
<file path=[Content_Types].xml><?xml version="1.0" encoding="utf-8"?>
<Types xmlns="http://schemas.openxmlformats.org/package/2006/content-types">
  <Default Extension="avi" ContentType="video/x-msvideo"/>
  <Default Extension="bin" ContentType="application/vnd.openxmlformats-officedocument.oleObject"/>
  <Default Extension="emf" ContentType="image/x-emf"/>
  <Default Extension="jpeg" ContentType="image/jpeg"/>
  <Default Extension="jpg" ContentType="image/jpeg"/>
  <Default Extension="mp4" ContentType="video/mp4"/>
  <Default Extension="png" ContentType="image/png"/>
  <Default Extension="rels" ContentType="application/vnd.openxmlformats-package.relationships+xml"/>
  <Default Extension="tiff" ContentType="image/tiff"/>
  <Default Extension="vml" ContentType="application/vnd.openxmlformats-officedocument.vmlDrawing"/>
  <Default Extension="wdp" ContentType="image/vnd.ms-photo"/>
  <Default Extension="wmf" ContentType="image/x-wm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slides/slide95.xml" ContentType="application/vnd.openxmlformats-officedocument.presentationml.slide+xml"/>
  <Override PartName="/ppt/slides/slide96.xml" ContentType="application/vnd.openxmlformats-officedocument.presentationml.slide+xml"/>
  <Override PartName="/ppt/slides/slide97.xml" ContentType="application/vnd.openxmlformats-officedocument.presentationml.slide+xml"/>
  <Override PartName="/ppt/slides/slide98.xml" ContentType="application/vnd.openxmlformats-officedocument.presentationml.slide+xml"/>
  <Override PartName="/ppt/slides/slide99.xml" ContentType="application/vnd.openxmlformats-officedocument.presentationml.slide+xml"/>
  <Override PartName="/ppt/slides/slide100.xml" ContentType="application/vnd.openxmlformats-officedocument.presentationml.slide+xml"/>
  <Override PartName="/ppt/slides/slide101.xml" ContentType="application/vnd.openxmlformats-officedocument.presentationml.slide+xml"/>
  <Override PartName="/ppt/slides/slide102.xml" ContentType="application/vnd.openxmlformats-officedocument.presentationml.slide+xml"/>
  <Override PartName="/ppt/slides/slide103.xml" ContentType="application/vnd.openxmlformats-officedocument.presentationml.slide+xml"/>
  <Override PartName="/ppt/slides/slide104.xml" ContentType="application/vnd.openxmlformats-officedocument.presentationml.slide+xml"/>
  <Override PartName="/ppt/slides/slide105.xml" ContentType="application/vnd.openxmlformats-officedocument.presentationml.slide+xml"/>
  <Override PartName="/ppt/slides/slide106.xml" ContentType="application/vnd.openxmlformats-officedocument.presentationml.slide+xml"/>
  <Override PartName="/ppt/slides/slide107.xml" ContentType="application/vnd.openxmlformats-officedocument.presentationml.slide+xml"/>
  <Override PartName="/ppt/slides/slide108.xml" ContentType="application/vnd.openxmlformats-officedocument.presentationml.slide+xml"/>
  <Override PartName="/ppt/slides/slide109.xml" ContentType="application/vnd.openxmlformats-officedocument.presentationml.slide+xml"/>
  <Override PartName="/ppt/slides/slide110.xml" ContentType="application/vnd.openxmlformats-officedocument.presentationml.slide+xml"/>
  <Override PartName="/ppt/slides/slide111.xml" ContentType="application/vnd.openxmlformats-officedocument.presentationml.slide+xml"/>
  <Override PartName="/ppt/slides/slide112.xml" ContentType="application/vnd.openxmlformats-officedocument.presentationml.slide+xml"/>
  <Override PartName="/ppt/slides/slide113.xml" ContentType="application/vnd.openxmlformats-officedocument.presentationml.slide+xml"/>
  <Override PartName="/ppt/slides/slide114.xml" ContentType="application/vnd.openxmlformats-officedocument.presentationml.slide+xml"/>
  <Override PartName="/ppt/slides/slide115.xml" ContentType="application/vnd.openxmlformats-officedocument.presentationml.slide+xml"/>
  <Override PartName="/ppt/slides/slide116.xml" ContentType="application/vnd.openxmlformats-officedocument.presentationml.slide+xml"/>
  <Override PartName="/ppt/slides/slide117.xml" ContentType="application/vnd.openxmlformats-officedocument.presentationml.slide+xml"/>
  <Override PartName="/ppt/slides/slide118.xml" ContentType="application/vnd.openxmlformats-officedocument.presentationml.slide+xml"/>
  <Override PartName="/ppt/slides/slide119.xml" ContentType="application/vnd.openxmlformats-officedocument.presentationml.slide+xml"/>
  <Override PartName="/ppt/slides/slide120.xml" ContentType="application/vnd.openxmlformats-officedocument.presentationml.slide+xml"/>
  <Override PartName="/ppt/slides/slide121.xml" ContentType="application/vnd.openxmlformats-officedocument.presentationml.slide+xml"/>
  <Override PartName="/ppt/slides/slide122.xml" ContentType="application/vnd.openxmlformats-officedocument.presentationml.slide+xml"/>
  <Override PartName="/ppt/slides/slide123.xml" ContentType="application/vnd.openxmlformats-officedocument.presentationml.slide+xml"/>
  <Override PartName="/ppt/slides/slide124.xml" ContentType="application/vnd.openxmlformats-officedocument.presentationml.slide+xml"/>
  <Override PartName="/ppt/slides/slide125.xml" ContentType="application/vnd.openxmlformats-officedocument.presentationml.slide+xml"/>
  <Override PartName="/ppt/slides/slide126.xml" ContentType="application/vnd.openxmlformats-officedocument.presentationml.slide+xml"/>
  <Override PartName="/ppt/slides/slide127.xml" ContentType="application/vnd.openxmlformats-officedocument.presentationml.slide+xml"/>
  <Override PartName="/ppt/slides/slide128.xml" ContentType="application/vnd.openxmlformats-officedocument.presentationml.slide+xml"/>
  <Override PartName="/ppt/slides/slide129.xml" ContentType="application/vnd.openxmlformats-officedocument.presentationml.slide+xml"/>
  <Override PartName="/ppt/slides/slide130.xml" ContentType="application/vnd.openxmlformats-officedocument.presentationml.slide+xml"/>
  <Override PartName="/ppt/slides/slide131.xml" ContentType="application/vnd.openxmlformats-officedocument.presentationml.slide+xml"/>
  <Override PartName="/ppt/slides/slide132.xml" ContentType="application/vnd.openxmlformats-officedocument.presentationml.slide+xml"/>
  <Override PartName="/ppt/slides/slide133.xml" ContentType="application/vnd.openxmlformats-officedocument.presentationml.slide+xml"/>
  <Override PartName="/ppt/slides/slide134.xml" ContentType="application/vnd.openxmlformats-officedocument.presentationml.slide+xml"/>
  <Override PartName="/ppt/slides/slide135.xml" ContentType="application/vnd.openxmlformats-officedocument.presentationml.slide+xml"/>
  <Override PartName="/ppt/slides/slide136.xml" ContentType="application/vnd.openxmlformats-officedocument.presentationml.slide+xml"/>
  <Override PartName="/ppt/slides/slide137.xml" ContentType="application/vnd.openxmlformats-officedocument.presentationml.slide+xml"/>
  <Override PartName="/ppt/slides/slide138.xml" ContentType="application/vnd.openxmlformats-officedocument.presentationml.slide+xml"/>
  <Override PartName="/ppt/slides/slide139.xml" ContentType="application/vnd.openxmlformats-officedocument.presentationml.slide+xml"/>
  <Override PartName="/ppt/slides/slide140.xml" ContentType="application/vnd.openxmlformats-officedocument.presentationml.slide+xml"/>
  <Override PartName="/ppt/slides/slide141.xml" ContentType="application/vnd.openxmlformats-officedocument.presentationml.slide+xml"/>
  <Override PartName="/ppt/slides/slide142.xml" ContentType="application/vnd.openxmlformats-officedocument.presentationml.slide+xml"/>
  <Override PartName="/ppt/slides/slide143.xml" ContentType="application/vnd.openxmlformats-officedocument.presentationml.slide+xml"/>
  <Override PartName="/ppt/slides/slide144.xml" ContentType="application/vnd.openxmlformats-officedocument.presentationml.slide+xml"/>
  <Override PartName="/ppt/slides/slide145.xml" ContentType="application/vnd.openxmlformats-officedocument.presentationml.slide+xml"/>
  <Override PartName="/ppt/slides/slide146.xml" ContentType="application/vnd.openxmlformats-officedocument.presentationml.slide+xml"/>
  <Override PartName="/ppt/slides/slide147.xml" ContentType="application/vnd.openxmlformats-officedocument.presentationml.slide+xml"/>
  <Override PartName="/ppt/slides/slide148.xml" ContentType="application/vnd.openxmlformats-officedocument.presentationml.slide+xml"/>
  <Override PartName="/ppt/slides/slide149.xml" ContentType="application/vnd.openxmlformats-officedocument.presentationml.slide+xml"/>
  <Override PartName="/ppt/slides/slide150.xml" ContentType="application/vnd.openxmlformats-officedocument.presentationml.slide+xml"/>
  <Override PartName="/ppt/slides/slide151.xml" ContentType="application/vnd.openxmlformats-officedocument.presentationml.slide+xml"/>
  <Override PartName="/ppt/slides/slide152.xml" ContentType="application/vnd.openxmlformats-officedocument.presentationml.slide+xml"/>
  <Override PartName="/ppt/slides/slide153.xml" ContentType="application/vnd.openxmlformats-officedocument.presentationml.slide+xml"/>
  <Override PartName="/ppt/slides/slide154.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ppt/notesSlides/notesSlide62.xml" ContentType="application/vnd.openxmlformats-officedocument.presentationml.notesSlide+xml"/>
  <Override PartName="/ppt/media/image217.jpg" ContentType="image/png"/>
  <Override PartName="/ppt/notesSlides/notesSlide63.xml" ContentType="application/vnd.openxmlformats-officedocument.presentationml.notesSlide+xml"/>
  <Override PartName="/ppt/notesSlides/notesSlide64.xml" ContentType="application/vnd.openxmlformats-officedocument.presentationml.notesSlide+xml"/>
  <Override PartName="/ppt/notesSlides/notesSlide65.xml" ContentType="application/vnd.openxmlformats-officedocument.presentationml.notesSlide+xml"/>
  <Override PartName="/ppt/notesSlides/notesSlide66.xml" ContentType="application/vnd.openxmlformats-officedocument.presentationml.notesSlide+xml"/>
  <Override PartName="/ppt/notesSlides/notesSlide67.xml" ContentType="application/vnd.openxmlformats-officedocument.presentationml.notesSlide+xml"/>
  <Override PartName="/ppt/notesSlides/notesSlide68.xml" ContentType="application/vnd.openxmlformats-officedocument.presentationml.notesSlide+xml"/>
  <Override PartName="/ppt/notesSlides/notesSlide69.xml" ContentType="application/vnd.openxmlformats-officedocument.presentationml.notesSlide+xml"/>
  <Override PartName="/ppt/notesSlides/notesSlide70.xml" ContentType="application/vnd.openxmlformats-officedocument.presentationml.notesSlide+xml"/>
  <Override PartName="/ppt/notesSlides/notesSlide71.xml" ContentType="application/vnd.openxmlformats-officedocument.presentationml.notesSlide+xml"/>
  <Override PartName="/ppt/notesSlides/notesSlide72.xml" ContentType="application/vnd.openxmlformats-officedocument.presentationml.notesSlide+xml"/>
  <Override PartName="/ppt/notesSlides/notesSlide73.xml" ContentType="application/vnd.openxmlformats-officedocument.presentationml.notesSlide+xml"/>
  <Override PartName="/ppt/notesSlides/notesSlide74.xml" ContentType="application/vnd.openxmlformats-officedocument.presentationml.notesSlide+xml"/>
  <Override PartName="/ppt/notesSlides/notesSlide75.xml" ContentType="application/vnd.openxmlformats-officedocument.presentationml.notesSlide+xml"/>
  <Override PartName="/ppt/notesSlides/notesSlide76.xml" ContentType="application/vnd.openxmlformats-officedocument.presentationml.notesSlide+xml"/>
  <Override PartName="/ppt/notesSlides/notesSlide77.xml" ContentType="application/vnd.openxmlformats-officedocument.presentationml.notesSlide+xml"/>
  <Override PartName="/ppt/notesSlides/notesSlide78.xml" ContentType="application/vnd.openxmlformats-officedocument.presentationml.notesSlide+xml"/>
  <Override PartName="/ppt/notesSlides/notesSlide79.xml" ContentType="application/vnd.openxmlformats-officedocument.presentationml.notesSlide+xml"/>
  <Override PartName="/ppt/notesSlides/notesSlide80.xml" ContentType="application/vnd.openxmlformats-officedocument.presentationml.notesSlide+xml"/>
  <Override PartName="/ppt/notesSlides/notesSlide81.xml" ContentType="application/vnd.openxmlformats-officedocument.presentationml.notesSlide+xml"/>
  <Override PartName="/ppt/notesSlides/notesSlide8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p:sldMasterIdLst>
    <p:sldMasterId id="2147483648" r:id="rId1"/>
    <p:sldMasterId id="2147483661" r:id="rId2"/>
  </p:sldMasterIdLst>
  <p:notesMasterIdLst>
    <p:notesMasterId r:id="rId157"/>
  </p:notesMasterIdLst>
  <p:sldIdLst>
    <p:sldId id="256" r:id="rId3"/>
    <p:sldId id="879" r:id="rId4"/>
    <p:sldId id="1421" r:id="rId5"/>
    <p:sldId id="1422" r:id="rId6"/>
    <p:sldId id="1430" r:id="rId7"/>
    <p:sldId id="1431" r:id="rId8"/>
    <p:sldId id="1402" r:id="rId9"/>
    <p:sldId id="969" r:id="rId10"/>
    <p:sldId id="1350" r:id="rId11"/>
    <p:sldId id="1349" r:id="rId12"/>
    <p:sldId id="1427" r:id="rId13"/>
    <p:sldId id="1428" r:id="rId14"/>
    <p:sldId id="1211" r:id="rId15"/>
    <p:sldId id="1432" r:id="rId16"/>
    <p:sldId id="1433" r:id="rId17"/>
    <p:sldId id="596" r:id="rId18"/>
    <p:sldId id="1255" r:id="rId19"/>
    <p:sldId id="1403" r:id="rId20"/>
    <p:sldId id="1296" r:id="rId21"/>
    <p:sldId id="1351" r:id="rId22"/>
    <p:sldId id="784" r:id="rId23"/>
    <p:sldId id="1352" r:id="rId24"/>
    <p:sldId id="1293" r:id="rId25"/>
    <p:sldId id="1298" r:id="rId26"/>
    <p:sldId id="1301" r:id="rId27"/>
    <p:sldId id="790" r:id="rId28"/>
    <p:sldId id="1303" r:id="rId29"/>
    <p:sldId id="1304" r:id="rId30"/>
    <p:sldId id="1404" r:id="rId31"/>
    <p:sldId id="1415" r:id="rId32"/>
    <p:sldId id="1416" r:id="rId33"/>
    <p:sldId id="897" r:id="rId34"/>
    <p:sldId id="1149" r:id="rId35"/>
    <p:sldId id="1394" r:id="rId36"/>
    <p:sldId id="1405" r:id="rId37"/>
    <p:sldId id="1275" r:id="rId38"/>
    <p:sldId id="1424" r:id="rId39"/>
    <p:sldId id="1406" r:id="rId40"/>
    <p:sldId id="1354" r:id="rId41"/>
    <p:sldId id="1425" r:id="rId42"/>
    <p:sldId id="1426" r:id="rId43"/>
    <p:sldId id="1358" r:id="rId44"/>
    <p:sldId id="1357" r:id="rId45"/>
    <p:sldId id="1324" r:id="rId46"/>
    <p:sldId id="1359" r:id="rId47"/>
    <p:sldId id="1407" r:id="rId48"/>
    <p:sldId id="1328" r:id="rId49"/>
    <p:sldId id="1413" r:id="rId50"/>
    <p:sldId id="1372" r:id="rId51"/>
    <p:sldId id="915" r:id="rId52"/>
    <p:sldId id="916" r:id="rId53"/>
    <p:sldId id="917" r:id="rId54"/>
    <p:sldId id="722" r:id="rId55"/>
    <p:sldId id="1408" r:id="rId56"/>
    <p:sldId id="936" r:id="rId57"/>
    <p:sldId id="937" r:id="rId58"/>
    <p:sldId id="1395" r:id="rId59"/>
    <p:sldId id="1409" r:id="rId60"/>
    <p:sldId id="920" r:id="rId61"/>
    <p:sldId id="1376" r:id="rId62"/>
    <p:sldId id="1377" r:id="rId63"/>
    <p:sldId id="1378" r:id="rId64"/>
    <p:sldId id="923" r:id="rId65"/>
    <p:sldId id="924" r:id="rId66"/>
    <p:sldId id="1049" r:id="rId67"/>
    <p:sldId id="1135" r:id="rId68"/>
    <p:sldId id="1094" r:id="rId69"/>
    <p:sldId id="428" r:id="rId70"/>
    <p:sldId id="1410" r:id="rId71"/>
    <p:sldId id="1016" r:id="rId72"/>
    <p:sldId id="1081" r:id="rId73"/>
    <p:sldId id="1411" r:id="rId74"/>
    <p:sldId id="1164" r:id="rId75"/>
    <p:sldId id="1091" r:id="rId76"/>
    <p:sldId id="1414" r:id="rId77"/>
    <p:sldId id="1418" r:id="rId78"/>
    <p:sldId id="1419" r:id="rId79"/>
    <p:sldId id="980" r:id="rId80"/>
    <p:sldId id="981" r:id="rId81"/>
    <p:sldId id="1412" r:id="rId82"/>
    <p:sldId id="984" r:id="rId83"/>
    <p:sldId id="985" r:id="rId84"/>
    <p:sldId id="863" r:id="rId85"/>
    <p:sldId id="864" r:id="rId86"/>
    <p:sldId id="1092" r:id="rId87"/>
    <p:sldId id="1089" r:id="rId88"/>
    <p:sldId id="1398" r:id="rId89"/>
    <p:sldId id="1397" r:id="rId90"/>
    <p:sldId id="1390" r:id="rId91"/>
    <p:sldId id="1038" r:id="rId92"/>
    <p:sldId id="1240" r:id="rId93"/>
    <p:sldId id="1272" r:id="rId94"/>
    <p:sldId id="1341" r:id="rId95"/>
    <p:sldId id="1342" r:id="rId96"/>
    <p:sldId id="1267" r:id="rId97"/>
    <p:sldId id="1310" r:id="rId98"/>
    <p:sldId id="1147" r:id="rId99"/>
    <p:sldId id="1138" r:id="rId100"/>
    <p:sldId id="865" r:id="rId101"/>
    <p:sldId id="956" r:id="rId102"/>
    <p:sldId id="869" r:id="rId103"/>
    <p:sldId id="1003" r:id="rId104"/>
    <p:sldId id="875" r:id="rId105"/>
    <p:sldId id="1233" r:id="rId106"/>
    <p:sldId id="1015" r:id="rId107"/>
    <p:sldId id="1067" r:id="rId108"/>
    <p:sldId id="1071" r:id="rId109"/>
    <p:sldId id="1068" r:id="rId110"/>
    <p:sldId id="1069" r:id="rId111"/>
    <p:sldId id="1169" r:id="rId112"/>
    <p:sldId id="1180" r:id="rId113"/>
    <p:sldId id="1181" r:id="rId114"/>
    <p:sldId id="1182" r:id="rId115"/>
    <p:sldId id="1183" r:id="rId116"/>
    <p:sldId id="1170" r:id="rId117"/>
    <p:sldId id="1189" r:id="rId118"/>
    <p:sldId id="1190" r:id="rId119"/>
    <p:sldId id="1192" r:id="rId120"/>
    <p:sldId id="1171" r:id="rId121"/>
    <p:sldId id="1193" r:id="rId122"/>
    <p:sldId id="1194" r:id="rId123"/>
    <p:sldId id="1175" r:id="rId124"/>
    <p:sldId id="1176" r:id="rId125"/>
    <p:sldId id="1177" r:id="rId126"/>
    <p:sldId id="1174" r:id="rId127"/>
    <p:sldId id="1178" r:id="rId128"/>
    <p:sldId id="1172" r:id="rId129"/>
    <p:sldId id="1179" r:id="rId130"/>
    <p:sldId id="1195" r:id="rId131"/>
    <p:sldId id="1200" r:id="rId132"/>
    <p:sldId id="1203" r:id="rId133"/>
    <p:sldId id="1204" r:id="rId134"/>
    <p:sldId id="1205" r:id="rId135"/>
    <p:sldId id="1207" r:id="rId136"/>
    <p:sldId id="1032" r:id="rId137"/>
    <p:sldId id="1033" r:id="rId138"/>
    <p:sldId id="1034" r:id="rId139"/>
    <p:sldId id="1035" r:id="rId140"/>
    <p:sldId id="1036" r:id="rId141"/>
    <p:sldId id="1037" r:id="rId142"/>
    <p:sldId id="1031" r:id="rId143"/>
    <p:sldId id="834" r:id="rId144"/>
    <p:sldId id="1379" r:id="rId145"/>
    <p:sldId id="1381" r:id="rId146"/>
    <p:sldId id="1391" r:id="rId147"/>
    <p:sldId id="1392" r:id="rId148"/>
    <p:sldId id="1383" r:id="rId149"/>
    <p:sldId id="1387" r:id="rId150"/>
    <p:sldId id="1388" r:id="rId151"/>
    <p:sldId id="1389" r:id="rId152"/>
    <p:sldId id="699" r:id="rId153"/>
    <p:sldId id="682" r:id="rId154"/>
    <p:sldId id="1162" r:id="rId155"/>
    <p:sldId id="1078" r:id="rId156"/>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Tezaur, Irina" initials="TI" lastIdx="2" clrIdx="0">
    <p:extLst>
      <p:ext uri="{19B8F6BF-5375-455C-9EA6-DF929625EA0E}">
        <p15:presenceInfo xmlns:p15="http://schemas.microsoft.com/office/powerpoint/2012/main" userId="S-1-5-21-2076390139-1363556362-943750798-386308"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clrMru>
    <a:srgbClr val="FF9933"/>
    <a:srgbClr val="FFFFCC"/>
    <a:srgbClr val="FFCC99"/>
    <a:srgbClr val="CCFF99"/>
    <a:srgbClr val="A5F7BA"/>
    <a:srgbClr val="FFCCCC"/>
    <a:srgbClr val="F5D699"/>
    <a:srgbClr val="FFFF99"/>
    <a:srgbClr val="FF7C80"/>
    <a:srgbClr val="FFFF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771" autoAdjust="0"/>
    <p:restoredTop sz="88522" autoAdjust="0"/>
  </p:normalViewPr>
  <p:slideViewPr>
    <p:cSldViewPr>
      <p:cViewPr varScale="1">
        <p:scale>
          <a:sx n="101" d="100"/>
          <a:sy n="101" d="100"/>
        </p:scale>
        <p:origin x="1848" y="84"/>
      </p:cViewPr>
      <p:guideLst>
        <p:guide orient="horz" pos="2160"/>
        <p:guide pos="2880"/>
      </p:guideLst>
    </p:cSldViewPr>
  </p:slideViewPr>
  <p:notesTextViewPr>
    <p:cViewPr>
      <p:scale>
        <a:sx n="125" d="100"/>
        <a:sy n="125" d="100"/>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4.xml"/><Relationship Id="rId117" Type="http://schemas.openxmlformats.org/officeDocument/2006/relationships/slide" Target="slides/slide115.xml"/><Relationship Id="rId21" Type="http://schemas.openxmlformats.org/officeDocument/2006/relationships/slide" Target="slides/slide19.xml"/><Relationship Id="rId42" Type="http://schemas.openxmlformats.org/officeDocument/2006/relationships/slide" Target="slides/slide40.xml"/><Relationship Id="rId47" Type="http://schemas.openxmlformats.org/officeDocument/2006/relationships/slide" Target="slides/slide45.xml"/><Relationship Id="rId63" Type="http://schemas.openxmlformats.org/officeDocument/2006/relationships/slide" Target="slides/slide61.xml"/><Relationship Id="rId68" Type="http://schemas.openxmlformats.org/officeDocument/2006/relationships/slide" Target="slides/slide66.xml"/><Relationship Id="rId84" Type="http://schemas.openxmlformats.org/officeDocument/2006/relationships/slide" Target="slides/slide82.xml"/><Relationship Id="rId89" Type="http://schemas.openxmlformats.org/officeDocument/2006/relationships/slide" Target="slides/slide87.xml"/><Relationship Id="rId112" Type="http://schemas.openxmlformats.org/officeDocument/2006/relationships/slide" Target="slides/slide110.xml"/><Relationship Id="rId133" Type="http://schemas.openxmlformats.org/officeDocument/2006/relationships/slide" Target="slides/slide131.xml"/><Relationship Id="rId138" Type="http://schemas.openxmlformats.org/officeDocument/2006/relationships/slide" Target="slides/slide136.xml"/><Relationship Id="rId154" Type="http://schemas.openxmlformats.org/officeDocument/2006/relationships/slide" Target="slides/slide152.xml"/><Relationship Id="rId159" Type="http://schemas.openxmlformats.org/officeDocument/2006/relationships/presProps" Target="presProps.xml"/><Relationship Id="rId16" Type="http://schemas.openxmlformats.org/officeDocument/2006/relationships/slide" Target="slides/slide14.xml"/><Relationship Id="rId107" Type="http://schemas.openxmlformats.org/officeDocument/2006/relationships/slide" Target="slides/slide105.xml"/><Relationship Id="rId11" Type="http://schemas.openxmlformats.org/officeDocument/2006/relationships/slide" Target="slides/slide9.xml"/><Relationship Id="rId32" Type="http://schemas.openxmlformats.org/officeDocument/2006/relationships/slide" Target="slides/slide30.xml"/><Relationship Id="rId37" Type="http://schemas.openxmlformats.org/officeDocument/2006/relationships/slide" Target="slides/slide35.xml"/><Relationship Id="rId53" Type="http://schemas.openxmlformats.org/officeDocument/2006/relationships/slide" Target="slides/slide51.xml"/><Relationship Id="rId58" Type="http://schemas.openxmlformats.org/officeDocument/2006/relationships/slide" Target="slides/slide56.xml"/><Relationship Id="rId74" Type="http://schemas.openxmlformats.org/officeDocument/2006/relationships/slide" Target="slides/slide72.xml"/><Relationship Id="rId79" Type="http://schemas.openxmlformats.org/officeDocument/2006/relationships/slide" Target="slides/slide77.xml"/><Relationship Id="rId102" Type="http://schemas.openxmlformats.org/officeDocument/2006/relationships/slide" Target="slides/slide100.xml"/><Relationship Id="rId123" Type="http://schemas.openxmlformats.org/officeDocument/2006/relationships/slide" Target="slides/slide121.xml"/><Relationship Id="rId128" Type="http://schemas.openxmlformats.org/officeDocument/2006/relationships/slide" Target="slides/slide126.xml"/><Relationship Id="rId144" Type="http://schemas.openxmlformats.org/officeDocument/2006/relationships/slide" Target="slides/slide142.xml"/><Relationship Id="rId149" Type="http://schemas.openxmlformats.org/officeDocument/2006/relationships/slide" Target="slides/slide147.xml"/><Relationship Id="rId5" Type="http://schemas.openxmlformats.org/officeDocument/2006/relationships/slide" Target="slides/slide3.xml"/><Relationship Id="rId90" Type="http://schemas.openxmlformats.org/officeDocument/2006/relationships/slide" Target="slides/slide88.xml"/><Relationship Id="rId95" Type="http://schemas.openxmlformats.org/officeDocument/2006/relationships/slide" Target="slides/slide93.xml"/><Relationship Id="rId160" Type="http://schemas.openxmlformats.org/officeDocument/2006/relationships/viewProps" Target="viewProps.xml"/><Relationship Id="rId22" Type="http://schemas.openxmlformats.org/officeDocument/2006/relationships/slide" Target="slides/slide20.xml"/><Relationship Id="rId27" Type="http://schemas.openxmlformats.org/officeDocument/2006/relationships/slide" Target="slides/slide25.xml"/><Relationship Id="rId43" Type="http://schemas.openxmlformats.org/officeDocument/2006/relationships/slide" Target="slides/slide41.xml"/><Relationship Id="rId48" Type="http://schemas.openxmlformats.org/officeDocument/2006/relationships/slide" Target="slides/slide46.xml"/><Relationship Id="rId64" Type="http://schemas.openxmlformats.org/officeDocument/2006/relationships/slide" Target="slides/slide62.xml"/><Relationship Id="rId69" Type="http://schemas.openxmlformats.org/officeDocument/2006/relationships/slide" Target="slides/slide67.xml"/><Relationship Id="rId113" Type="http://schemas.openxmlformats.org/officeDocument/2006/relationships/slide" Target="slides/slide111.xml"/><Relationship Id="rId118" Type="http://schemas.openxmlformats.org/officeDocument/2006/relationships/slide" Target="slides/slide116.xml"/><Relationship Id="rId134" Type="http://schemas.openxmlformats.org/officeDocument/2006/relationships/slide" Target="slides/slide132.xml"/><Relationship Id="rId139" Type="http://schemas.openxmlformats.org/officeDocument/2006/relationships/slide" Target="slides/slide137.xml"/><Relationship Id="rId80" Type="http://schemas.openxmlformats.org/officeDocument/2006/relationships/slide" Target="slides/slide78.xml"/><Relationship Id="rId85" Type="http://schemas.openxmlformats.org/officeDocument/2006/relationships/slide" Target="slides/slide83.xml"/><Relationship Id="rId150" Type="http://schemas.openxmlformats.org/officeDocument/2006/relationships/slide" Target="slides/slide148.xml"/><Relationship Id="rId155" Type="http://schemas.openxmlformats.org/officeDocument/2006/relationships/slide" Target="slides/slide153.xml"/><Relationship Id="rId12" Type="http://schemas.openxmlformats.org/officeDocument/2006/relationships/slide" Target="slides/slide10.xml"/><Relationship Id="rId17" Type="http://schemas.openxmlformats.org/officeDocument/2006/relationships/slide" Target="slides/slide15.xml"/><Relationship Id="rId33" Type="http://schemas.openxmlformats.org/officeDocument/2006/relationships/slide" Target="slides/slide31.xml"/><Relationship Id="rId38" Type="http://schemas.openxmlformats.org/officeDocument/2006/relationships/slide" Target="slides/slide36.xml"/><Relationship Id="rId59" Type="http://schemas.openxmlformats.org/officeDocument/2006/relationships/slide" Target="slides/slide57.xml"/><Relationship Id="rId103" Type="http://schemas.openxmlformats.org/officeDocument/2006/relationships/slide" Target="slides/slide101.xml"/><Relationship Id="rId108" Type="http://schemas.openxmlformats.org/officeDocument/2006/relationships/slide" Target="slides/slide106.xml"/><Relationship Id="rId124" Type="http://schemas.openxmlformats.org/officeDocument/2006/relationships/slide" Target="slides/slide122.xml"/><Relationship Id="rId129" Type="http://schemas.openxmlformats.org/officeDocument/2006/relationships/slide" Target="slides/slide127.xml"/><Relationship Id="rId20" Type="http://schemas.openxmlformats.org/officeDocument/2006/relationships/slide" Target="slides/slide18.xml"/><Relationship Id="rId41" Type="http://schemas.openxmlformats.org/officeDocument/2006/relationships/slide" Target="slides/slide39.xml"/><Relationship Id="rId54" Type="http://schemas.openxmlformats.org/officeDocument/2006/relationships/slide" Target="slides/slide52.xml"/><Relationship Id="rId62" Type="http://schemas.openxmlformats.org/officeDocument/2006/relationships/slide" Target="slides/slide60.xml"/><Relationship Id="rId70" Type="http://schemas.openxmlformats.org/officeDocument/2006/relationships/slide" Target="slides/slide68.xml"/><Relationship Id="rId75" Type="http://schemas.openxmlformats.org/officeDocument/2006/relationships/slide" Target="slides/slide73.xml"/><Relationship Id="rId83" Type="http://schemas.openxmlformats.org/officeDocument/2006/relationships/slide" Target="slides/slide81.xml"/><Relationship Id="rId88" Type="http://schemas.openxmlformats.org/officeDocument/2006/relationships/slide" Target="slides/slide86.xml"/><Relationship Id="rId91" Type="http://schemas.openxmlformats.org/officeDocument/2006/relationships/slide" Target="slides/slide89.xml"/><Relationship Id="rId96" Type="http://schemas.openxmlformats.org/officeDocument/2006/relationships/slide" Target="slides/slide94.xml"/><Relationship Id="rId111" Type="http://schemas.openxmlformats.org/officeDocument/2006/relationships/slide" Target="slides/slide109.xml"/><Relationship Id="rId132" Type="http://schemas.openxmlformats.org/officeDocument/2006/relationships/slide" Target="slides/slide130.xml"/><Relationship Id="rId140" Type="http://schemas.openxmlformats.org/officeDocument/2006/relationships/slide" Target="slides/slide138.xml"/><Relationship Id="rId145" Type="http://schemas.openxmlformats.org/officeDocument/2006/relationships/slide" Target="slides/slide143.xml"/><Relationship Id="rId153" Type="http://schemas.openxmlformats.org/officeDocument/2006/relationships/slide" Target="slides/slide151.xml"/><Relationship Id="rId161"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4.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slide" Target="slides/slide47.xml"/><Relationship Id="rId57" Type="http://schemas.openxmlformats.org/officeDocument/2006/relationships/slide" Target="slides/slide55.xml"/><Relationship Id="rId106" Type="http://schemas.openxmlformats.org/officeDocument/2006/relationships/slide" Target="slides/slide104.xml"/><Relationship Id="rId114" Type="http://schemas.openxmlformats.org/officeDocument/2006/relationships/slide" Target="slides/slide112.xml"/><Relationship Id="rId119" Type="http://schemas.openxmlformats.org/officeDocument/2006/relationships/slide" Target="slides/slide117.xml"/><Relationship Id="rId127" Type="http://schemas.openxmlformats.org/officeDocument/2006/relationships/slide" Target="slides/slide125.xml"/><Relationship Id="rId10" Type="http://schemas.openxmlformats.org/officeDocument/2006/relationships/slide" Target="slides/slide8.xml"/><Relationship Id="rId31" Type="http://schemas.openxmlformats.org/officeDocument/2006/relationships/slide" Target="slides/slide29.xml"/><Relationship Id="rId44" Type="http://schemas.openxmlformats.org/officeDocument/2006/relationships/slide" Target="slides/slide42.xml"/><Relationship Id="rId52" Type="http://schemas.openxmlformats.org/officeDocument/2006/relationships/slide" Target="slides/slide50.xml"/><Relationship Id="rId60" Type="http://schemas.openxmlformats.org/officeDocument/2006/relationships/slide" Target="slides/slide58.xml"/><Relationship Id="rId65" Type="http://schemas.openxmlformats.org/officeDocument/2006/relationships/slide" Target="slides/slide63.xml"/><Relationship Id="rId73" Type="http://schemas.openxmlformats.org/officeDocument/2006/relationships/slide" Target="slides/slide71.xml"/><Relationship Id="rId78" Type="http://schemas.openxmlformats.org/officeDocument/2006/relationships/slide" Target="slides/slide76.xml"/><Relationship Id="rId81" Type="http://schemas.openxmlformats.org/officeDocument/2006/relationships/slide" Target="slides/slide79.xml"/><Relationship Id="rId86" Type="http://schemas.openxmlformats.org/officeDocument/2006/relationships/slide" Target="slides/slide84.xml"/><Relationship Id="rId94" Type="http://schemas.openxmlformats.org/officeDocument/2006/relationships/slide" Target="slides/slide92.xml"/><Relationship Id="rId99" Type="http://schemas.openxmlformats.org/officeDocument/2006/relationships/slide" Target="slides/slide97.xml"/><Relationship Id="rId101" Type="http://schemas.openxmlformats.org/officeDocument/2006/relationships/slide" Target="slides/slide99.xml"/><Relationship Id="rId122" Type="http://schemas.openxmlformats.org/officeDocument/2006/relationships/slide" Target="slides/slide120.xml"/><Relationship Id="rId130" Type="http://schemas.openxmlformats.org/officeDocument/2006/relationships/slide" Target="slides/slide128.xml"/><Relationship Id="rId135" Type="http://schemas.openxmlformats.org/officeDocument/2006/relationships/slide" Target="slides/slide133.xml"/><Relationship Id="rId143" Type="http://schemas.openxmlformats.org/officeDocument/2006/relationships/slide" Target="slides/slide141.xml"/><Relationship Id="rId148" Type="http://schemas.openxmlformats.org/officeDocument/2006/relationships/slide" Target="slides/slide146.xml"/><Relationship Id="rId151" Type="http://schemas.openxmlformats.org/officeDocument/2006/relationships/slide" Target="slides/slide149.xml"/><Relationship Id="rId156" Type="http://schemas.openxmlformats.org/officeDocument/2006/relationships/slide" Target="slides/slide154.xml"/><Relationship Id="rId4" Type="http://schemas.openxmlformats.org/officeDocument/2006/relationships/slide" Target="slides/slide2.xml"/><Relationship Id="rId9" Type="http://schemas.openxmlformats.org/officeDocument/2006/relationships/slide" Target="slides/slide7.xml"/><Relationship Id="rId13" Type="http://schemas.openxmlformats.org/officeDocument/2006/relationships/slide" Target="slides/slide11.xml"/><Relationship Id="rId18" Type="http://schemas.openxmlformats.org/officeDocument/2006/relationships/slide" Target="slides/slide16.xml"/><Relationship Id="rId39" Type="http://schemas.openxmlformats.org/officeDocument/2006/relationships/slide" Target="slides/slide37.xml"/><Relationship Id="rId109" Type="http://schemas.openxmlformats.org/officeDocument/2006/relationships/slide" Target="slides/slide107.xml"/><Relationship Id="rId34" Type="http://schemas.openxmlformats.org/officeDocument/2006/relationships/slide" Target="slides/slide32.xml"/><Relationship Id="rId50" Type="http://schemas.openxmlformats.org/officeDocument/2006/relationships/slide" Target="slides/slide48.xml"/><Relationship Id="rId55" Type="http://schemas.openxmlformats.org/officeDocument/2006/relationships/slide" Target="slides/slide53.xml"/><Relationship Id="rId76" Type="http://schemas.openxmlformats.org/officeDocument/2006/relationships/slide" Target="slides/slide74.xml"/><Relationship Id="rId97" Type="http://schemas.openxmlformats.org/officeDocument/2006/relationships/slide" Target="slides/slide95.xml"/><Relationship Id="rId104" Type="http://schemas.openxmlformats.org/officeDocument/2006/relationships/slide" Target="slides/slide102.xml"/><Relationship Id="rId120" Type="http://schemas.openxmlformats.org/officeDocument/2006/relationships/slide" Target="slides/slide118.xml"/><Relationship Id="rId125" Type="http://schemas.openxmlformats.org/officeDocument/2006/relationships/slide" Target="slides/slide123.xml"/><Relationship Id="rId141" Type="http://schemas.openxmlformats.org/officeDocument/2006/relationships/slide" Target="slides/slide139.xml"/><Relationship Id="rId146" Type="http://schemas.openxmlformats.org/officeDocument/2006/relationships/slide" Target="slides/slide144.xml"/><Relationship Id="rId7" Type="http://schemas.openxmlformats.org/officeDocument/2006/relationships/slide" Target="slides/slide5.xml"/><Relationship Id="rId71" Type="http://schemas.openxmlformats.org/officeDocument/2006/relationships/slide" Target="slides/slide69.xml"/><Relationship Id="rId92" Type="http://schemas.openxmlformats.org/officeDocument/2006/relationships/slide" Target="slides/slide90.xml"/><Relationship Id="rId162" Type="http://schemas.openxmlformats.org/officeDocument/2006/relationships/tableStyles" Target="tableStyles.xml"/><Relationship Id="rId2" Type="http://schemas.openxmlformats.org/officeDocument/2006/relationships/slideMaster" Target="slideMasters/slideMaster2.xml"/><Relationship Id="rId29" Type="http://schemas.openxmlformats.org/officeDocument/2006/relationships/slide" Target="slides/slide27.xml"/><Relationship Id="rId24" Type="http://schemas.openxmlformats.org/officeDocument/2006/relationships/slide" Target="slides/slide22.xml"/><Relationship Id="rId40" Type="http://schemas.openxmlformats.org/officeDocument/2006/relationships/slide" Target="slides/slide38.xml"/><Relationship Id="rId45" Type="http://schemas.openxmlformats.org/officeDocument/2006/relationships/slide" Target="slides/slide43.xml"/><Relationship Id="rId66" Type="http://schemas.openxmlformats.org/officeDocument/2006/relationships/slide" Target="slides/slide64.xml"/><Relationship Id="rId87" Type="http://schemas.openxmlformats.org/officeDocument/2006/relationships/slide" Target="slides/slide85.xml"/><Relationship Id="rId110" Type="http://schemas.openxmlformats.org/officeDocument/2006/relationships/slide" Target="slides/slide108.xml"/><Relationship Id="rId115" Type="http://schemas.openxmlformats.org/officeDocument/2006/relationships/slide" Target="slides/slide113.xml"/><Relationship Id="rId131" Type="http://schemas.openxmlformats.org/officeDocument/2006/relationships/slide" Target="slides/slide129.xml"/><Relationship Id="rId136" Type="http://schemas.openxmlformats.org/officeDocument/2006/relationships/slide" Target="slides/slide134.xml"/><Relationship Id="rId157" Type="http://schemas.openxmlformats.org/officeDocument/2006/relationships/notesMaster" Target="notesMasters/notesMaster1.xml"/><Relationship Id="rId61" Type="http://schemas.openxmlformats.org/officeDocument/2006/relationships/slide" Target="slides/slide59.xml"/><Relationship Id="rId82" Type="http://schemas.openxmlformats.org/officeDocument/2006/relationships/slide" Target="slides/slide80.xml"/><Relationship Id="rId152" Type="http://schemas.openxmlformats.org/officeDocument/2006/relationships/slide" Target="slides/slide150.xml"/><Relationship Id="rId19" Type="http://schemas.openxmlformats.org/officeDocument/2006/relationships/slide" Target="slides/slide17.xml"/><Relationship Id="rId14" Type="http://schemas.openxmlformats.org/officeDocument/2006/relationships/slide" Target="slides/slide12.xml"/><Relationship Id="rId30" Type="http://schemas.openxmlformats.org/officeDocument/2006/relationships/slide" Target="slides/slide28.xml"/><Relationship Id="rId35" Type="http://schemas.openxmlformats.org/officeDocument/2006/relationships/slide" Target="slides/slide33.xml"/><Relationship Id="rId56" Type="http://schemas.openxmlformats.org/officeDocument/2006/relationships/slide" Target="slides/slide54.xml"/><Relationship Id="rId77" Type="http://schemas.openxmlformats.org/officeDocument/2006/relationships/slide" Target="slides/slide75.xml"/><Relationship Id="rId100" Type="http://schemas.openxmlformats.org/officeDocument/2006/relationships/slide" Target="slides/slide98.xml"/><Relationship Id="rId105" Type="http://schemas.openxmlformats.org/officeDocument/2006/relationships/slide" Target="slides/slide103.xml"/><Relationship Id="rId126" Type="http://schemas.openxmlformats.org/officeDocument/2006/relationships/slide" Target="slides/slide124.xml"/><Relationship Id="rId147" Type="http://schemas.openxmlformats.org/officeDocument/2006/relationships/slide" Target="slides/slide145.xml"/><Relationship Id="rId8" Type="http://schemas.openxmlformats.org/officeDocument/2006/relationships/slide" Target="slides/slide6.xml"/><Relationship Id="rId51" Type="http://schemas.openxmlformats.org/officeDocument/2006/relationships/slide" Target="slides/slide49.xml"/><Relationship Id="rId72" Type="http://schemas.openxmlformats.org/officeDocument/2006/relationships/slide" Target="slides/slide70.xml"/><Relationship Id="rId93" Type="http://schemas.openxmlformats.org/officeDocument/2006/relationships/slide" Target="slides/slide91.xml"/><Relationship Id="rId98" Type="http://schemas.openxmlformats.org/officeDocument/2006/relationships/slide" Target="slides/slide96.xml"/><Relationship Id="rId121" Type="http://schemas.openxmlformats.org/officeDocument/2006/relationships/slide" Target="slides/slide119.xml"/><Relationship Id="rId142" Type="http://schemas.openxmlformats.org/officeDocument/2006/relationships/slide" Target="slides/slide140.xml"/><Relationship Id="rId3" Type="http://schemas.openxmlformats.org/officeDocument/2006/relationships/slide" Target="slides/slide1.xml"/><Relationship Id="rId25" Type="http://schemas.openxmlformats.org/officeDocument/2006/relationships/slide" Target="slides/slide23.xml"/><Relationship Id="rId46" Type="http://schemas.openxmlformats.org/officeDocument/2006/relationships/slide" Target="slides/slide44.xml"/><Relationship Id="rId67" Type="http://schemas.openxmlformats.org/officeDocument/2006/relationships/slide" Target="slides/slide65.xml"/><Relationship Id="rId116" Type="http://schemas.openxmlformats.org/officeDocument/2006/relationships/slide" Target="slides/slide114.xml"/><Relationship Id="rId137" Type="http://schemas.openxmlformats.org/officeDocument/2006/relationships/slide" Target="slides/slide135.xml"/><Relationship Id="rId158" Type="http://schemas.openxmlformats.org/officeDocument/2006/relationships/commentAuthors" Target="commentAuthors.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7.w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29.wmf"/></Relationships>
</file>

<file path=ppt/drawings/_rels/vmlDrawing3.vml.rels><?xml version="1.0" encoding="UTF-8" standalone="yes"?>
<Relationships xmlns="http://schemas.openxmlformats.org/package/2006/relationships"><Relationship Id="rId1" Type="http://schemas.openxmlformats.org/officeDocument/2006/relationships/image" Target="../media/image29.wmf"/></Relationships>
</file>

<file path=ppt/drawings/_rels/vmlDrawing4.vml.rels><?xml version="1.0" encoding="UTF-8" standalone="yes"?>
<Relationships xmlns="http://schemas.openxmlformats.org/package/2006/relationships"><Relationship Id="rId1" Type="http://schemas.openxmlformats.org/officeDocument/2006/relationships/image" Target="../media/image29.wmf"/></Relationships>
</file>

<file path=ppt/drawings/_rels/vmlDrawing5.vml.rels><?xml version="1.0" encoding="UTF-8" standalone="yes"?>
<Relationships xmlns="http://schemas.openxmlformats.org/package/2006/relationships"><Relationship Id="rId1" Type="http://schemas.openxmlformats.org/officeDocument/2006/relationships/image" Target="../media/image29.wmf"/></Relationships>
</file>

<file path=ppt/drawings/_rels/vmlDrawing6.vml.rels><?xml version="1.0" encoding="UTF-8" standalone="yes"?>
<Relationships xmlns="http://schemas.openxmlformats.org/package/2006/relationships"><Relationship Id="rId1" Type="http://schemas.openxmlformats.org/officeDocument/2006/relationships/image" Target="../media/image29.wmf"/></Relationships>
</file>

<file path=ppt/drawings/_rels/vmlDrawing7.vml.rels><?xml version="1.0" encoding="UTF-8" standalone="yes"?>
<Relationships xmlns="http://schemas.openxmlformats.org/package/2006/relationships"><Relationship Id="rId2" Type="http://schemas.openxmlformats.org/officeDocument/2006/relationships/image" Target="../media/image29.wmf"/><Relationship Id="rId1" Type="http://schemas.openxmlformats.org/officeDocument/2006/relationships/image" Target="../media/image52.wmf"/></Relationships>
</file>

<file path=ppt/drawings/_rels/vmlDrawing8.vml.rels><?xml version="1.0" encoding="UTF-8" standalone="yes"?>
<Relationships xmlns="http://schemas.openxmlformats.org/package/2006/relationships"><Relationship Id="rId2" Type="http://schemas.openxmlformats.org/officeDocument/2006/relationships/image" Target="../media/image29.wmf"/><Relationship Id="rId1" Type="http://schemas.openxmlformats.org/officeDocument/2006/relationships/image" Target="../media/image52.wmf"/></Relationships>
</file>

<file path=ppt/drawings/_rels/vmlDrawing9.vml.rels><?xml version="1.0" encoding="UTF-8" standalone="yes"?>
<Relationships xmlns="http://schemas.openxmlformats.org/package/2006/relationships"><Relationship Id="rId2" Type="http://schemas.openxmlformats.org/officeDocument/2006/relationships/image" Target="../media/image29.wmf"/><Relationship Id="rId1" Type="http://schemas.openxmlformats.org/officeDocument/2006/relationships/image" Target="../media/image52.wmf"/></Relationships>
</file>

<file path=ppt/drawings/_rels/vmlDrawing10.vml.rels><?xml version="1.0" encoding="UTF-8" standalone="yes"?>
<Relationships xmlns="http://schemas.openxmlformats.org/package/2006/relationships"><Relationship Id="rId2" Type="http://schemas.openxmlformats.org/officeDocument/2006/relationships/image" Target="../media/image155.wmf"/><Relationship Id="rId1" Type="http://schemas.openxmlformats.org/officeDocument/2006/relationships/image" Target="../media/image154.wmf"/></Relationships>
</file>

<file path=ppt/drawings/_rels/vmlDrawing11.vml.rels><?xml version="1.0" encoding="UTF-8" standalone="yes"?>
<Relationships xmlns="http://schemas.openxmlformats.org/package/2006/relationships"><Relationship Id="rId1" Type="http://schemas.openxmlformats.org/officeDocument/2006/relationships/image" Target="../media/image168.wmf"/></Relationships>
</file>

<file path=ppt/drawings/_rels/vmlDrawing12.vml.rels><?xml version="1.0" encoding="UTF-8" standalone="yes"?>
<Relationships xmlns="http://schemas.openxmlformats.org/package/2006/relationships"><Relationship Id="rId1" Type="http://schemas.openxmlformats.org/officeDocument/2006/relationships/image" Target="../media/image29.wmf"/></Relationships>
</file>

<file path=ppt/drawings/_rels/vmlDrawing13.vml.rels><?xml version="1.0" encoding="UTF-8" standalone="yes"?>
<Relationships xmlns="http://schemas.openxmlformats.org/package/2006/relationships"><Relationship Id="rId2" Type="http://schemas.openxmlformats.org/officeDocument/2006/relationships/image" Target="../media/image171.wmf"/><Relationship Id="rId1" Type="http://schemas.openxmlformats.org/officeDocument/2006/relationships/image" Target="../media/image170.wmf"/></Relationships>
</file>

<file path=ppt/drawings/_rels/vmlDrawing14.vml.rels><?xml version="1.0" encoding="UTF-8" standalone="yes"?>
<Relationships xmlns="http://schemas.openxmlformats.org/package/2006/relationships"><Relationship Id="rId1" Type="http://schemas.openxmlformats.org/officeDocument/2006/relationships/image" Target="../media/image197.wmf"/></Relationships>
</file>

<file path=ppt/drawings/_rels/vmlDrawing15.vml.rels><?xml version="1.0" encoding="UTF-8" standalone="yes"?>
<Relationships xmlns="http://schemas.openxmlformats.org/package/2006/relationships"><Relationship Id="rId2" Type="http://schemas.openxmlformats.org/officeDocument/2006/relationships/image" Target="../media/image29.wmf"/><Relationship Id="rId1" Type="http://schemas.openxmlformats.org/officeDocument/2006/relationships/image" Target="../media/image52.wmf"/></Relationships>
</file>

<file path=ppt/drawings/_rels/vmlDrawing16.vml.rels><?xml version="1.0" encoding="UTF-8" standalone="yes"?>
<Relationships xmlns="http://schemas.openxmlformats.org/package/2006/relationships"><Relationship Id="rId2" Type="http://schemas.openxmlformats.org/officeDocument/2006/relationships/image" Target="../media/image29.wmf"/><Relationship Id="rId1" Type="http://schemas.openxmlformats.org/officeDocument/2006/relationships/image" Target="../media/image52.wmf"/></Relationships>
</file>

<file path=ppt/drawings/_rels/vmlDrawing17.vml.rels><?xml version="1.0" encoding="UTF-8" standalone="yes"?>
<Relationships xmlns="http://schemas.openxmlformats.org/package/2006/relationships"><Relationship Id="rId2" Type="http://schemas.openxmlformats.org/officeDocument/2006/relationships/image" Target="../media/image29.wmf"/><Relationship Id="rId1" Type="http://schemas.openxmlformats.org/officeDocument/2006/relationships/image" Target="../media/image52.wmf"/></Relationships>
</file>

<file path=ppt/drawings/_rels/vmlDrawing18.vml.rels><?xml version="1.0" encoding="UTF-8" standalone="yes"?>
<Relationships xmlns="http://schemas.openxmlformats.org/package/2006/relationships"><Relationship Id="rId2" Type="http://schemas.openxmlformats.org/officeDocument/2006/relationships/image" Target="../media/image29.wmf"/><Relationship Id="rId1" Type="http://schemas.openxmlformats.org/officeDocument/2006/relationships/image" Target="../media/image52.wmf"/></Relationships>
</file>

<file path=ppt/drawings/_rels/vmlDrawing19.vml.rels><?xml version="1.0" encoding="UTF-8" standalone="yes"?>
<Relationships xmlns="http://schemas.openxmlformats.org/package/2006/relationships"><Relationship Id="rId2" Type="http://schemas.openxmlformats.org/officeDocument/2006/relationships/image" Target="../media/image29.wmf"/><Relationship Id="rId1" Type="http://schemas.openxmlformats.org/officeDocument/2006/relationships/image" Target="../media/image52.wmf"/></Relationships>
</file>

<file path=ppt/drawings/_rels/vmlDrawing20.vml.rels><?xml version="1.0" encoding="UTF-8" standalone="yes"?>
<Relationships xmlns="http://schemas.openxmlformats.org/package/2006/relationships"><Relationship Id="rId3" Type="http://schemas.openxmlformats.org/officeDocument/2006/relationships/image" Target="../media/image237.wmf"/><Relationship Id="rId2" Type="http://schemas.openxmlformats.org/officeDocument/2006/relationships/image" Target="../media/image236.wmf"/><Relationship Id="rId1" Type="http://schemas.openxmlformats.org/officeDocument/2006/relationships/image" Target="../media/image235.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94" name="PlaceHolder 1"/>
          <p:cNvSpPr>
            <a:spLocks noGrp="1"/>
          </p:cNvSpPr>
          <p:nvPr>
            <p:ph type="body"/>
          </p:nvPr>
        </p:nvSpPr>
        <p:spPr>
          <a:xfrm>
            <a:off x="777240" y="4777560"/>
            <a:ext cx="6217560" cy="4525920"/>
          </a:xfrm>
          <a:prstGeom prst="rect">
            <a:avLst/>
          </a:prstGeom>
        </p:spPr>
        <p:txBody>
          <a:bodyPr lIns="0" tIns="0" rIns="0" bIns="0"/>
          <a:lstStyle/>
          <a:p>
            <a:r>
              <a:rPr lang="en-US" sz="2000">
                <a:latin typeface="Arial"/>
              </a:rPr>
              <a:t>Click to edit the notes format</a:t>
            </a:r>
            <a:endParaRPr/>
          </a:p>
        </p:txBody>
      </p:sp>
      <p:sp>
        <p:nvSpPr>
          <p:cNvPr id="95" name="PlaceHolder 2"/>
          <p:cNvSpPr>
            <a:spLocks noGrp="1"/>
          </p:cNvSpPr>
          <p:nvPr>
            <p:ph type="hdr"/>
          </p:nvPr>
        </p:nvSpPr>
        <p:spPr>
          <a:xfrm>
            <a:off x="0" y="0"/>
            <a:ext cx="3372840" cy="502560"/>
          </a:xfrm>
          <a:prstGeom prst="rect">
            <a:avLst/>
          </a:prstGeom>
        </p:spPr>
        <p:txBody>
          <a:bodyPr lIns="0" tIns="0" rIns="0" bIns="0"/>
          <a:lstStyle/>
          <a:p>
            <a:r>
              <a:rPr lang="en-US" sz="1400">
                <a:latin typeface="Times New Roman"/>
              </a:rPr>
              <a:t>&lt;header&gt;</a:t>
            </a:r>
            <a:endParaRPr/>
          </a:p>
        </p:txBody>
      </p:sp>
      <p:sp>
        <p:nvSpPr>
          <p:cNvPr id="96" name="PlaceHolder 3"/>
          <p:cNvSpPr>
            <a:spLocks noGrp="1"/>
          </p:cNvSpPr>
          <p:nvPr>
            <p:ph type="dt"/>
          </p:nvPr>
        </p:nvSpPr>
        <p:spPr>
          <a:xfrm>
            <a:off x="4399200" y="0"/>
            <a:ext cx="3372840" cy="502560"/>
          </a:xfrm>
          <a:prstGeom prst="rect">
            <a:avLst/>
          </a:prstGeom>
        </p:spPr>
        <p:txBody>
          <a:bodyPr lIns="0" tIns="0" rIns="0" bIns="0"/>
          <a:lstStyle/>
          <a:p>
            <a:pPr algn="r"/>
            <a:r>
              <a:rPr lang="en-US" sz="1400">
                <a:latin typeface="Times New Roman"/>
              </a:rPr>
              <a:t>&lt;date/time&gt;</a:t>
            </a:r>
            <a:endParaRPr/>
          </a:p>
        </p:txBody>
      </p:sp>
      <p:sp>
        <p:nvSpPr>
          <p:cNvPr id="97" name="PlaceHolder 4"/>
          <p:cNvSpPr>
            <a:spLocks noGrp="1"/>
          </p:cNvSpPr>
          <p:nvPr>
            <p:ph type="ftr"/>
          </p:nvPr>
        </p:nvSpPr>
        <p:spPr>
          <a:xfrm>
            <a:off x="0" y="9555480"/>
            <a:ext cx="3372840" cy="502560"/>
          </a:xfrm>
          <a:prstGeom prst="rect">
            <a:avLst/>
          </a:prstGeom>
        </p:spPr>
        <p:txBody>
          <a:bodyPr lIns="0" tIns="0" rIns="0" bIns="0" anchor="b"/>
          <a:lstStyle/>
          <a:p>
            <a:r>
              <a:rPr lang="en-US" sz="1400">
                <a:latin typeface="Times New Roman"/>
              </a:rPr>
              <a:t>&lt;footer&gt;</a:t>
            </a:r>
            <a:endParaRPr/>
          </a:p>
        </p:txBody>
      </p:sp>
      <p:sp>
        <p:nvSpPr>
          <p:cNvPr id="98" name="PlaceHolder 5"/>
          <p:cNvSpPr>
            <a:spLocks noGrp="1"/>
          </p:cNvSpPr>
          <p:nvPr>
            <p:ph type="sldNum"/>
          </p:nvPr>
        </p:nvSpPr>
        <p:spPr>
          <a:xfrm>
            <a:off x="4399200" y="9555480"/>
            <a:ext cx="3372840" cy="502560"/>
          </a:xfrm>
          <a:prstGeom prst="rect">
            <a:avLst/>
          </a:prstGeom>
        </p:spPr>
        <p:txBody>
          <a:bodyPr lIns="0" tIns="0" rIns="0" bIns="0" anchor="b"/>
          <a:lstStyle/>
          <a:p>
            <a:pPr algn="r"/>
            <a:fld id="{F120E57E-9835-49EF-AFBF-C392330F5E4E}" type="slidenum">
              <a:rPr lang="en-US" sz="1400">
                <a:latin typeface="Times New Roman"/>
              </a:rPr>
              <a:t>‹#›</a:t>
            </a:fld>
            <a:endParaRPr/>
          </a:p>
        </p:txBody>
      </p:sp>
    </p:spTree>
    <p:extLst>
      <p:ext uri="{BB962C8B-B14F-4D97-AF65-F5344CB8AC3E}">
        <p14:creationId xmlns:p14="http://schemas.microsoft.com/office/powerpoint/2010/main" val="21950766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80.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82.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83.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84.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85.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89.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90.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98.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100.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101.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102.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104.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106.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107.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108.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109.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119.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120.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121.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122.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123.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124.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2" Type="http://schemas.openxmlformats.org/officeDocument/2006/relationships/slide" Target="../slides/slide125.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126.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127.xml"/><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2" Type="http://schemas.openxmlformats.org/officeDocument/2006/relationships/slide" Target="../slides/slide128.xml"/><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2" Type="http://schemas.openxmlformats.org/officeDocument/2006/relationships/slide" Target="../slides/slide129.xml"/><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2" Type="http://schemas.openxmlformats.org/officeDocument/2006/relationships/slide" Target="../slides/slide130.xml"/><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2" Type="http://schemas.openxmlformats.org/officeDocument/2006/relationships/slide" Target="../slides/slide131.xml"/><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2" Type="http://schemas.openxmlformats.org/officeDocument/2006/relationships/slide" Target="../slides/slide132.xml"/><Relationship Id="rId1" Type="http://schemas.openxmlformats.org/officeDocument/2006/relationships/notesMaster" Target="../notesMasters/notesMaster1.xml"/></Relationships>
</file>

<file path=ppt/notesSlides/_rels/notesSlide68.xml.rels><?xml version="1.0" encoding="UTF-8" standalone="yes"?>
<Relationships xmlns="http://schemas.openxmlformats.org/package/2006/relationships"><Relationship Id="rId2" Type="http://schemas.openxmlformats.org/officeDocument/2006/relationships/slide" Target="../slides/slide133.xml"/><Relationship Id="rId1" Type="http://schemas.openxmlformats.org/officeDocument/2006/relationships/notesMaster" Target="../notesMasters/notesMaster1.xml"/></Relationships>
</file>

<file path=ppt/notesSlides/_rels/notesSlide69.xml.rels><?xml version="1.0" encoding="UTF-8" standalone="yes"?>
<Relationships xmlns="http://schemas.openxmlformats.org/package/2006/relationships"><Relationship Id="rId2" Type="http://schemas.openxmlformats.org/officeDocument/2006/relationships/slide" Target="../slides/slide134.xml"/><Relationship Id="rId1" Type="http://schemas.openxmlformats.org/officeDocument/2006/relationships/notesMaster" Target="../notesMasters/notesMaster1.xml"/></Relationships>
</file>

<file path=ppt/notesSlides/_rels/notesSlide70.xml.rels><?xml version="1.0" encoding="UTF-8" standalone="yes"?>
<Relationships xmlns="http://schemas.openxmlformats.org/package/2006/relationships"><Relationship Id="rId2" Type="http://schemas.openxmlformats.org/officeDocument/2006/relationships/slide" Target="../slides/slide142.xml"/><Relationship Id="rId1" Type="http://schemas.openxmlformats.org/officeDocument/2006/relationships/notesMaster" Target="../notesMasters/notesMaster1.xml"/></Relationships>
</file>

<file path=ppt/notesSlides/_rels/notesSlide71.xml.rels><?xml version="1.0" encoding="UTF-8" standalone="yes"?>
<Relationships xmlns="http://schemas.openxmlformats.org/package/2006/relationships"><Relationship Id="rId2" Type="http://schemas.openxmlformats.org/officeDocument/2006/relationships/slide" Target="../slides/slide143.xml"/><Relationship Id="rId1" Type="http://schemas.openxmlformats.org/officeDocument/2006/relationships/notesMaster" Target="../notesMasters/notesMaster1.xml"/></Relationships>
</file>

<file path=ppt/notesSlides/_rels/notesSlide72.xml.rels><?xml version="1.0" encoding="UTF-8" standalone="yes"?>
<Relationships xmlns="http://schemas.openxmlformats.org/package/2006/relationships"><Relationship Id="rId2" Type="http://schemas.openxmlformats.org/officeDocument/2006/relationships/slide" Target="../slides/slide144.xml"/><Relationship Id="rId1" Type="http://schemas.openxmlformats.org/officeDocument/2006/relationships/notesMaster" Target="../notesMasters/notesMaster1.xml"/></Relationships>
</file>

<file path=ppt/notesSlides/_rels/notesSlide73.xml.rels><?xml version="1.0" encoding="UTF-8" standalone="yes"?>
<Relationships xmlns="http://schemas.openxmlformats.org/package/2006/relationships"><Relationship Id="rId2" Type="http://schemas.openxmlformats.org/officeDocument/2006/relationships/slide" Target="../slides/slide145.xml"/><Relationship Id="rId1" Type="http://schemas.openxmlformats.org/officeDocument/2006/relationships/notesMaster" Target="../notesMasters/notesMaster1.xml"/></Relationships>
</file>

<file path=ppt/notesSlides/_rels/notesSlide74.xml.rels><?xml version="1.0" encoding="UTF-8" standalone="yes"?>
<Relationships xmlns="http://schemas.openxmlformats.org/package/2006/relationships"><Relationship Id="rId2" Type="http://schemas.openxmlformats.org/officeDocument/2006/relationships/slide" Target="../slides/slide146.xml"/><Relationship Id="rId1" Type="http://schemas.openxmlformats.org/officeDocument/2006/relationships/notesMaster" Target="../notesMasters/notesMaster1.xml"/></Relationships>
</file>

<file path=ppt/notesSlides/_rels/notesSlide75.xml.rels><?xml version="1.0" encoding="UTF-8" standalone="yes"?>
<Relationships xmlns="http://schemas.openxmlformats.org/package/2006/relationships"><Relationship Id="rId2" Type="http://schemas.openxmlformats.org/officeDocument/2006/relationships/slide" Target="../slides/slide147.xml"/><Relationship Id="rId1" Type="http://schemas.openxmlformats.org/officeDocument/2006/relationships/notesMaster" Target="../notesMasters/notesMaster1.xml"/></Relationships>
</file>

<file path=ppt/notesSlides/_rels/notesSlide76.xml.rels><?xml version="1.0" encoding="UTF-8" standalone="yes"?>
<Relationships xmlns="http://schemas.openxmlformats.org/package/2006/relationships"><Relationship Id="rId2" Type="http://schemas.openxmlformats.org/officeDocument/2006/relationships/slide" Target="../slides/slide148.xml"/><Relationship Id="rId1" Type="http://schemas.openxmlformats.org/officeDocument/2006/relationships/notesMaster" Target="../notesMasters/notesMaster1.xml"/></Relationships>
</file>

<file path=ppt/notesSlides/_rels/notesSlide77.xml.rels><?xml version="1.0" encoding="UTF-8" standalone="yes"?>
<Relationships xmlns="http://schemas.openxmlformats.org/package/2006/relationships"><Relationship Id="rId2" Type="http://schemas.openxmlformats.org/officeDocument/2006/relationships/slide" Target="../slides/slide149.xml"/><Relationship Id="rId1" Type="http://schemas.openxmlformats.org/officeDocument/2006/relationships/notesMaster" Target="../notesMasters/notesMaster1.xml"/></Relationships>
</file>

<file path=ppt/notesSlides/_rels/notesSlide78.xml.rels><?xml version="1.0" encoding="UTF-8" standalone="yes"?>
<Relationships xmlns="http://schemas.openxmlformats.org/package/2006/relationships"><Relationship Id="rId2" Type="http://schemas.openxmlformats.org/officeDocument/2006/relationships/slide" Target="../slides/slide150.xml"/><Relationship Id="rId1" Type="http://schemas.openxmlformats.org/officeDocument/2006/relationships/notesMaster" Target="../notesMasters/notesMaster1.xml"/></Relationships>
</file>

<file path=ppt/notesSlides/_rels/notesSlide79.xml.rels><?xml version="1.0" encoding="UTF-8" standalone="yes"?>
<Relationships xmlns="http://schemas.openxmlformats.org/package/2006/relationships"><Relationship Id="rId2" Type="http://schemas.openxmlformats.org/officeDocument/2006/relationships/slide" Target="../slides/slide151.xml"/><Relationship Id="rId1" Type="http://schemas.openxmlformats.org/officeDocument/2006/relationships/notesMaster" Target="../notesMasters/notesMaster1.xml"/></Relationships>
</file>

<file path=ppt/notesSlides/_rels/notesSlide80.xml.rels><?xml version="1.0" encoding="UTF-8" standalone="yes"?>
<Relationships xmlns="http://schemas.openxmlformats.org/package/2006/relationships"><Relationship Id="rId2" Type="http://schemas.openxmlformats.org/officeDocument/2006/relationships/slide" Target="../slides/slide152.xml"/><Relationship Id="rId1" Type="http://schemas.openxmlformats.org/officeDocument/2006/relationships/notesMaster" Target="../notesMasters/notesMaster1.xml"/></Relationships>
</file>

<file path=ppt/notesSlides/_rels/notesSlide81.xml.rels><?xml version="1.0" encoding="UTF-8" standalone="yes"?>
<Relationships xmlns="http://schemas.openxmlformats.org/package/2006/relationships"><Relationship Id="rId2" Type="http://schemas.openxmlformats.org/officeDocument/2006/relationships/slide" Target="../slides/slide153.xml"/><Relationship Id="rId1" Type="http://schemas.openxmlformats.org/officeDocument/2006/relationships/notesMaster" Target="../notesMasters/notesMaster1.xml"/></Relationships>
</file>

<file path=ppt/notesSlides/_rels/notesSlide82.xml.rels><?xml version="1.0" encoding="UTF-8" standalone="yes"?>
<Relationships xmlns="http://schemas.openxmlformats.org/package/2006/relationships"><Relationship Id="rId2" Type="http://schemas.openxmlformats.org/officeDocument/2006/relationships/slide" Target="../slides/slide15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2</a:t>
            </a:fld>
            <a:endParaRPr lang="en-US"/>
          </a:p>
        </p:txBody>
      </p:sp>
    </p:spTree>
    <p:extLst>
      <p:ext uri="{BB962C8B-B14F-4D97-AF65-F5344CB8AC3E}">
        <p14:creationId xmlns:p14="http://schemas.microsoft.com/office/powerpoint/2010/main" val="185736903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86905855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78783873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5</a:t>
            </a:fld>
            <a:endParaRPr lang="en-US"/>
          </a:p>
        </p:txBody>
      </p:sp>
    </p:spTree>
    <p:extLst>
      <p:ext uri="{BB962C8B-B14F-4D97-AF65-F5344CB8AC3E}">
        <p14:creationId xmlns:p14="http://schemas.microsoft.com/office/powerpoint/2010/main" val="23274981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6</a:t>
            </a:fld>
            <a:endParaRPr lang="en-US"/>
          </a:p>
        </p:txBody>
      </p:sp>
    </p:spTree>
    <p:extLst>
      <p:ext uri="{BB962C8B-B14F-4D97-AF65-F5344CB8AC3E}">
        <p14:creationId xmlns:p14="http://schemas.microsoft.com/office/powerpoint/2010/main" val="187488736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53278005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37158298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76757248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34</a:t>
            </a:fld>
            <a:endParaRPr lang="en-US"/>
          </a:p>
        </p:txBody>
      </p:sp>
    </p:spTree>
    <p:extLst>
      <p:ext uri="{BB962C8B-B14F-4D97-AF65-F5344CB8AC3E}">
        <p14:creationId xmlns:p14="http://schemas.microsoft.com/office/powerpoint/2010/main" val="339794992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335723738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35265403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383998874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r>
              <a:rPr lang="en-US" dirty="0" err="1"/>
              <a:t>FROSCh</a:t>
            </a:r>
            <a:r>
              <a:rPr lang="en-US" dirty="0"/>
              <a:t> = Schwarz preconditioner with algebraic coarse spaces based on extension operators (e.g., GDSW coarse spaces) </a:t>
            </a:r>
          </a:p>
          <a:p>
            <a:r>
              <a:rPr lang="en-US" dirty="0"/>
              <a:t>-&gt; algebraic and scalable</a:t>
            </a:r>
          </a:p>
          <a:p>
            <a:pPr marL="171450" indent="-171450">
              <a:buFontTx/>
              <a:buChar char="-"/>
            </a:pPr>
            <a:r>
              <a:rPr lang="en-US" dirty="0"/>
              <a:t>Part of </a:t>
            </a:r>
            <a:r>
              <a:rPr lang="en-US" dirty="0" err="1"/>
              <a:t>ShyLu</a:t>
            </a:r>
            <a:r>
              <a:rPr lang="en-US" dirty="0"/>
              <a:t> package</a:t>
            </a:r>
          </a:p>
          <a:p>
            <a:pPr marL="171450" indent="-171450">
              <a:buFontTx/>
              <a:buChar char="-"/>
            </a:pPr>
            <a:r>
              <a:rPr lang="en-US" dirty="0"/>
              <a:t>Implementation based on </a:t>
            </a:r>
            <a:r>
              <a:rPr lang="en-US" dirty="0" err="1"/>
              <a:t>Xpetra</a:t>
            </a:r>
            <a:r>
              <a:rPr lang="en-US" dirty="0"/>
              <a:t> for performance portability</a:t>
            </a:r>
          </a:p>
          <a:p>
            <a:pPr marL="171450" indent="-171450">
              <a:buFontTx/>
              <a:buChar char="-"/>
            </a:pPr>
            <a:r>
              <a:rPr lang="en-US" dirty="0"/>
              <a:t>Based on overlapping Schwarz DD method</a:t>
            </a:r>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47</a:t>
            </a:fld>
            <a:endParaRPr lang="en-US"/>
          </a:p>
        </p:txBody>
      </p:sp>
    </p:spTree>
    <p:extLst>
      <p:ext uri="{BB962C8B-B14F-4D97-AF65-F5344CB8AC3E}">
        <p14:creationId xmlns:p14="http://schemas.microsoft.com/office/powerpoint/2010/main" val="68826327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r>
              <a:rPr lang="en-US" dirty="0" err="1"/>
              <a:t>FROSCh</a:t>
            </a:r>
            <a:r>
              <a:rPr lang="en-US" dirty="0"/>
              <a:t> = Schwarz preconditioner with algebraic coarse spaces based on extension operators (e.g., GDSW coarse spaces) </a:t>
            </a:r>
          </a:p>
          <a:p>
            <a:r>
              <a:rPr lang="en-US" dirty="0"/>
              <a:t>-&gt; algebraic and scalable</a:t>
            </a:r>
          </a:p>
          <a:p>
            <a:pPr marL="171450" indent="-171450">
              <a:buFontTx/>
              <a:buChar char="-"/>
            </a:pPr>
            <a:r>
              <a:rPr lang="en-US" dirty="0"/>
              <a:t>Part of </a:t>
            </a:r>
            <a:r>
              <a:rPr lang="en-US" dirty="0" err="1"/>
              <a:t>ShyLu</a:t>
            </a:r>
            <a:r>
              <a:rPr lang="en-US" dirty="0"/>
              <a:t> package</a:t>
            </a:r>
          </a:p>
          <a:p>
            <a:pPr marL="171450" indent="-171450">
              <a:buFontTx/>
              <a:buChar char="-"/>
            </a:pPr>
            <a:r>
              <a:rPr lang="en-US" dirty="0"/>
              <a:t>Implementation based on </a:t>
            </a:r>
            <a:r>
              <a:rPr lang="en-US" dirty="0" err="1"/>
              <a:t>Xpetra</a:t>
            </a:r>
            <a:r>
              <a:rPr lang="en-US" dirty="0"/>
              <a:t> for performance portability</a:t>
            </a:r>
          </a:p>
          <a:p>
            <a:pPr marL="171450" indent="-171450">
              <a:buFontTx/>
              <a:buChar char="-"/>
            </a:pPr>
            <a:r>
              <a:rPr lang="en-US" dirty="0"/>
              <a:t>Based on overlapping Schwarz DD method</a:t>
            </a:r>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48</a:t>
            </a:fld>
            <a:endParaRPr lang="en-US"/>
          </a:p>
        </p:txBody>
      </p:sp>
    </p:spTree>
    <p:extLst>
      <p:ext uri="{BB962C8B-B14F-4D97-AF65-F5344CB8AC3E}">
        <p14:creationId xmlns:p14="http://schemas.microsoft.com/office/powerpoint/2010/main" val="152644173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a:t>Floating ice shelves: matrix entries corresponding to vertical coupling are much stronger than entries corresponding to horizontal coupling.  Vertical grid lines lie within ice shelves, top/bottom BCs resemble Neumann conditions and so the submatrix associated with the vertical lines is nearly singular.  Ill-conditioning creates challenges for solver.  </a:t>
            </a:r>
            <a:endParaRPr lang="en-US" dirty="0"/>
          </a:p>
          <a:p>
            <a:pPr marL="171450" indent="-171450">
              <a:buFontTx/>
              <a:buChar char="-"/>
            </a:pPr>
            <a:endParaRPr lang="en-US" dirty="0"/>
          </a:p>
          <a:p>
            <a:pPr marL="171450" indent="-171450">
              <a:buFontTx/>
              <a:buChar char="-"/>
            </a:pPr>
            <a:r>
              <a:rPr lang="en-US" dirty="0"/>
              <a:t>See: https://pdfs.semanticscholar.org/280a/1f2f3fa5aea7d2fd380a408512b40a871be6.pdf (R.</a:t>
            </a:r>
            <a:r>
              <a:rPr lang="en-US" baseline="0" dirty="0"/>
              <a:t> </a:t>
            </a:r>
            <a:r>
              <a:rPr lang="en-US" baseline="0" dirty="0" err="1"/>
              <a:t>Bridson</a:t>
            </a:r>
            <a:r>
              <a:rPr lang="en-US" baseline="0" dirty="0"/>
              <a:t>, W.-P. Tang, Multi-resolution approximate inverse preconditioners.</a:t>
            </a:r>
            <a:endParaRPr lang="en-US" dirty="0"/>
          </a:p>
          <a:p>
            <a:pPr marL="171450" indent="-171450">
              <a:buFontTx/>
              <a:buChar char="-"/>
            </a:pPr>
            <a:r>
              <a:rPr lang="en-US" dirty="0"/>
              <a:t>Condition number = 9.5364e+12 for FO_AIS problem in tests/small/</a:t>
            </a:r>
            <a:r>
              <a:rPr lang="en-US" dirty="0" err="1"/>
              <a:t>LandIce</a:t>
            </a:r>
            <a:r>
              <a:rPr lang="en-US" dirty="0"/>
              <a:t> directory </a:t>
            </a:r>
            <a:r>
              <a:rPr lang="pt-BR" dirty="0"/>
              <a:t>num_nodes = 314,724 , num_elem = 255,465 (hex)</a:t>
            </a:r>
            <a:endParaRPr lang="en-US" dirty="0"/>
          </a:p>
          <a:p>
            <a:pPr marL="171450" indent="-171450">
              <a:buFontTx/>
              <a:buChar char="-"/>
            </a:pPr>
            <a:r>
              <a:rPr lang="en-US" dirty="0"/>
              <a:t>Condition number = 9.8492e+08 for FO_GIS </a:t>
            </a:r>
            <a:r>
              <a:rPr lang="en-US" dirty="0" err="1"/>
              <a:t>unstruct</a:t>
            </a:r>
            <a:r>
              <a:rPr lang="en-US" dirty="0"/>
              <a:t> problem in tests/small/</a:t>
            </a:r>
            <a:r>
              <a:rPr lang="en-US" dirty="0" err="1"/>
              <a:t>LandIce</a:t>
            </a:r>
            <a:r>
              <a:rPr lang="en-US" dirty="0"/>
              <a:t> directory </a:t>
            </a:r>
            <a:r>
              <a:rPr lang="pt-BR" dirty="0"/>
              <a:t>num_nodes = 12522, num_elem = 55350 (tet)</a:t>
            </a:r>
            <a:endParaRPr lang="en-US" dirty="0"/>
          </a:p>
          <a:p>
            <a:pPr marL="171450" indent="-171450">
              <a:buFontTx/>
              <a:buChar char="-"/>
            </a:pPr>
            <a:r>
              <a:rPr lang="en-US" dirty="0"/>
              <a:t>Condition number = 2.6254e+11 for gis-1-7km </a:t>
            </a:r>
            <a:r>
              <a:rPr lang="en-US" dirty="0" err="1"/>
              <a:t>unstruct</a:t>
            </a:r>
            <a:r>
              <a:rPr lang="en-US" dirty="0"/>
              <a:t> problem </a:t>
            </a:r>
            <a:r>
              <a:rPr lang="pt-BR" dirty="0"/>
              <a:t> num_nodes = 2,760,230, num_elem = 4,799,300 (tet)</a:t>
            </a:r>
          </a:p>
          <a:p>
            <a:endParaRPr lang="en-US" dirty="0"/>
          </a:p>
          <a:p>
            <a:r>
              <a:rPr lang="en-US" dirty="0"/>
              <a:t>- AMG: Gauss-Seidel</a:t>
            </a:r>
            <a:r>
              <a:rPr lang="en-US" baseline="0" dirty="0"/>
              <a:t> smoothing on finest level (where lines are defined in mesh extruded direction), Chebyshev smoothing on coarser levels.</a:t>
            </a:r>
          </a:p>
          <a:p>
            <a:r>
              <a:rPr lang="en-US" baseline="0" dirty="0"/>
              <a:t>- ILU: ordering is important to maintain acceptable convergence rates (need row-wise ordering)!</a:t>
            </a:r>
          </a:p>
          <a:p>
            <a:r>
              <a:rPr lang="en-US" baseline="0" dirty="0"/>
              <a:t>- GMRES less sensitive than CG to rounding errors associated w/ severe ill-conditioning introduced by presence of ice shelves.</a:t>
            </a:r>
          </a:p>
          <a:p>
            <a:r>
              <a:rPr lang="en-US" baseline="0" dirty="0"/>
              <a:t>- CG and GMRES minimize different norms.</a:t>
            </a:r>
          </a:p>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53</a:t>
            </a:fld>
            <a:endParaRPr lang="en-US"/>
          </a:p>
        </p:txBody>
      </p:sp>
    </p:spTree>
    <p:extLst>
      <p:ext uri="{BB962C8B-B14F-4D97-AF65-F5344CB8AC3E}">
        <p14:creationId xmlns:p14="http://schemas.microsoft.com/office/powerpoint/2010/main" val="252864415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11693532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r>
              <a:rPr lang="en-US" dirty="0"/>
              <a:t>Update with new results! </a:t>
            </a:r>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57</a:t>
            </a:fld>
            <a:endParaRPr lang="en-US"/>
          </a:p>
        </p:txBody>
      </p:sp>
    </p:spTree>
    <p:extLst>
      <p:ext uri="{BB962C8B-B14F-4D97-AF65-F5344CB8AC3E}">
        <p14:creationId xmlns:p14="http://schemas.microsoft.com/office/powerpoint/2010/main" val="75797510"/>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39886671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59</a:t>
            </a:fld>
            <a:endParaRPr lang="en-US"/>
          </a:p>
        </p:txBody>
      </p:sp>
    </p:spTree>
    <p:extLst>
      <p:ext uri="{BB962C8B-B14F-4D97-AF65-F5344CB8AC3E}">
        <p14:creationId xmlns:p14="http://schemas.microsoft.com/office/powerpoint/2010/main" val="299415991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60</a:t>
            </a:fld>
            <a:endParaRPr lang="en-US"/>
          </a:p>
        </p:txBody>
      </p:sp>
    </p:spTree>
    <p:extLst>
      <p:ext uri="{BB962C8B-B14F-4D97-AF65-F5344CB8AC3E}">
        <p14:creationId xmlns:p14="http://schemas.microsoft.com/office/powerpoint/2010/main" val="293648941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61</a:t>
            </a:fld>
            <a:endParaRPr lang="en-US"/>
          </a:p>
        </p:txBody>
      </p:sp>
    </p:spTree>
    <p:extLst>
      <p:ext uri="{BB962C8B-B14F-4D97-AF65-F5344CB8AC3E}">
        <p14:creationId xmlns:p14="http://schemas.microsoft.com/office/powerpoint/2010/main" val="3737723658"/>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62</a:t>
            </a:fld>
            <a:endParaRPr lang="en-US"/>
          </a:p>
        </p:txBody>
      </p:sp>
    </p:spTree>
    <p:extLst>
      <p:ext uri="{BB962C8B-B14F-4D97-AF65-F5344CB8AC3E}">
        <p14:creationId xmlns:p14="http://schemas.microsoft.com/office/powerpoint/2010/main" val="326170914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63</a:t>
            </a:fld>
            <a:endParaRPr lang="en-US"/>
          </a:p>
        </p:txBody>
      </p:sp>
    </p:spTree>
    <p:extLst>
      <p:ext uri="{BB962C8B-B14F-4D97-AF65-F5344CB8AC3E}">
        <p14:creationId xmlns:p14="http://schemas.microsoft.com/office/powerpoint/2010/main" val="1480351438"/>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64</a:t>
            </a:fld>
            <a:endParaRPr lang="en-US"/>
          </a:p>
        </p:txBody>
      </p:sp>
    </p:spTree>
    <p:extLst>
      <p:ext uri="{BB962C8B-B14F-4D97-AF65-F5344CB8AC3E}">
        <p14:creationId xmlns:p14="http://schemas.microsoft.com/office/powerpoint/2010/main" val="816861647"/>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65</a:t>
            </a:fld>
            <a:endParaRPr lang="en-US"/>
          </a:p>
        </p:txBody>
      </p:sp>
    </p:spTree>
    <p:extLst>
      <p:ext uri="{BB962C8B-B14F-4D97-AF65-F5344CB8AC3E}">
        <p14:creationId xmlns:p14="http://schemas.microsoft.com/office/powerpoint/2010/main" val="584829403"/>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66</a:t>
            </a:fld>
            <a:endParaRPr lang="en-US"/>
          </a:p>
        </p:txBody>
      </p:sp>
    </p:spTree>
    <p:extLst>
      <p:ext uri="{BB962C8B-B14F-4D97-AF65-F5344CB8AC3E}">
        <p14:creationId xmlns:p14="http://schemas.microsoft.com/office/powerpoint/2010/main" val="2880251132"/>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67</a:t>
            </a:fld>
            <a:endParaRPr lang="en-US"/>
          </a:p>
        </p:txBody>
      </p:sp>
    </p:spTree>
    <p:extLst>
      <p:ext uri="{BB962C8B-B14F-4D97-AF65-F5344CB8AC3E}">
        <p14:creationId xmlns:p14="http://schemas.microsoft.com/office/powerpoint/2010/main" val="3015018652"/>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A2430F75-B5EC-044F-A636-30352D0A1350}" type="slidenum">
              <a:rPr lang="en-US" smtClean="0"/>
              <a:t>68</a:t>
            </a:fld>
            <a:endParaRPr lang="en-US"/>
          </a:p>
        </p:txBody>
      </p:sp>
    </p:spTree>
    <p:extLst>
      <p:ext uri="{BB962C8B-B14F-4D97-AF65-F5344CB8AC3E}">
        <p14:creationId xmlns:p14="http://schemas.microsoft.com/office/powerpoint/2010/main" val="2174003738"/>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778524517"/>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413121511"/>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73</a:t>
            </a:fld>
            <a:endParaRPr lang="en-US"/>
          </a:p>
        </p:txBody>
      </p:sp>
    </p:spTree>
    <p:extLst>
      <p:ext uri="{BB962C8B-B14F-4D97-AF65-F5344CB8AC3E}">
        <p14:creationId xmlns:p14="http://schemas.microsoft.com/office/powerpoint/2010/main" val="2825898164"/>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Antarctica’s floating ice shelves limit the flux of ice into the surrounding ocean</a:t>
            </a:r>
          </a:p>
          <a:p>
            <a:r>
              <a:rPr lang="en-US" dirty="0"/>
              <a:t>Physically-unrealistic scenario</a:t>
            </a:r>
          </a:p>
          <a:p>
            <a:r>
              <a:rPr lang="en-US" dirty="0"/>
              <a:t>Ice shelf thinning reduces the ice shelf’s ability to restrain the flow of ice farther up stream, increasing the ice sheet’s inland rates of flow </a:t>
            </a:r>
          </a:p>
          <a:p>
            <a:r>
              <a:rPr lang="en-US" dirty="0"/>
              <a:t>As floating ice is removed, speed of glacial front dramatically increases </a:t>
            </a:r>
          </a:p>
          <a:p>
            <a:r>
              <a:rPr lang="en-US" dirty="0"/>
              <a:t>Extreme upper bound on impact of ocean-ice interaction</a:t>
            </a:r>
          </a:p>
          <a:p>
            <a:r>
              <a:rPr lang="en-US" dirty="0"/>
              <a:t>Physically implausible but informative simulation</a:t>
            </a:r>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74</a:t>
            </a:fld>
            <a:endParaRPr lang="en-US"/>
          </a:p>
        </p:txBody>
      </p:sp>
    </p:spTree>
    <p:extLst>
      <p:ext uri="{BB962C8B-B14F-4D97-AF65-F5344CB8AC3E}">
        <p14:creationId xmlns:p14="http://schemas.microsoft.com/office/powerpoint/2010/main" val="1117666706"/>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75</a:t>
            </a:fld>
            <a:endParaRPr lang="en-US"/>
          </a:p>
        </p:txBody>
      </p:sp>
    </p:spTree>
    <p:extLst>
      <p:ext uri="{BB962C8B-B14F-4D97-AF65-F5344CB8AC3E}">
        <p14:creationId xmlns:p14="http://schemas.microsoft.com/office/powerpoint/2010/main" val="1844948928"/>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LARMIP is more realistic that ABUMIP since it looks at the response for different RCPs (as discussed above) whereas ABUMIP is really sort of a sensitivity / upper-bound experiment.</a:t>
            </a:r>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76</a:t>
            </a:fld>
            <a:endParaRPr lang="en-US"/>
          </a:p>
        </p:txBody>
      </p:sp>
    </p:spTree>
    <p:extLst>
      <p:ext uri="{BB962C8B-B14F-4D97-AF65-F5344CB8AC3E}">
        <p14:creationId xmlns:p14="http://schemas.microsoft.com/office/powerpoint/2010/main" val="712787492"/>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Top right figure: the figure was generated using an emulator that, in turn, was generated using the model outputs that submitted to the ISMIP6 inter comparison project. So we are but one of many models that contributed to that, and in this case, we only did the Antarctica simulations.</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The names / colors in the legend are different emissions scenarios that force the emulator (similar to the older “RCPs” — you can think of them as newer equivalents to RCP 2.6, 4.5, 8.5, etc. (dark blue, yellow, dark red lines here), with the numbers representing the increase in Watts / m^2 radiative forcing relative to pre-industrial). That paper is now accepted by the way. It should be out soon.</a:t>
            </a:r>
          </a:p>
          <a:p>
            <a:r>
              <a:rPr lang="en-US" sz="1200" kern="1200" dirty="0">
                <a:solidFill>
                  <a:schemeClr val="tx1"/>
                </a:solidFill>
                <a:effectLst/>
                <a:latin typeface="+mn-lt"/>
                <a:ea typeface="+mn-ea"/>
                <a:cs typeface="+mn-cs"/>
              </a:rPr>
              <a:t>  </a:t>
            </a:r>
          </a:p>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77</a:t>
            </a:fld>
            <a:endParaRPr lang="en-US"/>
          </a:p>
        </p:txBody>
      </p:sp>
    </p:spTree>
    <p:extLst>
      <p:ext uri="{BB962C8B-B14F-4D97-AF65-F5344CB8AC3E}">
        <p14:creationId xmlns:p14="http://schemas.microsoft.com/office/powerpoint/2010/main" val="2006717314"/>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Ask Steve</a:t>
            </a:r>
            <a:r>
              <a:rPr lang="en-US" baseline="0" dirty="0"/>
              <a:t> re: what years simulated, main takeaways.</a:t>
            </a:r>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78</a:t>
            </a:fld>
            <a:endParaRPr lang="en-US"/>
          </a:p>
        </p:txBody>
      </p:sp>
    </p:spTree>
    <p:extLst>
      <p:ext uri="{BB962C8B-B14F-4D97-AF65-F5344CB8AC3E}">
        <p14:creationId xmlns:p14="http://schemas.microsoft.com/office/powerpoint/2010/main" val="413405461"/>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FIXME: ask Steve re: details.</a:t>
            </a:r>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79</a:t>
            </a:fld>
            <a:endParaRPr lang="en-US"/>
          </a:p>
        </p:txBody>
      </p:sp>
    </p:spTree>
    <p:extLst>
      <p:ext uri="{BB962C8B-B14F-4D97-AF65-F5344CB8AC3E}">
        <p14:creationId xmlns:p14="http://schemas.microsoft.com/office/powerpoint/2010/main" val="726267185"/>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3398885836"/>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82</a:t>
            </a:fld>
            <a:endParaRPr lang="en-US"/>
          </a:p>
        </p:txBody>
      </p:sp>
    </p:spTree>
    <p:extLst>
      <p:ext uri="{BB962C8B-B14F-4D97-AF65-F5344CB8AC3E}">
        <p14:creationId xmlns:p14="http://schemas.microsoft.com/office/powerpoint/2010/main" val="3298833621"/>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83</a:t>
            </a:fld>
            <a:endParaRPr lang="en-US"/>
          </a:p>
        </p:txBody>
      </p:sp>
    </p:spTree>
    <p:extLst>
      <p:ext uri="{BB962C8B-B14F-4D97-AF65-F5344CB8AC3E}">
        <p14:creationId xmlns:p14="http://schemas.microsoft.com/office/powerpoint/2010/main" val="2576397614"/>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84</a:t>
            </a:fld>
            <a:endParaRPr lang="en-US"/>
          </a:p>
        </p:txBody>
      </p:sp>
    </p:spTree>
    <p:extLst>
      <p:ext uri="{BB962C8B-B14F-4D97-AF65-F5344CB8AC3E}">
        <p14:creationId xmlns:p14="http://schemas.microsoft.com/office/powerpoint/2010/main" val="3856294106"/>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85</a:t>
            </a:fld>
            <a:endParaRPr lang="en-US"/>
          </a:p>
        </p:txBody>
      </p:sp>
    </p:spTree>
    <p:extLst>
      <p:ext uri="{BB962C8B-B14F-4D97-AF65-F5344CB8AC3E}">
        <p14:creationId xmlns:p14="http://schemas.microsoft.com/office/powerpoint/2010/main" val="3317784800"/>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89</a:t>
            </a:fld>
            <a:endParaRPr lang="en-US"/>
          </a:p>
        </p:txBody>
      </p:sp>
    </p:spTree>
    <p:extLst>
      <p:ext uri="{BB962C8B-B14F-4D97-AF65-F5344CB8AC3E}">
        <p14:creationId xmlns:p14="http://schemas.microsoft.com/office/powerpoint/2010/main" val="3290212809"/>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r>
              <a:rPr lang="en-US" dirty="0"/>
              <a:t>Left figure: NYC</a:t>
            </a:r>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90</a:t>
            </a:fld>
            <a:endParaRPr lang="en-US"/>
          </a:p>
        </p:txBody>
      </p:sp>
    </p:spTree>
    <p:extLst>
      <p:ext uri="{BB962C8B-B14F-4D97-AF65-F5344CB8AC3E}">
        <p14:creationId xmlns:p14="http://schemas.microsoft.com/office/powerpoint/2010/main" val="3275336256"/>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To ask: is my workflow description</a:t>
            </a:r>
            <a:r>
              <a:rPr lang="en-US" baseline="0" dirty="0"/>
              <a:t> correct?</a:t>
            </a:r>
          </a:p>
          <a:p>
            <a:r>
              <a:rPr lang="en-US" baseline="0" dirty="0"/>
              <a:t>What is SPR-based error estimator? </a:t>
            </a:r>
          </a:p>
          <a:p>
            <a:r>
              <a:rPr lang="en-US" baseline="0" dirty="0"/>
              <a:t>Why prism elements and not </a:t>
            </a:r>
            <a:r>
              <a:rPr lang="en-US" baseline="0" dirty="0" err="1"/>
              <a:t>tets</a:t>
            </a:r>
            <a:r>
              <a:rPr lang="en-US" baseline="0" dirty="0"/>
              <a:t>?</a:t>
            </a:r>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98</a:t>
            </a:fld>
            <a:endParaRPr lang="en-US"/>
          </a:p>
        </p:txBody>
      </p:sp>
    </p:spTree>
    <p:extLst>
      <p:ext uri="{BB962C8B-B14F-4D97-AF65-F5344CB8AC3E}">
        <p14:creationId xmlns:p14="http://schemas.microsoft.com/office/powerpoint/2010/main" val="1904225901"/>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100</a:t>
            </a:fld>
            <a:endParaRPr lang="en-US"/>
          </a:p>
        </p:txBody>
      </p:sp>
    </p:spTree>
    <p:extLst>
      <p:ext uri="{BB962C8B-B14F-4D97-AF65-F5344CB8AC3E}">
        <p14:creationId xmlns:p14="http://schemas.microsoft.com/office/powerpoint/2010/main" val="2236344900"/>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101</a:t>
            </a:fld>
            <a:endParaRPr lang="en-US"/>
          </a:p>
        </p:txBody>
      </p:sp>
    </p:spTree>
    <p:extLst>
      <p:ext uri="{BB962C8B-B14F-4D97-AF65-F5344CB8AC3E}">
        <p14:creationId xmlns:p14="http://schemas.microsoft.com/office/powerpoint/2010/main" val="3140184436"/>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102</a:t>
            </a:fld>
            <a:endParaRPr lang="en-US"/>
          </a:p>
        </p:txBody>
      </p:sp>
    </p:spTree>
    <p:extLst>
      <p:ext uri="{BB962C8B-B14F-4D97-AF65-F5344CB8AC3E}">
        <p14:creationId xmlns:p14="http://schemas.microsoft.com/office/powerpoint/2010/main" val="2830607495"/>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104</a:t>
            </a:fld>
            <a:endParaRPr lang="en-US"/>
          </a:p>
        </p:txBody>
      </p:sp>
    </p:spTree>
    <p:extLst>
      <p:ext uri="{BB962C8B-B14F-4D97-AF65-F5344CB8AC3E}">
        <p14:creationId xmlns:p14="http://schemas.microsoft.com/office/powerpoint/2010/main" val="2321716506"/>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r>
              <a:rPr lang="en-US" dirty="0"/>
              <a:t>Mean field</a:t>
            </a:r>
            <a:r>
              <a:rPr lang="en-US" baseline="0" dirty="0"/>
              <a:t> = 0.  Find MAP point of posterior </a:t>
            </a:r>
          </a:p>
          <a:p>
            <a:r>
              <a:rPr lang="en-US" baseline="0" dirty="0"/>
              <a:t>Using AS to build approximation of subspace.</a:t>
            </a:r>
          </a:p>
          <a:p>
            <a:r>
              <a:rPr lang="en-US" baseline="0" dirty="0"/>
              <a:t>Can build full Hessian approximation</a:t>
            </a:r>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106</a:t>
            </a:fld>
            <a:endParaRPr lang="en-US"/>
          </a:p>
        </p:txBody>
      </p:sp>
    </p:spTree>
    <p:extLst>
      <p:ext uri="{BB962C8B-B14F-4D97-AF65-F5344CB8AC3E}">
        <p14:creationId xmlns:p14="http://schemas.microsoft.com/office/powerpoint/2010/main" val="1650560424"/>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r>
              <a:rPr lang="en-US" dirty="0"/>
              <a:t>Apply Bayes</a:t>
            </a:r>
            <a:r>
              <a:rPr lang="en-US" baseline="0" dirty="0"/>
              <a:t> rule + linearization at MAP point for nonlinear model =&gt; Laplace posterior.  </a:t>
            </a:r>
          </a:p>
          <a:p>
            <a:r>
              <a:rPr lang="en-US" baseline="0" dirty="0"/>
              <a:t>New work: Laplace prior.</a:t>
            </a:r>
          </a:p>
          <a:p>
            <a:r>
              <a:rPr lang="en-US" baseline="0" dirty="0"/>
              <a:t>Covariance is exponential kernel</a:t>
            </a:r>
          </a:p>
          <a:p>
            <a:r>
              <a:rPr lang="en-US" baseline="0" dirty="0"/>
              <a:t>Mistake: no regularization</a:t>
            </a:r>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107</a:t>
            </a:fld>
            <a:endParaRPr lang="en-US"/>
          </a:p>
        </p:txBody>
      </p:sp>
    </p:spTree>
    <p:extLst>
      <p:ext uri="{BB962C8B-B14F-4D97-AF65-F5344CB8AC3E}">
        <p14:creationId xmlns:p14="http://schemas.microsoft.com/office/powerpoint/2010/main" val="1463837744"/>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r>
              <a:rPr lang="en-US" dirty="0"/>
              <a:t>Quadratic</a:t>
            </a:r>
            <a:r>
              <a:rPr lang="en-US" baseline="0" dirty="0"/>
              <a:t> PCE over active variables to form Hessian.</a:t>
            </a:r>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108</a:t>
            </a:fld>
            <a:endParaRPr lang="en-US"/>
          </a:p>
        </p:txBody>
      </p:sp>
    </p:spTree>
    <p:extLst>
      <p:ext uri="{BB962C8B-B14F-4D97-AF65-F5344CB8AC3E}">
        <p14:creationId xmlns:p14="http://schemas.microsoft.com/office/powerpoint/2010/main" val="267897609"/>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r>
              <a:rPr lang="en-US" dirty="0"/>
              <a:t>~73</a:t>
            </a:r>
            <a:r>
              <a:rPr lang="en-US" baseline="0" dirty="0"/>
              <a:t> modes </a:t>
            </a:r>
          </a:p>
          <a:p>
            <a:r>
              <a:rPr lang="en-US" baseline="0" dirty="0"/>
              <a:t>Principal component: </a:t>
            </a:r>
          </a:p>
          <a:p>
            <a:pPr marL="171450" indent="-171450">
              <a:buFontTx/>
              <a:buChar char="-"/>
            </a:pPr>
            <a:r>
              <a:rPr lang="en-US" baseline="0" dirty="0"/>
              <a:t>Find rotation matrix.</a:t>
            </a:r>
          </a:p>
          <a:p>
            <a:pPr marL="171450" indent="-171450">
              <a:buFontTx/>
              <a:buChar char="-"/>
            </a:pPr>
            <a:r>
              <a:rPr lang="en-US" baseline="0" dirty="0"/>
              <a:t>Columns of matrix are </a:t>
            </a:r>
            <a:r>
              <a:rPr lang="en-US" baseline="0" dirty="0" err="1"/>
              <a:t>eigenvecs</a:t>
            </a:r>
            <a:r>
              <a:rPr lang="en-US" baseline="0" dirty="0"/>
              <a:t> of Hessian.  Each entry is weight associated with variable in original space.  Dots are associated with linear reconstruction.</a:t>
            </a:r>
          </a:p>
          <a:p>
            <a:pPr marL="0" indent="0">
              <a:buFontTx/>
              <a:buNone/>
            </a:pPr>
            <a:r>
              <a:rPr lang="en-US" baseline="0" dirty="0"/>
              <a:t>Marginal distributions: variance is smaller </a:t>
            </a:r>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109</a:t>
            </a:fld>
            <a:endParaRPr lang="en-US"/>
          </a:p>
        </p:txBody>
      </p:sp>
    </p:spTree>
    <p:extLst>
      <p:ext uri="{BB962C8B-B14F-4D97-AF65-F5344CB8AC3E}">
        <p14:creationId xmlns:p14="http://schemas.microsoft.com/office/powerpoint/2010/main" val="3926708314"/>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119</a:t>
            </a:fld>
            <a:endParaRPr lang="en-US"/>
          </a:p>
        </p:txBody>
      </p:sp>
    </p:spTree>
    <p:extLst>
      <p:ext uri="{BB962C8B-B14F-4D97-AF65-F5344CB8AC3E}">
        <p14:creationId xmlns:p14="http://schemas.microsoft.com/office/powerpoint/2010/main" val="3692555000"/>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120</a:t>
            </a:fld>
            <a:endParaRPr lang="en-US"/>
          </a:p>
        </p:txBody>
      </p:sp>
    </p:spTree>
    <p:extLst>
      <p:ext uri="{BB962C8B-B14F-4D97-AF65-F5344CB8AC3E}">
        <p14:creationId xmlns:p14="http://schemas.microsoft.com/office/powerpoint/2010/main" val="3065233393"/>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121</a:t>
            </a:fld>
            <a:endParaRPr lang="en-US"/>
          </a:p>
        </p:txBody>
      </p:sp>
    </p:spTree>
    <p:extLst>
      <p:ext uri="{BB962C8B-B14F-4D97-AF65-F5344CB8AC3E}">
        <p14:creationId xmlns:p14="http://schemas.microsoft.com/office/powerpoint/2010/main" val="1621275629"/>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122</a:t>
            </a:fld>
            <a:endParaRPr lang="en-US"/>
          </a:p>
        </p:txBody>
      </p:sp>
    </p:spTree>
    <p:extLst>
      <p:ext uri="{BB962C8B-B14F-4D97-AF65-F5344CB8AC3E}">
        <p14:creationId xmlns:p14="http://schemas.microsoft.com/office/powerpoint/2010/main" val="4280516231"/>
      </p:ext>
    </p:extLst>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123</a:t>
            </a:fld>
            <a:endParaRPr lang="en-US"/>
          </a:p>
        </p:txBody>
      </p:sp>
    </p:spTree>
    <p:extLst>
      <p:ext uri="{BB962C8B-B14F-4D97-AF65-F5344CB8AC3E}">
        <p14:creationId xmlns:p14="http://schemas.microsoft.com/office/powerpoint/2010/main" val="3953959948"/>
      </p:ext>
    </p:extLst>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124</a:t>
            </a:fld>
            <a:endParaRPr lang="en-US"/>
          </a:p>
        </p:txBody>
      </p:sp>
    </p:spTree>
    <p:extLst>
      <p:ext uri="{BB962C8B-B14F-4D97-AF65-F5344CB8AC3E}">
        <p14:creationId xmlns:p14="http://schemas.microsoft.com/office/powerpoint/2010/main" val="1057640884"/>
      </p:ext>
    </p:extLst>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125</a:t>
            </a:fld>
            <a:endParaRPr lang="en-US"/>
          </a:p>
        </p:txBody>
      </p:sp>
    </p:spTree>
    <p:extLst>
      <p:ext uri="{BB962C8B-B14F-4D97-AF65-F5344CB8AC3E}">
        <p14:creationId xmlns:p14="http://schemas.microsoft.com/office/powerpoint/2010/main" val="3337874538"/>
      </p:ext>
    </p:extLst>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126</a:t>
            </a:fld>
            <a:endParaRPr lang="en-US"/>
          </a:p>
        </p:txBody>
      </p:sp>
    </p:spTree>
    <p:extLst>
      <p:ext uri="{BB962C8B-B14F-4D97-AF65-F5344CB8AC3E}">
        <p14:creationId xmlns:p14="http://schemas.microsoft.com/office/powerpoint/2010/main" val="3126389486"/>
      </p:ext>
    </p:extLst>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127</a:t>
            </a:fld>
            <a:endParaRPr lang="en-US"/>
          </a:p>
        </p:txBody>
      </p:sp>
    </p:spTree>
    <p:extLst>
      <p:ext uri="{BB962C8B-B14F-4D97-AF65-F5344CB8AC3E}">
        <p14:creationId xmlns:p14="http://schemas.microsoft.com/office/powerpoint/2010/main" val="680795810"/>
      </p:ext>
    </p:extLst>
  </p:cSld>
  <p:clrMapOvr>
    <a:masterClrMapping/>
  </p:clrMapOvr>
</p:notes>
</file>

<file path=ppt/notesSlides/notesSlide6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128</a:t>
            </a:fld>
            <a:endParaRPr lang="en-US"/>
          </a:p>
        </p:txBody>
      </p:sp>
    </p:spTree>
    <p:extLst>
      <p:ext uri="{BB962C8B-B14F-4D97-AF65-F5344CB8AC3E}">
        <p14:creationId xmlns:p14="http://schemas.microsoft.com/office/powerpoint/2010/main" val="234920267"/>
      </p:ext>
    </p:extLst>
  </p:cSld>
  <p:clrMapOvr>
    <a:masterClrMapping/>
  </p:clrMapOvr>
</p:notes>
</file>

<file path=ppt/notesSlides/notesSlide6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129</a:t>
            </a:fld>
            <a:endParaRPr lang="en-US"/>
          </a:p>
        </p:txBody>
      </p:sp>
    </p:spTree>
    <p:extLst>
      <p:ext uri="{BB962C8B-B14F-4D97-AF65-F5344CB8AC3E}">
        <p14:creationId xmlns:p14="http://schemas.microsoft.com/office/powerpoint/2010/main" val="3712139033"/>
      </p:ext>
    </p:extLst>
  </p:cSld>
  <p:clrMapOvr>
    <a:masterClrMapping/>
  </p:clrMapOvr>
</p:notes>
</file>

<file path=ppt/notesSlides/notesSlide6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130</a:t>
            </a:fld>
            <a:endParaRPr lang="en-US"/>
          </a:p>
        </p:txBody>
      </p:sp>
    </p:spTree>
    <p:extLst>
      <p:ext uri="{BB962C8B-B14F-4D97-AF65-F5344CB8AC3E}">
        <p14:creationId xmlns:p14="http://schemas.microsoft.com/office/powerpoint/2010/main" val="3502892855"/>
      </p:ext>
    </p:extLst>
  </p:cSld>
  <p:clrMapOvr>
    <a:masterClrMapping/>
  </p:clrMapOvr>
</p:notes>
</file>

<file path=ppt/notesSlides/notesSlide6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131</a:t>
            </a:fld>
            <a:endParaRPr lang="en-US"/>
          </a:p>
        </p:txBody>
      </p:sp>
    </p:spTree>
    <p:extLst>
      <p:ext uri="{BB962C8B-B14F-4D97-AF65-F5344CB8AC3E}">
        <p14:creationId xmlns:p14="http://schemas.microsoft.com/office/powerpoint/2010/main" val="914827527"/>
      </p:ext>
    </p:extLst>
  </p:cSld>
  <p:clrMapOvr>
    <a:masterClrMapping/>
  </p:clrMapOvr>
</p:notes>
</file>

<file path=ppt/notesSlides/notesSlide6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132</a:t>
            </a:fld>
            <a:endParaRPr lang="en-US"/>
          </a:p>
        </p:txBody>
      </p:sp>
    </p:spTree>
    <p:extLst>
      <p:ext uri="{BB962C8B-B14F-4D97-AF65-F5344CB8AC3E}">
        <p14:creationId xmlns:p14="http://schemas.microsoft.com/office/powerpoint/2010/main" val="3843099624"/>
      </p:ext>
    </p:extLst>
  </p:cSld>
  <p:clrMapOvr>
    <a:masterClrMapping/>
  </p:clrMapOvr>
</p:notes>
</file>

<file path=ppt/notesSlides/notesSlide6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133</a:t>
            </a:fld>
            <a:endParaRPr lang="en-US"/>
          </a:p>
        </p:txBody>
      </p:sp>
    </p:spTree>
    <p:extLst>
      <p:ext uri="{BB962C8B-B14F-4D97-AF65-F5344CB8AC3E}">
        <p14:creationId xmlns:p14="http://schemas.microsoft.com/office/powerpoint/2010/main" val="470136406"/>
      </p:ext>
    </p:extLst>
  </p:cSld>
  <p:clrMapOvr>
    <a:masterClrMapping/>
  </p:clrMapOvr>
</p:notes>
</file>

<file path=ppt/notesSlides/notesSlide6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Q: what is BP model?? </a:t>
            </a:r>
          </a:p>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134</a:t>
            </a:fld>
            <a:endParaRPr lang="en-US"/>
          </a:p>
        </p:txBody>
      </p:sp>
    </p:spTree>
    <p:extLst>
      <p:ext uri="{BB962C8B-B14F-4D97-AF65-F5344CB8AC3E}">
        <p14:creationId xmlns:p14="http://schemas.microsoft.com/office/powerpoint/2010/main" val="1246404866"/>
      </p:ext>
    </p:extLst>
  </p:cSld>
  <p:clrMapOvr>
    <a:masterClrMapping/>
  </p:clrMapOvr>
</p:notes>
</file>

<file path=ppt/notesSlides/notesSlide7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142</a:t>
            </a:fld>
            <a:endParaRPr lang="en-US"/>
          </a:p>
        </p:txBody>
      </p:sp>
    </p:spTree>
    <p:extLst>
      <p:ext uri="{BB962C8B-B14F-4D97-AF65-F5344CB8AC3E}">
        <p14:creationId xmlns:p14="http://schemas.microsoft.com/office/powerpoint/2010/main" val="669809554"/>
      </p:ext>
    </p:extLst>
  </p:cSld>
  <p:clrMapOvr>
    <a:masterClrMapping/>
  </p:clrMapOvr>
</p:notes>
</file>

<file path=ppt/notesSlides/notesSlide7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143</a:t>
            </a:fld>
            <a:endParaRPr lang="en-US"/>
          </a:p>
        </p:txBody>
      </p:sp>
    </p:spTree>
    <p:extLst>
      <p:ext uri="{BB962C8B-B14F-4D97-AF65-F5344CB8AC3E}">
        <p14:creationId xmlns:p14="http://schemas.microsoft.com/office/powerpoint/2010/main" val="1520784081"/>
      </p:ext>
    </p:extLst>
  </p:cSld>
  <p:clrMapOvr>
    <a:masterClrMapping/>
  </p:clrMapOvr>
</p:notes>
</file>

<file path=ppt/notesSlides/notesSlide7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144</a:t>
            </a:fld>
            <a:endParaRPr lang="en-US"/>
          </a:p>
        </p:txBody>
      </p:sp>
    </p:spTree>
    <p:extLst>
      <p:ext uri="{BB962C8B-B14F-4D97-AF65-F5344CB8AC3E}">
        <p14:creationId xmlns:p14="http://schemas.microsoft.com/office/powerpoint/2010/main" val="2635367208"/>
      </p:ext>
    </p:extLst>
  </p:cSld>
  <p:clrMapOvr>
    <a:masterClrMapping/>
  </p:clrMapOvr>
</p:notes>
</file>

<file path=ppt/notesSlides/notesSlide7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145</a:t>
            </a:fld>
            <a:endParaRPr lang="en-US"/>
          </a:p>
        </p:txBody>
      </p:sp>
    </p:spTree>
    <p:extLst>
      <p:ext uri="{BB962C8B-B14F-4D97-AF65-F5344CB8AC3E}">
        <p14:creationId xmlns:p14="http://schemas.microsoft.com/office/powerpoint/2010/main" val="2134417836"/>
      </p:ext>
    </p:extLst>
  </p:cSld>
  <p:clrMapOvr>
    <a:masterClrMapping/>
  </p:clrMapOvr>
</p:notes>
</file>

<file path=ppt/notesSlides/notesSlide7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146</a:t>
            </a:fld>
            <a:endParaRPr lang="en-US"/>
          </a:p>
        </p:txBody>
      </p:sp>
    </p:spTree>
    <p:extLst>
      <p:ext uri="{BB962C8B-B14F-4D97-AF65-F5344CB8AC3E}">
        <p14:creationId xmlns:p14="http://schemas.microsoft.com/office/powerpoint/2010/main" val="796546148"/>
      </p:ext>
    </p:extLst>
  </p:cSld>
  <p:clrMapOvr>
    <a:masterClrMapping/>
  </p:clrMapOvr>
</p:notes>
</file>

<file path=ppt/notesSlides/notesSlide7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147</a:t>
            </a:fld>
            <a:endParaRPr lang="en-US"/>
          </a:p>
        </p:txBody>
      </p:sp>
    </p:spTree>
    <p:extLst>
      <p:ext uri="{BB962C8B-B14F-4D97-AF65-F5344CB8AC3E}">
        <p14:creationId xmlns:p14="http://schemas.microsoft.com/office/powerpoint/2010/main" val="185071971"/>
      </p:ext>
    </p:extLst>
  </p:cSld>
  <p:clrMapOvr>
    <a:masterClrMapping/>
  </p:clrMapOvr>
</p:notes>
</file>

<file path=ppt/notesSlides/notesSlide7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148</a:t>
            </a:fld>
            <a:endParaRPr lang="en-US"/>
          </a:p>
        </p:txBody>
      </p:sp>
    </p:spTree>
    <p:extLst>
      <p:ext uri="{BB962C8B-B14F-4D97-AF65-F5344CB8AC3E}">
        <p14:creationId xmlns:p14="http://schemas.microsoft.com/office/powerpoint/2010/main" val="172447532"/>
      </p:ext>
    </p:extLst>
  </p:cSld>
  <p:clrMapOvr>
    <a:masterClrMapping/>
  </p:clrMapOvr>
</p:notes>
</file>

<file path=ppt/notesSlides/notesSlide7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149</a:t>
            </a:fld>
            <a:endParaRPr lang="en-US"/>
          </a:p>
        </p:txBody>
      </p:sp>
    </p:spTree>
    <p:extLst>
      <p:ext uri="{BB962C8B-B14F-4D97-AF65-F5344CB8AC3E}">
        <p14:creationId xmlns:p14="http://schemas.microsoft.com/office/powerpoint/2010/main" val="297740755"/>
      </p:ext>
    </p:extLst>
  </p:cSld>
  <p:clrMapOvr>
    <a:masterClrMapping/>
  </p:clrMapOvr>
</p:notes>
</file>

<file path=ppt/notesSlides/notesSlide7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150</a:t>
            </a:fld>
            <a:endParaRPr lang="en-US"/>
          </a:p>
        </p:txBody>
      </p:sp>
    </p:spTree>
    <p:extLst>
      <p:ext uri="{BB962C8B-B14F-4D97-AF65-F5344CB8AC3E}">
        <p14:creationId xmlns:p14="http://schemas.microsoft.com/office/powerpoint/2010/main" val="1438936592"/>
      </p:ext>
    </p:extLst>
  </p:cSld>
  <p:clrMapOvr>
    <a:masterClrMapping/>
  </p:clrMapOvr>
</p:notes>
</file>

<file path=ppt/notesSlides/notesSlide7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From Mauro: I think we used the second approach (fixed geometry). I recall that using one method instead of the other didn't affect much the dt size, however please keep in mind that this was a preliminary work and we never did a comprehensive study.</a:t>
            </a:r>
          </a:p>
          <a:p>
            <a:endParaRPr lang="en-US" dirty="0"/>
          </a:p>
        </p:txBody>
      </p:sp>
      <p:sp>
        <p:nvSpPr>
          <p:cNvPr id="4" name="Slide Number Placeholder 3"/>
          <p:cNvSpPr>
            <a:spLocks noGrp="1"/>
          </p:cNvSpPr>
          <p:nvPr>
            <p:ph type="sldNum"/>
          </p:nvPr>
        </p:nvSpPr>
        <p:spPr/>
        <p:txBody>
          <a:bodyPr/>
          <a:lstStyle/>
          <a:p>
            <a:pPr algn="r"/>
            <a:fld id="{F120E57E-9835-49EF-AFBF-C392330F5E4E}" type="slidenum">
              <a:rPr lang="en-US" sz="1400" smtClean="0">
                <a:latin typeface="Times New Roman"/>
              </a:rPr>
              <a:t>151</a:t>
            </a:fld>
            <a:endParaRPr lang="en-US"/>
          </a:p>
        </p:txBody>
      </p:sp>
    </p:spTree>
    <p:extLst>
      <p:ext uri="{BB962C8B-B14F-4D97-AF65-F5344CB8AC3E}">
        <p14:creationId xmlns:p14="http://schemas.microsoft.com/office/powerpoint/2010/main" val="2845647864"/>
      </p:ext>
    </p:extLst>
  </p:cSld>
  <p:clrMapOvr>
    <a:masterClrMapping/>
  </p:clrMapOvr>
</p:notes>
</file>

<file path=ppt/notesSlides/notesSlide8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152</a:t>
            </a:fld>
            <a:endParaRPr lang="en-US"/>
          </a:p>
        </p:txBody>
      </p:sp>
    </p:spTree>
    <p:extLst>
      <p:ext uri="{BB962C8B-B14F-4D97-AF65-F5344CB8AC3E}">
        <p14:creationId xmlns:p14="http://schemas.microsoft.com/office/powerpoint/2010/main" val="1453484596"/>
      </p:ext>
    </p:extLst>
  </p:cSld>
  <p:clrMapOvr>
    <a:masterClrMapping/>
  </p:clrMapOvr>
</p:notes>
</file>

<file path=ppt/notesSlides/notesSlide8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EC9CB7F0-2855-402D-B1BE-EE1D4ECA2818}" type="slidenum">
              <a:rPr lang="en-US" smtClean="0"/>
              <a:pPr>
                <a:defRPr/>
              </a:pPr>
              <a:t>153</a:t>
            </a:fld>
            <a:endParaRPr lang="en-US"/>
          </a:p>
        </p:txBody>
      </p:sp>
    </p:spTree>
    <p:extLst>
      <p:ext uri="{BB962C8B-B14F-4D97-AF65-F5344CB8AC3E}">
        <p14:creationId xmlns:p14="http://schemas.microsoft.com/office/powerpoint/2010/main" val="4049933041"/>
      </p:ext>
    </p:extLst>
  </p:cSld>
  <p:clrMapOvr>
    <a:masterClrMapping/>
  </p:clrMapOvr>
</p:notes>
</file>

<file path=ppt/notesSlides/notesSlide8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1143000"/>
            <a:ext cx="41148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dirty="0"/>
              <a:t>Q for Steve: what does FR stand</a:t>
            </a:r>
            <a:r>
              <a:rPr lang="en-US" baseline="0" dirty="0"/>
              <a:t> for?  Filchner-Ronne? </a:t>
            </a:r>
            <a:endParaRPr lang="en-US" dirty="0"/>
          </a:p>
          <a:p>
            <a:endParaRPr lang="en-US" dirty="0"/>
          </a:p>
        </p:txBody>
      </p:sp>
      <p:sp>
        <p:nvSpPr>
          <p:cNvPr id="4" name="Slide Number Placeholder 3"/>
          <p:cNvSpPr>
            <a:spLocks noGrp="1"/>
          </p:cNvSpPr>
          <p:nvPr>
            <p:ph type="sldNum" idx="10"/>
          </p:nvPr>
        </p:nvSpPr>
        <p:spPr/>
        <p:txBody>
          <a:bodyPr/>
          <a:lstStyle/>
          <a:p>
            <a:pPr algn="r"/>
            <a:fld id="{F120E57E-9835-49EF-AFBF-C392330F5E4E}" type="slidenum">
              <a:rPr lang="en-US" sz="1400" smtClean="0">
                <a:latin typeface="Times New Roman"/>
              </a:rPr>
              <a:t>154</a:t>
            </a:fld>
            <a:endParaRPr lang="en-US"/>
          </a:p>
        </p:txBody>
      </p:sp>
    </p:spTree>
    <p:extLst>
      <p:ext uri="{BB962C8B-B14F-4D97-AF65-F5344CB8AC3E}">
        <p14:creationId xmlns:p14="http://schemas.microsoft.com/office/powerpoint/2010/main" val="100533434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blank" preserve="1">
  <p:cSld name="Blank Slide">
    <p:spTree>
      <p:nvGrpSpPr>
        <p:cNvPr id="1" name=""/>
        <p:cNvGrpSpPr/>
        <p:nvPr/>
      </p:nvGrpSpPr>
      <p:grpSpPr>
        <a:xfrm>
          <a:off x="0" y="0"/>
          <a:ext cx="0" cy="0"/>
          <a:chOff x="0" y="0"/>
          <a:chExt cx="0" cy="0"/>
        </a:xfrm>
      </p:grpSpPr>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tx" preserve="1">
  <p:cSld name="Title Slide">
    <p:spTree>
      <p:nvGrpSpPr>
        <p:cNvPr id="1" name=""/>
        <p:cNvGrpSpPr/>
        <p:nvPr/>
      </p:nvGrpSpPr>
      <p:grpSpPr>
        <a:xfrm>
          <a:off x="0" y="0"/>
          <a:ext cx="0" cy="0"/>
          <a:chOff x="0" y="0"/>
          <a:chExt cx="0" cy="0"/>
        </a:xfrm>
      </p:grpSpPr>
      <p:sp>
        <p:nvSpPr>
          <p:cNvPr id="18"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19" name="PlaceHolder 2"/>
          <p:cNvSpPr>
            <a:spLocks noGrp="1"/>
          </p:cNvSpPr>
          <p:nvPr>
            <p:ph type="subTitle"/>
          </p:nvPr>
        </p:nvSpPr>
        <p:spPr>
          <a:xfrm>
            <a:off x="457200" y="1278720"/>
            <a:ext cx="8229240" cy="4847040"/>
          </a:xfrm>
          <a:prstGeom prst="rect">
            <a:avLst/>
          </a:prstGeom>
        </p:spPr>
        <p:txBody>
          <a:bodyPr lIns="0" tIns="0" rIns="0" bIns="0" anchor="ctr"/>
          <a:lstStyle/>
          <a:p>
            <a:pPr algn="ctr"/>
            <a:endParaRPr/>
          </a:p>
        </p:txBody>
      </p:sp>
    </p:spTree>
  </p:cSld>
  <p:clrMapOvr>
    <a:masterClrMapping/>
  </p:clrMapOvr>
  <p:hf hdr="0" ftr="0" dt="0"/>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Content">
    <p:spTree>
      <p:nvGrpSpPr>
        <p:cNvPr id="1" name=""/>
        <p:cNvGrpSpPr/>
        <p:nvPr/>
      </p:nvGrpSpPr>
      <p:grpSpPr>
        <a:xfrm>
          <a:off x="0" y="0"/>
          <a:ext cx="0" cy="0"/>
          <a:chOff x="0" y="0"/>
          <a:chExt cx="0" cy="0"/>
        </a:xfrm>
      </p:grpSpPr>
      <p:sp>
        <p:nvSpPr>
          <p:cNvPr id="20"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21" name="PlaceHolder 2"/>
          <p:cNvSpPr>
            <a:spLocks noGrp="1"/>
          </p:cNvSpPr>
          <p:nvPr>
            <p:ph type="body"/>
          </p:nvPr>
        </p:nvSpPr>
        <p:spPr>
          <a:xfrm>
            <a:off x="457200" y="1278720"/>
            <a:ext cx="8229240" cy="4847040"/>
          </a:xfrm>
          <a:prstGeom prst="rect">
            <a:avLst/>
          </a:prstGeom>
        </p:spPr>
        <p:txBody>
          <a:bodyPr lIns="0" tIns="0" rIns="0" bIns="0"/>
          <a:lstStyle/>
          <a:p>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itle, 2 Content">
    <p:spTree>
      <p:nvGrpSpPr>
        <p:cNvPr id="1" name=""/>
        <p:cNvGrpSpPr/>
        <p:nvPr/>
      </p:nvGrpSpPr>
      <p:grpSpPr>
        <a:xfrm>
          <a:off x="0" y="0"/>
          <a:ext cx="0" cy="0"/>
          <a:chOff x="0" y="0"/>
          <a:chExt cx="0" cy="0"/>
        </a:xfrm>
      </p:grpSpPr>
      <p:sp>
        <p:nvSpPr>
          <p:cNvPr id="22"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23" name="PlaceHolder 2"/>
          <p:cNvSpPr>
            <a:spLocks noGrp="1"/>
          </p:cNvSpPr>
          <p:nvPr>
            <p:ph type="body"/>
          </p:nvPr>
        </p:nvSpPr>
        <p:spPr>
          <a:xfrm>
            <a:off x="457200" y="1278720"/>
            <a:ext cx="4015800" cy="4847040"/>
          </a:xfrm>
          <a:prstGeom prst="rect">
            <a:avLst/>
          </a:prstGeom>
        </p:spPr>
        <p:txBody>
          <a:bodyPr lIns="0" tIns="0" rIns="0" bIns="0"/>
          <a:lstStyle/>
          <a:p>
            <a:endParaRPr/>
          </a:p>
        </p:txBody>
      </p:sp>
      <p:sp>
        <p:nvSpPr>
          <p:cNvPr id="24" name="PlaceHolder 3"/>
          <p:cNvSpPr>
            <a:spLocks noGrp="1"/>
          </p:cNvSpPr>
          <p:nvPr>
            <p:ph type="body"/>
          </p:nvPr>
        </p:nvSpPr>
        <p:spPr>
          <a:xfrm>
            <a:off x="4674240" y="1278720"/>
            <a:ext cx="4015800" cy="4847040"/>
          </a:xfrm>
          <a:prstGeom prst="rect">
            <a:avLst/>
          </a:prstGeom>
        </p:spPr>
        <p:txBody>
          <a:bodyPr lIns="0" tIns="0" rIns="0" bIns="0"/>
          <a:lstStyle/>
          <a:p>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5"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objOnly" preserve="1">
  <p:cSld name="Centered Text">
    <p:spTree>
      <p:nvGrpSpPr>
        <p:cNvPr id="1" name=""/>
        <p:cNvGrpSpPr/>
        <p:nvPr/>
      </p:nvGrpSpPr>
      <p:grpSpPr>
        <a:xfrm>
          <a:off x="0" y="0"/>
          <a:ext cx="0" cy="0"/>
          <a:chOff x="0" y="0"/>
          <a:chExt cx="0" cy="0"/>
        </a:xfrm>
      </p:grpSpPr>
      <p:sp>
        <p:nvSpPr>
          <p:cNvPr id="26" name="PlaceHolder 1"/>
          <p:cNvSpPr>
            <a:spLocks noGrp="1"/>
          </p:cNvSpPr>
          <p:nvPr>
            <p:ph type="subTitle"/>
          </p:nvPr>
        </p:nvSpPr>
        <p:spPr>
          <a:xfrm>
            <a:off x="457200" y="0"/>
            <a:ext cx="8229240" cy="4597200"/>
          </a:xfrm>
          <a:prstGeom prst="rect">
            <a:avLst/>
          </a:prstGeom>
        </p:spPr>
        <p:txBody>
          <a:bodyPr lIns="0" tIns="0" rIns="0" bIns="0" anchor="ctr"/>
          <a:lstStyle/>
          <a:p>
            <a:pPr algn="ctr"/>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woObjAndObj" preserve="1">
  <p:cSld name="Title, 2 Content and Content">
    <p:spTree>
      <p:nvGrpSpPr>
        <p:cNvPr id="1" name=""/>
        <p:cNvGrpSpPr/>
        <p:nvPr/>
      </p:nvGrpSpPr>
      <p:grpSpPr>
        <a:xfrm>
          <a:off x="0" y="0"/>
          <a:ext cx="0" cy="0"/>
          <a:chOff x="0" y="0"/>
          <a:chExt cx="0" cy="0"/>
        </a:xfrm>
      </p:grpSpPr>
      <p:sp>
        <p:nvSpPr>
          <p:cNvPr id="27"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28" name="PlaceHolder 2"/>
          <p:cNvSpPr>
            <a:spLocks noGrp="1"/>
          </p:cNvSpPr>
          <p:nvPr>
            <p:ph type="body"/>
          </p:nvPr>
        </p:nvSpPr>
        <p:spPr>
          <a:xfrm>
            <a:off x="457200" y="1278720"/>
            <a:ext cx="4015800" cy="2311920"/>
          </a:xfrm>
          <a:prstGeom prst="rect">
            <a:avLst/>
          </a:prstGeom>
        </p:spPr>
        <p:txBody>
          <a:bodyPr lIns="0" tIns="0" rIns="0" bIns="0"/>
          <a:lstStyle/>
          <a:p>
            <a:endParaRPr/>
          </a:p>
        </p:txBody>
      </p:sp>
      <p:sp>
        <p:nvSpPr>
          <p:cNvPr id="29" name="PlaceHolder 3"/>
          <p:cNvSpPr>
            <a:spLocks noGrp="1"/>
          </p:cNvSpPr>
          <p:nvPr>
            <p:ph type="body"/>
          </p:nvPr>
        </p:nvSpPr>
        <p:spPr>
          <a:xfrm>
            <a:off x="457200" y="3810600"/>
            <a:ext cx="4015800" cy="2311920"/>
          </a:xfrm>
          <a:prstGeom prst="rect">
            <a:avLst/>
          </a:prstGeom>
        </p:spPr>
        <p:txBody>
          <a:bodyPr lIns="0" tIns="0" rIns="0" bIns="0"/>
          <a:lstStyle/>
          <a:p>
            <a:endParaRPr/>
          </a:p>
        </p:txBody>
      </p:sp>
      <p:sp>
        <p:nvSpPr>
          <p:cNvPr id="30" name="PlaceHolder 4"/>
          <p:cNvSpPr>
            <a:spLocks noGrp="1"/>
          </p:cNvSpPr>
          <p:nvPr>
            <p:ph type="body"/>
          </p:nvPr>
        </p:nvSpPr>
        <p:spPr>
          <a:xfrm>
            <a:off x="4674240" y="1278720"/>
            <a:ext cx="4015800" cy="4847040"/>
          </a:xfrm>
          <a:prstGeom prst="rect">
            <a:avLst/>
          </a:prstGeom>
        </p:spPr>
        <p:txBody>
          <a:bodyPr lIns="0" tIns="0" rIns="0" bIns="0"/>
          <a:lstStyle/>
          <a:p>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AndTwoObj" preserve="1">
  <p:cSld name="Title Content and 2 Content">
    <p:spTree>
      <p:nvGrpSpPr>
        <p:cNvPr id="1" name=""/>
        <p:cNvGrpSpPr/>
        <p:nvPr/>
      </p:nvGrpSpPr>
      <p:grpSpPr>
        <a:xfrm>
          <a:off x="0" y="0"/>
          <a:ext cx="0" cy="0"/>
          <a:chOff x="0" y="0"/>
          <a:chExt cx="0" cy="0"/>
        </a:xfrm>
      </p:grpSpPr>
      <p:sp>
        <p:nvSpPr>
          <p:cNvPr id="31"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32" name="PlaceHolder 2"/>
          <p:cNvSpPr>
            <a:spLocks noGrp="1"/>
          </p:cNvSpPr>
          <p:nvPr>
            <p:ph type="body"/>
          </p:nvPr>
        </p:nvSpPr>
        <p:spPr>
          <a:xfrm>
            <a:off x="457200" y="1278720"/>
            <a:ext cx="4015800" cy="4847040"/>
          </a:xfrm>
          <a:prstGeom prst="rect">
            <a:avLst/>
          </a:prstGeom>
        </p:spPr>
        <p:txBody>
          <a:bodyPr lIns="0" tIns="0" rIns="0" bIns="0"/>
          <a:lstStyle/>
          <a:p>
            <a:endParaRPr/>
          </a:p>
        </p:txBody>
      </p:sp>
      <p:sp>
        <p:nvSpPr>
          <p:cNvPr id="33" name="PlaceHolder 3"/>
          <p:cNvSpPr>
            <a:spLocks noGrp="1"/>
          </p:cNvSpPr>
          <p:nvPr>
            <p:ph type="body"/>
          </p:nvPr>
        </p:nvSpPr>
        <p:spPr>
          <a:xfrm>
            <a:off x="4674240" y="1278720"/>
            <a:ext cx="4015800" cy="2311920"/>
          </a:xfrm>
          <a:prstGeom prst="rect">
            <a:avLst/>
          </a:prstGeom>
        </p:spPr>
        <p:txBody>
          <a:bodyPr lIns="0" tIns="0" rIns="0" bIns="0"/>
          <a:lstStyle/>
          <a:p>
            <a:endParaRPr/>
          </a:p>
        </p:txBody>
      </p:sp>
      <p:sp>
        <p:nvSpPr>
          <p:cNvPr id="34" name="PlaceHolder 4"/>
          <p:cNvSpPr>
            <a:spLocks noGrp="1"/>
          </p:cNvSpPr>
          <p:nvPr>
            <p:ph type="body"/>
          </p:nvPr>
        </p:nvSpPr>
        <p:spPr>
          <a:xfrm>
            <a:off x="4674240" y="3810600"/>
            <a:ext cx="4015800" cy="2311920"/>
          </a:xfrm>
          <a:prstGeom prst="rect">
            <a:avLst/>
          </a:prstGeom>
        </p:spPr>
        <p:txBody>
          <a:bodyPr lIns="0" tIns="0" rIns="0" bIns="0"/>
          <a:lstStyle/>
          <a:p>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woObjOverTx" preserve="1">
  <p:cSld name="Title, 2 Content over Content">
    <p:spTree>
      <p:nvGrpSpPr>
        <p:cNvPr id="1" name=""/>
        <p:cNvGrpSpPr/>
        <p:nvPr/>
      </p:nvGrpSpPr>
      <p:grpSpPr>
        <a:xfrm>
          <a:off x="0" y="0"/>
          <a:ext cx="0" cy="0"/>
          <a:chOff x="0" y="0"/>
          <a:chExt cx="0" cy="0"/>
        </a:xfrm>
      </p:grpSpPr>
      <p:sp>
        <p:nvSpPr>
          <p:cNvPr id="35"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36" name="PlaceHolder 2"/>
          <p:cNvSpPr>
            <a:spLocks noGrp="1"/>
          </p:cNvSpPr>
          <p:nvPr>
            <p:ph type="body"/>
          </p:nvPr>
        </p:nvSpPr>
        <p:spPr>
          <a:xfrm>
            <a:off x="457200" y="1278720"/>
            <a:ext cx="4015800" cy="2311920"/>
          </a:xfrm>
          <a:prstGeom prst="rect">
            <a:avLst/>
          </a:prstGeom>
        </p:spPr>
        <p:txBody>
          <a:bodyPr lIns="0" tIns="0" rIns="0" bIns="0"/>
          <a:lstStyle/>
          <a:p>
            <a:endParaRPr/>
          </a:p>
        </p:txBody>
      </p:sp>
      <p:sp>
        <p:nvSpPr>
          <p:cNvPr id="37" name="PlaceHolder 3"/>
          <p:cNvSpPr>
            <a:spLocks noGrp="1"/>
          </p:cNvSpPr>
          <p:nvPr>
            <p:ph type="body"/>
          </p:nvPr>
        </p:nvSpPr>
        <p:spPr>
          <a:xfrm>
            <a:off x="4674240" y="1278720"/>
            <a:ext cx="4015800" cy="2311920"/>
          </a:xfrm>
          <a:prstGeom prst="rect">
            <a:avLst/>
          </a:prstGeom>
        </p:spPr>
        <p:txBody>
          <a:bodyPr lIns="0" tIns="0" rIns="0" bIns="0"/>
          <a:lstStyle/>
          <a:p>
            <a:endParaRPr/>
          </a:p>
        </p:txBody>
      </p:sp>
      <p:sp>
        <p:nvSpPr>
          <p:cNvPr id="38" name="PlaceHolder 4"/>
          <p:cNvSpPr>
            <a:spLocks noGrp="1"/>
          </p:cNvSpPr>
          <p:nvPr>
            <p:ph type="body"/>
          </p:nvPr>
        </p:nvSpPr>
        <p:spPr>
          <a:xfrm>
            <a:off x="457200" y="3810600"/>
            <a:ext cx="8229240" cy="2311920"/>
          </a:xfrm>
          <a:prstGeom prst="rect">
            <a:avLst/>
          </a:prstGeom>
        </p:spPr>
        <p:txBody>
          <a:bodyPr lIns="0" tIns="0" rIns="0" bIns="0"/>
          <a:lstStyle/>
          <a:p>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objOverTx" preserve="1">
  <p:cSld name="Title, Content over Content">
    <p:spTree>
      <p:nvGrpSpPr>
        <p:cNvPr id="1" name=""/>
        <p:cNvGrpSpPr/>
        <p:nvPr/>
      </p:nvGrpSpPr>
      <p:grpSpPr>
        <a:xfrm>
          <a:off x="0" y="0"/>
          <a:ext cx="0" cy="0"/>
          <a:chOff x="0" y="0"/>
          <a:chExt cx="0" cy="0"/>
        </a:xfrm>
      </p:grpSpPr>
      <p:sp>
        <p:nvSpPr>
          <p:cNvPr id="39"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40" name="PlaceHolder 2"/>
          <p:cNvSpPr>
            <a:spLocks noGrp="1"/>
          </p:cNvSpPr>
          <p:nvPr>
            <p:ph type="body"/>
          </p:nvPr>
        </p:nvSpPr>
        <p:spPr>
          <a:xfrm>
            <a:off x="457200" y="1278720"/>
            <a:ext cx="8229240" cy="2311920"/>
          </a:xfrm>
          <a:prstGeom prst="rect">
            <a:avLst/>
          </a:prstGeom>
        </p:spPr>
        <p:txBody>
          <a:bodyPr lIns="0" tIns="0" rIns="0" bIns="0"/>
          <a:lstStyle/>
          <a:p>
            <a:endParaRPr/>
          </a:p>
        </p:txBody>
      </p:sp>
      <p:sp>
        <p:nvSpPr>
          <p:cNvPr id="41" name="PlaceHolder 3"/>
          <p:cNvSpPr>
            <a:spLocks noGrp="1"/>
          </p:cNvSpPr>
          <p:nvPr>
            <p:ph type="body"/>
          </p:nvPr>
        </p:nvSpPr>
        <p:spPr>
          <a:xfrm>
            <a:off x="457200" y="3810600"/>
            <a:ext cx="8229240" cy="2311920"/>
          </a:xfrm>
          <a:prstGeom prst="rect">
            <a:avLst/>
          </a:prstGeom>
        </p:spPr>
        <p:txBody>
          <a:bodyPr lIns="0" tIns="0" rIns="0" bIns="0"/>
          <a:lstStyle/>
          <a:p>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fourObj" preserve="1">
  <p:cSld name="Title, 4 Content">
    <p:spTree>
      <p:nvGrpSpPr>
        <p:cNvPr id="1" name=""/>
        <p:cNvGrpSpPr/>
        <p:nvPr/>
      </p:nvGrpSpPr>
      <p:grpSpPr>
        <a:xfrm>
          <a:off x="0" y="0"/>
          <a:ext cx="0" cy="0"/>
          <a:chOff x="0" y="0"/>
          <a:chExt cx="0" cy="0"/>
        </a:xfrm>
      </p:grpSpPr>
      <p:sp>
        <p:nvSpPr>
          <p:cNvPr id="42"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43" name="PlaceHolder 2"/>
          <p:cNvSpPr>
            <a:spLocks noGrp="1"/>
          </p:cNvSpPr>
          <p:nvPr>
            <p:ph type="body"/>
          </p:nvPr>
        </p:nvSpPr>
        <p:spPr>
          <a:xfrm>
            <a:off x="457200" y="1278720"/>
            <a:ext cx="4015800" cy="2311920"/>
          </a:xfrm>
          <a:prstGeom prst="rect">
            <a:avLst/>
          </a:prstGeom>
        </p:spPr>
        <p:txBody>
          <a:bodyPr lIns="0" tIns="0" rIns="0" bIns="0"/>
          <a:lstStyle/>
          <a:p>
            <a:endParaRPr/>
          </a:p>
        </p:txBody>
      </p:sp>
      <p:sp>
        <p:nvSpPr>
          <p:cNvPr id="44" name="PlaceHolder 3"/>
          <p:cNvSpPr>
            <a:spLocks noGrp="1"/>
          </p:cNvSpPr>
          <p:nvPr>
            <p:ph type="body"/>
          </p:nvPr>
        </p:nvSpPr>
        <p:spPr>
          <a:xfrm>
            <a:off x="4674240" y="1278720"/>
            <a:ext cx="4015800" cy="2311920"/>
          </a:xfrm>
          <a:prstGeom prst="rect">
            <a:avLst/>
          </a:prstGeom>
        </p:spPr>
        <p:txBody>
          <a:bodyPr lIns="0" tIns="0" rIns="0" bIns="0"/>
          <a:lstStyle/>
          <a:p>
            <a:endParaRPr/>
          </a:p>
        </p:txBody>
      </p:sp>
      <p:sp>
        <p:nvSpPr>
          <p:cNvPr id="45" name="PlaceHolder 4"/>
          <p:cNvSpPr>
            <a:spLocks noGrp="1"/>
          </p:cNvSpPr>
          <p:nvPr>
            <p:ph type="body"/>
          </p:nvPr>
        </p:nvSpPr>
        <p:spPr>
          <a:xfrm>
            <a:off x="4674240" y="3810600"/>
            <a:ext cx="4015800" cy="2311920"/>
          </a:xfrm>
          <a:prstGeom prst="rect">
            <a:avLst/>
          </a:prstGeom>
        </p:spPr>
        <p:txBody>
          <a:bodyPr lIns="0" tIns="0" rIns="0" bIns="0"/>
          <a:lstStyle/>
          <a:p>
            <a:endParaRPr/>
          </a:p>
        </p:txBody>
      </p:sp>
      <p:sp>
        <p:nvSpPr>
          <p:cNvPr id="46" name="PlaceHolder 5"/>
          <p:cNvSpPr>
            <a:spLocks noGrp="1"/>
          </p:cNvSpPr>
          <p:nvPr>
            <p:ph type="body"/>
          </p:nvPr>
        </p:nvSpPr>
        <p:spPr>
          <a:xfrm>
            <a:off x="457200" y="3810600"/>
            <a:ext cx="4015800" cy="2311920"/>
          </a:xfrm>
          <a:prstGeom prst="rect">
            <a:avLst/>
          </a:prstGeom>
        </p:spPr>
        <p:txBody>
          <a:bodyPr lIns="0" tIns="0" rIns="0" bIns="0"/>
          <a:lstStyle/>
          <a:p>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reserve="1">
  <p:cSld name="Title, 6 Content">
    <p:spTree>
      <p:nvGrpSpPr>
        <p:cNvPr id="1" name=""/>
        <p:cNvGrpSpPr/>
        <p:nvPr/>
      </p:nvGrpSpPr>
      <p:grpSpPr>
        <a:xfrm>
          <a:off x="0" y="0"/>
          <a:ext cx="0" cy="0"/>
          <a:chOff x="0" y="0"/>
          <a:chExt cx="0" cy="0"/>
        </a:xfrm>
      </p:grpSpPr>
      <p:sp>
        <p:nvSpPr>
          <p:cNvPr id="47"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48" name="PlaceHolder 2"/>
          <p:cNvSpPr>
            <a:spLocks noGrp="1"/>
          </p:cNvSpPr>
          <p:nvPr>
            <p:ph type="body"/>
          </p:nvPr>
        </p:nvSpPr>
        <p:spPr>
          <a:xfrm>
            <a:off x="457200" y="1278720"/>
            <a:ext cx="8229240" cy="4847040"/>
          </a:xfrm>
          <a:prstGeom prst="rect">
            <a:avLst/>
          </a:prstGeom>
        </p:spPr>
        <p:txBody>
          <a:bodyPr lIns="0" tIns="0" rIns="0" bIns="0"/>
          <a:lstStyle/>
          <a:p>
            <a:endParaRPr/>
          </a:p>
        </p:txBody>
      </p:sp>
      <p:sp>
        <p:nvSpPr>
          <p:cNvPr id="49" name="PlaceHolder 3"/>
          <p:cNvSpPr>
            <a:spLocks noGrp="1"/>
          </p:cNvSpPr>
          <p:nvPr>
            <p:ph type="body"/>
          </p:nvPr>
        </p:nvSpPr>
        <p:spPr>
          <a:xfrm>
            <a:off x="457200" y="1278720"/>
            <a:ext cx="8229240" cy="4847040"/>
          </a:xfrm>
          <a:prstGeom prst="rect">
            <a:avLst/>
          </a:prstGeom>
        </p:spPr>
        <p:txBody>
          <a:bodyPr lIns="0" tIns="0" rIns="0" bIns="0"/>
          <a:lstStyle/>
          <a:p>
            <a:endParaRPr/>
          </a:p>
        </p:txBody>
      </p:sp>
      <p:pic>
        <p:nvPicPr>
          <p:cNvPr id="50" name="Picture 49"/>
          <p:cNvPicPr/>
          <p:nvPr/>
        </p:nvPicPr>
        <p:blipFill>
          <a:blip r:embed="rId2"/>
          <a:stretch/>
        </p:blipFill>
        <p:spPr>
          <a:xfrm>
            <a:off x="1532520" y="1278720"/>
            <a:ext cx="6078240" cy="4847040"/>
          </a:xfrm>
          <a:prstGeom prst="rect">
            <a:avLst/>
          </a:prstGeom>
          <a:ln>
            <a:noFill/>
          </a:ln>
        </p:spPr>
      </p:pic>
      <p:pic>
        <p:nvPicPr>
          <p:cNvPr id="51" name="Picture 50"/>
          <p:cNvPicPr/>
          <p:nvPr/>
        </p:nvPicPr>
        <p:blipFill>
          <a:blip r:embed="rId2"/>
          <a:stretch/>
        </p:blipFill>
        <p:spPr>
          <a:xfrm>
            <a:off x="1532520" y="1278720"/>
            <a:ext cx="6078240" cy="4847040"/>
          </a:xfrm>
          <a:prstGeom prst="rect">
            <a:avLst/>
          </a:prstGeom>
          <a:ln>
            <a:noFill/>
          </a:ln>
        </p:spPr>
      </p:pic>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blank" preserve="1">
  <p:cSld name="Blank Slide">
    <p:spTree>
      <p:nvGrpSpPr>
        <p:cNvPr id="1" name=""/>
        <p:cNvGrpSpPr/>
        <p:nvPr/>
      </p:nvGrpSpPr>
      <p:grpSpPr>
        <a:xfrm>
          <a:off x="0" y="0"/>
          <a:ext cx="0" cy="0"/>
          <a:chOff x="0" y="0"/>
          <a:chExt cx="0" cy="0"/>
        </a:xfrm>
      </p:grpSpPr>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tx" preserve="1">
  <p:cSld name="Title Slide">
    <p:spTree>
      <p:nvGrpSpPr>
        <p:cNvPr id="1" name=""/>
        <p:cNvGrpSpPr/>
        <p:nvPr/>
      </p:nvGrpSpPr>
      <p:grpSpPr>
        <a:xfrm>
          <a:off x="0" y="0"/>
          <a:ext cx="0" cy="0"/>
          <a:chOff x="0" y="0"/>
          <a:chExt cx="0" cy="0"/>
        </a:xfrm>
      </p:grpSpPr>
      <p:sp>
        <p:nvSpPr>
          <p:cNvPr id="60"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61" name="PlaceHolder 2"/>
          <p:cNvSpPr>
            <a:spLocks noGrp="1"/>
          </p:cNvSpPr>
          <p:nvPr>
            <p:ph type="subTitle"/>
          </p:nvPr>
        </p:nvSpPr>
        <p:spPr>
          <a:xfrm>
            <a:off x="457200" y="1278720"/>
            <a:ext cx="8229240" cy="4847040"/>
          </a:xfrm>
          <a:prstGeom prst="rect">
            <a:avLst/>
          </a:prstGeom>
        </p:spPr>
        <p:txBody>
          <a:bodyPr lIns="0" tIns="0" rIns="0" bIns="0" anchor="ctr"/>
          <a:lstStyle/>
          <a:p>
            <a:pPr algn="ctr"/>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obj" preserve="1">
  <p:cSld name="Title, Content">
    <p:spTree>
      <p:nvGrpSpPr>
        <p:cNvPr id="1" name=""/>
        <p:cNvGrpSpPr/>
        <p:nvPr/>
      </p:nvGrpSpPr>
      <p:grpSpPr>
        <a:xfrm>
          <a:off x="0" y="0"/>
          <a:ext cx="0" cy="0"/>
          <a:chOff x="0" y="0"/>
          <a:chExt cx="0" cy="0"/>
        </a:xfrm>
      </p:grpSpPr>
      <p:sp>
        <p:nvSpPr>
          <p:cNvPr id="62"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63" name="PlaceHolder 2"/>
          <p:cNvSpPr>
            <a:spLocks noGrp="1"/>
          </p:cNvSpPr>
          <p:nvPr>
            <p:ph type="body"/>
          </p:nvPr>
        </p:nvSpPr>
        <p:spPr>
          <a:xfrm>
            <a:off x="457200" y="1278720"/>
            <a:ext cx="8229240" cy="4847040"/>
          </a:xfrm>
          <a:prstGeom prst="rect">
            <a:avLst/>
          </a:prstGeom>
        </p:spPr>
        <p:txBody>
          <a:bodyPr lIns="0" tIns="0" rIns="0" bIns="0"/>
          <a:lstStyle/>
          <a:p>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itle, 2 Content">
    <p:spTree>
      <p:nvGrpSpPr>
        <p:cNvPr id="1" name=""/>
        <p:cNvGrpSpPr/>
        <p:nvPr/>
      </p:nvGrpSpPr>
      <p:grpSpPr>
        <a:xfrm>
          <a:off x="0" y="0"/>
          <a:ext cx="0" cy="0"/>
          <a:chOff x="0" y="0"/>
          <a:chExt cx="0" cy="0"/>
        </a:xfrm>
      </p:grpSpPr>
      <p:sp>
        <p:nvSpPr>
          <p:cNvPr id="64"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65" name="PlaceHolder 2"/>
          <p:cNvSpPr>
            <a:spLocks noGrp="1"/>
          </p:cNvSpPr>
          <p:nvPr>
            <p:ph type="body"/>
          </p:nvPr>
        </p:nvSpPr>
        <p:spPr>
          <a:xfrm>
            <a:off x="457200" y="1278720"/>
            <a:ext cx="4015800" cy="4847040"/>
          </a:xfrm>
          <a:prstGeom prst="rect">
            <a:avLst/>
          </a:prstGeom>
        </p:spPr>
        <p:txBody>
          <a:bodyPr lIns="0" tIns="0" rIns="0" bIns="0"/>
          <a:lstStyle/>
          <a:p>
            <a:endParaRPr/>
          </a:p>
        </p:txBody>
      </p:sp>
      <p:sp>
        <p:nvSpPr>
          <p:cNvPr id="66" name="PlaceHolder 3"/>
          <p:cNvSpPr>
            <a:spLocks noGrp="1"/>
          </p:cNvSpPr>
          <p:nvPr>
            <p:ph type="body"/>
          </p:nvPr>
        </p:nvSpPr>
        <p:spPr>
          <a:xfrm>
            <a:off x="4674240" y="1278720"/>
            <a:ext cx="4015800" cy="4847040"/>
          </a:xfrm>
          <a:prstGeom prst="rect">
            <a:avLst/>
          </a:prstGeom>
        </p:spPr>
        <p:txBody>
          <a:bodyPr lIns="0" tIns="0" rIns="0" bIns="0"/>
          <a:lstStyle/>
          <a:p>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7"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objOnly" preserve="1">
  <p:cSld name="Centered Text">
    <p:spTree>
      <p:nvGrpSpPr>
        <p:cNvPr id="1" name=""/>
        <p:cNvGrpSpPr/>
        <p:nvPr/>
      </p:nvGrpSpPr>
      <p:grpSpPr>
        <a:xfrm>
          <a:off x="0" y="0"/>
          <a:ext cx="0" cy="0"/>
          <a:chOff x="0" y="0"/>
          <a:chExt cx="0" cy="0"/>
        </a:xfrm>
      </p:grpSpPr>
      <p:sp>
        <p:nvSpPr>
          <p:cNvPr id="68" name="PlaceHolder 1"/>
          <p:cNvSpPr>
            <a:spLocks noGrp="1"/>
          </p:cNvSpPr>
          <p:nvPr>
            <p:ph type="subTitle"/>
          </p:nvPr>
        </p:nvSpPr>
        <p:spPr>
          <a:xfrm>
            <a:off x="457200" y="0"/>
            <a:ext cx="8229240" cy="4597200"/>
          </a:xfrm>
          <a:prstGeom prst="rect">
            <a:avLst/>
          </a:prstGeom>
        </p:spPr>
        <p:txBody>
          <a:bodyPr lIns="0" tIns="0" rIns="0" bIns="0" anchor="ctr"/>
          <a:lstStyle/>
          <a:p>
            <a:pPr algn="ctr"/>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ObjAndObj" preserve="1">
  <p:cSld name="Title, 2 Content and Content">
    <p:spTree>
      <p:nvGrpSpPr>
        <p:cNvPr id="1" name=""/>
        <p:cNvGrpSpPr/>
        <p:nvPr/>
      </p:nvGrpSpPr>
      <p:grpSpPr>
        <a:xfrm>
          <a:off x="0" y="0"/>
          <a:ext cx="0" cy="0"/>
          <a:chOff x="0" y="0"/>
          <a:chExt cx="0" cy="0"/>
        </a:xfrm>
      </p:grpSpPr>
      <p:sp>
        <p:nvSpPr>
          <p:cNvPr id="69"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70" name="PlaceHolder 2"/>
          <p:cNvSpPr>
            <a:spLocks noGrp="1"/>
          </p:cNvSpPr>
          <p:nvPr>
            <p:ph type="body"/>
          </p:nvPr>
        </p:nvSpPr>
        <p:spPr>
          <a:xfrm>
            <a:off x="457200" y="1278720"/>
            <a:ext cx="4015800" cy="2311920"/>
          </a:xfrm>
          <a:prstGeom prst="rect">
            <a:avLst/>
          </a:prstGeom>
        </p:spPr>
        <p:txBody>
          <a:bodyPr lIns="0" tIns="0" rIns="0" bIns="0"/>
          <a:lstStyle/>
          <a:p>
            <a:endParaRPr/>
          </a:p>
        </p:txBody>
      </p:sp>
      <p:sp>
        <p:nvSpPr>
          <p:cNvPr id="71" name="PlaceHolder 3"/>
          <p:cNvSpPr>
            <a:spLocks noGrp="1"/>
          </p:cNvSpPr>
          <p:nvPr>
            <p:ph type="body"/>
          </p:nvPr>
        </p:nvSpPr>
        <p:spPr>
          <a:xfrm>
            <a:off x="457200" y="3810600"/>
            <a:ext cx="4015800" cy="2311920"/>
          </a:xfrm>
          <a:prstGeom prst="rect">
            <a:avLst/>
          </a:prstGeom>
        </p:spPr>
        <p:txBody>
          <a:bodyPr lIns="0" tIns="0" rIns="0" bIns="0"/>
          <a:lstStyle/>
          <a:p>
            <a:endParaRPr/>
          </a:p>
        </p:txBody>
      </p:sp>
      <p:sp>
        <p:nvSpPr>
          <p:cNvPr id="72" name="PlaceHolder 4"/>
          <p:cNvSpPr>
            <a:spLocks noGrp="1"/>
          </p:cNvSpPr>
          <p:nvPr>
            <p:ph type="body"/>
          </p:nvPr>
        </p:nvSpPr>
        <p:spPr>
          <a:xfrm>
            <a:off x="4674240" y="1278720"/>
            <a:ext cx="4015800" cy="4847040"/>
          </a:xfrm>
          <a:prstGeom prst="rect">
            <a:avLst/>
          </a:prstGeom>
        </p:spPr>
        <p:txBody>
          <a:bodyPr lIns="0" tIns="0" rIns="0" bIns="0"/>
          <a:lstStyle/>
          <a:p>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AndTwoObj" preserve="1">
  <p:cSld name="Title Content and 2 Content">
    <p:spTree>
      <p:nvGrpSpPr>
        <p:cNvPr id="1" name=""/>
        <p:cNvGrpSpPr/>
        <p:nvPr/>
      </p:nvGrpSpPr>
      <p:grpSpPr>
        <a:xfrm>
          <a:off x="0" y="0"/>
          <a:ext cx="0" cy="0"/>
          <a:chOff x="0" y="0"/>
          <a:chExt cx="0" cy="0"/>
        </a:xfrm>
      </p:grpSpPr>
      <p:sp>
        <p:nvSpPr>
          <p:cNvPr id="73"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74" name="PlaceHolder 2"/>
          <p:cNvSpPr>
            <a:spLocks noGrp="1"/>
          </p:cNvSpPr>
          <p:nvPr>
            <p:ph type="body"/>
          </p:nvPr>
        </p:nvSpPr>
        <p:spPr>
          <a:xfrm>
            <a:off x="457200" y="1278720"/>
            <a:ext cx="4015800" cy="4847040"/>
          </a:xfrm>
          <a:prstGeom prst="rect">
            <a:avLst/>
          </a:prstGeom>
        </p:spPr>
        <p:txBody>
          <a:bodyPr lIns="0" tIns="0" rIns="0" bIns="0"/>
          <a:lstStyle/>
          <a:p>
            <a:endParaRPr/>
          </a:p>
        </p:txBody>
      </p:sp>
      <p:sp>
        <p:nvSpPr>
          <p:cNvPr id="75" name="PlaceHolder 3"/>
          <p:cNvSpPr>
            <a:spLocks noGrp="1"/>
          </p:cNvSpPr>
          <p:nvPr>
            <p:ph type="body"/>
          </p:nvPr>
        </p:nvSpPr>
        <p:spPr>
          <a:xfrm>
            <a:off x="4674240" y="1278720"/>
            <a:ext cx="4015800" cy="2311920"/>
          </a:xfrm>
          <a:prstGeom prst="rect">
            <a:avLst/>
          </a:prstGeom>
        </p:spPr>
        <p:txBody>
          <a:bodyPr lIns="0" tIns="0" rIns="0" bIns="0"/>
          <a:lstStyle/>
          <a:p>
            <a:endParaRPr/>
          </a:p>
        </p:txBody>
      </p:sp>
      <p:sp>
        <p:nvSpPr>
          <p:cNvPr id="76" name="PlaceHolder 4"/>
          <p:cNvSpPr>
            <a:spLocks noGrp="1"/>
          </p:cNvSpPr>
          <p:nvPr>
            <p:ph type="body"/>
          </p:nvPr>
        </p:nvSpPr>
        <p:spPr>
          <a:xfrm>
            <a:off x="4674240" y="3810600"/>
            <a:ext cx="4015800" cy="2311920"/>
          </a:xfrm>
          <a:prstGeom prst="rect">
            <a:avLst/>
          </a:prstGeom>
        </p:spPr>
        <p:txBody>
          <a:bodyPr lIns="0" tIns="0" rIns="0" bIns="0"/>
          <a:lstStyle/>
          <a:p>
            <a:endParaRP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woObjOverTx" preserve="1">
  <p:cSld name="Title, 2 Content over Content">
    <p:spTree>
      <p:nvGrpSpPr>
        <p:cNvPr id="1" name=""/>
        <p:cNvGrpSpPr/>
        <p:nvPr/>
      </p:nvGrpSpPr>
      <p:grpSpPr>
        <a:xfrm>
          <a:off x="0" y="0"/>
          <a:ext cx="0" cy="0"/>
          <a:chOff x="0" y="0"/>
          <a:chExt cx="0" cy="0"/>
        </a:xfrm>
      </p:grpSpPr>
      <p:sp>
        <p:nvSpPr>
          <p:cNvPr id="77"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78" name="PlaceHolder 2"/>
          <p:cNvSpPr>
            <a:spLocks noGrp="1"/>
          </p:cNvSpPr>
          <p:nvPr>
            <p:ph type="body"/>
          </p:nvPr>
        </p:nvSpPr>
        <p:spPr>
          <a:xfrm>
            <a:off x="457200" y="1278720"/>
            <a:ext cx="4015800" cy="2311920"/>
          </a:xfrm>
          <a:prstGeom prst="rect">
            <a:avLst/>
          </a:prstGeom>
        </p:spPr>
        <p:txBody>
          <a:bodyPr lIns="0" tIns="0" rIns="0" bIns="0"/>
          <a:lstStyle/>
          <a:p>
            <a:endParaRPr/>
          </a:p>
        </p:txBody>
      </p:sp>
      <p:sp>
        <p:nvSpPr>
          <p:cNvPr id="79" name="PlaceHolder 3"/>
          <p:cNvSpPr>
            <a:spLocks noGrp="1"/>
          </p:cNvSpPr>
          <p:nvPr>
            <p:ph type="body"/>
          </p:nvPr>
        </p:nvSpPr>
        <p:spPr>
          <a:xfrm>
            <a:off x="4674240" y="1278720"/>
            <a:ext cx="4015800" cy="2311920"/>
          </a:xfrm>
          <a:prstGeom prst="rect">
            <a:avLst/>
          </a:prstGeom>
        </p:spPr>
        <p:txBody>
          <a:bodyPr lIns="0" tIns="0" rIns="0" bIns="0"/>
          <a:lstStyle/>
          <a:p>
            <a:endParaRPr/>
          </a:p>
        </p:txBody>
      </p:sp>
      <p:sp>
        <p:nvSpPr>
          <p:cNvPr id="80" name="PlaceHolder 4"/>
          <p:cNvSpPr>
            <a:spLocks noGrp="1"/>
          </p:cNvSpPr>
          <p:nvPr>
            <p:ph type="body"/>
          </p:nvPr>
        </p:nvSpPr>
        <p:spPr>
          <a:xfrm>
            <a:off x="457200" y="3810600"/>
            <a:ext cx="8229240" cy="2311920"/>
          </a:xfrm>
          <a:prstGeom prst="rect">
            <a:avLst/>
          </a:prstGeom>
        </p:spPr>
        <p:txBody>
          <a:bodyPr lIns="0" tIns="0" rIns="0" bIns="0"/>
          <a:lstStyle/>
          <a:p>
            <a:endParaRP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objOverTx" preserve="1">
  <p:cSld name="Title, Content over Content">
    <p:spTree>
      <p:nvGrpSpPr>
        <p:cNvPr id="1" name=""/>
        <p:cNvGrpSpPr/>
        <p:nvPr/>
      </p:nvGrpSpPr>
      <p:grpSpPr>
        <a:xfrm>
          <a:off x="0" y="0"/>
          <a:ext cx="0" cy="0"/>
          <a:chOff x="0" y="0"/>
          <a:chExt cx="0" cy="0"/>
        </a:xfrm>
      </p:grpSpPr>
      <p:sp>
        <p:nvSpPr>
          <p:cNvPr id="81"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82" name="PlaceHolder 2"/>
          <p:cNvSpPr>
            <a:spLocks noGrp="1"/>
          </p:cNvSpPr>
          <p:nvPr>
            <p:ph type="body"/>
          </p:nvPr>
        </p:nvSpPr>
        <p:spPr>
          <a:xfrm>
            <a:off x="457200" y="1278720"/>
            <a:ext cx="8229240" cy="2311920"/>
          </a:xfrm>
          <a:prstGeom prst="rect">
            <a:avLst/>
          </a:prstGeom>
        </p:spPr>
        <p:txBody>
          <a:bodyPr lIns="0" tIns="0" rIns="0" bIns="0"/>
          <a:lstStyle/>
          <a:p>
            <a:endParaRPr/>
          </a:p>
        </p:txBody>
      </p:sp>
      <p:sp>
        <p:nvSpPr>
          <p:cNvPr id="83" name="PlaceHolder 3"/>
          <p:cNvSpPr>
            <a:spLocks noGrp="1"/>
          </p:cNvSpPr>
          <p:nvPr>
            <p:ph type="body"/>
          </p:nvPr>
        </p:nvSpPr>
        <p:spPr>
          <a:xfrm>
            <a:off x="457200" y="3810600"/>
            <a:ext cx="8229240" cy="2311920"/>
          </a:xfrm>
          <a:prstGeom prst="rect">
            <a:avLst/>
          </a:prstGeom>
        </p:spPr>
        <p:txBody>
          <a:bodyPr lIns="0" tIns="0" rIns="0" bIns="0"/>
          <a:lstStyle/>
          <a:p>
            <a:endParaRP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fourObj" preserve="1">
  <p:cSld name="Title, 4 Content">
    <p:spTree>
      <p:nvGrpSpPr>
        <p:cNvPr id="1" name=""/>
        <p:cNvGrpSpPr/>
        <p:nvPr/>
      </p:nvGrpSpPr>
      <p:grpSpPr>
        <a:xfrm>
          <a:off x="0" y="0"/>
          <a:ext cx="0" cy="0"/>
          <a:chOff x="0" y="0"/>
          <a:chExt cx="0" cy="0"/>
        </a:xfrm>
      </p:grpSpPr>
      <p:sp>
        <p:nvSpPr>
          <p:cNvPr id="84"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85" name="PlaceHolder 2"/>
          <p:cNvSpPr>
            <a:spLocks noGrp="1"/>
          </p:cNvSpPr>
          <p:nvPr>
            <p:ph type="body"/>
          </p:nvPr>
        </p:nvSpPr>
        <p:spPr>
          <a:xfrm>
            <a:off x="457200" y="1278720"/>
            <a:ext cx="4015800" cy="2311920"/>
          </a:xfrm>
          <a:prstGeom prst="rect">
            <a:avLst/>
          </a:prstGeom>
        </p:spPr>
        <p:txBody>
          <a:bodyPr lIns="0" tIns="0" rIns="0" bIns="0"/>
          <a:lstStyle/>
          <a:p>
            <a:endParaRPr/>
          </a:p>
        </p:txBody>
      </p:sp>
      <p:sp>
        <p:nvSpPr>
          <p:cNvPr id="86" name="PlaceHolder 3"/>
          <p:cNvSpPr>
            <a:spLocks noGrp="1"/>
          </p:cNvSpPr>
          <p:nvPr>
            <p:ph type="body"/>
          </p:nvPr>
        </p:nvSpPr>
        <p:spPr>
          <a:xfrm>
            <a:off x="4674240" y="1278720"/>
            <a:ext cx="4015800" cy="2311920"/>
          </a:xfrm>
          <a:prstGeom prst="rect">
            <a:avLst/>
          </a:prstGeom>
        </p:spPr>
        <p:txBody>
          <a:bodyPr lIns="0" tIns="0" rIns="0" bIns="0"/>
          <a:lstStyle/>
          <a:p>
            <a:endParaRPr/>
          </a:p>
        </p:txBody>
      </p:sp>
      <p:sp>
        <p:nvSpPr>
          <p:cNvPr id="87" name="PlaceHolder 4"/>
          <p:cNvSpPr>
            <a:spLocks noGrp="1"/>
          </p:cNvSpPr>
          <p:nvPr>
            <p:ph type="body"/>
          </p:nvPr>
        </p:nvSpPr>
        <p:spPr>
          <a:xfrm>
            <a:off x="4674240" y="3810600"/>
            <a:ext cx="4015800" cy="2311920"/>
          </a:xfrm>
          <a:prstGeom prst="rect">
            <a:avLst/>
          </a:prstGeom>
        </p:spPr>
        <p:txBody>
          <a:bodyPr lIns="0" tIns="0" rIns="0" bIns="0"/>
          <a:lstStyle/>
          <a:p>
            <a:endParaRPr/>
          </a:p>
        </p:txBody>
      </p:sp>
      <p:sp>
        <p:nvSpPr>
          <p:cNvPr id="88" name="PlaceHolder 5"/>
          <p:cNvSpPr>
            <a:spLocks noGrp="1"/>
          </p:cNvSpPr>
          <p:nvPr>
            <p:ph type="body"/>
          </p:nvPr>
        </p:nvSpPr>
        <p:spPr>
          <a:xfrm>
            <a:off x="457200" y="3810600"/>
            <a:ext cx="4015800" cy="2311920"/>
          </a:xfrm>
          <a:prstGeom prst="rect">
            <a:avLst/>
          </a:prstGeom>
        </p:spPr>
        <p:txBody>
          <a:bodyPr lIns="0" tIns="0" rIns="0" bIns="0"/>
          <a:lstStyle/>
          <a:p>
            <a:endParaRPr/>
          </a:p>
        </p:txBody>
      </p:sp>
    </p:spTree>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blank" preserve="1">
  <p:cSld name="Title, 6 Content">
    <p:spTree>
      <p:nvGrpSpPr>
        <p:cNvPr id="1" name=""/>
        <p:cNvGrpSpPr/>
        <p:nvPr/>
      </p:nvGrpSpPr>
      <p:grpSpPr>
        <a:xfrm>
          <a:off x="0" y="0"/>
          <a:ext cx="0" cy="0"/>
          <a:chOff x="0" y="0"/>
          <a:chExt cx="0" cy="0"/>
        </a:xfrm>
      </p:grpSpPr>
      <p:sp>
        <p:nvSpPr>
          <p:cNvPr id="89" name="PlaceHolder 1"/>
          <p:cNvSpPr>
            <a:spLocks noGrp="1"/>
          </p:cNvSpPr>
          <p:nvPr>
            <p:ph type="title"/>
          </p:nvPr>
        </p:nvSpPr>
        <p:spPr>
          <a:xfrm>
            <a:off x="457200" y="0"/>
            <a:ext cx="8229240" cy="991440"/>
          </a:xfrm>
          <a:prstGeom prst="rect">
            <a:avLst/>
          </a:prstGeom>
        </p:spPr>
        <p:txBody>
          <a:bodyPr lIns="0" tIns="0" rIns="0" bIns="0" anchor="ctr"/>
          <a:lstStyle/>
          <a:p>
            <a:endParaRPr/>
          </a:p>
        </p:txBody>
      </p:sp>
      <p:sp>
        <p:nvSpPr>
          <p:cNvPr id="90" name="PlaceHolder 2"/>
          <p:cNvSpPr>
            <a:spLocks noGrp="1"/>
          </p:cNvSpPr>
          <p:nvPr>
            <p:ph type="body"/>
          </p:nvPr>
        </p:nvSpPr>
        <p:spPr>
          <a:xfrm>
            <a:off x="457200" y="1278720"/>
            <a:ext cx="8229240" cy="4847040"/>
          </a:xfrm>
          <a:prstGeom prst="rect">
            <a:avLst/>
          </a:prstGeom>
        </p:spPr>
        <p:txBody>
          <a:bodyPr lIns="0" tIns="0" rIns="0" bIns="0"/>
          <a:lstStyle/>
          <a:p>
            <a:endParaRPr/>
          </a:p>
        </p:txBody>
      </p:sp>
      <p:sp>
        <p:nvSpPr>
          <p:cNvPr id="91" name="PlaceHolder 3"/>
          <p:cNvSpPr>
            <a:spLocks noGrp="1"/>
          </p:cNvSpPr>
          <p:nvPr>
            <p:ph type="body"/>
          </p:nvPr>
        </p:nvSpPr>
        <p:spPr>
          <a:xfrm>
            <a:off x="457200" y="1278720"/>
            <a:ext cx="8229240" cy="4847040"/>
          </a:xfrm>
          <a:prstGeom prst="rect">
            <a:avLst/>
          </a:prstGeom>
        </p:spPr>
        <p:txBody>
          <a:bodyPr lIns="0" tIns="0" rIns="0" bIns="0"/>
          <a:lstStyle/>
          <a:p>
            <a:endParaRPr/>
          </a:p>
        </p:txBody>
      </p:sp>
      <p:pic>
        <p:nvPicPr>
          <p:cNvPr id="92" name="Picture 91"/>
          <p:cNvPicPr/>
          <p:nvPr/>
        </p:nvPicPr>
        <p:blipFill>
          <a:blip r:embed="rId2"/>
          <a:stretch/>
        </p:blipFill>
        <p:spPr>
          <a:xfrm>
            <a:off x="1532520" y="1278720"/>
            <a:ext cx="6078240" cy="4847040"/>
          </a:xfrm>
          <a:prstGeom prst="rect">
            <a:avLst/>
          </a:prstGeom>
          <a:ln>
            <a:noFill/>
          </a:ln>
        </p:spPr>
      </p:pic>
      <p:pic>
        <p:nvPicPr>
          <p:cNvPr id="93" name="Picture 92"/>
          <p:cNvPicPr/>
          <p:nvPr/>
        </p:nvPicPr>
        <p:blipFill>
          <a:blip r:embed="rId2"/>
          <a:stretch/>
        </p:blipFill>
        <p:spPr>
          <a:xfrm>
            <a:off x="1532520" y="1278720"/>
            <a:ext cx="6078240" cy="4847040"/>
          </a:xfrm>
          <a:prstGeom prst="rect">
            <a:avLst/>
          </a:prstGeom>
          <a:ln>
            <a:noFill/>
          </a:ln>
        </p:spPr>
      </p:pic>
    </p:spTree>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endParaRPr lang="en-US" dirty="0"/>
          </a:p>
        </p:txBody>
      </p:sp>
      <p:sp>
        <p:nvSpPr>
          <p:cNvPr id="5" name="Footer Placeholder 4"/>
          <p:cNvSpPr>
            <a:spLocks noGrp="1"/>
          </p:cNvSpPr>
          <p:nvPr>
            <p:ph type="ftr" sz="quarter" idx="11"/>
          </p:nvPr>
        </p:nvSpPr>
        <p:spPr/>
        <p:txBody>
          <a:bodyPr/>
          <a:lstStyle>
            <a:lvl1pPr>
              <a:defRPr/>
            </a:lvl1pPr>
          </a:lstStyle>
          <a:p>
            <a:pPr>
              <a:defRPr/>
            </a:pPr>
            <a:endParaRPr lang="en-US" dirty="0"/>
          </a:p>
        </p:txBody>
      </p:sp>
      <p:sp>
        <p:nvSpPr>
          <p:cNvPr id="6" name="Slide Number Placeholder 5"/>
          <p:cNvSpPr>
            <a:spLocks noGrp="1"/>
          </p:cNvSpPr>
          <p:nvPr>
            <p:ph type="sldNum" sz="quarter" idx="12"/>
          </p:nvPr>
        </p:nvSpPr>
        <p:spPr/>
        <p:txBody>
          <a:bodyPr/>
          <a:lstStyle>
            <a:lvl1pPr>
              <a:defRPr/>
            </a:lvl1pPr>
          </a:lstStyle>
          <a:p>
            <a:pPr>
              <a:defRPr/>
            </a:pPr>
            <a:fld id="{2A15FF60-7704-4620-8B86-669943715AE2}" type="slidenum">
              <a:rPr lang="en-US"/>
              <a:pPr>
                <a:defRPr/>
              </a:pPr>
              <a:t>‹#›</a:t>
            </a:fld>
            <a:endParaRPr lang="en-US"/>
          </a:p>
        </p:txBody>
      </p:sp>
    </p:spTree>
    <p:extLst>
      <p:ext uri="{BB962C8B-B14F-4D97-AF65-F5344CB8AC3E}">
        <p14:creationId xmlns:p14="http://schemas.microsoft.com/office/powerpoint/2010/main" val="46727012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18" Type="http://schemas.openxmlformats.org/officeDocument/2006/relationships/image" Target="../media/image5.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image" Target="../media/image4.png"/><Relationship Id="rId2" Type="http://schemas.openxmlformats.org/officeDocument/2006/relationships/slideLayout" Target="../slideLayouts/slideLayout2.xml"/><Relationship Id="rId16" Type="http://schemas.openxmlformats.org/officeDocument/2006/relationships/image" Target="../media/image3.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2.pn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png"/></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13" Type="http://schemas.openxmlformats.org/officeDocument/2006/relationships/slideLayout" Target="../slideLayouts/slideLayout25.xml"/><Relationship Id="rId3" Type="http://schemas.openxmlformats.org/officeDocument/2006/relationships/slideLayout" Target="../slideLayouts/slideLayout15.xml"/><Relationship Id="rId7" Type="http://schemas.openxmlformats.org/officeDocument/2006/relationships/slideLayout" Target="../slideLayouts/slideLayout19.xml"/><Relationship Id="rId12" Type="http://schemas.openxmlformats.org/officeDocument/2006/relationships/slideLayout" Target="../slideLayouts/slideLayout24.xml"/><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5" Type="http://schemas.openxmlformats.org/officeDocument/2006/relationships/image" Target="../media/image1.png"/><Relationship Id="rId10" Type="http://schemas.openxmlformats.org/officeDocument/2006/relationships/slideLayout" Target="../slideLayouts/slideLayout22.xml"/><Relationship Id="rId4" Type="http://schemas.openxmlformats.org/officeDocument/2006/relationships/slideLayout" Target="../slideLayouts/slideLayout16.xml"/><Relationship Id="rId9" Type="http://schemas.openxmlformats.org/officeDocument/2006/relationships/slideLayout" Target="../slideLayouts/slideLayout21.xml"/><Relationship Id="rId14" Type="http://schemas.openxmlformats.org/officeDocument/2006/relationships/theme" Target="../theme/theme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18" name="CustomShape 1"/>
          <p:cNvSpPr/>
          <p:nvPr/>
        </p:nvSpPr>
        <p:spPr>
          <a:xfrm>
            <a:off x="0" y="6553080"/>
            <a:ext cx="9143640" cy="304560"/>
          </a:xfrm>
          <a:prstGeom prst="rect">
            <a:avLst/>
          </a:prstGeom>
          <a:solidFill>
            <a:srgbClr val="9E8C78"/>
          </a:solidFill>
          <a:ln>
            <a:noFill/>
          </a:ln>
          <a:effectLst>
            <a:outerShdw blurRad="40000" dist="23000" dir="5400000" rotWithShape="0">
              <a:srgbClr val="000000">
                <a:alpha val="35000"/>
              </a:srgbClr>
            </a:outerShdw>
          </a:effectLst>
        </p:spPr>
        <p:style>
          <a:lnRef idx="1">
            <a:schemeClr val="accent1"/>
          </a:lnRef>
          <a:fillRef idx="3">
            <a:schemeClr val="accent1"/>
          </a:fillRef>
          <a:effectRef idx="2">
            <a:schemeClr val="accent1"/>
          </a:effectRef>
          <a:fontRef idx="minor"/>
        </p:style>
      </p:sp>
      <p:sp>
        <p:nvSpPr>
          <p:cNvPr id="19" name="CustomShape 2"/>
          <p:cNvSpPr/>
          <p:nvPr/>
        </p:nvSpPr>
        <p:spPr>
          <a:xfrm>
            <a:off x="0" y="6451560"/>
            <a:ext cx="9143640" cy="75960"/>
          </a:xfrm>
          <a:prstGeom prst="rect">
            <a:avLst/>
          </a:prstGeom>
          <a:solidFill>
            <a:srgbClr val="800000"/>
          </a:solidFill>
          <a:ln>
            <a:noFill/>
          </a:ln>
          <a:effectLst>
            <a:outerShdw blurRad="40000" dist="23000" dir="5400000" rotWithShape="0">
              <a:srgbClr val="000000">
                <a:alpha val="35000"/>
              </a:srgbClr>
            </a:outerShdw>
          </a:effectLst>
        </p:spPr>
        <p:style>
          <a:lnRef idx="1">
            <a:schemeClr val="accent1"/>
          </a:lnRef>
          <a:fillRef idx="3">
            <a:schemeClr val="accent1"/>
          </a:fillRef>
          <a:effectRef idx="2">
            <a:schemeClr val="accent1"/>
          </a:effectRef>
          <a:fontRef idx="minor"/>
        </p:style>
      </p:sp>
      <p:pic>
        <p:nvPicPr>
          <p:cNvPr id="2" name="Picture 8"/>
          <p:cNvPicPr/>
          <p:nvPr/>
        </p:nvPicPr>
        <p:blipFill>
          <a:blip r:embed="rId14"/>
          <a:stretch/>
        </p:blipFill>
        <p:spPr>
          <a:xfrm>
            <a:off x="8001000" y="228600"/>
            <a:ext cx="936360" cy="410760"/>
          </a:xfrm>
          <a:prstGeom prst="rect">
            <a:avLst/>
          </a:prstGeom>
          <a:ln w="9360">
            <a:noFill/>
          </a:ln>
        </p:spPr>
      </p:pic>
      <p:sp>
        <p:nvSpPr>
          <p:cNvPr id="3" name="CustomShape 3"/>
          <p:cNvSpPr/>
          <p:nvPr/>
        </p:nvSpPr>
        <p:spPr>
          <a:xfrm>
            <a:off x="0" y="0"/>
            <a:ext cx="9143640" cy="2514240"/>
          </a:xfrm>
          <a:prstGeom prst="rect">
            <a:avLst/>
          </a:prstGeom>
          <a:solidFill>
            <a:srgbClr val="102E54"/>
          </a:solidFill>
          <a:ln>
            <a:noFill/>
          </a:ln>
          <a:effectLst>
            <a:outerShdw blurRad="40000" dist="23000" dir="5400000" rotWithShape="0">
              <a:srgbClr val="000000">
                <a:alpha val="35000"/>
              </a:srgbClr>
            </a:outerShdw>
          </a:effectLst>
        </p:spPr>
        <p:style>
          <a:lnRef idx="1">
            <a:schemeClr val="accent1"/>
          </a:lnRef>
          <a:fillRef idx="3">
            <a:schemeClr val="accent1"/>
          </a:fillRef>
          <a:effectRef idx="2">
            <a:schemeClr val="accent1"/>
          </a:effectRef>
          <a:fontRef idx="minor"/>
        </p:style>
      </p:sp>
      <p:pic>
        <p:nvPicPr>
          <p:cNvPr id="4" name="Picture 6"/>
          <p:cNvPicPr/>
          <p:nvPr/>
        </p:nvPicPr>
        <p:blipFill>
          <a:blip r:embed="rId15"/>
          <a:stretch/>
        </p:blipFill>
        <p:spPr>
          <a:xfrm>
            <a:off x="6934320" y="1008000"/>
            <a:ext cx="1523520" cy="585360"/>
          </a:xfrm>
          <a:prstGeom prst="rect">
            <a:avLst/>
          </a:prstGeom>
          <a:ln w="9360">
            <a:noFill/>
          </a:ln>
        </p:spPr>
      </p:pic>
      <p:pic>
        <p:nvPicPr>
          <p:cNvPr id="5" name="Picture 7"/>
          <p:cNvPicPr/>
          <p:nvPr/>
        </p:nvPicPr>
        <p:blipFill>
          <a:blip r:embed="rId16"/>
          <a:stretch/>
        </p:blipFill>
        <p:spPr>
          <a:xfrm>
            <a:off x="1227240" y="1185840"/>
            <a:ext cx="5393880" cy="304560"/>
          </a:xfrm>
          <a:prstGeom prst="rect">
            <a:avLst/>
          </a:prstGeom>
          <a:ln w="9360">
            <a:noFill/>
          </a:ln>
        </p:spPr>
      </p:pic>
      <p:sp>
        <p:nvSpPr>
          <p:cNvPr id="6" name="CustomShape 4"/>
          <p:cNvSpPr/>
          <p:nvPr/>
        </p:nvSpPr>
        <p:spPr>
          <a:xfrm>
            <a:off x="0" y="6553080"/>
            <a:ext cx="9143640" cy="304560"/>
          </a:xfrm>
          <a:prstGeom prst="rect">
            <a:avLst/>
          </a:prstGeom>
          <a:solidFill>
            <a:srgbClr val="9E8C78"/>
          </a:solidFill>
          <a:ln>
            <a:noFill/>
          </a:ln>
          <a:effectLst>
            <a:outerShdw blurRad="40000" dist="23000" dir="5400000" rotWithShape="0">
              <a:srgbClr val="000000">
                <a:alpha val="35000"/>
              </a:srgbClr>
            </a:outerShdw>
          </a:effectLst>
        </p:spPr>
        <p:style>
          <a:lnRef idx="1">
            <a:schemeClr val="accent1"/>
          </a:lnRef>
          <a:fillRef idx="3">
            <a:schemeClr val="accent1"/>
          </a:fillRef>
          <a:effectRef idx="2">
            <a:schemeClr val="accent1"/>
          </a:effectRef>
          <a:fontRef idx="minor"/>
        </p:style>
      </p:sp>
      <p:sp>
        <p:nvSpPr>
          <p:cNvPr id="7" name="CustomShape 5"/>
          <p:cNvSpPr/>
          <p:nvPr/>
        </p:nvSpPr>
        <p:spPr>
          <a:xfrm>
            <a:off x="0" y="6451560"/>
            <a:ext cx="9143640" cy="75960"/>
          </a:xfrm>
          <a:prstGeom prst="rect">
            <a:avLst/>
          </a:prstGeom>
          <a:solidFill>
            <a:srgbClr val="800000"/>
          </a:solidFill>
          <a:ln>
            <a:noFill/>
          </a:ln>
          <a:effectLst>
            <a:outerShdw blurRad="40000" dist="23000" dir="5400000" rotWithShape="0">
              <a:srgbClr val="000000">
                <a:alpha val="35000"/>
              </a:srgbClr>
            </a:outerShdw>
          </a:effectLst>
        </p:spPr>
        <p:style>
          <a:lnRef idx="1">
            <a:schemeClr val="accent1"/>
          </a:lnRef>
          <a:fillRef idx="3">
            <a:schemeClr val="accent1"/>
          </a:fillRef>
          <a:effectRef idx="2">
            <a:schemeClr val="accent1"/>
          </a:effectRef>
          <a:fontRef idx="minor"/>
        </p:style>
      </p:sp>
      <p:pic>
        <p:nvPicPr>
          <p:cNvPr id="8" name="Picture 13"/>
          <p:cNvPicPr/>
          <p:nvPr/>
        </p:nvPicPr>
        <p:blipFill>
          <a:blip r:embed="rId17"/>
          <a:stretch/>
        </p:blipFill>
        <p:spPr>
          <a:xfrm>
            <a:off x="212760" y="6119640"/>
            <a:ext cx="1023480" cy="247320"/>
          </a:xfrm>
          <a:prstGeom prst="rect">
            <a:avLst/>
          </a:prstGeom>
          <a:ln w="9360">
            <a:noFill/>
          </a:ln>
        </p:spPr>
      </p:pic>
      <p:sp>
        <p:nvSpPr>
          <p:cNvPr id="9" name="CustomShape 6"/>
          <p:cNvSpPr/>
          <p:nvPr/>
        </p:nvSpPr>
        <p:spPr>
          <a:xfrm>
            <a:off x="0" y="2590920"/>
            <a:ext cx="3768480" cy="1614960"/>
          </a:xfrm>
          <a:prstGeom prst="rect">
            <a:avLst/>
          </a:prstGeom>
          <a:solidFill>
            <a:schemeClr val="bg1">
              <a:lumMod val="75000"/>
            </a:schemeClr>
          </a:solidFill>
          <a:ln>
            <a:noFill/>
          </a:ln>
          <a:effectLst>
            <a:outerShdw blurRad="40000" dist="23000" dir="5400000" rotWithShape="0">
              <a:srgbClr val="000000">
                <a:alpha val="35000"/>
              </a:srgbClr>
            </a:outerShdw>
          </a:effectLst>
        </p:spPr>
        <p:style>
          <a:lnRef idx="1">
            <a:schemeClr val="accent1"/>
          </a:lnRef>
          <a:fillRef idx="3">
            <a:schemeClr val="accent1"/>
          </a:fillRef>
          <a:effectRef idx="2">
            <a:schemeClr val="accent1"/>
          </a:effectRef>
          <a:fontRef idx="minor"/>
        </p:style>
        <p:txBody>
          <a:bodyPr lIns="90000" tIns="45000" rIns="90000" bIns="45000" anchor="ctr"/>
          <a:lstStyle/>
          <a:p>
            <a:pPr algn="ctr">
              <a:lnSpc>
                <a:spcPct val="100000"/>
              </a:lnSpc>
            </a:pPr>
            <a:r>
              <a:rPr lang="en-US" sz="1400" strike="noStrike">
                <a:solidFill>
                  <a:srgbClr val="A6A6A6"/>
                </a:solidFill>
                <a:latin typeface="Arial"/>
              </a:rPr>
              <a:t>Photos placed in horizontal position 
with even amount of white space
 between photos and header</a:t>
            </a:r>
            <a:endParaRPr/>
          </a:p>
        </p:txBody>
      </p:sp>
      <p:sp>
        <p:nvSpPr>
          <p:cNvPr id="10" name="CustomShape 7"/>
          <p:cNvSpPr/>
          <p:nvPr/>
        </p:nvSpPr>
        <p:spPr>
          <a:xfrm>
            <a:off x="3852000" y="2590920"/>
            <a:ext cx="2285640" cy="1614960"/>
          </a:xfrm>
          <a:prstGeom prst="rect">
            <a:avLst/>
          </a:prstGeom>
          <a:solidFill>
            <a:schemeClr val="bg1">
              <a:lumMod val="75000"/>
            </a:schemeClr>
          </a:solidFill>
          <a:ln>
            <a:noFill/>
          </a:ln>
          <a:effectLst>
            <a:outerShdw blurRad="40000" dist="23000" dir="5400000" rotWithShape="0">
              <a:srgbClr val="000000">
                <a:alpha val="35000"/>
              </a:srgbClr>
            </a:outerShdw>
          </a:effectLst>
        </p:spPr>
        <p:style>
          <a:lnRef idx="1">
            <a:schemeClr val="accent1"/>
          </a:lnRef>
          <a:fillRef idx="3">
            <a:schemeClr val="accent1"/>
          </a:fillRef>
          <a:effectRef idx="2">
            <a:schemeClr val="accent1"/>
          </a:effectRef>
          <a:fontRef idx="minor"/>
        </p:style>
      </p:sp>
      <p:sp>
        <p:nvSpPr>
          <p:cNvPr id="11" name="CustomShape 8"/>
          <p:cNvSpPr/>
          <p:nvPr/>
        </p:nvSpPr>
        <p:spPr>
          <a:xfrm>
            <a:off x="6226920" y="2590920"/>
            <a:ext cx="2916720" cy="1614960"/>
          </a:xfrm>
          <a:prstGeom prst="rect">
            <a:avLst/>
          </a:prstGeom>
          <a:solidFill>
            <a:schemeClr val="bg1">
              <a:lumMod val="75000"/>
            </a:schemeClr>
          </a:solidFill>
          <a:ln>
            <a:noFill/>
          </a:ln>
          <a:effectLst>
            <a:outerShdw blurRad="40000" dist="23000" dir="5400000" rotWithShape="0">
              <a:srgbClr val="000000">
                <a:alpha val="35000"/>
              </a:srgbClr>
            </a:outerShdw>
          </a:effectLst>
        </p:spPr>
        <p:style>
          <a:lnRef idx="1">
            <a:schemeClr val="accent1"/>
          </a:lnRef>
          <a:fillRef idx="3">
            <a:schemeClr val="accent1"/>
          </a:fillRef>
          <a:effectRef idx="2">
            <a:schemeClr val="accent1"/>
          </a:effectRef>
          <a:fontRef idx="minor"/>
        </p:style>
      </p:sp>
      <p:sp>
        <p:nvSpPr>
          <p:cNvPr id="12" name="PlaceHolder 9"/>
          <p:cNvSpPr>
            <a:spLocks noGrp="1"/>
          </p:cNvSpPr>
          <p:nvPr>
            <p:ph type="title"/>
          </p:nvPr>
        </p:nvSpPr>
        <p:spPr>
          <a:xfrm>
            <a:off x="920520" y="4260240"/>
            <a:ext cx="7772040" cy="897840"/>
          </a:xfrm>
          <a:prstGeom prst="rect">
            <a:avLst/>
          </a:prstGeom>
        </p:spPr>
        <p:txBody>
          <a:bodyPr anchor="ctr"/>
          <a:lstStyle/>
          <a:p>
            <a:pPr algn="r">
              <a:lnSpc>
                <a:spcPct val="100000"/>
              </a:lnSpc>
            </a:pPr>
            <a:r>
              <a:rPr lang="en-US" sz="4000" strike="noStrike">
                <a:solidFill>
                  <a:srgbClr val="9D8C78"/>
                </a:solidFill>
                <a:latin typeface="Calibri"/>
                <a:ea typeface="ＭＳ Ｐゴシック"/>
              </a:rPr>
              <a:t>Click to edit the title text formatClick to edit Master title style</a:t>
            </a:r>
            <a:endParaRPr/>
          </a:p>
        </p:txBody>
      </p:sp>
      <p:sp>
        <p:nvSpPr>
          <p:cNvPr id="13" name="PlaceHolder 10"/>
          <p:cNvSpPr>
            <a:spLocks noGrp="1"/>
          </p:cNvSpPr>
          <p:nvPr>
            <p:ph type="dt"/>
          </p:nvPr>
        </p:nvSpPr>
        <p:spPr>
          <a:xfrm>
            <a:off x="109440" y="4197600"/>
            <a:ext cx="931680" cy="280800"/>
          </a:xfrm>
          <a:prstGeom prst="rect">
            <a:avLst/>
          </a:prstGeom>
        </p:spPr>
        <p:txBody>
          <a:bodyPr/>
          <a:lstStyle/>
          <a:p>
            <a:pPr>
              <a:lnSpc>
                <a:spcPct val="100000"/>
              </a:lnSpc>
            </a:pPr>
            <a:endParaRPr/>
          </a:p>
        </p:txBody>
      </p:sp>
      <p:pic>
        <p:nvPicPr>
          <p:cNvPr id="14" name="Picture 12"/>
          <p:cNvPicPr/>
          <p:nvPr/>
        </p:nvPicPr>
        <p:blipFill>
          <a:blip r:embed="rId18"/>
          <a:stretch/>
        </p:blipFill>
        <p:spPr>
          <a:xfrm>
            <a:off x="1380240" y="6115680"/>
            <a:ext cx="850320" cy="275760"/>
          </a:xfrm>
          <a:prstGeom prst="rect">
            <a:avLst/>
          </a:prstGeom>
          <a:ln w="9360">
            <a:noFill/>
          </a:ln>
        </p:spPr>
      </p:pic>
      <p:sp>
        <p:nvSpPr>
          <p:cNvPr id="15" name="PlaceHolder 11"/>
          <p:cNvSpPr>
            <a:spLocks noGrp="1"/>
          </p:cNvSpPr>
          <p:nvPr>
            <p:ph type="ftr"/>
          </p:nvPr>
        </p:nvSpPr>
        <p:spPr>
          <a:xfrm>
            <a:off x="3123360" y="6519240"/>
            <a:ext cx="2895120" cy="284400"/>
          </a:xfrm>
          <a:prstGeom prst="rect">
            <a:avLst/>
          </a:prstGeom>
        </p:spPr>
        <p:txBody>
          <a:bodyPr/>
          <a:lstStyle/>
          <a:p>
            <a:endParaRPr lang="en-US" dirty="0"/>
          </a:p>
        </p:txBody>
      </p:sp>
      <p:sp>
        <p:nvSpPr>
          <p:cNvPr id="16" name="CustomShape 12"/>
          <p:cNvSpPr/>
          <p:nvPr/>
        </p:nvSpPr>
        <p:spPr>
          <a:xfrm>
            <a:off x="3124080" y="6172200"/>
            <a:ext cx="5562360" cy="273240"/>
          </a:xfrm>
          <a:prstGeom prst="rect">
            <a:avLst/>
          </a:prstGeom>
          <a:noFill/>
          <a:ln>
            <a:noFill/>
          </a:ln>
        </p:spPr>
        <p:style>
          <a:lnRef idx="0">
            <a:scrgbClr r="0" g="0" b="0"/>
          </a:lnRef>
          <a:fillRef idx="0">
            <a:scrgbClr r="0" g="0" b="0"/>
          </a:fillRef>
          <a:effectRef idx="0">
            <a:scrgbClr r="0" g="0" b="0"/>
          </a:effectRef>
          <a:fontRef idx="minor"/>
        </p:style>
        <p:txBody>
          <a:bodyPr lIns="90000" tIns="45000" rIns="90000" bIns="45000"/>
          <a:lstStyle/>
          <a:p>
            <a:pPr>
              <a:lnSpc>
                <a:spcPct val="100000"/>
              </a:lnSpc>
            </a:pPr>
            <a:r>
              <a:rPr lang="en-US" sz="600" strike="noStrike">
                <a:solidFill>
                  <a:srgbClr val="000000"/>
                </a:solidFill>
                <a:latin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SAND NO. 2011-XXXXP</a:t>
            </a:r>
            <a:endParaRPr/>
          </a:p>
        </p:txBody>
      </p:sp>
      <p:sp>
        <p:nvSpPr>
          <p:cNvPr id="17" name="PlaceHolder 13"/>
          <p:cNvSpPr>
            <a:spLocks noGrp="1"/>
          </p:cNvSpPr>
          <p:nvPr>
            <p:ph type="body"/>
          </p:nvPr>
        </p:nvSpPr>
        <p:spPr>
          <a:xfrm>
            <a:off x="457200" y="1604520"/>
            <a:ext cx="8229240" cy="3977280"/>
          </a:xfrm>
          <a:prstGeom prst="rect">
            <a:avLst/>
          </a:prstGeom>
        </p:spPr>
        <p:txBody>
          <a:bodyPr lIns="0" tIns="0" rIns="0" bIns="0"/>
          <a:lstStyle/>
          <a:p>
            <a:pPr>
              <a:buSzPct val="45000"/>
              <a:buFont typeface="StarSymbol"/>
              <a:buChar char=""/>
            </a:pPr>
            <a:r>
              <a:rPr lang="en-US" sz="2400">
                <a:latin typeface="Calibri"/>
              </a:rPr>
              <a:t>Click to edit the outline text format</a:t>
            </a:r>
            <a:endParaRPr/>
          </a:p>
          <a:p>
            <a:pPr lvl="1">
              <a:buSzPct val="75000"/>
              <a:buFont typeface="StarSymbol"/>
              <a:buChar char=""/>
            </a:pPr>
            <a:r>
              <a:rPr lang="en-US">
                <a:latin typeface="Calibri"/>
              </a:rPr>
              <a:t>Second Outline Level</a:t>
            </a:r>
            <a:endParaRPr/>
          </a:p>
          <a:p>
            <a:pPr lvl="2">
              <a:buSzPct val="45000"/>
              <a:buFont typeface="StarSymbol"/>
              <a:buChar char=""/>
            </a:pPr>
            <a:r>
              <a:rPr lang="en-US" sz="1600">
                <a:latin typeface="Calibri"/>
              </a:rPr>
              <a:t>Third Outline Level</a:t>
            </a:r>
            <a:endParaRPr/>
          </a:p>
          <a:p>
            <a:pPr lvl="3">
              <a:buSzPct val="75000"/>
              <a:buFont typeface="StarSymbol"/>
              <a:buChar char=""/>
            </a:pPr>
            <a:r>
              <a:rPr lang="en-US" sz="1600">
                <a:latin typeface="Calibri"/>
              </a:rPr>
              <a:t>Fourth Outline Level</a:t>
            </a:r>
            <a:endParaRPr/>
          </a:p>
          <a:p>
            <a:pPr lvl="4">
              <a:buSzPct val="45000"/>
              <a:buFont typeface="StarSymbol"/>
              <a:buChar char=""/>
            </a:pPr>
            <a:r>
              <a:rPr lang="en-US" sz="2000">
                <a:latin typeface="Calibri"/>
              </a:rPr>
              <a:t>Fifth Outline Level</a:t>
            </a:r>
            <a:endParaRPr/>
          </a:p>
          <a:p>
            <a:pPr lvl="5">
              <a:buSzPct val="45000"/>
              <a:buFont typeface="StarSymbol"/>
              <a:buChar char=""/>
            </a:pPr>
            <a:r>
              <a:rPr lang="en-US" sz="2000">
                <a:latin typeface="Calibri"/>
              </a:rPr>
              <a:t>Sixth Outline Level</a:t>
            </a:r>
            <a:endParaRPr/>
          </a:p>
          <a:p>
            <a:pPr lvl="6">
              <a:buSzPct val="45000"/>
              <a:buFont typeface="StarSymbol"/>
              <a:buChar char=""/>
            </a:pPr>
            <a:r>
              <a:rPr lang="en-US" sz="2000">
                <a:latin typeface="Calibri"/>
              </a:rPr>
              <a:t>Seventh Outline Level</a:t>
            </a:r>
            <a:endParaRPr/>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hf hdr="0" dt="0"/>
  <p:txStyles>
    <p:titleStyle/>
    <p:bodyStyle/>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52" name="CustomShape 1"/>
          <p:cNvSpPr/>
          <p:nvPr/>
        </p:nvSpPr>
        <p:spPr>
          <a:xfrm>
            <a:off x="0" y="6553080"/>
            <a:ext cx="9143640" cy="304560"/>
          </a:xfrm>
          <a:prstGeom prst="rect">
            <a:avLst/>
          </a:prstGeom>
          <a:solidFill>
            <a:srgbClr val="9E8C78"/>
          </a:solidFill>
          <a:ln>
            <a:noFill/>
          </a:ln>
          <a:effectLst>
            <a:outerShdw blurRad="40000" dist="23000" dir="5400000" rotWithShape="0">
              <a:srgbClr val="000000">
                <a:alpha val="35000"/>
              </a:srgbClr>
            </a:outerShdw>
          </a:effectLst>
        </p:spPr>
        <p:style>
          <a:lnRef idx="1">
            <a:schemeClr val="accent1"/>
          </a:lnRef>
          <a:fillRef idx="3">
            <a:schemeClr val="accent1"/>
          </a:fillRef>
          <a:effectRef idx="2">
            <a:schemeClr val="accent1"/>
          </a:effectRef>
          <a:fontRef idx="minor"/>
        </p:style>
      </p:sp>
      <p:sp>
        <p:nvSpPr>
          <p:cNvPr id="53" name="CustomShape 2"/>
          <p:cNvSpPr/>
          <p:nvPr/>
        </p:nvSpPr>
        <p:spPr>
          <a:xfrm>
            <a:off x="0" y="6451560"/>
            <a:ext cx="9143640" cy="75960"/>
          </a:xfrm>
          <a:prstGeom prst="rect">
            <a:avLst/>
          </a:prstGeom>
          <a:solidFill>
            <a:srgbClr val="800000"/>
          </a:solidFill>
          <a:ln>
            <a:noFill/>
          </a:ln>
          <a:effectLst>
            <a:outerShdw blurRad="40000" dist="23000" dir="5400000" rotWithShape="0">
              <a:srgbClr val="000000">
                <a:alpha val="35000"/>
              </a:srgbClr>
            </a:outerShdw>
          </a:effectLst>
        </p:spPr>
        <p:style>
          <a:lnRef idx="1">
            <a:schemeClr val="accent1"/>
          </a:lnRef>
          <a:fillRef idx="3">
            <a:schemeClr val="accent1"/>
          </a:fillRef>
          <a:effectRef idx="2">
            <a:schemeClr val="accent1"/>
          </a:effectRef>
          <a:fontRef idx="minor"/>
        </p:style>
      </p:sp>
      <p:pic>
        <p:nvPicPr>
          <p:cNvPr id="54" name="Picture 8"/>
          <p:cNvPicPr/>
          <p:nvPr/>
        </p:nvPicPr>
        <p:blipFill>
          <a:blip r:embed="rId15"/>
          <a:stretch/>
        </p:blipFill>
        <p:spPr>
          <a:xfrm>
            <a:off x="8001000" y="228600"/>
            <a:ext cx="936360" cy="410760"/>
          </a:xfrm>
          <a:prstGeom prst="rect">
            <a:avLst/>
          </a:prstGeom>
          <a:ln w="9360">
            <a:noFill/>
          </a:ln>
        </p:spPr>
      </p:pic>
      <p:sp>
        <p:nvSpPr>
          <p:cNvPr id="55" name="PlaceHolder 3"/>
          <p:cNvSpPr>
            <a:spLocks noGrp="1"/>
          </p:cNvSpPr>
          <p:nvPr>
            <p:ph type="title"/>
          </p:nvPr>
        </p:nvSpPr>
        <p:spPr>
          <a:xfrm>
            <a:off x="457200" y="0"/>
            <a:ext cx="8229240" cy="991440"/>
          </a:xfrm>
          <a:prstGeom prst="rect">
            <a:avLst/>
          </a:prstGeom>
        </p:spPr>
        <p:txBody>
          <a:bodyPr anchor="ctr"/>
          <a:lstStyle/>
          <a:p>
            <a:pPr>
              <a:lnSpc>
                <a:spcPct val="100000"/>
              </a:lnSpc>
            </a:pPr>
            <a:r>
              <a:rPr lang="en-US" sz="4000" strike="noStrike">
                <a:solidFill>
                  <a:srgbClr val="102E54"/>
                </a:solidFill>
                <a:latin typeface="Calibri"/>
                <a:ea typeface="ＭＳ Ｐゴシック"/>
              </a:rPr>
              <a:t>Click to edit the title text formatClick to edit Master title style</a:t>
            </a:r>
            <a:endParaRPr/>
          </a:p>
        </p:txBody>
      </p:sp>
      <p:sp>
        <p:nvSpPr>
          <p:cNvPr id="56" name="PlaceHolder 4"/>
          <p:cNvSpPr>
            <a:spLocks noGrp="1"/>
          </p:cNvSpPr>
          <p:nvPr>
            <p:ph type="body"/>
          </p:nvPr>
        </p:nvSpPr>
        <p:spPr>
          <a:xfrm>
            <a:off x="457200" y="1278720"/>
            <a:ext cx="8229240" cy="4847040"/>
          </a:xfrm>
          <a:prstGeom prst="rect">
            <a:avLst/>
          </a:prstGeom>
        </p:spPr>
        <p:txBody>
          <a:bodyPr/>
          <a:lstStyle/>
          <a:p>
            <a:pPr>
              <a:buSzPct val="45000"/>
              <a:buFont typeface="StarSymbol"/>
              <a:buChar char=""/>
            </a:pPr>
            <a:r>
              <a:rPr lang="en-US" sz="2400" strike="noStrike">
                <a:solidFill>
                  <a:srgbClr val="000000"/>
                </a:solidFill>
                <a:latin typeface="Calibri"/>
                <a:ea typeface="ＭＳ Ｐゴシック"/>
              </a:rPr>
              <a:t>Click to edit the outline text format</a:t>
            </a:r>
            <a:endParaRPr/>
          </a:p>
          <a:p>
            <a:pPr lvl="1">
              <a:buSzPct val="75000"/>
              <a:buFont typeface="StarSymbol"/>
              <a:buChar char=""/>
            </a:pPr>
            <a:r>
              <a:rPr lang="en-US" sz="2400" strike="noStrike">
                <a:solidFill>
                  <a:srgbClr val="000000"/>
                </a:solidFill>
                <a:latin typeface="Calibri"/>
                <a:ea typeface="ＭＳ Ｐゴシック"/>
              </a:rPr>
              <a:t>Second Outline Level</a:t>
            </a:r>
            <a:endParaRPr/>
          </a:p>
          <a:p>
            <a:pPr lvl="2">
              <a:buSzPct val="45000"/>
              <a:buFont typeface="StarSymbol"/>
              <a:buChar char=""/>
            </a:pPr>
            <a:r>
              <a:rPr lang="en-US" sz="2400" strike="noStrike">
                <a:solidFill>
                  <a:srgbClr val="000000"/>
                </a:solidFill>
                <a:latin typeface="Calibri"/>
                <a:ea typeface="ＭＳ Ｐゴシック"/>
              </a:rPr>
              <a:t>Third Outline Level</a:t>
            </a:r>
            <a:endParaRPr/>
          </a:p>
          <a:p>
            <a:pPr lvl="3">
              <a:buSzPct val="75000"/>
              <a:buFont typeface="StarSymbol"/>
              <a:buChar char=""/>
            </a:pPr>
            <a:r>
              <a:rPr lang="en-US" sz="2400" strike="noStrike">
                <a:solidFill>
                  <a:srgbClr val="000000"/>
                </a:solidFill>
                <a:latin typeface="Calibri"/>
                <a:ea typeface="ＭＳ Ｐゴシック"/>
              </a:rPr>
              <a:t>Fourth Outline Level</a:t>
            </a:r>
            <a:endParaRPr/>
          </a:p>
          <a:p>
            <a:pPr lvl="4">
              <a:buSzPct val="45000"/>
              <a:buFont typeface="StarSymbol"/>
              <a:buChar char=""/>
            </a:pPr>
            <a:r>
              <a:rPr lang="en-US" sz="2400" strike="noStrike">
                <a:solidFill>
                  <a:srgbClr val="000000"/>
                </a:solidFill>
                <a:latin typeface="Calibri"/>
                <a:ea typeface="ＭＳ Ｐゴシック"/>
              </a:rPr>
              <a:t>Fifth Outline Level</a:t>
            </a:r>
            <a:endParaRPr/>
          </a:p>
          <a:p>
            <a:pPr lvl="5">
              <a:buSzPct val="45000"/>
              <a:buFont typeface="StarSymbol"/>
              <a:buChar char=""/>
            </a:pPr>
            <a:r>
              <a:rPr lang="en-US" sz="2400" strike="noStrike">
                <a:solidFill>
                  <a:srgbClr val="000000"/>
                </a:solidFill>
                <a:latin typeface="Calibri"/>
                <a:ea typeface="ＭＳ Ｐゴシック"/>
              </a:rPr>
              <a:t>Sixth Outline Level</a:t>
            </a:r>
            <a:endParaRPr/>
          </a:p>
          <a:p>
            <a:pPr>
              <a:lnSpc>
                <a:spcPct val="100000"/>
              </a:lnSpc>
              <a:buFont typeface="Wingdings" charset="2"/>
              <a:buChar char=""/>
            </a:pPr>
            <a:r>
              <a:rPr lang="en-US" sz="2400" strike="noStrike">
                <a:solidFill>
                  <a:srgbClr val="000000"/>
                </a:solidFill>
                <a:latin typeface="Calibri"/>
                <a:ea typeface="ＭＳ Ｐゴシック"/>
              </a:rPr>
              <a:t>Seventh Outline LevelClick to edit Master text styles</a:t>
            </a:r>
            <a:endParaRPr/>
          </a:p>
          <a:p>
            <a:pPr lvl="1">
              <a:lnSpc>
                <a:spcPct val="100000"/>
              </a:lnSpc>
              <a:buFont typeface="Wingdings" charset="2"/>
              <a:buChar char=""/>
            </a:pPr>
            <a:r>
              <a:rPr lang="en-US" sz="2000" strike="noStrike">
                <a:solidFill>
                  <a:srgbClr val="000000"/>
                </a:solidFill>
                <a:latin typeface="Calibri"/>
                <a:ea typeface="ＭＳ Ｐゴシック"/>
              </a:rPr>
              <a:t>Second level</a:t>
            </a:r>
            <a:endParaRPr/>
          </a:p>
          <a:p>
            <a:pPr lvl="2">
              <a:lnSpc>
                <a:spcPct val="100000"/>
              </a:lnSpc>
              <a:buFont typeface="Wingdings" charset="2"/>
              <a:buChar char=""/>
            </a:pPr>
            <a:r>
              <a:rPr lang="en-US" strike="noStrike">
                <a:solidFill>
                  <a:srgbClr val="000000"/>
                </a:solidFill>
                <a:latin typeface="Calibri"/>
                <a:ea typeface="ＭＳ Ｐゴシック"/>
              </a:rPr>
              <a:t>Third level</a:t>
            </a:r>
            <a:endParaRPr/>
          </a:p>
          <a:p>
            <a:pPr lvl="3">
              <a:lnSpc>
                <a:spcPct val="100000"/>
              </a:lnSpc>
              <a:buFont typeface="StarSymbol"/>
              <a:buChar char=""/>
            </a:pPr>
            <a:r>
              <a:rPr lang="en-US" sz="1600" strike="noStrike">
                <a:solidFill>
                  <a:srgbClr val="000000"/>
                </a:solidFill>
                <a:latin typeface="Calibri"/>
                <a:ea typeface="ＭＳ Ｐゴシック"/>
              </a:rPr>
              <a:t>Fourth level</a:t>
            </a:r>
            <a:endParaRPr/>
          </a:p>
          <a:p>
            <a:pPr lvl="4">
              <a:lnSpc>
                <a:spcPct val="100000"/>
              </a:lnSpc>
              <a:buFont typeface="StarSymbol"/>
              <a:buChar char="»"/>
            </a:pPr>
            <a:r>
              <a:rPr lang="en-US" sz="1600" strike="noStrike">
                <a:solidFill>
                  <a:srgbClr val="000000"/>
                </a:solidFill>
                <a:latin typeface="Calibri"/>
                <a:ea typeface="ＭＳ Ｐゴシック"/>
              </a:rPr>
              <a:t>Fifth level</a:t>
            </a:r>
            <a:endParaRPr/>
          </a:p>
        </p:txBody>
      </p:sp>
      <p:sp>
        <p:nvSpPr>
          <p:cNvPr id="57" name="PlaceHolder 5"/>
          <p:cNvSpPr>
            <a:spLocks noGrp="1"/>
          </p:cNvSpPr>
          <p:nvPr>
            <p:ph type="dt"/>
          </p:nvPr>
        </p:nvSpPr>
        <p:spPr>
          <a:xfrm>
            <a:off x="22320" y="6166800"/>
            <a:ext cx="2133360" cy="475920"/>
          </a:xfrm>
          <a:prstGeom prst="rect">
            <a:avLst/>
          </a:prstGeom>
        </p:spPr>
        <p:txBody>
          <a:bodyPr/>
          <a:lstStyle/>
          <a:p>
            <a:pPr>
              <a:lnSpc>
                <a:spcPct val="100000"/>
              </a:lnSpc>
            </a:pPr>
            <a:endParaRPr/>
          </a:p>
        </p:txBody>
      </p:sp>
      <p:sp>
        <p:nvSpPr>
          <p:cNvPr id="58" name="PlaceHolder 6"/>
          <p:cNvSpPr>
            <a:spLocks noGrp="1"/>
          </p:cNvSpPr>
          <p:nvPr>
            <p:ph type="sldNum"/>
          </p:nvPr>
        </p:nvSpPr>
        <p:spPr>
          <a:xfrm>
            <a:off x="8305920" y="6153120"/>
            <a:ext cx="609120" cy="374400"/>
          </a:xfrm>
          <a:prstGeom prst="rect">
            <a:avLst/>
          </a:prstGeom>
        </p:spPr>
        <p:txBody>
          <a:bodyPr/>
          <a:lstStyle/>
          <a:p>
            <a:pPr algn="r">
              <a:lnSpc>
                <a:spcPct val="100000"/>
              </a:lnSpc>
            </a:pPr>
            <a:fld id="{C5401BE9-B2E9-43D1-B495-9931CA1401D9}" type="slidenum">
              <a:rPr lang="en-US" sz="1400" strike="noStrike">
                <a:solidFill>
                  <a:srgbClr val="000000"/>
                </a:solidFill>
                <a:latin typeface="Calibri"/>
              </a:rPr>
              <a:t>‹#›</a:t>
            </a:fld>
            <a:endParaRPr/>
          </a:p>
        </p:txBody>
      </p:sp>
      <p:sp>
        <p:nvSpPr>
          <p:cNvPr id="59" name="PlaceHolder 7"/>
          <p:cNvSpPr>
            <a:spLocks noGrp="1"/>
          </p:cNvSpPr>
          <p:nvPr>
            <p:ph type="ftr"/>
          </p:nvPr>
        </p:nvSpPr>
        <p:spPr>
          <a:xfrm>
            <a:off x="3123360" y="6519240"/>
            <a:ext cx="2895120" cy="284400"/>
          </a:xfrm>
          <a:prstGeom prst="rect">
            <a:avLst/>
          </a:prstGeom>
        </p:spPr>
        <p:txBody>
          <a:bodyPr/>
          <a:lstStyle/>
          <a:p>
            <a:endParaRPr/>
          </a:p>
        </p:txBody>
      </p:sp>
    </p:spTree>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73" r:id="rId12"/>
    <p:sldLayoutId id="2147483674" r:id="rId13"/>
  </p:sldLayoutIdLst>
  <p:hf hdr="0" dt="0"/>
  <p:txStyles>
    <p:titleStyle/>
    <p:bodyStyle/>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8.png"/><Relationship Id="rId7" Type="http://schemas.openxmlformats.org/officeDocument/2006/relationships/image" Target="../media/image10.jpeg"/><Relationship Id="rId2" Type="http://schemas.openxmlformats.org/officeDocument/2006/relationships/slideLayout" Target="../slideLayouts/slideLayout2.xml"/><Relationship Id="rId1" Type="http://schemas.openxmlformats.org/officeDocument/2006/relationships/vmlDrawing" Target="../drawings/vmlDrawing1.vml"/><Relationship Id="rId6" Type="http://schemas.openxmlformats.org/officeDocument/2006/relationships/image" Target="../media/image9.png"/><Relationship Id="rId5" Type="http://schemas.openxmlformats.org/officeDocument/2006/relationships/image" Target="../media/image7.wmf"/><Relationship Id="rId4" Type="http://schemas.openxmlformats.org/officeDocument/2006/relationships/oleObject" Target="../embeddings/oleObject1.bin"/></Relationships>
</file>

<file path=ppt/slides/_rels/slide2.xml.rels><?xml version="1.0" encoding="UTF-8" standalone="yes"?>
<Relationships xmlns="http://schemas.openxmlformats.org/package/2006/relationships"><Relationship Id="rId8" Type="http://schemas.openxmlformats.org/officeDocument/2006/relationships/image" Target="../media/image16.png"/><Relationship Id="rId13" Type="http://schemas.openxmlformats.org/officeDocument/2006/relationships/image" Target="../media/image21.jpeg"/><Relationship Id="rId3" Type="http://schemas.openxmlformats.org/officeDocument/2006/relationships/image" Target="../media/image11.tiff"/><Relationship Id="rId7" Type="http://schemas.openxmlformats.org/officeDocument/2006/relationships/image" Target="../media/image15.png"/><Relationship Id="rId12" Type="http://schemas.openxmlformats.org/officeDocument/2006/relationships/image" Target="../media/image20.png"/><Relationship Id="rId2" Type="http://schemas.openxmlformats.org/officeDocument/2006/relationships/notesSlide" Target="../notesSlides/notesSlide1.xml"/><Relationship Id="rId1" Type="http://schemas.openxmlformats.org/officeDocument/2006/relationships/slideLayout" Target="../slideLayouts/slideLayout17.xml"/><Relationship Id="rId6" Type="http://schemas.openxmlformats.org/officeDocument/2006/relationships/image" Target="../media/image14.png"/><Relationship Id="rId11" Type="http://schemas.openxmlformats.org/officeDocument/2006/relationships/image" Target="../media/image19.png"/><Relationship Id="rId5" Type="http://schemas.openxmlformats.org/officeDocument/2006/relationships/image" Target="../media/image13.png"/><Relationship Id="rId10" Type="http://schemas.openxmlformats.org/officeDocument/2006/relationships/image" Target="../media/image18.png"/><Relationship Id="rId4" Type="http://schemas.openxmlformats.org/officeDocument/2006/relationships/image" Target="../media/image12.png"/><Relationship Id="rId9" Type="http://schemas.openxmlformats.org/officeDocument/2006/relationships/image" Target="../media/image17.png"/></Relationships>
</file>

<file path=ppt/slides/_rels/slide3.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2.xml"/><Relationship Id="rId1" Type="http://schemas.openxmlformats.org/officeDocument/2006/relationships/slideLayout" Target="../slideLayouts/slideLayout13.xml"/><Relationship Id="rId5" Type="http://schemas.openxmlformats.org/officeDocument/2006/relationships/image" Target="../media/image24.jpg"/><Relationship Id="rId4" Type="http://schemas.openxmlformats.org/officeDocument/2006/relationships/image" Target="../media/image23.jpeg"/></Relationships>
</file>

<file path=ppt/slides/_rels/slide4.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3.xml"/><Relationship Id="rId1" Type="http://schemas.openxmlformats.org/officeDocument/2006/relationships/slideLayout" Target="../slideLayouts/slideLayout13.xml"/><Relationship Id="rId5" Type="http://schemas.openxmlformats.org/officeDocument/2006/relationships/image" Target="../media/image24.jpg"/><Relationship Id="rId4" Type="http://schemas.openxmlformats.org/officeDocument/2006/relationships/image" Target="../media/image23.jpeg"/></Relationships>
</file>

<file path=ppt/slides/_rels/slide5.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4.xml"/><Relationship Id="rId1" Type="http://schemas.openxmlformats.org/officeDocument/2006/relationships/slideLayout" Target="../slideLayouts/slideLayout17.xml"/><Relationship Id="rId4" Type="http://schemas.openxmlformats.org/officeDocument/2006/relationships/image" Target="../media/image26.png"/></Relationships>
</file>

<file path=ppt/slides/_rels/slide6.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5.xml"/><Relationship Id="rId1" Type="http://schemas.openxmlformats.org/officeDocument/2006/relationships/slideLayout" Target="../slideLayouts/slideLayout17.xml"/><Relationship Id="rId4" Type="http://schemas.openxmlformats.org/officeDocument/2006/relationships/image" Target="../media/image26.png"/></Relationships>
</file>

<file path=ppt/slides/_rels/slide7.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6.xml"/><Relationship Id="rId1" Type="http://schemas.openxmlformats.org/officeDocument/2006/relationships/slideLayout" Target="../slideLayouts/slideLayout13.xml"/><Relationship Id="rId5" Type="http://schemas.openxmlformats.org/officeDocument/2006/relationships/image" Target="../media/image24.jpg"/><Relationship Id="rId4" Type="http://schemas.openxmlformats.org/officeDocument/2006/relationships/image" Target="../media/image23.jpeg"/></Relationships>
</file>

<file path=ppt/slides/_rels/slide8.xml.rels><?xml version="1.0" encoding="UTF-8" standalone="yes"?>
<Relationships xmlns="http://schemas.openxmlformats.org/package/2006/relationships"><Relationship Id="rId2" Type="http://schemas.openxmlformats.org/officeDocument/2006/relationships/image" Target="../media/image27.jpg"/><Relationship Id="rId1" Type="http://schemas.openxmlformats.org/officeDocument/2006/relationships/slideLayout" Target="../slideLayouts/slideLayout17.xml"/></Relationships>
</file>

<file path=ppt/slides/_rels/slide9.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image" Target="../media/image27.jpg"/><Relationship Id="rId1" Type="http://schemas.openxmlformats.org/officeDocument/2006/relationships/slideLayout" Target="../slideLayouts/slideLayout17.xml"/></Relationships>
</file>

<file path=ppt/slides/_rels/slide10.xml.rels><?xml version="1.0" encoding="UTF-8" standalone="yes"?>
<Relationships xmlns="http://schemas.openxmlformats.org/package/2006/relationships"><Relationship Id="rId3" Type="http://schemas.openxmlformats.org/officeDocument/2006/relationships/oleObject" Target="../embeddings/oleObject2.bin"/><Relationship Id="rId7" Type="http://schemas.openxmlformats.org/officeDocument/2006/relationships/image" Target="../media/image32.png"/><Relationship Id="rId2" Type="http://schemas.openxmlformats.org/officeDocument/2006/relationships/slideLayout" Target="../slideLayouts/slideLayout17.xml"/><Relationship Id="rId1" Type="http://schemas.openxmlformats.org/officeDocument/2006/relationships/vmlDrawing" Target="../drawings/vmlDrawing2.vml"/><Relationship Id="rId6" Type="http://schemas.openxmlformats.org/officeDocument/2006/relationships/image" Target="../media/image31.jpg"/><Relationship Id="rId5" Type="http://schemas.openxmlformats.org/officeDocument/2006/relationships/image" Target="../media/image30.jpg"/><Relationship Id="rId4" Type="http://schemas.openxmlformats.org/officeDocument/2006/relationships/image" Target="../media/image29.wmf"/></Relationships>
</file>

<file path=ppt/slides/_rels/slide11.xml.rels><?xml version="1.0" encoding="UTF-8" standalone="yes"?>
<Relationships xmlns="http://schemas.openxmlformats.org/package/2006/relationships"><Relationship Id="rId3" Type="http://schemas.openxmlformats.org/officeDocument/2006/relationships/oleObject" Target="../embeddings/oleObject2.bin"/><Relationship Id="rId7" Type="http://schemas.openxmlformats.org/officeDocument/2006/relationships/image" Target="../media/image32.png"/><Relationship Id="rId2" Type="http://schemas.openxmlformats.org/officeDocument/2006/relationships/slideLayout" Target="../slideLayouts/slideLayout17.xml"/><Relationship Id="rId1" Type="http://schemas.openxmlformats.org/officeDocument/2006/relationships/vmlDrawing" Target="../drawings/vmlDrawing3.vml"/><Relationship Id="rId6" Type="http://schemas.openxmlformats.org/officeDocument/2006/relationships/image" Target="../media/image31.jpg"/><Relationship Id="rId5" Type="http://schemas.openxmlformats.org/officeDocument/2006/relationships/image" Target="../media/image30.jpg"/><Relationship Id="rId4" Type="http://schemas.openxmlformats.org/officeDocument/2006/relationships/image" Target="../media/image29.wmf"/></Relationships>
</file>

<file path=ppt/slides/_rels/slide12.xml.rels><?xml version="1.0" encoding="UTF-8" standalone="yes"?>
<Relationships xmlns="http://schemas.openxmlformats.org/package/2006/relationships"><Relationship Id="rId3" Type="http://schemas.openxmlformats.org/officeDocument/2006/relationships/oleObject" Target="../embeddings/oleObject2.bin"/><Relationship Id="rId7" Type="http://schemas.openxmlformats.org/officeDocument/2006/relationships/image" Target="../media/image32.png"/><Relationship Id="rId2" Type="http://schemas.openxmlformats.org/officeDocument/2006/relationships/slideLayout" Target="../slideLayouts/slideLayout17.xml"/><Relationship Id="rId1" Type="http://schemas.openxmlformats.org/officeDocument/2006/relationships/vmlDrawing" Target="../drawings/vmlDrawing4.vml"/><Relationship Id="rId6" Type="http://schemas.openxmlformats.org/officeDocument/2006/relationships/image" Target="../media/image31.jpg"/><Relationship Id="rId5" Type="http://schemas.openxmlformats.org/officeDocument/2006/relationships/image" Target="../media/image30.jpg"/><Relationship Id="rId4" Type="http://schemas.openxmlformats.org/officeDocument/2006/relationships/image" Target="../media/image29.wmf"/></Relationships>
</file>

<file path=ppt/slides/_rels/slide13.xml.rels><?xml version="1.0" encoding="UTF-8" standalone="yes"?>
<Relationships xmlns="http://schemas.openxmlformats.org/package/2006/relationships"><Relationship Id="rId2" Type="http://schemas.openxmlformats.org/officeDocument/2006/relationships/image" Target="../media/image33.jpeg"/><Relationship Id="rId1" Type="http://schemas.openxmlformats.org/officeDocument/2006/relationships/slideLayout" Target="../slideLayouts/slideLayout17.xml"/></Relationships>
</file>

<file path=ppt/slides/_rels/slide14.xml.rels><?xml version="1.0" encoding="UTF-8" standalone="yes"?>
<Relationships xmlns="http://schemas.openxmlformats.org/package/2006/relationships"><Relationship Id="rId3" Type="http://schemas.openxmlformats.org/officeDocument/2006/relationships/oleObject" Target="../embeddings/oleObject3.bin"/><Relationship Id="rId2" Type="http://schemas.openxmlformats.org/officeDocument/2006/relationships/slideLayout" Target="../slideLayouts/slideLayout17.xml"/><Relationship Id="rId1" Type="http://schemas.openxmlformats.org/officeDocument/2006/relationships/vmlDrawing" Target="../drawings/vmlDrawing5.vml"/><Relationship Id="rId6" Type="http://schemas.openxmlformats.org/officeDocument/2006/relationships/image" Target="../media/image33.jpeg"/><Relationship Id="rId5" Type="http://schemas.openxmlformats.org/officeDocument/2006/relationships/image" Target="../media/image34.jpeg"/><Relationship Id="rId4" Type="http://schemas.openxmlformats.org/officeDocument/2006/relationships/image" Target="../media/image29.wmf"/></Relationships>
</file>

<file path=ppt/slides/_rels/slide15.xml.rels><?xml version="1.0" encoding="UTF-8" standalone="yes"?>
<Relationships xmlns="http://schemas.openxmlformats.org/package/2006/relationships"><Relationship Id="rId3" Type="http://schemas.openxmlformats.org/officeDocument/2006/relationships/oleObject" Target="../embeddings/oleObject3.bin"/><Relationship Id="rId2" Type="http://schemas.openxmlformats.org/officeDocument/2006/relationships/slideLayout" Target="../slideLayouts/slideLayout17.xml"/><Relationship Id="rId1" Type="http://schemas.openxmlformats.org/officeDocument/2006/relationships/vmlDrawing" Target="../drawings/vmlDrawing6.vml"/><Relationship Id="rId6" Type="http://schemas.openxmlformats.org/officeDocument/2006/relationships/image" Target="../media/image33.jpeg"/><Relationship Id="rId5" Type="http://schemas.openxmlformats.org/officeDocument/2006/relationships/image" Target="../media/image34.jpeg"/><Relationship Id="rId4" Type="http://schemas.openxmlformats.org/officeDocument/2006/relationships/image" Target="../media/image29.wmf"/></Relationships>
</file>

<file path=ppt/slides/_rels/slide16.xml.rels><?xml version="1.0" encoding="UTF-8" standalone="yes"?>
<Relationships xmlns="http://schemas.openxmlformats.org/package/2006/relationships"><Relationship Id="rId8" Type="http://schemas.openxmlformats.org/officeDocument/2006/relationships/image" Target="../media/image18.png"/><Relationship Id="rId3" Type="http://schemas.openxmlformats.org/officeDocument/2006/relationships/image" Target="../media/image15.png"/><Relationship Id="rId7" Type="http://schemas.openxmlformats.org/officeDocument/2006/relationships/image" Target="../media/image17.png"/><Relationship Id="rId2" Type="http://schemas.openxmlformats.org/officeDocument/2006/relationships/image" Target="../media/image14.png"/><Relationship Id="rId1" Type="http://schemas.openxmlformats.org/officeDocument/2006/relationships/slideLayout" Target="../slideLayouts/slideLayout13.xml"/><Relationship Id="rId6" Type="http://schemas.openxmlformats.org/officeDocument/2006/relationships/image" Target="../media/image13.png"/><Relationship Id="rId11" Type="http://schemas.openxmlformats.org/officeDocument/2006/relationships/image" Target="../media/image21.jpeg"/><Relationship Id="rId5" Type="http://schemas.openxmlformats.org/officeDocument/2006/relationships/image" Target="../media/image11.tiff"/><Relationship Id="rId10" Type="http://schemas.openxmlformats.org/officeDocument/2006/relationships/image" Target="../media/image20.png"/><Relationship Id="rId4" Type="http://schemas.openxmlformats.org/officeDocument/2006/relationships/image" Target="../media/image16.png"/><Relationship Id="rId9" Type="http://schemas.openxmlformats.org/officeDocument/2006/relationships/image" Target="../media/image19.png"/></Relationships>
</file>

<file path=ppt/slides/_rels/slide17.xml.rels><?xml version="1.0" encoding="UTF-8" standalone="yes"?>
<Relationships xmlns="http://schemas.openxmlformats.org/package/2006/relationships"><Relationship Id="rId8" Type="http://schemas.openxmlformats.org/officeDocument/2006/relationships/image" Target="../media/image18.png"/><Relationship Id="rId3" Type="http://schemas.openxmlformats.org/officeDocument/2006/relationships/image" Target="../media/image15.png"/><Relationship Id="rId7" Type="http://schemas.openxmlformats.org/officeDocument/2006/relationships/image" Target="../media/image17.png"/><Relationship Id="rId2" Type="http://schemas.openxmlformats.org/officeDocument/2006/relationships/image" Target="../media/image14.png"/><Relationship Id="rId1" Type="http://schemas.openxmlformats.org/officeDocument/2006/relationships/slideLayout" Target="../slideLayouts/slideLayout13.xml"/><Relationship Id="rId6" Type="http://schemas.openxmlformats.org/officeDocument/2006/relationships/image" Target="../media/image13.png"/><Relationship Id="rId11" Type="http://schemas.openxmlformats.org/officeDocument/2006/relationships/image" Target="../media/image21.jpeg"/><Relationship Id="rId5" Type="http://schemas.openxmlformats.org/officeDocument/2006/relationships/image" Target="../media/image11.tiff"/><Relationship Id="rId10" Type="http://schemas.openxmlformats.org/officeDocument/2006/relationships/image" Target="../media/image20.png"/><Relationship Id="rId4" Type="http://schemas.openxmlformats.org/officeDocument/2006/relationships/image" Target="../media/image16.png"/><Relationship Id="rId9" Type="http://schemas.openxmlformats.org/officeDocument/2006/relationships/image" Target="../media/image19.png"/></Relationships>
</file>

<file path=ppt/slides/_rels/slide18.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7.xml"/><Relationship Id="rId1" Type="http://schemas.openxmlformats.org/officeDocument/2006/relationships/slideLayout" Target="../slideLayouts/slideLayout13.xml"/><Relationship Id="rId5" Type="http://schemas.openxmlformats.org/officeDocument/2006/relationships/image" Target="../media/image24.jpg"/><Relationship Id="rId4" Type="http://schemas.openxmlformats.org/officeDocument/2006/relationships/image" Target="../media/image23.jpeg"/></Relationships>
</file>

<file path=ppt/slides/_rels/slide19.xml.rels><?xml version="1.0" encoding="UTF-8" standalone="yes"?>
<Relationships xmlns="http://schemas.openxmlformats.org/package/2006/relationships"><Relationship Id="rId8" Type="http://schemas.openxmlformats.org/officeDocument/2006/relationships/image" Target="../media/image41.png"/><Relationship Id="rId3" Type="http://schemas.openxmlformats.org/officeDocument/2006/relationships/image" Target="../media/image37.png"/><Relationship Id="rId7" Type="http://schemas.openxmlformats.org/officeDocument/2006/relationships/image" Target="../media/image40.png"/><Relationship Id="rId2" Type="http://schemas.openxmlformats.org/officeDocument/2006/relationships/image" Target="../media/image35.png"/><Relationship Id="rId1" Type="http://schemas.openxmlformats.org/officeDocument/2006/relationships/slideLayout" Target="../slideLayouts/slideLayout15.xml"/><Relationship Id="rId6" Type="http://schemas.openxmlformats.org/officeDocument/2006/relationships/image" Target="../media/image39.png"/><Relationship Id="rId5" Type="http://schemas.openxmlformats.org/officeDocument/2006/relationships/image" Target="../media/image38.png"/><Relationship Id="rId4" Type="http://schemas.openxmlformats.org/officeDocument/2006/relationships/image" Target="../media/image370.png"/></Relationships>
</file>

<file path=ppt/slides/_rels/slide20.xml.rels><?xml version="1.0" encoding="UTF-8" standalone="yes"?>
<Relationships xmlns="http://schemas.openxmlformats.org/package/2006/relationships"><Relationship Id="rId8" Type="http://schemas.openxmlformats.org/officeDocument/2006/relationships/image" Target="../media/image41.png"/><Relationship Id="rId3" Type="http://schemas.openxmlformats.org/officeDocument/2006/relationships/image" Target="../media/image37.png"/><Relationship Id="rId7" Type="http://schemas.openxmlformats.org/officeDocument/2006/relationships/image" Target="../media/image40.png"/><Relationship Id="rId2" Type="http://schemas.openxmlformats.org/officeDocument/2006/relationships/image" Target="../media/image35.png"/><Relationship Id="rId1" Type="http://schemas.openxmlformats.org/officeDocument/2006/relationships/slideLayout" Target="../slideLayouts/slideLayout15.xml"/><Relationship Id="rId6" Type="http://schemas.openxmlformats.org/officeDocument/2006/relationships/image" Target="../media/image42.png"/><Relationship Id="rId5" Type="http://schemas.openxmlformats.org/officeDocument/2006/relationships/image" Target="../media/image38.png"/><Relationship Id="rId4" Type="http://schemas.openxmlformats.org/officeDocument/2006/relationships/image" Target="../media/image370.png"/></Relationships>
</file>

<file path=ppt/slides/_rels/slide21.xml.rels><?xml version="1.0" encoding="UTF-8" standalone="yes"?>
<Relationships xmlns="http://schemas.openxmlformats.org/package/2006/relationships"><Relationship Id="rId8" Type="http://schemas.openxmlformats.org/officeDocument/2006/relationships/image" Target="../media/image41.png"/><Relationship Id="rId3" Type="http://schemas.openxmlformats.org/officeDocument/2006/relationships/image" Target="../media/image37.png"/><Relationship Id="rId7" Type="http://schemas.openxmlformats.org/officeDocument/2006/relationships/image" Target="../media/image40.png"/><Relationship Id="rId2" Type="http://schemas.openxmlformats.org/officeDocument/2006/relationships/image" Target="../media/image35.png"/><Relationship Id="rId1" Type="http://schemas.openxmlformats.org/officeDocument/2006/relationships/slideLayout" Target="../slideLayouts/slideLayout15.xml"/><Relationship Id="rId6" Type="http://schemas.openxmlformats.org/officeDocument/2006/relationships/image" Target="../media/image39.png"/><Relationship Id="rId5" Type="http://schemas.openxmlformats.org/officeDocument/2006/relationships/image" Target="../media/image38.png"/><Relationship Id="rId4" Type="http://schemas.openxmlformats.org/officeDocument/2006/relationships/image" Target="../media/image370.png"/></Relationships>
</file>

<file path=ppt/slides/_rels/slide22.xml.rels><?xml version="1.0" encoding="UTF-8" standalone="yes"?>
<Relationships xmlns="http://schemas.openxmlformats.org/package/2006/relationships"><Relationship Id="rId8" Type="http://schemas.openxmlformats.org/officeDocument/2006/relationships/image" Target="../media/image41.png"/><Relationship Id="rId3" Type="http://schemas.openxmlformats.org/officeDocument/2006/relationships/image" Target="../media/image37.png"/><Relationship Id="rId7" Type="http://schemas.openxmlformats.org/officeDocument/2006/relationships/image" Target="../media/image40.png"/><Relationship Id="rId2" Type="http://schemas.openxmlformats.org/officeDocument/2006/relationships/image" Target="../media/image35.png"/><Relationship Id="rId1" Type="http://schemas.openxmlformats.org/officeDocument/2006/relationships/slideLayout" Target="../slideLayouts/slideLayout15.xml"/><Relationship Id="rId6" Type="http://schemas.openxmlformats.org/officeDocument/2006/relationships/image" Target="../media/image39.png"/><Relationship Id="rId5" Type="http://schemas.openxmlformats.org/officeDocument/2006/relationships/image" Target="../media/image38.png"/><Relationship Id="rId4" Type="http://schemas.openxmlformats.org/officeDocument/2006/relationships/image" Target="../media/image370.png"/></Relationships>
</file>

<file path=ppt/slides/_rels/slide23.xml.rels><?xml version="1.0" encoding="UTF-8" standalone="yes"?>
<Relationships xmlns="http://schemas.openxmlformats.org/package/2006/relationships"><Relationship Id="rId2" Type="http://schemas.openxmlformats.org/officeDocument/2006/relationships/image" Target="../media/image250.png"/><Relationship Id="rId1" Type="http://schemas.openxmlformats.org/officeDocument/2006/relationships/slideLayout" Target="../slideLayouts/slideLayout15.xml"/><Relationship Id="rId6" Type="http://schemas.openxmlformats.org/officeDocument/2006/relationships/image" Target="../media/image280.png"/><Relationship Id="rId5" Type="http://schemas.openxmlformats.org/officeDocument/2006/relationships/image" Target="../media/image270.png"/><Relationship Id="rId4" Type="http://schemas.openxmlformats.org/officeDocument/2006/relationships/image" Target="../media/image261.png"/></Relationships>
</file>

<file path=ppt/slides/_rels/slide24.xml.rels><?xml version="1.0" encoding="UTF-8" standalone="yes"?>
<Relationships xmlns="http://schemas.openxmlformats.org/package/2006/relationships"><Relationship Id="rId8" Type="http://schemas.openxmlformats.org/officeDocument/2006/relationships/image" Target="../media/image432.png"/><Relationship Id="rId3" Type="http://schemas.openxmlformats.org/officeDocument/2006/relationships/image" Target="../media/image350.png"/><Relationship Id="rId12" Type="http://schemas.openxmlformats.org/officeDocument/2006/relationships/image" Target="../media/image47.png"/><Relationship Id="rId2" Type="http://schemas.openxmlformats.org/officeDocument/2006/relationships/image" Target="../media/image250.png"/><Relationship Id="rId1" Type="http://schemas.openxmlformats.org/officeDocument/2006/relationships/slideLayout" Target="../slideLayouts/slideLayout15.xml"/><Relationship Id="rId6" Type="http://schemas.openxmlformats.org/officeDocument/2006/relationships/image" Target="../media/image280.png"/><Relationship Id="rId11" Type="http://schemas.openxmlformats.org/officeDocument/2006/relationships/image" Target="../media/image46.png"/><Relationship Id="rId5" Type="http://schemas.openxmlformats.org/officeDocument/2006/relationships/image" Target="../media/image270.png"/><Relationship Id="rId10" Type="http://schemas.openxmlformats.org/officeDocument/2006/relationships/image" Target="../media/image43.png"/><Relationship Id="rId4" Type="http://schemas.openxmlformats.org/officeDocument/2006/relationships/image" Target="../media/image44.png"/><Relationship Id="rId9" Type="http://schemas.openxmlformats.org/officeDocument/2006/relationships/image" Target="../media/image36.png"/></Relationships>
</file>

<file path=ppt/slides/_rels/slide25.xml.rels><?xml version="1.0" encoding="UTF-8" standalone="yes"?>
<Relationships xmlns="http://schemas.openxmlformats.org/package/2006/relationships"><Relationship Id="rId8" Type="http://schemas.openxmlformats.org/officeDocument/2006/relationships/image" Target="../media/image31.png"/><Relationship Id="rId3" Type="http://schemas.openxmlformats.org/officeDocument/2006/relationships/image" Target="../media/image260.png"/><Relationship Id="rId7" Type="http://schemas.openxmlformats.org/officeDocument/2006/relationships/image" Target="../media/image460.png"/><Relationship Id="rId2" Type="http://schemas.openxmlformats.org/officeDocument/2006/relationships/image" Target="../media/image45.png"/><Relationship Id="rId1" Type="http://schemas.openxmlformats.org/officeDocument/2006/relationships/slideLayout" Target="../slideLayouts/slideLayout15.xml"/><Relationship Id="rId6" Type="http://schemas.openxmlformats.org/officeDocument/2006/relationships/image" Target="../media/image450.png"/><Relationship Id="rId5" Type="http://schemas.openxmlformats.org/officeDocument/2006/relationships/image" Target="../media/image281.png"/><Relationship Id="rId10" Type="http://schemas.openxmlformats.org/officeDocument/2006/relationships/image" Target="../media/image481.png"/><Relationship Id="rId4" Type="http://schemas.openxmlformats.org/officeDocument/2006/relationships/image" Target="../media/image271.png"/><Relationship Id="rId9" Type="http://schemas.openxmlformats.org/officeDocument/2006/relationships/image" Target="../media/image48.png"/></Relationships>
</file>

<file path=ppt/slides/_rels/slide26.xml.rels><?xml version="1.0" encoding="UTF-8" standalone="yes"?>
<Relationships xmlns="http://schemas.openxmlformats.org/package/2006/relationships"><Relationship Id="rId8" Type="http://schemas.openxmlformats.org/officeDocument/2006/relationships/image" Target="../media/image55.png"/><Relationship Id="rId3" Type="http://schemas.openxmlformats.org/officeDocument/2006/relationships/image" Target="../media/image50.png"/><Relationship Id="rId7" Type="http://schemas.openxmlformats.org/officeDocument/2006/relationships/image" Target="../media/image54.png"/><Relationship Id="rId12" Type="http://schemas.openxmlformats.org/officeDocument/2006/relationships/image" Target="../media/image482.png"/><Relationship Id="rId1" Type="http://schemas.openxmlformats.org/officeDocument/2006/relationships/slideLayout" Target="../slideLayouts/slideLayout15.xml"/><Relationship Id="rId6" Type="http://schemas.openxmlformats.org/officeDocument/2006/relationships/image" Target="../media/image483.png"/><Relationship Id="rId11" Type="http://schemas.openxmlformats.org/officeDocument/2006/relationships/image" Target="../media/image58.png"/><Relationship Id="rId5" Type="http://schemas.openxmlformats.org/officeDocument/2006/relationships/image" Target="../media/image52.png"/><Relationship Id="rId10" Type="http://schemas.openxmlformats.org/officeDocument/2006/relationships/image" Target="../media/image57.png"/><Relationship Id="rId4" Type="http://schemas.openxmlformats.org/officeDocument/2006/relationships/image" Target="../media/image51.png"/><Relationship Id="rId9" Type="http://schemas.openxmlformats.org/officeDocument/2006/relationships/image" Target="../media/image49.jpeg"/></Relationships>
</file>

<file path=ppt/slides/_rels/slide27.xml.rels><?xml version="1.0" encoding="UTF-8" standalone="yes"?>
<Relationships xmlns="http://schemas.openxmlformats.org/package/2006/relationships"><Relationship Id="rId8" Type="http://schemas.openxmlformats.org/officeDocument/2006/relationships/image" Target="../media/image550.png"/><Relationship Id="rId3" Type="http://schemas.openxmlformats.org/officeDocument/2006/relationships/image" Target="../media/image50.png"/><Relationship Id="rId7" Type="http://schemas.openxmlformats.org/officeDocument/2006/relationships/image" Target="../media/image54.png"/><Relationship Id="rId2" Type="http://schemas.openxmlformats.org/officeDocument/2006/relationships/image" Target="../media/image491.png"/><Relationship Id="rId1" Type="http://schemas.openxmlformats.org/officeDocument/2006/relationships/slideLayout" Target="../slideLayouts/slideLayout15.xml"/><Relationship Id="rId6" Type="http://schemas.openxmlformats.org/officeDocument/2006/relationships/image" Target="../media/image483.png"/><Relationship Id="rId11" Type="http://schemas.openxmlformats.org/officeDocument/2006/relationships/image" Target="../media/image50.jpeg"/><Relationship Id="rId5" Type="http://schemas.openxmlformats.org/officeDocument/2006/relationships/image" Target="../media/image52.png"/><Relationship Id="rId10" Type="http://schemas.openxmlformats.org/officeDocument/2006/relationships/image" Target="../media/image59.png"/><Relationship Id="rId4" Type="http://schemas.openxmlformats.org/officeDocument/2006/relationships/image" Target="../media/image51.png"/><Relationship Id="rId9" Type="http://schemas.openxmlformats.org/officeDocument/2006/relationships/image" Target="../media/image58.png"/></Relationships>
</file>

<file path=ppt/slides/_rels/slide28.xml.rels><?xml version="1.0" encoding="UTF-8" standalone="yes"?>
<Relationships xmlns="http://schemas.openxmlformats.org/package/2006/relationships"><Relationship Id="rId8" Type="http://schemas.openxmlformats.org/officeDocument/2006/relationships/image" Target="../media/image550.png"/><Relationship Id="rId3" Type="http://schemas.openxmlformats.org/officeDocument/2006/relationships/image" Target="../media/image50.png"/><Relationship Id="rId7" Type="http://schemas.openxmlformats.org/officeDocument/2006/relationships/image" Target="../media/image54.png"/><Relationship Id="rId2" Type="http://schemas.openxmlformats.org/officeDocument/2006/relationships/image" Target="../media/image491.png"/><Relationship Id="rId1" Type="http://schemas.openxmlformats.org/officeDocument/2006/relationships/slideLayout" Target="../slideLayouts/slideLayout15.xml"/><Relationship Id="rId6" Type="http://schemas.openxmlformats.org/officeDocument/2006/relationships/image" Target="../media/image483.png"/><Relationship Id="rId11" Type="http://schemas.openxmlformats.org/officeDocument/2006/relationships/image" Target="../media/image51.jpeg"/><Relationship Id="rId5" Type="http://schemas.openxmlformats.org/officeDocument/2006/relationships/image" Target="../media/image52.png"/><Relationship Id="rId10" Type="http://schemas.openxmlformats.org/officeDocument/2006/relationships/image" Target="../media/image61.png"/><Relationship Id="rId4" Type="http://schemas.openxmlformats.org/officeDocument/2006/relationships/image" Target="../media/image51.png"/><Relationship Id="rId9" Type="http://schemas.openxmlformats.org/officeDocument/2006/relationships/image" Target="../media/image58.png"/></Relationships>
</file>

<file path=ppt/slides/_rels/slide29.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8.xml"/><Relationship Id="rId1" Type="http://schemas.openxmlformats.org/officeDocument/2006/relationships/slideLayout" Target="../slideLayouts/slideLayout13.xml"/><Relationship Id="rId5" Type="http://schemas.openxmlformats.org/officeDocument/2006/relationships/image" Target="../media/image24.jpg"/><Relationship Id="rId4" Type="http://schemas.openxmlformats.org/officeDocument/2006/relationships/image" Target="../media/image23.jpeg"/></Relationships>
</file>

<file path=ppt/slides/_rels/slide30.xml.rels><?xml version="1.0" encoding="UTF-8" standalone="yes"?>
<Relationships xmlns="http://schemas.openxmlformats.org/package/2006/relationships"><Relationship Id="rId8" Type="http://schemas.openxmlformats.org/officeDocument/2006/relationships/image" Target="../media/image188.png"/><Relationship Id="rId13" Type="http://schemas.openxmlformats.org/officeDocument/2006/relationships/image" Target="../media/image52.wmf"/><Relationship Id="rId7" Type="http://schemas.openxmlformats.org/officeDocument/2006/relationships/image" Target="../media/image1710.png"/><Relationship Id="rId12" Type="http://schemas.openxmlformats.org/officeDocument/2006/relationships/oleObject" Target="../embeddings/oleObject4.bin"/><Relationship Id="rId2" Type="http://schemas.openxmlformats.org/officeDocument/2006/relationships/slideLayout" Target="../slideLayouts/slideLayout13.xml"/><Relationship Id="rId16" Type="http://schemas.openxmlformats.org/officeDocument/2006/relationships/image" Target="../media/image63.png"/><Relationship Id="rId1" Type="http://schemas.openxmlformats.org/officeDocument/2006/relationships/vmlDrawing" Target="../drawings/vmlDrawing7.vml"/><Relationship Id="rId11" Type="http://schemas.openxmlformats.org/officeDocument/2006/relationships/image" Target="../media/image60.png"/><Relationship Id="rId15" Type="http://schemas.openxmlformats.org/officeDocument/2006/relationships/image" Target="../media/image29.wmf"/><Relationship Id="rId10" Type="http://schemas.openxmlformats.org/officeDocument/2006/relationships/image" Target="../media/image53.png"/><Relationship Id="rId9" Type="http://schemas.openxmlformats.org/officeDocument/2006/relationships/image" Target="../media/image56.png"/><Relationship Id="rId14" Type="http://schemas.openxmlformats.org/officeDocument/2006/relationships/oleObject" Target="../embeddings/oleObject5.bin"/></Relationships>
</file>

<file path=ppt/slides/_rels/slide31.xml.rels><?xml version="1.0" encoding="UTF-8" standalone="yes"?>
<Relationships xmlns="http://schemas.openxmlformats.org/package/2006/relationships"><Relationship Id="rId8" Type="http://schemas.openxmlformats.org/officeDocument/2006/relationships/image" Target="../media/image188.png"/><Relationship Id="rId13" Type="http://schemas.openxmlformats.org/officeDocument/2006/relationships/image" Target="../media/image52.wmf"/><Relationship Id="rId7" Type="http://schemas.openxmlformats.org/officeDocument/2006/relationships/image" Target="../media/image1710.png"/><Relationship Id="rId12" Type="http://schemas.openxmlformats.org/officeDocument/2006/relationships/oleObject" Target="../embeddings/oleObject4.bin"/><Relationship Id="rId2" Type="http://schemas.openxmlformats.org/officeDocument/2006/relationships/slideLayout" Target="../slideLayouts/slideLayout13.xml"/><Relationship Id="rId16" Type="http://schemas.openxmlformats.org/officeDocument/2006/relationships/image" Target="../media/image63.png"/><Relationship Id="rId1" Type="http://schemas.openxmlformats.org/officeDocument/2006/relationships/vmlDrawing" Target="../drawings/vmlDrawing8.vml"/><Relationship Id="rId11" Type="http://schemas.openxmlformats.org/officeDocument/2006/relationships/image" Target="../media/image60.png"/><Relationship Id="rId15" Type="http://schemas.openxmlformats.org/officeDocument/2006/relationships/image" Target="../media/image29.wmf"/><Relationship Id="rId10" Type="http://schemas.openxmlformats.org/officeDocument/2006/relationships/image" Target="../media/image53.png"/><Relationship Id="rId9" Type="http://schemas.openxmlformats.org/officeDocument/2006/relationships/image" Target="../media/image56.png"/><Relationship Id="rId14" Type="http://schemas.openxmlformats.org/officeDocument/2006/relationships/oleObject" Target="../embeddings/oleObject5.bin"/></Relationships>
</file>

<file path=ppt/slides/_rels/slide32.xml.rels><?xml version="1.0" encoding="UTF-8" standalone="yes"?>
<Relationships xmlns="http://schemas.openxmlformats.org/package/2006/relationships"><Relationship Id="rId8" Type="http://schemas.openxmlformats.org/officeDocument/2006/relationships/image" Target="../media/image64.png"/><Relationship Id="rId13" Type="http://schemas.openxmlformats.org/officeDocument/2006/relationships/hyperlink" Target="https://github.com/SNLComputation/Albany" TargetMode="External"/><Relationship Id="rId3" Type="http://schemas.openxmlformats.org/officeDocument/2006/relationships/image" Target="../media/image60.png"/><Relationship Id="rId7" Type="http://schemas.openxmlformats.org/officeDocument/2006/relationships/image" Target="../media/image62.png"/><Relationship Id="rId12" Type="http://schemas.openxmlformats.org/officeDocument/2006/relationships/image" Target="../media/image67.png"/><Relationship Id="rId2" Type="http://schemas.openxmlformats.org/officeDocument/2006/relationships/image" Target="../media/image53.png"/><Relationship Id="rId1" Type="http://schemas.openxmlformats.org/officeDocument/2006/relationships/slideLayout" Target="../slideLayouts/slideLayout15.xml"/><Relationship Id="rId6" Type="http://schemas.openxmlformats.org/officeDocument/2006/relationships/hyperlink" Target="https://dakota.sandia.gov/" TargetMode="External"/><Relationship Id="rId11" Type="http://schemas.openxmlformats.org/officeDocument/2006/relationships/image" Target="../media/image66.jpeg"/><Relationship Id="rId5" Type="http://schemas.openxmlformats.org/officeDocument/2006/relationships/hyperlink" Target="https://github.com/trilinos/Trilinos" TargetMode="External"/><Relationship Id="rId10" Type="http://schemas.openxmlformats.org/officeDocument/2006/relationships/image" Target="../media/image65.jpeg"/><Relationship Id="rId4" Type="http://schemas.openxmlformats.org/officeDocument/2006/relationships/image" Target="../media/image61.jpeg"/><Relationship Id="rId9" Type="http://schemas.microsoft.com/office/2007/relationships/hdphoto" Target="../media/hdphoto1.wdp"/></Relationships>
</file>

<file path=ppt/slides/_rels/slide33.xml.rels><?xml version="1.0" encoding="UTF-8" standalone="yes"?>
<Relationships xmlns="http://schemas.openxmlformats.org/package/2006/relationships"><Relationship Id="rId3" Type="http://schemas.openxmlformats.org/officeDocument/2006/relationships/image" Target="../media/image69.png"/><Relationship Id="rId2" Type="http://schemas.openxmlformats.org/officeDocument/2006/relationships/image" Target="../media/image68.png"/><Relationship Id="rId1" Type="http://schemas.openxmlformats.org/officeDocument/2006/relationships/slideLayout" Target="../slideLayouts/slideLayout15.xml"/><Relationship Id="rId4" Type="http://schemas.openxmlformats.org/officeDocument/2006/relationships/image" Target="../media/image70.png"/></Relationships>
</file>

<file path=ppt/slides/_rels/slide34.xml.rels><?xml version="1.0" encoding="UTF-8" standalone="yes"?>
<Relationships xmlns="http://schemas.openxmlformats.org/package/2006/relationships"><Relationship Id="rId8" Type="http://schemas.openxmlformats.org/officeDocument/2006/relationships/image" Target="../media/image53.png"/><Relationship Id="rId13" Type="http://schemas.openxmlformats.org/officeDocument/2006/relationships/image" Target="../media/image74.png"/><Relationship Id="rId3" Type="http://schemas.openxmlformats.org/officeDocument/2006/relationships/notesSlide" Target="../notesSlides/notesSlide9.xml"/><Relationship Id="rId7" Type="http://schemas.openxmlformats.org/officeDocument/2006/relationships/image" Target="../media/image1240.png"/><Relationship Id="rId12" Type="http://schemas.openxmlformats.org/officeDocument/2006/relationships/image" Target="../media/image29.wmf"/><Relationship Id="rId2" Type="http://schemas.openxmlformats.org/officeDocument/2006/relationships/slideLayout" Target="../slideLayouts/slideLayout15.xml"/><Relationship Id="rId1" Type="http://schemas.openxmlformats.org/officeDocument/2006/relationships/vmlDrawing" Target="../drawings/vmlDrawing9.vml"/><Relationship Id="rId6" Type="http://schemas.openxmlformats.org/officeDocument/2006/relationships/image" Target="../media/image1220.png"/><Relationship Id="rId11" Type="http://schemas.openxmlformats.org/officeDocument/2006/relationships/oleObject" Target="../embeddings/oleObject7.bin"/><Relationship Id="rId5" Type="http://schemas.openxmlformats.org/officeDocument/2006/relationships/image" Target="../media/image1210.png"/><Relationship Id="rId10" Type="http://schemas.openxmlformats.org/officeDocument/2006/relationships/image" Target="../media/image52.wmf"/><Relationship Id="rId4" Type="http://schemas.openxmlformats.org/officeDocument/2006/relationships/image" Target="../media/image71.png"/><Relationship Id="rId9" Type="http://schemas.openxmlformats.org/officeDocument/2006/relationships/oleObject" Target="../embeddings/oleObject6.bin"/></Relationships>
</file>

<file path=ppt/slides/_rels/slide35.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0.xml"/><Relationship Id="rId1" Type="http://schemas.openxmlformats.org/officeDocument/2006/relationships/slideLayout" Target="../slideLayouts/slideLayout13.xml"/><Relationship Id="rId5" Type="http://schemas.openxmlformats.org/officeDocument/2006/relationships/image" Target="../media/image24.jpg"/><Relationship Id="rId4" Type="http://schemas.openxmlformats.org/officeDocument/2006/relationships/image" Target="../media/image23.jpeg"/></Relationships>
</file>

<file path=ppt/slides/_rels/slide36.xml.rels><?xml version="1.0" encoding="UTF-8" standalone="yes"?>
<Relationships xmlns="http://schemas.openxmlformats.org/package/2006/relationships"><Relationship Id="rId3" Type="http://schemas.openxmlformats.org/officeDocument/2006/relationships/image" Target="../media/image73.jpg"/><Relationship Id="rId2" Type="http://schemas.openxmlformats.org/officeDocument/2006/relationships/image" Target="../media/image72.jpg"/><Relationship Id="rId1" Type="http://schemas.openxmlformats.org/officeDocument/2006/relationships/slideLayout" Target="../slideLayouts/slideLayout15.xml"/></Relationships>
</file>

<file path=ppt/slides/_rels/slide37.xml.rels><?xml version="1.0" encoding="UTF-8" standalone="yes"?>
<Relationships xmlns="http://schemas.openxmlformats.org/package/2006/relationships"><Relationship Id="rId3" Type="http://schemas.openxmlformats.org/officeDocument/2006/relationships/image" Target="../media/image75.jpg"/><Relationship Id="rId2" Type="http://schemas.openxmlformats.org/officeDocument/2006/relationships/image" Target="../media/image74.jpg"/><Relationship Id="rId1" Type="http://schemas.openxmlformats.org/officeDocument/2006/relationships/slideLayout" Target="../slideLayouts/slideLayout15.xml"/><Relationship Id="rId5" Type="http://schemas.openxmlformats.org/officeDocument/2006/relationships/image" Target="../media/image77.png"/><Relationship Id="rId4" Type="http://schemas.openxmlformats.org/officeDocument/2006/relationships/image" Target="../media/image76.jpg"/></Relationships>
</file>

<file path=ppt/slides/_rels/slide38.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1.xml"/><Relationship Id="rId1" Type="http://schemas.openxmlformats.org/officeDocument/2006/relationships/slideLayout" Target="../slideLayouts/slideLayout13.xml"/><Relationship Id="rId5" Type="http://schemas.openxmlformats.org/officeDocument/2006/relationships/image" Target="../media/image24.jpg"/><Relationship Id="rId4" Type="http://schemas.openxmlformats.org/officeDocument/2006/relationships/image" Target="../media/image23.jpeg"/></Relationships>
</file>

<file path=ppt/slides/_rels/slide39.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image" Target="../media/image78.png"/><Relationship Id="rId1" Type="http://schemas.openxmlformats.org/officeDocument/2006/relationships/slideLayout" Target="../slideLayouts/slideLayout15.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41.xml.rels><?xml version="1.0" encoding="UTF-8" standalone="yes"?>
<Relationships xmlns="http://schemas.openxmlformats.org/package/2006/relationships"><Relationship Id="rId3" Type="http://schemas.openxmlformats.org/officeDocument/2006/relationships/image" Target="../media/image79.png"/><Relationship Id="rId7" Type="http://schemas.openxmlformats.org/officeDocument/2006/relationships/image" Target="../media/image82.jpg"/><Relationship Id="rId2" Type="http://schemas.openxmlformats.org/officeDocument/2006/relationships/image" Target="../media/image78.png"/><Relationship Id="rId1" Type="http://schemas.openxmlformats.org/officeDocument/2006/relationships/slideLayout" Target="../slideLayouts/slideLayout15.xml"/><Relationship Id="rId6" Type="http://schemas.openxmlformats.org/officeDocument/2006/relationships/image" Target="../media/image81.jpg"/><Relationship Id="rId5" Type="http://schemas.openxmlformats.org/officeDocument/2006/relationships/image" Target="../media/image80.jpg"/><Relationship Id="rId4" Type="http://schemas.openxmlformats.org/officeDocument/2006/relationships/image" Target="../media/image81.png"/></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43.xml.rels><?xml version="1.0" encoding="UTF-8" standalone="yes"?>
<Relationships xmlns="http://schemas.openxmlformats.org/package/2006/relationships"><Relationship Id="rId3" Type="http://schemas.openxmlformats.org/officeDocument/2006/relationships/image" Target="../media/image730.png"/><Relationship Id="rId2" Type="http://schemas.openxmlformats.org/officeDocument/2006/relationships/image" Target="../media/image791.png"/><Relationship Id="rId1" Type="http://schemas.openxmlformats.org/officeDocument/2006/relationships/slideLayout" Target="../slideLayouts/slideLayout15.xml"/><Relationship Id="rId4" Type="http://schemas.openxmlformats.org/officeDocument/2006/relationships/image" Target="../media/image751.png"/></Relationships>
</file>

<file path=ppt/slides/_rels/slide44.xml.rels><?xml version="1.0" encoding="UTF-8" standalone="yes"?>
<Relationships xmlns="http://schemas.openxmlformats.org/package/2006/relationships"><Relationship Id="rId3" Type="http://schemas.openxmlformats.org/officeDocument/2006/relationships/image" Target="../media/image801.png"/><Relationship Id="rId2" Type="http://schemas.openxmlformats.org/officeDocument/2006/relationships/image" Target="../media/image750.png"/><Relationship Id="rId1" Type="http://schemas.openxmlformats.org/officeDocument/2006/relationships/slideLayout" Target="../slideLayouts/slideLayout15.xml"/></Relationships>
</file>

<file path=ppt/slides/_rels/slide45.xml.rels><?xml version="1.0" encoding="UTF-8" standalone="yes"?>
<Relationships xmlns="http://schemas.openxmlformats.org/package/2006/relationships"><Relationship Id="rId8" Type="http://schemas.openxmlformats.org/officeDocument/2006/relationships/image" Target="../media/image810.png"/><Relationship Id="rId13" Type="http://schemas.openxmlformats.org/officeDocument/2006/relationships/image" Target="../media/image751.png"/><Relationship Id="rId3" Type="http://schemas.openxmlformats.org/officeDocument/2006/relationships/image" Target="../media/image570.png"/><Relationship Id="rId7" Type="http://schemas.openxmlformats.org/officeDocument/2006/relationships/image" Target="../media/image800.png"/><Relationship Id="rId2" Type="http://schemas.openxmlformats.org/officeDocument/2006/relationships/image" Target="../media/image83.png"/><Relationship Id="rId1" Type="http://schemas.openxmlformats.org/officeDocument/2006/relationships/slideLayout" Target="../slideLayouts/slideLayout15.xml"/><Relationship Id="rId6" Type="http://schemas.openxmlformats.org/officeDocument/2006/relationships/image" Target="../media/image790.png"/><Relationship Id="rId11" Type="http://schemas.openxmlformats.org/officeDocument/2006/relationships/image" Target="../media/image820.png"/><Relationship Id="rId5" Type="http://schemas.openxmlformats.org/officeDocument/2006/relationships/image" Target="../media/image780.png"/><Relationship Id="rId4" Type="http://schemas.openxmlformats.org/officeDocument/2006/relationships/image" Target="../media/image770.png"/><Relationship Id="rId9" Type="http://schemas.openxmlformats.org/officeDocument/2006/relationships/image" Target="../media/image760.png"/><Relationship Id="rId14" Type="http://schemas.openxmlformats.org/officeDocument/2006/relationships/image" Target="../media/image801.png"/></Relationships>
</file>

<file path=ppt/slides/_rels/slide46.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2.xml"/><Relationship Id="rId1" Type="http://schemas.openxmlformats.org/officeDocument/2006/relationships/slideLayout" Target="../slideLayouts/slideLayout13.xml"/><Relationship Id="rId5" Type="http://schemas.openxmlformats.org/officeDocument/2006/relationships/image" Target="../media/image24.jpg"/><Relationship Id="rId4" Type="http://schemas.openxmlformats.org/officeDocument/2006/relationships/image" Target="../media/image23.jpeg"/></Relationships>
</file>

<file path=ppt/slides/_rels/slide47.xml.rels><?xml version="1.0" encoding="UTF-8" standalone="yes"?>
<Relationships xmlns="http://schemas.openxmlformats.org/package/2006/relationships"><Relationship Id="rId8" Type="http://schemas.openxmlformats.org/officeDocument/2006/relationships/image" Target="../media/image87.jpeg"/><Relationship Id="rId3" Type="http://schemas.openxmlformats.org/officeDocument/2006/relationships/image" Target="../media/image8.png"/><Relationship Id="rId7" Type="http://schemas.openxmlformats.org/officeDocument/2006/relationships/image" Target="../media/image86.jpeg"/><Relationship Id="rId2" Type="http://schemas.openxmlformats.org/officeDocument/2006/relationships/notesSlide" Target="../notesSlides/notesSlide13.xml"/><Relationship Id="rId1" Type="http://schemas.openxmlformats.org/officeDocument/2006/relationships/slideLayout" Target="../slideLayouts/slideLayout15.xml"/><Relationship Id="rId6" Type="http://schemas.openxmlformats.org/officeDocument/2006/relationships/image" Target="../media/image85.jpeg"/><Relationship Id="rId5" Type="http://schemas.openxmlformats.org/officeDocument/2006/relationships/image" Target="../media/image60.png"/><Relationship Id="rId4" Type="http://schemas.openxmlformats.org/officeDocument/2006/relationships/image" Target="../media/image84.png"/></Relationships>
</file>

<file path=ppt/slides/_rels/slide48.xml.rels><?xml version="1.0" encoding="UTF-8" standalone="yes"?>
<Relationships xmlns="http://schemas.openxmlformats.org/package/2006/relationships"><Relationship Id="rId8" Type="http://schemas.openxmlformats.org/officeDocument/2006/relationships/image" Target="../media/image87.jpeg"/><Relationship Id="rId3" Type="http://schemas.openxmlformats.org/officeDocument/2006/relationships/image" Target="../media/image8.png"/><Relationship Id="rId7" Type="http://schemas.openxmlformats.org/officeDocument/2006/relationships/image" Target="../media/image86.jpeg"/><Relationship Id="rId2" Type="http://schemas.openxmlformats.org/officeDocument/2006/relationships/notesSlide" Target="../notesSlides/notesSlide14.xml"/><Relationship Id="rId1" Type="http://schemas.openxmlformats.org/officeDocument/2006/relationships/slideLayout" Target="../slideLayouts/slideLayout15.xml"/><Relationship Id="rId6" Type="http://schemas.openxmlformats.org/officeDocument/2006/relationships/image" Target="../media/image85.jpeg"/><Relationship Id="rId5" Type="http://schemas.openxmlformats.org/officeDocument/2006/relationships/image" Target="../media/image60.png"/><Relationship Id="rId4" Type="http://schemas.openxmlformats.org/officeDocument/2006/relationships/image" Target="../media/image84.png"/></Relationships>
</file>

<file path=ppt/slides/_rels/slide49.xml.rels><?xml version="1.0" encoding="UTF-8" standalone="yes"?>
<Relationships xmlns="http://schemas.openxmlformats.org/package/2006/relationships"><Relationship Id="rId8" Type="http://schemas.openxmlformats.org/officeDocument/2006/relationships/image" Target="../media/image88.jpeg"/><Relationship Id="rId13" Type="http://schemas.openxmlformats.org/officeDocument/2006/relationships/image" Target="../media/image97.png"/><Relationship Id="rId3" Type="http://schemas.openxmlformats.org/officeDocument/2006/relationships/image" Target="../media/image87.png"/><Relationship Id="rId7" Type="http://schemas.openxmlformats.org/officeDocument/2006/relationships/image" Target="../media/image91.png"/><Relationship Id="rId12" Type="http://schemas.openxmlformats.org/officeDocument/2006/relationships/image" Target="../media/image96.png"/><Relationship Id="rId2" Type="http://schemas.openxmlformats.org/officeDocument/2006/relationships/image" Target="../media/image860.png"/><Relationship Id="rId1" Type="http://schemas.openxmlformats.org/officeDocument/2006/relationships/slideLayout" Target="../slideLayouts/slideLayout15.xml"/><Relationship Id="rId6" Type="http://schemas.openxmlformats.org/officeDocument/2006/relationships/image" Target="../media/image90.png"/><Relationship Id="rId5" Type="http://schemas.openxmlformats.org/officeDocument/2006/relationships/image" Target="../media/image89.png"/><Relationship Id="rId10" Type="http://schemas.openxmlformats.org/officeDocument/2006/relationships/image" Target="../media/image90.jpeg"/><Relationship Id="rId4" Type="http://schemas.openxmlformats.org/officeDocument/2006/relationships/image" Target="../media/image88.png"/><Relationship Id="rId9" Type="http://schemas.openxmlformats.org/officeDocument/2006/relationships/image" Target="../media/image89.jpeg"/><Relationship Id="rId14" Type="http://schemas.openxmlformats.org/officeDocument/2006/relationships/image" Target="../media/image92.png"/></Relationships>
</file>

<file path=ppt/slides/_rels/slide50.xml.rels><?xml version="1.0" encoding="UTF-8" standalone="yes"?>
<Relationships xmlns="http://schemas.openxmlformats.org/package/2006/relationships"><Relationship Id="rId3" Type="http://schemas.openxmlformats.org/officeDocument/2006/relationships/image" Target="../media/image91.jpeg"/><Relationship Id="rId2" Type="http://schemas.openxmlformats.org/officeDocument/2006/relationships/image" Target="../media/image99.png"/><Relationship Id="rId1" Type="http://schemas.openxmlformats.org/officeDocument/2006/relationships/slideLayout" Target="../slideLayouts/slideLayout17.xml"/><Relationship Id="rId6" Type="http://schemas.openxmlformats.org/officeDocument/2006/relationships/image" Target="../media/image86.jpeg"/><Relationship Id="rId5" Type="http://schemas.openxmlformats.org/officeDocument/2006/relationships/image" Target="../media/image8.png"/><Relationship Id="rId4" Type="http://schemas.openxmlformats.org/officeDocument/2006/relationships/image" Target="../media/image60.png"/></Relationships>
</file>

<file path=ppt/slides/_rels/slide51.xml.rels><?xml version="1.0" encoding="UTF-8" standalone="yes"?>
<Relationships xmlns="http://schemas.openxmlformats.org/package/2006/relationships"><Relationship Id="rId3" Type="http://schemas.openxmlformats.org/officeDocument/2006/relationships/image" Target="../media/image430.png"/><Relationship Id="rId2" Type="http://schemas.openxmlformats.org/officeDocument/2006/relationships/image" Target="../media/image420.png"/><Relationship Id="rId1" Type="http://schemas.openxmlformats.org/officeDocument/2006/relationships/slideLayout" Target="../slideLayouts/slideLayout17.xml"/><Relationship Id="rId5" Type="http://schemas.openxmlformats.org/officeDocument/2006/relationships/image" Target="../media/image94.png"/><Relationship Id="rId4" Type="http://schemas.openxmlformats.org/officeDocument/2006/relationships/image" Target="../media/image93.png"/></Relationships>
</file>

<file path=ppt/slides/_rels/slide52.xml.rels><?xml version="1.0" encoding="UTF-8" standalone="yes"?>
<Relationships xmlns="http://schemas.openxmlformats.org/package/2006/relationships"><Relationship Id="rId3" Type="http://schemas.openxmlformats.org/officeDocument/2006/relationships/image" Target="../media/image430.png"/><Relationship Id="rId2" Type="http://schemas.openxmlformats.org/officeDocument/2006/relationships/image" Target="../media/image420.png"/><Relationship Id="rId1" Type="http://schemas.openxmlformats.org/officeDocument/2006/relationships/slideLayout" Target="../slideLayouts/slideLayout17.xml"/><Relationship Id="rId6" Type="http://schemas.openxmlformats.org/officeDocument/2006/relationships/image" Target="../media/image94.png"/><Relationship Id="rId5" Type="http://schemas.openxmlformats.org/officeDocument/2006/relationships/image" Target="../media/image95.png"/><Relationship Id="rId4" Type="http://schemas.openxmlformats.org/officeDocument/2006/relationships/image" Target="../media/image93.png"/></Relationships>
</file>

<file path=ppt/slides/_rels/slide53.xml.rels><?xml version="1.0" encoding="UTF-8" standalone="yes"?>
<Relationships xmlns="http://schemas.openxmlformats.org/package/2006/relationships"><Relationship Id="rId8" Type="http://schemas.openxmlformats.org/officeDocument/2006/relationships/image" Target="../media/image651.png"/><Relationship Id="rId3" Type="http://schemas.openxmlformats.org/officeDocument/2006/relationships/image" Target="../media/image1010.png"/><Relationship Id="rId7" Type="http://schemas.openxmlformats.org/officeDocument/2006/relationships/image" Target="../media/image101.jpg"/><Relationship Id="rId2" Type="http://schemas.openxmlformats.org/officeDocument/2006/relationships/notesSlide" Target="../notesSlides/notesSlide15.xml"/><Relationship Id="rId1" Type="http://schemas.openxmlformats.org/officeDocument/2006/relationships/slideLayout" Target="../slideLayouts/slideLayout13.xml"/><Relationship Id="rId6" Type="http://schemas.openxmlformats.org/officeDocument/2006/relationships/image" Target="../media/image100.jpg"/><Relationship Id="rId5" Type="http://schemas.openxmlformats.org/officeDocument/2006/relationships/image" Target="../media/image99.jpg"/><Relationship Id="rId4" Type="http://schemas.openxmlformats.org/officeDocument/2006/relationships/image" Target="../media/image98.png"/></Relationships>
</file>

<file path=ppt/slides/_rels/slide54.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6.xml"/><Relationship Id="rId1" Type="http://schemas.openxmlformats.org/officeDocument/2006/relationships/slideLayout" Target="../slideLayouts/slideLayout13.xml"/><Relationship Id="rId5" Type="http://schemas.openxmlformats.org/officeDocument/2006/relationships/image" Target="../media/image24.jpg"/><Relationship Id="rId4" Type="http://schemas.openxmlformats.org/officeDocument/2006/relationships/image" Target="../media/image23.jpeg"/></Relationships>
</file>

<file path=ppt/slides/_rels/slide55.xml.rels><?xml version="1.0" encoding="UTF-8" standalone="yes"?>
<Relationships xmlns="http://schemas.openxmlformats.org/package/2006/relationships"><Relationship Id="rId3" Type="http://schemas.openxmlformats.org/officeDocument/2006/relationships/image" Target="../media/image102.jpeg"/><Relationship Id="rId2" Type="http://schemas.openxmlformats.org/officeDocument/2006/relationships/image" Target="../media/image60.png"/><Relationship Id="rId1" Type="http://schemas.openxmlformats.org/officeDocument/2006/relationships/slideLayout" Target="../slideLayouts/slideLayout15.xml"/><Relationship Id="rId4" Type="http://schemas.openxmlformats.org/officeDocument/2006/relationships/image" Target="../media/image103.png"/></Relationships>
</file>

<file path=ppt/slides/_rels/slide56.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image" Target="../media/image104.png"/><Relationship Id="rId1" Type="http://schemas.openxmlformats.org/officeDocument/2006/relationships/slideLayout" Target="../slideLayouts/slideLayout15.xml"/></Relationships>
</file>

<file path=ppt/slides/_rels/slide57.xml.rels><?xml version="1.0" encoding="UTF-8" standalone="yes"?>
<Relationships xmlns="http://schemas.openxmlformats.org/package/2006/relationships"><Relationship Id="rId8" Type="http://schemas.openxmlformats.org/officeDocument/2006/relationships/image" Target="../media/image110.png"/><Relationship Id="rId3" Type="http://schemas.openxmlformats.org/officeDocument/2006/relationships/image" Target="../media/image105.png"/><Relationship Id="rId7" Type="http://schemas.openxmlformats.org/officeDocument/2006/relationships/image" Target="../media/image109.png"/><Relationship Id="rId2" Type="http://schemas.openxmlformats.org/officeDocument/2006/relationships/notesSlide" Target="../notesSlides/notesSlide17.xml"/><Relationship Id="rId1" Type="http://schemas.openxmlformats.org/officeDocument/2006/relationships/slideLayout" Target="../slideLayouts/slideLayout15.xml"/><Relationship Id="rId6" Type="http://schemas.openxmlformats.org/officeDocument/2006/relationships/image" Target="../media/image108.jpeg"/><Relationship Id="rId5" Type="http://schemas.openxmlformats.org/officeDocument/2006/relationships/image" Target="../media/image107.png"/><Relationship Id="rId4" Type="http://schemas.openxmlformats.org/officeDocument/2006/relationships/image" Target="../media/image106.png"/></Relationships>
</file>

<file path=ppt/slides/_rels/slide58.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8.xml"/><Relationship Id="rId1" Type="http://schemas.openxmlformats.org/officeDocument/2006/relationships/slideLayout" Target="../slideLayouts/slideLayout13.xml"/><Relationship Id="rId5" Type="http://schemas.openxmlformats.org/officeDocument/2006/relationships/image" Target="../media/image24.jpg"/><Relationship Id="rId4" Type="http://schemas.openxmlformats.org/officeDocument/2006/relationships/image" Target="../media/image23.jpeg"/></Relationships>
</file>

<file path=ppt/slides/_rels/slide59.xml.rels><?xml version="1.0" encoding="UTF-8" standalone="yes"?>
<Relationships xmlns="http://schemas.openxmlformats.org/package/2006/relationships"><Relationship Id="rId3" Type="http://schemas.openxmlformats.org/officeDocument/2006/relationships/image" Target="../media/image123.png"/><Relationship Id="rId2" Type="http://schemas.openxmlformats.org/officeDocument/2006/relationships/notesSlide" Target="../notesSlides/notesSlide19.xml"/><Relationship Id="rId1" Type="http://schemas.openxmlformats.org/officeDocument/2006/relationships/slideLayout" Target="../slideLayouts/slideLayout13.xml"/><Relationship Id="rId5" Type="http://schemas.openxmlformats.org/officeDocument/2006/relationships/image" Target="../media/image125.png"/><Relationship Id="rId4" Type="http://schemas.openxmlformats.org/officeDocument/2006/relationships/image" Target="../media/image111.jpeg"/></Relationships>
</file>

<file path=ppt/slides/_rels/slide60.xml.rels><?xml version="1.0" encoding="UTF-8" standalone="yes"?>
<Relationships xmlns="http://schemas.openxmlformats.org/package/2006/relationships"><Relationship Id="rId3" Type="http://schemas.openxmlformats.org/officeDocument/2006/relationships/image" Target="../media/image115.png"/><Relationship Id="rId2" Type="http://schemas.openxmlformats.org/officeDocument/2006/relationships/notesSlide" Target="../notesSlides/notesSlide20.xml"/><Relationship Id="rId1" Type="http://schemas.openxmlformats.org/officeDocument/2006/relationships/slideLayout" Target="../slideLayouts/slideLayout13.xml"/><Relationship Id="rId5" Type="http://schemas.openxmlformats.org/officeDocument/2006/relationships/image" Target="../media/image1171.png"/><Relationship Id="rId4" Type="http://schemas.openxmlformats.org/officeDocument/2006/relationships/image" Target="../media/image1160.png"/></Relationships>
</file>

<file path=ppt/slides/_rels/slide61.xml.rels><?xml version="1.0" encoding="UTF-8" standalone="yes"?>
<Relationships xmlns="http://schemas.openxmlformats.org/package/2006/relationships"><Relationship Id="rId3" Type="http://schemas.openxmlformats.org/officeDocument/2006/relationships/image" Target="../media/image115.png"/><Relationship Id="rId2" Type="http://schemas.openxmlformats.org/officeDocument/2006/relationships/notesSlide" Target="../notesSlides/notesSlide21.xml"/><Relationship Id="rId1" Type="http://schemas.openxmlformats.org/officeDocument/2006/relationships/slideLayout" Target="../slideLayouts/slideLayout13.xml"/><Relationship Id="rId5" Type="http://schemas.openxmlformats.org/officeDocument/2006/relationships/image" Target="../media/image1170.png"/><Relationship Id="rId4" Type="http://schemas.openxmlformats.org/officeDocument/2006/relationships/image" Target="../media/image1160.png"/></Relationships>
</file>

<file path=ppt/slides/_rels/slide62.xml.rels><?xml version="1.0" encoding="UTF-8" standalone="yes"?>
<Relationships xmlns="http://schemas.openxmlformats.org/package/2006/relationships"><Relationship Id="rId3" Type="http://schemas.openxmlformats.org/officeDocument/2006/relationships/image" Target="../media/image115.png"/><Relationship Id="rId2" Type="http://schemas.openxmlformats.org/officeDocument/2006/relationships/notesSlide" Target="../notesSlides/notesSlide22.xml"/><Relationship Id="rId1" Type="http://schemas.openxmlformats.org/officeDocument/2006/relationships/slideLayout" Target="../slideLayouts/slideLayout13.xml"/><Relationship Id="rId5" Type="http://schemas.openxmlformats.org/officeDocument/2006/relationships/image" Target="../media/image1170.png"/><Relationship Id="rId4" Type="http://schemas.openxmlformats.org/officeDocument/2006/relationships/image" Target="../media/image1160.png"/></Relationships>
</file>

<file path=ppt/slides/_rels/slide63.xml.rels><?xml version="1.0" encoding="UTF-8" standalone="yes"?>
<Relationships xmlns="http://schemas.openxmlformats.org/package/2006/relationships"><Relationship Id="rId8" Type="http://schemas.openxmlformats.org/officeDocument/2006/relationships/image" Target="../media/image120.png"/><Relationship Id="rId3" Type="http://schemas.openxmlformats.org/officeDocument/2006/relationships/image" Target="../media/image116.png"/><Relationship Id="rId7" Type="http://schemas.openxmlformats.org/officeDocument/2006/relationships/image" Target="../media/image53.png"/><Relationship Id="rId2" Type="http://schemas.openxmlformats.org/officeDocument/2006/relationships/notesSlide" Target="../notesSlides/notesSlide23.xml"/><Relationship Id="rId1" Type="http://schemas.openxmlformats.org/officeDocument/2006/relationships/slideLayout" Target="../slideLayouts/slideLayout13.xml"/><Relationship Id="rId6" Type="http://schemas.openxmlformats.org/officeDocument/2006/relationships/image" Target="../media/image112.emf"/><Relationship Id="rId5" Type="http://schemas.openxmlformats.org/officeDocument/2006/relationships/image" Target="../media/image60.png"/><Relationship Id="rId4" Type="http://schemas.openxmlformats.org/officeDocument/2006/relationships/image" Target="../media/image115.png"/></Relationships>
</file>

<file path=ppt/slides/_rels/slide64.xml.rels><?xml version="1.0" encoding="UTF-8" standalone="yes"?>
<Relationships xmlns="http://schemas.openxmlformats.org/package/2006/relationships"><Relationship Id="rId3" Type="http://schemas.openxmlformats.org/officeDocument/2006/relationships/image" Target="../media/image113.png"/><Relationship Id="rId2" Type="http://schemas.openxmlformats.org/officeDocument/2006/relationships/notesSlide" Target="../notesSlides/notesSlide24.xml"/><Relationship Id="rId1" Type="http://schemas.openxmlformats.org/officeDocument/2006/relationships/slideLayout" Target="../slideLayouts/slideLayout15.xml"/><Relationship Id="rId6" Type="http://schemas.openxmlformats.org/officeDocument/2006/relationships/image" Target="../media/image600.png"/><Relationship Id="rId5" Type="http://schemas.openxmlformats.org/officeDocument/2006/relationships/image" Target="../media/image591.png"/><Relationship Id="rId4" Type="http://schemas.openxmlformats.org/officeDocument/2006/relationships/image" Target="../media/image581.png"/></Relationships>
</file>

<file path=ppt/slides/_rels/slide65.xml.rels><?xml version="1.0" encoding="UTF-8" standalone="yes"?>
<Relationships xmlns="http://schemas.openxmlformats.org/package/2006/relationships"><Relationship Id="rId3" Type="http://schemas.openxmlformats.org/officeDocument/2006/relationships/image" Target="../media/image114.emf"/><Relationship Id="rId2" Type="http://schemas.openxmlformats.org/officeDocument/2006/relationships/notesSlide" Target="../notesSlides/notesSlide25.xml"/><Relationship Id="rId1" Type="http://schemas.openxmlformats.org/officeDocument/2006/relationships/slideLayout" Target="../slideLayouts/slideLayout15.xml"/><Relationship Id="rId4" Type="http://schemas.openxmlformats.org/officeDocument/2006/relationships/image" Target="../media/image115.emf"/></Relationships>
</file>

<file path=ppt/slides/_rels/slide66.xml.rels><?xml version="1.0" encoding="UTF-8" standalone="yes"?>
<Relationships xmlns="http://schemas.openxmlformats.org/package/2006/relationships"><Relationship Id="rId3" Type="http://schemas.openxmlformats.org/officeDocument/2006/relationships/image" Target="../media/image116.jpg"/><Relationship Id="rId2" Type="http://schemas.openxmlformats.org/officeDocument/2006/relationships/notesSlide" Target="../notesSlides/notesSlide26.xml"/><Relationship Id="rId1" Type="http://schemas.openxmlformats.org/officeDocument/2006/relationships/slideLayout" Target="../slideLayouts/slideLayout15.xml"/></Relationships>
</file>

<file path=ppt/slides/_rels/slide67.xml.rels><?xml version="1.0" encoding="UTF-8" standalone="yes"?>
<Relationships xmlns="http://schemas.openxmlformats.org/package/2006/relationships"><Relationship Id="rId3" Type="http://schemas.openxmlformats.org/officeDocument/2006/relationships/image" Target="../media/image121.png"/><Relationship Id="rId2" Type="http://schemas.openxmlformats.org/officeDocument/2006/relationships/notesSlide" Target="../notesSlides/notesSlide27.xml"/><Relationship Id="rId1" Type="http://schemas.openxmlformats.org/officeDocument/2006/relationships/slideLayout" Target="../slideLayouts/slideLayout15.xml"/><Relationship Id="rId5" Type="http://schemas.openxmlformats.org/officeDocument/2006/relationships/image" Target="../media/image117.emf"/><Relationship Id="rId4" Type="http://schemas.openxmlformats.org/officeDocument/2006/relationships/image" Target="../media/image122.png"/></Relationships>
</file>

<file path=ppt/slides/_rels/slide68.xml.rels><?xml version="1.0" encoding="UTF-8" standalone="yes"?>
<Relationships xmlns="http://schemas.openxmlformats.org/package/2006/relationships"><Relationship Id="rId3" Type="http://schemas.openxmlformats.org/officeDocument/2006/relationships/image" Target="../media/image118.png"/><Relationship Id="rId7" Type="http://schemas.openxmlformats.org/officeDocument/2006/relationships/image" Target="../media/image126.png"/><Relationship Id="rId2" Type="http://schemas.openxmlformats.org/officeDocument/2006/relationships/notesSlide" Target="../notesSlides/notesSlide28.xml"/><Relationship Id="rId1" Type="http://schemas.openxmlformats.org/officeDocument/2006/relationships/slideLayout" Target="../slideLayouts/slideLayout25.xml"/><Relationship Id="rId6" Type="http://schemas.openxmlformats.org/officeDocument/2006/relationships/image" Target="../media/image124.png"/><Relationship Id="rId5" Type="http://schemas.openxmlformats.org/officeDocument/2006/relationships/image" Target="../media/image127.png"/><Relationship Id="rId4" Type="http://schemas.openxmlformats.org/officeDocument/2006/relationships/image" Target="../media/image119.png"/></Relationships>
</file>

<file path=ppt/slides/_rels/slide69.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29.xml"/><Relationship Id="rId1" Type="http://schemas.openxmlformats.org/officeDocument/2006/relationships/slideLayout" Target="../slideLayouts/slideLayout13.xml"/><Relationship Id="rId5" Type="http://schemas.openxmlformats.org/officeDocument/2006/relationships/image" Target="../media/image24.jpg"/><Relationship Id="rId4" Type="http://schemas.openxmlformats.org/officeDocument/2006/relationships/image" Target="../media/image23.jpeg"/></Relationships>
</file>

<file path=ppt/slides/_rels/slide70.xml.rels><?xml version="1.0" encoding="UTF-8" standalone="yes"?>
<Relationships xmlns="http://schemas.openxmlformats.org/package/2006/relationships"><Relationship Id="rId3" Type="http://schemas.openxmlformats.org/officeDocument/2006/relationships/image" Target="../media/image129.png"/><Relationship Id="rId7" Type="http://schemas.openxmlformats.org/officeDocument/2006/relationships/image" Target="../media/image1260.png"/><Relationship Id="rId2" Type="http://schemas.openxmlformats.org/officeDocument/2006/relationships/image" Target="../media/image128.png"/><Relationship Id="rId1" Type="http://schemas.openxmlformats.org/officeDocument/2006/relationships/slideLayout" Target="../slideLayouts/slideLayout15.xml"/><Relationship Id="rId6" Type="http://schemas.openxmlformats.org/officeDocument/2006/relationships/image" Target="../media/image1250.png"/><Relationship Id="rId5" Type="http://schemas.openxmlformats.org/officeDocument/2006/relationships/image" Target="../media/image131.png"/><Relationship Id="rId4" Type="http://schemas.openxmlformats.org/officeDocument/2006/relationships/image" Target="../media/image130.png"/></Relationships>
</file>

<file path=ppt/slides/_rels/slide71.xml.rels><?xml version="1.0" encoding="UTF-8" standalone="yes"?>
<Relationships xmlns="http://schemas.openxmlformats.org/package/2006/relationships"><Relationship Id="rId3" Type="http://schemas.openxmlformats.org/officeDocument/2006/relationships/image" Target="../media/image129.png"/><Relationship Id="rId7" Type="http://schemas.openxmlformats.org/officeDocument/2006/relationships/image" Target="../media/image1260.png"/><Relationship Id="rId2" Type="http://schemas.openxmlformats.org/officeDocument/2006/relationships/image" Target="../media/image128.png"/><Relationship Id="rId1" Type="http://schemas.openxmlformats.org/officeDocument/2006/relationships/slideLayout" Target="../slideLayouts/slideLayout15.xml"/><Relationship Id="rId6" Type="http://schemas.openxmlformats.org/officeDocument/2006/relationships/image" Target="../media/image1250.png"/><Relationship Id="rId5" Type="http://schemas.openxmlformats.org/officeDocument/2006/relationships/image" Target="../media/image131.png"/><Relationship Id="rId4" Type="http://schemas.openxmlformats.org/officeDocument/2006/relationships/image" Target="../media/image130.png"/></Relationships>
</file>

<file path=ppt/slides/_rels/slide72.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30.xml"/><Relationship Id="rId1" Type="http://schemas.openxmlformats.org/officeDocument/2006/relationships/slideLayout" Target="../slideLayouts/slideLayout13.xml"/><Relationship Id="rId5" Type="http://schemas.openxmlformats.org/officeDocument/2006/relationships/image" Target="../media/image24.jpg"/><Relationship Id="rId4" Type="http://schemas.openxmlformats.org/officeDocument/2006/relationships/image" Target="../media/image23.jpeg"/></Relationships>
</file>

<file path=ppt/slides/_rels/slide73.xml.rels><?xml version="1.0" encoding="UTF-8" standalone="yes"?>
<Relationships xmlns="http://schemas.openxmlformats.org/package/2006/relationships"><Relationship Id="rId3" Type="http://schemas.openxmlformats.org/officeDocument/2006/relationships/image" Target="../media/image132.png"/><Relationship Id="rId7" Type="http://schemas.openxmlformats.org/officeDocument/2006/relationships/image" Target="../media/image136.jpeg"/><Relationship Id="rId2" Type="http://schemas.openxmlformats.org/officeDocument/2006/relationships/notesSlide" Target="../notesSlides/notesSlide31.xml"/><Relationship Id="rId1" Type="http://schemas.openxmlformats.org/officeDocument/2006/relationships/slideLayout" Target="../slideLayouts/slideLayout15.xml"/><Relationship Id="rId6" Type="http://schemas.openxmlformats.org/officeDocument/2006/relationships/image" Target="../media/image135.png"/><Relationship Id="rId5" Type="http://schemas.openxmlformats.org/officeDocument/2006/relationships/image" Target="../media/image134.png"/><Relationship Id="rId4" Type="http://schemas.openxmlformats.org/officeDocument/2006/relationships/image" Target="../media/image133.jpeg"/></Relationships>
</file>

<file path=ppt/slides/_rels/slide74.xml.rels><?xml version="1.0" encoding="UTF-8" standalone="yes"?>
<Relationships xmlns="http://schemas.openxmlformats.org/package/2006/relationships"><Relationship Id="rId3" Type="http://schemas.openxmlformats.org/officeDocument/2006/relationships/slideLayout" Target="../slideLayouts/slideLayout15.xml"/><Relationship Id="rId2" Type="http://schemas.microsoft.com/office/2007/relationships/media" Target="../media/media1.mp4"/><Relationship Id="rId1" Type="http://schemas.openxmlformats.org/officeDocument/2006/relationships/video" Target="NULL" TargetMode="External"/><Relationship Id="rId6" Type="http://schemas.openxmlformats.org/officeDocument/2006/relationships/image" Target="../media/image137.png"/><Relationship Id="rId5" Type="http://schemas.openxmlformats.org/officeDocument/2006/relationships/image" Target="../media/image139.png"/><Relationship Id="rId4" Type="http://schemas.openxmlformats.org/officeDocument/2006/relationships/notesSlide" Target="../notesSlides/notesSlide32.xml"/></Relationships>
</file>

<file path=ppt/slides/_rels/slide75.xml.rels><?xml version="1.0" encoding="UTF-8" standalone="yes"?>
<Relationships xmlns="http://schemas.openxmlformats.org/package/2006/relationships"><Relationship Id="rId3" Type="http://schemas.openxmlformats.org/officeDocument/2006/relationships/image" Target="../media/image138.png"/><Relationship Id="rId2" Type="http://schemas.openxmlformats.org/officeDocument/2006/relationships/notesSlide" Target="../notesSlides/notesSlide33.xml"/><Relationship Id="rId1" Type="http://schemas.openxmlformats.org/officeDocument/2006/relationships/slideLayout" Target="../slideLayouts/slideLayout15.xml"/><Relationship Id="rId4" Type="http://schemas.openxmlformats.org/officeDocument/2006/relationships/image" Target="../media/image142.png"/></Relationships>
</file>

<file path=ppt/slides/_rels/slide76.xml.rels><?xml version="1.0" encoding="UTF-8" standalone="yes"?>
<Relationships xmlns="http://schemas.openxmlformats.org/package/2006/relationships"><Relationship Id="rId3" Type="http://schemas.openxmlformats.org/officeDocument/2006/relationships/slideLayout" Target="../slideLayouts/slideLayout15.xml"/><Relationship Id="rId7" Type="http://schemas.openxmlformats.org/officeDocument/2006/relationships/hyperlink" Target="https://www.youtube.com/watch?v=Wt0TvNjYsOs&amp;feature=youtu.be" TargetMode="External"/><Relationship Id="rId2" Type="http://schemas.openxmlformats.org/officeDocument/2006/relationships/video" Target="../media/media2.mp4"/><Relationship Id="rId1" Type="http://schemas.microsoft.com/office/2007/relationships/media" Target="../media/media2.mp4"/><Relationship Id="rId6" Type="http://schemas.openxmlformats.org/officeDocument/2006/relationships/image" Target="../media/image144.png"/><Relationship Id="rId5" Type="http://schemas.openxmlformats.org/officeDocument/2006/relationships/image" Target="../media/image140.png"/><Relationship Id="rId4" Type="http://schemas.openxmlformats.org/officeDocument/2006/relationships/notesSlide" Target="../notesSlides/notesSlide34.xml"/></Relationships>
</file>

<file path=ppt/slides/_rels/slide77.xml.rels><?xml version="1.0" encoding="UTF-8" standalone="yes"?>
<Relationships xmlns="http://schemas.openxmlformats.org/package/2006/relationships"><Relationship Id="rId8" Type="http://schemas.openxmlformats.org/officeDocument/2006/relationships/image" Target="../media/image148.png"/><Relationship Id="rId3" Type="http://schemas.openxmlformats.org/officeDocument/2006/relationships/image" Target="../media/image141.png"/><Relationship Id="rId7" Type="http://schemas.openxmlformats.org/officeDocument/2006/relationships/image" Target="../media/image147.png"/><Relationship Id="rId2" Type="http://schemas.openxmlformats.org/officeDocument/2006/relationships/notesSlide" Target="../notesSlides/notesSlide35.xml"/><Relationship Id="rId1" Type="http://schemas.openxmlformats.org/officeDocument/2006/relationships/slideLayout" Target="../slideLayouts/slideLayout15.xml"/><Relationship Id="rId6" Type="http://schemas.openxmlformats.org/officeDocument/2006/relationships/image" Target="../media/image146.png"/><Relationship Id="rId5" Type="http://schemas.openxmlformats.org/officeDocument/2006/relationships/image" Target="../media/image145.png"/><Relationship Id="rId4" Type="http://schemas.openxmlformats.org/officeDocument/2006/relationships/image" Target="../media/image143.png"/></Relationships>
</file>

<file path=ppt/slides/_rels/slide78.xml.rels><?xml version="1.0" encoding="UTF-8" standalone="yes"?>
<Relationships xmlns="http://schemas.openxmlformats.org/package/2006/relationships"><Relationship Id="rId3" Type="http://schemas.openxmlformats.org/officeDocument/2006/relationships/slideLayout" Target="../slideLayouts/slideLayout15.xml"/><Relationship Id="rId7" Type="http://schemas.openxmlformats.org/officeDocument/2006/relationships/image" Target="../media/image151.jpeg"/><Relationship Id="rId2" Type="http://schemas.openxmlformats.org/officeDocument/2006/relationships/video" Target="../media/media3.avi"/><Relationship Id="rId1" Type="http://schemas.microsoft.com/office/2007/relationships/media" Target="../media/media3.avi"/><Relationship Id="rId6" Type="http://schemas.openxmlformats.org/officeDocument/2006/relationships/image" Target="../media/image150.png"/><Relationship Id="rId5" Type="http://schemas.openxmlformats.org/officeDocument/2006/relationships/image" Target="../media/image149.png"/><Relationship Id="rId4" Type="http://schemas.openxmlformats.org/officeDocument/2006/relationships/notesSlide" Target="../notesSlides/notesSlide36.xml"/></Relationships>
</file>

<file path=ppt/slides/_rels/slide79.xml.rels><?xml version="1.0" encoding="UTF-8" standalone="yes"?>
<Relationships xmlns="http://schemas.openxmlformats.org/package/2006/relationships"><Relationship Id="rId8" Type="http://schemas.openxmlformats.org/officeDocument/2006/relationships/image" Target="../media/image153.png"/><Relationship Id="rId3" Type="http://schemas.microsoft.com/office/2007/relationships/media" Target="../media/media5.avi"/><Relationship Id="rId7" Type="http://schemas.openxmlformats.org/officeDocument/2006/relationships/image" Target="../media/image152.png"/><Relationship Id="rId2" Type="http://schemas.openxmlformats.org/officeDocument/2006/relationships/video" Target="../media/media4.avi"/><Relationship Id="rId1" Type="http://schemas.microsoft.com/office/2007/relationships/media" Target="../media/media4.avi"/><Relationship Id="rId6" Type="http://schemas.openxmlformats.org/officeDocument/2006/relationships/notesSlide" Target="../notesSlides/notesSlide37.xml"/><Relationship Id="rId5" Type="http://schemas.openxmlformats.org/officeDocument/2006/relationships/slideLayout" Target="../slideLayouts/slideLayout15.xml"/><Relationship Id="rId4" Type="http://schemas.openxmlformats.org/officeDocument/2006/relationships/video" Target="../media/media5.avi"/></Relationships>
</file>

<file path=ppt/slides/_rels/slide80.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38.xml"/><Relationship Id="rId1" Type="http://schemas.openxmlformats.org/officeDocument/2006/relationships/slideLayout" Target="../slideLayouts/slideLayout13.xml"/><Relationship Id="rId5" Type="http://schemas.openxmlformats.org/officeDocument/2006/relationships/image" Target="../media/image24.jpg"/><Relationship Id="rId4" Type="http://schemas.openxmlformats.org/officeDocument/2006/relationships/image" Target="../media/image23.jpeg"/></Relationships>
</file>

<file path=ppt/slides/_rels/slide81.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15.xml"/></Relationships>
</file>

<file path=ppt/slides/_rels/slide82.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17.xml"/></Relationships>
</file>

<file path=ppt/slides/_rels/slide83.xml.rels><?xml version="1.0" encoding="UTF-8" standalone="yes"?>
<Relationships xmlns="http://schemas.openxmlformats.org/package/2006/relationships"><Relationship Id="rId2" Type="http://schemas.openxmlformats.org/officeDocument/2006/relationships/notesSlide" Target="../notesSlides/notesSlide40.xml"/><Relationship Id="rId1" Type="http://schemas.openxmlformats.org/officeDocument/2006/relationships/slideLayout" Target="../slideLayouts/slideLayout17.xml"/></Relationships>
</file>

<file path=ppt/slides/_rels/slide84.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17.xml"/></Relationships>
</file>

<file path=ppt/slides/_rels/slide85.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17.xml"/></Relationships>
</file>

<file path=ppt/slides/_rels/slide86.xml.rels><?xml version="1.0" encoding="UTF-8" standalone="yes"?>
<Relationships xmlns="http://schemas.openxmlformats.org/package/2006/relationships"><Relationship Id="rId8" Type="http://schemas.openxmlformats.org/officeDocument/2006/relationships/image" Target="../media/image159.emf"/><Relationship Id="rId3" Type="http://schemas.openxmlformats.org/officeDocument/2006/relationships/image" Target="../media/image156.emf"/><Relationship Id="rId7" Type="http://schemas.openxmlformats.org/officeDocument/2006/relationships/image" Target="../media/image158.emf"/><Relationship Id="rId2" Type="http://schemas.openxmlformats.org/officeDocument/2006/relationships/slideLayout" Target="../slideLayouts/slideLayout13.xml"/><Relationship Id="rId1" Type="http://schemas.openxmlformats.org/officeDocument/2006/relationships/vmlDrawing" Target="../drawings/vmlDrawing10.vml"/><Relationship Id="rId6" Type="http://schemas.openxmlformats.org/officeDocument/2006/relationships/image" Target="../media/image157.emf"/><Relationship Id="rId11" Type="http://schemas.openxmlformats.org/officeDocument/2006/relationships/hyperlink" Target="https://www.sandia.gov/~ikalash" TargetMode="External"/><Relationship Id="rId5" Type="http://schemas.openxmlformats.org/officeDocument/2006/relationships/image" Target="../media/image154.wmf"/><Relationship Id="rId10" Type="http://schemas.openxmlformats.org/officeDocument/2006/relationships/image" Target="../media/image155.wmf"/><Relationship Id="rId4" Type="http://schemas.openxmlformats.org/officeDocument/2006/relationships/oleObject" Target="../embeddings/oleObject8.bin"/><Relationship Id="rId9" Type="http://schemas.openxmlformats.org/officeDocument/2006/relationships/oleObject" Target="../embeddings/oleObject9.bin"/></Relationships>
</file>

<file path=ppt/slides/_rels/slide87.xml.rels><?xml version="1.0" encoding="UTF-8" standalone="yes"?>
<Relationships xmlns="http://schemas.openxmlformats.org/package/2006/relationships"><Relationship Id="rId3" Type="http://schemas.openxmlformats.org/officeDocument/2006/relationships/image" Target="../media/image161.jpg"/><Relationship Id="rId2" Type="http://schemas.openxmlformats.org/officeDocument/2006/relationships/image" Target="../media/image160.jpg"/><Relationship Id="rId1" Type="http://schemas.openxmlformats.org/officeDocument/2006/relationships/slideLayout" Target="../slideLayouts/slideLayout17.xml"/><Relationship Id="rId6" Type="http://schemas.openxmlformats.org/officeDocument/2006/relationships/image" Target="../media/image164.png"/><Relationship Id="rId5" Type="http://schemas.openxmlformats.org/officeDocument/2006/relationships/image" Target="../media/image163.jpg"/><Relationship Id="rId4" Type="http://schemas.openxmlformats.org/officeDocument/2006/relationships/image" Target="../media/image162.jpg"/></Relationships>
</file>

<file path=ppt/slides/_rels/slide88.xml.rels><?xml version="1.0" encoding="UTF-8" standalone="yes"?>
<Relationships xmlns="http://schemas.openxmlformats.org/package/2006/relationships"><Relationship Id="rId3" Type="http://schemas.openxmlformats.org/officeDocument/2006/relationships/image" Target="../media/image166.png"/><Relationship Id="rId2" Type="http://schemas.openxmlformats.org/officeDocument/2006/relationships/image" Target="../media/image165.png"/><Relationship Id="rId1" Type="http://schemas.openxmlformats.org/officeDocument/2006/relationships/slideLayout" Target="../slideLayouts/slideLayout17.xml"/><Relationship Id="rId5" Type="http://schemas.openxmlformats.org/officeDocument/2006/relationships/hyperlink" Target="http://www.sandia.gov/careers" TargetMode="External"/><Relationship Id="rId4" Type="http://schemas.openxmlformats.org/officeDocument/2006/relationships/image" Target="../media/image167.png"/></Relationships>
</file>

<file path=ppt/slides/_rels/slide89.xml.rels><?xml version="1.0" encoding="UTF-8" standalone="yes"?>
<Relationships xmlns="http://schemas.openxmlformats.org/package/2006/relationships"><Relationship Id="rId2" Type="http://schemas.openxmlformats.org/officeDocument/2006/relationships/notesSlide" Target="../notesSlides/notesSlide43.xml"/><Relationship Id="rId1" Type="http://schemas.openxmlformats.org/officeDocument/2006/relationships/slideLayout" Target="../slideLayouts/slideLayout17.xml"/></Relationships>
</file>

<file path=ppt/slides/_rels/slide90.xml.rels><?xml version="1.0" encoding="UTF-8" standalone="yes"?>
<Relationships xmlns="http://schemas.openxmlformats.org/package/2006/relationships"><Relationship Id="rId3" Type="http://schemas.openxmlformats.org/officeDocument/2006/relationships/notesSlide" Target="../notesSlides/notesSlide44.xml"/><Relationship Id="rId2" Type="http://schemas.openxmlformats.org/officeDocument/2006/relationships/slideLayout" Target="../slideLayouts/slideLayout17.xml"/><Relationship Id="rId1" Type="http://schemas.openxmlformats.org/officeDocument/2006/relationships/vmlDrawing" Target="../drawings/vmlDrawing11.vml"/><Relationship Id="rId5" Type="http://schemas.openxmlformats.org/officeDocument/2006/relationships/image" Target="../media/image168.wmf"/><Relationship Id="rId4" Type="http://schemas.openxmlformats.org/officeDocument/2006/relationships/oleObject" Target="../embeddings/oleObject10.bin"/></Relationships>
</file>

<file path=ppt/slides/_rels/slide91.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92.xml.rels><?xml version="1.0" encoding="UTF-8" standalone="yes"?>
<Relationships xmlns="http://schemas.openxmlformats.org/package/2006/relationships"><Relationship Id="rId2" Type="http://schemas.openxmlformats.org/officeDocument/2006/relationships/image" Target="../media/image1600.png"/><Relationship Id="rId1" Type="http://schemas.openxmlformats.org/officeDocument/2006/relationships/slideLayout" Target="../slideLayouts/slideLayout15.xml"/></Relationships>
</file>

<file path=ppt/slides/_rels/slide93.xml.rels><?xml version="1.0" encoding="UTF-8" standalone="yes"?>
<Relationships xmlns="http://schemas.openxmlformats.org/package/2006/relationships"><Relationship Id="rId2" Type="http://schemas.openxmlformats.org/officeDocument/2006/relationships/image" Target="../media/image1711.png"/><Relationship Id="rId1" Type="http://schemas.openxmlformats.org/officeDocument/2006/relationships/slideLayout" Target="../slideLayouts/slideLayout15.xml"/></Relationships>
</file>

<file path=ppt/slides/_rels/slide94.xml.rels><?xml version="1.0" encoding="UTF-8" standalone="yes"?>
<Relationships xmlns="http://schemas.openxmlformats.org/package/2006/relationships"><Relationship Id="rId3" Type="http://schemas.openxmlformats.org/officeDocument/2006/relationships/image" Target="../media/image2010.png"/><Relationship Id="rId2" Type="http://schemas.openxmlformats.org/officeDocument/2006/relationships/image" Target="../media/image1811.png"/><Relationship Id="rId1" Type="http://schemas.openxmlformats.org/officeDocument/2006/relationships/slideLayout" Target="../slideLayouts/slideLayout15.xml"/></Relationships>
</file>

<file path=ppt/slides/_rels/slide95.xml.rels><?xml version="1.0" encoding="UTF-8" standalone="yes"?>
<Relationships xmlns="http://schemas.openxmlformats.org/package/2006/relationships"><Relationship Id="rId8" Type="http://schemas.openxmlformats.org/officeDocument/2006/relationships/image" Target="NULL"/><Relationship Id="rId3" Type="http://schemas.openxmlformats.org/officeDocument/2006/relationships/image" Target="NULL"/><Relationship Id="rId7" Type="http://schemas.openxmlformats.org/officeDocument/2006/relationships/image" Target="NULL"/><Relationship Id="rId2" Type="http://schemas.openxmlformats.org/officeDocument/2006/relationships/image" Target="NULL"/><Relationship Id="rId1" Type="http://schemas.openxmlformats.org/officeDocument/2006/relationships/slideLayout" Target="../slideLayouts/slideLayout15.xml"/><Relationship Id="rId6" Type="http://schemas.openxmlformats.org/officeDocument/2006/relationships/image" Target="NULL"/><Relationship Id="rId5" Type="http://schemas.openxmlformats.org/officeDocument/2006/relationships/image" Target="NULL"/><Relationship Id="rId4" Type="http://schemas.openxmlformats.org/officeDocument/2006/relationships/image" Target="NULL"/><Relationship Id="rId9" Type="http://schemas.openxmlformats.org/officeDocument/2006/relationships/image" Target="NULL"/></Relationships>
</file>

<file path=ppt/slides/_rels/slide96.xml.rels><?xml version="1.0" encoding="UTF-8" standalone="yes"?>
<Relationships xmlns="http://schemas.openxmlformats.org/package/2006/relationships"><Relationship Id="rId3" Type="http://schemas.openxmlformats.org/officeDocument/2006/relationships/image" Target="../media/image169.jpg"/><Relationship Id="rId2" Type="http://schemas.openxmlformats.org/officeDocument/2006/relationships/slideLayout" Target="../slideLayouts/slideLayout17.xml"/><Relationship Id="rId1" Type="http://schemas.openxmlformats.org/officeDocument/2006/relationships/vmlDrawing" Target="../drawings/vmlDrawing12.vml"/><Relationship Id="rId5" Type="http://schemas.openxmlformats.org/officeDocument/2006/relationships/image" Target="../media/image29.wmf"/><Relationship Id="rId4" Type="http://schemas.openxmlformats.org/officeDocument/2006/relationships/oleObject" Target="../embeddings/oleObject11.bin"/></Relationships>
</file>

<file path=ppt/slides/_rels/slide97.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98.xml.rels><?xml version="1.0" encoding="UTF-8" standalone="yes"?>
<Relationships xmlns="http://schemas.openxmlformats.org/package/2006/relationships"><Relationship Id="rId8" Type="http://schemas.openxmlformats.org/officeDocument/2006/relationships/image" Target="../media/image320.png"/><Relationship Id="rId3" Type="http://schemas.openxmlformats.org/officeDocument/2006/relationships/notesSlide" Target="../notesSlides/notesSlide45.xml"/><Relationship Id="rId7" Type="http://schemas.openxmlformats.org/officeDocument/2006/relationships/image" Target="../media/image171.wmf"/><Relationship Id="rId2" Type="http://schemas.openxmlformats.org/officeDocument/2006/relationships/slideLayout" Target="../slideLayouts/slideLayout15.xml"/><Relationship Id="rId1" Type="http://schemas.openxmlformats.org/officeDocument/2006/relationships/vmlDrawing" Target="../drawings/vmlDrawing13.vml"/><Relationship Id="rId6" Type="http://schemas.openxmlformats.org/officeDocument/2006/relationships/oleObject" Target="../embeddings/oleObject13.bin"/><Relationship Id="rId5" Type="http://schemas.openxmlformats.org/officeDocument/2006/relationships/image" Target="../media/image170.wmf"/><Relationship Id="rId10" Type="http://schemas.openxmlformats.org/officeDocument/2006/relationships/image" Target="../media/image173.png"/><Relationship Id="rId4" Type="http://schemas.openxmlformats.org/officeDocument/2006/relationships/oleObject" Target="../embeddings/oleObject12.bin"/><Relationship Id="rId9" Type="http://schemas.openxmlformats.org/officeDocument/2006/relationships/image" Target="../media/image172.jpeg"/></Relationships>
</file>

<file path=ppt/slides/_rels/slide99.xml.rels><?xml version="1.0" encoding="UTF-8" standalone="yes"?>
<Relationships xmlns="http://schemas.openxmlformats.org/package/2006/relationships"><Relationship Id="rId8" Type="http://schemas.openxmlformats.org/officeDocument/2006/relationships/image" Target="../media/image180.png"/><Relationship Id="rId13" Type="http://schemas.openxmlformats.org/officeDocument/2006/relationships/image" Target="../media/image185.png"/><Relationship Id="rId3" Type="http://schemas.openxmlformats.org/officeDocument/2006/relationships/image" Target="../media/image175.png"/><Relationship Id="rId7" Type="http://schemas.openxmlformats.org/officeDocument/2006/relationships/image" Target="../media/image179.png"/><Relationship Id="rId12" Type="http://schemas.openxmlformats.org/officeDocument/2006/relationships/image" Target="../media/image184.png"/><Relationship Id="rId2" Type="http://schemas.openxmlformats.org/officeDocument/2006/relationships/image" Target="../media/image174.png"/><Relationship Id="rId1" Type="http://schemas.openxmlformats.org/officeDocument/2006/relationships/slideLayout" Target="../slideLayouts/slideLayout15.xml"/><Relationship Id="rId6" Type="http://schemas.openxmlformats.org/officeDocument/2006/relationships/image" Target="../media/image178.png"/><Relationship Id="rId11" Type="http://schemas.openxmlformats.org/officeDocument/2006/relationships/image" Target="../media/image183.png"/><Relationship Id="rId5" Type="http://schemas.openxmlformats.org/officeDocument/2006/relationships/image" Target="../media/image177.png"/><Relationship Id="rId10" Type="http://schemas.openxmlformats.org/officeDocument/2006/relationships/image" Target="../media/image182.png"/><Relationship Id="rId4" Type="http://schemas.openxmlformats.org/officeDocument/2006/relationships/image" Target="../media/image176.png"/><Relationship Id="rId9" Type="http://schemas.openxmlformats.org/officeDocument/2006/relationships/image" Target="../media/image181.png"/></Relationships>
</file>

<file path=ppt/slides/_rels/slide100.xml.rels><?xml version="1.0" encoding="UTF-8" standalone="yes"?>
<Relationships xmlns="http://schemas.openxmlformats.org/package/2006/relationships"><Relationship Id="rId3" Type="http://schemas.openxmlformats.org/officeDocument/2006/relationships/image" Target="../media/image186.png"/><Relationship Id="rId2" Type="http://schemas.openxmlformats.org/officeDocument/2006/relationships/notesSlide" Target="../notesSlides/notesSlide46.xml"/><Relationship Id="rId1" Type="http://schemas.openxmlformats.org/officeDocument/2006/relationships/slideLayout" Target="../slideLayouts/slideLayout13.xml"/><Relationship Id="rId4" Type="http://schemas.openxmlformats.org/officeDocument/2006/relationships/image" Target="../media/image1801.png"/></Relationships>
</file>

<file path=ppt/slides/_rels/slide101.xml.rels><?xml version="1.0" encoding="UTF-8" standalone="yes"?>
<Relationships xmlns="http://schemas.openxmlformats.org/package/2006/relationships"><Relationship Id="rId8" Type="http://schemas.openxmlformats.org/officeDocument/2006/relationships/image" Target="../media/image1820.png"/><Relationship Id="rId3" Type="http://schemas.openxmlformats.org/officeDocument/2006/relationships/image" Target="../media/image187.png"/><Relationship Id="rId7" Type="http://schemas.openxmlformats.org/officeDocument/2006/relationships/image" Target="../media/image1810.png"/><Relationship Id="rId2" Type="http://schemas.openxmlformats.org/officeDocument/2006/relationships/notesSlide" Target="../notesSlides/notesSlide47.xml"/><Relationship Id="rId1" Type="http://schemas.openxmlformats.org/officeDocument/2006/relationships/slideLayout" Target="../slideLayouts/slideLayout17.xml"/><Relationship Id="rId6" Type="http://schemas.openxmlformats.org/officeDocument/2006/relationships/image" Target="../media/image1800.png"/><Relationship Id="rId5" Type="http://schemas.openxmlformats.org/officeDocument/2006/relationships/image" Target="../media/image186.png"/><Relationship Id="rId4" Type="http://schemas.openxmlformats.org/officeDocument/2006/relationships/image" Target="../media/image1790.png"/><Relationship Id="rId9" Type="http://schemas.openxmlformats.org/officeDocument/2006/relationships/image" Target="../media/image1830.png"/></Relationships>
</file>

<file path=ppt/slides/_rels/slide102.xml.rels><?xml version="1.0" encoding="UTF-8" standalone="yes"?>
<Relationships xmlns="http://schemas.openxmlformats.org/package/2006/relationships"><Relationship Id="rId3" Type="http://schemas.openxmlformats.org/officeDocument/2006/relationships/image" Target="../media/image189.png"/><Relationship Id="rId2" Type="http://schemas.openxmlformats.org/officeDocument/2006/relationships/notesSlide" Target="../notesSlides/notesSlide48.xml"/><Relationship Id="rId1" Type="http://schemas.openxmlformats.org/officeDocument/2006/relationships/slideLayout" Target="../slideLayouts/slideLayout17.xml"/><Relationship Id="rId6" Type="http://schemas.openxmlformats.org/officeDocument/2006/relationships/image" Target="../media/image192.png"/><Relationship Id="rId5" Type="http://schemas.openxmlformats.org/officeDocument/2006/relationships/image" Target="../media/image191.png"/><Relationship Id="rId4" Type="http://schemas.openxmlformats.org/officeDocument/2006/relationships/image" Target="../media/image190.png"/></Relationships>
</file>

<file path=ppt/slides/_rels/slide103.xml.rels><?xml version="1.0" encoding="UTF-8" standalone="yes"?>
<Relationships xmlns="http://schemas.openxmlformats.org/package/2006/relationships"><Relationship Id="rId3" Type="http://schemas.openxmlformats.org/officeDocument/2006/relationships/image" Target="../media/image194.png"/><Relationship Id="rId2" Type="http://schemas.openxmlformats.org/officeDocument/2006/relationships/image" Target="../media/image193.png"/><Relationship Id="rId1" Type="http://schemas.openxmlformats.org/officeDocument/2006/relationships/slideLayout" Target="../slideLayouts/slideLayout15.xml"/></Relationships>
</file>

<file path=ppt/slides/_rels/slide104.xml.rels><?xml version="1.0" encoding="UTF-8" standalone="yes"?>
<Relationships xmlns="http://schemas.openxmlformats.org/package/2006/relationships"><Relationship Id="rId8" Type="http://schemas.openxmlformats.org/officeDocument/2006/relationships/image" Target="NULL"/><Relationship Id="rId3" Type="http://schemas.openxmlformats.org/officeDocument/2006/relationships/image" Target="../media/image195.jpg"/><Relationship Id="rId7" Type="http://schemas.openxmlformats.org/officeDocument/2006/relationships/image" Target="NULL"/><Relationship Id="rId2" Type="http://schemas.openxmlformats.org/officeDocument/2006/relationships/notesSlide" Target="../notesSlides/notesSlide49.xml"/><Relationship Id="rId1" Type="http://schemas.openxmlformats.org/officeDocument/2006/relationships/slideLayout" Target="../slideLayouts/slideLayout15.xml"/><Relationship Id="rId6" Type="http://schemas.openxmlformats.org/officeDocument/2006/relationships/image" Target="NULL"/><Relationship Id="rId5" Type="http://schemas.openxmlformats.org/officeDocument/2006/relationships/image" Target="NULL"/><Relationship Id="rId10" Type="http://schemas.openxmlformats.org/officeDocument/2006/relationships/image" Target="NULL"/><Relationship Id="rId4" Type="http://schemas.openxmlformats.org/officeDocument/2006/relationships/image" Target="NULL"/><Relationship Id="rId9" Type="http://schemas.openxmlformats.org/officeDocument/2006/relationships/image" Target="NULL"/></Relationships>
</file>

<file path=ppt/slides/_rels/slide105.xml.rels><?xml version="1.0" encoding="UTF-8" standalone="yes"?>
<Relationships xmlns="http://schemas.openxmlformats.org/package/2006/relationships"><Relationship Id="rId3" Type="http://schemas.openxmlformats.org/officeDocument/2006/relationships/image" Target="../media/image402.png"/><Relationship Id="rId7" Type="http://schemas.openxmlformats.org/officeDocument/2006/relationships/image" Target="../media/image480.png"/><Relationship Id="rId2" Type="http://schemas.openxmlformats.org/officeDocument/2006/relationships/image" Target="../media/image2600.png"/><Relationship Id="rId1" Type="http://schemas.openxmlformats.org/officeDocument/2006/relationships/slideLayout" Target="../slideLayouts/slideLayout13.xml"/><Relationship Id="rId6" Type="http://schemas.openxmlformats.org/officeDocument/2006/relationships/image" Target="../media/image461.png"/><Relationship Id="rId5" Type="http://schemas.openxmlformats.org/officeDocument/2006/relationships/image" Target="../media/image431.png"/><Relationship Id="rId10" Type="http://schemas.openxmlformats.org/officeDocument/2006/relationships/image" Target="../media/image321.png"/><Relationship Id="rId4" Type="http://schemas.openxmlformats.org/officeDocument/2006/relationships/image" Target="../media/image45.png"/><Relationship Id="rId9" Type="http://schemas.openxmlformats.org/officeDocument/2006/relationships/image" Target="../media/image500.png"/></Relationships>
</file>

<file path=ppt/slides/_rels/slide106.xml.rels><?xml version="1.0" encoding="UTF-8" standalone="yes"?>
<Relationships xmlns="http://schemas.openxmlformats.org/package/2006/relationships"><Relationship Id="rId3" Type="http://schemas.openxmlformats.org/officeDocument/2006/relationships/image" Target="../media/image610.png"/><Relationship Id="rId7" Type="http://schemas.openxmlformats.org/officeDocument/2006/relationships/image" Target="../media/image660.png"/><Relationship Id="rId2" Type="http://schemas.openxmlformats.org/officeDocument/2006/relationships/notesSlide" Target="../notesSlides/notesSlide50.xml"/><Relationship Id="rId1" Type="http://schemas.openxmlformats.org/officeDocument/2006/relationships/slideLayout" Target="../slideLayouts/slideLayout13.xml"/><Relationship Id="rId6" Type="http://schemas.openxmlformats.org/officeDocument/2006/relationships/image" Target="../media/image650.png"/><Relationship Id="rId5" Type="http://schemas.openxmlformats.org/officeDocument/2006/relationships/image" Target="../media/image640.png"/><Relationship Id="rId4" Type="http://schemas.openxmlformats.org/officeDocument/2006/relationships/image" Target="../media/image620.png"/></Relationships>
</file>

<file path=ppt/slides/_rels/slide107.xml.rels><?xml version="1.0" encoding="UTF-8" standalone="yes"?>
<Relationships xmlns="http://schemas.openxmlformats.org/package/2006/relationships"><Relationship Id="rId8" Type="http://schemas.openxmlformats.org/officeDocument/2006/relationships/image" Target="../media/image512.png"/><Relationship Id="rId3" Type="http://schemas.openxmlformats.org/officeDocument/2006/relationships/image" Target="../media/image471.png"/><Relationship Id="rId7" Type="http://schemas.openxmlformats.org/officeDocument/2006/relationships/image" Target="../media/image4500.png"/><Relationship Id="rId2" Type="http://schemas.openxmlformats.org/officeDocument/2006/relationships/notesSlide" Target="../notesSlides/notesSlide51.xml"/><Relationship Id="rId1" Type="http://schemas.openxmlformats.org/officeDocument/2006/relationships/slideLayout" Target="../slideLayouts/slideLayout13.xml"/><Relationship Id="rId6" Type="http://schemas.openxmlformats.org/officeDocument/2006/relationships/image" Target="../media/image700.png"/><Relationship Id="rId11" Type="http://schemas.openxmlformats.org/officeDocument/2006/relationships/image" Target="../media/image511.png"/><Relationship Id="rId5" Type="http://schemas.openxmlformats.org/officeDocument/2006/relationships/image" Target="../media/image690.png"/><Relationship Id="rId10" Type="http://schemas.openxmlformats.org/officeDocument/2006/relationships/image" Target="../media/image541.png"/><Relationship Id="rId4" Type="http://schemas.openxmlformats.org/officeDocument/2006/relationships/image" Target="../media/image490.png"/><Relationship Id="rId9" Type="http://schemas.openxmlformats.org/officeDocument/2006/relationships/image" Target="../media/image680.png"/></Relationships>
</file>

<file path=ppt/slides/_rels/slide108.xml.rels><?xml version="1.0" encoding="UTF-8" standalone="yes"?>
<Relationships xmlns="http://schemas.openxmlformats.org/package/2006/relationships"><Relationship Id="rId3" Type="http://schemas.openxmlformats.org/officeDocument/2006/relationships/image" Target="../media/image196.png"/><Relationship Id="rId2" Type="http://schemas.openxmlformats.org/officeDocument/2006/relationships/notesSlide" Target="../notesSlides/notesSlide52.xml"/><Relationship Id="rId1" Type="http://schemas.openxmlformats.org/officeDocument/2006/relationships/slideLayout" Target="../slideLayouts/slideLayout13.xml"/><Relationship Id="rId5" Type="http://schemas.openxmlformats.org/officeDocument/2006/relationships/image" Target="../media/image5700.png"/><Relationship Id="rId4" Type="http://schemas.openxmlformats.org/officeDocument/2006/relationships/image" Target="../media/image4700.png"/></Relationships>
</file>

<file path=ppt/slides/_rels/slide109.xml.rels><?xml version="1.0" encoding="UTF-8" standalone="yes"?>
<Relationships xmlns="http://schemas.openxmlformats.org/package/2006/relationships"><Relationship Id="rId8" Type="http://schemas.openxmlformats.org/officeDocument/2006/relationships/image" Target="../media/image199.png"/><Relationship Id="rId3" Type="http://schemas.openxmlformats.org/officeDocument/2006/relationships/notesSlide" Target="../notesSlides/notesSlide53.xml"/><Relationship Id="rId7" Type="http://schemas.openxmlformats.org/officeDocument/2006/relationships/image" Target="../media/image1080.png"/><Relationship Id="rId12" Type="http://schemas.openxmlformats.org/officeDocument/2006/relationships/image" Target="../media/image1320.png"/><Relationship Id="rId2" Type="http://schemas.openxmlformats.org/officeDocument/2006/relationships/slideLayout" Target="../slideLayouts/slideLayout13.xml"/><Relationship Id="rId1" Type="http://schemas.openxmlformats.org/officeDocument/2006/relationships/vmlDrawing" Target="../drawings/vmlDrawing14.vml"/><Relationship Id="rId6" Type="http://schemas.openxmlformats.org/officeDocument/2006/relationships/image" Target="../media/image197.wmf"/><Relationship Id="rId11" Type="http://schemas.openxmlformats.org/officeDocument/2006/relationships/image" Target="../media/image1090.png"/><Relationship Id="rId5" Type="http://schemas.openxmlformats.org/officeDocument/2006/relationships/oleObject" Target="../embeddings/oleObject14.bin"/><Relationship Id="rId10" Type="http://schemas.openxmlformats.org/officeDocument/2006/relationships/image" Target="../media/image53.png"/><Relationship Id="rId4" Type="http://schemas.openxmlformats.org/officeDocument/2006/relationships/image" Target="../media/image198.png"/><Relationship Id="rId9" Type="http://schemas.openxmlformats.org/officeDocument/2006/relationships/image" Target="../media/image200.png"/></Relationships>
</file>

<file path=ppt/slides/_rels/slide110.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111.xml.rels><?xml version="1.0" encoding="UTF-8" standalone="yes"?>
<Relationships xmlns="http://schemas.openxmlformats.org/package/2006/relationships"><Relationship Id="rId1" Type="http://schemas.openxmlformats.org/officeDocument/2006/relationships/slideLayout" Target="../slideLayouts/slideLayout15.xml"/><Relationship Id="rId4" Type="http://schemas.openxmlformats.org/officeDocument/2006/relationships/image" Target="NULL"/></Relationships>
</file>

<file path=ppt/slides/_rels/slide112.xml.rels><?xml version="1.0" encoding="UTF-8" standalone="yes"?>
<Relationships xmlns="http://schemas.openxmlformats.org/package/2006/relationships"><Relationship Id="rId1" Type="http://schemas.openxmlformats.org/officeDocument/2006/relationships/slideLayout" Target="../slideLayouts/slideLayout15.xml"/><Relationship Id="rId5" Type="http://schemas.openxmlformats.org/officeDocument/2006/relationships/image" Target="../media/image201.png"/><Relationship Id="rId4" Type="http://schemas.openxmlformats.org/officeDocument/2006/relationships/image" Target="NULL"/></Relationships>
</file>

<file path=ppt/slides/_rels/slide113.xml.rels><?xml version="1.0" encoding="UTF-8" standalone="yes"?>
<Relationships xmlns="http://schemas.openxmlformats.org/package/2006/relationships"><Relationship Id="rId3" Type="http://schemas.openxmlformats.org/officeDocument/2006/relationships/image" Target="NULL"/><Relationship Id="rId2" Type="http://schemas.openxmlformats.org/officeDocument/2006/relationships/image" Target="NULL"/><Relationship Id="rId1" Type="http://schemas.openxmlformats.org/officeDocument/2006/relationships/slideLayout" Target="../slideLayouts/slideLayout15.xml"/><Relationship Id="rId5" Type="http://schemas.openxmlformats.org/officeDocument/2006/relationships/image" Target="../media/image201.png"/><Relationship Id="rId4" Type="http://schemas.openxmlformats.org/officeDocument/2006/relationships/image" Target="NULL"/></Relationships>
</file>

<file path=ppt/slides/_rels/slide114.xml.rels><?xml version="1.0" encoding="UTF-8" standalone="yes"?>
<Relationships xmlns="http://schemas.openxmlformats.org/package/2006/relationships"><Relationship Id="rId3" Type="http://schemas.openxmlformats.org/officeDocument/2006/relationships/image" Target="NULL"/><Relationship Id="rId2" Type="http://schemas.openxmlformats.org/officeDocument/2006/relationships/image" Target="NULL"/><Relationship Id="rId1" Type="http://schemas.openxmlformats.org/officeDocument/2006/relationships/slideLayout" Target="../slideLayouts/slideLayout15.xml"/><Relationship Id="rId5" Type="http://schemas.openxmlformats.org/officeDocument/2006/relationships/image" Target="../media/image201.png"/><Relationship Id="rId4" Type="http://schemas.openxmlformats.org/officeDocument/2006/relationships/image" Target="NULL"/></Relationships>
</file>

<file path=ppt/slides/_rels/slide115.xml.rels><?xml version="1.0" encoding="UTF-8" standalone="yes"?>
<Relationships xmlns="http://schemas.openxmlformats.org/package/2006/relationships"><Relationship Id="rId8" Type="http://schemas.openxmlformats.org/officeDocument/2006/relationships/image" Target="../media/image206.png"/><Relationship Id="rId13" Type="http://schemas.openxmlformats.org/officeDocument/2006/relationships/image" Target="../media/image211.png"/><Relationship Id="rId3" Type="http://schemas.openxmlformats.org/officeDocument/2006/relationships/image" Target="NULL"/><Relationship Id="rId7" Type="http://schemas.openxmlformats.org/officeDocument/2006/relationships/image" Target="../media/image205.png"/><Relationship Id="rId12" Type="http://schemas.openxmlformats.org/officeDocument/2006/relationships/image" Target="../media/image210.png"/><Relationship Id="rId2" Type="http://schemas.openxmlformats.org/officeDocument/2006/relationships/image" Target="NULL"/><Relationship Id="rId16" Type="http://schemas.openxmlformats.org/officeDocument/2006/relationships/image" Target="../media/image214.png"/><Relationship Id="rId1" Type="http://schemas.openxmlformats.org/officeDocument/2006/relationships/slideLayout" Target="../slideLayouts/slideLayout15.xml"/><Relationship Id="rId6" Type="http://schemas.openxmlformats.org/officeDocument/2006/relationships/image" Target="../media/image204.png"/><Relationship Id="rId11" Type="http://schemas.openxmlformats.org/officeDocument/2006/relationships/image" Target="../media/image209.png"/><Relationship Id="rId5" Type="http://schemas.openxmlformats.org/officeDocument/2006/relationships/image" Target="../media/image203.png"/><Relationship Id="rId15" Type="http://schemas.openxmlformats.org/officeDocument/2006/relationships/image" Target="../media/image213.png"/><Relationship Id="rId10" Type="http://schemas.openxmlformats.org/officeDocument/2006/relationships/image" Target="../media/image208.png"/><Relationship Id="rId4" Type="http://schemas.openxmlformats.org/officeDocument/2006/relationships/image" Target="../media/image202.png"/><Relationship Id="rId9" Type="http://schemas.openxmlformats.org/officeDocument/2006/relationships/image" Target="../media/image207.png"/><Relationship Id="rId14" Type="http://schemas.openxmlformats.org/officeDocument/2006/relationships/image" Target="../media/image212.png"/></Relationships>
</file>

<file path=ppt/slides/_rels/slide116.xml.rels><?xml version="1.0" encoding="UTF-8" standalone="yes"?>
<Relationships xmlns="http://schemas.openxmlformats.org/package/2006/relationships"><Relationship Id="rId8" Type="http://schemas.openxmlformats.org/officeDocument/2006/relationships/image" Target="../media/image209.png"/><Relationship Id="rId13" Type="http://schemas.openxmlformats.org/officeDocument/2006/relationships/image" Target="../media/image214.png"/><Relationship Id="rId3" Type="http://schemas.openxmlformats.org/officeDocument/2006/relationships/image" Target="NULL"/><Relationship Id="rId7" Type="http://schemas.openxmlformats.org/officeDocument/2006/relationships/image" Target="../media/image208.png"/><Relationship Id="rId12" Type="http://schemas.openxmlformats.org/officeDocument/2006/relationships/image" Target="../media/image213.png"/><Relationship Id="rId2" Type="http://schemas.openxmlformats.org/officeDocument/2006/relationships/image" Target="NULL"/><Relationship Id="rId16" Type="http://schemas.openxmlformats.org/officeDocument/2006/relationships/image" Target="../media/image204.png"/><Relationship Id="rId1" Type="http://schemas.openxmlformats.org/officeDocument/2006/relationships/slideLayout" Target="../slideLayouts/slideLayout15.xml"/><Relationship Id="rId6" Type="http://schemas.openxmlformats.org/officeDocument/2006/relationships/image" Target="../media/image207.png"/><Relationship Id="rId11" Type="http://schemas.openxmlformats.org/officeDocument/2006/relationships/image" Target="../media/image212.png"/><Relationship Id="rId5" Type="http://schemas.openxmlformats.org/officeDocument/2006/relationships/image" Target="../media/image206.png"/><Relationship Id="rId15" Type="http://schemas.openxmlformats.org/officeDocument/2006/relationships/image" Target="../media/image203.png"/><Relationship Id="rId10" Type="http://schemas.openxmlformats.org/officeDocument/2006/relationships/image" Target="../media/image211.png"/><Relationship Id="rId4" Type="http://schemas.openxmlformats.org/officeDocument/2006/relationships/image" Target="../media/image205.png"/><Relationship Id="rId9" Type="http://schemas.openxmlformats.org/officeDocument/2006/relationships/image" Target="../media/image210.png"/><Relationship Id="rId14" Type="http://schemas.openxmlformats.org/officeDocument/2006/relationships/image" Target="../media/image202.png"/></Relationships>
</file>

<file path=ppt/slides/_rels/slide117.xml.rels><?xml version="1.0" encoding="UTF-8" standalone="yes"?>
<Relationships xmlns="http://schemas.openxmlformats.org/package/2006/relationships"><Relationship Id="rId8" Type="http://schemas.openxmlformats.org/officeDocument/2006/relationships/image" Target="../media/image209.png"/><Relationship Id="rId13" Type="http://schemas.openxmlformats.org/officeDocument/2006/relationships/image" Target="../media/image214.png"/><Relationship Id="rId3" Type="http://schemas.openxmlformats.org/officeDocument/2006/relationships/image" Target="NULL"/><Relationship Id="rId7" Type="http://schemas.openxmlformats.org/officeDocument/2006/relationships/image" Target="../media/image208.png"/><Relationship Id="rId12" Type="http://schemas.openxmlformats.org/officeDocument/2006/relationships/image" Target="../media/image213.png"/><Relationship Id="rId17" Type="http://schemas.openxmlformats.org/officeDocument/2006/relationships/image" Target="NULL"/><Relationship Id="rId2" Type="http://schemas.openxmlformats.org/officeDocument/2006/relationships/image" Target="NULL"/><Relationship Id="rId16" Type="http://schemas.openxmlformats.org/officeDocument/2006/relationships/image" Target="../media/image204.png"/><Relationship Id="rId1" Type="http://schemas.openxmlformats.org/officeDocument/2006/relationships/slideLayout" Target="../slideLayouts/slideLayout15.xml"/><Relationship Id="rId6" Type="http://schemas.openxmlformats.org/officeDocument/2006/relationships/image" Target="../media/image207.png"/><Relationship Id="rId11" Type="http://schemas.openxmlformats.org/officeDocument/2006/relationships/image" Target="../media/image212.png"/><Relationship Id="rId5" Type="http://schemas.openxmlformats.org/officeDocument/2006/relationships/image" Target="../media/image206.png"/><Relationship Id="rId15" Type="http://schemas.openxmlformats.org/officeDocument/2006/relationships/image" Target="../media/image203.png"/><Relationship Id="rId10" Type="http://schemas.openxmlformats.org/officeDocument/2006/relationships/image" Target="../media/image211.png"/><Relationship Id="rId4" Type="http://schemas.openxmlformats.org/officeDocument/2006/relationships/image" Target="../media/image205.png"/><Relationship Id="rId9" Type="http://schemas.openxmlformats.org/officeDocument/2006/relationships/image" Target="../media/image210.png"/><Relationship Id="rId14" Type="http://schemas.openxmlformats.org/officeDocument/2006/relationships/image" Target="../media/image202.png"/></Relationships>
</file>

<file path=ppt/slides/_rels/slide118.xml.rels><?xml version="1.0" encoding="UTF-8" standalone="yes"?>
<Relationships xmlns="http://schemas.openxmlformats.org/package/2006/relationships"><Relationship Id="rId8" Type="http://schemas.openxmlformats.org/officeDocument/2006/relationships/image" Target="../media/image209.png"/><Relationship Id="rId13" Type="http://schemas.openxmlformats.org/officeDocument/2006/relationships/image" Target="../media/image214.png"/><Relationship Id="rId18" Type="http://schemas.openxmlformats.org/officeDocument/2006/relationships/image" Target="NULL"/><Relationship Id="rId3" Type="http://schemas.openxmlformats.org/officeDocument/2006/relationships/image" Target="NULL"/><Relationship Id="rId21" Type="http://schemas.openxmlformats.org/officeDocument/2006/relationships/image" Target="../media/image203.png"/><Relationship Id="rId7" Type="http://schemas.openxmlformats.org/officeDocument/2006/relationships/image" Target="../media/image208.png"/><Relationship Id="rId12" Type="http://schemas.openxmlformats.org/officeDocument/2006/relationships/image" Target="../media/image213.png"/><Relationship Id="rId17" Type="http://schemas.openxmlformats.org/officeDocument/2006/relationships/image" Target="NULL"/><Relationship Id="rId2" Type="http://schemas.openxmlformats.org/officeDocument/2006/relationships/image" Target="NULL"/><Relationship Id="rId16" Type="http://schemas.openxmlformats.org/officeDocument/2006/relationships/image" Target="../media/image216.png"/><Relationship Id="rId20" Type="http://schemas.openxmlformats.org/officeDocument/2006/relationships/image" Target="../media/image202.png"/><Relationship Id="rId1" Type="http://schemas.openxmlformats.org/officeDocument/2006/relationships/slideLayout" Target="../slideLayouts/slideLayout15.xml"/><Relationship Id="rId6" Type="http://schemas.openxmlformats.org/officeDocument/2006/relationships/image" Target="../media/image207.png"/><Relationship Id="rId11" Type="http://schemas.openxmlformats.org/officeDocument/2006/relationships/image" Target="../media/image212.png"/><Relationship Id="rId5" Type="http://schemas.openxmlformats.org/officeDocument/2006/relationships/image" Target="../media/image206.png"/><Relationship Id="rId15" Type="http://schemas.openxmlformats.org/officeDocument/2006/relationships/image" Target="../media/image215.png"/><Relationship Id="rId10" Type="http://schemas.openxmlformats.org/officeDocument/2006/relationships/image" Target="../media/image211.png"/><Relationship Id="rId19" Type="http://schemas.openxmlformats.org/officeDocument/2006/relationships/image" Target="NULL"/><Relationship Id="rId4" Type="http://schemas.openxmlformats.org/officeDocument/2006/relationships/image" Target="../media/image205.png"/><Relationship Id="rId9" Type="http://schemas.openxmlformats.org/officeDocument/2006/relationships/image" Target="../media/image210.png"/><Relationship Id="rId14" Type="http://schemas.openxmlformats.org/officeDocument/2006/relationships/image" Target="NULL"/><Relationship Id="rId22" Type="http://schemas.openxmlformats.org/officeDocument/2006/relationships/image" Target="../media/image204.png"/></Relationships>
</file>

<file path=ppt/slides/_rels/slide119.xml.rels><?xml version="1.0" encoding="UTF-8" standalone="yes"?>
<Relationships xmlns="http://schemas.openxmlformats.org/package/2006/relationships"><Relationship Id="rId3" Type="http://schemas.openxmlformats.org/officeDocument/2006/relationships/image" Target="NULL"/><Relationship Id="rId2" Type="http://schemas.openxmlformats.org/officeDocument/2006/relationships/notesSlide" Target="../notesSlides/notesSlide54.xml"/><Relationship Id="rId1" Type="http://schemas.openxmlformats.org/officeDocument/2006/relationships/slideLayout" Target="../slideLayouts/slideLayout15.xml"/><Relationship Id="rId6" Type="http://schemas.openxmlformats.org/officeDocument/2006/relationships/image" Target="NULL"/></Relationships>
</file>

<file path=ppt/slides/_rels/slide120.xml.rels><?xml version="1.0" encoding="UTF-8" standalone="yes"?>
<Relationships xmlns="http://schemas.openxmlformats.org/package/2006/relationships"><Relationship Id="rId2" Type="http://schemas.openxmlformats.org/officeDocument/2006/relationships/notesSlide" Target="../notesSlides/notesSlide55.xml"/><Relationship Id="rId1" Type="http://schemas.openxmlformats.org/officeDocument/2006/relationships/slideLayout" Target="../slideLayouts/slideLayout15.xml"/><Relationship Id="rId6" Type="http://schemas.openxmlformats.org/officeDocument/2006/relationships/image" Target="NULL"/><Relationship Id="rId5" Type="http://schemas.openxmlformats.org/officeDocument/2006/relationships/image" Target="NULL"/><Relationship Id="rId4" Type="http://schemas.openxmlformats.org/officeDocument/2006/relationships/image" Target="NULL"/></Relationships>
</file>

<file path=ppt/slides/_rels/slide121.xml.rels><?xml version="1.0" encoding="UTF-8" standalone="yes"?>
<Relationships xmlns="http://schemas.openxmlformats.org/package/2006/relationships"><Relationship Id="rId3" Type="http://schemas.openxmlformats.org/officeDocument/2006/relationships/image" Target="NULL"/><Relationship Id="rId7" Type="http://schemas.openxmlformats.org/officeDocument/2006/relationships/image" Target="NULL"/><Relationship Id="rId2" Type="http://schemas.openxmlformats.org/officeDocument/2006/relationships/notesSlide" Target="../notesSlides/notesSlide56.xml"/><Relationship Id="rId1" Type="http://schemas.openxmlformats.org/officeDocument/2006/relationships/slideLayout" Target="../slideLayouts/slideLayout15.xml"/><Relationship Id="rId6" Type="http://schemas.openxmlformats.org/officeDocument/2006/relationships/image" Target="NULL"/><Relationship Id="rId5" Type="http://schemas.openxmlformats.org/officeDocument/2006/relationships/image" Target="NULL"/><Relationship Id="rId4" Type="http://schemas.openxmlformats.org/officeDocument/2006/relationships/image" Target="NULL"/></Relationships>
</file>

<file path=ppt/slides/_rels/slide122.xml.rels><?xml version="1.0" encoding="UTF-8" standalone="yes"?>
<Relationships xmlns="http://schemas.openxmlformats.org/package/2006/relationships"><Relationship Id="rId3" Type="http://schemas.openxmlformats.org/officeDocument/2006/relationships/image" Target="NULL"/><Relationship Id="rId7" Type="http://schemas.openxmlformats.org/officeDocument/2006/relationships/image" Target="NULL"/><Relationship Id="rId2" Type="http://schemas.openxmlformats.org/officeDocument/2006/relationships/notesSlide" Target="../notesSlides/notesSlide57.xml"/><Relationship Id="rId1" Type="http://schemas.openxmlformats.org/officeDocument/2006/relationships/slideLayout" Target="../slideLayouts/slideLayout15.xml"/><Relationship Id="rId6" Type="http://schemas.openxmlformats.org/officeDocument/2006/relationships/image" Target="NULL"/><Relationship Id="rId5" Type="http://schemas.openxmlformats.org/officeDocument/2006/relationships/image" Target="NULL"/><Relationship Id="rId4" Type="http://schemas.openxmlformats.org/officeDocument/2006/relationships/image" Target="NULL"/></Relationships>
</file>

<file path=ppt/slides/_rels/slide123.xml.rels><?xml version="1.0" encoding="UTF-8" standalone="yes"?>
<Relationships xmlns="http://schemas.openxmlformats.org/package/2006/relationships"><Relationship Id="rId3" Type="http://schemas.openxmlformats.org/officeDocument/2006/relationships/image" Target="NULL"/><Relationship Id="rId7" Type="http://schemas.openxmlformats.org/officeDocument/2006/relationships/image" Target="NULL"/><Relationship Id="rId2" Type="http://schemas.openxmlformats.org/officeDocument/2006/relationships/notesSlide" Target="../notesSlides/notesSlide58.xml"/><Relationship Id="rId1" Type="http://schemas.openxmlformats.org/officeDocument/2006/relationships/slideLayout" Target="../slideLayouts/slideLayout15.xml"/><Relationship Id="rId6" Type="http://schemas.openxmlformats.org/officeDocument/2006/relationships/image" Target="NULL"/><Relationship Id="rId5" Type="http://schemas.openxmlformats.org/officeDocument/2006/relationships/image" Target="NULL"/><Relationship Id="rId4" Type="http://schemas.openxmlformats.org/officeDocument/2006/relationships/image" Target="NULL"/></Relationships>
</file>

<file path=ppt/slides/_rels/slide124.xml.rels><?xml version="1.0" encoding="UTF-8" standalone="yes"?>
<Relationships xmlns="http://schemas.openxmlformats.org/package/2006/relationships"><Relationship Id="rId8" Type="http://schemas.openxmlformats.org/officeDocument/2006/relationships/image" Target="NULL"/><Relationship Id="rId3" Type="http://schemas.openxmlformats.org/officeDocument/2006/relationships/image" Target="NULL"/><Relationship Id="rId7" Type="http://schemas.openxmlformats.org/officeDocument/2006/relationships/image" Target="NULL"/><Relationship Id="rId2" Type="http://schemas.openxmlformats.org/officeDocument/2006/relationships/notesSlide" Target="../notesSlides/notesSlide59.xml"/><Relationship Id="rId1" Type="http://schemas.openxmlformats.org/officeDocument/2006/relationships/slideLayout" Target="../slideLayouts/slideLayout15.xml"/><Relationship Id="rId6" Type="http://schemas.openxmlformats.org/officeDocument/2006/relationships/image" Target="NULL"/><Relationship Id="rId5" Type="http://schemas.openxmlformats.org/officeDocument/2006/relationships/image" Target="NULL"/><Relationship Id="rId4" Type="http://schemas.openxmlformats.org/officeDocument/2006/relationships/image" Target="NULL"/><Relationship Id="rId9" Type="http://schemas.openxmlformats.org/officeDocument/2006/relationships/image" Target="NULL"/></Relationships>
</file>

<file path=ppt/slides/_rels/slide125.xml.rels><?xml version="1.0" encoding="UTF-8" standalone="yes"?>
<Relationships xmlns="http://schemas.openxmlformats.org/package/2006/relationships"><Relationship Id="rId8" Type="http://schemas.openxmlformats.org/officeDocument/2006/relationships/image" Target="NULL"/><Relationship Id="rId3" Type="http://schemas.openxmlformats.org/officeDocument/2006/relationships/image" Target="NULL"/><Relationship Id="rId7" Type="http://schemas.openxmlformats.org/officeDocument/2006/relationships/image" Target="NULL"/><Relationship Id="rId2" Type="http://schemas.openxmlformats.org/officeDocument/2006/relationships/notesSlide" Target="../notesSlides/notesSlide60.xml"/><Relationship Id="rId1" Type="http://schemas.openxmlformats.org/officeDocument/2006/relationships/slideLayout" Target="../slideLayouts/slideLayout15.xml"/><Relationship Id="rId6" Type="http://schemas.openxmlformats.org/officeDocument/2006/relationships/image" Target="NULL"/><Relationship Id="rId10" Type="http://schemas.openxmlformats.org/officeDocument/2006/relationships/image" Target="NULL"/><Relationship Id="rId4" Type="http://schemas.openxmlformats.org/officeDocument/2006/relationships/image" Target="NULL"/><Relationship Id="rId9" Type="http://schemas.openxmlformats.org/officeDocument/2006/relationships/image" Target="NULL"/></Relationships>
</file>

<file path=ppt/slides/_rels/slide126.xml.rels><?xml version="1.0" encoding="UTF-8" standalone="yes"?>
<Relationships xmlns="http://schemas.openxmlformats.org/package/2006/relationships"><Relationship Id="rId8" Type="http://schemas.openxmlformats.org/officeDocument/2006/relationships/image" Target="NULL"/><Relationship Id="rId3" Type="http://schemas.openxmlformats.org/officeDocument/2006/relationships/image" Target="NULL"/><Relationship Id="rId7" Type="http://schemas.openxmlformats.org/officeDocument/2006/relationships/image" Target="NULL"/><Relationship Id="rId2" Type="http://schemas.openxmlformats.org/officeDocument/2006/relationships/notesSlide" Target="../notesSlides/notesSlide61.xml"/><Relationship Id="rId1" Type="http://schemas.openxmlformats.org/officeDocument/2006/relationships/slideLayout" Target="../slideLayouts/slideLayout15.xml"/><Relationship Id="rId6" Type="http://schemas.openxmlformats.org/officeDocument/2006/relationships/image" Target="NULL"/><Relationship Id="rId11" Type="http://schemas.openxmlformats.org/officeDocument/2006/relationships/image" Target="NULL"/><Relationship Id="rId10" Type="http://schemas.openxmlformats.org/officeDocument/2006/relationships/image" Target="NULL"/><Relationship Id="rId4" Type="http://schemas.openxmlformats.org/officeDocument/2006/relationships/image" Target="NULL"/><Relationship Id="rId9" Type="http://schemas.openxmlformats.org/officeDocument/2006/relationships/image" Target="NULL"/></Relationships>
</file>

<file path=ppt/slides/_rels/slide127.xml.rels><?xml version="1.0" encoding="UTF-8" standalone="yes"?>
<Relationships xmlns="http://schemas.openxmlformats.org/package/2006/relationships"><Relationship Id="rId3" Type="http://schemas.openxmlformats.org/officeDocument/2006/relationships/image" Target="NULL"/><Relationship Id="rId2" Type="http://schemas.openxmlformats.org/officeDocument/2006/relationships/notesSlide" Target="../notesSlides/notesSlide62.xml"/><Relationship Id="rId1" Type="http://schemas.openxmlformats.org/officeDocument/2006/relationships/slideLayout" Target="../slideLayouts/slideLayout15.xml"/><Relationship Id="rId5" Type="http://schemas.openxmlformats.org/officeDocument/2006/relationships/image" Target="../media/image218.jpg"/><Relationship Id="rId4" Type="http://schemas.openxmlformats.org/officeDocument/2006/relationships/image" Target="../media/image217.jpg"/></Relationships>
</file>

<file path=ppt/slides/_rels/slide128.xml.rels><?xml version="1.0" encoding="UTF-8" standalone="yes"?>
<Relationships xmlns="http://schemas.openxmlformats.org/package/2006/relationships"><Relationship Id="rId3" Type="http://schemas.openxmlformats.org/officeDocument/2006/relationships/image" Target="../media/image219.png"/><Relationship Id="rId2" Type="http://schemas.openxmlformats.org/officeDocument/2006/relationships/notesSlide" Target="../notesSlides/notesSlide63.xml"/><Relationship Id="rId1" Type="http://schemas.openxmlformats.org/officeDocument/2006/relationships/slideLayout" Target="../slideLayouts/slideLayout15.xml"/></Relationships>
</file>

<file path=ppt/slides/_rels/slide129.xml.rels><?xml version="1.0" encoding="UTF-8" standalone="yes"?>
<Relationships xmlns="http://schemas.openxmlformats.org/package/2006/relationships"><Relationship Id="rId3" Type="http://schemas.openxmlformats.org/officeDocument/2006/relationships/image" Target="../media/image220.jpg"/><Relationship Id="rId2" Type="http://schemas.openxmlformats.org/officeDocument/2006/relationships/notesSlide" Target="../notesSlides/notesSlide64.xml"/><Relationship Id="rId1" Type="http://schemas.openxmlformats.org/officeDocument/2006/relationships/slideLayout" Target="../slideLayouts/slideLayout15.xml"/><Relationship Id="rId4" Type="http://schemas.openxmlformats.org/officeDocument/2006/relationships/image" Target="../media/image219.png"/></Relationships>
</file>

<file path=ppt/slides/_rels/slide130.xml.rels><?xml version="1.0" encoding="UTF-8" standalone="yes"?>
<Relationships xmlns="http://schemas.openxmlformats.org/package/2006/relationships"><Relationship Id="rId2" Type="http://schemas.openxmlformats.org/officeDocument/2006/relationships/notesSlide" Target="../notesSlides/notesSlide65.xml"/><Relationship Id="rId1" Type="http://schemas.openxmlformats.org/officeDocument/2006/relationships/slideLayout" Target="../slideLayouts/slideLayout15.xml"/></Relationships>
</file>

<file path=ppt/slides/_rels/slide131.xml.rels><?xml version="1.0" encoding="UTF-8" standalone="yes"?>
<Relationships xmlns="http://schemas.openxmlformats.org/package/2006/relationships"><Relationship Id="rId3" Type="http://schemas.openxmlformats.org/officeDocument/2006/relationships/image" Target="../media/image221.png"/><Relationship Id="rId2" Type="http://schemas.openxmlformats.org/officeDocument/2006/relationships/notesSlide" Target="../notesSlides/notesSlide66.xml"/><Relationship Id="rId1" Type="http://schemas.openxmlformats.org/officeDocument/2006/relationships/slideLayout" Target="../slideLayouts/slideLayout15.xml"/></Relationships>
</file>

<file path=ppt/slides/_rels/slide132.xml.rels><?xml version="1.0" encoding="UTF-8" standalone="yes"?>
<Relationships xmlns="http://schemas.openxmlformats.org/package/2006/relationships"><Relationship Id="rId3" Type="http://schemas.openxmlformats.org/officeDocument/2006/relationships/image" Target="../media/image221.png"/><Relationship Id="rId2" Type="http://schemas.openxmlformats.org/officeDocument/2006/relationships/notesSlide" Target="../notesSlides/notesSlide67.xml"/><Relationship Id="rId1" Type="http://schemas.openxmlformats.org/officeDocument/2006/relationships/slideLayout" Target="../slideLayouts/slideLayout15.xml"/></Relationships>
</file>

<file path=ppt/slides/_rels/slide133.xml.rels><?xml version="1.0" encoding="UTF-8" standalone="yes"?>
<Relationships xmlns="http://schemas.openxmlformats.org/package/2006/relationships"><Relationship Id="rId3" Type="http://schemas.openxmlformats.org/officeDocument/2006/relationships/image" Target="../media/image221.png"/><Relationship Id="rId2" Type="http://schemas.openxmlformats.org/officeDocument/2006/relationships/notesSlide" Target="../notesSlides/notesSlide68.xml"/><Relationship Id="rId1" Type="http://schemas.openxmlformats.org/officeDocument/2006/relationships/slideLayout" Target="../slideLayouts/slideLayout15.xml"/><Relationship Id="rId4" Type="http://schemas.openxmlformats.org/officeDocument/2006/relationships/image" Target="../media/image222.jpg"/></Relationships>
</file>

<file path=ppt/slides/_rels/slide134.xml.rels><?xml version="1.0" encoding="UTF-8" standalone="yes"?>
<Relationships xmlns="http://schemas.openxmlformats.org/package/2006/relationships"><Relationship Id="rId3" Type="http://schemas.openxmlformats.org/officeDocument/2006/relationships/image" Target="NULL"/><Relationship Id="rId7" Type="http://schemas.openxmlformats.org/officeDocument/2006/relationships/image" Target="NULL"/><Relationship Id="rId2" Type="http://schemas.openxmlformats.org/officeDocument/2006/relationships/notesSlide" Target="../notesSlides/notesSlide69.xml"/><Relationship Id="rId1" Type="http://schemas.openxmlformats.org/officeDocument/2006/relationships/slideLayout" Target="../slideLayouts/slideLayout15.xml"/><Relationship Id="rId6" Type="http://schemas.openxmlformats.org/officeDocument/2006/relationships/image" Target="NULL"/><Relationship Id="rId5" Type="http://schemas.openxmlformats.org/officeDocument/2006/relationships/image" Target="../media/image224.jpg"/><Relationship Id="rId4" Type="http://schemas.openxmlformats.org/officeDocument/2006/relationships/image" Target="../media/image223.jpg"/></Relationships>
</file>

<file path=ppt/slides/_rels/slide135.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136.xml.rels><?xml version="1.0" encoding="UTF-8" standalone="yes"?>
<Relationships xmlns="http://schemas.openxmlformats.org/package/2006/relationships"><Relationship Id="rId3" Type="http://schemas.openxmlformats.org/officeDocument/2006/relationships/image" Target="../media/image226.png"/><Relationship Id="rId2" Type="http://schemas.openxmlformats.org/officeDocument/2006/relationships/image" Target="../media/image225.png"/><Relationship Id="rId1" Type="http://schemas.openxmlformats.org/officeDocument/2006/relationships/slideLayout" Target="../slideLayouts/slideLayout15.xml"/><Relationship Id="rId5" Type="http://schemas.openxmlformats.org/officeDocument/2006/relationships/image" Target="../media/image228.png"/><Relationship Id="rId4" Type="http://schemas.openxmlformats.org/officeDocument/2006/relationships/image" Target="../media/image227.png"/></Relationships>
</file>

<file path=ppt/slides/_rels/slide137.xml.rels><?xml version="1.0" encoding="UTF-8" standalone="yes"?>
<Relationships xmlns="http://schemas.openxmlformats.org/package/2006/relationships"><Relationship Id="rId3" Type="http://schemas.openxmlformats.org/officeDocument/2006/relationships/image" Target="../media/image226.png"/><Relationship Id="rId2" Type="http://schemas.openxmlformats.org/officeDocument/2006/relationships/image" Target="../media/image225.png"/><Relationship Id="rId1" Type="http://schemas.openxmlformats.org/officeDocument/2006/relationships/slideLayout" Target="../slideLayouts/slideLayout15.xml"/><Relationship Id="rId5" Type="http://schemas.openxmlformats.org/officeDocument/2006/relationships/image" Target="../media/image228.png"/><Relationship Id="rId4" Type="http://schemas.openxmlformats.org/officeDocument/2006/relationships/image" Target="../media/image227.png"/></Relationships>
</file>

<file path=ppt/slides/_rels/slide138.xml.rels><?xml version="1.0" encoding="UTF-8" standalone="yes"?>
<Relationships xmlns="http://schemas.openxmlformats.org/package/2006/relationships"><Relationship Id="rId3" Type="http://schemas.openxmlformats.org/officeDocument/2006/relationships/image" Target="../media/image226.png"/><Relationship Id="rId2" Type="http://schemas.openxmlformats.org/officeDocument/2006/relationships/image" Target="../media/image225.png"/><Relationship Id="rId1" Type="http://schemas.openxmlformats.org/officeDocument/2006/relationships/slideLayout" Target="../slideLayouts/slideLayout15.xml"/><Relationship Id="rId5" Type="http://schemas.openxmlformats.org/officeDocument/2006/relationships/image" Target="../media/image228.png"/><Relationship Id="rId4" Type="http://schemas.openxmlformats.org/officeDocument/2006/relationships/image" Target="../media/image227.png"/></Relationships>
</file>

<file path=ppt/slides/_rels/slide139.xml.rels><?xml version="1.0" encoding="UTF-8" standalone="yes"?>
<Relationships xmlns="http://schemas.openxmlformats.org/package/2006/relationships"><Relationship Id="rId3" Type="http://schemas.openxmlformats.org/officeDocument/2006/relationships/image" Target="../media/image226.png"/><Relationship Id="rId2" Type="http://schemas.openxmlformats.org/officeDocument/2006/relationships/image" Target="../media/image225.png"/><Relationship Id="rId1" Type="http://schemas.openxmlformats.org/officeDocument/2006/relationships/slideLayout" Target="../slideLayouts/slideLayout15.xml"/><Relationship Id="rId5" Type="http://schemas.openxmlformats.org/officeDocument/2006/relationships/image" Target="../media/image228.png"/><Relationship Id="rId4" Type="http://schemas.openxmlformats.org/officeDocument/2006/relationships/image" Target="../media/image227.png"/></Relationships>
</file>

<file path=ppt/slides/_rels/slide140.xml.rels><?xml version="1.0" encoding="UTF-8" standalone="yes"?>
<Relationships xmlns="http://schemas.openxmlformats.org/package/2006/relationships"><Relationship Id="rId3" Type="http://schemas.openxmlformats.org/officeDocument/2006/relationships/image" Target="../media/image226.png"/><Relationship Id="rId2" Type="http://schemas.openxmlformats.org/officeDocument/2006/relationships/image" Target="../media/image225.png"/><Relationship Id="rId1" Type="http://schemas.openxmlformats.org/officeDocument/2006/relationships/slideLayout" Target="../slideLayouts/slideLayout15.xml"/><Relationship Id="rId5" Type="http://schemas.openxmlformats.org/officeDocument/2006/relationships/image" Target="../media/image228.png"/><Relationship Id="rId4" Type="http://schemas.openxmlformats.org/officeDocument/2006/relationships/image" Target="../media/image227.png"/></Relationships>
</file>

<file path=ppt/slides/_rels/slide141.xml.rels><?xml version="1.0" encoding="UTF-8" standalone="yes"?>
<Relationships xmlns="http://schemas.openxmlformats.org/package/2006/relationships"><Relationship Id="rId3" Type="http://schemas.openxmlformats.org/officeDocument/2006/relationships/image" Target="../media/image226.png"/><Relationship Id="rId2" Type="http://schemas.openxmlformats.org/officeDocument/2006/relationships/image" Target="../media/image225.png"/><Relationship Id="rId1" Type="http://schemas.openxmlformats.org/officeDocument/2006/relationships/slideLayout" Target="../slideLayouts/slideLayout15.xml"/><Relationship Id="rId5" Type="http://schemas.openxmlformats.org/officeDocument/2006/relationships/image" Target="../media/image228.png"/><Relationship Id="rId4" Type="http://schemas.openxmlformats.org/officeDocument/2006/relationships/image" Target="../media/image227.png"/></Relationships>
</file>

<file path=ppt/slides/_rels/slide142.xml.rels><?xml version="1.0" encoding="UTF-8" standalone="yes"?>
<Relationships xmlns="http://schemas.openxmlformats.org/package/2006/relationships"><Relationship Id="rId8" Type="http://schemas.openxmlformats.org/officeDocument/2006/relationships/image" Target="../media/image53.png"/><Relationship Id="rId13" Type="http://schemas.openxmlformats.org/officeDocument/2006/relationships/image" Target="../media/image1181.png"/><Relationship Id="rId3" Type="http://schemas.openxmlformats.org/officeDocument/2006/relationships/notesSlide" Target="../notesSlides/notesSlide70.xml"/><Relationship Id="rId7" Type="http://schemas.openxmlformats.org/officeDocument/2006/relationships/image" Target="../media/image1240.png"/><Relationship Id="rId12" Type="http://schemas.openxmlformats.org/officeDocument/2006/relationships/image" Target="../media/image29.wmf"/><Relationship Id="rId2" Type="http://schemas.openxmlformats.org/officeDocument/2006/relationships/slideLayout" Target="../slideLayouts/slideLayout15.xml"/><Relationship Id="rId1" Type="http://schemas.openxmlformats.org/officeDocument/2006/relationships/vmlDrawing" Target="../drawings/vmlDrawing15.vml"/><Relationship Id="rId6" Type="http://schemas.openxmlformats.org/officeDocument/2006/relationships/image" Target="../media/image1220.png"/><Relationship Id="rId11" Type="http://schemas.openxmlformats.org/officeDocument/2006/relationships/oleObject" Target="../embeddings/oleObject7.bin"/><Relationship Id="rId5" Type="http://schemas.openxmlformats.org/officeDocument/2006/relationships/image" Target="../media/image1210.png"/><Relationship Id="rId10" Type="http://schemas.openxmlformats.org/officeDocument/2006/relationships/image" Target="../media/image52.wmf"/><Relationship Id="rId4" Type="http://schemas.openxmlformats.org/officeDocument/2006/relationships/image" Target="../media/image71.png"/><Relationship Id="rId9" Type="http://schemas.openxmlformats.org/officeDocument/2006/relationships/oleObject" Target="../embeddings/oleObject6.bin"/></Relationships>
</file>

<file path=ppt/slides/_rels/slide143.xml.rels><?xml version="1.0" encoding="UTF-8" standalone="yes"?>
<Relationships xmlns="http://schemas.openxmlformats.org/package/2006/relationships"><Relationship Id="rId8" Type="http://schemas.openxmlformats.org/officeDocument/2006/relationships/oleObject" Target="../embeddings/oleObject6.bin"/><Relationship Id="rId3" Type="http://schemas.openxmlformats.org/officeDocument/2006/relationships/notesSlide" Target="../notesSlides/notesSlide71.xml"/><Relationship Id="rId7" Type="http://schemas.openxmlformats.org/officeDocument/2006/relationships/image" Target="../media/image53.png"/><Relationship Id="rId12" Type="http://schemas.openxmlformats.org/officeDocument/2006/relationships/image" Target="../media/image1190.png"/><Relationship Id="rId2" Type="http://schemas.openxmlformats.org/officeDocument/2006/relationships/slideLayout" Target="../slideLayouts/slideLayout15.xml"/><Relationship Id="rId1" Type="http://schemas.openxmlformats.org/officeDocument/2006/relationships/vmlDrawing" Target="../drawings/vmlDrawing16.vml"/><Relationship Id="rId6" Type="http://schemas.openxmlformats.org/officeDocument/2006/relationships/image" Target="../media/image1220.png"/><Relationship Id="rId11" Type="http://schemas.openxmlformats.org/officeDocument/2006/relationships/image" Target="../media/image29.wmf"/><Relationship Id="rId5" Type="http://schemas.openxmlformats.org/officeDocument/2006/relationships/image" Target="../media/image1210.png"/><Relationship Id="rId10" Type="http://schemas.openxmlformats.org/officeDocument/2006/relationships/oleObject" Target="../embeddings/oleObject7.bin"/><Relationship Id="rId4" Type="http://schemas.openxmlformats.org/officeDocument/2006/relationships/image" Target="../media/image71.png"/><Relationship Id="rId9" Type="http://schemas.openxmlformats.org/officeDocument/2006/relationships/image" Target="../media/image52.wmf"/></Relationships>
</file>

<file path=ppt/slides/_rels/slide144.xml.rels><?xml version="1.0" encoding="UTF-8" standalone="yes"?>
<Relationships xmlns="http://schemas.openxmlformats.org/package/2006/relationships"><Relationship Id="rId8" Type="http://schemas.openxmlformats.org/officeDocument/2006/relationships/oleObject" Target="../embeddings/oleObject6.bin"/><Relationship Id="rId3" Type="http://schemas.openxmlformats.org/officeDocument/2006/relationships/notesSlide" Target="../notesSlides/notesSlide72.xml"/><Relationship Id="rId7" Type="http://schemas.openxmlformats.org/officeDocument/2006/relationships/image" Target="../media/image53.png"/><Relationship Id="rId2" Type="http://schemas.openxmlformats.org/officeDocument/2006/relationships/slideLayout" Target="../slideLayouts/slideLayout15.xml"/><Relationship Id="rId1" Type="http://schemas.openxmlformats.org/officeDocument/2006/relationships/vmlDrawing" Target="../drawings/vmlDrawing17.vml"/><Relationship Id="rId6" Type="http://schemas.openxmlformats.org/officeDocument/2006/relationships/image" Target="../media/image1220.png"/><Relationship Id="rId11" Type="http://schemas.openxmlformats.org/officeDocument/2006/relationships/image" Target="../media/image29.wmf"/><Relationship Id="rId5" Type="http://schemas.openxmlformats.org/officeDocument/2006/relationships/image" Target="../media/image1210.png"/><Relationship Id="rId10" Type="http://schemas.openxmlformats.org/officeDocument/2006/relationships/oleObject" Target="../embeddings/oleObject7.bin"/><Relationship Id="rId4" Type="http://schemas.openxmlformats.org/officeDocument/2006/relationships/image" Target="../media/image71.png"/><Relationship Id="rId9" Type="http://schemas.openxmlformats.org/officeDocument/2006/relationships/image" Target="../media/image52.wmf"/><Relationship Id="rId14" Type="http://schemas.openxmlformats.org/officeDocument/2006/relationships/image" Target="../media/image1190.png"/></Relationships>
</file>

<file path=ppt/slides/_rels/slide145.xml.rels><?xml version="1.0" encoding="UTF-8" standalone="yes"?>
<Relationships xmlns="http://schemas.openxmlformats.org/package/2006/relationships"><Relationship Id="rId8" Type="http://schemas.openxmlformats.org/officeDocument/2006/relationships/oleObject" Target="../embeddings/oleObject6.bin"/><Relationship Id="rId3" Type="http://schemas.openxmlformats.org/officeDocument/2006/relationships/notesSlide" Target="../notesSlides/notesSlide73.xml"/><Relationship Id="rId7" Type="http://schemas.openxmlformats.org/officeDocument/2006/relationships/image" Target="../media/image53.png"/><Relationship Id="rId12" Type="http://schemas.openxmlformats.org/officeDocument/2006/relationships/image" Target="../media/image1262.png"/><Relationship Id="rId2" Type="http://schemas.openxmlformats.org/officeDocument/2006/relationships/slideLayout" Target="../slideLayouts/slideLayout15.xml"/><Relationship Id="rId1" Type="http://schemas.openxmlformats.org/officeDocument/2006/relationships/vmlDrawing" Target="../drawings/vmlDrawing18.vml"/><Relationship Id="rId6" Type="http://schemas.openxmlformats.org/officeDocument/2006/relationships/image" Target="../media/image1220.png"/><Relationship Id="rId11" Type="http://schemas.openxmlformats.org/officeDocument/2006/relationships/image" Target="../media/image29.wmf"/><Relationship Id="rId5" Type="http://schemas.openxmlformats.org/officeDocument/2006/relationships/image" Target="../media/image1210.png"/><Relationship Id="rId10" Type="http://schemas.openxmlformats.org/officeDocument/2006/relationships/oleObject" Target="../embeddings/oleObject7.bin"/><Relationship Id="rId4" Type="http://schemas.openxmlformats.org/officeDocument/2006/relationships/image" Target="../media/image71.png"/><Relationship Id="rId9" Type="http://schemas.openxmlformats.org/officeDocument/2006/relationships/image" Target="../media/image52.wmf"/><Relationship Id="rId14" Type="http://schemas.openxmlformats.org/officeDocument/2006/relationships/image" Target="../media/image1190.png"/></Relationships>
</file>

<file path=ppt/slides/_rels/slide146.xml.rels><?xml version="1.0" encoding="UTF-8" standalone="yes"?>
<Relationships xmlns="http://schemas.openxmlformats.org/package/2006/relationships"><Relationship Id="rId8" Type="http://schemas.openxmlformats.org/officeDocument/2006/relationships/oleObject" Target="../embeddings/oleObject6.bin"/><Relationship Id="rId3" Type="http://schemas.openxmlformats.org/officeDocument/2006/relationships/notesSlide" Target="../notesSlides/notesSlide74.xml"/><Relationship Id="rId7" Type="http://schemas.openxmlformats.org/officeDocument/2006/relationships/image" Target="../media/image53.png"/><Relationship Id="rId12" Type="http://schemas.openxmlformats.org/officeDocument/2006/relationships/image" Target="../media/image1272.png"/><Relationship Id="rId2" Type="http://schemas.openxmlformats.org/officeDocument/2006/relationships/slideLayout" Target="../slideLayouts/slideLayout15.xml"/><Relationship Id="rId1" Type="http://schemas.openxmlformats.org/officeDocument/2006/relationships/vmlDrawing" Target="../drawings/vmlDrawing19.vml"/><Relationship Id="rId6" Type="http://schemas.openxmlformats.org/officeDocument/2006/relationships/image" Target="../media/image1220.png"/><Relationship Id="rId11" Type="http://schemas.openxmlformats.org/officeDocument/2006/relationships/image" Target="../media/image29.wmf"/><Relationship Id="rId5" Type="http://schemas.openxmlformats.org/officeDocument/2006/relationships/image" Target="../media/image1210.png"/><Relationship Id="rId15" Type="http://schemas.openxmlformats.org/officeDocument/2006/relationships/image" Target="../media/image229.jpeg"/><Relationship Id="rId10" Type="http://schemas.openxmlformats.org/officeDocument/2006/relationships/oleObject" Target="../embeddings/oleObject7.bin"/><Relationship Id="rId4" Type="http://schemas.openxmlformats.org/officeDocument/2006/relationships/image" Target="../media/image71.png"/><Relationship Id="rId9" Type="http://schemas.openxmlformats.org/officeDocument/2006/relationships/image" Target="../media/image52.wmf"/><Relationship Id="rId14" Type="http://schemas.openxmlformats.org/officeDocument/2006/relationships/image" Target="../media/image1190.png"/></Relationships>
</file>

<file path=ppt/slides/_rels/slide147.xml.rels><?xml version="1.0" encoding="UTF-8" standalone="yes"?>
<Relationships xmlns="http://schemas.openxmlformats.org/package/2006/relationships"><Relationship Id="rId3" Type="http://schemas.openxmlformats.org/officeDocument/2006/relationships/image" Target="../media/image157.png"/><Relationship Id="rId2" Type="http://schemas.openxmlformats.org/officeDocument/2006/relationships/notesSlide" Target="../notesSlides/notesSlide75.xml"/><Relationship Id="rId1" Type="http://schemas.openxmlformats.org/officeDocument/2006/relationships/slideLayout" Target="../slideLayouts/slideLayout15.xml"/><Relationship Id="rId6" Type="http://schemas.openxmlformats.org/officeDocument/2006/relationships/image" Target="../media/image1200.png"/><Relationship Id="rId5" Type="http://schemas.openxmlformats.org/officeDocument/2006/relationships/image" Target="../media/image70.png"/><Relationship Id="rId4" Type="http://schemas.openxmlformats.org/officeDocument/2006/relationships/image" Target="../media/image53.png"/></Relationships>
</file>

<file path=ppt/slides/_rels/slide148.xml.rels><?xml version="1.0" encoding="UTF-8" standalone="yes"?>
<Relationships xmlns="http://schemas.openxmlformats.org/package/2006/relationships"><Relationship Id="rId3" Type="http://schemas.openxmlformats.org/officeDocument/2006/relationships/image" Target="../media/image157.png"/><Relationship Id="rId7" Type="http://schemas.openxmlformats.org/officeDocument/2006/relationships/image" Target="../media/image1211.png"/><Relationship Id="rId2" Type="http://schemas.openxmlformats.org/officeDocument/2006/relationships/notesSlide" Target="../notesSlides/notesSlide76.xml"/><Relationship Id="rId1" Type="http://schemas.openxmlformats.org/officeDocument/2006/relationships/slideLayout" Target="../slideLayouts/slideLayout15.xml"/><Relationship Id="rId5" Type="http://schemas.openxmlformats.org/officeDocument/2006/relationships/image" Target="../media/image70.png"/><Relationship Id="rId10" Type="http://schemas.openxmlformats.org/officeDocument/2006/relationships/image" Target="../media/image1271.png"/><Relationship Id="rId4" Type="http://schemas.openxmlformats.org/officeDocument/2006/relationships/image" Target="../media/image53.png"/><Relationship Id="rId9" Type="http://schemas.openxmlformats.org/officeDocument/2006/relationships/image" Target="../media/image1261.png"/></Relationships>
</file>

<file path=ppt/slides/_rels/slide149.xml.rels><?xml version="1.0" encoding="UTF-8" standalone="yes"?>
<Relationships xmlns="http://schemas.openxmlformats.org/package/2006/relationships"><Relationship Id="rId3" Type="http://schemas.openxmlformats.org/officeDocument/2006/relationships/image" Target="../media/image157.png"/><Relationship Id="rId7" Type="http://schemas.openxmlformats.org/officeDocument/2006/relationships/image" Target="../media/image1211.png"/><Relationship Id="rId2" Type="http://schemas.openxmlformats.org/officeDocument/2006/relationships/notesSlide" Target="../notesSlides/notesSlide77.xml"/><Relationship Id="rId1" Type="http://schemas.openxmlformats.org/officeDocument/2006/relationships/slideLayout" Target="../slideLayouts/slideLayout15.xml"/><Relationship Id="rId6" Type="http://schemas.openxmlformats.org/officeDocument/2006/relationships/image" Target="../media/image70.png"/><Relationship Id="rId11" Type="http://schemas.openxmlformats.org/officeDocument/2006/relationships/image" Target="../media/image1271.png"/><Relationship Id="rId5" Type="http://schemas.openxmlformats.org/officeDocument/2006/relationships/image" Target="../media/image53.png"/><Relationship Id="rId10" Type="http://schemas.openxmlformats.org/officeDocument/2006/relationships/image" Target="../media/image1280.png"/><Relationship Id="rId4" Type="http://schemas.openxmlformats.org/officeDocument/2006/relationships/image" Target="../media/image158.png"/><Relationship Id="rId9" Type="http://schemas.openxmlformats.org/officeDocument/2006/relationships/image" Target="../media/image1261.png"/></Relationships>
</file>

<file path=ppt/slides/_rels/slide150.xml.rels><?xml version="1.0" encoding="UTF-8" standalone="yes"?>
<Relationships xmlns="http://schemas.openxmlformats.org/package/2006/relationships"><Relationship Id="rId3" Type="http://schemas.openxmlformats.org/officeDocument/2006/relationships/image" Target="../media/image157.png"/><Relationship Id="rId7" Type="http://schemas.openxmlformats.org/officeDocument/2006/relationships/image" Target="../media/image1211.png"/><Relationship Id="rId2" Type="http://schemas.openxmlformats.org/officeDocument/2006/relationships/notesSlide" Target="../notesSlides/notesSlide78.xml"/><Relationship Id="rId1" Type="http://schemas.openxmlformats.org/officeDocument/2006/relationships/slideLayout" Target="../slideLayouts/slideLayout15.xml"/><Relationship Id="rId6" Type="http://schemas.openxmlformats.org/officeDocument/2006/relationships/image" Target="../media/image70.png"/><Relationship Id="rId11" Type="http://schemas.openxmlformats.org/officeDocument/2006/relationships/image" Target="../media/image1271.png"/><Relationship Id="rId5" Type="http://schemas.openxmlformats.org/officeDocument/2006/relationships/image" Target="../media/image53.png"/><Relationship Id="rId10" Type="http://schemas.openxmlformats.org/officeDocument/2006/relationships/image" Target="../media/image1280.png"/><Relationship Id="rId4" Type="http://schemas.openxmlformats.org/officeDocument/2006/relationships/image" Target="../media/image158.png"/><Relationship Id="rId9" Type="http://schemas.openxmlformats.org/officeDocument/2006/relationships/image" Target="../media/image1261.png"/></Relationships>
</file>

<file path=ppt/slides/_rels/slide151.xml.rels><?xml version="1.0" encoding="UTF-8" standalone="yes"?>
<Relationships xmlns="http://schemas.openxmlformats.org/package/2006/relationships"><Relationship Id="rId3" Type="http://schemas.openxmlformats.org/officeDocument/2006/relationships/image" Target="../media/image230.png"/><Relationship Id="rId2" Type="http://schemas.openxmlformats.org/officeDocument/2006/relationships/notesSlide" Target="../notesSlides/notesSlide79.xml"/><Relationship Id="rId1" Type="http://schemas.openxmlformats.org/officeDocument/2006/relationships/slideLayout" Target="../slideLayouts/slideLayout25.xml"/><Relationship Id="rId4" Type="http://schemas.openxmlformats.org/officeDocument/2006/relationships/image" Target="../media/image231.png"/></Relationships>
</file>

<file path=ppt/slides/_rels/slide152.xml.rels><?xml version="1.0" encoding="UTF-8" standalone="yes"?>
<Relationships xmlns="http://schemas.openxmlformats.org/package/2006/relationships"><Relationship Id="rId3" Type="http://schemas.openxmlformats.org/officeDocument/2006/relationships/image" Target="../media/image232.png"/><Relationship Id="rId2" Type="http://schemas.openxmlformats.org/officeDocument/2006/relationships/notesSlide" Target="../notesSlides/notesSlide80.xml"/><Relationship Id="rId1" Type="http://schemas.openxmlformats.org/officeDocument/2006/relationships/slideLayout" Target="../slideLayouts/slideLayout25.xml"/><Relationship Id="rId4" Type="http://schemas.openxmlformats.org/officeDocument/2006/relationships/image" Target="../media/image1650.png"/></Relationships>
</file>

<file path=ppt/slides/_rels/slide153.xml.rels><?xml version="1.0" encoding="UTF-8" standalone="yes"?>
<Relationships xmlns="http://schemas.openxmlformats.org/package/2006/relationships"><Relationship Id="rId8" Type="http://schemas.openxmlformats.org/officeDocument/2006/relationships/image" Target="../media/image1480.png"/><Relationship Id="rId3" Type="http://schemas.openxmlformats.org/officeDocument/2006/relationships/image" Target="../media/image233.jpg"/><Relationship Id="rId7" Type="http://schemas.openxmlformats.org/officeDocument/2006/relationships/image" Target="../media/image1470.png"/><Relationship Id="rId2" Type="http://schemas.openxmlformats.org/officeDocument/2006/relationships/notesSlide" Target="../notesSlides/notesSlide81.xml"/><Relationship Id="rId1" Type="http://schemas.openxmlformats.org/officeDocument/2006/relationships/slideLayout" Target="../slideLayouts/slideLayout25.xml"/><Relationship Id="rId6" Type="http://schemas.openxmlformats.org/officeDocument/2006/relationships/image" Target="../media/image1460.png"/><Relationship Id="rId4" Type="http://schemas.openxmlformats.org/officeDocument/2006/relationships/image" Target="../media/image1270.png"/><Relationship Id="rId9" Type="http://schemas.openxmlformats.org/officeDocument/2006/relationships/image" Target="../media/image234.jpg"/></Relationships>
</file>

<file path=ppt/slides/_rels/slide154.xml.rels><?xml version="1.0" encoding="UTF-8" standalone="yes"?>
<Relationships xmlns="http://schemas.openxmlformats.org/package/2006/relationships"><Relationship Id="rId8" Type="http://schemas.openxmlformats.org/officeDocument/2006/relationships/image" Target="../media/image235.wmf"/><Relationship Id="rId3" Type="http://schemas.openxmlformats.org/officeDocument/2006/relationships/notesSlide" Target="../notesSlides/notesSlide82.xml"/><Relationship Id="rId7" Type="http://schemas.openxmlformats.org/officeDocument/2006/relationships/oleObject" Target="../embeddings/oleObject15.bin"/><Relationship Id="rId12" Type="http://schemas.openxmlformats.org/officeDocument/2006/relationships/image" Target="../media/image237.wmf"/><Relationship Id="rId2" Type="http://schemas.openxmlformats.org/officeDocument/2006/relationships/slideLayout" Target="../slideLayouts/slideLayout15.xml"/><Relationship Id="rId1" Type="http://schemas.openxmlformats.org/officeDocument/2006/relationships/vmlDrawing" Target="../drawings/vmlDrawing20.vml"/><Relationship Id="rId6" Type="http://schemas.openxmlformats.org/officeDocument/2006/relationships/image" Target="../media/image240.png"/><Relationship Id="rId11" Type="http://schemas.openxmlformats.org/officeDocument/2006/relationships/oleObject" Target="../embeddings/oleObject17.bin"/><Relationship Id="rId5" Type="http://schemas.openxmlformats.org/officeDocument/2006/relationships/image" Target="../media/image239.png"/><Relationship Id="rId10" Type="http://schemas.openxmlformats.org/officeDocument/2006/relationships/image" Target="../media/image236.wmf"/><Relationship Id="rId4" Type="http://schemas.openxmlformats.org/officeDocument/2006/relationships/image" Target="../media/image238.png"/><Relationship Id="rId9" Type="http://schemas.openxmlformats.org/officeDocument/2006/relationships/oleObject" Target="../embeddings/oleObject16.bin"/></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 name="TextShape 1"/>
          <p:cNvSpPr txBox="1"/>
          <p:nvPr/>
        </p:nvSpPr>
        <p:spPr>
          <a:xfrm>
            <a:off x="1134456" y="4283511"/>
            <a:ext cx="7027487" cy="762000"/>
          </a:xfrm>
          <a:prstGeom prst="rect">
            <a:avLst/>
          </a:prstGeom>
          <a:noFill/>
          <a:ln>
            <a:noFill/>
          </a:ln>
        </p:spPr>
        <p:txBody>
          <a:bodyPr anchor="ctr"/>
          <a:lstStyle/>
          <a:p>
            <a:pPr algn="ctr"/>
            <a:r>
              <a:rPr lang="en-US" b="1" dirty="0">
                <a:latin typeface="Calibri" panose="020F0502020204030204" pitchFamily="34" charset="0"/>
                <a:cs typeface="Calibri" panose="020F0502020204030204" pitchFamily="34" charset="0"/>
              </a:rPr>
              <a:t>Computational Methods in Ice Sheet Modeling for Next-Generation Climate Simulations</a:t>
            </a:r>
          </a:p>
        </p:txBody>
      </p:sp>
      <p:sp>
        <p:nvSpPr>
          <p:cNvPr id="100" name="TextShape 2"/>
          <p:cNvSpPr txBox="1"/>
          <p:nvPr/>
        </p:nvSpPr>
        <p:spPr>
          <a:xfrm>
            <a:off x="228600" y="4953000"/>
            <a:ext cx="8839200" cy="1371600"/>
          </a:xfrm>
          <a:prstGeom prst="rect">
            <a:avLst/>
          </a:prstGeom>
          <a:noFill/>
          <a:ln>
            <a:noFill/>
          </a:ln>
        </p:spPr>
        <p:txBody>
          <a:bodyPr/>
          <a:lstStyle/>
          <a:p>
            <a:pPr algn="ctr"/>
            <a:r>
              <a:rPr lang="en-US" dirty="0">
                <a:latin typeface="Calibri" panose="020F0502020204030204" pitchFamily="34" charset="0"/>
              </a:rPr>
              <a:t>Irina K. Tezaur, </a:t>
            </a:r>
            <a:r>
              <a:rPr lang="en-US" i="1" dirty="0">
                <a:latin typeface="Calibri" panose="020F0502020204030204" pitchFamily="34" charset="0"/>
              </a:rPr>
              <a:t>et al.</a:t>
            </a:r>
            <a:endParaRPr lang="en-US" baseline="30000" dirty="0">
              <a:latin typeface="Calibri" panose="020F0502020204030204" pitchFamily="34" charset="0"/>
            </a:endParaRPr>
          </a:p>
          <a:p>
            <a:pPr algn="ctr"/>
            <a:endParaRPr lang="en-US" sz="400" dirty="0">
              <a:latin typeface="Calibri" panose="020F0502020204030204" pitchFamily="34" charset="0"/>
            </a:endParaRPr>
          </a:p>
          <a:p>
            <a:pPr algn="ctr"/>
            <a:r>
              <a:rPr lang="en-US" sz="1400" dirty="0">
                <a:latin typeface="Calibri" panose="020F0502020204030204" pitchFamily="34" charset="0"/>
              </a:rPr>
              <a:t> Quantitative Modeling and Analysis Department</a:t>
            </a:r>
          </a:p>
          <a:p>
            <a:pPr algn="ctr"/>
            <a:r>
              <a:rPr lang="en-US" sz="1400" dirty="0">
                <a:latin typeface="Calibri" panose="020F0502020204030204" pitchFamily="34" charset="0"/>
              </a:rPr>
              <a:t>Sandia National Laboratories, Livermore, CA</a:t>
            </a:r>
          </a:p>
          <a:p>
            <a:pPr algn="ctr"/>
            <a:endParaRPr lang="en-US" sz="400" dirty="0">
              <a:latin typeface="Calibri" panose="020F0502020204030204" pitchFamily="34" charset="0"/>
            </a:endParaRPr>
          </a:p>
          <a:p>
            <a:pPr algn="ctr"/>
            <a:r>
              <a:rPr lang="en-US" dirty="0">
                <a:latin typeface="Calibri" panose="020F0502020204030204" pitchFamily="34" charset="0"/>
              </a:rPr>
              <a:t>AME Seminar                  University of Notre Dame            February 23, 2021</a:t>
            </a:r>
            <a:endParaRPr dirty="0">
              <a:latin typeface="Calibri" panose="020F0502020204030204" pitchFamily="34" charset="0"/>
            </a:endParaRPr>
          </a:p>
        </p:txBody>
      </p:sp>
      <p:sp>
        <p:nvSpPr>
          <p:cNvPr id="2" name="TextBox 1"/>
          <p:cNvSpPr txBox="1"/>
          <p:nvPr/>
        </p:nvSpPr>
        <p:spPr>
          <a:xfrm>
            <a:off x="2590800" y="6488668"/>
            <a:ext cx="4076700" cy="369332"/>
          </a:xfrm>
          <a:prstGeom prst="rect">
            <a:avLst/>
          </a:prstGeom>
          <a:noFill/>
        </p:spPr>
        <p:txBody>
          <a:bodyPr wrap="square" rtlCol="0">
            <a:spAutoFit/>
          </a:bodyPr>
          <a:lstStyle/>
          <a:p>
            <a:pPr algn="ctr"/>
            <a:r>
              <a:rPr lang="en-US">
                <a:solidFill>
                  <a:schemeClr val="bg1"/>
                </a:solidFill>
                <a:latin typeface="Calibri" panose="020F0502020204030204" pitchFamily="34" charset="0"/>
                <a:cs typeface="Calibri" panose="020F0502020204030204" pitchFamily="34" charset="0"/>
              </a:rPr>
              <a:t>SAND2021-1606P</a:t>
            </a:r>
            <a:endParaRPr lang="en-US" dirty="0">
              <a:solidFill>
                <a:schemeClr val="bg1"/>
              </a:solidFill>
              <a:latin typeface="Calibri" panose="020F0502020204030204" pitchFamily="34" charset="0"/>
              <a:cs typeface="Calibri" panose="020F0502020204030204" pitchFamily="34" charset="0"/>
            </a:endParaRPr>
          </a:p>
        </p:txBody>
      </p:sp>
      <p:pic>
        <p:nvPicPr>
          <p:cNvPr id="7" name="Picture 6" descr="Lion:private:var:folders:h0:q6x8sxtn3zz1mzzdgjjy2khc000n18:T:TemporaryItems:tobi1.png"/>
          <p:cNvPicPr/>
          <p:nvPr/>
        </p:nvPicPr>
        <p:blipFill rotWithShape="1">
          <a:blip r:embed="rId3" cstate="print">
            <a:extLst>
              <a:ext uri="{28A0092B-C50C-407E-A947-70E740481C1C}">
                <a14:useLocalDpi xmlns:a14="http://schemas.microsoft.com/office/drawing/2010/main" val="0"/>
              </a:ext>
            </a:extLst>
          </a:blip>
          <a:srcRect l="5168" t="4985" r="10447" b="5272"/>
          <a:stretch/>
        </p:blipFill>
        <p:spPr bwMode="auto">
          <a:xfrm>
            <a:off x="4495800" y="2551768"/>
            <a:ext cx="2684089" cy="1697314"/>
          </a:xfrm>
          <a:prstGeom prst="rect">
            <a:avLst/>
          </a:prstGeom>
          <a:noFill/>
          <a:ln>
            <a:solidFill>
              <a:srgbClr val="618FFD"/>
            </a:solidFill>
          </a:ln>
        </p:spPr>
      </p:pic>
      <p:graphicFrame>
        <p:nvGraphicFramePr>
          <p:cNvPr id="6" name="Object 5"/>
          <p:cNvGraphicFramePr>
            <a:graphicFrameLocks noChangeAspect="1"/>
          </p:cNvGraphicFramePr>
          <p:nvPr>
            <p:extLst>
              <p:ext uri="{D42A27DB-BD31-4B8C-83A1-F6EECF244321}">
                <p14:modId xmlns:p14="http://schemas.microsoft.com/office/powerpoint/2010/main" val="84419821"/>
              </p:ext>
            </p:extLst>
          </p:nvPr>
        </p:nvGraphicFramePr>
        <p:xfrm>
          <a:off x="-43237" y="2551768"/>
          <a:ext cx="2176837" cy="1743204"/>
        </p:xfrm>
        <a:graphic>
          <a:graphicData uri="http://schemas.openxmlformats.org/presentationml/2006/ole">
            <mc:AlternateContent xmlns:mc="http://schemas.openxmlformats.org/markup-compatibility/2006">
              <mc:Choice xmlns:v="urn:schemas-microsoft-com:vml" Requires="v">
                <p:oleObj spid="_x0000_s15765" r:id="rId4" imgW="3187080" imgH="2552040" progId="">
                  <p:embed/>
                </p:oleObj>
              </mc:Choice>
              <mc:Fallback>
                <p:oleObj r:id="rId4" imgW="3187080" imgH="2552040" progId="">
                  <p:embed/>
                  <p:pic>
                    <p:nvPicPr>
                      <p:cNvPr id="0" name=""/>
                      <p:cNvPicPr/>
                      <p:nvPr/>
                    </p:nvPicPr>
                    <p:blipFill>
                      <a:blip r:embed="rId5"/>
                      <a:stretch>
                        <a:fillRect/>
                      </a:stretch>
                    </p:blipFill>
                    <p:spPr>
                      <a:xfrm>
                        <a:off x="-43237" y="2551768"/>
                        <a:ext cx="2176837" cy="1743204"/>
                      </a:xfrm>
                      <a:prstGeom prst="rect">
                        <a:avLst/>
                      </a:prstGeom>
                    </p:spPr>
                  </p:pic>
                </p:oleObj>
              </mc:Fallback>
            </mc:AlternateContent>
          </a:graphicData>
        </a:graphic>
      </p:graphicFrame>
      <p:pic>
        <p:nvPicPr>
          <p:cNvPr id="11" name="Picture 10"/>
          <p:cNvPicPr>
            <a:picLocks noChangeAspect="1"/>
          </p:cNvPicPr>
          <p:nvPr/>
        </p:nvPicPr>
        <p:blipFill>
          <a:blip r:embed="rId6"/>
          <a:stretch>
            <a:fillRect/>
          </a:stretch>
        </p:blipFill>
        <p:spPr>
          <a:xfrm>
            <a:off x="7179888" y="2551768"/>
            <a:ext cx="1925751" cy="1667109"/>
          </a:xfrm>
          <a:prstGeom prst="rect">
            <a:avLst/>
          </a:prstGeom>
        </p:spPr>
      </p:pic>
      <p:pic>
        <p:nvPicPr>
          <p:cNvPr id="3" name="Picture 2"/>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2133600" y="2551768"/>
            <a:ext cx="2362200" cy="1697314"/>
          </a:xfrm>
          <a:prstGeom prst="rect">
            <a:avLst/>
          </a:prstGeom>
        </p:spPr>
      </p:pic>
      <p:sp>
        <p:nvSpPr>
          <p:cNvPr id="9" name="TextBox 2"/>
          <p:cNvSpPr txBox="1"/>
          <p:nvPr/>
        </p:nvSpPr>
        <p:spPr>
          <a:xfrm>
            <a:off x="2285999" y="6071586"/>
            <a:ext cx="6858001" cy="338554"/>
          </a:xfrm>
          <a:prstGeom prst="rect">
            <a:avLst/>
          </a:prstGeom>
          <a:solidFill>
            <a:schemeClr val="bg1"/>
          </a:solid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just"/>
            <a:r>
              <a:rPr lang="en-US" sz="800" dirty="0">
                <a:latin typeface="Calibri" panose="020F0502020204030204" pitchFamily="34" charset="0"/>
                <a:cs typeface="Calibri" panose="020F0502020204030204" pitchFamily="34" charset="0"/>
              </a:rPr>
              <a:t>Sandia National Laboratories is a multi-mission laboratory managed and operated by National Technology and Engineering Solutions of Sandia, LLC., a wholly owned subsidiary of Honeywell International, Inc., for the U.S. Department of Energy’s National Nuclear Security Administration under contract DE-NA0003525. </a:t>
            </a:r>
          </a:p>
        </p:txBody>
      </p:sp>
    </p:spTree>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p:cNvSpPr txBox="1"/>
          <p:nvPr/>
        </p:nvSpPr>
        <p:spPr>
          <a:xfrm>
            <a:off x="56561" y="1222810"/>
            <a:ext cx="8996700" cy="1449628"/>
          </a:xfrm>
          <a:prstGeom prst="rect">
            <a:avLst/>
          </a:prstGeom>
          <a:noFill/>
          <a:ln>
            <a:solidFill>
              <a:schemeClr val="tx1"/>
            </a:solidFill>
          </a:ln>
        </p:spPr>
        <p:txBody>
          <a:bodyPr wrap="square" rtlCol="0">
            <a:spAutoFit/>
          </a:bodyPr>
          <a:lstStyle/>
          <a:p>
            <a:pPr marL="165100" indent="-222250" algn="ctr">
              <a:lnSpc>
                <a:spcPct val="90000"/>
              </a:lnSpc>
            </a:pPr>
            <a:r>
              <a:rPr lang="en-US" b="1" u="sng" dirty="0">
                <a:latin typeface="Calibri" panose="020F0502020204030204" pitchFamily="34" charset="0"/>
              </a:rPr>
              <a:t>In collaboration with:</a:t>
            </a:r>
            <a:r>
              <a:rPr lang="en-US" i="1" dirty="0">
                <a:latin typeface="Calibri" panose="020F0502020204030204" pitchFamily="34" charset="0"/>
              </a:rPr>
              <a:t> </a:t>
            </a:r>
            <a:r>
              <a:rPr lang="en-US" b="1" i="1" dirty="0">
                <a:latin typeface="Calibri" panose="020F0502020204030204" pitchFamily="34" charset="0"/>
              </a:rPr>
              <a:t>L. Bertagna</a:t>
            </a:r>
            <a:r>
              <a:rPr lang="en-US" i="1" dirty="0">
                <a:latin typeface="Calibri" panose="020F0502020204030204" pitchFamily="34" charset="0"/>
              </a:rPr>
              <a:t>, </a:t>
            </a:r>
            <a:r>
              <a:rPr lang="en-US" b="1" i="1" dirty="0">
                <a:latin typeface="Calibri" panose="020F0502020204030204" pitchFamily="34" charset="0"/>
              </a:rPr>
              <a:t>M. Carlson</a:t>
            </a:r>
            <a:r>
              <a:rPr lang="en-US" i="1" dirty="0">
                <a:latin typeface="Calibri" panose="020F0502020204030204" pitchFamily="34" charset="0"/>
              </a:rPr>
              <a:t>, J. </a:t>
            </a:r>
            <a:r>
              <a:rPr lang="en-US" i="1" dirty="0" err="1">
                <a:latin typeface="Calibri" panose="020F0502020204030204" pitchFamily="34" charset="0"/>
              </a:rPr>
              <a:t>Jakeman</a:t>
            </a:r>
            <a:r>
              <a:rPr lang="en-US" i="1" dirty="0">
                <a:latin typeface="Calibri" panose="020F0502020204030204" pitchFamily="34" charset="0"/>
              </a:rPr>
              <a:t>, K. Liegeois, </a:t>
            </a:r>
            <a:r>
              <a:rPr lang="en-US" b="1" i="1" dirty="0">
                <a:latin typeface="Calibri" panose="020F0502020204030204" pitchFamily="34" charset="0"/>
              </a:rPr>
              <a:t>M. Perego</a:t>
            </a:r>
            <a:r>
              <a:rPr lang="en-US" i="1" dirty="0">
                <a:latin typeface="Calibri" panose="020F0502020204030204" pitchFamily="34" charset="0"/>
              </a:rPr>
              <a:t>,                    </a:t>
            </a:r>
            <a:r>
              <a:rPr lang="en-US" b="1" i="1" dirty="0">
                <a:latin typeface="Calibri" panose="020F0502020204030204" pitchFamily="34" charset="0"/>
              </a:rPr>
              <a:t>A. Salinger</a:t>
            </a:r>
            <a:r>
              <a:rPr lang="en-US" i="1" dirty="0">
                <a:latin typeface="Calibri" panose="020F0502020204030204" pitchFamily="34" charset="0"/>
              </a:rPr>
              <a:t>, C. Sockwell, </a:t>
            </a:r>
            <a:r>
              <a:rPr lang="en-US" b="1" i="1" dirty="0">
                <a:latin typeface="Calibri" panose="020F0502020204030204" pitchFamily="34" charset="0"/>
              </a:rPr>
              <a:t>R. Tuminaro, J. Watkins </a:t>
            </a:r>
            <a:r>
              <a:rPr lang="en-US" i="1" dirty="0">
                <a:latin typeface="Calibri" panose="020F0502020204030204" pitchFamily="34" charset="0"/>
              </a:rPr>
              <a:t>[SNL]; </a:t>
            </a:r>
            <a:r>
              <a:rPr lang="en-US" b="1" i="1" dirty="0">
                <a:latin typeface="Calibri" panose="020F0502020204030204" pitchFamily="34" charset="0"/>
              </a:rPr>
              <a:t>I. </a:t>
            </a:r>
            <a:r>
              <a:rPr lang="en-US" b="1" i="1" dirty="0" err="1">
                <a:latin typeface="Calibri" panose="020F0502020204030204" pitchFamily="34" charset="0"/>
              </a:rPr>
              <a:t>Demeshko</a:t>
            </a:r>
            <a:r>
              <a:rPr lang="en-US" i="1" dirty="0">
                <a:latin typeface="Calibri" panose="020F0502020204030204" pitchFamily="34" charset="0"/>
              </a:rPr>
              <a:t>, T. Hillebrand,                    </a:t>
            </a:r>
            <a:r>
              <a:rPr lang="en-US" b="1" i="1" dirty="0">
                <a:latin typeface="Calibri" panose="020F0502020204030204" pitchFamily="34" charset="0"/>
              </a:rPr>
              <a:t>M. Hoffman</a:t>
            </a:r>
            <a:r>
              <a:rPr lang="en-US" i="1" dirty="0">
                <a:latin typeface="Calibri" panose="020F0502020204030204" pitchFamily="34" charset="0"/>
              </a:rPr>
              <a:t>, </a:t>
            </a:r>
            <a:r>
              <a:rPr lang="en-US" b="1" i="1" dirty="0">
                <a:latin typeface="Calibri" panose="020F0502020204030204" pitchFamily="34" charset="0"/>
              </a:rPr>
              <a:t>S. Price</a:t>
            </a:r>
            <a:r>
              <a:rPr lang="en-US" i="1" dirty="0">
                <a:latin typeface="Calibri" panose="020F0502020204030204" pitchFamily="34" charset="0"/>
              </a:rPr>
              <a:t>, </a:t>
            </a:r>
            <a:r>
              <a:rPr lang="en-US" b="1" i="1" dirty="0">
                <a:latin typeface="Calibri" panose="020F0502020204030204" pitchFamily="34" charset="0"/>
              </a:rPr>
              <a:t>T. Zhang </a:t>
            </a:r>
            <a:r>
              <a:rPr lang="en-US" i="1" dirty="0">
                <a:latin typeface="Calibri" panose="020F0502020204030204" pitchFamily="34" charset="0"/>
              </a:rPr>
              <a:t>[LANL]; K. Evans [ORNL]; J. Kennedy [UAF]; G. Stadler [NYU];        J. Bassis [U Michigan]; </a:t>
            </a:r>
            <a:r>
              <a:rPr lang="en-US" b="1" i="1" dirty="0">
                <a:latin typeface="Calibri" panose="020F0502020204030204" pitchFamily="34" charset="0"/>
              </a:rPr>
              <a:t>Kyle Shan </a:t>
            </a:r>
            <a:r>
              <a:rPr lang="en-US" i="1" dirty="0">
                <a:latin typeface="Calibri" panose="020F0502020204030204" pitchFamily="34" charset="0"/>
              </a:rPr>
              <a:t>[Micron Technology]</a:t>
            </a:r>
            <a:endParaRPr lang="en-US" sz="400" i="1" dirty="0">
              <a:latin typeface="Calibri" panose="020F0502020204030204" pitchFamily="34" charset="0"/>
            </a:endParaRPr>
          </a:p>
          <a:p>
            <a:pPr marL="622300" lvl="1" indent="-222250" algn="ctr" eaLnBrk="1" hangingPunct="1">
              <a:lnSpc>
                <a:spcPct val="90000"/>
              </a:lnSpc>
            </a:pPr>
            <a:endParaRPr lang="en-US" sz="400" i="1" dirty="0">
              <a:latin typeface="Calibri" panose="020F0502020204030204" pitchFamily="34" charset="0"/>
            </a:endParaRPr>
          </a:p>
          <a:p>
            <a:pPr marL="622300" lvl="1" indent="-222250" algn="ctr" eaLnBrk="1" hangingPunct="1">
              <a:lnSpc>
                <a:spcPct val="90000"/>
              </a:lnSpc>
            </a:pPr>
            <a:r>
              <a:rPr lang="en-US" sz="400" i="1" dirty="0">
                <a:latin typeface="Calibri" panose="020F0502020204030204" pitchFamily="34" charset="0"/>
              </a:rPr>
              <a:t> </a:t>
            </a:r>
          </a:p>
          <a:p>
            <a:pPr marL="400050" lvl="1" indent="0" algn="ctr" eaLnBrk="1" hangingPunct="1">
              <a:lnSpc>
                <a:spcPct val="90000"/>
              </a:lnSpc>
            </a:pPr>
            <a:r>
              <a:rPr lang="en-US" b="1" i="1" dirty="0">
                <a:latin typeface="Calibri" panose="020F0502020204030204" pitchFamily="34" charset="0"/>
              </a:rPr>
              <a:t>Computing resources: </a:t>
            </a:r>
            <a:r>
              <a:rPr lang="en-US" i="1" dirty="0">
                <a:latin typeface="Calibri" panose="020F0502020204030204" pitchFamily="34" charset="0"/>
              </a:rPr>
              <a:t>NERSC, OLCF.</a:t>
            </a:r>
            <a:endParaRPr lang="en-US" b="1" dirty="0">
              <a:latin typeface="Calibri" panose="020F0502020204030204" pitchFamily="34" charset="0"/>
            </a:endParaRPr>
          </a:p>
        </p:txBody>
      </p:sp>
      <p:pic>
        <p:nvPicPr>
          <p:cNvPr id="43" name="Picture 6"/>
          <p:cNvPicPr>
            <a:picLocks noChangeAspect="1" noChangeArrowheads="1"/>
          </p:cNvPicPr>
          <p:nvPr/>
        </p:nvPicPr>
        <p:blipFill>
          <a:blip r:embed="rId3" cstate="print">
            <a:extLst>
              <a:ext uri="{28A0092B-C50C-407E-A947-70E740481C1C}">
                <a14:useLocalDpi xmlns:a14="http://schemas.microsoft.com/office/drawing/2010/main" val="0"/>
              </a:ext>
            </a:extLst>
          </a:blip>
          <a:stretch>
            <a:fillRect/>
          </a:stretch>
        </p:blipFill>
        <p:spPr bwMode="auto">
          <a:xfrm>
            <a:off x="2603917" y="3095211"/>
            <a:ext cx="1410424" cy="7315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43362" name="Rectangle 2"/>
          <p:cNvSpPr>
            <a:spLocks noGrp="1" noChangeArrowheads="1"/>
          </p:cNvSpPr>
          <p:nvPr>
            <p:ph type="title"/>
          </p:nvPr>
        </p:nvSpPr>
        <p:spPr>
          <a:xfrm>
            <a:off x="216624" y="158621"/>
            <a:ext cx="7315200" cy="914400"/>
          </a:xfrm>
        </p:spPr>
        <p:txBody>
          <a:bodyPr/>
          <a:lstStyle/>
          <a:p>
            <a:pPr algn="l"/>
            <a:r>
              <a:rPr lang="en-US" sz="3600" dirty="0">
                <a:solidFill>
                  <a:schemeClr val="tx1"/>
                </a:solidFill>
                <a:latin typeface="Calibri" panose="020F0502020204030204" pitchFamily="34" charset="0"/>
              </a:rPr>
              <a:t>Acknowledgements</a:t>
            </a:r>
          </a:p>
        </p:txBody>
      </p:sp>
      <mc:AlternateContent xmlns:mc="http://schemas.openxmlformats.org/markup-compatibility/2006" xmlns:a14="http://schemas.microsoft.com/office/drawing/2010/main">
        <mc:Choice Requires="a14">
          <p:sp>
            <p:nvSpPr>
              <p:cNvPr id="11" name="Subtitle 2"/>
              <p:cNvSpPr txBox="1">
                <a:spLocks/>
              </p:cNvSpPr>
              <p:nvPr/>
            </p:nvSpPr>
            <p:spPr bwMode="auto">
              <a:xfrm>
                <a:off x="838200" y="5202368"/>
                <a:ext cx="7620000" cy="1149221"/>
              </a:xfrm>
              <a:prstGeom prst="rect">
                <a:avLst/>
              </a:prstGeom>
              <a:solidFill>
                <a:schemeClr val="accent6">
                  <a:lumMod val="40000"/>
                  <a:lumOff val="60000"/>
                </a:schemeClr>
              </a:solidFill>
              <a:ln>
                <a:noFill/>
              </a:ln>
              <a:effectLst/>
              <a:extLst>
                <a:ext uri="{FAA26D3D-D897-4be2-8F04-BA451C77F1D7}">
                  <ma14:placeholderFlag xmlns:ma14="http://schemas.microsoft.com/office/mac/drawingml/2011/main" xmlns="" val="1"/>
                </a:ext>
              </a:extLst>
            </p:spPr>
            <p:txBody>
              <a:bodyPr vert="horz" wrap="square" lIns="90487" tIns="44450" rIns="90487" bIns="44450" numCol="1" anchor="t" anchorCtr="0" compatLnSpc="1">
                <a:prstTxWarp prst="textNoShape">
                  <a:avLst/>
                </a:prstTxWarp>
              </a:bodyPr>
              <a:lstStyle>
                <a:lvl1pPr marL="0" indent="0" algn="ctr" rtl="0" eaLnBrk="0" fontAlgn="base" hangingPunct="0">
                  <a:spcBef>
                    <a:spcPct val="20000"/>
                  </a:spcBef>
                  <a:spcAft>
                    <a:spcPct val="0"/>
                  </a:spcAft>
                  <a:buSzPct val="100000"/>
                  <a:buNone/>
                  <a:defRPr sz="2400" b="1">
                    <a:solidFill>
                      <a:srgbClr val="000000"/>
                    </a:solidFill>
                    <a:latin typeface="+mn-lt"/>
                    <a:ea typeface="+mn-ea"/>
                    <a:cs typeface="+mn-cs"/>
                  </a:defRPr>
                </a:lvl1pPr>
                <a:lvl2pPr marL="457200" indent="0" algn="ctr" rtl="0" eaLnBrk="0" fontAlgn="base" hangingPunct="0">
                  <a:spcBef>
                    <a:spcPct val="20000"/>
                  </a:spcBef>
                  <a:spcAft>
                    <a:spcPct val="0"/>
                  </a:spcAft>
                  <a:buSzPct val="100000"/>
                  <a:buNone/>
                  <a:defRPr sz="2200" b="1">
                    <a:solidFill>
                      <a:srgbClr val="000000"/>
                    </a:solidFill>
                    <a:latin typeface="+mn-lt"/>
                    <a:ea typeface="+mn-ea"/>
                  </a:defRPr>
                </a:lvl2pPr>
                <a:lvl3pPr marL="914400" indent="0" algn="ctr" rtl="0" eaLnBrk="0" fontAlgn="base" hangingPunct="0">
                  <a:spcBef>
                    <a:spcPct val="20000"/>
                  </a:spcBef>
                  <a:spcAft>
                    <a:spcPct val="0"/>
                  </a:spcAft>
                  <a:buSzPct val="100000"/>
                  <a:buNone/>
                  <a:defRPr sz="2000" b="1">
                    <a:solidFill>
                      <a:srgbClr val="000000"/>
                    </a:solidFill>
                    <a:latin typeface="+mn-lt"/>
                    <a:ea typeface="+mn-ea"/>
                  </a:defRPr>
                </a:lvl3pPr>
                <a:lvl4pPr marL="1371600" indent="0" algn="ctr" rtl="0" eaLnBrk="0" fontAlgn="base" hangingPunct="0">
                  <a:spcBef>
                    <a:spcPct val="20000"/>
                  </a:spcBef>
                  <a:spcAft>
                    <a:spcPct val="0"/>
                  </a:spcAft>
                  <a:buSzPct val="100000"/>
                  <a:buNone/>
                  <a:defRPr b="1">
                    <a:solidFill>
                      <a:srgbClr val="000000"/>
                    </a:solidFill>
                    <a:latin typeface="+mn-lt"/>
                    <a:ea typeface="+mn-ea"/>
                  </a:defRPr>
                </a:lvl4pPr>
                <a:lvl5pPr marL="1828800" indent="0" algn="ctr" rtl="0" eaLnBrk="0" fontAlgn="base" hangingPunct="0">
                  <a:spcBef>
                    <a:spcPct val="20000"/>
                  </a:spcBef>
                  <a:spcAft>
                    <a:spcPct val="0"/>
                  </a:spcAft>
                  <a:buSzPct val="100000"/>
                  <a:buNone/>
                  <a:defRPr b="1">
                    <a:solidFill>
                      <a:srgbClr val="000000"/>
                    </a:solidFill>
                    <a:latin typeface="+mn-lt"/>
                    <a:ea typeface="+mn-ea"/>
                  </a:defRPr>
                </a:lvl5pPr>
                <a:lvl6pPr marL="2286000" indent="0" algn="ctr" rtl="0" eaLnBrk="0" fontAlgn="base" hangingPunct="0">
                  <a:spcBef>
                    <a:spcPct val="20000"/>
                  </a:spcBef>
                  <a:spcAft>
                    <a:spcPct val="0"/>
                  </a:spcAft>
                  <a:buSzPct val="100000"/>
                  <a:buNone/>
                  <a:defRPr b="1">
                    <a:solidFill>
                      <a:srgbClr val="000000"/>
                    </a:solidFill>
                    <a:latin typeface="+mn-lt"/>
                    <a:ea typeface="+mn-ea"/>
                  </a:defRPr>
                </a:lvl6pPr>
                <a:lvl7pPr marL="2743200" indent="0" algn="ctr" rtl="0" eaLnBrk="0" fontAlgn="base" hangingPunct="0">
                  <a:spcBef>
                    <a:spcPct val="20000"/>
                  </a:spcBef>
                  <a:spcAft>
                    <a:spcPct val="0"/>
                  </a:spcAft>
                  <a:buSzPct val="100000"/>
                  <a:buNone/>
                  <a:defRPr b="1">
                    <a:solidFill>
                      <a:srgbClr val="000000"/>
                    </a:solidFill>
                    <a:latin typeface="+mn-lt"/>
                    <a:ea typeface="+mn-ea"/>
                  </a:defRPr>
                </a:lvl7pPr>
                <a:lvl8pPr marL="3200400" indent="0" algn="ctr" rtl="0" eaLnBrk="0" fontAlgn="base" hangingPunct="0">
                  <a:spcBef>
                    <a:spcPct val="20000"/>
                  </a:spcBef>
                  <a:spcAft>
                    <a:spcPct val="0"/>
                  </a:spcAft>
                  <a:buSzPct val="100000"/>
                  <a:buNone/>
                  <a:defRPr b="1">
                    <a:solidFill>
                      <a:srgbClr val="000000"/>
                    </a:solidFill>
                    <a:latin typeface="+mn-lt"/>
                    <a:ea typeface="+mn-ea"/>
                  </a:defRPr>
                </a:lvl8pPr>
                <a:lvl9pPr marL="3657600" indent="0" algn="ctr" rtl="0" eaLnBrk="0" fontAlgn="base" hangingPunct="0">
                  <a:spcBef>
                    <a:spcPct val="20000"/>
                  </a:spcBef>
                  <a:spcAft>
                    <a:spcPct val="0"/>
                  </a:spcAft>
                  <a:buSzPct val="100000"/>
                  <a:buNone/>
                  <a:defRPr b="1">
                    <a:solidFill>
                      <a:srgbClr val="000000"/>
                    </a:solidFill>
                    <a:latin typeface="+mn-lt"/>
                    <a:ea typeface="+mn-ea"/>
                  </a:defRPr>
                </a:lvl9pPr>
              </a:lstStyle>
              <a:p>
                <a:r>
                  <a:rPr lang="en-US" sz="1600" b="0" dirty="0">
                    <a:latin typeface="Calibri" panose="020F0502020204030204" pitchFamily="34" charset="0"/>
                  </a:rPr>
                  <a:t>Support for this work was provided through Scientific Discovery through Advanced Computing (</a:t>
                </a:r>
                <a:r>
                  <a:rPr lang="en-US" sz="1600" dirty="0">
                    <a:latin typeface="Calibri" panose="020F0502020204030204" pitchFamily="34" charset="0"/>
                  </a:rPr>
                  <a:t>SciDAC</a:t>
                </a:r>
                <a:r>
                  <a:rPr lang="en-US" sz="1600" b="0" dirty="0">
                    <a:latin typeface="Calibri" panose="020F0502020204030204" pitchFamily="34" charset="0"/>
                  </a:rPr>
                  <a:t>) projects funded by the U.S. Department of Energy, Office of Science, Advanced Scientific Computing Research (</a:t>
                </a:r>
                <a:r>
                  <a:rPr lang="en-US" sz="1600" dirty="0">
                    <a:latin typeface="Calibri" panose="020F0502020204030204" pitchFamily="34" charset="0"/>
                  </a:rPr>
                  <a:t>ASCR</a:t>
                </a:r>
                <a:r>
                  <a:rPr lang="en-US" sz="1600" b="0" dirty="0">
                    <a:latin typeface="Calibri" panose="020F0502020204030204" pitchFamily="34" charset="0"/>
                  </a:rPr>
                  <a:t>) and Biological and Environmental Research (</a:t>
                </a:r>
                <a:r>
                  <a:rPr lang="en-US" sz="1600" dirty="0">
                    <a:latin typeface="Calibri" panose="020F0502020204030204" pitchFamily="34" charset="0"/>
                  </a:rPr>
                  <a:t>BER</a:t>
                </a:r>
                <a:r>
                  <a:rPr lang="en-US" sz="1600" b="0" dirty="0">
                    <a:latin typeface="Calibri" panose="020F0502020204030204" pitchFamily="34" charset="0"/>
                  </a:rPr>
                  <a:t>) </a:t>
                </a:r>
                <a14:m>
                  <m:oMath xmlns:m="http://schemas.openxmlformats.org/officeDocument/2006/math">
                    <m:r>
                      <a:rPr lang="en-US" sz="1600" b="0" i="1" smtClean="0">
                        <a:latin typeface="Cambria Math"/>
                        <a:ea typeface="Cambria Math"/>
                      </a:rPr>
                      <m:t>→ </m:t>
                    </m:r>
                  </m:oMath>
                </a14:m>
                <a:r>
                  <a:rPr lang="en-US" sz="1600" dirty="0">
                    <a:latin typeface="Calibri" panose="020F0502020204030204" pitchFamily="34" charset="0"/>
                  </a:rPr>
                  <a:t>SciDAC Application Partnership.</a:t>
                </a:r>
                <a:endParaRPr lang="en-US" sz="1600" b="0" dirty="0">
                  <a:latin typeface="Calibri" panose="020F0502020204030204" pitchFamily="34" charset="0"/>
                </a:endParaRPr>
              </a:p>
            </p:txBody>
          </p:sp>
        </mc:Choice>
        <mc:Fallback xmlns="">
          <p:sp>
            <p:nvSpPr>
              <p:cNvPr id="11" name="Subtitle 2"/>
              <p:cNvSpPr txBox="1">
                <a:spLocks noRot="1" noChangeAspect="1" noMove="1" noResize="1" noEditPoints="1" noAdjustHandles="1" noChangeArrowheads="1" noChangeShapeType="1" noTextEdit="1"/>
              </p:cNvSpPr>
              <p:nvPr/>
            </p:nvSpPr>
            <p:spPr bwMode="auto">
              <a:xfrm>
                <a:off x="838200" y="5202368"/>
                <a:ext cx="7620000" cy="1149221"/>
              </a:xfrm>
              <a:prstGeom prst="rect">
                <a:avLst/>
              </a:prstGeom>
              <a:blipFill>
                <a:blip r:embed="rId4"/>
                <a:stretch>
                  <a:fillRect t="-1587" r="-320"/>
                </a:stretch>
              </a:blipFill>
              <a:ln>
                <a:noFill/>
              </a:ln>
              <a:effectLst/>
              <a:extLst>
                <a:ext uri="{FAA26D3D-D897-4be2-8F04-BA451C77F1D7}">
                  <ma14:placeholderFlag xmlns="" xmlns:ma14="http://schemas.microsoft.com/office/mac/drawingml/2011/main" xmlns:a14="http://schemas.microsoft.com/office/drawing/2010/main" val="1"/>
                </a:ext>
              </a:extLst>
            </p:spPr>
            <p:txBody>
              <a:bodyPr/>
              <a:lstStyle/>
              <a:p>
                <a:r>
                  <a:rPr lang="en-US">
                    <a:noFill/>
                  </a:rPr>
                  <a:t> </a:t>
                </a:r>
              </a:p>
            </p:txBody>
          </p:sp>
        </mc:Fallback>
      </mc:AlternateContent>
      <p:pic>
        <p:nvPicPr>
          <p:cNvPr id="12" name="Picture 5"/>
          <p:cNvPicPr>
            <a:picLocks noChangeAspect="1" noChangeArrowheads="1"/>
          </p:cNvPicPr>
          <p:nvPr/>
        </p:nvPicPr>
        <p:blipFill>
          <a:blip r:embed="rId5" cstate="print">
            <a:extLst>
              <a:ext uri="{28A0092B-C50C-407E-A947-70E740481C1C}">
                <a14:useLocalDpi xmlns:a14="http://schemas.microsoft.com/office/drawing/2010/main" val="0"/>
              </a:ext>
            </a:extLst>
          </a:blip>
          <a:stretch>
            <a:fillRect/>
          </a:stretch>
        </p:blipFill>
        <p:spPr bwMode="auto">
          <a:xfrm>
            <a:off x="4049816" y="3030848"/>
            <a:ext cx="857250" cy="7315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23" name="Picture 2"/>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372439" y="4234554"/>
            <a:ext cx="1431269" cy="63011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4" name="Picture 4"/>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141636" y="4238211"/>
            <a:ext cx="1525059" cy="50597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5" name="Picture 5"/>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355755" y="4283493"/>
            <a:ext cx="1598084" cy="56046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8" name="Picture 2"/>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140117" y="3248283"/>
            <a:ext cx="1143000" cy="5889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42" name="Picture 41"/>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1394571" y="3177512"/>
            <a:ext cx="1260146" cy="496819"/>
          </a:xfrm>
          <a:prstGeom prst="rect">
            <a:avLst/>
          </a:prstGeom>
        </p:spPr>
      </p:pic>
      <p:pic>
        <p:nvPicPr>
          <p:cNvPr id="44" name="Picture 2"/>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165517" y="3098494"/>
            <a:ext cx="1143000" cy="5889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45" name="Picture 2"/>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6668907" y="3020377"/>
            <a:ext cx="1179050" cy="81843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 name="Picture 2"/>
          <p:cNvPicPr>
            <a:picLocks noChangeAspect="1"/>
          </p:cNvPicPr>
          <p:nvPr/>
        </p:nvPicPr>
        <p:blipFill>
          <a:blip r:embed="rId12" cstate="print">
            <a:extLst>
              <a:ext uri="{28A0092B-C50C-407E-A947-70E740481C1C}">
                <a14:useLocalDpi xmlns:a14="http://schemas.microsoft.com/office/drawing/2010/main" val="0"/>
              </a:ext>
            </a:extLst>
          </a:blip>
          <a:stretch>
            <a:fillRect/>
          </a:stretch>
        </p:blipFill>
        <p:spPr>
          <a:xfrm>
            <a:off x="5198444" y="3003682"/>
            <a:ext cx="1163460" cy="691679"/>
          </a:xfrm>
          <a:prstGeom prst="rect">
            <a:avLst/>
          </a:prstGeom>
        </p:spPr>
      </p:pic>
      <p:pic>
        <p:nvPicPr>
          <p:cNvPr id="4" name="Picture 3" descr="Icon&#10;&#10;Description automatically generated">
            <a:extLst>
              <a:ext uri="{FF2B5EF4-FFF2-40B4-BE49-F238E27FC236}">
                <a16:creationId xmlns:a16="http://schemas.microsoft.com/office/drawing/2014/main" id="{23BE4537-F86C-4965-9C84-F3F6CC7C6FB6}"/>
              </a:ext>
            </a:extLst>
          </p:cNvPr>
          <p:cNvPicPr>
            <a:picLocks noChangeAspect="1"/>
          </p:cNvPicPr>
          <p:nvPr/>
        </p:nvPicPr>
        <p:blipFill>
          <a:blip r:embed="rId13" cstate="print">
            <a:extLst>
              <a:ext uri="{28A0092B-C50C-407E-A947-70E740481C1C}">
                <a14:useLocalDpi xmlns:a14="http://schemas.microsoft.com/office/drawing/2010/main" val="0"/>
              </a:ext>
            </a:extLst>
          </a:blip>
          <a:stretch>
            <a:fillRect/>
          </a:stretch>
        </p:blipFill>
        <p:spPr>
          <a:xfrm>
            <a:off x="8003889" y="2830343"/>
            <a:ext cx="987711" cy="1107060"/>
          </a:xfrm>
          <a:prstGeom prst="rect">
            <a:avLst/>
          </a:prstGeom>
        </p:spPr>
      </p:pic>
    </p:spTree>
    <p:extLst>
      <p:ext uri="{BB962C8B-B14F-4D97-AF65-F5344CB8AC3E}">
        <p14:creationId xmlns:p14="http://schemas.microsoft.com/office/powerpoint/2010/main" val="119975701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76200" y="-7620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5" name="TextBox 4"/>
          <p:cNvSpPr txBox="1"/>
          <p:nvPr/>
        </p:nvSpPr>
        <p:spPr>
          <a:xfrm>
            <a:off x="104775" y="915240"/>
            <a:ext cx="8686800" cy="6894195"/>
          </a:xfrm>
          <a:prstGeom prst="rect">
            <a:avLst/>
          </a:prstGeom>
          <a:noFill/>
        </p:spPr>
        <p:txBody>
          <a:bodyPr wrap="square" rtlCol="0">
            <a:spAutoFit/>
          </a:bodyPr>
          <a:lstStyle/>
          <a:p>
            <a:pPr marL="457200" indent="-457200">
              <a:buAutoNum type="arabicPeriod"/>
            </a:pPr>
            <a:r>
              <a:rPr lang="en-US" sz="2200" dirty="0">
                <a:latin typeface="Calibri" panose="020F0502020204030204" pitchFamily="34" charset="0"/>
              </a:rPr>
              <a:t>Background</a:t>
            </a:r>
            <a:endParaRPr lang="en-US" sz="400" dirty="0">
              <a:latin typeface="Calibri" panose="020F0502020204030204" pitchFamily="34" charset="0"/>
            </a:endParaRPr>
          </a:p>
          <a:p>
            <a:pPr marL="800100" lvl="1" indent="-342900">
              <a:buFont typeface="Arial" panose="020B0604020202020204" pitchFamily="34" charset="0"/>
              <a:buChar char="•"/>
            </a:pPr>
            <a:r>
              <a:rPr lang="en-US" sz="2200" dirty="0">
                <a:latin typeface="Calibri" panose="020F0502020204030204" pitchFamily="34" charset="0"/>
              </a:rPr>
              <a:t>Motivation for climate &amp; land-ice modeling</a:t>
            </a:r>
          </a:p>
          <a:p>
            <a:pPr marL="800100" lvl="1" indent="-342900">
              <a:buFont typeface="Arial" panose="020B0604020202020204" pitchFamily="34" charset="0"/>
              <a:buChar char="•"/>
            </a:pPr>
            <a:r>
              <a:rPr lang="en-US" sz="2200" dirty="0">
                <a:latin typeface="Calibri" panose="020F0502020204030204" pitchFamily="34" charset="0"/>
              </a:rPr>
              <a:t>ISMs, ESMs &amp; projects</a:t>
            </a:r>
          </a:p>
          <a:p>
            <a:pPr marL="800100" lvl="1" indent="-342900">
              <a:buFont typeface="Arial" panose="020B0604020202020204" pitchFamily="34" charset="0"/>
              <a:buChar char="•"/>
            </a:pPr>
            <a:r>
              <a:rPr lang="en-US" sz="2200" dirty="0">
                <a:latin typeface="Calibri" panose="020F0502020204030204" pitchFamily="34" charset="0"/>
              </a:rPr>
              <a:t>Land-ice equations</a:t>
            </a:r>
          </a:p>
          <a:p>
            <a:pPr marL="800100" lvl="1" indent="-342900">
              <a:buFont typeface="Arial" panose="020B0604020202020204" pitchFamily="34" charset="0"/>
              <a:buChar char="•"/>
            </a:pPr>
            <a:r>
              <a:rPr lang="en-US" sz="2200" dirty="0">
                <a:latin typeface="Calibri" panose="020F0502020204030204" pitchFamily="34" charset="0"/>
              </a:rPr>
              <a:t>Our codes: ALI, MALI</a:t>
            </a:r>
          </a:p>
          <a:p>
            <a:pPr lvl="1"/>
            <a:endParaRPr lang="en-US" sz="400" dirty="0">
              <a:latin typeface="Calibri" panose="020F0502020204030204" pitchFamily="34" charset="0"/>
            </a:endParaRPr>
          </a:p>
          <a:p>
            <a:pPr lvl="1"/>
            <a:endParaRPr lang="en-US" sz="400" dirty="0">
              <a:latin typeface="Calibri" panose="020F0502020204030204" pitchFamily="34" charset="0"/>
            </a:endParaRPr>
          </a:p>
          <a:p>
            <a:r>
              <a:rPr lang="en-US" sz="2200" dirty="0">
                <a:latin typeface="Calibri" panose="020F0502020204030204" pitchFamily="34" charset="0"/>
              </a:rPr>
              <a:t>2.   Algorithms and software</a:t>
            </a:r>
          </a:p>
          <a:p>
            <a:pPr marL="800100" lvl="1" indent="-342900">
              <a:buFont typeface="Arial" panose="020B0604020202020204" pitchFamily="34" charset="0"/>
              <a:buChar char="•"/>
            </a:pPr>
            <a:r>
              <a:rPr lang="en-US" sz="2200" dirty="0">
                <a:latin typeface="Calibri" panose="020F0502020204030204" pitchFamily="34" charset="0"/>
              </a:rPr>
              <a:t>Discretization &amp; meshes</a:t>
            </a:r>
          </a:p>
          <a:p>
            <a:pPr marL="800100" lvl="1" indent="-342900">
              <a:buFont typeface="Arial" panose="020B0604020202020204" pitchFamily="34" charset="0"/>
              <a:buChar char="•"/>
            </a:pPr>
            <a:r>
              <a:rPr lang="en-US" sz="2200" dirty="0">
                <a:latin typeface="Calibri" panose="020F0502020204030204" pitchFamily="34" charset="0"/>
              </a:rPr>
              <a:t>Nonlinear solvers</a:t>
            </a:r>
          </a:p>
          <a:p>
            <a:pPr marL="800100" lvl="1" indent="-342900">
              <a:buFont typeface="Arial" panose="020B0604020202020204" pitchFamily="34" charset="0"/>
              <a:buChar char="•"/>
            </a:pPr>
            <a:r>
              <a:rPr lang="en-US" sz="2200" dirty="0">
                <a:latin typeface="Calibri" panose="020F0502020204030204" pitchFamily="34" charset="0"/>
              </a:rPr>
              <a:t>Linear solvers</a:t>
            </a:r>
          </a:p>
          <a:p>
            <a:pPr marL="800100" lvl="1" indent="-342900">
              <a:buFont typeface="Arial" panose="020B0604020202020204" pitchFamily="34" charset="0"/>
              <a:buChar char="•"/>
            </a:pPr>
            <a:r>
              <a:rPr lang="en-US" sz="2200" dirty="0">
                <a:latin typeface="Calibri" panose="020F0502020204030204" pitchFamily="34" charset="0"/>
              </a:rPr>
              <a:t>Performance-portability</a:t>
            </a:r>
          </a:p>
          <a:p>
            <a:pPr marL="800100" lvl="1" indent="-342900">
              <a:buFont typeface="Arial" panose="020B0604020202020204" pitchFamily="34" charset="0"/>
              <a:buChar char="•"/>
            </a:pPr>
            <a:r>
              <a:rPr lang="en-US" sz="2200" dirty="0">
                <a:latin typeface="Calibri" panose="020F0502020204030204" pitchFamily="34" charset="0"/>
              </a:rPr>
              <a:t>Ice sheet initialization</a:t>
            </a:r>
          </a:p>
          <a:p>
            <a:pPr marL="800100" lvl="1" indent="-342900">
              <a:buFont typeface="Arial" panose="020B0604020202020204" pitchFamily="34" charset="0"/>
              <a:buChar char="•"/>
            </a:pPr>
            <a:r>
              <a:rPr lang="en-US" sz="2200" dirty="0">
                <a:latin typeface="Calibri" panose="020F0502020204030204" pitchFamily="34" charset="0"/>
              </a:rPr>
              <a:t>Towards UQ</a:t>
            </a:r>
          </a:p>
          <a:p>
            <a:pPr marL="171450" indent="-171450">
              <a:buFont typeface="Arial" panose="020B0604020202020204" pitchFamily="34" charset="0"/>
              <a:buChar char="•"/>
            </a:pPr>
            <a:endParaRPr lang="en-US" sz="400" dirty="0">
              <a:latin typeface="Calibri" panose="020F0502020204030204" pitchFamily="34" charset="0"/>
            </a:endParaRPr>
          </a:p>
          <a:p>
            <a:endParaRPr lang="en-US" sz="400" dirty="0">
              <a:latin typeface="Calibri" panose="020F0502020204030204" pitchFamily="34" charset="0"/>
            </a:endParaRPr>
          </a:p>
          <a:p>
            <a:r>
              <a:rPr lang="en-US" sz="2200" dirty="0">
                <a:latin typeface="Calibri" panose="020F0502020204030204" pitchFamily="34" charset="0"/>
              </a:rPr>
              <a:t>3.    Simulations </a:t>
            </a:r>
          </a:p>
          <a:p>
            <a:pPr lvl="2"/>
            <a:endParaRPr lang="en-US" sz="400" dirty="0">
              <a:latin typeface="Calibri" panose="020F0502020204030204" pitchFamily="34" charset="0"/>
            </a:endParaRPr>
          </a:p>
          <a:p>
            <a:r>
              <a:rPr lang="en-US" sz="2200" dirty="0">
                <a:latin typeface="Calibri" panose="020F0502020204030204" pitchFamily="34" charset="0"/>
              </a:rPr>
              <a:t>4.    Ongoing &amp; future work</a:t>
            </a:r>
          </a:p>
          <a:p>
            <a:endParaRPr lang="en-US" sz="4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07426" y="794564"/>
            <a:ext cx="2514600" cy="1839773"/>
          </a:xfrm>
          <a:prstGeom prst="rect">
            <a:avLst/>
          </a:prstGeom>
        </p:spPr>
      </p:pic>
      <p:pic>
        <p:nvPicPr>
          <p:cNvPr id="8" name="Picture 7" descr="global-ocean-eddies.jp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39000" y="2743101"/>
            <a:ext cx="1676400" cy="1664582"/>
          </a:xfrm>
          <a:prstGeom prst="rect">
            <a:avLst/>
          </a:prstGeom>
        </p:spPr>
      </p:pic>
      <p:pic>
        <p:nvPicPr>
          <p:cNvPr id="9" name="Picture 8">
            <a:extLst>
              <a:ext uri="{FF2B5EF4-FFF2-40B4-BE49-F238E27FC236}">
                <a16:creationId xmlns:a16="http://schemas.microsoft.com/office/drawing/2014/main" id="{80C1262A-45A6-4D1D-AC10-ED5463DA9CD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07426" y="4648201"/>
            <a:ext cx="2673626" cy="1782418"/>
          </a:xfrm>
          <a:prstGeom prst="rect">
            <a:avLst/>
          </a:prstGeom>
        </p:spPr>
      </p:pic>
    </p:spTree>
    <p:extLst>
      <p:ext uri="{BB962C8B-B14F-4D97-AF65-F5344CB8AC3E}">
        <p14:creationId xmlns:p14="http://schemas.microsoft.com/office/powerpoint/2010/main" val="196691530"/>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76200" y="-7620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5" name="TextBox 4"/>
          <p:cNvSpPr txBox="1"/>
          <p:nvPr/>
        </p:nvSpPr>
        <p:spPr>
          <a:xfrm>
            <a:off x="104775" y="915240"/>
            <a:ext cx="8686800" cy="6894195"/>
          </a:xfrm>
          <a:prstGeom prst="rect">
            <a:avLst/>
          </a:prstGeom>
          <a:noFill/>
        </p:spPr>
        <p:txBody>
          <a:bodyPr wrap="square" rtlCol="0">
            <a:spAutoFit/>
          </a:bodyPr>
          <a:lstStyle/>
          <a:p>
            <a:pPr marL="457200" indent="-457200">
              <a:buAutoNum type="arabicPeriod"/>
            </a:pPr>
            <a:r>
              <a:rPr lang="en-US" sz="2200" b="1" dirty="0">
                <a:latin typeface="Calibri" panose="020F0502020204030204" pitchFamily="34" charset="0"/>
              </a:rPr>
              <a:t>Background</a:t>
            </a:r>
            <a:endParaRPr lang="en-US" sz="400" b="1" dirty="0">
              <a:latin typeface="Calibri" panose="020F0502020204030204" pitchFamily="34" charset="0"/>
            </a:endParaRPr>
          </a:p>
          <a:p>
            <a:pPr marL="800100" lvl="1" indent="-342900">
              <a:buFont typeface="Arial" panose="020B0604020202020204" pitchFamily="34" charset="0"/>
              <a:buChar char="•"/>
            </a:pPr>
            <a:r>
              <a:rPr lang="en-US" sz="2200" b="1" dirty="0">
                <a:latin typeface="Calibri" panose="020F0502020204030204" pitchFamily="34" charset="0"/>
              </a:rPr>
              <a:t>Motivation for climate &amp; land-ice modeling</a:t>
            </a:r>
          </a:p>
          <a:p>
            <a:pPr marL="800100" lvl="1" indent="-342900">
              <a:buFont typeface="Arial" panose="020B0604020202020204" pitchFamily="34" charset="0"/>
              <a:buChar char="•"/>
            </a:pPr>
            <a:r>
              <a:rPr lang="en-US" sz="2200" dirty="0">
                <a:latin typeface="Calibri" panose="020F0502020204030204" pitchFamily="34" charset="0"/>
              </a:rPr>
              <a:t>ISMs, ESMs &amp; projects</a:t>
            </a:r>
          </a:p>
          <a:p>
            <a:pPr marL="800100" lvl="1" indent="-342900">
              <a:buFont typeface="Arial" panose="020B0604020202020204" pitchFamily="34" charset="0"/>
              <a:buChar char="•"/>
            </a:pPr>
            <a:r>
              <a:rPr lang="en-US" sz="2200" dirty="0">
                <a:latin typeface="Calibri" panose="020F0502020204030204" pitchFamily="34" charset="0"/>
              </a:rPr>
              <a:t>Land-ice equations</a:t>
            </a:r>
          </a:p>
          <a:p>
            <a:pPr marL="800100" lvl="1" indent="-342900">
              <a:buFont typeface="Arial" panose="020B0604020202020204" pitchFamily="34" charset="0"/>
              <a:buChar char="•"/>
            </a:pPr>
            <a:r>
              <a:rPr lang="en-US" sz="2200" dirty="0">
                <a:latin typeface="Calibri" panose="020F0502020204030204" pitchFamily="34" charset="0"/>
              </a:rPr>
              <a:t>Our codes: ALI, MALI</a:t>
            </a:r>
          </a:p>
          <a:p>
            <a:pPr lvl="1"/>
            <a:endParaRPr lang="en-US" sz="400" dirty="0">
              <a:latin typeface="Calibri" panose="020F0502020204030204" pitchFamily="34" charset="0"/>
            </a:endParaRPr>
          </a:p>
          <a:p>
            <a:pPr lvl="1"/>
            <a:endParaRPr lang="en-US" sz="400" dirty="0">
              <a:latin typeface="Calibri" panose="020F0502020204030204" pitchFamily="34" charset="0"/>
            </a:endParaRPr>
          </a:p>
          <a:p>
            <a:r>
              <a:rPr lang="en-US" sz="2200" dirty="0">
                <a:latin typeface="Calibri" panose="020F0502020204030204" pitchFamily="34" charset="0"/>
              </a:rPr>
              <a:t>2.   Algorithms and software</a:t>
            </a:r>
          </a:p>
          <a:p>
            <a:pPr marL="800100" lvl="1" indent="-342900">
              <a:buFont typeface="Arial" panose="020B0604020202020204" pitchFamily="34" charset="0"/>
              <a:buChar char="•"/>
            </a:pPr>
            <a:r>
              <a:rPr lang="en-US" sz="2200" dirty="0">
                <a:latin typeface="Calibri" panose="020F0502020204030204" pitchFamily="34" charset="0"/>
              </a:rPr>
              <a:t>Discretization &amp; meshes</a:t>
            </a:r>
          </a:p>
          <a:p>
            <a:pPr marL="800100" lvl="1" indent="-342900">
              <a:buFont typeface="Arial" panose="020B0604020202020204" pitchFamily="34" charset="0"/>
              <a:buChar char="•"/>
            </a:pPr>
            <a:r>
              <a:rPr lang="en-US" sz="2200" dirty="0">
                <a:latin typeface="Calibri" panose="020F0502020204030204" pitchFamily="34" charset="0"/>
              </a:rPr>
              <a:t>Nonlinear solvers</a:t>
            </a:r>
          </a:p>
          <a:p>
            <a:pPr marL="800100" lvl="1" indent="-342900">
              <a:buFont typeface="Arial" panose="020B0604020202020204" pitchFamily="34" charset="0"/>
              <a:buChar char="•"/>
            </a:pPr>
            <a:r>
              <a:rPr lang="en-US" sz="2200" dirty="0">
                <a:latin typeface="Calibri" panose="020F0502020204030204" pitchFamily="34" charset="0"/>
              </a:rPr>
              <a:t>Linear solvers</a:t>
            </a:r>
          </a:p>
          <a:p>
            <a:pPr marL="800100" lvl="1" indent="-342900">
              <a:buFont typeface="Arial" panose="020B0604020202020204" pitchFamily="34" charset="0"/>
              <a:buChar char="•"/>
            </a:pPr>
            <a:r>
              <a:rPr lang="en-US" sz="2200" dirty="0">
                <a:latin typeface="Calibri" panose="020F0502020204030204" pitchFamily="34" charset="0"/>
              </a:rPr>
              <a:t>Performance-portability</a:t>
            </a:r>
          </a:p>
          <a:p>
            <a:pPr marL="800100" lvl="1" indent="-342900">
              <a:buFont typeface="Arial" panose="020B0604020202020204" pitchFamily="34" charset="0"/>
              <a:buChar char="•"/>
            </a:pPr>
            <a:r>
              <a:rPr lang="en-US" sz="2200" dirty="0">
                <a:latin typeface="Calibri" panose="020F0502020204030204" pitchFamily="34" charset="0"/>
              </a:rPr>
              <a:t>Ice sheet initialization</a:t>
            </a:r>
          </a:p>
          <a:p>
            <a:pPr marL="800100" lvl="1" indent="-342900">
              <a:buFont typeface="Arial" panose="020B0604020202020204" pitchFamily="34" charset="0"/>
              <a:buChar char="•"/>
            </a:pPr>
            <a:r>
              <a:rPr lang="en-US" sz="2200" dirty="0">
                <a:latin typeface="Calibri" panose="020F0502020204030204" pitchFamily="34" charset="0"/>
              </a:rPr>
              <a:t>Towards UQ</a:t>
            </a:r>
          </a:p>
          <a:p>
            <a:pPr marL="171450" indent="-171450">
              <a:buFont typeface="Arial" panose="020B0604020202020204" pitchFamily="34" charset="0"/>
              <a:buChar char="•"/>
            </a:pPr>
            <a:endParaRPr lang="en-US" sz="400" dirty="0">
              <a:latin typeface="Calibri" panose="020F0502020204030204" pitchFamily="34" charset="0"/>
            </a:endParaRPr>
          </a:p>
          <a:p>
            <a:endParaRPr lang="en-US" sz="400" dirty="0">
              <a:latin typeface="Calibri" panose="020F0502020204030204" pitchFamily="34" charset="0"/>
            </a:endParaRPr>
          </a:p>
          <a:p>
            <a:r>
              <a:rPr lang="en-US" sz="2200" dirty="0">
                <a:latin typeface="Calibri" panose="020F0502020204030204" pitchFamily="34" charset="0"/>
              </a:rPr>
              <a:t>3.    Simulations </a:t>
            </a:r>
          </a:p>
          <a:p>
            <a:pPr lvl="2"/>
            <a:endParaRPr lang="en-US" sz="400" dirty="0">
              <a:latin typeface="Calibri" panose="020F0502020204030204" pitchFamily="34" charset="0"/>
            </a:endParaRPr>
          </a:p>
          <a:p>
            <a:r>
              <a:rPr lang="en-US" sz="2200" dirty="0">
                <a:latin typeface="Calibri" panose="020F0502020204030204" pitchFamily="34" charset="0"/>
              </a:rPr>
              <a:t>4.    Ongoing &amp; future work</a:t>
            </a:r>
          </a:p>
          <a:p>
            <a:endParaRPr lang="en-US" sz="4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07426" y="794564"/>
            <a:ext cx="2514600" cy="1839773"/>
          </a:xfrm>
          <a:prstGeom prst="rect">
            <a:avLst/>
          </a:prstGeom>
        </p:spPr>
      </p:pic>
      <p:pic>
        <p:nvPicPr>
          <p:cNvPr id="8" name="Picture 7" descr="global-ocean-eddies.jp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39000" y="2743101"/>
            <a:ext cx="1676400" cy="1664582"/>
          </a:xfrm>
          <a:prstGeom prst="rect">
            <a:avLst/>
          </a:prstGeom>
        </p:spPr>
      </p:pic>
      <p:pic>
        <p:nvPicPr>
          <p:cNvPr id="9" name="Picture 8">
            <a:extLst>
              <a:ext uri="{FF2B5EF4-FFF2-40B4-BE49-F238E27FC236}">
                <a16:creationId xmlns:a16="http://schemas.microsoft.com/office/drawing/2014/main" id="{80C1262A-45A6-4D1D-AC10-ED5463DA9CD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07426" y="4648201"/>
            <a:ext cx="2673626" cy="1782418"/>
          </a:xfrm>
          <a:prstGeom prst="rect">
            <a:avLst/>
          </a:prstGeom>
        </p:spPr>
      </p:pic>
    </p:spTree>
    <p:extLst>
      <p:ext uri="{BB962C8B-B14F-4D97-AF65-F5344CB8AC3E}">
        <p14:creationId xmlns:p14="http://schemas.microsoft.com/office/powerpoint/2010/main" val="4050756992"/>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2"/>
          <p:cNvSpPr txBox="1">
            <a:spLocks noChangeArrowheads="1"/>
          </p:cNvSpPr>
          <p:nvPr/>
        </p:nvSpPr>
        <p:spPr>
          <a:xfrm>
            <a:off x="76638" y="137948"/>
            <a:ext cx="8153400" cy="9144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Motivation</a:t>
            </a:r>
          </a:p>
        </p:txBody>
      </p:sp>
      <p:sp>
        <p:nvSpPr>
          <p:cNvPr id="2" name="AutoShape 2" descr="http://www.standeyo.com/NEWS/09_Earth_Changes/09_Earth_Changes_pics/090911.Sea-Level.jpg"/>
          <p:cNvSpPr>
            <a:spLocks noChangeAspect="1" noChangeArrowheads="1"/>
          </p:cNvSpPr>
          <p:nvPr/>
        </p:nvSpPr>
        <p:spPr bwMode="auto">
          <a:xfrm>
            <a:off x="63500" y="-136525"/>
            <a:ext cx="6019800" cy="51816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3" name="TextBox 2">
            <a:extLst>
              <a:ext uri="{FF2B5EF4-FFF2-40B4-BE49-F238E27FC236}">
                <a16:creationId xmlns:a16="http://schemas.microsoft.com/office/drawing/2014/main" id="{A5448FF0-1A49-46B4-9EEA-58C52B5AB644}"/>
              </a:ext>
            </a:extLst>
          </p:cNvPr>
          <p:cNvSpPr txBox="1"/>
          <p:nvPr/>
        </p:nvSpPr>
        <p:spPr>
          <a:xfrm>
            <a:off x="76638" y="762001"/>
            <a:ext cx="9003862" cy="1738938"/>
          </a:xfrm>
          <a:prstGeom prst="rect">
            <a:avLst/>
          </a:prstGeom>
          <a:noFill/>
        </p:spPr>
        <p:txBody>
          <a:bodyPr wrap="square" rtlCol="0">
            <a:spAutoFit/>
          </a:bodyPr>
          <a:lstStyle/>
          <a:p>
            <a:pPr marL="342900" indent="-34290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Climate change </a:t>
            </a:r>
            <a:r>
              <a:rPr lang="en-US" sz="1900" dirty="0">
                <a:latin typeface="Calibri" panose="020F0502020204030204" pitchFamily="34" charset="0"/>
                <a:cs typeface="Calibri" panose="020F0502020204030204" pitchFamily="34" charset="0"/>
              </a:rPr>
              <a:t>has been declared a “</a:t>
            </a:r>
            <a:r>
              <a:rPr lang="en-US" sz="1900" b="1" dirty="0">
                <a:latin typeface="Calibri" panose="020F0502020204030204" pitchFamily="34" charset="0"/>
                <a:cs typeface="Calibri" panose="020F0502020204030204" pitchFamily="34" charset="0"/>
              </a:rPr>
              <a:t>national security issue</a:t>
            </a:r>
            <a:r>
              <a:rPr lang="en-US" sz="1900" dirty="0">
                <a:latin typeface="Calibri" panose="020F0502020204030204" pitchFamily="34" charset="0"/>
                <a:cs typeface="Calibri" panose="020F0502020204030204" pitchFamily="34" charset="0"/>
              </a:rPr>
              <a:t>” by President Joe Biden.</a:t>
            </a:r>
          </a:p>
          <a:p>
            <a:pPr marL="342900"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Global mean sea-level is rising at the rate of </a:t>
            </a:r>
            <a:r>
              <a:rPr lang="en-US" sz="1900" b="1" dirty="0">
                <a:latin typeface="Calibri" panose="020F0502020204030204" pitchFamily="34" charset="0"/>
                <a:cs typeface="Calibri" panose="020F0502020204030204" pitchFamily="34" charset="0"/>
              </a:rPr>
              <a:t>3.2 mm/year </a:t>
            </a:r>
            <a:r>
              <a:rPr lang="en-US" sz="1900" dirty="0">
                <a:latin typeface="Calibri" panose="020F0502020204030204" pitchFamily="34" charset="0"/>
                <a:cs typeface="Calibri" panose="020F0502020204030204" pitchFamily="34" charset="0"/>
              </a:rPr>
              <a:t>and this rate is </a:t>
            </a:r>
            <a:r>
              <a:rPr lang="en-US" sz="1900" b="1" dirty="0">
                <a:latin typeface="Calibri" panose="020F0502020204030204" pitchFamily="34" charset="0"/>
                <a:cs typeface="Calibri" panose="020F0502020204030204" pitchFamily="34" charset="0"/>
              </a:rPr>
              <a:t>increasing</a:t>
            </a:r>
            <a:r>
              <a:rPr lang="en-US" sz="1900" dirty="0">
                <a:latin typeface="Calibri" panose="020F0502020204030204" pitchFamily="34" charset="0"/>
                <a:cs typeface="Calibri" panose="020F0502020204030204" pitchFamily="34" charset="0"/>
              </a:rPr>
              <a:t>, with the latest studies suggesting a possible increase in sea-level of </a:t>
            </a:r>
            <a:r>
              <a:rPr lang="en-US" sz="1900" b="1" dirty="0">
                <a:latin typeface="Calibri" panose="020F0502020204030204" pitchFamily="34" charset="0"/>
                <a:cs typeface="Calibri" panose="020F0502020204030204" pitchFamily="34" charset="0"/>
              </a:rPr>
              <a:t>0.3-2.5 m</a:t>
            </a:r>
            <a:r>
              <a:rPr lang="en-US" sz="1900" dirty="0">
                <a:latin typeface="Calibri" panose="020F0502020204030204" pitchFamily="34" charset="0"/>
                <a:cs typeface="Calibri" panose="020F0502020204030204" pitchFamily="34" charset="0"/>
              </a:rPr>
              <a:t> by 2100.</a:t>
            </a:r>
          </a:p>
          <a:p>
            <a:pPr marL="342900"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v"/>
            </a:pPr>
            <a:r>
              <a:rPr lang="en-US" sz="1900" dirty="0">
                <a:latin typeface="Calibri" panose="020F0502020204030204" pitchFamily="34" charset="0"/>
                <a:cs typeface="Calibri" panose="020F0502020204030204" pitchFamily="34" charset="0"/>
              </a:rPr>
              <a:t>Due to </a:t>
            </a:r>
            <a:r>
              <a:rPr lang="en-US" sz="1900" b="1" dirty="0">
                <a:latin typeface="Calibri" panose="020F0502020204030204" pitchFamily="34" charset="0"/>
                <a:cs typeface="Calibri" panose="020F0502020204030204" pitchFamily="34" charset="0"/>
              </a:rPr>
              <a:t>melting of the polar ice sheets </a:t>
            </a:r>
            <a:r>
              <a:rPr lang="en-US" sz="1900" dirty="0">
                <a:latin typeface="Calibri" panose="020F0502020204030204" pitchFamily="34" charset="0"/>
                <a:cs typeface="Calibri" panose="020F0502020204030204" pitchFamily="34" charset="0"/>
              </a:rPr>
              <a:t>(Greenland, Antarctica).</a:t>
            </a:r>
          </a:p>
          <a:p>
            <a:pPr marL="342900"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342900" indent="-34290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Full deglaciation*</a:t>
            </a:r>
            <a:r>
              <a:rPr lang="en-US" sz="1900" dirty="0">
                <a:latin typeface="Calibri" panose="020F0502020204030204" pitchFamily="34" charset="0"/>
                <a:cs typeface="Calibri" panose="020F0502020204030204" pitchFamily="34" charset="0"/>
              </a:rPr>
              <a:t>: sea level could rise up to ~65 m (Antarctica: 58 m, Greenland: 7 m) </a:t>
            </a:r>
          </a:p>
        </p:txBody>
      </p:sp>
      <p:pic>
        <p:nvPicPr>
          <p:cNvPr id="8" name="Picture 2">
            <a:extLst>
              <a:ext uri="{FF2B5EF4-FFF2-40B4-BE49-F238E27FC236}">
                <a16:creationId xmlns:a16="http://schemas.microsoft.com/office/drawing/2014/main" id="{32B16EB7-EAA9-4981-AB77-1251D73E643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181600" y="2542659"/>
            <a:ext cx="3378458" cy="26567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9" name="TextBox 8">
            <a:extLst>
              <a:ext uri="{FF2B5EF4-FFF2-40B4-BE49-F238E27FC236}">
                <a16:creationId xmlns:a16="http://schemas.microsoft.com/office/drawing/2014/main" id="{47EF8D83-0042-49D8-B160-EBCB7A48897C}"/>
              </a:ext>
            </a:extLst>
          </p:cNvPr>
          <p:cNvSpPr txBox="1"/>
          <p:nvPr/>
        </p:nvSpPr>
        <p:spPr>
          <a:xfrm>
            <a:off x="4932297" y="5128685"/>
            <a:ext cx="4044414" cy="338554"/>
          </a:xfrm>
          <a:prstGeom prst="rect">
            <a:avLst/>
          </a:prstGeom>
          <a:noFill/>
        </p:spPr>
        <p:txBody>
          <a:bodyPr wrap="square" rtlCol="0">
            <a:spAutoFit/>
          </a:bodyPr>
          <a:lstStyle/>
          <a:p>
            <a:pPr algn="ctr"/>
            <a:r>
              <a:rPr lang="en-US" sz="1600" i="1" dirty="0">
                <a:latin typeface="Calibri" panose="020F0502020204030204" pitchFamily="34" charset="0"/>
                <a:cs typeface="Calibri" panose="020F0502020204030204" pitchFamily="34" charset="0"/>
              </a:rPr>
              <a:t>Total mass loss of ice sheets b/w </a:t>
            </a:r>
            <a:r>
              <a:rPr lang="nl-NL" sz="1600" i="1" dirty="0">
                <a:latin typeface="Calibri" panose="020F0502020204030204" pitchFamily="34" charset="0"/>
                <a:cs typeface="Calibri" panose="020F0502020204030204" pitchFamily="34" charset="0"/>
              </a:rPr>
              <a:t>1992-2011 </a:t>
            </a:r>
            <a:endParaRPr lang="en-US" sz="1600" i="1" dirty="0">
              <a:latin typeface="Calibri" panose="020F0502020204030204" pitchFamily="34" charset="0"/>
              <a:cs typeface="Calibri" panose="020F0502020204030204" pitchFamily="34" charset="0"/>
            </a:endParaRPr>
          </a:p>
        </p:txBody>
      </p:sp>
      <p:pic>
        <p:nvPicPr>
          <p:cNvPr id="6" name="Picture 5">
            <a:extLst>
              <a:ext uri="{FF2B5EF4-FFF2-40B4-BE49-F238E27FC236}">
                <a16:creationId xmlns:a16="http://schemas.microsoft.com/office/drawing/2014/main" id="{E3BD2570-9821-41D2-AA1D-1D85EC99E435}"/>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11217" y="2639771"/>
            <a:ext cx="3617638" cy="2276495"/>
          </a:xfrm>
          <a:prstGeom prst="rect">
            <a:avLst/>
          </a:prstGeom>
        </p:spPr>
      </p:pic>
      <p:sp>
        <p:nvSpPr>
          <p:cNvPr id="12" name="TextBox 11">
            <a:extLst>
              <a:ext uri="{FF2B5EF4-FFF2-40B4-BE49-F238E27FC236}">
                <a16:creationId xmlns:a16="http://schemas.microsoft.com/office/drawing/2014/main" id="{D1F4427E-65F1-4215-879C-FE80AEE56B4D}"/>
              </a:ext>
            </a:extLst>
          </p:cNvPr>
          <p:cNvSpPr txBox="1"/>
          <p:nvPr/>
        </p:nvSpPr>
        <p:spPr>
          <a:xfrm>
            <a:off x="346076" y="5100511"/>
            <a:ext cx="4147919" cy="338554"/>
          </a:xfrm>
          <a:prstGeom prst="rect">
            <a:avLst/>
          </a:prstGeom>
          <a:noFill/>
        </p:spPr>
        <p:txBody>
          <a:bodyPr wrap="square" rtlCol="0">
            <a:spAutoFit/>
          </a:bodyPr>
          <a:lstStyle/>
          <a:p>
            <a:pPr algn="ctr"/>
            <a:r>
              <a:rPr lang="en-US" sz="1600" i="1" dirty="0">
                <a:latin typeface="Calibri" panose="020F0502020204030204" pitchFamily="34" charset="0"/>
                <a:cs typeface="Calibri" panose="020F0502020204030204" pitchFamily="34" charset="0"/>
              </a:rPr>
              <a:t>Map of North America showing 6 m SLR (NASA)</a:t>
            </a:r>
          </a:p>
        </p:txBody>
      </p:sp>
      <p:sp>
        <p:nvSpPr>
          <p:cNvPr id="5" name="Rectangle 4">
            <a:extLst>
              <a:ext uri="{FF2B5EF4-FFF2-40B4-BE49-F238E27FC236}">
                <a16:creationId xmlns:a16="http://schemas.microsoft.com/office/drawing/2014/main" id="{0AB8BDA4-2F24-4EDB-8057-5EE1D323586B}"/>
              </a:ext>
            </a:extLst>
          </p:cNvPr>
          <p:cNvSpPr/>
          <p:nvPr/>
        </p:nvSpPr>
        <p:spPr>
          <a:xfrm>
            <a:off x="114738" y="6535386"/>
            <a:ext cx="8077200"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*Estimates given by Prof. Richard Alley of Penn State.</a:t>
            </a:r>
            <a:endParaRPr lang="en-US" sz="1600" dirty="0">
              <a:solidFill>
                <a:schemeClr val="bg1"/>
              </a:solidFill>
            </a:endParaRPr>
          </a:p>
        </p:txBody>
      </p:sp>
    </p:spTree>
    <p:extLst>
      <p:ext uri="{BB962C8B-B14F-4D97-AF65-F5344CB8AC3E}">
        <p14:creationId xmlns:p14="http://schemas.microsoft.com/office/powerpoint/2010/main" val="169316964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2"/>
          <p:cNvSpPr txBox="1">
            <a:spLocks noChangeArrowheads="1"/>
          </p:cNvSpPr>
          <p:nvPr/>
        </p:nvSpPr>
        <p:spPr>
          <a:xfrm>
            <a:off x="76638" y="137948"/>
            <a:ext cx="8153400" cy="9144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Motivation</a:t>
            </a:r>
          </a:p>
        </p:txBody>
      </p:sp>
      <p:sp>
        <p:nvSpPr>
          <p:cNvPr id="2" name="AutoShape 2" descr="http://www.standeyo.com/NEWS/09_Earth_Changes/09_Earth_Changes_pics/090911.Sea-Level.jpg"/>
          <p:cNvSpPr>
            <a:spLocks noChangeAspect="1" noChangeArrowheads="1"/>
          </p:cNvSpPr>
          <p:nvPr/>
        </p:nvSpPr>
        <p:spPr bwMode="auto">
          <a:xfrm>
            <a:off x="63500" y="-136525"/>
            <a:ext cx="6019800" cy="51816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3" name="TextBox 2">
            <a:extLst>
              <a:ext uri="{FF2B5EF4-FFF2-40B4-BE49-F238E27FC236}">
                <a16:creationId xmlns:a16="http://schemas.microsoft.com/office/drawing/2014/main" id="{A5448FF0-1A49-46B4-9EEA-58C52B5AB644}"/>
              </a:ext>
            </a:extLst>
          </p:cNvPr>
          <p:cNvSpPr txBox="1"/>
          <p:nvPr/>
        </p:nvSpPr>
        <p:spPr>
          <a:xfrm>
            <a:off x="76638" y="762001"/>
            <a:ext cx="9003862" cy="1738938"/>
          </a:xfrm>
          <a:prstGeom prst="rect">
            <a:avLst/>
          </a:prstGeom>
          <a:noFill/>
        </p:spPr>
        <p:txBody>
          <a:bodyPr wrap="square" rtlCol="0">
            <a:spAutoFit/>
          </a:bodyPr>
          <a:lstStyle/>
          <a:p>
            <a:pPr marL="342900" indent="-34290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Climate change </a:t>
            </a:r>
            <a:r>
              <a:rPr lang="en-US" sz="1900" dirty="0">
                <a:latin typeface="Calibri" panose="020F0502020204030204" pitchFamily="34" charset="0"/>
                <a:cs typeface="Calibri" panose="020F0502020204030204" pitchFamily="34" charset="0"/>
              </a:rPr>
              <a:t>has been declared a “</a:t>
            </a:r>
            <a:r>
              <a:rPr lang="en-US" sz="1900" b="1" dirty="0">
                <a:latin typeface="Calibri" panose="020F0502020204030204" pitchFamily="34" charset="0"/>
                <a:cs typeface="Calibri" panose="020F0502020204030204" pitchFamily="34" charset="0"/>
              </a:rPr>
              <a:t>national security issue</a:t>
            </a:r>
            <a:r>
              <a:rPr lang="en-US" sz="1900" dirty="0">
                <a:latin typeface="Calibri" panose="020F0502020204030204" pitchFamily="34" charset="0"/>
                <a:cs typeface="Calibri" panose="020F0502020204030204" pitchFamily="34" charset="0"/>
              </a:rPr>
              <a:t>” by President Joe Biden.</a:t>
            </a:r>
          </a:p>
          <a:p>
            <a:pPr marL="342900"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Global mean sea-level is rising at the rate of </a:t>
            </a:r>
            <a:r>
              <a:rPr lang="en-US" sz="1900" b="1" dirty="0">
                <a:latin typeface="Calibri" panose="020F0502020204030204" pitchFamily="34" charset="0"/>
                <a:cs typeface="Calibri" panose="020F0502020204030204" pitchFamily="34" charset="0"/>
              </a:rPr>
              <a:t>3.2 mm/year </a:t>
            </a:r>
            <a:r>
              <a:rPr lang="en-US" sz="1900" dirty="0">
                <a:latin typeface="Calibri" panose="020F0502020204030204" pitchFamily="34" charset="0"/>
                <a:cs typeface="Calibri" panose="020F0502020204030204" pitchFamily="34" charset="0"/>
              </a:rPr>
              <a:t>and this rate is </a:t>
            </a:r>
            <a:r>
              <a:rPr lang="en-US" sz="1900" b="1" dirty="0">
                <a:latin typeface="Calibri" panose="020F0502020204030204" pitchFamily="34" charset="0"/>
                <a:cs typeface="Calibri" panose="020F0502020204030204" pitchFamily="34" charset="0"/>
              </a:rPr>
              <a:t>increasing</a:t>
            </a:r>
            <a:r>
              <a:rPr lang="en-US" sz="1900" dirty="0">
                <a:latin typeface="Calibri" panose="020F0502020204030204" pitchFamily="34" charset="0"/>
                <a:cs typeface="Calibri" panose="020F0502020204030204" pitchFamily="34" charset="0"/>
              </a:rPr>
              <a:t>, with the latest studies suggesting a possible increase in sea-level of </a:t>
            </a:r>
            <a:r>
              <a:rPr lang="en-US" sz="1900" b="1" dirty="0">
                <a:latin typeface="Calibri" panose="020F0502020204030204" pitchFamily="34" charset="0"/>
                <a:cs typeface="Calibri" panose="020F0502020204030204" pitchFamily="34" charset="0"/>
              </a:rPr>
              <a:t>0.3-2.5 m</a:t>
            </a:r>
            <a:r>
              <a:rPr lang="en-US" sz="1900" dirty="0">
                <a:latin typeface="Calibri" panose="020F0502020204030204" pitchFamily="34" charset="0"/>
                <a:cs typeface="Calibri" panose="020F0502020204030204" pitchFamily="34" charset="0"/>
              </a:rPr>
              <a:t> by 2100.</a:t>
            </a:r>
          </a:p>
          <a:p>
            <a:pPr marL="342900"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v"/>
            </a:pPr>
            <a:r>
              <a:rPr lang="en-US" sz="1900" dirty="0">
                <a:latin typeface="Calibri" panose="020F0502020204030204" pitchFamily="34" charset="0"/>
                <a:cs typeface="Calibri" panose="020F0502020204030204" pitchFamily="34" charset="0"/>
              </a:rPr>
              <a:t>Due to </a:t>
            </a:r>
            <a:r>
              <a:rPr lang="en-US" sz="1900" b="1" dirty="0">
                <a:latin typeface="Calibri" panose="020F0502020204030204" pitchFamily="34" charset="0"/>
                <a:cs typeface="Calibri" panose="020F0502020204030204" pitchFamily="34" charset="0"/>
              </a:rPr>
              <a:t>melting of the polar ice sheets </a:t>
            </a:r>
            <a:r>
              <a:rPr lang="en-US" sz="1900" dirty="0">
                <a:latin typeface="Calibri" panose="020F0502020204030204" pitchFamily="34" charset="0"/>
                <a:cs typeface="Calibri" panose="020F0502020204030204" pitchFamily="34" charset="0"/>
              </a:rPr>
              <a:t>(Greenland, Antarctica).</a:t>
            </a:r>
          </a:p>
          <a:p>
            <a:pPr marL="342900"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342900" indent="-34290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Full deglaciation*</a:t>
            </a:r>
            <a:r>
              <a:rPr lang="en-US" sz="1900" dirty="0">
                <a:latin typeface="Calibri" panose="020F0502020204030204" pitchFamily="34" charset="0"/>
                <a:cs typeface="Calibri" panose="020F0502020204030204" pitchFamily="34" charset="0"/>
              </a:rPr>
              <a:t>: sea level could rise up to ~65 m (Antarctica: 58 m, Greenland: 7 m) </a:t>
            </a:r>
          </a:p>
        </p:txBody>
      </p:sp>
      <p:pic>
        <p:nvPicPr>
          <p:cNvPr id="8" name="Picture 2">
            <a:extLst>
              <a:ext uri="{FF2B5EF4-FFF2-40B4-BE49-F238E27FC236}">
                <a16:creationId xmlns:a16="http://schemas.microsoft.com/office/drawing/2014/main" id="{32B16EB7-EAA9-4981-AB77-1251D73E643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181600" y="2542659"/>
            <a:ext cx="3378458" cy="26567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9" name="TextBox 8">
            <a:extLst>
              <a:ext uri="{FF2B5EF4-FFF2-40B4-BE49-F238E27FC236}">
                <a16:creationId xmlns:a16="http://schemas.microsoft.com/office/drawing/2014/main" id="{47EF8D83-0042-49D8-B160-EBCB7A48897C}"/>
              </a:ext>
            </a:extLst>
          </p:cNvPr>
          <p:cNvSpPr txBox="1"/>
          <p:nvPr/>
        </p:nvSpPr>
        <p:spPr>
          <a:xfrm>
            <a:off x="4932297" y="5128685"/>
            <a:ext cx="4044414" cy="338554"/>
          </a:xfrm>
          <a:prstGeom prst="rect">
            <a:avLst/>
          </a:prstGeom>
          <a:noFill/>
        </p:spPr>
        <p:txBody>
          <a:bodyPr wrap="square" rtlCol="0">
            <a:spAutoFit/>
          </a:bodyPr>
          <a:lstStyle/>
          <a:p>
            <a:pPr algn="ctr"/>
            <a:r>
              <a:rPr lang="en-US" sz="1600" i="1" dirty="0">
                <a:latin typeface="Calibri" panose="020F0502020204030204" pitchFamily="34" charset="0"/>
                <a:cs typeface="Calibri" panose="020F0502020204030204" pitchFamily="34" charset="0"/>
              </a:rPr>
              <a:t>Total mass loss of ice sheets b/w </a:t>
            </a:r>
            <a:r>
              <a:rPr lang="nl-NL" sz="1600" i="1" dirty="0">
                <a:latin typeface="Calibri" panose="020F0502020204030204" pitchFamily="34" charset="0"/>
                <a:cs typeface="Calibri" panose="020F0502020204030204" pitchFamily="34" charset="0"/>
              </a:rPr>
              <a:t>1992-2011 </a:t>
            </a:r>
            <a:endParaRPr lang="en-US" sz="1600" i="1" dirty="0">
              <a:latin typeface="Calibri" panose="020F0502020204030204" pitchFamily="34" charset="0"/>
              <a:cs typeface="Calibri" panose="020F0502020204030204" pitchFamily="34" charset="0"/>
            </a:endParaRPr>
          </a:p>
        </p:txBody>
      </p:sp>
      <p:pic>
        <p:nvPicPr>
          <p:cNvPr id="6" name="Picture 5">
            <a:extLst>
              <a:ext uri="{FF2B5EF4-FFF2-40B4-BE49-F238E27FC236}">
                <a16:creationId xmlns:a16="http://schemas.microsoft.com/office/drawing/2014/main" id="{E3BD2570-9821-41D2-AA1D-1D85EC99E435}"/>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11217" y="2639771"/>
            <a:ext cx="3617638" cy="2276495"/>
          </a:xfrm>
          <a:prstGeom prst="rect">
            <a:avLst/>
          </a:prstGeom>
        </p:spPr>
      </p:pic>
      <p:sp>
        <p:nvSpPr>
          <p:cNvPr id="12" name="TextBox 11">
            <a:extLst>
              <a:ext uri="{FF2B5EF4-FFF2-40B4-BE49-F238E27FC236}">
                <a16:creationId xmlns:a16="http://schemas.microsoft.com/office/drawing/2014/main" id="{D1F4427E-65F1-4215-879C-FE80AEE56B4D}"/>
              </a:ext>
            </a:extLst>
          </p:cNvPr>
          <p:cNvSpPr txBox="1"/>
          <p:nvPr/>
        </p:nvSpPr>
        <p:spPr>
          <a:xfrm>
            <a:off x="346076" y="5100511"/>
            <a:ext cx="4147919" cy="338554"/>
          </a:xfrm>
          <a:prstGeom prst="rect">
            <a:avLst/>
          </a:prstGeom>
          <a:noFill/>
        </p:spPr>
        <p:txBody>
          <a:bodyPr wrap="square" rtlCol="0">
            <a:spAutoFit/>
          </a:bodyPr>
          <a:lstStyle/>
          <a:p>
            <a:pPr algn="ctr"/>
            <a:r>
              <a:rPr lang="en-US" sz="1600" i="1" dirty="0">
                <a:latin typeface="Calibri" panose="020F0502020204030204" pitchFamily="34" charset="0"/>
                <a:cs typeface="Calibri" panose="020F0502020204030204" pitchFamily="34" charset="0"/>
              </a:rPr>
              <a:t>Map of North America showing 6 m SLR (NASA)</a:t>
            </a:r>
          </a:p>
        </p:txBody>
      </p:sp>
      <p:sp>
        <p:nvSpPr>
          <p:cNvPr id="13" name="TextBox 12">
            <a:extLst>
              <a:ext uri="{FF2B5EF4-FFF2-40B4-BE49-F238E27FC236}">
                <a16:creationId xmlns:a16="http://schemas.microsoft.com/office/drawing/2014/main" id="{4F94234F-DD96-43F5-986D-5A00F8786424}"/>
              </a:ext>
            </a:extLst>
          </p:cNvPr>
          <p:cNvSpPr txBox="1"/>
          <p:nvPr/>
        </p:nvSpPr>
        <p:spPr>
          <a:xfrm>
            <a:off x="611217" y="5633282"/>
            <a:ext cx="8207468" cy="707886"/>
          </a:xfrm>
          <a:prstGeom prst="rect">
            <a:avLst/>
          </a:prstGeom>
          <a:solidFill>
            <a:srgbClr val="CCFF99"/>
          </a:solidFill>
          <a:ln>
            <a:noFill/>
          </a:ln>
        </p:spPr>
        <p:txBody>
          <a:bodyPr wrap="square" rtlCol="0">
            <a:spAutoFit/>
          </a:bodyPr>
          <a:lstStyle/>
          <a:p>
            <a:pPr algn="ctr"/>
            <a:r>
              <a:rPr lang="en-US" sz="2000" b="1" dirty="0">
                <a:latin typeface="Calibri" panose="020F0502020204030204" pitchFamily="34" charset="0"/>
                <a:cs typeface="Calibri" panose="020F0502020204030204" pitchFamily="34" charset="0"/>
              </a:rPr>
              <a:t>Modeling</a:t>
            </a:r>
            <a:r>
              <a:rPr lang="en-US" sz="2000" dirty="0">
                <a:latin typeface="Calibri" panose="020F0502020204030204" pitchFamily="34" charset="0"/>
                <a:cs typeface="Calibri" panose="020F0502020204030204" pitchFamily="34" charset="0"/>
              </a:rPr>
              <a:t> of ice sheet dynamics is </a:t>
            </a:r>
            <a:r>
              <a:rPr lang="en-US" sz="2000" b="1" dirty="0">
                <a:latin typeface="Calibri" panose="020F0502020204030204" pitchFamily="34" charset="0"/>
                <a:cs typeface="Calibri" panose="020F0502020204030204" pitchFamily="34" charset="0"/>
              </a:rPr>
              <a:t>essential</a:t>
            </a:r>
            <a:r>
              <a:rPr lang="en-US" sz="2000" dirty="0">
                <a:latin typeface="Calibri" panose="020F0502020204030204" pitchFamily="34" charset="0"/>
                <a:cs typeface="Calibri" panose="020F0502020204030204" pitchFamily="34" charset="0"/>
              </a:rPr>
              <a:t> for providing estimates of </a:t>
            </a:r>
            <a:r>
              <a:rPr lang="en-US" sz="2000" b="1" dirty="0">
                <a:latin typeface="Calibri" panose="020F0502020204030204" pitchFamily="34" charset="0"/>
                <a:cs typeface="Calibri" panose="020F0502020204030204" pitchFamily="34" charset="0"/>
              </a:rPr>
              <a:t>sea-level rise</a:t>
            </a:r>
            <a:r>
              <a:rPr lang="en-US" sz="2000" dirty="0">
                <a:latin typeface="Calibri" panose="020F0502020204030204" pitchFamily="34" charset="0"/>
                <a:cs typeface="Calibri" panose="020F0502020204030204" pitchFamily="34" charset="0"/>
              </a:rPr>
              <a:t>, towards understanding the local/global effects of </a:t>
            </a:r>
            <a:r>
              <a:rPr lang="en-US" sz="2000" b="1" dirty="0">
                <a:latin typeface="Calibri" panose="020F0502020204030204" pitchFamily="34" charset="0"/>
                <a:cs typeface="Calibri" panose="020F0502020204030204" pitchFamily="34" charset="0"/>
              </a:rPr>
              <a:t>climate change</a:t>
            </a:r>
            <a:r>
              <a:rPr lang="en-US" sz="2000" dirty="0">
                <a:latin typeface="Calibri" panose="020F0502020204030204" pitchFamily="34" charset="0"/>
                <a:cs typeface="Calibri" panose="020F0502020204030204" pitchFamily="34" charset="0"/>
              </a:rPr>
              <a:t>. </a:t>
            </a:r>
          </a:p>
        </p:txBody>
      </p:sp>
      <p:sp>
        <p:nvSpPr>
          <p:cNvPr id="5" name="Rectangle 4">
            <a:extLst>
              <a:ext uri="{FF2B5EF4-FFF2-40B4-BE49-F238E27FC236}">
                <a16:creationId xmlns:a16="http://schemas.microsoft.com/office/drawing/2014/main" id="{0AB8BDA4-2F24-4EDB-8057-5EE1D323586B}"/>
              </a:ext>
            </a:extLst>
          </p:cNvPr>
          <p:cNvSpPr/>
          <p:nvPr/>
        </p:nvSpPr>
        <p:spPr>
          <a:xfrm>
            <a:off x="114738" y="6535386"/>
            <a:ext cx="8077200"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*Estimates given by Prof. Richard Alley of Penn State.</a:t>
            </a:r>
            <a:endParaRPr lang="en-US" sz="1600" dirty="0">
              <a:solidFill>
                <a:schemeClr val="bg1"/>
              </a:solidFill>
            </a:endParaRPr>
          </a:p>
        </p:txBody>
      </p:sp>
    </p:spTree>
    <p:extLst>
      <p:ext uri="{BB962C8B-B14F-4D97-AF65-F5344CB8AC3E}">
        <p14:creationId xmlns:p14="http://schemas.microsoft.com/office/powerpoint/2010/main" val="418910187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76200" y="-7620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5" name="TextBox 4"/>
          <p:cNvSpPr txBox="1"/>
          <p:nvPr/>
        </p:nvSpPr>
        <p:spPr>
          <a:xfrm>
            <a:off x="104775" y="915240"/>
            <a:ext cx="8686800" cy="6894195"/>
          </a:xfrm>
          <a:prstGeom prst="rect">
            <a:avLst/>
          </a:prstGeom>
          <a:noFill/>
        </p:spPr>
        <p:txBody>
          <a:bodyPr wrap="square" rtlCol="0">
            <a:spAutoFit/>
          </a:bodyPr>
          <a:lstStyle/>
          <a:p>
            <a:pPr marL="457200" indent="-457200">
              <a:buAutoNum type="arabicPeriod"/>
            </a:pPr>
            <a:r>
              <a:rPr lang="en-US" sz="2200" b="1" dirty="0">
                <a:latin typeface="Calibri" panose="020F0502020204030204" pitchFamily="34" charset="0"/>
              </a:rPr>
              <a:t>Background</a:t>
            </a:r>
            <a:endParaRPr lang="en-US" sz="400" dirty="0">
              <a:latin typeface="Calibri" panose="020F0502020204030204" pitchFamily="34" charset="0"/>
            </a:endParaRPr>
          </a:p>
          <a:p>
            <a:pPr marL="800100" lvl="1" indent="-342900">
              <a:buFont typeface="Arial" panose="020B0604020202020204" pitchFamily="34" charset="0"/>
              <a:buChar char="•"/>
            </a:pPr>
            <a:r>
              <a:rPr lang="en-US" sz="2200" dirty="0">
                <a:latin typeface="Calibri" panose="020F0502020204030204" pitchFamily="34" charset="0"/>
              </a:rPr>
              <a:t>Motivation for climate &amp; land-ice modeling</a:t>
            </a:r>
          </a:p>
          <a:p>
            <a:pPr marL="800100" lvl="1" indent="-342900">
              <a:buFont typeface="Arial" panose="020B0604020202020204" pitchFamily="34" charset="0"/>
              <a:buChar char="•"/>
            </a:pPr>
            <a:r>
              <a:rPr lang="en-US" sz="2200" b="1" dirty="0">
                <a:latin typeface="Calibri" panose="020F0502020204030204" pitchFamily="34" charset="0"/>
              </a:rPr>
              <a:t>ISMs, ESMs &amp; projects</a:t>
            </a:r>
          </a:p>
          <a:p>
            <a:pPr marL="800100" lvl="1" indent="-342900">
              <a:buFont typeface="Arial" panose="020B0604020202020204" pitchFamily="34" charset="0"/>
              <a:buChar char="•"/>
            </a:pPr>
            <a:r>
              <a:rPr lang="en-US" sz="2200" dirty="0">
                <a:latin typeface="Calibri" panose="020F0502020204030204" pitchFamily="34" charset="0"/>
              </a:rPr>
              <a:t>Land-ice equations</a:t>
            </a:r>
          </a:p>
          <a:p>
            <a:pPr marL="800100" lvl="1" indent="-342900">
              <a:buFont typeface="Arial" panose="020B0604020202020204" pitchFamily="34" charset="0"/>
              <a:buChar char="•"/>
            </a:pPr>
            <a:r>
              <a:rPr lang="en-US" sz="2200" dirty="0">
                <a:latin typeface="Calibri" panose="020F0502020204030204" pitchFamily="34" charset="0"/>
              </a:rPr>
              <a:t>Our codes: ALI, MALI</a:t>
            </a:r>
          </a:p>
          <a:p>
            <a:pPr lvl="1"/>
            <a:endParaRPr lang="en-US" sz="400" dirty="0">
              <a:latin typeface="Calibri" panose="020F0502020204030204" pitchFamily="34" charset="0"/>
            </a:endParaRPr>
          </a:p>
          <a:p>
            <a:pPr lvl="1"/>
            <a:endParaRPr lang="en-US" sz="400" dirty="0">
              <a:latin typeface="Calibri" panose="020F0502020204030204" pitchFamily="34" charset="0"/>
            </a:endParaRPr>
          </a:p>
          <a:p>
            <a:r>
              <a:rPr lang="en-US" sz="2200" dirty="0">
                <a:latin typeface="Calibri" panose="020F0502020204030204" pitchFamily="34" charset="0"/>
              </a:rPr>
              <a:t>2.   Algorithms and software</a:t>
            </a:r>
          </a:p>
          <a:p>
            <a:pPr marL="800100" lvl="1" indent="-342900">
              <a:buFont typeface="Arial" panose="020B0604020202020204" pitchFamily="34" charset="0"/>
              <a:buChar char="•"/>
            </a:pPr>
            <a:r>
              <a:rPr lang="en-US" sz="2200" dirty="0">
                <a:latin typeface="Calibri" panose="020F0502020204030204" pitchFamily="34" charset="0"/>
              </a:rPr>
              <a:t>Discretization &amp; meshes</a:t>
            </a:r>
          </a:p>
          <a:p>
            <a:pPr marL="800100" lvl="1" indent="-342900">
              <a:buFont typeface="Arial" panose="020B0604020202020204" pitchFamily="34" charset="0"/>
              <a:buChar char="•"/>
            </a:pPr>
            <a:r>
              <a:rPr lang="en-US" sz="2200" dirty="0">
                <a:latin typeface="Calibri" panose="020F0502020204030204" pitchFamily="34" charset="0"/>
              </a:rPr>
              <a:t>Nonlinear solvers</a:t>
            </a:r>
          </a:p>
          <a:p>
            <a:pPr marL="800100" lvl="1" indent="-342900">
              <a:buFont typeface="Arial" panose="020B0604020202020204" pitchFamily="34" charset="0"/>
              <a:buChar char="•"/>
            </a:pPr>
            <a:r>
              <a:rPr lang="en-US" sz="2200" dirty="0">
                <a:latin typeface="Calibri" panose="020F0502020204030204" pitchFamily="34" charset="0"/>
              </a:rPr>
              <a:t>Linear solvers</a:t>
            </a:r>
          </a:p>
          <a:p>
            <a:pPr marL="800100" lvl="1" indent="-342900">
              <a:buFont typeface="Arial" panose="020B0604020202020204" pitchFamily="34" charset="0"/>
              <a:buChar char="•"/>
            </a:pPr>
            <a:r>
              <a:rPr lang="en-US" sz="2200" dirty="0">
                <a:latin typeface="Calibri" panose="020F0502020204030204" pitchFamily="34" charset="0"/>
              </a:rPr>
              <a:t>Performance-portability</a:t>
            </a:r>
          </a:p>
          <a:p>
            <a:pPr marL="800100" lvl="1" indent="-342900">
              <a:buFont typeface="Arial" panose="020B0604020202020204" pitchFamily="34" charset="0"/>
              <a:buChar char="•"/>
            </a:pPr>
            <a:r>
              <a:rPr lang="en-US" sz="2200" dirty="0">
                <a:latin typeface="Calibri" panose="020F0502020204030204" pitchFamily="34" charset="0"/>
              </a:rPr>
              <a:t>Ice sheet initialization</a:t>
            </a:r>
          </a:p>
          <a:p>
            <a:pPr marL="800100" lvl="1" indent="-342900">
              <a:buFont typeface="Arial" panose="020B0604020202020204" pitchFamily="34" charset="0"/>
              <a:buChar char="•"/>
            </a:pPr>
            <a:r>
              <a:rPr lang="en-US" sz="2200" dirty="0">
                <a:latin typeface="Calibri" panose="020F0502020204030204" pitchFamily="34" charset="0"/>
              </a:rPr>
              <a:t>Towards UQ</a:t>
            </a:r>
          </a:p>
          <a:p>
            <a:endParaRPr lang="en-US" sz="400" dirty="0">
              <a:latin typeface="Calibri" panose="020F0502020204030204" pitchFamily="34" charset="0"/>
            </a:endParaRPr>
          </a:p>
          <a:p>
            <a:endParaRPr lang="en-US" sz="400" dirty="0">
              <a:latin typeface="Calibri" panose="020F0502020204030204" pitchFamily="34" charset="0"/>
            </a:endParaRPr>
          </a:p>
          <a:p>
            <a:r>
              <a:rPr lang="en-US" sz="2200" dirty="0">
                <a:latin typeface="Calibri" panose="020F0502020204030204" pitchFamily="34" charset="0"/>
              </a:rPr>
              <a:t>3.    Simulations </a:t>
            </a:r>
          </a:p>
          <a:p>
            <a:pPr lvl="2"/>
            <a:endParaRPr lang="en-US" sz="400" dirty="0">
              <a:latin typeface="Calibri" panose="020F0502020204030204" pitchFamily="34" charset="0"/>
            </a:endParaRPr>
          </a:p>
          <a:p>
            <a:r>
              <a:rPr lang="en-US" sz="2200" dirty="0">
                <a:latin typeface="Calibri" panose="020F0502020204030204" pitchFamily="34" charset="0"/>
              </a:rPr>
              <a:t>4.    Ongoing &amp; future work</a:t>
            </a:r>
          </a:p>
          <a:p>
            <a:endParaRPr lang="en-US" sz="4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07426" y="794564"/>
            <a:ext cx="2514600" cy="1839773"/>
          </a:xfrm>
          <a:prstGeom prst="rect">
            <a:avLst/>
          </a:prstGeom>
        </p:spPr>
      </p:pic>
      <p:pic>
        <p:nvPicPr>
          <p:cNvPr id="8" name="Picture 7" descr="global-ocean-eddies.jp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39000" y="2743101"/>
            <a:ext cx="1676400" cy="1664582"/>
          </a:xfrm>
          <a:prstGeom prst="rect">
            <a:avLst/>
          </a:prstGeom>
        </p:spPr>
      </p:pic>
      <p:pic>
        <p:nvPicPr>
          <p:cNvPr id="9" name="Picture 8">
            <a:extLst>
              <a:ext uri="{FF2B5EF4-FFF2-40B4-BE49-F238E27FC236}">
                <a16:creationId xmlns:a16="http://schemas.microsoft.com/office/drawing/2014/main" id="{80C1262A-45A6-4D1D-AC10-ED5463DA9CD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07426" y="4648201"/>
            <a:ext cx="2673626" cy="1782418"/>
          </a:xfrm>
          <a:prstGeom prst="rect">
            <a:avLst/>
          </a:prstGeom>
        </p:spPr>
      </p:pic>
    </p:spTree>
    <p:extLst>
      <p:ext uri="{BB962C8B-B14F-4D97-AF65-F5344CB8AC3E}">
        <p14:creationId xmlns:p14="http://schemas.microsoft.com/office/powerpoint/2010/main" val="443081080"/>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2"/>
          <p:cNvSpPr txBox="1">
            <a:spLocks noChangeArrowheads="1"/>
          </p:cNvSpPr>
          <p:nvPr/>
        </p:nvSpPr>
        <p:spPr>
          <a:xfrm>
            <a:off x="152400" y="89338"/>
            <a:ext cx="8153400" cy="9144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What is an Ice Sheet Model (ISM)? </a:t>
            </a:r>
          </a:p>
        </p:txBody>
      </p:sp>
      <p:pic>
        <p:nvPicPr>
          <p:cNvPr id="5" name="Picture 4">
            <a:extLst>
              <a:ext uri="{FF2B5EF4-FFF2-40B4-BE49-F238E27FC236}">
                <a16:creationId xmlns:a16="http://schemas.microsoft.com/office/drawing/2014/main" id="{2DA371AC-618F-42C0-B9BA-298C5A9D9FD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370642" y="575318"/>
            <a:ext cx="4239958" cy="3055054"/>
          </a:xfrm>
          <a:prstGeom prst="rect">
            <a:avLst/>
          </a:prstGeom>
        </p:spPr>
      </p:pic>
      <p:sp>
        <p:nvSpPr>
          <p:cNvPr id="7" name="TextBox 6">
            <a:extLst>
              <a:ext uri="{FF2B5EF4-FFF2-40B4-BE49-F238E27FC236}">
                <a16:creationId xmlns:a16="http://schemas.microsoft.com/office/drawing/2014/main" id="{38E854D8-BC25-4668-9A8A-0BF42380FF20}"/>
              </a:ext>
            </a:extLst>
          </p:cNvPr>
          <p:cNvSpPr txBox="1"/>
          <p:nvPr/>
        </p:nvSpPr>
        <p:spPr>
          <a:xfrm>
            <a:off x="147687" y="865257"/>
            <a:ext cx="5334000" cy="1631216"/>
          </a:xfrm>
          <a:prstGeom prst="rect">
            <a:avLst/>
          </a:prstGeom>
          <a:noFill/>
        </p:spPr>
        <p:txBody>
          <a:bodyPr wrap="square" rtlCol="0">
            <a:spAutoFit/>
          </a:bodyPr>
          <a:lstStyle/>
          <a:p>
            <a:r>
              <a:rPr lang="en-US" sz="2000" b="1" i="1" dirty="0">
                <a:solidFill>
                  <a:srgbClr val="00B050"/>
                </a:solidFill>
                <a:latin typeface="Calibri" panose="020F0502020204030204" pitchFamily="34" charset="0"/>
                <a:cs typeface="Calibri" panose="020F0502020204030204" pitchFamily="34" charset="0"/>
              </a:rPr>
              <a:t>Dynamical core (“</a:t>
            </a:r>
            <a:r>
              <a:rPr lang="en-US" sz="2000" b="1" i="1" dirty="0" err="1">
                <a:solidFill>
                  <a:srgbClr val="00B050"/>
                </a:solidFill>
                <a:latin typeface="Calibri" panose="020F0502020204030204" pitchFamily="34" charset="0"/>
                <a:cs typeface="Calibri" panose="020F0502020204030204" pitchFamily="34" charset="0"/>
              </a:rPr>
              <a:t>dycore</a:t>
            </a:r>
            <a:r>
              <a:rPr lang="en-US" sz="2000" b="1" i="1" dirty="0">
                <a:solidFill>
                  <a:srgbClr val="00B050"/>
                </a:solidFill>
                <a:latin typeface="Calibri" panose="020F0502020204030204" pitchFamily="34" charset="0"/>
                <a:cs typeface="Calibri" panose="020F0502020204030204" pitchFamily="34" charset="0"/>
              </a:rPr>
              <a:t>”)</a:t>
            </a:r>
            <a:r>
              <a:rPr lang="en-US" sz="2000" i="1" dirty="0">
                <a:latin typeface="Calibri" panose="020F0502020204030204" pitchFamily="34" charset="0"/>
                <a:cs typeface="Calibri" panose="020F0502020204030204" pitchFamily="34" charset="0"/>
              </a:rPr>
              <a:t> </a:t>
            </a:r>
          </a:p>
          <a:p>
            <a:r>
              <a:rPr lang="en-US" sz="2000" i="1" dirty="0">
                <a:latin typeface="Calibri" panose="020F0502020204030204" pitchFamily="34" charset="0"/>
                <a:cs typeface="Calibri" panose="020F0502020204030204" pitchFamily="34" charset="0"/>
              </a:rPr>
              <a:t>C</a:t>
            </a:r>
            <a:r>
              <a:rPr lang="en-US" sz="2000" dirty="0">
                <a:latin typeface="Calibri" panose="020F0502020204030204" pitchFamily="34" charset="0"/>
                <a:cs typeface="Calibri" panose="020F0502020204030204" pitchFamily="34" charset="0"/>
              </a:rPr>
              <a:t>onservation of:</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Mass (ice thickness)</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Momentum (ice velocity)</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Energy (ice temperature)</a:t>
            </a:r>
          </a:p>
        </p:txBody>
      </p:sp>
      <p:sp>
        <p:nvSpPr>
          <p:cNvPr id="9" name="TextBox 8">
            <a:extLst>
              <a:ext uri="{FF2B5EF4-FFF2-40B4-BE49-F238E27FC236}">
                <a16:creationId xmlns:a16="http://schemas.microsoft.com/office/drawing/2014/main" id="{6074C39E-170E-4069-8634-4A2BF3F7803C}"/>
              </a:ext>
            </a:extLst>
          </p:cNvPr>
          <p:cNvSpPr txBox="1"/>
          <p:nvPr/>
        </p:nvSpPr>
        <p:spPr>
          <a:xfrm>
            <a:off x="147687" y="2669429"/>
            <a:ext cx="4343400" cy="1323439"/>
          </a:xfrm>
          <a:prstGeom prst="rect">
            <a:avLst/>
          </a:prstGeom>
          <a:noFill/>
        </p:spPr>
        <p:txBody>
          <a:bodyPr wrap="square" rtlCol="0">
            <a:spAutoFit/>
          </a:bodyPr>
          <a:lstStyle/>
          <a:p>
            <a:r>
              <a:rPr lang="en-US" sz="2000" b="1" i="1" dirty="0">
                <a:solidFill>
                  <a:srgbClr val="C00000"/>
                </a:solidFill>
                <a:latin typeface="Calibri" panose="020F0502020204030204" pitchFamily="34" charset="0"/>
                <a:cs typeface="Calibri" panose="020F0502020204030204" pitchFamily="34" charset="0"/>
              </a:rPr>
              <a:t>Physical processes (“physics”) </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Iceberg calving</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Basal sliding</a:t>
            </a:r>
          </a:p>
          <a:p>
            <a:pPr marL="742950" lvl="1" indent="-285750">
              <a:buFont typeface="Wingdings" panose="05000000000000000000" pitchFamily="2" charset="2"/>
              <a:buChar char="Ø"/>
            </a:pPr>
            <a:r>
              <a:rPr lang="en-US" sz="2000" dirty="0" err="1">
                <a:latin typeface="Calibri" panose="020F0502020204030204" pitchFamily="34" charset="0"/>
                <a:cs typeface="Calibri" panose="020F0502020204030204" pitchFamily="34" charset="0"/>
              </a:rPr>
              <a:t>Etc</a:t>
            </a:r>
            <a:r>
              <a:rPr lang="en-US" sz="2000" dirty="0">
                <a:latin typeface="Calibri" panose="020F0502020204030204" pitchFamily="34" charset="0"/>
                <a:cs typeface="Calibri" panose="020F0502020204030204" pitchFamily="34" charset="0"/>
              </a:rPr>
              <a:t>…</a:t>
            </a:r>
          </a:p>
        </p:txBody>
      </p:sp>
      <p:sp>
        <p:nvSpPr>
          <p:cNvPr id="8" name="TextBox 7">
            <a:extLst>
              <a:ext uri="{FF2B5EF4-FFF2-40B4-BE49-F238E27FC236}">
                <a16:creationId xmlns:a16="http://schemas.microsoft.com/office/drawing/2014/main" id="{A4D0ECB6-E70A-45B6-8476-46F2EF117472}"/>
              </a:ext>
            </a:extLst>
          </p:cNvPr>
          <p:cNvSpPr txBox="1"/>
          <p:nvPr/>
        </p:nvSpPr>
        <p:spPr>
          <a:xfrm>
            <a:off x="176752" y="4129539"/>
            <a:ext cx="3709447" cy="1323439"/>
          </a:xfrm>
          <a:prstGeom prst="rect">
            <a:avLst/>
          </a:prstGeom>
          <a:noFill/>
        </p:spPr>
        <p:txBody>
          <a:bodyPr wrap="square" rtlCol="0">
            <a:spAutoFit/>
          </a:bodyPr>
          <a:lstStyle/>
          <a:p>
            <a:r>
              <a:rPr lang="en-US" sz="2000" b="1" i="1" dirty="0">
                <a:solidFill>
                  <a:schemeClr val="accent1"/>
                </a:solidFill>
                <a:latin typeface="Calibri" panose="020F0502020204030204" pitchFamily="34" charset="0"/>
                <a:cs typeface="Calibri" panose="020F0502020204030204" pitchFamily="34" charset="0"/>
              </a:rPr>
              <a:t>Climate forcing</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Snowfall/melt</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Ocean melting/freezing</a:t>
            </a:r>
          </a:p>
          <a:p>
            <a:pPr marL="742950" lvl="1" indent="-285750">
              <a:buFont typeface="Wingdings" panose="05000000000000000000" pitchFamily="2" charset="2"/>
              <a:buChar char="Ø"/>
            </a:pPr>
            <a:r>
              <a:rPr lang="en-US" sz="2000" dirty="0" err="1">
                <a:latin typeface="Calibri" panose="020F0502020204030204" pitchFamily="34" charset="0"/>
                <a:cs typeface="Calibri" panose="020F0502020204030204" pitchFamily="34" charset="0"/>
              </a:rPr>
              <a:t>Etc</a:t>
            </a:r>
            <a:r>
              <a:rPr lang="en-US" sz="2000" dirty="0">
                <a:latin typeface="Calibri" panose="020F0502020204030204" pitchFamily="34" charset="0"/>
                <a:cs typeface="Calibri" panose="020F0502020204030204" pitchFamily="34" charset="0"/>
              </a:rPr>
              <a:t>…</a:t>
            </a:r>
          </a:p>
        </p:txBody>
      </p:sp>
    </p:spTree>
    <p:extLst>
      <p:ext uri="{BB962C8B-B14F-4D97-AF65-F5344CB8AC3E}">
        <p14:creationId xmlns:p14="http://schemas.microsoft.com/office/powerpoint/2010/main" val="17298892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2"/>
          <p:cNvSpPr txBox="1">
            <a:spLocks noChangeArrowheads="1"/>
          </p:cNvSpPr>
          <p:nvPr/>
        </p:nvSpPr>
        <p:spPr>
          <a:xfrm>
            <a:off x="152400" y="89338"/>
            <a:ext cx="8153400" cy="9144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What is an Ice Sheet Model (ISM)? </a:t>
            </a:r>
          </a:p>
        </p:txBody>
      </p:sp>
      <p:pic>
        <p:nvPicPr>
          <p:cNvPr id="5" name="Picture 4">
            <a:extLst>
              <a:ext uri="{FF2B5EF4-FFF2-40B4-BE49-F238E27FC236}">
                <a16:creationId xmlns:a16="http://schemas.microsoft.com/office/drawing/2014/main" id="{2DA371AC-618F-42C0-B9BA-298C5A9D9FD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370642" y="575318"/>
            <a:ext cx="4239958" cy="3055054"/>
          </a:xfrm>
          <a:prstGeom prst="rect">
            <a:avLst/>
          </a:prstGeom>
        </p:spPr>
      </p:pic>
      <p:sp>
        <p:nvSpPr>
          <p:cNvPr id="7" name="TextBox 6">
            <a:extLst>
              <a:ext uri="{FF2B5EF4-FFF2-40B4-BE49-F238E27FC236}">
                <a16:creationId xmlns:a16="http://schemas.microsoft.com/office/drawing/2014/main" id="{38E854D8-BC25-4668-9A8A-0BF42380FF20}"/>
              </a:ext>
            </a:extLst>
          </p:cNvPr>
          <p:cNvSpPr txBox="1"/>
          <p:nvPr/>
        </p:nvSpPr>
        <p:spPr>
          <a:xfrm>
            <a:off x="147687" y="865257"/>
            <a:ext cx="5334000" cy="1631216"/>
          </a:xfrm>
          <a:prstGeom prst="rect">
            <a:avLst/>
          </a:prstGeom>
          <a:noFill/>
        </p:spPr>
        <p:txBody>
          <a:bodyPr wrap="square" rtlCol="0">
            <a:spAutoFit/>
          </a:bodyPr>
          <a:lstStyle/>
          <a:p>
            <a:r>
              <a:rPr lang="en-US" sz="2000" b="1" i="1" dirty="0">
                <a:solidFill>
                  <a:srgbClr val="00B050"/>
                </a:solidFill>
                <a:latin typeface="Calibri" panose="020F0502020204030204" pitchFamily="34" charset="0"/>
                <a:cs typeface="Calibri" panose="020F0502020204030204" pitchFamily="34" charset="0"/>
              </a:rPr>
              <a:t>Dynamical core (“</a:t>
            </a:r>
            <a:r>
              <a:rPr lang="en-US" sz="2000" b="1" i="1" dirty="0" err="1">
                <a:solidFill>
                  <a:srgbClr val="00B050"/>
                </a:solidFill>
                <a:latin typeface="Calibri" panose="020F0502020204030204" pitchFamily="34" charset="0"/>
                <a:cs typeface="Calibri" panose="020F0502020204030204" pitchFamily="34" charset="0"/>
              </a:rPr>
              <a:t>dycore</a:t>
            </a:r>
            <a:r>
              <a:rPr lang="en-US" sz="2000" b="1" i="1" dirty="0">
                <a:solidFill>
                  <a:srgbClr val="00B050"/>
                </a:solidFill>
                <a:latin typeface="Calibri" panose="020F0502020204030204" pitchFamily="34" charset="0"/>
                <a:cs typeface="Calibri" panose="020F0502020204030204" pitchFamily="34" charset="0"/>
              </a:rPr>
              <a:t>”)</a:t>
            </a:r>
            <a:r>
              <a:rPr lang="en-US" sz="2000" i="1" dirty="0">
                <a:latin typeface="Calibri" panose="020F0502020204030204" pitchFamily="34" charset="0"/>
                <a:cs typeface="Calibri" panose="020F0502020204030204" pitchFamily="34" charset="0"/>
              </a:rPr>
              <a:t> </a:t>
            </a:r>
          </a:p>
          <a:p>
            <a:r>
              <a:rPr lang="en-US" sz="2000" i="1" dirty="0">
                <a:latin typeface="Calibri" panose="020F0502020204030204" pitchFamily="34" charset="0"/>
                <a:cs typeface="Calibri" panose="020F0502020204030204" pitchFamily="34" charset="0"/>
              </a:rPr>
              <a:t>C</a:t>
            </a:r>
            <a:r>
              <a:rPr lang="en-US" sz="2000" dirty="0">
                <a:latin typeface="Calibri" panose="020F0502020204030204" pitchFamily="34" charset="0"/>
                <a:cs typeface="Calibri" panose="020F0502020204030204" pitchFamily="34" charset="0"/>
              </a:rPr>
              <a:t>onservation of:</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Mass (ice thickness)</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Momentum (ice velocity)</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Energy (ice temperature)</a:t>
            </a:r>
          </a:p>
        </p:txBody>
      </p:sp>
      <p:sp>
        <p:nvSpPr>
          <p:cNvPr id="9" name="TextBox 8">
            <a:extLst>
              <a:ext uri="{FF2B5EF4-FFF2-40B4-BE49-F238E27FC236}">
                <a16:creationId xmlns:a16="http://schemas.microsoft.com/office/drawing/2014/main" id="{6074C39E-170E-4069-8634-4A2BF3F7803C}"/>
              </a:ext>
            </a:extLst>
          </p:cNvPr>
          <p:cNvSpPr txBox="1"/>
          <p:nvPr/>
        </p:nvSpPr>
        <p:spPr>
          <a:xfrm>
            <a:off x="147687" y="2669429"/>
            <a:ext cx="4343400" cy="1323439"/>
          </a:xfrm>
          <a:prstGeom prst="rect">
            <a:avLst/>
          </a:prstGeom>
          <a:noFill/>
        </p:spPr>
        <p:txBody>
          <a:bodyPr wrap="square" rtlCol="0">
            <a:spAutoFit/>
          </a:bodyPr>
          <a:lstStyle/>
          <a:p>
            <a:r>
              <a:rPr lang="en-US" sz="2000" b="1" i="1" dirty="0">
                <a:solidFill>
                  <a:srgbClr val="C00000"/>
                </a:solidFill>
                <a:latin typeface="Calibri" panose="020F0502020204030204" pitchFamily="34" charset="0"/>
                <a:cs typeface="Calibri" panose="020F0502020204030204" pitchFamily="34" charset="0"/>
              </a:rPr>
              <a:t>Physical processes (“physics”) </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Iceberg calving</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Basal sliding</a:t>
            </a:r>
          </a:p>
          <a:p>
            <a:pPr marL="742950" lvl="1" indent="-285750">
              <a:buFont typeface="Wingdings" panose="05000000000000000000" pitchFamily="2" charset="2"/>
              <a:buChar char="Ø"/>
            </a:pPr>
            <a:r>
              <a:rPr lang="en-US" sz="2000" dirty="0" err="1">
                <a:latin typeface="Calibri" panose="020F0502020204030204" pitchFamily="34" charset="0"/>
                <a:cs typeface="Calibri" panose="020F0502020204030204" pitchFamily="34" charset="0"/>
              </a:rPr>
              <a:t>Etc</a:t>
            </a:r>
            <a:r>
              <a:rPr lang="en-US" sz="2000" dirty="0">
                <a:latin typeface="Calibri" panose="020F0502020204030204" pitchFamily="34" charset="0"/>
                <a:cs typeface="Calibri" panose="020F0502020204030204" pitchFamily="34" charset="0"/>
              </a:rPr>
              <a:t>…</a:t>
            </a:r>
          </a:p>
        </p:txBody>
      </p:sp>
      <p:sp>
        <p:nvSpPr>
          <p:cNvPr id="10" name="TextBox 9">
            <a:extLst>
              <a:ext uri="{FF2B5EF4-FFF2-40B4-BE49-F238E27FC236}">
                <a16:creationId xmlns:a16="http://schemas.microsoft.com/office/drawing/2014/main" id="{C2E97A91-A697-494B-A3B0-5CE033A37BA4}"/>
              </a:ext>
            </a:extLst>
          </p:cNvPr>
          <p:cNvSpPr txBox="1"/>
          <p:nvPr/>
        </p:nvSpPr>
        <p:spPr>
          <a:xfrm>
            <a:off x="176752" y="4129539"/>
            <a:ext cx="3709447" cy="1323439"/>
          </a:xfrm>
          <a:prstGeom prst="rect">
            <a:avLst/>
          </a:prstGeom>
          <a:noFill/>
        </p:spPr>
        <p:txBody>
          <a:bodyPr wrap="square" rtlCol="0">
            <a:spAutoFit/>
          </a:bodyPr>
          <a:lstStyle/>
          <a:p>
            <a:r>
              <a:rPr lang="en-US" sz="2000" b="1" i="1" dirty="0">
                <a:solidFill>
                  <a:schemeClr val="accent1"/>
                </a:solidFill>
                <a:latin typeface="Calibri" panose="020F0502020204030204" pitchFamily="34" charset="0"/>
                <a:cs typeface="Calibri" panose="020F0502020204030204" pitchFamily="34" charset="0"/>
              </a:rPr>
              <a:t>Climate forcing</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Snowfall/melt</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Ocean melting/freezing</a:t>
            </a:r>
          </a:p>
          <a:p>
            <a:pPr marL="742950" lvl="1" indent="-285750">
              <a:buFont typeface="Wingdings" panose="05000000000000000000" pitchFamily="2" charset="2"/>
              <a:buChar char="Ø"/>
            </a:pPr>
            <a:r>
              <a:rPr lang="en-US" sz="2000" dirty="0" err="1">
                <a:latin typeface="Calibri" panose="020F0502020204030204" pitchFamily="34" charset="0"/>
                <a:cs typeface="Calibri" panose="020F0502020204030204" pitchFamily="34" charset="0"/>
              </a:rPr>
              <a:t>Etc</a:t>
            </a:r>
            <a:r>
              <a:rPr lang="en-US" sz="2000" dirty="0">
                <a:latin typeface="Calibri" panose="020F0502020204030204" pitchFamily="34" charset="0"/>
                <a:cs typeface="Calibri" panose="020F0502020204030204" pitchFamily="34" charset="0"/>
              </a:rPr>
              <a:t>…</a:t>
            </a:r>
          </a:p>
        </p:txBody>
      </p:sp>
      <p:sp>
        <p:nvSpPr>
          <p:cNvPr id="8" name="TextBox 7">
            <a:extLst>
              <a:ext uri="{FF2B5EF4-FFF2-40B4-BE49-F238E27FC236}">
                <a16:creationId xmlns:a16="http://schemas.microsoft.com/office/drawing/2014/main" id="{4C010A30-9491-4C98-9CC1-8A143F6CFEB7}"/>
              </a:ext>
            </a:extLst>
          </p:cNvPr>
          <p:cNvSpPr txBox="1"/>
          <p:nvPr/>
        </p:nvSpPr>
        <p:spPr>
          <a:xfrm>
            <a:off x="182252" y="5638800"/>
            <a:ext cx="2971800" cy="707886"/>
          </a:xfrm>
          <a:prstGeom prst="rect">
            <a:avLst/>
          </a:prstGeom>
          <a:solidFill>
            <a:schemeClr val="accent1">
              <a:lumMod val="20000"/>
              <a:lumOff val="80000"/>
            </a:schemeClr>
          </a:solidFill>
        </p:spPr>
        <p:txBody>
          <a:bodyPr wrap="square" rtlCol="0">
            <a:spAutoFit/>
          </a:bodyPr>
          <a:lstStyle/>
          <a:p>
            <a:pPr algn="ctr"/>
            <a:r>
              <a:rPr lang="en-US" sz="2000" dirty="0">
                <a:latin typeface="Calibri" panose="020F0502020204030204" pitchFamily="34" charset="0"/>
                <a:cs typeface="Calibri" panose="020F0502020204030204" pitchFamily="34" charset="0"/>
              </a:rPr>
              <a:t>Comes from </a:t>
            </a:r>
            <a:r>
              <a:rPr lang="en-US" sz="2000" b="1" i="1" dirty="0">
                <a:latin typeface="Calibri" panose="020F0502020204030204" pitchFamily="34" charset="0"/>
                <a:cs typeface="Calibri" panose="020F0502020204030204" pitchFamily="34" charset="0"/>
              </a:rPr>
              <a:t>Earth System Model (ESM)</a:t>
            </a:r>
          </a:p>
        </p:txBody>
      </p:sp>
      <p:pic>
        <p:nvPicPr>
          <p:cNvPr id="12" name="Picture 2">
            <a:extLst>
              <a:ext uri="{FF2B5EF4-FFF2-40B4-BE49-F238E27FC236}">
                <a16:creationId xmlns:a16="http://schemas.microsoft.com/office/drawing/2014/main" id="{C1FE2E5A-ABC6-4E18-A449-634BC379530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410858" y="3722031"/>
            <a:ext cx="4343400" cy="262465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cxnSp>
        <p:nvCxnSpPr>
          <p:cNvPr id="13" name="Connector: Elbow 12">
            <a:extLst>
              <a:ext uri="{FF2B5EF4-FFF2-40B4-BE49-F238E27FC236}">
                <a16:creationId xmlns:a16="http://schemas.microsoft.com/office/drawing/2014/main" id="{F16A4752-07F2-443E-A737-2CCC283323BD}"/>
              </a:ext>
            </a:extLst>
          </p:cNvPr>
          <p:cNvCxnSpPr>
            <a:endCxn id="8" idx="3"/>
          </p:cNvCxnSpPr>
          <p:nvPr/>
        </p:nvCxnSpPr>
        <p:spPr>
          <a:xfrm rot="16200000" flipH="1">
            <a:off x="1819155" y="4657845"/>
            <a:ext cx="1649343" cy="1020452"/>
          </a:xfrm>
          <a:prstGeom prst="bentConnector4">
            <a:avLst>
              <a:gd name="adj1" fmla="val 405"/>
              <a:gd name="adj2" fmla="val 163472"/>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13778068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30618" y="914399"/>
            <a:ext cx="8696016" cy="800219"/>
          </a:xfrm>
          <a:prstGeom prst="rect">
            <a:avLst/>
          </a:prstGeom>
          <a:noFill/>
        </p:spPr>
        <p:txBody>
          <a:bodyPr wrap="square" rtlCol="0">
            <a:spAutoFit/>
          </a:bodyPr>
          <a:lstStyle/>
          <a:p>
            <a:r>
              <a:rPr lang="en-US" sz="2000" dirty="0">
                <a:latin typeface="Calibri" panose="020F0502020204030204" pitchFamily="34" charset="0"/>
                <a:cs typeface="Calibri" panose="020F0502020204030204" pitchFamily="34" charset="0"/>
              </a:rPr>
              <a:t>An Earth System Model (ESM) has </a:t>
            </a:r>
            <a:r>
              <a:rPr lang="en-US" sz="2000" b="1" i="1" dirty="0">
                <a:latin typeface="Calibri" panose="020F0502020204030204" pitchFamily="34" charset="0"/>
                <a:cs typeface="Calibri" panose="020F0502020204030204" pitchFamily="34" charset="0"/>
              </a:rPr>
              <a:t>six modular components</a:t>
            </a:r>
            <a:r>
              <a:rPr lang="en-US" sz="2000" dirty="0">
                <a:latin typeface="Calibri" panose="020F0502020204030204" pitchFamily="34" charset="0"/>
                <a:cs typeface="Calibri" panose="020F0502020204030204" pitchFamily="34" charset="0"/>
              </a:rPr>
              <a:t>:</a:t>
            </a:r>
            <a:endParaRPr lang="en-US" dirty="0">
              <a:latin typeface="Calibri" panose="020F0502020204030204" pitchFamily="34" charset="0"/>
              <a:cs typeface="Calibri" panose="020F0502020204030204" pitchFamily="34" charset="0"/>
            </a:endParaRPr>
          </a:p>
          <a:p>
            <a:endParaRPr lang="en-US" sz="800" dirty="0">
              <a:latin typeface="Calibri" panose="020F0502020204030204" pitchFamily="34" charset="0"/>
              <a:cs typeface="Calibri" panose="020F0502020204030204" pitchFamily="34" charset="0"/>
            </a:endParaRPr>
          </a:p>
          <a:p>
            <a:endParaRPr lang="en-US" dirty="0">
              <a:latin typeface="Calibri" panose="020F0502020204030204" pitchFamily="34" charset="0"/>
              <a:cs typeface="Calibri" panose="020F0502020204030204" pitchFamily="34" charset="0"/>
            </a:endParaRPr>
          </a:p>
        </p:txBody>
      </p:sp>
      <p:sp>
        <p:nvSpPr>
          <p:cNvPr id="21" name="Rectangle 2"/>
          <p:cNvSpPr txBox="1">
            <a:spLocks noChangeArrowheads="1"/>
          </p:cNvSpPr>
          <p:nvPr/>
        </p:nvSpPr>
        <p:spPr>
          <a:xfrm>
            <a:off x="152400" y="89338"/>
            <a:ext cx="8153400" cy="9144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Earth System Models (ESMs)</a:t>
            </a:r>
          </a:p>
        </p:txBody>
      </p:sp>
      <p:graphicFrame>
        <p:nvGraphicFramePr>
          <p:cNvPr id="40" name="Object 39">
            <a:extLst>
              <a:ext uri="{FF2B5EF4-FFF2-40B4-BE49-F238E27FC236}">
                <a16:creationId xmlns:a16="http://schemas.microsoft.com/office/drawing/2014/main" id="{E7B956CF-C4CC-43EC-93A9-38796615EC29}"/>
              </a:ext>
            </a:extLst>
          </p:cNvPr>
          <p:cNvGraphicFramePr>
            <a:graphicFrameLocks noChangeAspect="1"/>
          </p:cNvGraphicFramePr>
          <p:nvPr>
            <p:extLst>
              <p:ext uri="{D42A27DB-BD31-4B8C-83A1-F6EECF244321}">
                <p14:modId xmlns:p14="http://schemas.microsoft.com/office/powerpoint/2010/main" val="2253122947"/>
              </p:ext>
            </p:extLst>
          </p:nvPr>
        </p:nvGraphicFramePr>
        <p:xfrm>
          <a:off x="2823789" y="5345904"/>
          <a:ext cx="1701568" cy="917203"/>
        </p:xfrm>
        <a:graphic>
          <a:graphicData uri="http://schemas.openxmlformats.org/presentationml/2006/ole">
            <mc:AlternateContent xmlns:mc="http://schemas.openxmlformats.org/markup-compatibility/2006">
              <mc:Choice xmlns:v="urn:schemas-microsoft-com:vml" Requires="v">
                <p:oleObj spid="_x0000_s50445" r:id="rId3" imgW="3415680" imgH="1841040" progId="">
                  <p:embed/>
                </p:oleObj>
              </mc:Choice>
              <mc:Fallback>
                <p:oleObj r:id="rId3" imgW="3415680" imgH="1841040" progId="">
                  <p:embed/>
                  <p:pic>
                    <p:nvPicPr>
                      <p:cNvPr id="40" name="Object 39">
                        <a:extLst>
                          <a:ext uri="{FF2B5EF4-FFF2-40B4-BE49-F238E27FC236}">
                            <a16:creationId xmlns:a16="http://schemas.microsoft.com/office/drawing/2014/main" id="{E7B956CF-C4CC-43EC-93A9-38796615EC29}"/>
                          </a:ext>
                        </a:extLst>
                      </p:cNvPr>
                      <p:cNvPicPr/>
                      <p:nvPr/>
                    </p:nvPicPr>
                    <p:blipFill>
                      <a:blip r:embed="rId4"/>
                      <a:stretch>
                        <a:fillRect/>
                      </a:stretch>
                    </p:blipFill>
                    <p:spPr>
                      <a:xfrm>
                        <a:off x="2823789" y="5345904"/>
                        <a:ext cx="1701568" cy="917203"/>
                      </a:xfrm>
                      <a:prstGeom prst="rect">
                        <a:avLst/>
                      </a:prstGeom>
                    </p:spPr>
                  </p:pic>
                </p:oleObj>
              </mc:Fallback>
            </mc:AlternateContent>
          </a:graphicData>
        </a:graphic>
      </p:graphicFrame>
      <p:pic>
        <p:nvPicPr>
          <p:cNvPr id="41" name="Picture 40">
            <a:extLst>
              <a:ext uri="{FF2B5EF4-FFF2-40B4-BE49-F238E27FC236}">
                <a16:creationId xmlns:a16="http://schemas.microsoft.com/office/drawing/2014/main" id="{8348ED09-9A2B-4B0C-80BF-1E4A61520786}"/>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073420" y="5383776"/>
            <a:ext cx="1980849" cy="799190"/>
          </a:xfrm>
          <a:prstGeom prst="rect">
            <a:avLst/>
          </a:prstGeom>
        </p:spPr>
      </p:pic>
      <p:pic>
        <p:nvPicPr>
          <p:cNvPr id="42" name="Picture 41">
            <a:extLst>
              <a:ext uri="{FF2B5EF4-FFF2-40B4-BE49-F238E27FC236}">
                <a16:creationId xmlns:a16="http://schemas.microsoft.com/office/drawing/2014/main" id="{AD89DE81-6D3D-4BBE-93FC-AF3B050C73DD}"/>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807522" y="5324770"/>
            <a:ext cx="2369093" cy="1039075"/>
          </a:xfrm>
          <a:prstGeom prst="rect">
            <a:avLst/>
          </a:prstGeom>
        </p:spPr>
      </p:pic>
      <p:grpSp>
        <p:nvGrpSpPr>
          <p:cNvPr id="29" name="Group 28">
            <a:extLst>
              <a:ext uri="{FF2B5EF4-FFF2-40B4-BE49-F238E27FC236}">
                <a16:creationId xmlns:a16="http://schemas.microsoft.com/office/drawing/2014/main" id="{1E8FCC7E-FA02-440E-A910-853802E6DED4}"/>
              </a:ext>
            </a:extLst>
          </p:cNvPr>
          <p:cNvGrpSpPr>
            <a:grpSpLocks noChangeAspect="1"/>
          </p:cNvGrpSpPr>
          <p:nvPr/>
        </p:nvGrpSpPr>
        <p:grpSpPr>
          <a:xfrm>
            <a:off x="838200" y="1545737"/>
            <a:ext cx="2952537" cy="3179669"/>
            <a:chOff x="7210288" y="1292008"/>
            <a:chExt cx="4447384" cy="4789516"/>
          </a:xfrm>
        </p:grpSpPr>
        <p:sp>
          <p:nvSpPr>
            <p:cNvPr id="30" name="Oval 29">
              <a:extLst>
                <a:ext uri="{FF2B5EF4-FFF2-40B4-BE49-F238E27FC236}">
                  <a16:creationId xmlns:a16="http://schemas.microsoft.com/office/drawing/2014/main" id="{3AD266C4-15CC-4C20-8D1F-0E3E591BBA91}"/>
                </a:ext>
              </a:extLst>
            </p:cNvPr>
            <p:cNvSpPr/>
            <p:nvPr/>
          </p:nvSpPr>
          <p:spPr>
            <a:xfrm>
              <a:off x="10017757" y="2292568"/>
              <a:ext cx="1387736" cy="726630"/>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Ocean</a:t>
              </a:r>
            </a:p>
            <a:p>
              <a:pPr algn="ctr"/>
              <a:r>
                <a:rPr lang="en-US" sz="600" dirty="0"/>
                <a:t>(MPAS-O)</a:t>
              </a:r>
            </a:p>
          </p:txBody>
        </p:sp>
        <p:sp>
          <p:nvSpPr>
            <p:cNvPr id="33" name="Oval 32">
              <a:extLst>
                <a:ext uri="{FF2B5EF4-FFF2-40B4-BE49-F238E27FC236}">
                  <a16:creationId xmlns:a16="http://schemas.microsoft.com/office/drawing/2014/main" id="{F41FA2E8-3D2A-473D-BF67-E01C4B597692}"/>
                </a:ext>
              </a:extLst>
            </p:cNvPr>
            <p:cNvSpPr/>
            <p:nvPr/>
          </p:nvSpPr>
          <p:spPr>
            <a:xfrm>
              <a:off x="9323889" y="1292008"/>
              <a:ext cx="1387736" cy="774694"/>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Atmos.</a:t>
              </a:r>
            </a:p>
            <a:p>
              <a:pPr algn="ctr"/>
              <a:r>
                <a:rPr lang="en-US" sz="600" dirty="0"/>
                <a:t>(EAM)</a:t>
              </a:r>
            </a:p>
          </p:txBody>
        </p:sp>
        <p:sp>
          <p:nvSpPr>
            <p:cNvPr id="34" name="Oval 33">
              <a:extLst>
                <a:ext uri="{FF2B5EF4-FFF2-40B4-BE49-F238E27FC236}">
                  <a16:creationId xmlns:a16="http://schemas.microsoft.com/office/drawing/2014/main" id="{5C426AA4-1504-47C6-8B9A-454AD06A1B98}"/>
                </a:ext>
              </a:extLst>
            </p:cNvPr>
            <p:cNvSpPr/>
            <p:nvPr/>
          </p:nvSpPr>
          <p:spPr>
            <a:xfrm>
              <a:off x="10269936" y="3376990"/>
              <a:ext cx="1387736" cy="694482"/>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Sea Ice</a:t>
              </a:r>
            </a:p>
            <a:p>
              <a:pPr algn="ctr"/>
              <a:r>
                <a:rPr lang="en-US" sz="600" dirty="0"/>
                <a:t>(MPAS-SI)</a:t>
              </a:r>
            </a:p>
          </p:txBody>
        </p:sp>
        <p:sp>
          <p:nvSpPr>
            <p:cNvPr id="36" name="Oval 35">
              <a:extLst>
                <a:ext uri="{FF2B5EF4-FFF2-40B4-BE49-F238E27FC236}">
                  <a16:creationId xmlns:a16="http://schemas.microsoft.com/office/drawing/2014/main" id="{F43C304A-C5B8-4057-BE38-2B73BBD3C146}"/>
                </a:ext>
              </a:extLst>
            </p:cNvPr>
            <p:cNvSpPr/>
            <p:nvPr/>
          </p:nvSpPr>
          <p:spPr>
            <a:xfrm>
              <a:off x="9384447" y="5372639"/>
              <a:ext cx="1387736" cy="708885"/>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Land Ice</a:t>
              </a:r>
            </a:p>
            <a:p>
              <a:pPr algn="ctr"/>
              <a:r>
                <a:rPr lang="en-US" sz="600" dirty="0"/>
                <a:t>(MALI)</a:t>
              </a:r>
            </a:p>
          </p:txBody>
        </p:sp>
        <p:sp>
          <p:nvSpPr>
            <p:cNvPr id="37" name="Oval 36">
              <a:extLst>
                <a:ext uri="{FF2B5EF4-FFF2-40B4-BE49-F238E27FC236}">
                  <a16:creationId xmlns:a16="http://schemas.microsoft.com/office/drawing/2014/main" id="{D3618B84-EA76-4AFB-B67B-027E08938806}"/>
                </a:ext>
              </a:extLst>
            </p:cNvPr>
            <p:cNvSpPr/>
            <p:nvPr/>
          </p:nvSpPr>
          <p:spPr>
            <a:xfrm>
              <a:off x="10017757" y="4421572"/>
              <a:ext cx="1387736" cy="708885"/>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Land</a:t>
              </a:r>
            </a:p>
            <a:p>
              <a:pPr algn="ctr"/>
              <a:r>
                <a:rPr lang="en-US" sz="600" dirty="0"/>
                <a:t>(ALM)</a:t>
              </a:r>
            </a:p>
          </p:txBody>
        </p:sp>
        <p:cxnSp>
          <p:nvCxnSpPr>
            <p:cNvPr id="38" name="Straight Connector 37">
              <a:extLst>
                <a:ext uri="{FF2B5EF4-FFF2-40B4-BE49-F238E27FC236}">
                  <a16:creationId xmlns:a16="http://schemas.microsoft.com/office/drawing/2014/main" id="{C7487AA7-30D3-4C29-AE7C-A858B22E6C7C}"/>
                </a:ext>
              </a:extLst>
            </p:cNvPr>
            <p:cNvCxnSpPr>
              <a:cxnSpLocks/>
              <a:stCxn id="34" idx="2"/>
              <a:endCxn id="49" idx="6"/>
            </p:cNvCxnSpPr>
            <p:nvPr/>
          </p:nvCxnSpPr>
          <p:spPr>
            <a:xfrm flipH="1" flipV="1">
              <a:off x="9862719" y="3716539"/>
              <a:ext cx="407217" cy="7692"/>
            </a:xfrm>
            <a:prstGeom prst="line">
              <a:avLst/>
            </a:prstGeom>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408B55E7-8474-41E5-88BA-C91362689083}"/>
                </a:ext>
              </a:extLst>
            </p:cNvPr>
            <p:cNvCxnSpPr>
              <a:cxnSpLocks/>
              <a:stCxn id="33" idx="3"/>
            </p:cNvCxnSpPr>
            <p:nvPr/>
          </p:nvCxnSpPr>
          <p:spPr>
            <a:xfrm flipH="1">
              <a:off x="9021690" y="1953251"/>
              <a:ext cx="505428" cy="594731"/>
            </a:xfrm>
            <a:prstGeom prst="line">
              <a:avLst/>
            </a:prstGeom>
          </p:spPr>
          <p:style>
            <a:lnRef idx="1">
              <a:schemeClr val="accent1"/>
            </a:lnRef>
            <a:fillRef idx="0">
              <a:schemeClr val="accent1"/>
            </a:fillRef>
            <a:effectRef idx="0">
              <a:schemeClr val="accent1"/>
            </a:effectRef>
            <a:fontRef idx="minor">
              <a:schemeClr val="tx1"/>
            </a:fontRef>
          </p:style>
        </p:cxnSp>
        <p:cxnSp>
          <p:nvCxnSpPr>
            <p:cNvPr id="45" name="Straight Connector 44">
              <a:extLst>
                <a:ext uri="{FF2B5EF4-FFF2-40B4-BE49-F238E27FC236}">
                  <a16:creationId xmlns:a16="http://schemas.microsoft.com/office/drawing/2014/main" id="{82384711-2C0C-4A22-99F5-88698331BC76}"/>
                </a:ext>
              </a:extLst>
            </p:cNvPr>
            <p:cNvCxnSpPr>
              <a:cxnSpLocks/>
              <a:stCxn id="36" idx="1"/>
            </p:cNvCxnSpPr>
            <p:nvPr/>
          </p:nvCxnSpPr>
          <p:spPr>
            <a:xfrm flipH="1" flipV="1">
              <a:off x="8845915" y="4938164"/>
              <a:ext cx="741761" cy="538289"/>
            </a:xfrm>
            <a:prstGeom prst="line">
              <a:avLst/>
            </a:prstGeom>
          </p:spPr>
          <p:style>
            <a:lnRef idx="1">
              <a:schemeClr val="accent1"/>
            </a:lnRef>
            <a:fillRef idx="0">
              <a:schemeClr val="accent1"/>
            </a:fillRef>
            <a:effectRef idx="0">
              <a:schemeClr val="accent1"/>
            </a:effectRef>
            <a:fontRef idx="minor">
              <a:schemeClr val="tx1"/>
            </a:fontRef>
          </p:style>
        </p:cxnSp>
        <p:cxnSp>
          <p:nvCxnSpPr>
            <p:cNvPr id="46" name="Straight Connector 45">
              <a:extLst>
                <a:ext uri="{FF2B5EF4-FFF2-40B4-BE49-F238E27FC236}">
                  <a16:creationId xmlns:a16="http://schemas.microsoft.com/office/drawing/2014/main" id="{72343B50-EBAA-4526-8259-BC9EC5DEBE78}"/>
                </a:ext>
              </a:extLst>
            </p:cNvPr>
            <p:cNvCxnSpPr>
              <a:cxnSpLocks/>
              <a:stCxn id="30" idx="2"/>
            </p:cNvCxnSpPr>
            <p:nvPr/>
          </p:nvCxnSpPr>
          <p:spPr>
            <a:xfrm flipH="1">
              <a:off x="9527118" y="2655883"/>
              <a:ext cx="490639" cy="287969"/>
            </a:xfrm>
            <a:prstGeom prst="line">
              <a:avLst/>
            </a:prstGeom>
          </p:spPr>
          <p:style>
            <a:lnRef idx="1">
              <a:schemeClr val="accent1"/>
            </a:lnRef>
            <a:fillRef idx="0">
              <a:schemeClr val="accent1"/>
            </a:fillRef>
            <a:effectRef idx="0">
              <a:schemeClr val="accent1"/>
            </a:effectRef>
            <a:fontRef idx="minor">
              <a:schemeClr val="tx1"/>
            </a:fontRef>
          </p:style>
        </p:cxnSp>
        <p:cxnSp>
          <p:nvCxnSpPr>
            <p:cNvPr id="47" name="Straight Connector 46">
              <a:extLst>
                <a:ext uri="{FF2B5EF4-FFF2-40B4-BE49-F238E27FC236}">
                  <a16:creationId xmlns:a16="http://schemas.microsoft.com/office/drawing/2014/main" id="{F14D8A89-406F-4AFE-A979-FDD900A3336D}"/>
                </a:ext>
              </a:extLst>
            </p:cNvPr>
            <p:cNvCxnSpPr>
              <a:stCxn id="37" idx="2"/>
              <a:endCxn id="49" idx="5"/>
            </p:cNvCxnSpPr>
            <p:nvPr/>
          </p:nvCxnSpPr>
          <p:spPr>
            <a:xfrm flipH="1" flipV="1">
              <a:off x="9474279" y="4636602"/>
              <a:ext cx="543478" cy="139413"/>
            </a:xfrm>
            <a:prstGeom prst="line">
              <a:avLst/>
            </a:prstGeom>
          </p:spPr>
          <p:style>
            <a:lnRef idx="1">
              <a:schemeClr val="accent1"/>
            </a:lnRef>
            <a:fillRef idx="0">
              <a:schemeClr val="accent1"/>
            </a:fillRef>
            <a:effectRef idx="0">
              <a:schemeClr val="accent1"/>
            </a:effectRef>
            <a:fontRef idx="minor">
              <a:schemeClr val="tx1"/>
            </a:fontRef>
          </p:style>
        </p:cxnSp>
        <p:pic>
          <p:nvPicPr>
            <p:cNvPr id="49" name="Picture 48">
              <a:extLst>
                <a:ext uri="{FF2B5EF4-FFF2-40B4-BE49-F238E27FC236}">
                  <a16:creationId xmlns:a16="http://schemas.microsoft.com/office/drawing/2014/main" id="{278DB49F-75CA-45FB-83B6-3FBD01D0B2CB}"/>
                </a:ext>
              </a:extLst>
            </p:cNvPr>
            <p:cNvPicPr>
              <a:picLocks noChangeAspect="1"/>
            </p:cNvPicPr>
            <p:nvPr/>
          </p:nvPicPr>
          <p:blipFill>
            <a:blip r:embed="rId7"/>
            <a:stretch>
              <a:fillRect/>
            </a:stretch>
          </p:blipFill>
          <p:spPr>
            <a:xfrm>
              <a:off x="7210288" y="2415372"/>
              <a:ext cx="2652431" cy="2602333"/>
            </a:xfrm>
            <a:prstGeom prst="ellipse">
              <a:avLst/>
            </a:prstGeom>
          </p:spPr>
        </p:pic>
      </p:grpSp>
      <p:sp>
        <p:nvSpPr>
          <p:cNvPr id="50" name="TextBox 49">
            <a:extLst>
              <a:ext uri="{FF2B5EF4-FFF2-40B4-BE49-F238E27FC236}">
                <a16:creationId xmlns:a16="http://schemas.microsoft.com/office/drawing/2014/main" id="{5B21D239-36BC-4C94-9B97-EF19524763F1}"/>
              </a:ext>
            </a:extLst>
          </p:cNvPr>
          <p:cNvSpPr txBox="1"/>
          <p:nvPr/>
        </p:nvSpPr>
        <p:spPr>
          <a:xfrm>
            <a:off x="1303701" y="3076002"/>
            <a:ext cx="1295399" cy="276999"/>
          </a:xfrm>
          <a:prstGeom prst="rect">
            <a:avLst/>
          </a:prstGeom>
          <a:noFill/>
        </p:spPr>
        <p:txBody>
          <a:bodyPr wrap="square" rtlCol="0">
            <a:spAutoFit/>
          </a:bodyPr>
          <a:lstStyle/>
          <a:p>
            <a:pPr algn="ctr"/>
            <a:r>
              <a:rPr lang="en-US" sz="1200" dirty="0">
                <a:solidFill>
                  <a:schemeClr val="bg1"/>
                </a:solidFill>
                <a:latin typeface="Calibri" panose="020F0502020204030204" pitchFamily="34" charset="0"/>
                <a:cs typeface="Calibri" panose="020F0502020204030204" pitchFamily="34" charset="0"/>
              </a:rPr>
              <a:t>Flux Coupler</a:t>
            </a:r>
          </a:p>
        </p:txBody>
      </p:sp>
      <p:sp>
        <p:nvSpPr>
          <p:cNvPr id="6" name="TextBox 5">
            <a:extLst>
              <a:ext uri="{FF2B5EF4-FFF2-40B4-BE49-F238E27FC236}">
                <a16:creationId xmlns:a16="http://schemas.microsoft.com/office/drawing/2014/main" id="{EF09A52E-CFD6-4834-A465-9EFEB14D16B7}"/>
              </a:ext>
            </a:extLst>
          </p:cNvPr>
          <p:cNvSpPr txBox="1"/>
          <p:nvPr/>
        </p:nvSpPr>
        <p:spPr>
          <a:xfrm>
            <a:off x="142994" y="5342840"/>
            <a:ext cx="3562137" cy="923330"/>
          </a:xfrm>
          <a:prstGeom prst="rect">
            <a:avLst/>
          </a:prstGeom>
          <a:noFill/>
        </p:spPr>
        <p:txBody>
          <a:bodyPr wrap="square" rtlCol="0">
            <a:spAutoFit/>
          </a:bodyPr>
          <a:lstStyle/>
          <a:p>
            <a:r>
              <a:rPr lang="en-US" sz="4000" dirty="0">
                <a:solidFill>
                  <a:srgbClr val="FF9933"/>
                </a:solidFill>
                <a:latin typeface="Calibri" panose="020F0502020204030204" pitchFamily="34" charset="0"/>
                <a:cs typeface="Calibri" panose="020F0502020204030204" pitchFamily="34" charset="0"/>
              </a:rPr>
              <a:t>CESM</a:t>
            </a:r>
          </a:p>
          <a:p>
            <a:r>
              <a:rPr lang="en-US" sz="1200" dirty="0">
                <a:solidFill>
                  <a:srgbClr val="FF9933"/>
                </a:solidFill>
                <a:latin typeface="Calibri" panose="020F0502020204030204" pitchFamily="34" charset="0"/>
                <a:cs typeface="Calibri" panose="020F0502020204030204" pitchFamily="34" charset="0"/>
              </a:rPr>
              <a:t>COMMUNITY EARTH SYSTEM MODEL</a:t>
            </a:r>
          </a:p>
        </p:txBody>
      </p:sp>
    </p:spTree>
    <p:extLst>
      <p:ext uri="{BB962C8B-B14F-4D97-AF65-F5344CB8AC3E}">
        <p14:creationId xmlns:p14="http://schemas.microsoft.com/office/powerpoint/2010/main" val="256197899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30618" y="914399"/>
            <a:ext cx="8696016" cy="800219"/>
          </a:xfrm>
          <a:prstGeom prst="rect">
            <a:avLst/>
          </a:prstGeom>
          <a:noFill/>
        </p:spPr>
        <p:txBody>
          <a:bodyPr wrap="square" rtlCol="0">
            <a:spAutoFit/>
          </a:bodyPr>
          <a:lstStyle/>
          <a:p>
            <a:r>
              <a:rPr lang="en-US" sz="2000" dirty="0">
                <a:latin typeface="Calibri" panose="020F0502020204030204" pitchFamily="34" charset="0"/>
                <a:cs typeface="Calibri" panose="020F0502020204030204" pitchFamily="34" charset="0"/>
              </a:rPr>
              <a:t>An Earth System Model (ESM) has </a:t>
            </a:r>
            <a:r>
              <a:rPr lang="en-US" sz="2000" b="1" i="1" dirty="0">
                <a:latin typeface="Calibri" panose="020F0502020204030204" pitchFamily="34" charset="0"/>
                <a:cs typeface="Calibri" panose="020F0502020204030204" pitchFamily="34" charset="0"/>
              </a:rPr>
              <a:t>six modular components</a:t>
            </a:r>
            <a:r>
              <a:rPr lang="en-US" sz="2000" dirty="0">
                <a:latin typeface="Calibri" panose="020F0502020204030204" pitchFamily="34" charset="0"/>
                <a:cs typeface="Calibri" panose="020F0502020204030204" pitchFamily="34" charset="0"/>
              </a:rPr>
              <a:t>:</a:t>
            </a:r>
            <a:endParaRPr lang="en-US" dirty="0">
              <a:latin typeface="Calibri" panose="020F0502020204030204" pitchFamily="34" charset="0"/>
              <a:cs typeface="Calibri" panose="020F0502020204030204" pitchFamily="34" charset="0"/>
            </a:endParaRPr>
          </a:p>
          <a:p>
            <a:endParaRPr lang="en-US" sz="800" dirty="0">
              <a:latin typeface="Calibri" panose="020F0502020204030204" pitchFamily="34" charset="0"/>
              <a:cs typeface="Calibri" panose="020F0502020204030204" pitchFamily="34" charset="0"/>
            </a:endParaRPr>
          </a:p>
          <a:p>
            <a:endParaRPr lang="en-US" dirty="0">
              <a:latin typeface="Calibri" panose="020F0502020204030204" pitchFamily="34" charset="0"/>
              <a:cs typeface="Calibri" panose="020F0502020204030204" pitchFamily="34" charset="0"/>
            </a:endParaRPr>
          </a:p>
        </p:txBody>
      </p:sp>
      <p:sp>
        <p:nvSpPr>
          <p:cNvPr id="21" name="Rectangle 2"/>
          <p:cNvSpPr txBox="1">
            <a:spLocks noChangeArrowheads="1"/>
          </p:cNvSpPr>
          <p:nvPr/>
        </p:nvSpPr>
        <p:spPr>
          <a:xfrm>
            <a:off x="152400" y="89338"/>
            <a:ext cx="8153400" cy="9144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Earth System Models (ESMs)</a:t>
            </a:r>
          </a:p>
        </p:txBody>
      </p:sp>
      <p:sp>
        <p:nvSpPr>
          <p:cNvPr id="22" name="TextBox 21"/>
          <p:cNvSpPr txBox="1"/>
          <p:nvPr/>
        </p:nvSpPr>
        <p:spPr>
          <a:xfrm>
            <a:off x="4572000" y="1939514"/>
            <a:ext cx="4026766" cy="1200329"/>
          </a:xfrm>
          <a:prstGeom prst="rect">
            <a:avLst/>
          </a:prstGeom>
          <a:solidFill>
            <a:srgbClr val="FFCCFF"/>
          </a:solidFill>
        </p:spPr>
        <p:txBody>
          <a:bodyPr wrap="square" rtlCol="0">
            <a:spAutoFit/>
          </a:bodyPr>
          <a:lstStyle/>
          <a:p>
            <a:pPr algn="ctr"/>
            <a:r>
              <a:rPr lang="en-US" b="1" dirty="0">
                <a:latin typeface="Calibri" panose="020F0502020204030204" pitchFamily="34" charset="0"/>
                <a:cs typeface="Calibri" panose="020F0502020204030204" pitchFamily="34" charset="0"/>
              </a:rPr>
              <a:t>Goal of ESM</a:t>
            </a:r>
            <a:r>
              <a:rPr lang="en-US" dirty="0">
                <a:latin typeface="Calibri" panose="020F0502020204030204" pitchFamily="34" charset="0"/>
                <a:cs typeface="Calibri" panose="020F0502020204030204" pitchFamily="34" charset="0"/>
              </a:rPr>
              <a:t>: to provide actionable scientific predictions of 21</a:t>
            </a:r>
            <a:r>
              <a:rPr lang="en-US" baseline="30000" dirty="0">
                <a:latin typeface="Calibri" panose="020F0502020204030204" pitchFamily="34" charset="0"/>
                <a:cs typeface="Calibri" panose="020F0502020204030204" pitchFamily="34" charset="0"/>
              </a:rPr>
              <a:t>st</a:t>
            </a:r>
            <a:r>
              <a:rPr lang="en-US" dirty="0">
                <a:latin typeface="Calibri" panose="020F0502020204030204" pitchFamily="34" charset="0"/>
                <a:cs typeface="Calibri" panose="020F0502020204030204" pitchFamily="34" charset="0"/>
              </a:rPr>
              <a:t> century sea-level change (including uncertainty bounds).</a:t>
            </a:r>
          </a:p>
        </p:txBody>
      </p:sp>
      <p:graphicFrame>
        <p:nvGraphicFramePr>
          <p:cNvPr id="40" name="Object 39">
            <a:extLst>
              <a:ext uri="{FF2B5EF4-FFF2-40B4-BE49-F238E27FC236}">
                <a16:creationId xmlns:a16="http://schemas.microsoft.com/office/drawing/2014/main" id="{E7B956CF-C4CC-43EC-93A9-38796615EC29}"/>
              </a:ext>
            </a:extLst>
          </p:cNvPr>
          <p:cNvGraphicFramePr>
            <a:graphicFrameLocks noChangeAspect="1"/>
          </p:cNvGraphicFramePr>
          <p:nvPr/>
        </p:nvGraphicFramePr>
        <p:xfrm>
          <a:off x="2823789" y="5345904"/>
          <a:ext cx="1701568" cy="917203"/>
        </p:xfrm>
        <a:graphic>
          <a:graphicData uri="http://schemas.openxmlformats.org/presentationml/2006/ole">
            <mc:AlternateContent xmlns:mc="http://schemas.openxmlformats.org/markup-compatibility/2006">
              <mc:Choice xmlns:v="urn:schemas-microsoft-com:vml" Requires="v">
                <p:oleObj spid="_x0000_s71697" r:id="rId3" imgW="3415680" imgH="1841040" progId="">
                  <p:embed/>
                </p:oleObj>
              </mc:Choice>
              <mc:Fallback>
                <p:oleObj r:id="rId3" imgW="3415680" imgH="1841040" progId="">
                  <p:embed/>
                  <p:pic>
                    <p:nvPicPr>
                      <p:cNvPr id="40" name="Object 39">
                        <a:extLst>
                          <a:ext uri="{FF2B5EF4-FFF2-40B4-BE49-F238E27FC236}">
                            <a16:creationId xmlns:a16="http://schemas.microsoft.com/office/drawing/2014/main" id="{E7B956CF-C4CC-43EC-93A9-38796615EC29}"/>
                          </a:ext>
                        </a:extLst>
                      </p:cNvPr>
                      <p:cNvPicPr/>
                      <p:nvPr/>
                    </p:nvPicPr>
                    <p:blipFill>
                      <a:blip r:embed="rId4"/>
                      <a:stretch>
                        <a:fillRect/>
                      </a:stretch>
                    </p:blipFill>
                    <p:spPr>
                      <a:xfrm>
                        <a:off x="2823789" y="5345904"/>
                        <a:ext cx="1701568" cy="917203"/>
                      </a:xfrm>
                      <a:prstGeom prst="rect">
                        <a:avLst/>
                      </a:prstGeom>
                    </p:spPr>
                  </p:pic>
                </p:oleObj>
              </mc:Fallback>
            </mc:AlternateContent>
          </a:graphicData>
        </a:graphic>
      </p:graphicFrame>
      <p:pic>
        <p:nvPicPr>
          <p:cNvPr id="41" name="Picture 40">
            <a:extLst>
              <a:ext uri="{FF2B5EF4-FFF2-40B4-BE49-F238E27FC236}">
                <a16:creationId xmlns:a16="http://schemas.microsoft.com/office/drawing/2014/main" id="{8348ED09-9A2B-4B0C-80BF-1E4A61520786}"/>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073420" y="5383776"/>
            <a:ext cx="1980849" cy="799190"/>
          </a:xfrm>
          <a:prstGeom prst="rect">
            <a:avLst/>
          </a:prstGeom>
        </p:spPr>
      </p:pic>
      <p:pic>
        <p:nvPicPr>
          <p:cNvPr id="42" name="Picture 41">
            <a:extLst>
              <a:ext uri="{FF2B5EF4-FFF2-40B4-BE49-F238E27FC236}">
                <a16:creationId xmlns:a16="http://schemas.microsoft.com/office/drawing/2014/main" id="{AD89DE81-6D3D-4BBE-93FC-AF3B050C73DD}"/>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807522" y="5324770"/>
            <a:ext cx="2369093" cy="1039075"/>
          </a:xfrm>
          <a:prstGeom prst="rect">
            <a:avLst/>
          </a:prstGeom>
        </p:spPr>
      </p:pic>
      <p:grpSp>
        <p:nvGrpSpPr>
          <p:cNvPr id="29" name="Group 28">
            <a:extLst>
              <a:ext uri="{FF2B5EF4-FFF2-40B4-BE49-F238E27FC236}">
                <a16:creationId xmlns:a16="http://schemas.microsoft.com/office/drawing/2014/main" id="{1E8FCC7E-FA02-440E-A910-853802E6DED4}"/>
              </a:ext>
            </a:extLst>
          </p:cNvPr>
          <p:cNvGrpSpPr>
            <a:grpSpLocks noChangeAspect="1"/>
          </p:cNvGrpSpPr>
          <p:nvPr/>
        </p:nvGrpSpPr>
        <p:grpSpPr>
          <a:xfrm>
            <a:off x="838200" y="1545737"/>
            <a:ext cx="2952537" cy="3179669"/>
            <a:chOff x="7210288" y="1292008"/>
            <a:chExt cx="4447384" cy="4789516"/>
          </a:xfrm>
        </p:grpSpPr>
        <p:sp>
          <p:nvSpPr>
            <p:cNvPr id="30" name="Oval 29">
              <a:extLst>
                <a:ext uri="{FF2B5EF4-FFF2-40B4-BE49-F238E27FC236}">
                  <a16:creationId xmlns:a16="http://schemas.microsoft.com/office/drawing/2014/main" id="{3AD266C4-15CC-4C20-8D1F-0E3E591BBA91}"/>
                </a:ext>
              </a:extLst>
            </p:cNvPr>
            <p:cNvSpPr/>
            <p:nvPr/>
          </p:nvSpPr>
          <p:spPr>
            <a:xfrm>
              <a:off x="10017757" y="2292568"/>
              <a:ext cx="1387736" cy="726630"/>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Ocean</a:t>
              </a:r>
            </a:p>
            <a:p>
              <a:pPr algn="ctr"/>
              <a:r>
                <a:rPr lang="en-US" sz="600" dirty="0"/>
                <a:t>(MPAS-O)</a:t>
              </a:r>
            </a:p>
          </p:txBody>
        </p:sp>
        <p:sp>
          <p:nvSpPr>
            <p:cNvPr id="33" name="Oval 32">
              <a:extLst>
                <a:ext uri="{FF2B5EF4-FFF2-40B4-BE49-F238E27FC236}">
                  <a16:creationId xmlns:a16="http://schemas.microsoft.com/office/drawing/2014/main" id="{F41FA2E8-3D2A-473D-BF67-E01C4B597692}"/>
                </a:ext>
              </a:extLst>
            </p:cNvPr>
            <p:cNvSpPr/>
            <p:nvPr/>
          </p:nvSpPr>
          <p:spPr>
            <a:xfrm>
              <a:off x="9323889" y="1292008"/>
              <a:ext cx="1387736" cy="774694"/>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Atmos.</a:t>
              </a:r>
            </a:p>
            <a:p>
              <a:pPr algn="ctr"/>
              <a:r>
                <a:rPr lang="en-US" sz="600" dirty="0"/>
                <a:t>(EAM)</a:t>
              </a:r>
            </a:p>
          </p:txBody>
        </p:sp>
        <p:sp>
          <p:nvSpPr>
            <p:cNvPr id="34" name="Oval 33">
              <a:extLst>
                <a:ext uri="{FF2B5EF4-FFF2-40B4-BE49-F238E27FC236}">
                  <a16:creationId xmlns:a16="http://schemas.microsoft.com/office/drawing/2014/main" id="{5C426AA4-1504-47C6-8B9A-454AD06A1B98}"/>
                </a:ext>
              </a:extLst>
            </p:cNvPr>
            <p:cNvSpPr/>
            <p:nvPr/>
          </p:nvSpPr>
          <p:spPr>
            <a:xfrm>
              <a:off x="10269936" y="3376990"/>
              <a:ext cx="1387736" cy="694482"/>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Sea Ice</a:t>
              </a:r>
            </a:p>
            <a:p>
              <a:pPr algn="ctr"/>
              <a:r>
                <a:rPr lang="en-US" sz="600" dirty="0"/>
                <a:t>(MPAS-SI)</a:t>
              </a:r>
            </a:p>
          </p:txBody>
        </p:sp>
        <p:sp>
          <p:nvSpPr>
            <p:cNvPr id="36" name="Oval 35">
              <a:extLst>
                <a:ext uri="{FF2B5EF4-FFF2-40B4-BE49-F238E27FC236}">
                  <a16:creationId xmlns:a16="http://schemas.microsoft.com/office/drawing/2014/main" id="{F43C304A-C5B8-4057-BE38-2B73BBD3C146}"/>
                </a:ext>
              </a:extLst>
            </p:cNvPr>
            <p:cNvSpPr/>
            <p:nvPr/>
          </p:nvSpPr>
          <p:spPr>
            <a:xfrm>
              <a:off x="9384447" y="5372639"/>
              <a:ext cx="1387736" cy="708885"/>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Land Ice</a:t>
              </a:r>
            </a:p>
            <a:p>
              <a:pPr algn="ctr"/>
              <a:r>
                <a:rPr lang="en-US" sz="600" dirty="0"/>
                <a:t>(MALI)</a:t>
              </a:r>
            </a:p>
          </p:txBody>
        </p:sp>
        <p:sp>
          <p:nvSpPr>
            <p:cNvPr id="37" name="Oval 36">
              <a:extLst>
                <a:ext uri="{FF2B5EF4-FFF2-40B4-BE49-F238E27FC236}">
                  <a16:creationId xmlns:a16="http://schemas.microsoft.com/office/drawing/2014/main" id="{D3618B84-EA76-4AFB-B67B-027E08938806}"/>
                </a:ext>
              </a:extLst>
            </p:cNvPr>
            <p:cNvSpPr/>
            <p:nvPr/>
          </p:nvSpPr>
          <p:spPr>
            <a:xfrm>
              <a:off x="10017757" y="4421572"/>
              <a:ext cx="1387736" cy="708885"/>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Land</a:t>
              </a:r>
            </a:p>
            <a:p>
              <a:pPr algn="ctr"/>
              <a:r>
                <a:rPr lang="en-US" sz="600" dirty="0"/>
                <a:t>(ALM)</a:t>
              </a:r>
            </a:p>
          </p:txBody>
        </p:sp>
        <p:cxnSp>
          <p:nvCxnSpPr>
            <p:cNvPr id="38" name="Straight Connector 37">
              <a:extLst>
                <a:ext uri="{FF2B5EF4-FFF2-40B4-BE49-F238E27FC236}">
                  <a16:creationId xmlns:a16="http://schemas.microsoft.com/office/drawing/2014/main" id="{C7487AA7-30D3-4C29-AE7C-A858B22E6C7C}"/>
                </a:ext>
              </a:extLst>
            </p:cNvPr>
            <p:cNvCxnSpPr>
              <a:cxnSpLocks/>
              <a:stCxn id="34" idx="2"/>
              <a:endCxn id="49" idx="6"/>
            </p:cNvCxnSpPr>
            <p:nvPr/>
          </p:nvCxnSpPr>
          <p:spPr>
            <a:xfrm flipH="1" flipV="1">
              <a:off x="9862719" y="3716539"/>
              <a:ext cx="407217" cy="7692"/>
            </a:xfrm>
            <a:prstGeom prst="line">
              <a:avLst/>
            </a:prstGeom>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408B55E7-8474-41E5-88BA-C91362689083}"/>
                </a:ext>
              </a:extLst>
            </p:cNvPr>
            <p:cNvCxnSpPr>
              <a:cxnSpLocks/>
              <a:stCxn id="33" idx="3"/>
            </p:cNvCxnSpPr>
            <p:nvPr/>
          </p:nvCxnSpPr>
          <p:spPr>
            <a:xfrm flipH="1">
              <a:off x="9021690" y="1953251"/>
              <a:ext cx="505428" cy="594731"/>
            </a:xfrm>
            <a:prstGeom prst="line">
              <a:avLst/>
            </a:prstGeom>
          </p:spPr>
          <p:style>
            <a:lnRef idx="1">
              <a:schemeClr val="accent1"/>
            </a:lnRef>
            <a:fillRef idx="0">
              <a:schemeClr val="accent1"/>
            </a:fillRef>
            <a:effectRef idx="0">
              <a:schemeClr val="accent1"/>
            </a:effectRef>
            <a:fontRef idx="minor">
              <a:schemeClr val="tx1"/>
            </a:fontRef>
          </p:style>
        </p:cxnSp>
        <p:cxnSp>
          <p:nvCxnSpPr>
            <p:cNvPr id="45" name="Straight Connector 44">
              <a:extLst>
                <a:ext uri="{FF2B5EF4-FFF2-40B4-BE49-F238E27FC236}">
                  <a16:creationId xmlns:a16="http://schemas.microsoft.com/office/drawing/2014/main" id="{82384711-2C0C-4A22-99F5-88698331BC76}"/>
                </a:ext>
              </a:extLst>
            </p:cNvPr>
            <p:cNvCxnSpPr>
              <a:cxnSpLocks/>
              <a:stCxn id="36" idx="1"/>
            </p:cNvCxnSpPr>
            <p:nvPr/>
          </p:nvCxnSpPr>
          <p:spPr>
            <a:xfrm flipH="1" flipV="1">
              <a:off x="8845915" y="4938164"/>
              <a:ext cx="741761" cy="538289"/>
            </a:xfrm>
            <a:prstGeom prst="line">
              <a:avLst/>
            </a:prstGeom>
          </p:spPr>
          <p:style>
            <a:lnRef idx="1">
              <a:schemeClr val="accent1"/>
            </a:lnRef>
            <a:fillRef idx="0">
              <a:schemeClr val="accent1"/>
            </a:fillRef>
            <a:effectRef idx="0">
              <a:schemeClr val="accent1"/>
            </a:effectRef>
            <a:fontRef idx="minor">
              <a:schemeClr val="tx1"/>
            </a:fontRef>
          </p:style>
        </p:cxnSp>
        <p:cxnSp>
          <p:nvCxnSpPr>
            <p:cNvPr id="46" name="Straight Connector 45">
              <a:extLst>
                <a:ext uri="{FF2B5EF4-FFF2-40B4-BE49-F238E27FC236}">
                  <a16:creationId xmlns:a16="http://schemas.microsoft.com/office/drawing/2014/main" id="{72343B50-EBAA-4526-8259-BC9EC5DEBE78}"/>
                </a:ext>
              </a:extLst>
            </p:cNvPr>
            <p:cNvCxnSpPr>
              <a:cxnSpLocks/>
              <a:stCxn id="30" idx="2"/>
            </p:cNvCxnSpPr>
            <p:nvPr/>
          </p:nvCxnSpPr>
          <p:spPr>
            <a:xfrm flipH="1">
              <a:off x="9527118" y="2655883"/>
              <a:ext cx="490639" cy="287969"/>
            </a:xfrm>
            <a:prstGeom prst="line">
              <a:avLst/>
            </a:prstGeom>
          </p:spPr>
          <p:style>
            <a:lnRef idx="1">
              <a:schemeClr val="accent1"/>
            </a:lnRef>
            <a:fillRef idx="0">
              <a:schemeClr val="accent1"/>
            </a:fillRef>
            <a:effectRef idx="0">
              <a:schemeClr val="accent1"/>
            </a:effectRef>
            <a:fontRef idx="minor">
              <a:schemeClr val="tx1"/>
            </a:fontRef>
          </p:style>
        </p:cxnSp>
        <p:cxnSp>
          <p:nvCxnSpPr>
            <p:cNvPr id="47" name="Straight Connector 46">
              <a:extLst>
                <a:ext uri="{FF2B5EF4-FFF2-40B4-BE49-F238E27FC236}">
                  <a16:creationId xmlns:a16="http://schemas.microsoft.com/office/drawing/2014/main" id="{F14D8A89-406F-4AFE-A979-FDD900A3336D}"/>
                </a:ext>
              </a:extLst>
            </p:cNvPr>
            <p:cNvCxnSpPr>
              <a:stCxn id="37" idx="2"/>
              <a:endCxn id="49" idx="5"/>
            </p:cNvCxnSpPr>
            <p:nvPr/>
          </p:nvCxnSpPr>
          <p:spPr>
            <a:xfrm flipH="1" flipV="1">
              <a:off x="9474279" y="4636602"/>
              <a:ext cx="543478" cy="139413"/>
            </a:xfrm>
            <a:prstGeom prst="line">
              <a:avLst/>
            </a:prstGeom>
          </p:spPr>
          <p:style>
            <a:lnRef idx="1">
              <a:schemeClr val="accent1"/>
            </a:lnRef>
            <a:fillRef idx="0">
              <a:schemeClr val="accent1"/>
            </a:fillRef>
            <a:effectRef idx="0">
              <a:schemeClr val="accent1"/>
            </a:effectRef>
            <a:fontRef idx="minor">
              <a:schemeClr val="tx1"/>
            </a:fontRef>
          </p:style>
        </p:cxnSp>
        <p:pic>
          <p:nvPicPr>
            <p:cNvPr id="49" name="Picture 48">
              <a:extLst>
                <a:ext uri="{FF2B5EF4-FFF2-40B4-BE49-F238E27FC236}">
                  <a16:creationId xmlns:a16="http://schemas.microsoft.com/office/drawing/2014/main" id="{278DB49F-75CA-45FB-83B6-3FBD01D0B2CB}"/>
                </a:ext>
              </a:extLst>
            </p:cNvPr>
            <p:cNvPicPr>
              <a:picLocks noChangeAspect="1"/>
            </p:cNvPicPr>
            <p:nvPr/>
          </p:nvPicPr>
          <p:blipFill>
            <a:blip r:embed="rId7"/>
            <a:stretch>
              <a:fillRect/>
            </a:stretch>
          </p:blipFill>
          <p:spPr>
            <a:xfrm>
              <a:off x="7210288" y="2415372"/>
              <a:ext cx="2652431" cy="2602333"/>
            </a:xfrm>
            <a:prstGeom prst="ellipse">
              <a:avLst/>
            </a:prstGeom>
          </p:spPr>
        </p:pic>
      </p:grpSp>
      <p:sp>
        <p:nvSpPr>
          <p:cNvPr id="50" name="TextBox 49">
            <a:extLst>
              <a:ext uri="{FF2B5EF4-FFF2-40B4-BE49-F238E27FC236}">
                <a16:creationId xmlns:a16="http://schemas.microsoft.com/office/drawing/2014/main" id="{5B21D239-36BC-4C94-9B97-EF19524763F1}"/>
              </a:ext>
            </a:extLst>
          </p:cNvPr>
          <p:cNvSpPr txBox="1"/>
          <p:nvPr/>
        </p:nvSpPr>
        <p:spPr>
          <a:xfrm>
            <a:off x="1303701" y="3076002"/>
            <a:ext cx="1295399" cy="276999"/>
          </a:xfrm>
          <a:prstGeom prst="rect">
            <a:avLst/>
          </a:prstGeom>
          <a:noFill/>
        </p:spPr>
        <p:txBody>
          <a:bodyPr wrap="square" rtlCol="0">
            <a:spAutoFit/>
          </a:bodyPr>
          <a:lstStyle/>
          <a:p>
            <a:pPr algn="ctr"/>
            <a:r>
              <a:rPr lang="en-US" sz="1200" dirty="0">
                <a:solidFill>
                  <a:schemeClr val="bg1"/>
                </a:solidFill>
                <a:latin typeface="Calibri" panose="020F0502020204030204" pitchFamily="34" charset="0"/>
                <a:cs typeface="Calibri" panose="020F0502020204030204" pitchFamily="34" charset="0"/>
              </a:rPr>
              <a:t>Flux Coupler</a:t>
            </a:r>
          </a:p>
        </p:txBody>
      </p:sp>
      <p:sp>
        <p:nvSpPr>
          <p:cNvPr id="6" name="TextBox 5">
            <a:extLst>
              <a:ext uri="{FF2B5EF4-FFF2-40B4-BE49-F238E27FC236}">
                <a16:creationId xmlns:a16="http://schemas.microsoft.com/office/drawing/2014/main" id="{EF09A52E-CFD6-4834-A465-9EFEB14D16B7}"/>
              </a:ext>
            </a:extLst>
          </p:cNvPr>
          <p:cNvSpPr txBox="1"/>
          <p:nvPr/>
        </p:nvSpPr>
        <p:spPr>
          <a:xfrm>
            <a:off x="142994" y="5342840"/>
            <a:ext cx="3562137" cy="923330"/>
          </a:xfrm>
          <a:prstGeom prst="rect">
            <a:avLst/>
          </a:prstGeom>
          <a:noFill/>
        </p:spPr>
        <p:txBody>
          <a:bodyPr wrap="square" rtlCol="0">
            <a:spAutoFit/>
          </a:bodyPr>
          <a:lstStyle/>
          <a:p>
            <a:r>
              <a:rPr lang="en-US" sz="4000" dirty="0">
                <a:solidFill>
                  <a:srgbClr val="FF9933"/>
                </a:solidFill>
                <a:latin typeface="Calibri" panose="020F0502020204030204" pitchFamily="34" charset="0"/>
                <a:cs typeface="Calibri" panose="020F0502020204030204" pitchFamily="34" charset="0"/>
              </a:rPr>
              <a:t>CESM</a:t>
            </a:r>
          </a:p>
          <a:p>
            <a:r>
              <a:rPr lang="en-US" sz="1200" dirty="0">
                <a:solidFill>
                  <a:srgbClr val="FF9933"/>
                </a:solidFill>
                <a:latin typeface="Calibri" panose="020F0502020204030204" pitchFamily="34" charset="0"/>
                <a:cs typeface="Calibri" panose="020F0502020204030204" pitchFamily="34" charset="0"/>
              </a:rPr>
              <a:t>COMMUNITY EARTH SYSTEM MODEL</a:t>
            </a:r>
          </a:p>
        </p:txBody>
      </p:sp>
    </p:spTree>
    <p:extLst>
      <p:ext uri="{BB962C8B-B14F-4D97-AF65-F5344CB8AC3E}">
        <p14:creationId xmlns:p14="http://schemas.microsoft.com/office/powerpoint/2010/main" val="211778022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30618" y="914399"/>
            <a:ext cx="8696016" cy="800219"/>
          </a:xfrm>
          <a:prstGeom prst="rect">
            <a:avLst/>
          </a:prstGeom>
          <a:noFill/>
        </p:spPr>
        <p:txBody>
          <a:bodyPr wrap="square" rtlCol="0">
            <a:spAutoFit/>
          </a:bodyPr>
          <a:lstStyle/>
          <a:p>
            <a:r>
              <a:rPr lang="en-US" sz="2000" dirty="0">
                <a:latin typeface="Calibri" panose="020F0502020204030204" pitchFamily="34" charset="0"/>
                <a:cs typeface="Calibri" panose="020F0502020204030204" pitchFamily="34" charset="0"/>
              </a:rPr>
              <a:t>An Earth System Model (ESM) has </a:t>
            </a:r>
            <a:r>
              <a:rPr lang="en-US" sz="2000" b="1" i="1" dirty="0">
                <a:latin typeface="Calibri" panose="020F0502020204030204" pitchFamily="34" charset="0"/>
                <a:cs typeface="Calibri" panose="020F0502020204030204" pitchFamily="34" charset="0"/>
              </a:rPr>
              <a:t>six modular components</a:t>
            </a:r>
            <a:r>
              <a:rPr lang="en-US" sz="2000" dirty="0">
                <a:latin typeface="Calibri" panose="020F0502020204030204" pitchFamily="34" charset="0"/>
                <a:cs typeface="Calibri" panose="020F0502020204030204" pitchFamily="34" charset="0"/>
              </a:rPr>
              <a:t>:</a:t>
            </a:r>
            <a:endParaRPr lang="en-US" dirty="0">
              <a:latin typeface="Calibri" panose="020F0502020204030204" pitchFamily="34" charset="0"/>
              <a:cs typeface="Calibri" panose="020F0502020204030204" pitchFamily="34" charset="0"/>
            </a:endParaRPr>
          </a:p>
          <a:p>
            <a:endParaRPr lang="en-US" sz="800" dirty="0">
              <a:latin typeface="Calibri" panose="020F0502020204030204" pitchFamily="34" charset="0"/>
              <a:cs typeface="Calibri" panose="020F0502020204030204" pitchFamily="34" charset="0"/>
            </a:endParaRPr>
          </a:p>
          <a:p>
            <a:endParaRPr lang="en-US" dirty="0">
              <a:latin typeface="Calibri" panose="020F0502020204030204" pitchFamily="34" charset="0"/>
              <a:cs typeface="Calibri" panose="020F0502020204030204" pitchFamily="34" charset="0"/>
            </a:endParaRPr>
          </a:p>
        </p:txBody>
      </p:sp>
      <p:sp>
        <p:nvSpPr>
          <p:cNvPr id="21" name="Rectangle 2"/>
          <p:cNvSpPr txBox="1">
            <a:spLocks noChangeArrowheads="1"/>
          </p:cNvSpPr>
          <p:nvPr/>
        </p:nvSpPr>
        <p:spPr>
          <a:xfrm>
            <a:off x="152400" y="89338"/>
            <a:ext cx="8153400" cy="9144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Earth System Models (ESMs)</a:t>
            </a:r>
          </a:p>
        </p:txBody>
      </p:sp>
      <p:sp>
        <p:nvSpPr>
          <p:cNvPr id="22" name="TextBox 21"/>
          <p:cNvSpPr txBox="1"/>
          <p:nvPr/>
        </p:nvSpPr>
        <p:spPr>
          <a:xfrm>
            <a:off x="4572000" y="1939514"/>
            <a:ext cx="4026766" cy="1200329"/>
          </a:xfrm>
          <a:prstGeom prst="rect">
            <a:avLst/>
          </a:prstGeom>
          <a:solidFill>
            <a:srgbClr val="FFCCFF"/>
          </a:solidFill>
        </p:spPr>
        <p:txBody>
          <a:bodyPr wrap="square" rtlCol="0">
            <a:spAutoFit/>
          </a:bodyPr>
          <a:lstStyle/>
          <a:p>
            <a:pPr algn="ctr"/>
            <a:r>
              <a:rPr lang="en-US" b="1" dirty="0">
                <a:latin typeface="Calibri" panose="020F0502020204030204" pitchFamily="34" charset="0"/>
                <a:cs typeface="Calibri" panose="020F0502020204030204" pitchFamily="34" charset="0"/>
              </a:rPr>
              <a:t>Goal of ESM</a:t>
            </a:r>
            <a:r>
              <a:rPr lang="en-US" dirty="0">
                <a:latin typeface="Calibri" panose="020F0502020204030204" pitchFamily="34" charset="0"/>
                <a:cs typeface="Calibri" panose="020F0502020204030204" pitchFamily="34" charset="0"/>
              </a:rPr>
              <a:t>: to provide actionable scientific predictions of 21</a:t>
            </a:r>
            <a:r>
              <a:rPr lang="en-US" baseline="30000" dirty="0">
                <a:latin typeface="Calibri" panose="020F0502020204030204" pitchFamily="34" charset="0"/>
                <a:cs typeface="Calibri" panose="020F0502020204030204" pitchFamily="34" charset="0"/>
              </a:rPr>
              <a:t>st</a:t>
            </a:r>
            <a:r>
              <a:rPr lang="en-US" dirty="0">
                <a:latin typeface="Calibri" panose="020F0502020204030204" pitchFamily="34" charset="0"/>
                <a:cs typeface="Calibri" panose="020F0502020204030204" pitchFamily="34" charset="0"/>
              </a:rPr>
              <a:t> century sea-level change (including uncertainty bounds).</a:t>
            </a:r>
          </a:p>
        </p:txBody>
      </p:sp>
      <p:sp>
        <p:nvSpPr>
          <p:cNvPr id="35" name="TextBox 34">
            <a:extLst>
              <a:ext uri="{FF2B5EF4-FFF2-40B4-BE49-F238E27FC236}">
                <a16:creationId xmlns:a16="http://schemas.microsoft.com/office/drawing/2014/main" id="{6490A961-559B-403A-B7CF-E6B7DA8CE37C}"/>
              </a:ext>
            </a:extLst>
          </p:cNvPr>
          <p:cNvSpPr txBox="1"/>
          <p:nvPr/>
        </p:nvSpPr>
        <p:spPr>
          <a:xfrm>
            <a:off x="5026883" y="3590541"/>
            <a:ext cx="3278917" cy="923330"/>
          </a:xfrm>
          <a:prstGeom prst="rect">
            <a:avLst/>
          </a:prstGeom>
          <a:noFill/>
          <a:ln w="28575">
            <a:solidFill>
              <a:srgbClr val="FF0000"/>
            </a:solidFill>
          </a:ln>
        </p:spPr>
        <p:txBody>
          <a:bodyPr wrap="square" rtlCol="0">
            <a:spAutoFit/>
          </a:bodyPr>
          <a:lstStyle/>
          <a:p>
            <a:pPr algn="ctr"/>
            <a:r>
              <a:rPr lang="en-US" dirty="0">
                <a:solidFill>
                  <a:srgbClr val="FF0000"/>
                </a:solidFill>
                <a:latin typeface="Calibri" panose="020F0502020204030204" pitchFamily="34" charset="0"/>
                <a:cs typeface="Calibri" panose="020F0502020204030204" pitchFamily="34" charset="0"/>
              </a:rPr>
              <a:t>About a decade ago, existing land-ice models were </a:t>
            </a:r>
            <a:r>
              <a:rPr lang="en-US" b="1" dirty="0">
                <a:solidFill>
                  <a:srgbClr val="FF0000"/>
                </a:solidFill>
                <a:latin typeface="Calibri" panose="020F0502020204030204" pitchFamily="34" charset="0"/>
                <a:cs typeface="Calibri" panose="020F0502020204030204" pitchFamily="34" charset="0"/>
              </a:rPr>
              <a:t>not robust enough</a:t>
            </a:r>
            <a:r>
              <a:rPr lang="en-US" dirty="0">
                <a:solidFill>
                  <a:srgbClr val="FF0000"/>
                </a:solidFill>
                <a:latin typeface="Calibri" panose="020F0502020204030204" pitchFamily="34" charset="0"/>
                <a:cs typeface="Calibri" panose="020F0502020204030204" pitchFamily="34" charset="0"/>
              </a:rPr>
              <a:t> for ESM integration! </a:t>
            </a:r>
            <a:r>
              <a:rPr lang="en-US" dirty="0">
                <a:solidFill>
                  <a:srgbClr val="FF0000"/>
                </a:solidFill>
                <a:latin typeface="Calibri" panose="020F0502020204030204" pitchFamily="34" charset="0"/>
                <a:cs typeface="Calibri" panose="020F0502020204030204" pitchFamily="34" charset="0"/>
                <a:sym typeface="Wingdings"/>
              </a:rPr>
              <a:t></a:t>
            </a:r>
            <a:endParaRPr lang="en-US" dirty="0">
              <a:solidFill>
                <a:srgbClr val="FF0000"/>
              </a:solidFill>
              <a:latin typeface="Calibri" panose="020F0502020204030204" pitchFamily="34" charset="0"/>
              <a:cs typeface="Calibri" panose="020F0502020204030204" pitchFamily="34" charset="0"/>
            </a:endParaRPr>
          </a:p>
        </p:txBody>
      </p:sp>
      <p:graphicFrame>
        <p:nvGraphicFramePr>
          <p:cNvPr id="40" name="Object 39">
            <a:extLst>
              <a:ext uri="{FF2B5EF4-FFF2-40B4-BE49-F238E27FC236}">
                <a16:creationId xmlns:a16="http://schemas.microsoft.com/office/drawing/2014/main" id="{E7B956CF-C4CC-43EC-93A9-38796615EC29}"/>
              </a:ext>
            </a:extLst>
          </p:cNvPr>
          <p:cNvGraphicFramePr>
            <a:graphicFrameLocks noChangeAspect="1"/>
          </p:cNvGraphicFramePr>
          <p:nvPr/>
        </p:nvGraphicFramePr>
        <p:xfrm>
          <a:off x="2823789" y="5345904"/>
          <a:ext cx="1701568" cy="917203"/>
        </p:xfrm>
        <a:graphic>
          <a:graphicData uri="http://schemas.openxmlformats.org/presentationml/2006/ole">
            <mc:AlternateContent xmlns:mc="http://schemas.openxmlformats.org/markup-compatibility/2006">
              <mc:Choice xmlns:v="urn:schemas-microsoft-com:vml" Requires="v">
                <p:oleObj spid="_x0000_s72721" r:id="rId3" imgW="3415680" imgH="1841040" progId="">
                  <p:embed/>
                </p:oleObj>
              </mc:Choice>
              <mc:Fallback>
                <p:oleObj r:id="rId3" imgW="3415680" imgH="1841040" progId="">
                  <p:embed/>
                  <p:pic>
                    <p:nvPicPr>
                      <p:cNvPr id="40" name="Object 39">
                        <a:extLst>
                          <a:ext uri="{FF2B5EF4-FFF2-40B4-BE49-F238E27FC236}">
                            <a16:creationId xmlns:a16="http://schemas.microsoft.com/office/drawing/2014/main" id="{E7B956CF-C4CC-43EC-93A9-38796615EC29}"/>
                          </a:ext>
                        </a:extLst>
                      </p:cNvPr>
                      <p:cNvPicPr/>
                      <p:nvPr/>
                    </p:nvPicPr>
                    <p:blipFill>
                      <a:blip r:embed="rId4"/>
                      <a:stretch>
                        <a:fillRect/>
                      </a:stretch>
                    </p:blipFill>
                    <p:spPr>
                      <a:xfrm>
                        <a:off x="2823789" y="5345904"/>
                        <a:ext cx="1701568" cy="917203"/>
                      </a:xfrm>
                      <a:prstGeom prst="rect">
                        <a:avLst/>
                      </a:prstGeom>
                    </p:spPr>
                  </p:pic>
                </p:oleObj>
              </mc:Fallback>
            </mc:AlternateContent>
          </a:graphicData>
        </a:graphic>
      </p:graphicFrame>
      <p:pic>
        <p:nvPicPr>
          <p:cNvPr id="41" name="Picture 40">
            <a:extLst>
              <a:ext uri="{FF2B5EF4-FFF2-40B4-BE49-F238E27FC236}">
                <a16:creationId xmlns:a16="http://schemas.microsoft.com/office/drawing/2014/main" id="{8348ED09-9A2B-4B0C-80BF-1E4A61520786}"/>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073420" y="5383776"/>
            <a:ext cx="1980849" cy="799190"/>
          </a:xfrm>
          <a:prstGeom prst="rect">
            <a:avLst/>
          </a:prstGeom>
        </p:spPr>
      </p:pic>
      <p:pic>
        <p:nvPicPr>
          <p:cNvPr id="42" name="Picture 41">
            <a:extLst>
              <a:ext uri="{FF2B5EF4-FFF2-40B4-BE49-F238E27FC236}">
                <a16:creationId xmlns:a16="http://schemas.microsoft.com/office/drawing/2014/main" id="{AD89DE81-6D3D-4BBE-93FC-AF3B050C73DD}"/>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807522" y="5324770"/>
            <a:ext cx="2369093" cy="1039075"/>
          </a:xfrm>
          <a:prstGeom prst="rect">
            <a:avLst/>
          </a:prstGeom>
        </p:spPr>
      </p:pic>
      <p:grpSp>
        <p:nvGrpSpPr>
          <p:cNvPr id="29" name="Group 28">
            <a:extLst>
              <a:ext uri="{FF2B5EF4-FFF2-40B4-BE49-F238E27FC236}">
                <a16:creationId xmlns:a16="http://schemas.microsoft.com/office/drawing/2014/main" id="{1E8FCC7E-FA02-440E-A910-853802E6DED4}"/>
              </a:ext>
            </a:extLst>
          </p:cNvPr>
          <p:cNvGrpSpPr>
            <a:grpSpLocks noChangeAspect="1"/>
          </p:cNvGrpSpPr>
          <p:nvPr/>
        </p:nvGrpSpPr>
        <p:grpSpPr>
          <a:xfrm>
            <a:off x="838200" y="1545737"/>
            <a:ext cx="2952537" cy="3179669"/>
            <a:chOff x="7210288" y="1292008"/>
            <a:chExt cx="4447384" cy="4789516"/>
          </a:xfrm>
        </p:grpSpPr>
        <p:sp>
          <p:nvSpPr>
            <p:cNvPr id="30" name="Oval 29">
              <a:extLst>
                <a:ext uri="{FF2B5EF4-FFF2-40B4-BE49-F238E27FC236}">
                  <a16:creationId xmlns:a16="http://schemas.microsoft.com/office/drawing/2014/main" id="{3AD266C4-15CC-4C20-8D1F-0E3E591BBA91}"/>
                </a:ext>
              </a:extLst>
            </p:cNvPr>
            <p:cNvSpPr/>
            <p:nvPr/>
          </p:nvSpPr>
          <p:spPr>
            <a:xfrm>
              <a:off x="10017757" y="2292568"/>
              <a:ext cx="1387736" cy="726630"/>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Ocean</a:t>
              </a:r>
            </a:p>
            <a:p>
              <a:pPr algn="ctr"/>
              <a:r>
                <a:rPr lang="en-US" sz="600" dirty="0"/>
                <a:t>(MPAS-O)</a:t>
              </a:r>
            </a:p>
          </p:txBody>
        </p:sp>
        <p:sp>
          <p:nvSpPr>
            <p:cNvPr id="33" name="Oval 32">
              <a:extLst>
                <a:ext uri="{FF2B5EF4-FFF2-40B4-BE49-F238E27FC236}">
                  <a16:creationId xmlns:a16="http://schemas.microsoft.com/office/drawing/2014/main" id="{F41FA2E8-3D2A-473D-BF67-E01C4B597692}"/>
                </a:ext>
              </a:extLst>
            </p:cNvPr>
            <p:cNvSpPr/>
            <p:nvPr/>
          </p:nvSpPr>
          <p:spPr>
            <a:xfrm>
              <a:off x="9323889" y="1292008"/>
              <a:ext cx="1387736" cy="774694"/>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Atmos.</a:t>
              </a:r>
            </a:p>
            <a:p>
              <a:pPr algn="ctr"/>
              <a:r>
                <a:rPr lang="en-US" sz="600" dirty="0"/>
                <a:t>(EAM)</a:t>
              </a:r>
            </a:p>
          </p:txBody>
        </p:sp>
        <p:sp>
          <p:nvSpPr>
            <p:cNvPr id="34" name="Oval 33">
              <a:extLst>
                <a:ext uri="{FF2B5EF4-FFF2-40B4-BE49-F238E27FC236}">
                  <a16:creationId xmlns:a16="http://schemas.microsoft.com/office/drawing/2014/main" id="{5C426AA4-1504-47C6-8B9A-454AD06A1B98}"/>
                </a:ext>
              </a:extLst>
            </p:cNvPr>
            <p:cNvSpPr/>
            <p:nvPr/>
          </p:nvSpPr>
          <p:spPr>
            <a:xfrm>
              <a:off x="10269936" y="3376990"/>
              <a:ext cx="1387736" cy="694482"/>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Sea Ice</a:t>
              </a:r>
            </a:p>
            <a:p>
              <a:pPr algn="ctr"/>
              <a:r>
                <a:rPr lang="en-US" sz="600" dirty="0"/>
                <a:t>(MPAS-SI)</a:t>
              </a:r>
            </a:p>
          </p:txBody>
        </p:sp>
        <p:sp>
          <p:nvSpPr>
            <p:cNvPr id="36" name="Oval 35">
              <a:extLst>
                <a:ext uri="{FF2B5EF4-FFF2-40B4-BE49-F238E27FC236}">
                  <a16:creationId xmlns:a16="http://schemas.microsoft.com/office/drawing/2014/main" id="{F43C304A-C5B8-4057-BE38-2B73BBD3C146}"/>
                </a:ext>
              </a:extLst>
            </p:cNvPr>
            <p:cNvSpPr/>
            <p:nvPr/>
          </p:nvSpPr>
          <p:spPr>
            <a:xfrm>
              <a:off x="9384447" y="5372639"/>
              <a:ext cx="1387736" cy="708885"/>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Land Ice</a:t>
              </a:r>
            </a:p>
            <a:p>
              <a:pPr algn="ctr"/>
              <a:r>
                <a:rPr lang="en-US" sz="600" dirty="0"/>
                <a:t>(MALI)</a:t>
              </a:r>
            </a:p>
          </p:txBody>
        </p:sp>
        <p:sp>
          <p:nvSpPr>
            <p:cNvPr id="37" name="Oval 36">
              <a:extLst>
                <a:ext uri="{FF2B5EF4-FFF2-40B4-BE49-F238E27FC236}">
                  <a16:creationId xmlns:a16="http://schemas.microsoft.com/office/drawing/2014/main" id="{D3618B84-EA76-4AFB-B67B-027E08938806}"/>
                </a:ext>
              </a:extLst>
            </p:cNvPr>
            <p:cNvSpPr/>
            <p:nvPr/>
          </p:nvSpPr>
          <p:spPr>
            <a:xfrm>
              <a:off x="10017757" y="4421572"/>
              <a:ext cx="1387736" cy="708885"/>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600" dirty="0"/>
                <a:t>Land</a:t>
              </a:r>
            </a:p>
            <a:p>
              <a:pPr algn="ctr"/>
              <a:r>
                <a:rPr lang="en-US" sz="600" dirty="0"/>
                <a:t>(ALM)</a:t>
              </a:r>
            </a:p>
          </p:txBody>
        </p:sp>
        <p:cxnSp>
          <p:nvCxnSpPr>
            <p:cNvPr id="38" name="Straight Connector 37">
              <a:extLst>
                <a:ext uri="{FF2B5EF4-FFF2-40B4-BE49-F238E27FC236}">
                  <a16:creationId xmlns:a16="http://schemas.microsoft.com/office/drawing/2014/main" id="{C7487AA7-30D3-4C29-AE7C-A858B22E6C7C}"/>
                </a:ext>
              </a:extLst>
            </p:cNvPr>
            <p:cNvCxnSpPr>
              <a:cxnSpLocks/>
              <a:stCxn id="34" idx="2"/>
              <a:endCxn id="49" idx="6"/>
            </p:cNvCxnSpPr>
            <p:nvPr/>
          </p:nvCxnSpPr>
          <p:spPr>
            <a:xfrm flipH="1" flipV="1">
              <a:off x="9862719" y="3716539"/>
              <a:ext cx="407217" cy="7692"/>
            </a:xfrm>
            <a:prstGeom prst="line">
              <a:avLst/>
            </a:prstGeom>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408B55E7-8474-41E5-88BA-C91362689083}"/>
                </a:ext>
              </a:extLst>
            </p:cNvPr>
            <p:cNvCxnSpPr>
              <a:cxnSpLocks/>
              <a:stCxn id="33" idx="3"/>
            </p:cNvCxnSpPr>
            <p:nvPr/>
          </p:nvCxnSpPr>
          <p:spPr>
            <a:xfrm flipH="1">
              <a:off x="9021690" y="1953251"/>
              <a:ext cx="505428" cy="594731"/>
            </a:xfrm>
            <a:prstGeom prst="line">
              <a:avLst/>
            </a:prstGeom>
          </p:spPr>
          <p:style>
            <a:lnRef idx="1">
              <a:schemeClr val="accent1"/>
            </a:lnRef>
            <a:fillRef idx="0">
              <a:schemeClr val="accent1"/>
            </a:fillRef>
            <a:effectRef idx="0">
              <a:schemeClr val="accent1"/>
            </a:effectRef>
            <a:fontRef idx="minor">
              <a:schemeClr val="tx1"/>
            </a:fontRef>
          </p:style>
        </p:cxnSp>
        <p:cxnSp>
          <p:nvCxnSpPr>
            <p:cNvPr id="45" name="Straight Connector 44">
              <a:extLst>
                <a:ext uri="{FF2B5EF4-FFF2-40B4-BE49-F238E27FC236}">
                  <a16:creationId xmlns:a16="http://schemas.microsoft.com/office/drawing/2014/main" id="{82384711-2C0C-4A22-99F5-88698331BC76}"/>
                </a:ext>
              </a:extLst>
            </p:cNvPr>
            <p:cNvCxnSpPr>
              <a:cxnSpLocks/>
              <a:stCxn id="36" idx="1"/>
            </p:cNvCxnSpPr>
            <p:nvPr/>
          </p:nvCxnSpPr>
          <p:spPr>
            <a:xfrm flipH="1" flipV="1">
              <a:off x="8845915" y="4938164"/>
              <a:ext cx="741761" cy="538289"/>
            </a:xfrm>
            <a:prstGeom prst="line">
              <a:avLst/>
            </a:prstGeom>
          </p:spPr>
          <p:style>
            <a:lnRef idx="1">
              <a:schemeClr val="accent1"/>
            </a:lnRef>
            <a:fillRef idx="0">
              <a:schemeClr val="accent1"/>
            </a:fillRef>
            <a:effectRef idx="0">
              <a:schemeClr val="accent1"/>
            </a:effectRef>
            <a:fontRef idx="minor">
              <a:schemeClr val="tx1"/>
            </a:fontRef>
          </p:style>
        </p:cxnSp>
        <p:cxnSp>
          <p:nvCxnSpPr>
            <p:cNvPr id="46" name="Straight Connector 45">
              <a:extLst>
                <a:ext uri="{FF2B5EF4-FFF2-40B4-BE49-F238E27FC236}">
                  <a16:creationId xmlns:a16="http://schemas.microsoft.com/office/drawing/2014/main" id="{72343B50-EBAA-4526-8259-BC9EC5DEBE78}"/>
                </a:ext>
              </a:extLst>
            </p:cNvPr>
            <p:cNvCxnSpPr>
              <a:cxnSpLocks/>
              <a:stCxn id="30" idx="2"/>
            </p:cNvCxnSpPr>
            <p:nvPr/>
          </p:nvCxnSpPr>
          <p:spPr>
            <a:xfrm flipH="1">
              <a:off x="9527118" y="2655883"/>
              <a:ext cx="490639" cy="287969"/>
            </a:xfrm>
            <a:prstGeom prst="line">
              <a:avLst/>
            </a:prstGeom>
          </p:spPr>
          <p:style>
            <a:lnRef idx="1">
              <a:schemeClr val="accent1"/>
            </a:lnRef>
            <a:fillRef idx="0">
              <a:schemeClr val="accent1"/>
            </a:fillRef>
            <a:effectRef idx="0">
              <a:schemeClr val="accent1"/>
            </a:effectRef>
            <a:fontRef idx="minor">
              <a:schemeClr val="tx1"/>
            </a:fontRef>
          </p:style>
        </p:cxnSp>
        <p:cxnSp>
          <p:nvCxnSpPr>
            <p:cNvPr id="47" name="Straight Connector 46">
              <a:extLst>
                <a:ext uri="{FF2B5EF4-FFF2-40B4-BE49-F238E27FC236}">
                  <a16:creationId xmlns:a16="http://schemas.microsoft.com/office/drawing/2014/main" id="{F14D8A89-406F-4AFE-A979-FDD900A3336D}"/>
                </a:ext>
              </a:extLst>
            </p:cNvPr>
            <p:cNvCxnSpPr>
              <a:stCxn id="37" idx="2"/>
              <a:endCxn id="49" idx="5"/>
            </p:cNvCxnSpPr>
            <p:nvPr/>
          </p:nvCxnSpPr>
          <p:spPr>
            <a:xfrm flipH="1" flipV="1">
              <a:off x="9474279" y="4636602"/>
              <a:ext cx="543478" cy="139413"/>
            </a:xfrm>
            <a:prstGeom prst="line">
              <a:avLst/>
            </a:prstGeom>
          </p:spPr>
          <p:style>
            <a:lnRef idx="1">
              <a:schemeClr val="accent1"/>
            </a:lnRef>
            <a:fillRef idx="0">
              <a:schemeClr val="accent1"/>
            </a:fillRef>
            <a:effectRef idx="0">
              <a:schemeClr val="accent1"/>
            </a:effectRef>
            <a:fontRef idx="minor">
              <a:schemeClr val="tx1"/>
            </a:fontRef>
          </p:style>
        </p:cxnSp>
        <p:pic>
          <p:nvPicPr>
            <p:cNvPr id="49" name="Picture 48">
              <a:extLst>
                <a:ext uri="{FF2B5EF4-FFF2-40B4-BE49-F238E27FC236}">
                  <a16:creationId xmlns:a16="http://schemas.microsoft.com/office/drawing/2014/main" id="{278DB49F-75CA-45FB-83B6-3FBD01D0B2CB}"/>
                </a:ext>
              </a:extLst>
            </p:cNvPr>
            <p:cNvPicPr>
              <a:picLocks noChangeAspect="1"/>
            </p:cNvPicPr>
            <p:nvPr/>
          </p:nvPicPr>
          <p:blipFill>
            <a:blip r:embed="rId7"/>
            <a:stretch>
              <a:fillRect/>
            </a:stretch>
          </p:blipFill>
          <p:spPr>
            <a:xfrm>
              <a:off x="7210288" y="2415372"/>
              <a:ext cx="2652431" cy="2602333"/>
            </a:xfrm>
            <a:prstGeom prst="ellipse">
              <a:avLst/>
            </a:prstGeom>
          </p:spPr>
        </p:pic>
      </p:grpSp>
      <p:sp>
        <p:nvSpPr>
          <p:cNvPr id="50" name="TextBox 49">
            <a:extLst>
              <a:ext uri="{FF2B5EF4-FFF2-40B4-BE49-F238E27FC236}">
                <a16:creationId xmlns:a16="http://schemas.microsoft.com/office/drawing/2014/main" id="{5B21D239-36BC-4C94-9B97-EF19524763F1}"/>
              </a:ext>
            </a:extLst>
          </p:cNvPr>
          <p:cNvSpPr txBox="1"/>
          <p:nvPr/>
        </p:nvSpPr>
        <p:spPr>
          <a:xfrm>
            <a:off x="1303701" y="3076002"/>
            <a:ext cx="1295399" cy="276999"/>
          </a:xfrm>
          <a:prstGeom prst="rect">
            <a:avLst/>
          </a:prstGeom>
          <a:noFill/>
        </p:spPr>
        <p:txBody>
          <a:bodyPr wrap="square" rtlCol="0">
            <a:spAutoFit/>
          </a:bodyPr>
          <a:lstStyle/>
          <a:p>
            <a:pPr algn="ctr"/>
            <a:r>
              <a:rPr lang="en-US" sz="1200" dirty="0">
                <a:solidFill>
                  <a:schemeClr val="bg1"/>
                </a:solidFill>
                <a:latin typeface="Calibri" panose="020F0502020204030204" pitchFamily="34" charset="0"/>
                <a:cs typeface="Calibri" panose="020F0502020204030204" pitchFamily="34" charset="0"/>
              </a:rPr>
              <a:t>Flux Coupler</a:t>
            </a:r>
          </a:p>
        </p:txBody>
      </p:sp>
      <p:sp>
        <p:nvSpPr>
          <p:cNvPr id="6" name="TextBox 5">
            <a:extLst>
              <a:ext uri="{FF2B5EF4-FFF2-40B4-BE49-F238E27FC236}">
                <a16:creationId xmlns:a16="http://schemas.microsoft.com/office/drawing/2014/main" id="{EF09A52E-CFD6-4834-A465-9EFEB14D16B7}"/>
              </a:ext>
            </a:extLst>
          </p:cNvPr>
          <p:cNvSpPr txBox="1"/>
          <p:nvPr/>
        </p:nvSpPr>
        <p:spPr>
          <a:xfrm>
            <a:off x="142994" y="5342840"/>
            <a:ext cx="3562137" cy="923330"/>
          </a:xfrm>
          <a:prstGeom prst="rect">
            <a:avLst/>
          </a:prstGeom>
          <a:noFill/>
        </p:spPr>
        <p:txBody>
          <a:bodyPr wrap="square" rtlCol="0">
            <a:spAutoFit/>
          </a:bodyPr>
          <a:lstStyle/>
          <a:p>
            <a:r>
              <a:rPr lang="en-US" sz="4000" dirty="0">
                <a:solidFill>
                  <a:srgbClr val="FF9933"/>
                </a:solidFill>
                <a:latin typeface="Calibri" panose="020F0502020204030204" pitchFamily="34" charset="0"/>
                <a:cs typeface="Calibri" panose="020F0502020204030204" pitchFamily="34" charset="0"/>
              </a:rPr>
              <a:t>CESM</a:t>
            </a:r>
          </a:p>
          <a:p>
            <a:r>
              <a:rPr lang="en-US" sz="1200" dirty="0">
                <a:solidFill>
                  <a:srgbClr val="FF9933"/>
                </a:solidFill>
                <a:latin typeface="Calibri" panose="020F0502020204030204" pitchFamily="34" charset="0"/>
                <a:cs typeface="Calibri" panose="020F0502020204030204" pitchFamily="34" charset="0"/>
              </a:rPr>
              <a:t>COMMUNITY EARTH SYSTEM MODEL</a:t>
            </a:r>
          </a:p>
        </p:txBody>
      </p:sp>
    </p:spTree>
    <p:extLst>
      <p:ext uri="{BB962C8B-B14F-4D97-AF65-F5344CB8AC3E}">
        <p14:creationId xmlns:p14="http://schemas.microsoft.com/office/powerpoint/2010/main" val="261103678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 name="Rectangle 2"/>
          <p:cNvSpPr txBox="1">
            <a:spLocks noChangeArrowheads="1"/>
          </p:cNvSpPr>
          <p:nvPr/>
        </p:nvSpPr>
        <p:spPr>
          <a:xfrm>
            <a:off x="0" y="17645"/>
            <a:ext cx="7923533" cy="53340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U.S. DOE Ice Sheet/Climate Model Efforts</a:t>
            </a:r>
          </a:p>
          <a:p>
            <a:pPr algn="l"/>
            <a:r>
              <a:rPr lang="en-US" sz="3600" kern="0" dirty="0">
                <a:solidFill>
                  <a:schemeClr val="tx1"/>
                </a:solidFill>
                <a:latin typeface="Calibri" panose="020F0502020204030204" pitchFamily="34" charset="0"/>
                <a:cs typeface="Calibri" panose="020F0502020204030204" pitchFamily="34" charset="0"/>
              </a:rPr>
              <a:t> </a:t>
            </a:r>
          </a:p>
        </p:txBody>
      </p:sp>
      <p:sp>
        <p:nvSpPr>
          <p:cNvPr id="9" name="Rectangle 8">
            <a:extLst>
              <a:ext uri="{FF2B5EF4-FFF2-40B4-BE49-F238E27FC236}">
                <a16:creationId xmlns:a16="http://schemas.microsoft.com/office/drawing/2014/main" id="{E1AF731D-0711-48FB-9D92-F5E13EAB7F2B}"/>
              </a:ext>
            </a:extLst>
          </p:cNvPr>
          <p:cNvSpPr/>
          <p:nvPr/>
        </p:nvSpPr>
        <p:spPr>
          <a:xfrm>
            <a:off x="57147" y="609600"/>
            <a:ext cx="6629400" cy="2769989"/>
          </a:xfrm>
          <a:prstGeom prst="rect">
            <a:avLst/>
          </a:prstGeom>
        </p:spPr>
        <p:txBody>
          <a:bodyPr wrap="square">
            <a:spAutoFit/>
          </a:bodyPr>
          <a:lstStyle/>
          <a:p>
            <a:r>
              <a:rPr lang="en-US" b="1" dirty="0">
                <a:latin typeface="Calibri" panose="020F0502020204030204" pitchFamily="34" charset="0"/>
                <a:cs typeface="Calibri" panose="020F0502020204030204" pitchFamily="34" charset="0"/>
              </a:rPr>
              <a:t>Motivation:</a:t>
            </a:r>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pPr marL="285750" indent="-285750" algn="just">
              <a:buFont typeface="Arial" panose="020B0604020202020204" pitchFamily="34" charset="0"/>
              <a:buChar char="•"/>
            </a:pPr>
            <a:r>
              <a:rPr lang="en-US" dirty="0">
                <a:latin typeface="Calibri" panose="020F0502020204030204" pitchFamily="34" charset="0"/>
                <a:cs typeface="Calibri" panose="020F0502020204030204" pitchFamily="34" charset="0"/>
              </a:rPr>
              <a:t>2007 IPCC (Intergovernmental Panel on Climate Change) Fourth Assessment Report </a:t>
            </a:r>
            <a:r>
              <a:rPr lang="en-US" b="1" i="1" dirty="0">
                <a:latin typeface="Calibri" panose="020F0502020204030204" pitchFamily="34" charset="0"/>
                <a:cs typeface="Calibri" panose="020F0502020204030204" pitchFamily="34" charset="0"/>
              </a:rPr>
              <a:t>declined</a:t>
            </a:r>
            <a:r>
              <a:rPr lang="en-US" dirty="0">
                <a:latin typeface="Calibri" panose="020F0502020204030204" pitchFamily="34" charset="0"/>
                <a:cs typeface="Calibri" panose="020F0502020204030204" pitchFamily="34" charset="0"/>
              </a:rPr>
              <a:t> to include estimates of future sea-level rise from ice sheet dynamics due to the </a:t>
            </a:r>
            <a:r>
              <a:rPr lang="en-US" b="1" i="1" dirty="0">
                <a:latin typeface="Calibri" panose="020F0502020204030204" pitchFamily="34" charset="0"/>
                <a:cs typeface="Calibri" panose="020F0502020204030204" pitchFamily="34" charset="0"/>
              </a:rPr>
              <a:t>inability</a:t>
            </a:r>
            <a:r>
              <a:rPr lang="en-US" dirty="0">
                <a:latin typeface="Calibri" panose="020F0502020204030204" pitchFamily="34" charset="0"/>
                <a:cs typeface="Calibri" panose="020F0502020204030204" pitchFamily="34" charset="0"/>
              </a:rPr>
              <a:t> of ice sheet models to mimic/explain observed dynamic behaviors.</a:t>
            </a:r>
          </a:p>
          <a:p>
            <a:pPr marL="285750" indent="-285750" algn="just">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lgn="just">
              <a:buFont typeface="Wingdings" panose="05000000000000000000" pitchFamily="2" charset="2"/>
              <a:buChar char="Ø"/>
            </a:pPr>
            <a:r>
              <a:rPr lang="en-US" b="1" i="1" dirty="0">
                <a:latin typeface="Calibri" panose="020F0502020204030204" pitchFamily="34" charset="0"/>
                <a:cs typeface="Calibri" panose="020F0502020204030204" pitchFamily="34" charset="0"/>
              </a:rPr>
              <a:t>“Much work is needed </a:t>
            </a:r>
            <a:r>
              <a:rPr lang="en-US" dirty="0">
                <a:latin typeface="Calibri" panose="020F0502020204030204" pitchFamily="34" charset="0"/>
                <a:cs typeface="Calibri" panose="020F0502020204030204" pitchFamily="34" charset="0"/>
              </a:rPr>
              <a:t>to make [present-day ISMs] robust and efficient on continental scales and to quantify uncertainties in their projected outputs”. – IPCC AR4 (2007)</a:t>
            </a:r>
          </a:p>
          <a:p>
            <a:pPr marL="285750" indent="-285750" algn="just">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endParaRPr lang="en-US" b="1" dirty="0">
              <a:latin typeface="Calibri" panose="020F0502020204030204" pitchFamily="34" charset="0"/>
              <a:cs typeface="Calibri" panose="020F0502020204030204" pitchFamily="34" charset="0"/>
            </a:endParaRPr>
          </a:p>
        </p:txBody>
      </p:sp>
      <p:pic>
        <p:nvPicPr>
          <p:cNvPr id="11" name="Picture 10">
            <a:extLst>
              <a:ext uri="{FF2B5EF4-FFF2-40B4-BE49-F238E27FC236}">
                <a16:creationId xmlns:a16="http://schemas.microsoft.com/office/drawing/2014/main" id="{F32394F2-04D2-4DE9-9566-E1A4519847A3}"/>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7046689" y="835559"/>
            <a:ext cx="1680000" cy="2212442"/>
          </a:xfrm>
          <a:prstGeom prst="rect">
            <a:avLst/>
          </a:prstGeom>
        </p:spPr>
      </p:pic>
    </p:spTree>
    <p:extLst>
      <p:ext uri="{BB962C8B-B14F-4D97-AF65-F5344CB8AC3E}">
        <p14:creationId xmlns:p14="http://schemas.microsoft.com/office/powerpoint/2010/main" val="336914419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 name="Rectangle 2"/>
          <p:cNvSpPr txBox="1">
            <a:spLocks noChangeArrowheads="1"/>
          </p:cNvSpPr>
          <p:nvPr/>
        </p:nvSpPr>
        <p:spPr>
          <a:xfrm>
            <a:off x="0" y="17645"/>
            <a:ext cx="7923533" cy="53340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U.S. DOE Ice Sheet/Climate Model Efforts</a:t>
            </a:r>
          </a:p>
          <a:p>
            <a:pPr algn="l"/>
            <a:r>
              <a:rPr lang="en-US" sz="3600" kern="0" dirty="0">
                <a:solidFill>
                  <a:schemeClr val="tx1"/>
                </a:solidFill>
                <a:latin typeface="Calibri" panose="020F0502020204030204" pitchFamily="34" charset="0"/>
                <a:cs typeface="Calibri" panose="020F0502020204030204" pitchFamily="34" charset="0"/>
              </a:rPr>
              <a:t> </a:t>
            </a:r>
          </a:p>
        </p:txBody>
      </p:sp>
      <p:sp>
        <p:nvSpPr>
          <p:cNvPr id="29" name="TextBox 28">
            <a:extLst>
              <a:ext uri="{FF2B5EF4-FFF2-40B4-BE49-F238E27FC236}">
                <a16:creationId xmlns:a16="http://schemas.microsoft.com/office/drawing/2014/main" id="{AB4A3CAD-9260-470F-B7AE-5649E4BBFAF3}"/>
              </a:ext>
            </a:extLst>
          </p:cNvPr>
          <p:cNvSpPr txBox="1"/>
          <p:nvPr/>
        </p:nvSpPr>
        <p:spPr>
          <a:xfrm>
            <a:off x="66954" y="2819400"/>
            <a:ext cx="9077045" cy="1877437"/>
          </a:xfrm>
          <a:prstGeom prst="rect">
            <a:avLst/>
          </a:prstGeom>
          <a:noFill/>
        </p:spPr>
        <p:txBody>
          <a:bodyPr wrap="square" rtlCol="0">
            <a:spAutoFit/>
          </a:bodyPr>
          <a:lstStyle/>
          <a:p>
            <a:endParaRPr lang="en-US" dirty="0">
              <a:latin typeface="Calibri" panose="020F0502020204030204" pitchFamily="34" charset="0"/>
              <a:cs typeface="Calibri" panose="020F0502020204030204" pitchFamily="34" charset="0"/>
            </a:endParaRPr>
          </a:p>
          <a:p>
            <a:r>
              <a:rPr lang="en-US" b="1" dirty="0">
                <a:latin typeface="Calibri" panose="020F0502020204030204" pitchFamily="34" charset="0"/>
                <a:cs typeface="Calibri" panose="020F0502020204030204" pitchFamily="34" charset="0"/>
              </a:rPr>
              <a:t>DOE-funded Land-Ice Modeling Projects:</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r>
              <a:rPr lang="en-US" i="1" dirty="0">
                <a:latin typeface="Calibri" panose="020F0502020204030204" pitchFamily="34" charset="0"/>
                <a:cs typeface="Calibri" panose="020F0502020204030204" pitchFamily="34" charset="0"/>
              </a:rPr>
              <a:t>Predicting Ice Sheet &amp; Climate Evolution at Extreme Scales </a:t>
            </a:r>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PISCEES</a:t>
            </a:r>
            <a:r>
              <a:rPr lang="en-US" dirty="0">
                <a:latin typeface="Calibri" panose="020F0502020204030204" pitchFamily="34" charset="0"/>
                <a:cs typeface="Calibri" panose="020F0502020204030204" pitchFamily="34" charset="0"/>
              </a:rPr>
              <a:t>): 2012-2017.</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r>
              <a:rPr lang="en-US" i="1" dirty="0">
                <a:latin typeface="Calibri" panose="020F0502020204030204" pitchFamily="34" charset="0"/>
                <a:cs typeface="Calibri" panose="020F0502020204030204" pitchFamily="34" charset="0"/>
              </a:rPr>
              <a:t>Probabilistic Sea-Level Projections from Ice Sheet Models and ESMs </a:t>
            </a:r>
            <a:r>
              <a:rPr lang="en-US" dirty="0">
                <a:latin typeface="Calibri" panose="020F0502020204030204" pitchFamily="34" charset="0"/>
                <a:cs typeface="Calibri" panose="020F0502020204030204" pitchFamily="34" charset="0"/>
              </a:rPr>
              <a:t>(</a:t>
            </a:r>
            <a:r>
              <a:rPr lang="en-US" b="1" dirty="0" err="1">
                <a:latin typeface="Calibri" panose="020F0502020204030204" pitchFamily="34" charset="0"/>
                <a:cs typeface="Calibri" panose="020F0502020204030204" pitchFamily="34" charset="0"/>
              </a:rPr>
              <a:t>ProSPect</a:t>
            </a:r>
            <a:r>
              <a:rPr lang="en-US" dirty="0">
                <a:latin typeface="Calibri" panose="020F0502020204030204" pitchFamily="34" charset="0"/>
                <a:cs typeface="Calibri" panose="020F0502020204030204" pitchFamily="34" charset="0"/>
              </a:rPr>
              <a:t>): 2017-2022.</a:t>
            </a:r>
          </a:p>
          <a:p>
            <a:endParaRPr lang="en-US" b="1"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7" name="Rectangle 6">
            <a:extLst>
              <a:ext uri="{FF2B5EF4-FFF2-40B4-BE49-F238E27FC236}">
                <a16:creationId xmlns:a16="http://schemas.microsoft.com/office/drawing/2014/main" id="{7A81A47D-F95C-428C-A972-780FCC6357A1}"/>
              </a:ext>
            </a:extLst>
          </p:cNvPr>
          <p:cNvSpPr/>
          <p:nvPr/>
        </p:nvSpPr>
        <p:spPr>
          <a:xfrm>
            <a:off x="304800" y="4313551"/>
            <a:ext cx="6629400" cy="923330"/>
          </a:xfrm>
          <a:prstGeom prst="rect">
            <a:avLst/>
          </a:prstGeom>
          <a:solidFill>
            <a:schemeClr val="accent4">
              <a:lumMod val="20000"/>
              <a:lumOff val="80000"/>
            </a:schemeClr>
          </a:solidFill>
          <a:ln>
            <a:noFill/>
          </a:ln>
        </p:spPr>
        <p:txBody>
          <a:bodyPr wrap="square">
            <a:spAutoFit/>
          </a:bodyPr>
          <a:lstStyle/>
          <a:p>
            <a:pPr algn="ctr"/>
            <a:r>
              <a:rPr lang="en-US" dirty="0">
                <a:latin typeface="Calibri" panose="020F0502020204030204" pitchFamily="34" charset="0"/>
                <a:cs typeface="Calibri" panose="020F0502020204030204" pitchFamily="34" charset="0"/>
              </a:rPr>
              <a:t>Aim is to </a:t>
            </a:r>
            <a:r>
              <a:rPr lang="en-US" b="1" i="1" dirty="0">
                <a:latin typeface="Calibri" panose="020F0502020204030204" pitchFamily="34" charset="0"/>
                <a:cs typeface="Calibri" panose="020F0502020204030204" pitchFamily="34" charset="0"/>
              </a:rPr>
              <a:t>develop &amp; apply</a:t>
            </a:r>
            <a:r>
              <a:rPr lang="en-US" i="1" dirty="0">
                <a:latin typeface="Calibri" panose="020F0502020204030204" pitchFamily="34" charset="0"/>
                <a:cs typeface="Calibri" panose="020F0502020204030204" pitchFamily="34" charset="0"/>
              </a:rPr>
              <a:t> </a:t>
            </a:r>
            <a:r>
              <a:rPr lang="en-US" b="1" i="1" dirty="0">
                <a:latin typeface="Calibri" panose="020F0502020204030204" pitchFamily="34" charset="0"/>
                <a:cs typeface="Calibri" panose="020F0502020204030204" pitchFamily="34" charset="0"/>
              </a:rPr>
              <a:t>robust</a:t>
            </a:r>
            <a:r>
              <a:rPr lang="en-US" i="1" dirty="0">
                <a:latin typeface="Calibri" panose="020F0502020204030204" pitchFamily="34" charset="0"/>
                <a:cs typeface="Calibri" panose="020F0502020204030204" pitchFamily="34" charset="0"/>
              </a:rPr>
              <a:t>, </a:t>
            </a:r>
            <a:r>
              <a:rPr lang="en-US" b="1" i="1" dirty="0">
                <a:latin typeface="Calibri" panose="020F0502020204030204" pitchFamily="34" charset="0"/>
                <a:cs typeface="Calibri" panose="020F0502020204030204" pitchFamily="34" charset="0"/>
              </a:rPr>
              <a:t>accurate</a:t>
            </a:r>
            <a:r>
              <a:rPr lang="en-US" i="1" dirty="0">
                <a:latin typeface="Calibri" panose="020F0502020204030204" pitchFamily="34" charset="0"/>
                <a:cs typeface="Calibri" panose="020F0502020204030204" pitchFamily="34" charset="0"/>
              </a:rPr>
              <a:t>, </a:t>
            </a:r>
            <a:r>
              <a:rPr lang="en-US" b="1" i="1" dirty="0">
                <a:latin typeface="Calibri" panose="020F0502020204030204" pitchFamily="34" charset="0"/>
                <a:cs typeface="Calibri" panose="020F0502020204030204" pitchFamily="34" charset="0"/>
              </a:rPr>
              <a:t>scalable</a:t>
            </a:r>
            <a:r>
              <a:rPr lang="en-US"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dynamical cores for ice sheet modeling on </a:t>
            </a:r>
            <a:r>
              <a:rPr lang="en-US" b="1" i="1" dirty="0">
                <a:latin typeface="Calibri" panose="020F0502020204030204" pitchFamily="34" charset="0"/>
                <a:cs typeface="Calibri" panose="020F0502020204030204" pitchFamily="34" charset="0"/>
              </a:rPr>
              <a:t>unstructured</a:t>
            </a:r>
            <a:r>
              <a:rPr lang="en-US" dirty="0">
                <a:latin typeface="Calibri" panose="020F0502020204030204" pitchFamily="34" charset="0"/>
                <a:cs typeface="Calibri" panose="020F0502020204030204" pitchFamily="34" charset="0"/>
              </a:rPr>
              <a:t> meshes, enable </a:t>
            </a:r>
            <a:r>
              <a:rPr lang="en-US" b="1" i="1" dirty="0">
                <a:latin typeface="Calibri" panose="020F0502020204030204" pitchFamily="34" charset="0"/>
                <a:cs typeface="Calibri" panose="020F0502020204030204" pitchFamily="34" charset="0"/>
              </a:rPr>
              <a:t>uncertainty quantification</a:t>
            </a:r>
            <a:r>
              <a:rPr lang="en-US" dirty="0">
                <a:latin typeface="Calibri" panose="020F0502020204030204" pitchFamily="34" charset="0"/>
                <a:cs typeface="Calibri" panose="020F0502020204030204" pitchFamily="34" charset="0"/>
              </a:rPr>
              <a:t> (UQ), and </a:t>
            </a:r>
            <a:r>
              <a:rPr lang="en-US" b="1" i="1" dirty="0">
                <a:latin typeface="Calibri" panose="020F0502020204030204" pitchFamily="34" charset="0"/>
                <a:cs typeface="Calibri" panose="020F0502020204030204" pitchFamily="34" charset="0"/>
              </a:rPr>
              <a:t>integrate</a:t>
            </a:r>
            <a:r>
              <a:rPr lang="en-US" dirty="0">
                <a:latin typeface="Calibri" panose="020F0502020204030204" pitchFamily="34" charset="0"/>
                <a:cs typeface="Calibri" panose="020F0502020204030204" pitchFamily="34" charset="0"/>
              </a:rPr>
              <a:t> models/tools into DOE E3SM</a:t>
            </a:r>
          </a:p>
        </p:txBody>
      </p:sp>
      <p:graphicFrame>
        <p:nvGraphicFramePr>
          <p:cNvPr id="38" name="Object 37">
            <a:extLst>
              <a:ext uri="{FF2B5EF4-FFF2-40B4-BE49-F238E27FC236}">
                <a16:creationId xmlns:a16="http://schemas.microsoft.com/office/drawing/2014/main" id="{54C398EF-517F-4F58-95B9-DAA4B2C061CE}"/>
              </a:ext>
            </a:extLst>
          </p:cNvPr>
          <p:cNvGraphicFramePr>
            <a:graphicFrameLocks noChangeAspect="1"/>
          </p:cNvGraphicFramePr>
          <p:nvPr/>
        </p:nvGraphicFramePr>
        <p:xfrm>
          <a:off x="7620000" y="5032492"/>
          <a:ext cx="1078114" cy="581140"/>
        </p:xfrm>
        <a:graphic>
          <a:graphicData uri="http://schemas.openxmlformats.org/presentationml/2006/ole">
            <mc:AlternateContent xmlns:mc="http://schemas.openxmlformats.org/markup-compatibility/2006">
              <mc:Choice xmlns:v="urn:schemas-microsoft-com:vml" Requires="v">
                <p:oleObj spid="_x0000_s73738" r:id="rId3" imgW="3415680" imgH="1841040" progId="">
                  <p:embed/>
                </p:oleObj>
              </mc:Choice>
              <mc:Fallback>
                <p:oleObj r:id="rId3" imgW="3415680" imgH="1841040" progId="">
                  <p:embed/>
                  <p:pic>
                    <p:nvPicPr>
                      <p:cNvPr id="38" name="Object 37">
                        <a:extLst>
                          <a:ext uri="{FF2B5EF4-FFF2-40B4-BE49-F238E27FC236}">
                            <a16:creationId xmlns:a16="http://schemas.microsoft.com/office/drawing/2014/main" id="{54C398EF-517F-4F58-95B9-DAA4B2C061CE}"/>
                          </a:ext>
                        </a:extLst>
                      </p:cNvPr>
                      <p:cNvPicPr/>
                      <p:nvPr/>
                    </p:nvPicPr>
                    <p:blipFill>
                      <a:blip r:embed="rId4"/>
                      <a:stretch>
                        <a:fillRect/>
                      </a:stretch>
                    </p:blipFill>
                    <p:spPr>
                      <a:xfrm>
                        <a:off x="7620000" y="5032492"/>
                        <a:ext cx="1078114" cy="581140"/>
                      </a:xfrm>
                      <a:prstGeom prst="rect">
                        <a:avLst/>
                      </a:prstGeom>
                    </p:spPr>
                  </p:pic>
                </p:oleObj>
              </mc:Fallback>
            </mc:AlternateContent>
          </a:graphicData>
        </a:graphic>
      </p:graphicFrame>
      <p:pic>
        <p:nvPicPr>
          <p:cNvPr id="39" name="Picture 38">
            <a:extLst>
              <a:ext uri="{FF2B5EF4-FFF2-40B4-BE49-F238E27FC236}">
                <a16:creationId xmlns:a16="http://schemas.microsoft.com/office/drawing/2014/main" id="{594BCE84-3D13-47C1-AB3A-06CBA3D227BB}"/>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7217028" y="4518057"/>
            <a:ext cx="1629717" cy="351118"/>
          </a:xfrm>
          <a:prstGeom prst="rect">
            <a:avLst/>
          </a:prstGeom>
        </p:spPr>
      </p:pic>
      <p:sp>
        <p:nvSpPr>
          <p:cNvPr id="9" name="Rectangle 8">
            <a:extLst>
              <a:ext uri="{FF2B5EF4-FFF2-40B4-BE49-F238E27FC236}">
                <a16:creationId xmlns:a16="http://schemas.microsoft.com/office/drawing/2014/main" id="{E1AF731D-0711-48FB-9D92-F5E13EAB7F2B}"/>
              </a:ext>
            </a:extLst>
          </p:cNvPr>
          <p:cNvSpPr/>
          <p:nvPr/>
        </p:nvSpPr>
        <p:spPr>
          <a:xfrm>
            <a:off x="57147" y="609600"/>
            <a:ext cx="6629400" cy="2769989"/>
          </a:xfrm>
          <a:prstGeom prst="rect">
            <a:avLst/>
          </a:prstGeom>
        </p:spPr>
        <p:txBody>
          <a:bodyPr wrap="square">
            <a:spAutoFit/>
          </a:bodyPr>
          <a:lstStyle/>
          <a:p>
            <a:r>
              <a:rPr lang="en-US" b="1" dirty="0">
                <a:latin typeface="Calibri" panose="020F0502020204030204" pitchFamily="34" charset="0"/>
                <a:cs typeface="Calibri" panose="020F0502020204030204" pitchFamily="34" charset="0"/>
              </a:rPr>
              <a:t>Motivation:</a:t>
            </a:r>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pPr marL="285750" indent="-285750" algn="just">
              <a:buFont typeface="Arial" panose="020B0604020202020204" pitchFamily="34" charset="0"/>
              <a:buChar char="•"/>
            </a:pPr>
            <a:r>
              <a:rPr lang="en-US" dirty="0">
                <a:latin typeface="Calibri" panose="020F0502020204030204" pitchFamily="34" charset="0"/>
                <a:cs typeface="Calibri" panose="020F0502020204030204" pitchFamily="34" charset="0"/>
              </a:rPr>
              <a:t>2007 IPCC (Intergovernmental Panel on Climate Change) Fourth Assessment Report </a:t>
            </a:r>
            <a:r>
              <a:rPr lang="en-US" b="1" i="1" dirty="0">
                <a:latin typeface="Calibri" panose="020F0502020204030204" pitchFamily="34" charset="0"/>
                <a:cs typeface="Calibri" panose="020F0502020204030204" pitchFamily="34" charset="0"/>
              </a:rPr>
              <a:t>declined</a:t>
            </a:r>
            <a:r>
              <a:rPr lang="en-US" dirty="0">
                <a:latin typeface="Calibri" panose="020F0502020204030204" pitchFamily="34" charset="0"/>
                <a:cs typeface="Calibri" panose="020F0502020204030204" pitchFamily="34" charset="0"/>
              </a:rPr>
              <a:t> to include estimates of future sea-level rise from ice sheet dynamics due to the </a:t>
            </a:r>
            <a:r>
              <a:rPr lang="en-US" b="1" i="1" dirty="0">
                <a:latin typeface="Calibri" panose="020F0502020204030204" pitchFamily="34" charset="0"/>
                <a:cs typeface="Calibri" panose="020F0502020204030204" pitchFamily="34" charset="0"/>
              </a:rPr>
              <a:t>inability</a:t>
            </a:r>
            <a:r>
              <a:rPr lang="en-US" dirty="0">
                <a:latin typeface="Calibri" panose="020F0502020204030204" pitchFamily="34" charset="0"/>
                <a:cs typeface="Calibri" panose="020F0502020204030204" pitchFamily="34" charset="0"/>
              </a:rPr>
              <a:t> of ice sheet models to mimic/explain observed dynamic behaviors.</a:t>
            </a:r>
          </a:p>
          <a:p>
            <a:pPr marL="285750" indent="-285750" algn="just">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lgn="just">
              <a:buFont typeface="Wingdings" panose="05000000000000000000" pitchFamily="2" charset="2"/>
              <a:buChar char="Ø"/>
            </a:pPr>
            <a:r>
              <a:rPr lang="en-US" b="1" i="1" dirty="0">
                <a:latin typeface="Calibri" panose="020F0502020204030204" pitchFamily="34" charset="0"/>
                <a:cs typeface="Calibri" panose="020F0502020204030204" pitchFamily="34" charset="0"/>
              </a:rPr>
              <a:t>“Much work is needed </a:t>
            </a:r>
            <a:r>
              <a:rPr lang="en-US" dirty="0">
                <a:latin typeface="Calibri" panose="020F0502020204030204" pitchFamily="34" charset="0"/>
                <a:cs typeface="Calibri" panose="020F0502020204030204" pitchFamily="34" charset="0"/>
              </a:rPr>
              <a:t>to make [present-day ISMs] robust and efficient on continental scales and to quantify uncertainties in their projected outputs”. – IPCC AR4 (2007)</a:t>
            </a:r>
          </a:p>
          <a:p>
            <a:pPr marL="285750" indent="-285750" algn="just">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endParaRPr lang="en-US" b="1" dirty="0">
              <a:latin typeface="Calibri" panose="020F0502020204030204" pitchFamily="34" charset="0"/>
              <a:cs typeface="Calibri" panose="020F0502020204030204" pitchFamily="34" charset="0"/>
            </a:endParaRPr>
          </a:p>
        </p:txBody>
      </p:sp>
      <p:pic>
        <p:nvPicPr>
          <p:cNvPr id="11" name="Picture 10">
            <a:extLst>
              <a:ext uri="{FF2B5EF4-FFF2-40B4-BE49-F238E27FC236}">
                <a16:creationId xmlns:a16="http://schemas.microsoft.com/office/drawing/2014/main" id="{F32394F2-04D2-4DE9-9566-E1A4519847A3}"/>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7046689" y="835559"/>
            <a:ext cx="1680000" cy="2212442"/>
          </a:xfrm>
          <a:prstGeom prst="rect">
            <a:avLst/>
          </a:prstGeom>
        </p:spPr>
      </p:pic>
    </p:spTree>
    <p:extLst>
      <p:ext uri="{BB962C8B-B14F-4D97-AF65-F5344CB8AC3E}">
        <p14:creationId xmlns:p14="http://schemas.microsoft.com/office/powerpoint/2010/main" val="214449099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 name="Rectangle 2"/>
          <p:cNvSpPr txBox="1">
            <a:spLocks noChangeArrowheads="1"/>
          </p:cNvSpPr>
          <p:nvPr/>
        </p:nvSpPr>
        <p:spPr>
          <a:xfrm>
            <a:off x="0" y="17645"/>
            <a:ext cx="7923533" cy="53340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U.S. DOE Ice Sheet/Climate Model Efforts</a:t>
            </a:r>
          </a:p>
          <a:p>
            <a:pPr algn="l"/>
            <a:r>
              <a:rPr lang="en-US" sz="3600" kern="0" dirty="0">
                <a:solidFill>
                  <a:schemeClr val="tx1"/>
                </a:solidFill>
                <a:latin typeface="Calibri" panose="020F0502020204030204" pitchFamily="34" charset="0"/>
                <a:cs typeface="Calibri" panose="020F0502020204030204" pitchFamily="34" charset="0"/>
              </a:rPr>
              <a:t> </a:t>
            </a:r>
          </a:p>
        </p:txBody>
      </p:sp>
      <p:sp>
        <p:nvSpPr>
          <p:cNvPr id="29" name="TextBox 28">
            <a:extLst>
              <a:ext uri="{FF2B5EF4-FFF2-40B4-BE49-F238E27FC236}">
                <a16:creationId xmlns:a16="http://schemas.microsoft.com/office/drawing/2014/main" id="{AB4A3CAD-9260-470F-B7AE-5649E4BBFAF3}"/>
              </a:ext>
            </a:extLst>
          </p:cNvPr>
          <p:cNvSpPr txBox="1"/>
          <p:nvPr/>
        </p:nvSpPr>
        <p:spPr>
          <a:xfrm>
            <a:off x="66954" y="2819400"/>
            <a:ext cx="9077045" cy="1877437"/>
          </a:xfrm>
          <a:prstGeom prst="rect">
            <a:avLst/>
          </a:prstGeom>
          <a:noFill/>
        </p:spPr>
        <p:txBody>
          <a:bodyPr wrap="square" rtlCol="0">
            <a:spAutoFit/>
          </a:bodyPr>
          <a:lstStyle/>
          <a:p>
            <a:endParaRPr lang="en-US" dirty="0">
              <a:latin typeface="Calibri" panose="020F0502020204030204" pitchFamily="34" charset="0"/>
              <a:cs typeface="Calibri" panose="020F0502020204030204" pitchFamily="34" charset="0"/>
            </a:endParaRPr>
          </a:p>
          <a:p>
            <a:r>
              <a:rPr lang="en-US" b="1" dirty="0">
                <a:latin typeface="Calibri" panose="020F0502020204030204" pitchFamily="34" charset="0"/>
                <a:cs typeface="Calibri" panose="020F0502020204030204" pitchFamily="34" charset="0"/>
              </a:rPr>
              <a:t>DOE-funded Land-Ice Modeling Projects:</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r>
              <a:rPr lang="en-US" i="1" dirty="0">
                <a:latin typeface="Calibri" panose="020F0502020204030204" pitchFamily="34" charset="0"/>
                <a:cs typeface="Calibri" panose="020F0502020204030204" pitchFamily="34" charset="0"/>
              </a:rPr>
              <a:t>Predicting Ice Sheet &amp; Climate Evolution at Extreme Scales </a:t>
            </a:r>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PISCEES</a:t>
            </a:r>
            <a:r>
              <a:rPr lang="en-US" dirty="0">
                <a:latin typeface="Calibri" panose="020F0502020204030204" pitchFamily="34" charset="0"/>
                <a:cs typeface="Calibri" panose="020F0502020204030204" pitchFamily="34" charset="0"/>
              </a:rPr>
              <a:t>): 2012-2017.</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r>
              <a:rPr lang="en-US" i="1" dirty="0">
                <a:latin typeface="Calibri" panose="020F0502020204030204" pitchFamily="34" charset="0"/>
                <a:cs typeface="Calibri" panose="020F0502020204030204" pitchFamily="34" charset="0"/>
              </a:rPr>
              <a:t>Probabilistic Sea-Level Projections from Ice Sheet Models and ESMs </a:t>
            </a:r>
            <a:r>
              <a:rPr lang="en-US" dirty="0">
                <a:latin typeface="Calibri" panose="020F0502020204030204" pitchFamily="34" charset="0"/>
                <a:cs typeface="Calibri" panose="020F0502020204030204" pitchFamily="34" charset="0"/>
              </a:rPr>
              <a:t>(</a:t>
            </a:r>
            <a:r>
              <a:rPr lang="en-US" b="1" dirty="0" err="1">
                <a:latin typeface="Calibri" panose="020F0502020204030204" pitchFamily="34" charset="0"/>
                <a:cs typeface="Calibri" panose="020F0502020204030204" pitchFamily="34" charset="0"/>
              </a:rPr>
              <a:t>ProSPect</a:t>
            </a:r>
            <a:r>
              <a:rPr lang="en-US" dirty="0">
                <a:latin typeface="Calibri" panose="020F0502020204030204" pitchFamily="34" charset="0"/>
                <a:cs typeface="Calibri" panose="020F0502020204030204" pitchFamily="34" charset="0"/>
              </a:rPr>
              <a:t>): 2017-2022.</a:t>
            </a:r>
          </a:p>
          <a:p>
            <a:endParaRPr lang="en-US" b="1"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7" name="Rectangle 6">
            <a:extLst>
              <a:ext uri="{FF2B5EF4-FFF2-40B4-BE49-F238E27FC236}">
                <a16:creationId xmlns:a16="http://schemas.microsoft.com/office/drawing/2014/main" id="{7A81A47D-F95C-428C-A972-780FCC6357A1}"/>
              </a:ext>
            </a:extLst>
          </p:cNvPr>
          <p:cNvSpPr/>
          <p:nvPr/>
        </p:nvSpPr>
        <p:spPr>
          <a:xfrm>
            <a:off x="304800" y="4313551"/>
            <a:ext cx="6629400" cy="923330"/>
          </a:xfrm>
          <a:prstGeom prst="rect">
            <a:avLst/>
          </a:prstGeom>
          <a:solidFill>
            <a:schemeClr val="accent4">
              <a:lumMod val="20000"/>
              <a:lumOff val="80000"/>
            </a:schemeClr>
          </a:solidFill>
          <a:ln>
            <a:noFill/>
          </a:ln>
        </p:spPr>
        <p:txBody>
          <a:bodyPr wrap="square">
            <a:spAutoFit/>
          </a:bodyPr>
          <a:lstStyle/>
          <a:p>
            <a:pPr algn="ctr"/>
            <a:r>
              <a:rPr lang="en-US" dirty="0">
                <a:latin typeface="Calibri" panose="020F0502020204030204" pitchFamily="34" charset="0"/>
                <a:cs typeface="Calibri" panose="020F0502020204030204" pitchFamily="34" charset="0"/>
              </a:rPr>
              <a:t>Aim is to </a:t>
            </a:r>
            <a:r>
              <a:rPr lang="en-US" b="1" i="1" dirty="0">
                <a:latin typeface="Calibri" panose="020F0502020204030204" pitchFamily="34" charset="0"/>
                <a:cs typeface="Calibri" panose="020F0502020204030204" pitchFamily="34" charset="0"/>
              </a:rPr>
              <a:t>develop &amp; apply</a:t>
            </a:r>
            <a:r>
              <a:rPr lang="en-US" i="1" dirty="0">
                <a:latin typeface="Calibri" panose="020F0502020204030204" pitchFamily="34" charset="0"/>
                <a:cs typeface="Calibri" panose="020F0502020204030204" pitchFamily="34" charset="0"/>
              </a:rPr>
              <a:t> </a:t>
            </a:r>
            <a:r>
              <a:rPr lang="en-US" b="1" i="1" dirty="0">
                <a:latin typeface="Calibri" panose="020F0502020204030204" pitchFamily="34" charset="0"/>
                <a:cs typeface="Calibri" panose="020F0502020204030204" pitchFamily="34" charset="0"/>
              </a:rPr>
              <a:t>robust</a:t>
            </a:r>
            <a:r>
              <a:rPr lang="en-US" i="1" dirty="0">
                <a:latin typeface="Calibri" panose="020F0502020204030204" pitchFamily="34" charset="0"/>
                <a:cs typeface="Calibri" panose="020F0502020204030204" pitchFamily="34" charset="0"/>
              </a:rPr>
              <a:t>, </a:t>
            </a:r>
            <a:r>
              <a:rPr lang="en-US" b="1" i="1" dirty="0">
                <a:latin typeface="Calibri" panose="020F0502020204030204" pitchFamily="34" charset="0"/>
                <a:cs typeface="Calibri" panose="020F0502020204030204" pitchFamily="34" charset="0"/>
              </a:rPr>
              <a:t>accurate</a:t>
            </a:r>
            <a:r>
              <a:rPr lang="en-US" i="1" dirty="0">
                <a:latin typeface="Calibri" panose="020F0502020204030204" pitchFamily="34" charset="0"/>
                <a:cs typeface="Calibri" panose="020F0502020204030204" pitchFamily="34" charset="0"/>
              </a:rPr>
              <a:t>, </a:t>
            </a:r>
            <a:r>
              <a:rPr lang="en-US" b="1" i="1" dirty="0">
                <a:latin typeface="Calibri" panose="020F0502020204030204" pitchFamily="34" charset="0"/>
                <a:cs typeface="Calibri" panose="020F0502020204030204" pitchFamily="34" charset="0"/>
              </a:rPr>
              <a:t>scalable</a:t>
            </a:r>
            <a:r>
              <a:rPr lang="en-US"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dynamical cores for ice sheet modeling on </a:t>
            </a:r>
            <a:r>
              <a:rPr lang="en-US" b="1" i="1" dirty="0">
                <a:latin typeface="Calibri" panose="020F0502020204030204" pitchFamily="34" charset="0"/>
                <a:cs typeface="Calibri" panose="020F0502020204030204" pitchFamily="34" charset="0"/>
              </a:rPr>
              <a:t>unstructured</a:t>
            </a:r>
            <a:r>
              <a:rPr lang="en-US" dirty="0">
                <a:latin typeface="Calibri" panose="020F0502020204030204" pitchFamily="34" charset="0"/>
                <a:cs typeface="Calibri" panose="020F0502020204030204" pitchFamily="34" charset="0"/>
              </a:rPr>
              <a:t> meshes, enable </a:t>
            </a:r>
            <a:r>
              <a:rPr lang="en-US" b="1" i="1" dirty="0">
                <a:latin typeface="Calibri" panose="020F0502020204030204" pitchFamily="34" charset="0"/>
                <a:cs typeface="Calibri" panose="020F0502020204030204" pitchFamily="34" charset="0"/>
              </a:rPr>
              <a:t>uncertainty quantification</a:t>
            </a:r>
            <a:r>
              <a:rPr lang="en-US" dirty="0">
                <a:latin typeface="Calibri" panose="020F0502020204030204" pitchFamily="34" charset="0"/>
                <a:cs typeface="Calibri" panose="020F0502020204030204" pitchFamily="34" charset="0"/>
              </a:rPr>
              <a:t> (UQ), and </a:t>
            </a:r>
            <a:r>
              <a:rPr lang="en-US" b="1" i="1" dirty="0">
                <a:latin typeface="Calibri" panose="020F0502020204030204" pitchFamily="34" charset="0"/>
                <a:cs typeface="Calibri" panose="020F0502020204030204" pitchFamily="34" charset="0"/>
              </a:rPr>
              <a:t>integrate</a:t>
            </a:r>
            <a:r>
              <a:rPr lang="en-US" dirty="0">
                <a:latin typeface="Calibri" panose="020F0502020204030204" pitchFamily="34" charset="0"/>
                <a:cs typeface="Calibri" panose="020F0502020204030204" pitchFamily="34" charset="0"/>
              </a:rPr>
              <a:t> models/tools into DOE E3SM</a:t>
            </a:r>
          </a:p>
        </p:txBody>
      </p:sp>
      <p:graphicFrame>
        <p:nvGraphicFramePr>
          <p:cNvPr id="38" name="Object 37">
            <a:extLst>
              <a:ext uri="{FF2B5EF4-FFF2-40B4-BE49-F238E27FC236}">
                <a16:creationId xmlns:a16="http://schemas.microsoft.com/office/drawing/2014/main" id="{54C398EF-517F-4F58-95B9-DAA4B2C061CE}"/>
              </a:ext>
            </a:extLst>
          </p:cNvPr>
          <p:cNvGraphicFramePr>
            <a:graphicFrameLocks noChangeAspect="1"/>
          </p:cNvGraphicFramePr>
          <p:nvPr/>
        </p:nvGraphicFramePr>
        <p:xfrm>
          <a:off x="7620000" y="5032492"/>
          <a:ext cx="1078114" cy="581140"/>
        </p:xfrm>
        <a:graphic>
          <a:graphicData uri="http://schemas.openxmlformats.org/presentationml/2006/ole">
            <mc:AlternateContent xmlns:mc="http://schemas.openxmlformats.org/markup-compatibility/2006">
              <mc:Choice xmlns:v="urn:schemas-microsoft-com:vml" Requires="v">
                <p:oleObj spid="_x0000_s74762" r:id="rId3" imgW="3415680" imgH="1841040" progId="">
                  <p:embed/>
                </p:oleObj>
              </mc:Choice>
              <mc:Fallback>
                <p:oleObj r:id="rId3" imgW="3415680" imgH="1841040" progId="">
                  <p:embed/>
                  <p:pic>
                    <p:nvPicPr>
                      <p:cNvPr id="38" name="Object 37">
                        <a:extLst>
                          <a:ext uri="{FF2B5EF4-FFF2-40B4-BE49-F238E27FC236}">
                            <a16:creationId xmlns:a16="http://schemas.microsoft.com/office/drawing/2014/main" id="{54C398EF-517F-4F58-95B9-DAA4B2C061CE}"/>
                          </a:ext>
                        </a:extLst>
                      </p:cNvPr>
                      <p:cNvPicPr/>
                      <p:nvPr/>
                    </p:nvPicPr>
                    <p:blipFill>
                      <a:blip r:embed="rId4"/>
                      <a:stretch>
                        <a:fillRect/>
                      </a:stretch>
                    </p:blipFill>
                    <p:spPr>
                      <a:xfrm>
                        <a:off x="7620000" y="5032492"/>
                        <a:ext cx="1078114" cy="581140"/>
                      </a:xfrm>
                      <a:prstGeom prst="rect">
                        <a:avLst/>
                      </a:prstGeom>
                    </p:spPr>
                  </p:pic>
                </p:oleObj>
              </mc:Fallback>
            </mc:AlternateContent>
          </a:graphicData>
        </a:graphic>
      </p:graphicFrame>
      <p:pic>
        <p:nvPicPr>
          <p:cNvPr id="39" name="Picture 38">
            <a:extLst>
              <a:ext uri="{FF2B5EF4-FFF2-40B4-BE49-F238E27FC236}">
                <a16:creationId xmlns:a16="http://schemas.microsoft.com/office/drawing/2014/main" id="{594BCE84-3D13-47C1-AB3A-06CBA3D227BB}"/>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7217028" y="4518057"/>
            <a:ext cx="1629717" cy="351118"/>
          </a:xfrm>
          <a:prstGeom prst="rect">
            <a:avLst/>
          </a:prstGeom>
        </p:spPr>
      </p:pic>
      <p:sp>
        <p:nvSpPr>
          <p:cNvPr id="9" name="Rectangle 8">
            <a:extLst>
              <a:ext uri="{FF2B5EF4-FFF2-40B4-BE49-F238E27FC236}">
                <a16:creationId xmlns:a16="http://schemas.microsoft.com/office/drawing/2014/main" id="{E1AF731D-0711-48FB-9D92-F5E13EAB7F2B}"/>
              </a:ext>
            </a:extLst>
          </p:cNvPr>
          <p:cNvSpPr/>
          <p:nvPr/>
        </p:nvSpPr>
        <p:spPr>
          <a:xfrm>
            <a:off x="57147" y="609600"/>
            <a:ext cx="6629400" cy="2769989"/>
          </a:xfrm>
          <a:prstGeom prst="rect">
            <a:avLst/>
          </a:prstGeom>
        </p:spPr>
        <p:txBody>
          <a:bodyPr wrap="square">
            <a:spAutoFit/>
          </a:bodyPr>
          <a:lstStyle/>
          <a:p>
            <a:r>
              <a:rPr lang="en-US" b="1" dirty="0">
                <a:latin typeface="Calibri" panose="020F0502020204030204" pitchFamily="34" charset="0"/>
                <a:cs typeface="Calibri" panose="020F0502020204030204" pitchFamily="34" charset="0"/>
              </a:rPr>
              <a:t>Motivation:</a:t>
            </a:r>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pPr marL="285750" indent="-285750" algn="just">
              <a:buFont typeface="Arial" panose="020B0604020202020204" pitchFamily="34" charset="0"/>
              <a:buChar char="•"/>
            </a:pPr>
            <a:r>
              <a:rPr lang="en-US" dirty="0">
                <a:latin typeface="Calibri" panose="020F0502020204030204" pitchFamily="34" charset="0"/>
                <a:cs typeface="Calibri" panose="020F0502020204030204" pitchFamily="34" charset="0"/>
              </a:rPr>
              <a:t>2007 IPCC (Intergovernmental Panel on Climate Change) Fourth Assessment Report </a:t>
            </a:r>
            <a:r>
              <a:rPr lang="en-US" b="1" i="1" dirty="0">
                <a:latin typeface="Calibri" panose="020F0502020204030204" pitchFamily="34" charset="0"/>
                <a:cs typeface="Calibri" panose="020F0502020204030204" pitchFamily="34" charset="0"/>
              </a:rPr>
              <a:t>declined</a:t>
            </a:r>
            <a:r>
              <a:rPr lang="en-US" dirty="0">
                <a:latin typeface="Calibri" panose="020F0502020204030204" pitchFamily="34" charset="0"/>
                <a:cs typeface="Calibri" panose="020F0502020204030204" pitchFamily="34" charset="0"/>
              </a:rPr>
              <a:t> to include estimates of future sea-level rise from ice sheet dynamics due to the </a:t>
            </a:r>
            <a:r>
              <a:rPr lang="en-US" b="1" i="1" dirty="0">
                <a:latin typeface="Calibri" panose="020F0502020204030204" pitchFamily="34" charset="0"/>
                <a:cs typeface="Calibri" panose="020F0502020204030204" pitchFamily="34" charset="0"/>
              </a:rPr>
              <a:t>inability</a:t>
            </a:r>
            <a:r>
              <a:rPr lang="en-US" dirty="0">
                <a:latin typeface="Calibri" panose="020F0502020204030204" pitchFamily="34" charset="0"/>
                <a:cs typeface="Calibri" panose="020F0502020204030204" pitchFamily="34" charset="0"/>
              </a:rPr>
              <a:t> of ice sheet models to mimic/explain observed dynamic behaviors.</a:t>
            </a:r>
          </a:p>
          <a:p>
            <a:pPr marL="285750" indent="-285750" algn="just">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lgn="just">
              <a:buFont typeface="Wingdings" panose="05000000000000000000" pitchFamily="2" charset="2"/>
              <a:buChar char="Ø"/>
            </a:pPr>
            <a:r>
              <a:rPr lang="en-US" b="1" i="1" dirty="0">
                <a:latin typeface="Calibri" panose="020F0502020204030204" pitchFamily="34" charset="0"/>
                <a:cs typeface="Calibri" panose="020F0502020204030204" pitchFamily="34" charset="0"/>
              </a:rPr>
              <a:t>“Much work is needed </a:t>
            </a:r>
            <a:r>
              <a:rPr lang="en-US" dirty="0">
                <a:latin typeface="Calibri" panose="020F0502020204030204" pitchFamily="34" charset="0"/>
                <a:cs typeface="Calibri" panose="020F0502020204030204" pitchFamily="34" charset="0"/>
              </a:rPr>
              <a:t>to make [present-day ISMs] robust and efficient on continental scales and to quantify uncertainties in their projected outputs”. – IPCC AR4 (2007)</a:t>
            </a:r>
          </a:p>
          <a:p>
            <a:pPr marL="285750" indent="-285750" algn="just">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endParaRPr lang="en-US" b="1" dirty="0">
              <a:latin typeface="Calibri" panose="020F0502020204030204" pitchFamily="34" charset="0"/>
              <a:cs typeface="Calibri" panose="020F0502020204030204" pitchFamily="34" charset="0"/>
            </a:endParaRPr>
          </a:p>
        </p:txBody>
      </p:sp>
      <p:sp>
        <p:nvSpPr>
          <p:cNvPr id="2" name="Rectangle 1">
            <a:extLst>
              <a:ext uri="{FF2B5EF4-FFF2-40B4-BE49-F238E27FC236}">
                <a16:creationId xmlns:a16="http://schemas.microsoft.com/office/drawing/2014/main" id="{77230797-4EFA-4A00-958B-FE70E497ED74}"/>
              </a:ext>
            </a:extLst>
          </p:cNvPr>
          <p:cNvSpPr/>
          <p:nvPr/>
        </p:nvSpPr>
        <p:spPr>
          <a:xfrm>
            <a:off x="0" y="5415915"/>
            <a:ext cx="8915400" cy="984885"/>
          </a:xfrm>
          <a:prstGeom prst="rect">
            <a:avLst/>
          </a:prstGeom>
        </p:spPr>
        <p:txBody>
          <a:bodyPr wrap="square">
            <a:spAutoFit/>
          </a:bodyPr>
          <a:lstStyle/>
          <a:p>
            <a:r>
              <a:rPr lang="en-US" b="1" dirty="0">
                <a:latin typeface="Calibri" panose="020F0502020204030204" pitchFamily="34" charset="0"/>
                <a:cs typeface="Calibri" panose="020F0502020204030204" pitchFamily="34" charset="0"/>
              </a:rPr>
              <a:t>DOE Energy </a:t>
            </a:r>
            <a:r>
              <a:rPr lang="en-US" b="1" dirty="0" err="1">
                <a:latin typeface="Calibri" panose="020F0502020204030204" pitchFamily="34" charset="0"/>
                <a:cs typeface="Calibri" panose="020F0502020204030204" pitchFamily="34" charset="0"/>
              </a:rPr>
              <a:t>Exascale</a:t>
            </a:r>
            <a:r>
              <a:rPr lang="en-US" b="1" dirty="0">
                <a:latin typeface="Calibri" panose="020F0502020204030204" pitchFamily="34" charset="0"/>
                <a:cs typeface="Calibri" panose="020F0502020204030204" pitchFamily="34" charset="0"/>
              </a:rPr>
              <a:t> Earth System Model (E3SM)</a:t>
            </a:r>
            <a:r>
              <a:rPr lang="en-US" dirty="0">
                <a:latin typeface="Calibri" panose="020F0502020204030204" pitchFamily="34" charset="0"/>
                <a:cs typeface="Calibri" panose="020F0502020204030204" pitchFamily="34" charset="0"/>
              </a:rPr>
              <a:t>:</a:t>
            </a:r>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r>
              <a:rPr lang="en-US" dirty="0">
                <a:latin typeface="Calibri" panose="020F0502020204030204" pitchFamily="34" charset="0"/>
                <a:cs typeface="Calibri" panose="020F0502020204030204" pitchFamily="34" charset="0"/>
              </a:rPr>
              <a:t>“Next-generation” climate model with focus of </a:t>
            </a:r>
            <a:r>
              <a:rPr lang="en-US" b="1" i="1" dirty="0">
                <a:latin typeface="Calibri" panose="020F0502020204030204" pitchFamily="34" charset="0"/>
                <a:cs typeface="Calibri" panose="020F0502020204030204" pitchFamily="34" charset="0"/>
              </a:rPr>
              <a:t>decadal-century timescale projections, high-spatial resolution,</a:t>
            </a:r>
            <a:r>
              <a:rPr lang="en-US" dirty="0">
                <a:latin typeface="Calibri" panose="020F0502020204030204" pitchFamily="34" charset="0"/>
                <a:cs typeface="Calibri" panose="020F0502020204030204" pitchFamily="34" charset="0"/>
              </a:rPr>
              <a:t> next </a:t>
            </a:r>
            <a:r>
              <a:rPr lang="en-US" b="1" i="1" dirty="0">
                <a:latin typeface="Calibri" panose="020F0502020204030204" pitchFamily="34" charset="0"/>
                <a:cs typeface="Calibri" panose="020F0502020204030204" pitchFamily="34" charset="0"/>
              </a:rPr>
              <a:t>generation HPC, </a:t>
            </a:r>
            <a:r>
              <a:rPr lang="en-US" dirty="0">
                <a:latin typeface="Calibri" panose="020F0502020204030204" pitchFamily="34" charset="0"/>
                <a:cs typeface="Calibri" panose="020F0502020204030204" pitchFamily="34" charset="0"/>
              </a:rPr>
              <a:t>impacts to </a:t>
            </a:r>
            <a:r>
              <a:rPr lang="en-US" b="1" i="1" dirty="0">
                <a:latin typeface="Calibri" panose="020F0502020204030204" pitchFamily="34" charset="0"/>
                <a:cs typeface="Calibri" panose="020F0502020204030204" pitchFamily="34" charset="0"/>
              </a:rPr>
              <a:t>U.S. infrastructure. </a:t>
            </a:r>
          </a:p>
        </p:txBody>
      </p:sp>
      <p:pic>
        <p:nvPicPr>
          <p:cNvPr id="11" name="Picture 10">
            <a:extLst>
              <a:ext uri="{FF2B5EF4-FFF2-40B4-BE49-F238E27FC236}">
                <a16:creationId xmlns:a16="http://schemas.microsoft.com/office/drawing/2014/main" id="{F32394F2-04D2-4DE9-9566-E1A4519847A3}"/>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7046689" y="835559"/>
            <a:ext cx="1680000" cy="2212442"/>
          </a:xfrm>
          <a:prstGeom prst="rect">
            <a:avLst/>
          </a:prstGeom>
        </p:spPr>
      </p:pic>
    </p:spTree>
    <p:extLst>
      <p:ext uri="{BB962C8B-B14F-4D97-AF65-F5344CB8AC3E}">
        <p14:creationId xmlns:p14="http://schemas.microsoft.com/office/powerpoint/2010/main" val="259697826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 name="TextBox 22"/>
          <p:cNvSpPr txBox="1"/>
          <p:nvPr/>
        </p:nvSpPr>
        <p:spPr>
          <a:xfrm>
            <a:off x="3257205" y="2157073"/>
            <a:ext cx="2194032" cy="923330"/>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Two land-ice </a:t>
            </a:r>
            <a:r>
              <a:rPr lang="en-US" dirty="0" err="1">
                <a:latin typeface="Calibri" panose="020F0502020204030204" pitchFamily="34" charset="0"/>
                <a:cs typeface="Calibri" panose="020F0502020204030204" pitchFamily="34" charset="0"/>
              </a:rPr>
              <a:t>dycores</a:t>
            </a:r>
            <a:r>
              <a:rPr lang="en-US" dirty="0">
                <a:latin typeface="Calibri" panose="020F0502020204030204" pitchFamily="34" charset="0"/>
                <a:cs typeface="Calibri" panose="020F0502020204030204" pitchFamily="34" charset="0"/>
              </a:rPr>
              <a:t>        currently under      development</a:t>
            </a:r>
          </a:p>
        </p:txBody>
      </p:sp>
      <p:sp>
        <p:nvSpPr>
          <p:cNvPr id="3" name="TextBox 2"/>
          <p:cNvSpPr txBox="1"/>
          <p:nvPr/>
        </p:nvSpPr>
        <p:spPr>
          <a:xfrm>
            <a:off x="1369913" y="4475322"/>
            <a:ext cx="6404173" cy="646331"/>
          </a:xfrm>
          <a:prstGeom prst="rect">
            <a:avLst/>
          </a:prstGeom>
          <a:ln w="6350">
            <a:solidFill>
              <a:schemeClr val="tx1"/>
            </a:solidFill>
          </a:ln>
        </p:spPr>
        <p:style>
          <a:lnRef idx="2">
            <a:schemeClr val="accent3"/>
          </a:lnRef>
          <a:fillRef idx="1">
            <a:schemeClr val="lt1"/>
          </a:fillRef>
          <a:effectRef idx="0">
            <a:schemeClr val="accent3"/>
          </a:effectRef>
          <a:fontRef idx="minor">
            <a:schemeClr val="dk1"/>
          </a:fontRef>
        </p:style>
        <p:txBody>
          <a:bodyPr wrap="square" rtlCol="0">
            <a:spAutoFit/>
          </a:bodyPr>
          <a:lstStyle/>
          <a:p>
            <a:pPr algn="ctr"/>
            <a:r>
              <a:rPr lang="en-US" b="1" i="1" dirty="0">
                <a:latin typeface="Calibri" panose="020F0502020204030204" pitchFamily="34" charset="0"/>
                <a:cs typeface="Calibri" panose="020F0502020204030204" pitchFamily="34" charset="0"/>
              </a:rPr>
              <a:t>MALI:</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MPAS-Albany Land Ice</a:t>
            </a:r>
            <a:endParaRPr lang="en-US" b="1" dirty="0">
              <a:latin typeface="Calibri" panose="020F0502020204030204" pitchFamily="34" charset="0"/>
              <a:cs typeface="Calibri" panose="020F0502020204030204" pitchFamily="34" charset="0"/>
            </a:endParaRPr>
          </a:p>
          <a:p>
            <a:pPr algn="ctr"/>
            <a:r>
              <a:rPr lang="en-US" b="1" i="1" dirty="0">
                <a:latin typeface="Calibri" panose="020F0502020204030204" pitchFamily="34" charset="0"/>
                <a:cs typeface="Calibri" panose="020F0502020204030204" pitchFamily="34" charset="0"/>
              </a:rPr>
              <a:t>BISICLES: </a:t>
            </a:r>
            <a:r>
              <a:rPr lang="en-US" dirty="0">
                <a:latin typeface="Calibri" panose="020F0502020204030204" pitchFamily="34" charset="0"/>
                <a:cs typeface="Calibri" panose="020F0502020204030204" pitchFamily="34" charset="0"/>
              </a:rPr>
              <a:t>Berkeley Ice Sheet Initiative for Climate at Extreme Scales</a:t>
            </a:r>
            <a:r>
              <a:rPr lang="en-US" b="1" i="1" dirty="0">
                <a:latin typeface="Calibri" panose="020F0502020204030204" pitchFamily="34" charset="0"/>
                <a:cs typeface="Calibri" panose="020F0502020204030204" pitchFamily="34" charset="0"/>
              </a:rPr>
              <a:t> </a:t>
            </a:r>
          </a:p>
        </p:txBody>
      </p:sp>
      <p:grpSp>
        <p:nvGrpSpPr>
          <p:cNvPr id="18" name="Group 17"/>
          <p:cNvGrpSpPr/>
          <p:nvPr/>
        </p:nvGrpSpPr>
        <p:grpSpPr>
          <a:xfrm>
            <a:off x="259490" y="922843"/>
            <a:ext cx="8686687" cy="3227816"/>
            <a:chOff x="-340783" y="1534916"/>
            <a:chExt cx="8686687" cy="3227816"/>
          </a:xfrm>
        </p:grpSpPr>
        <p:sp>
          <p:nvSpPr>
            <p:cNvPr id="4" name="TextBox 3"/>
            <p:cNvSpPr txBox="1"/>
            <p:nvPr/>
          </p:nvSpPr>
          <p:spPr>
            <a:xfrm>
              <a:off x="-340783" y="2535737"/>
              <a:ext cx="2810062" cy="1477328"/>
            </a:xfrm>
            <a:prstGeom prst="rect">
              <a:avLst/>
            </a:prstGeom>
            <a:solidFill>
              <a:srgbClr val="CCECFF"/>
            </a:solidFill>
          </p:spPr>
          <p:txBody>
            <a:bodyPr wrap="square" rtlCol="0">
              <a:spAutoFit/>
            </a:bodyPr>
            <a:lstStyle/>
            <a:p>
              <a:pPr algn="ctr"/>
              <a:r>
                <a:rPr lang="en-US" b="1" dirty="0">
                  <a:latin typeface="Calibri" panose="020F0502020204030204" pitchFamily="34" charset="0"/>
                  <a:cs typeface="Calibri" panose="020F0502020204030204" pitchFamily="34" charset="0"/>
                </a:rPr>
                <a:t>PISCEES (2012-2017)</a:t>
              </a:r>
            </a:p>
            <a:p>
              <a:pPr algn="ctr"/>
              <a:r>
                <a:rPr lang="en-US" b="1" dirty="0" err="1">
                  <a:latin typeface="Calibri" panose="020F0502020204030204" pitchFamily="34" charset="0"/>
                  <a:cs typeface="Calibri" panose="020F0502020204030204" pitchFamily="34" charset="0"/>
                </a:rPr>
                <a:t>ProSPect</a:t>
              </a:r>
              <a:r>
                <a:rPr lang="en-US" b="1" dirty="0">
                  <a:latin typeface="Calibri" panose="020F0502020204030204" pitchFamily="34" charset="0"/>
                  <a:cs typeface="Calibri" panose="020F0502020204030204" pitchFamily="34" charset="0"/>
                </a:rPr>
                <a:t> (2017-present)</a:t>
              </a:r>
            </a:p>
            <a:p>
              <a:pPr algn="ctr"/>
              <a:r>
                <a:rPr lang="en-US" i="1" dirty="0" err="1">
                  <a:latin typeface="Calibri" panose="020F0502020204030204" pitchFamily="34" charset="0"/>
                  <a:cs typeface="Calibri" panose="020F0502020204030204" pitchFamily="34" charset="0"/>
                </a:rPr>
                <a:t>SciDAC</a:t>
              </a:r>
              <a:r>
                <a:rPr lang="en-US" i="1" dirty="0">
                  <a:latin typeface="Calibri" panose="020F0502020204030204" pitchFamily="34" charset="0"/>
                  <a:cs typeface="Calibri" panose="020F0502020204030204" pitchFamily="34" charset="0"/>
                </a:rPr>
                <a:t> Application Partnerships</a:t>
              </a:r>
            </a:p>
            <a:p>
              <a:pPr algn="ctr"/>
              <a:r>
                <a:rPr lang="en-US" i="1" dirty="0">
                  <a:latin typeface="Calibri" panose="020F0502020204030204" pitchFamily="34" charset="0"/>
                  <a:cs typeface="Calibri" panose="020F0502020204030204" pitchFamily="34" charset="0"/>
                </a:rPr>
                <a:t>(DOE’s BER + ASCR divisions)</a:t>
              </a:r>
            </a:p>
          </p:txBody>
        </p:sp>
        <p:sp>
          <p:nvSpPr>
            <p:cNvPr id="10" name="TextBox 9"/>
            <p:cNvSpPr txBox="1"/>
            <p:nvPr/>
          </p:nvSpPr>
          <p:spPr>
            <a:xfrm>
              <a:off x="4898677" y="1534916"/>
              <a:ext cx="2522490" cy="1477328"/>
            </a:xfrm>
            <a:prstGeom prst="rect">
              <a:avLst/>
            </a:prstGeom>
            <a:solidFill>
              <a:schemeClr val="accent2">
                <a:lumMod val="20000"/>
                <a:lumOff val="80000"/>
              </a:schemeClr>
            </a:solidFill>
          </p:spPr>
          <p:txBody>
            <a:bodyPr wrap="square" rtlCol="0">
              <a:spAutoFit/>
            </a:bodyPr>
            <a:lstStyle/>
            <a:p>
              <a:pPr algn="ctr"/>
              <a:r>
                <a:rPr lang="en-US" b="1" dirty="0">
                  <a:latin typeface="Calibri" panose="020F0502020204030204" pitchFamily="34" charset="0"/>
                  <a:cs typeface="Calibri" panose="020F0502020204030204" pitchFamily="34" charset="0"/>
                </a:rPr>
                <a:t>MALI</a:t>
              </a:r>
            </a:p>
            <a:p>
              <a:pPr algn="ctr"/>
              <a:r>
                <a:rPr lang="en-US" i="1" dirty="0">
                  <a:latin typeface="Calibri" panose="020F0502020204030204" pitchFamily="34" charset="0"/>
                  <a:cs typeface="Calibri" panose="020F0502020204030204" pitchFamily="34" charset="0"/>
                </a:rPr>
                <a:t>Sandia National Labs</a:t>
              </a:r>
            </a:p>
            <a:p>
              <a:pPr algn="ctr"/>
              <a:r>
                <a:rPr lang="en-US" dirty="0">
                  <a:latin typeface="Calibri" panose="020F0502020204030204" pitchFamily="34" charset="0"/>
                  <a:cs typeface="Calibri" panose="020F0502020204030204" pitchFamily="34" charset="0"/>
                </a:rPr>
                <a:t>Finite Element</a:t>
              </a:r>
            </a:p>
            <a:p>
              <a:pPr algn="ctr"/>
              <a:r>
                <a:rPr lang="en-US" dirty="0">
                  <a:latin typeface="Calibri" panose="020F0502020204030204" pitchFamily="34" charset="0"/>
                  <a:cs typeface="Calibri" panose="020F0502020204030204" pitchFamily="34" charset="0"/>
                </a:rPr>
                <a:t>“First Order” Stokes Model</a:t>
              </a:r>
            </a:p>
          </p:txBody>
        </p:sp>
        <p:sp>
          <p:nvSpPr>
            <p:cNvPr id="11" name="TextBox 10"/>
            <p:cNvSpPr txBox="1"/>
            <p:nvPr/>
          </p:nvSpPr>
          <p:spPr>
            <a:xfrm>
              <a:off x="5015050" y="3285404"/>
              <a:ext cx="2290834" cy="1477328"/>
            </a:xfrm>
            <a:prstGeom prst="rect">
              <a:avLst/>
            </a:prstGeom>
            <a:solidFill>
              <a:srgbClr val="CCFF66"/>
            </a:solidFill>
          </p:spPr>
          <p:txBody>
            <a:bodyPr wrap="square" rtlCol="0">
              <a:spAutoFit/>
            </a:bodyPr>
            <a:lstStyle/>
            <a:p>
              <a:pPr algn="ctr"/>
              <a:r>
                <a:rPr lang="en-US" b="1" dirty="0">
                  <a:latin typeface="Calibri" panose="020F0502020204030204" pitchFamily="34" charset="0"/>
                  <a:cs typeface="Calibri" panose="020F0502020204030204" pitchFamily="34" charset="0"/>
                </a:rPr>
                <a:t>BISICLES</a:t>
              </a:r>
            </a:p>
            <a:p>
              <a:pPr algn="ctr"/>
              <a:r>
                <a:rPr lang="en-US" i="1" dirty="0">
                  <a:latin typeface="Calibri" panose="020F0502020204030204" pitchFamily="34" charset="0"/>
                  <a:cs typeface="Calibri" panose="020F0502020204030204" pitchFamily="34" charset="0"/>
                </a:rPr>
                <a:t>Lawrence Berkeley National Lab</a:t>
              </a:r>
            </a:p>
            <a:p>
              <a:pPr algn="ctr"/>
              <a:r>
                <a:rPr lang="en-US" dirty="0">
                  <a:latin typeface="Calibri" panose="020F0502020204030204" pitchFamily="34" charset="0"/>
                  <a:cs typeface="Calibri" panose="020F0502020204030204" pitchFamily="34" charset="0"/>
                </a:rPr>
                <a:t>Finite Volume + AMR</a:t>
              </a:r>
            </a:p>
            <a:p>
              <a:pPr algn="ctr"/>
              <a:r>
                <a:rPr lang="en-US" dirty="0">
                  <a:latin typeface="Calibri" panose="020F0502020204030204" pitchFamily="34" charset="0"/>
                  <a:cs typeface="Calibri" panose="020F0502020204030204" pitchFamily="34" charset="0"/>
                </a:rPr>
                <a:t>L1L2 Model</a:t>
              </a:r>
            </a:p>
          </p:txBody>
        </p:sp>
        <p:cxnSp>
          <p:nvCxnSpPr>
            <p:cNvPr id="15" name="Straight Arrow Connector 14"/>
            <p:cNvCxnSpPr>
              <a:cxnSpLocks/>
              <a:stCxn id="10" idx="1"/>
            </p:cNvCxnSpPr>
            <p:nvPr/>
          </p:nvCxnSpPr>
          <p:spPr>
            <a:xfrm flipH="1">
              <a:off x="2439261" y="2273580"/>
              <a:ext cx="2459416" cy="483430"/>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cxnSp>
          <p:nvCxnSpPr>
            <p:cNvPr id="21" name="Straight Arrow Connector 20"/>
            <p:cNvCxnSpPr>
              <a:cxnSpLocks/>
              <a:stCxn id="11" idx="1"/>
            </p:cNvCxnSpPr>
            <p:nvPr/>
          </p:nvCxnSpPr>
          <p:spPr>
            <a:xfrm flipH="1" flipV="1">
              <a:off x="2439261" y="3660073"/>
              <a:ext cx="2575789" cy="363995"/>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sp>
          <p:nvSpPr>
            <p:cNvPr id="7" name="TextBox 6"/>
            <p:cNvSpPr txBox="1"/>
            <p:nvPr/>
          </p:nvSpPr>
          <p:spPr>
            <a:xfrm rot="5400000">
              <a:off x="7364413" y="2928434"/>
              <a:ext cx="1316652" cy="646331"/>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Increased fidelity</a:t>
              </a:r>
            </a:p>
          </p:txBody>
        </p:sp>
        <p:cxnSp>
          <p:nvCxnSpPr>
            <p:cNvPr id="9" name="Straight Arrow Connector 8"/>
            <p:cNvCxnSpPr>
              <a:stCxn id="7" idx="1"/>
            </p:cNvCxnSpPr>
            <p:nvPr/>
          </p:nvCxnSpPr>
          <p:spPr>
            <a:xfrm flipV="1">
              <a:off x="8022739" y="1678874"/>
              <a:ext cx="0" cy="914400"/>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cxnSp>
          <p:nvCxnSpPr>
            <p:cNvPr id="16" name="Straight Connector 15"/>
            <p:cNvCxnSpPr/>
            <p:nvPr/>
          </p:nvCxnSpPr>
          <p:spPr>
            <a:xfrm flipV="1">
              <a:off x="8010327" y="3840512"/>
              <a:ext cx="0" cy="886361"/>
            </a:xfrm>
            <a:prstGeom prst="line">
              <a:avLst/>
            </a:prstGeom>
          </p:spPr>
          <p:style>
            <a:lnRef idx="1">
              <a:schemeClr val="dk1"/>
            </a:lnRef>
            <a:fillRef idx="0">
              <a:schemeClr val="dk1"/>
            </a:fillRef>
            <a:effectRef idx="0">
              <a:schemeClr val="dk1"/>
            </a:effectRef>
            <a:fontRef idx="minor">
              <a:schemeClr val="tx1"/>
            </a:fontRef>
          </p:style>
        </p:cxnSp>
      </p:grpSp>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846426" y="1092587"/>
            <a:ext cx="1431269" cy="63011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28" name="Picture 4"/>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6873" y="1216727"/>
            <a:ext cx="1525059" cy="50597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29" name="Picture 5"/>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209873" y="3613767"/>
            <a:ext cx="1598084" cy="56046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32" name="Rectangle 2">
            <a:extLst>
              <a:ext uri="{FF2B5EF4-FFF2-40B4-BE49-F238E27FC236}">
                <a16:creationId xmlns:a16="http://schemas.microsoft.com/office/drawing/2014/main" id="{DD235707-B98A-4C79-8B74-87335CDE07FE}"/>
              </a:ext>
            </a:extLst>
          </p:cNvPr>
          <p:cNvSpPr txBox="1">
            <a:spLocks noChangeArrowheads="1"/>
          </p:cNvSpPr>
          <p:nvPr/>
        </p:nvSpPr>
        <p:spPr>
          <a:xfrm>
            <a:off x="57147" y="152400"/>
            <a:ext cx="7923533" cy="53340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The PISCEES &amp; </a:t>
            </a:r>
            <a:r>
              <a:rPr lang="en-US" sz="3600" kern="0" dirty="0" err="1">
                <a:solidFill>
                  <a:schemeClr val="tx1"/>
                </a:solidFill>
                <a:latin typeface="Calibri" panose="020F0502020204030204" pitchFamily="34" charset="0"/>
                <a:cs typeface="Calibri" panose="020F0502020204030204" pitchFamily="34" charset="0"/>
              </a:rPr>
              <a:t>ProSPect</a:t>
            </a:r>
            <a:r>
              <a:rPr lang="en-US" sz="3600" kern="0" dirty="0">
                <a:solidFill>
                  <a:schemeClr val="tx1"/>
                </a:solidFill>
                <a:latin typeface="Calibri" panose="020F0502020204030204" pitchFamily="34" charset="0"/>
                <a:cs typeface="Calibri" panose="020F0502020204030204" pitchFamily="34" charset="0"/>
              </a:rPr>
              <a:t> Projects</a:t>
            </a:r>
          </a:p>
          <a:p>
            <a:pPr algn="l"/>
            <a:r>
              <a:rPr lang="en-US" sz="3600" kern="0" dirty="0">
                <a:solidFill>
                  <a:schemeClr val="tx1"/>
                </a:solidFill>
                <a:latin typeface="Calibri" panose="020F0502020204030204" pitchFamily="34" charset="0"/>
                <a:cs typeface="Calibri" panose="020F0502020204030204" pitchFamily="34" charset="0"/>
              </a:rPr>
              <a:t> </a:t>
            </a:r>
          </a:p>
        </p:txBody>
      </p:sp>
      <p:pic>
        <p:nvPicPr>
          <p:cNvPr id="27" name="Picture 6">
            <a:extLst>
              <a:ext uri="{FF2B5EF4-FFF2-40B4-BE49-F238E27FC236}">
                <a16:creationId xmlns:a16="http://schemas.microsoft.com/office/drawing/2014/main" id="{213C7722-DED5-4B39-BE4B-F5F510A851C0}"/>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tretch>
            <a:fillRect/>
          </a:stretch>
        </p:blipFill>
        <p:spPr bwMode="auto">
          <a:xfrm>
            <a:off x="2659172" y="5454584"/>
            <a:ext cx="1410424" cy="7315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1" name="Picture 5">
            <a:extLst>
              <a:ext uri="{FF2B5EF4-FFF2-40B4-BE49-F238E27FC236}">
                <a16:creationId xmlns:a16="http://schemas.microsoft.com/office/drawing/2014/main" id="{85462F71-047E-4BE7-8DE2-0C0ED892C3BA}"/>
              </a:ext>
            </a:extLst>
          </p:cNvPr>
          <p:cNvPicPr>
            <a:picLocks noChangeAspect="1" noChangeArrowheads="1"/>
          </p:cNvPicPr>
          <p:nvPr/>
        </p:nvPicPr>
        <p:blipFill>
          <a:blip r:embed="rId6" cstate="print">
            <a:extLst>
              <a:ext uri="{28A0092B-C50C-407E-A947-70E740481C1C}">
                <a14:useLocalDpi xmlns:a14="http://schemas.microsoft.com/office/drawing/2010/main" val="0"/>
              </a:ext>
            </a:extLst>
          </a:blip>
          <a:stretch>
            <a:fillRect/>
          </a:stretch>
        </p:blipFill>
        <p:spPr bwMode="auto">
          <a:xfrm>
            <a:off x="4105071" y="5390221"/>
            <a:ext cx="857250" cy="7315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3" name="Picture 2">
            <a:extLst>
              <a:ext uri="{FF2B5EF4-FFF2-40B4-BE49-F238E27FC236}">
                <a16:creationId xmlns:a16="http://schemas.microsoft.com/office/drawing/2014/main" id="{A834CDFE-F93E-4F9C-86DF-A559B101877A}"/>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195372" y="5607656"/>
            <a:ext cx="1143000" cy="5889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4" name="Picture 33">
            <a:extLst>
              <a:ext uri="{FF2B5EF4-FFF2-40B4-BE49-F238E27FC236}">
                <a16:creationId xmlns:a16="http://schemas.microsoft.com/office/drawing/2014/main" id="{7150E786-37A9-443A-A641-D4C4807832CC}"/>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1449826" y="5536885"/>
            <a:ext cx="1260146" cy="496819"/>
          </a:xfrm>
          <a:prstGeom prst="rect">
            <a:avLst/>
          </a:prstGeom>
        </p:spPr>
      </p:pic>
      <p:pic>
        <p:nvPicPr>
          <p:cNvPr id="35" name="Picture 2">
            <a:extLst>
              <a:ext uri="{FF2B5EF4-FFF2-40B4-BE49-F238E27FC236}">
                <a16:creationId xmlns:a16="http://schemas.microsoft.com/office/drawing/2014/main" id="{5C459A38-2A6A-43DD-BF0F-1DEE8933FD76}"/>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220772" y="5457867"/>
            <a:ext cx="1143000" cy="5889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6" name="Picture 2">
            <a:extLst>
              <a:ext uri="{FF2B5EF4-FFF2-40B4-BE49-F238E27FC236}">
                <a16:creationId xmlns:a16="http://schemas.microsoft.com/office/drawing/2014/main" id="{00DC8513-535D-49C0-B66A-077A7AFA2B98}"/>
              </a:ext>
            </a:extLst>
          </p:cNvPr>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6724162" y="5379750"/>
            <a:ext cx="1179050" cy="81843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7" name="Picture 36">
            <a:extLst>
              <a:ext uri="{FF2B5EF4-FFF2-40B4-BE49-F238E27FC236}">
                <a16:creationId xmlns:a16="http://schemas.microsoft.com/office/drawing/2014/main" id="{F3CD2102-4B54-4E0A-B12E-5060BE2B3118}"/>
              </a:ext>
            </a:extLst>
          </p:cNvPr>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5253699" y="5363055"/>
            <a:ext cx="1163460" cy="691679"/>
          </a:xfrm>
          <a:prstGeom prst="rect">
            <a:avLst/>
          </a:prstGeom>
        </p:spPr>
      </p:pic>
      <p:pic>
        <p:nvPicPr>
          <p:cNvPr id="39" name="Picture 38" descr="Icon&#10;&#10;Description automatically generated">
            <a:extLst>
              <a:ext uri="{FF2B5EF4-FFF2-40B4-BE49-F238E27FC236}">
                <a16:creationId xmlns:a16="http://schemas.microsoft.com/office/drawing/2014/main" id="{241C1B5A-8F0B-4842-9750-C3F55BD63CCD}"/>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7927689" y="5181600"/>
            <a:ext cx="987711" cy="1107060"/>
          </a:xfrm>
          <a:prstGeom prst="rect">
            <a:avLst/>
          </a:prstGeom>
        </p:spPr>
      </p:pic>
    </p:spTree>
    <p:extLst>
      <p:ext uri="{BB962C8B-B14F-4D97-AF65-F5344CB8AC3E}">
        <p14:creationId xmlns:p14="http://schemas.microsoft.com/office/powerpoint/2010/main" val="284441349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 name="TextBox 22"/>
          <p:cNvSpPr txBox="1"/>
          <p:nvPr/>
        </p:nvSpPr>
        <p:spPr>
          <a:xfrm>
            <a:off x="3257205" y="2157073"/>
            <a:ext cx="2194032" cy="923330"/>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Two land-ice </a:t>
            </a:r>
            <a:r>
              <a:rPr lang="en-US" dirty="0" err="1">
                <a:latin typeface="Calibri" panose="020F0502020204030204" pitchFamily="34" charset="0"/>
                <a:cs typeface="Calibri" panose="020F0502020204030204" pitchFamily="34" charset="0"/>
              </a:rPr>
              <a:t>dycores</a:t>
            </a:r>
            <a:r>
              <a:rPr lang="en-US" dirty="0">
                <a:latin typeface="Calibri" panose="020F0502020204030204" pitchFamily="34" charset="0"/>
                <a:cs typeface="Calibri" panose="020F0502020204030204" pitchFamily="34" charset="0"/>
              </a:rPr>
              <a:t>        currently under      development</a:t>
            </a:r>
          </a:p>
        </p:txBody>
      </p:sp>
      <p:sp>
        <p:nvSpPr>
          <p:cNvPr id="3" name="TextBox 2"/>
          <p:cNvSpPr txBox="1"/>
          <p:nvPr/>
        </p:nvSpPr>
        <p:spPr>
          <a:xfrm>
            <a:off x="1369913" y="4475322"/>
            <a:ext cx="6404173" cy="646331"/>
          </a:xfrm>
          <a:prstGeom prst="rect">
            <a:avLst/>
          </a:prstGeom>
          <a:ln w="6350">
            <a:solidFill>
              <a:schemeClr val="tx1"/>
            </a:solidFill>
          </a:ln>
        </p:spPr>
        <p:style>
          <a:lnRef idx="2">
            <a:schemeClr val="accent3"/>
          </a:lnRef>
          <a:fillRef idx="1">
            <a:schemeClr val="lt1"/>
          </a:fillRef>
          <a:effectRef idx="0">
            <a:schemeClr val="accent3"/>
          </a:effectRef>
          <a:fontRef idx="minor">
            <a:schemeClr val="dk1"/>
          </a:fontRef>
        </p:style>
        <p:txBody>
          <a:bodyPr wrap="square" rtlCol="0">
            <a:spAutoFit/>
          </a:bodyPr>
          <a:lstStyle/>
          <a:p>
            <a:pPr algn="ctr"/>
            <a:r>
              <a:rPr lang="en-US" b="1" i="1" dirty="0">
                <a:latin typeface="Calibri" panose="020F0502020204030204" pitchFamily="34" charset="0"/>
                <a:cs typeface="Calibri" panose="020F0502020204030204" pitchFamily="34" charset="0"/>
              </a:rPr>
              <a:t>MALI:</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MPAS-Albany Land Ice</a:t>
            </a:r>
            <a:endParaRPr lang="en-US" b="1" dirty="0">
              <a:latin typeface="Calibri" panose="020F0502020204030204" pitchFamily="34" charset="0"/>
              <a:cs typeface="Calibri" panose="020F0502020204030204" pitchFamily="34" charset="0"/>
            </a:endParaRPr>
          </a:p>
          <a:p>
            <a:pPr algn="ctr"/>
            <a:r>
              <a:rPr lang="en-US" b="1" i="1" dirty="0">
                <a:latin typeface="Calibri" panose="020F0502020204030204" pitchFamily="34" charset="0"/>
                <a:cs typeface="Calibri" panose="020F0502020204030204" pitchFamily="34" charset="0"/>
              </a:rPr>
              <a:t>BISICLES: </a:t>
            </a:r>
            <a:r>
              <a:rPr lang="en-US" dirty="0">
                <a:latin typeface="Calibri" panose="020F0502020204030204" pitchFamily="34" charset="0"/>
                <a:cs typeface="Calibri" panose="020F0502020204030204" pitchFamily="34" charset="0"/>
              </a:rPr>
              <a:t>Berkeley Ice Sheet Initiative for Climate at Extreme Scales</a:t>
            </a:r>
            <a:r>
              <a:rPr lang="en-US" b="1" i="1" dirty="0">
                <a:latin typeface="Calibri" panose="020F0502020204030204" pitchFamily="34" charset="0"/>
                <a:cs typeface="Calibri" panose="020F0502020204030204" pitchFamily="34" charset="0"/>
              </a:rPr>
              <a:t> </a:t>
            </a:r>
          </a:p>
        </p:txBody>
      </p:sp>
      <p:grpSp>
        <p:nvGrpSpPr>
          <p:cNvPr id="18" name="Group 17"/>
          <p:cNvGrpSpPr/>
          <p:nvPr/>
        </p:nvGrpSpPr>
        <p:grpSpPr>
          <a:xfrm>
            <a:off x="259490" y="922843"/>
            <a:ext cx="8686687" cy="3227816"/>
            <a:chOff x="-340783" y="1534916"/>
            <a:chExt cx="8686687" cy="3227816"/>
          </a:xfrm>
        </p:grpSpPr>
        <p:sp>
          <p:nvSpPr>
            <p:cNvPr id="4" name="TextBox 3"/>
            <p:cNvSpPr txBox="1"/>
            <p:nvPr/>
          </p:nvSpPr>
          <p:spPr>
            <a:xfrm>
              <a:off x="-340783" y="2535737"/>
              <a:ext cx="2810062" cy="1477328"/>
            </a:xfrm>
            <a:prstGeom prst="rect">
              <a:avLst/>
            </a:prstGeom>
            <a:solidFill>
              <a:srgbClr val="CCECFF"/>
            </a:solidFill>
          </p:spPr>
          <p:txBody>
            <a:bodyPr wrap="square" rtlCol="0">
              <a:spAutoFit/>
            </a:bodyPr>
            <a:lstStyle/>
            <a:p>
              <a:pPr algn="ctr"/>
              <a:r>
                <a:rPr lang="en-US" b="1" dirty="0">
                  <a:latin typeface="Calibri" panose="020F0502020204030204" pitchFamily="34" charset="0"/>
                  <a:cs typeface="Calibri" panose="020F0502020204030204" pitchFamily="34" charset="0"/>
                </a:rPr>
                <a:t>PISCEES (2012-2017)</a:t>
              </a:r>
            </a:p>
            <a:p>
              <a:pPr algn="ctr"/>
              <a:r>
                <a:rPr lang="en-US" b="1" dirty="0" err="1">
                  <a:latin typeface="Calibri" panose="020F0502020204030204" pitchFamily="34" charset="0"/>
                  <a:cs typeface="Calibri" panose="020F0502020204030204" pitchFamily="34" charset="0"/>
                </a:rPr>
                <a:t>ProSPect</a:t>
              </a:r>
              <a:r>
                <a:rPr lang="en-US" b="1" dirty="0">
                  <a:latin typeface="Calibri" panose="020F0502020204030204" pitchFamily="34" charset="0"/>
                  <a:cs typeface="Calibri" panose="020F0502020204030204" pitchFamily="34" charset="0"/>
                </a:rPr>
                <a:t> (2017-present)</a:t>
              </a:r>
            </a:p>
            <a:p>
              <a:pPr algn="ctr"/>
              <a:r>
                <a:rPr lang="en-US" i="1" dirty="0" err="1">
                  <a:latin typeface="Calibri" panose="020F0502020204030204" pitchFamily="34" charset="0"/>
                  <a:cs typeface="Calibri" panose="020F0502020204030204" pitchFamily="34" charset="0"/>
                </a:rPr>
                <a:t>SciDAC</a:t>
              </a:r>
              <a:r>
                <a:rPr lang="en-US" i="1" dirty="0">
                  <a:latin typeface="Calibri" panose="020F0502020204030204" pitchFamily="34" charset="0"/>
                  <a:cs typeface="Calibri" panose="020F0502020204030204" pitchFamily="34" charset="0"/>
                </a:rPr>
                <a:t> Application Partnerships</a:t>
              </a:r>
            </a:p>
            <a:p>
              <a:pPr algn="ctr"/>
              <a:r>
                <a:rPr lang="en-US" i="1" dirty="0">
                  <a:latin typeface="Calibri" panose="020F0502020204030204" pitchFamily="34" charset="0"/>
                  <a:cs typeface="Calibri" panose="020F0502020204030204" pitchFamily="34" charset="0"/>
                </a:rPr>
                <a:t>(DOE’s BER + ASCR divisions)</a:t>
              </a:r>
            </a:p>
          </p:txBody>
        </p:sp>
        <p:sp>
          <p:nvSpPr>
            <p:cNvPr id="10" name="TextBox 9"/>
            <p:cNvSpPr txBox="1"/>
            <p:nvPr/>
          </p:nvSpPr>
          <p:spPr>
            <a:xfrm>
              <a:off x="4898677" y="1534916"/>
              <a:ext cx="2522490" cy="1477328"/>
            </a:xfrm>
            <a:prstGeom prst="rect">
              <a:avLst/>
            </a:prstGeom>
            <a:solidFill>
              <a:schemeClr val="accent2">
                <a:lumMod val="20000"/>
                <a:lumOff val="80000"/>
              </a:schemeClr>
            </a:solidFill>
          </p:spPr>
          <p:txBody>
            <a:bodyPr wrap="square" rtlCol="0">
              <a:spAutoFit/>
            </a:bodyPr>
            <a:lstStyle/>
            <a:p>
              <a:pPr algn="ctr"/>
              <a:r>
                <a:rPr lang="en-US" b="1" dirty="0">
                  <a:latin typeface="Calibri" panose="020F0502020204030204" pitchFamily="34" charset="0"/>
                  <a:cs typeface="Calibri" panose="020F0502020204030204" pitchFamily="34" charset="0"/>
                </a:rPr>
                <a:t>MALI</a:t>
              </a:r>
            </a:p>
            <a:p>
              <a:pPr algn="ctr"/>
              <a:r>
                <a:rPr lang="en-US" i="1" dirty="0">
                  <a:latin typeface="Calibri" panose="020F0502020204030204" pitchFamily="34" charset="0"/>
                  <a:cs typeface="Calibri" panose="020F0502020204030204" pitchFamily="34" charset="0"/>
                </a:rPr>
                <a:t>Sandia National Labs</a:t>
              </a:r>
            </a:p>
            <a:p>
              <a:pPr algn="ctr"/>
              <a:r>
                <a:rPr lang="en-US" dirty="0">
                  <a:latin typeface="Calibri" panose="020F0502020204030204" pitchFamily="34" charset="0"/>
                  <a:cs typeface="Calibri" panose="020F0502020204030204" pitchFamily="34" charset="0"/>
                </a:rPr>
                <a:t>Finite Element</a:t>
              </a:r>
            </a:p>
            <a:p>
              <a:pPr algn="ctr"/>
              <a:r>
                <a:rPr lang="en-US" dirty="0">
                  <a:latin typeface="Calibri" panose="020F0502020204030204" pitchFamily="34" charset="0"/>
                  <a:cs typeface="Calibri" panose="020F0502020204030204" pitchFamily="34" charset="0"/>
                </a:rPr>
                <a:t>“First Order” Stokes Model</a:t>
              </a:r>
            </a:p>
          </p:txBody>
        </p:sp>
        <p:sp>
          <p:nvSpPr>
            <p:cNvPr id="11" name="TextBox 10"/>
            <p:cNvSpPr txBox="1"/>
            <p:nvPr/>
          </p:nvSpPr>
          <p:spPr>
            <a:xfrm>
              <a:off x="5015050" y="3285404"/>
              <a:ext cx="2290834" cy="1477328"/>
            </a:xfrm>
            <a:prstGeom prst="rect">
              <a:avLst/>
            </a:prstGeom>
            <a:solidFill>
              <a:srgbClr val="CCFF66"/>
            </a:solidFill>
          </p:spPr>
          <p:txBody>
            <a:bodyPr wrap="square" rtlCol="0">
              <a:spAutoFit/>
            </a:bodyPr>
            <a:lstStyle/>
            <a:p>
              <a:pPr algn="ctr"/>
              <a:r>
                <a:rPr lang="en-US" b="1" dirty="0">
                  <a:latin typeface="Calibri" panose="020F0502020204030204" pitchFamily="34" charset="0"/>
                  <a:cs typeface="Calibri" panose="020F0502020204030204" pitchFamily="34" charset="0"/>
                </a:rPr>
                <a:t>BISICLES</a:t>
              </a:r>
            </a:p>
            <a:p>
              <a:pPr algn="ctr"/>
              <a:r>
                <a:rPr lang="en-US" i="1" dirty="0">
                  <a:latin typeface="Calibri" panose="020F0502020204030204" pitchFamily="34" charset="0"/>
                  <a:cs typeface="Calibri" panose="020F0502020204030204" pitchFamily="34" charset="0"/>
                </a:rPr>
                <a:t>Lawrence Berkeley National Lab</a:t>
              </a:r>
            </a:p>
            <a:p>
              <a:pPr algn="ctr"/>
              <a:r>
                <a:rPr lang="en-US" dirty="0">
                  <a:latin typeface="Calibri" panose="020F0502020204030204" pitchFamily="34" charset="0"/>
                  <a:cs typeface="Calibri" panose="020F0502020204030204" pitchFamily="34" charset="0"/>
                </a:rPr>
                <a:t>Finite Volume + AMR</a:t>
              </a:r>
            </a:p>
            <a:p>
              <a:pPr algn="ctr"/>
              <a:r>
                <a:rPr lang="en-US" dirty="0">
                  <a:latin typeface="Calibri" panose="020F0502020204030204" pitchFamily="34" charset="0"/>
                  <a:cs typeface="Calibri" panose="020F0502020204030204" pitchFamily="34" charset="0"/>
                </a:rPr>
                <a:t>L1L2 Model</a:t>
              </a:r>
            </a:p>
          </p:txBody>
        </p:sp>
        <p:cxnSp>
          <p:nvCxnSpPr>
            <p:cNvPr id="15" name="Straight Arrow Connector 14"/>
            <p:cNvCxnSpPr>
              <a:cxnSpLocks/>
              <a:stCxn id="10" idx="1"/>
            </p:cNvCxnSpPr>
            <p:nvPr/>
          </p:nvCxnSpPr>
          <p:spPr>
            <a:xfrm flipH="1">
              <a:off x="2439261" y="2273580"/>
              <a:ext cx="2459416" cy="483430"/>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cxnSp>
          <p:nvCxnSpPr>
            <p:cNvPr id="21" name="Straight Arrow Connector 20"/>
            <p:cNvCxnSpPr>
              <a:cxnSpLocks/>
              <a:stCxn id="11" idx="1"/>
            </p:cNvCxnSpPr>
            <p:nvPr/>
          </p:nvCxnSpPr>
          <p:spPr>
            <a:xfrm flipH="1" flipV="1">
              <a:off x="2439261" y="3660073"/>
              <a:ext cx="2575789" cy="363995"/>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sp>
          <p:nvSpPr>
            <p:cNvPr id="7" name="TextBox 6"/>
            <p:cNvSpPr txBox="1"/>
            <p:nvPr/>
          </p:nvSpPr>
          <p:spPr>
            <a:xfrm rot="5400000">
              <a:off x="7364413" y="2928434"/>
              <a:ext cx="1316652" cy="646331"/>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Increased fidelity</a:t>
              </a:r>
            </a:p>
          </p:txBody>
        </p:sp>
        <p:cxnSp>
          <p:nvCxnSpPr>
            <p:cNvPr id="9" name="Straight Arrow Connector 8"/>
            <p:cNvCxnSpPr>
              <a:stCxn id="7" idx="1"/>
            </p:cNvCxnSpPr>
            <p:nvPr/>
          </p:nvCxnSpPr>
          <p:spPr>
            <a:xfrm flipV="1">
              <a:off x="8022739" y="1678874"/>
              <a:ext cx="0" cy="914400"/>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cxnSp>
          <p:nvCxnSpPr>
            <p:cNvPr id="16" name="Straight Connector 15"/>
            <p:cNvCxnSpPr/>
            <p:nvPr/>
          </p:nvCxnSpPr>
          <p:spPr>
            <a:xfrm flipV="1">
              <a:off x="8010327" y="3840512"/>
              <a:ext cx="0" cy="886361"/>
            </a:xfrm>
            <a:prstGeom prst="line">
              <a:avLst/>
            </a:prstGeom>
          </p:spPr>
          <p:style>
            <a:lnRef idx="1">
              <a:schemeClr val="dk1"/>
            </a:lnRef>
            <a:fillRef idx="0">
              <a:schemeClr val="dk1"/>
            </a:fillRef>
            <a:effectRef idx="0">
              <a:schemeClr val="dk1"/>
            </a:effectRef>
            <a:fontRef idx="minor">
              <a:schemeClr val="tx1"/>
            </a:fontRef>
          </p:style>
        </p:cxnSp>
      </p:grpSp>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846426" y="1092587"/>
            <a:ext cx="1431269" cy="63011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28" name="Picture 4"/>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6873" y="1216727"/>
            <a:ext cx="1525059" cy="50597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29" name="Picture 5"/>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209873" y="3613767"/>
            <a:ext cx="1598084" cy="56046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32" name="Rectangle 2">
            <a:extLst>
              <a:ext uri="{FF2B5EF4-FFF2-40B4-BE49-F238E27FC236}">
                <a16:creationId xmlns:a16="http://schemas.microsoft.com/office/drawing/2014/main" id="{DD235707-B98A-4C79-8B74-87335CDE07FE}"/>
              </a:ext>
            </a:extLst>
          </p:cNvPr>
          <p:cNvSpPr txBox="1">
            <a:spLocks noChangeArrowheads="1"/>
          </p:cNvSpPr>
          <p:nvPr/>
        </p:nvSpPr>
        <p:spPr>
          <a:xfrm>
            <a:off x="57147" y="152400"/>
            <a:ext cx="7923533" cy="53340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The PISCEES &amp; </a:t>
            </a:r>
            <a:r>
              <a:rPr lang="en-US" sz="3600" kern="0" dirty="0" err="1">
                <a:solidFill>
                  <a:schemeClr val="tx1"/>
                </a:solidFill>
                <a:latin typeface="Calibri" panose="020F0502020204030204" pitchFamily="34" charset="0"/>
                <a:cs typeface="Calibri" panose="020F0502020204030204" pitchFamily="34" charset="0"/>
              </a:rPr>
              <a:t>ProSPect</a:t>
            </a:r>
            <a:r>
              <a:rPr lang="en-US" sz="3600" kern="0" dirty="0">
                <a:solidFill>
                  <a:schemeClr val="tx1"/>
                </a:solidFill>
                <a:latin typeface="Calibri" panose="020F0502020204030204" pitchFamily="34" charset="0"/>
                <a:cs typeface="Calibri" panose="020F0502020204030204" pitchFamily="34" charset="0"/>
              </a:rPr>
              <a:t> Projects</a:t>
            </a:r>
          </a:p>
          <a:p>
            <a:pPr algn="l"/>
            <a:r>
              <a:rPr lang="en-US" sz="3600" kern="0" dirty="0">
                <a:solidFill>
                  <a:schemeClr val="tx1"/>
                </a:solidFill>
                <a:latin typeface="Calibri" panose="020F0502020204030204" pitchFamily="34" charset="0"/>
                <a:cs typeface="Calibri" panose="020F0502020204030204" pitchFamily="34" charset="0"/>
              </a:rPr>
              <a:t> </a:t>
            </a:r>
          </a:p>
        </p:txBody>
      </p:sp>
      <p:sp>
        <p:nvSpPr>
          <p:cNvPr id="6" name="Rectangle 5">
            <a:extLst>
              <a:ext uri="{FF2B5EF4-FFF2-40B4-BE49-F238E27FC236}">
                <a16:creationId xmlns:a16="http://schemas.microsoft.com/office/drawing/2014/main" id="{47DA5A88-E9FA-4CE2-88A6-CAEFD29A0733}"/>
              </a:ext>
            </a:extLst>
          </p:cNvPr>
          <p:cNvSpPr/>
          <p:nvPr/>
        </p:nvSpPr>
        <p:spPr>
          <a:xfrm>
            <a:off x="5410200" y="844530"/>
            <a:ext cx="2730655" cy="1670069"/>
          </a:xfrm>
          <a:prstGeom prst="rect">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7" name="Picture 6">
            <a:extLst>
              <a:ext uri="{FF2B5EF4-FFF2-40B4-BE49-F238E27FC236}">
                <a16:creationId xmlns:a16="http://schemas.microsoft.com/office/drawing/2014/main" id="{C30115C8-D6D2-4076-B6F7-508DDFA9D3E2}"/>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tretch>
            <a:fillRect/>
          </a:stretch>
        </p:blipFill>
        <p:spPr bwMode="auto">
          <a:xfrm>
            <a:off x="2659172" y="5454584"/>
            <a:ext cx="1410424" cy="7315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1" name="Picture 5">
            <a:extLst>
              <a:ext uri="{FF2B5EF4-FFF2-40B4-BE49-F238E27FC236}">
                <a16:creationId xmlns:a16="http://schemas.microsoft.com/office/drawing/2014/main" id="{1867C4B0-E4B3-4D56-9500-CA8C6618D6E1}"/>
              </a:ext>
            </a:extLst>
          </p:cNvPr>
          <p:cNvPicPr>
            <a:picLocks noChangeAspect="1" noChangeArrowheads="1"/>
          </p:cNvPicPr>
          <p:nvPr/>
        </p:nvPicPr>
        <p:blipFill>
          <a:blip r:embed="rId6" cstate="print">
            <a:extLst>
              <a:ext uri="{28A0092B-C50C-407E-A947-70E740481C1C}">
                <a14:useLocalDpi xmlns:a14="http://schemas.microsoft.com/office/drawing/2010/main" val="0"/>
              </a:ext>
            </a:extLst>
          </a:blip>
          <a:stretch>
            <a:fillRect/>
          </a:stretch>
        </p:blipFill>
        <p:spPr bwMode="auto">
          <a:xfrm>
            <a:off x="4105071" y="5390221"/>
            <a:ext cx="857250" cy="7315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3" name="Picture 2">
            <a:extLst>
              <a:ext uri="{FF2B5EF4-FFF2-40B4-BE49-F238E27FC236}">
                <a16:creationId xmlns:a16="http://schemas.microsoft.com/office/drawing/2014/main" id="{309F3AE3-B328-42A0-91A4-FF21183317D5}"/>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195372" y="5607656"/>
            <a:ext cx="1143000" cy="5889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4" name="Picture 33">
            <a:extLst>
              <a:ext uri="{FF2B5EF4-FFF2-40B4-BE49-F238E27FC236}">
                <a16:creationId xmlns:a16="http://schemas.microsoft.com/office/drawing/2014/main" id="{F68A9518-6D0A-4CBA-AFFF-9BD916D3A1FE}"/>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1449826" y="5536885"/>
            <a:ext cx="1260146" cy="496819"/>
          </a:xfrm>
          <a:prstGeom prst="rect">
            <a:avLst/>
          </a:prstGeom>
        </p:spPr>
      </p:pic>
      <p:pic>
        <p:nvPicPr>
          <p:cNvPr id="35" name="Picture 2">
            <a:extLst>
              <a:ext uri="{FF2B5EF4-FFF2-40B4-BE49-F238E27FC236}">
                <a16:creationId xmlns:a16="http://schemas.microsoft.com/office/drawing/2014/main" id="{8DBA8275-2768-4DD9-9A5A-DE8A9C756A72}"/>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220772" y="5457867"/>
            <a:ext cx="1143000" cy="5889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6" name="Picture 2">
            <a:extLst>
              <a:ext uri="{FF2B5EF4-FFF2-40B4-BE49-F238E27FC236}">
                <a16:creationId xmlns:a16="http://schemas.microsoft.com/office/drawing/2014/main" id="{35F24EFE-F590-403B-B5AA-AEF977DD3845}"/>
              </a:ext>
            </a:extLst>
          </p:cNvPr>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6724162" y="5379750"/>
            <a:ext cx="1179050" cy="81843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7" name="Picture 36">
            <a:extLst>
              <a:ext uri="{FF2B5EF4-FFF2-40B4-BE49-F238E27FC236}">
                <a16:creationId xmlns:a16="http://schemas.microsoft.com/office/drawing/2014/main" id="{0FB89B9B-BC43-4FD3-9E68-421D21666287}"/>
              </a:ext>
            </a:extLst>
          </p:cNvPr>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5253699" y="5363055"/>
            <a:ext cx="1163460" cy="691679"/>
          </a:xfrm>
          <a:prstGeom prst="rect">
            <a:avLst/>
          </a:prstGeom>
        </p:spPr>
      </p:pic>
      <p:pic>
        <p:nvPicPr>
          <p:cNvPr id="39" name="Picture 38" descr="Icon&#10;&#10;Description automatically generated">
            <a:extLst>
              <a:ext uri="{FF2B5EF4-FFF2-40B4-BE49-F238E27FC236}">
                <a16:creationId xmlns:a16="http://schemas.microsoft.com/office/drawing/2014/main" id="{FA0FB3AE-A179-482F-AD8A-DC2A3A960E21}"/>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7927689" y="5181600"/>
            <a:ext cx="987711" cy="1107060"/>
          </a:xfrm>
          <a:prstGeom prst="rect">
            <a:avLst/>
          </a:prstGeom>
        </p:spPr>
      </p:pic>
    </p:spTree>
    <p:extLst>
      <p:ext uri="{BB962C8B-B14F-4D97-AF65-F5344CB8AC3E}">
        <p14:creationId xmlns:p14="http://schemas.microsoft.com/office/powerpoint/2010/main" val="64896564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76200" y="-76200"/>
            <a:ext cx="8229240" cy="991440"/>
          </a:xfrm>
          <a:prstGeom prst="rect">
            <a:avLst/>
          </a:prstGeom>
          <a:noFill/>
          <a:ln>
            <a:noFill/>
          </a:ln>
        </p:spPr>
        <p:txBody>
          <a:bodyPr anchor="ctr"/>
          <a:lstStyle/>
          <a:p>
            <a:r>
              <a:rPr lang="en-US" sz="3600" b="1" dirty="0">
                <a:latin typeface="Calibri" panose="020F0502020204030204" pitchFamily="34" charset="0"/>
              </a:rPr>
              <a:t>Outline</a:t>
            </a:r>
            <a:endParaRPr sz="3600" b="1" dirty="0">
              <a:latin typeface="Calibri" panose="020F0502020204030204" pitchFamily="34" charset="0"/>
            </a:endParaRPr>
          </a:p>
        </p:txBody>
      </p:sp>
      <p:sp>
        <p:nvSpPr>
          <p:cNvPr id="5" name="TextBox 4"/>
          <p:cNvSpPr txBox="1"/>
          <p:nvPr/>
        </p:nvSpPr>
        <p:spPr>
          <a:xfrm>
            <a:off x="104775" y="915240"/>
            <a:ext cx="8686800" cy="6894195"/>
          </a:xfrm>
          <a:prstGeom prst="rect">
            <a:avLst/>
          </a:prstGeom>
          <a:noFill/>
        </p:spPr>
        <p:txBody>
          <a:bodyPr wrap="square" rtlCol="0">
            <a:spAutoFit/>
          </a:bodyPr>
          <a:lstStyle/>
          <a:p>
            <a:pPr marL="457200" indent="-457200">
              <a:buAutoNum type="arabicPeriod"/>
            </a:pPr>
            <a:r>
              <a:rPr lang="en-US" sz="2200" b="1" dirty="0">
                <a:latin typeface="Calibri" panose="020F0502020204030204" pitchFamily="34" charset="0"/>
              </a:rPr>
              <a:t>Background</a:t>
            </a:r>
            <a:endParaRPr lang="en-US" sz="400" dirty="0">
              <a:latin typeface="Calibri" panose="020F0502020204030204" pitchFamily="34" charset="0"/>
            </a:endParaRPr>
          </a:p>
          <a:p>
            <a:pPr marL="800100" lvl="1" indent="-342900">
              <a:buFont typeface="Arial" panose="020B0604020202020204" pitchFamily="34" charset="0"/>
              <a:buChar char="•"/>
            </a:pPr>
            <a:r>
              <a:rPr lang="en-US" sz="2200" dirty="0">
                <a:latin typeface="Calibri" panose="020F0502020204030204" pitchFamily="34" charset="0"/>
              </a:rPr>
              <a:t>Motivation for climate &amp; land-ice modeling</a:t>
            </a:r>
          </a:p>
          <a:p>
            <a:pPr marL="800100" lvl="1" indent="-342900">
              <a:buFont typeface="Arial" panose="020B0604020202020204" pitchFamily="34" charset="0"/>
              <a:buChar char="•"/>
            </a:pPr>
            <a:r>
              <a:rPr lang="en-US" sz="2200" dirty="0">
                <a:latin typeface="Calibri" panose="020F0502020204030204" pitchFamily="34" charset="0"/>
              </a:rPr>
              <a:t>ISMs, ESMs &amp; projects</a:t>
            </a:r>
          </a:p>
          <a:p>
            <a:pPr marL="800100" lvl="1" indent="-342900">
              <a:buFont typeface="Arial" panose="020B0604020202020204" pitchFamily="34" charset="0"/>
              <a:buChar char="•"/>
            </a:pPr>
            <a:r>
              <a:rPr lang="en-US" sz="2200" b="1" dirty="0">
                <a:latin typeface="Calibri" panose="020F0502020204030204" pitchFamily="34" charset="0"/>
              </a:rPr>
              <a:t>Land-ice equations</a:t>
            </a:r>
          </a:p>
          <a:p>
            <a:pPr marL="800100" lvl="1" indent="-342900">
              <a:buFont typeface="Arial" panose="020B0604020202020204" pitchFamily="34" charset="0"/>
              <a:buChar char="•"/>
            </a:pPr>
            <a:r>
              <a:rPr lang="en-US" sz="2200" dirty="0">
                <a:latin typeface="Calibri" panose="020F0502020204030204" pitchFamily="34" charset="0"/>
              </a:rPr>
              <a:t>Our codes: ALI, MALI</a:t>
            </a:r>
          </a:p>
          <a:p>
            <a:pPr lvl="1"/>
            <a:endParaRPr lang="en-US" sz="400" dirty="0">
              <a:latin typeface="Calibri" panose="020F0502020204030204" pitchFamily="34" charset="0"/>
            </a:endParaRPr>
          </a:p>
          <a:p>
            <a:pPr lvl="1"/>
            <a:endParaRPr lang="en-US" sz="400" dirty="0">
              <a:latin typeface="Calibri" panose="020F0502020204030204" pitchFamily="34" charset="0"/>
            </a:endParaRPr>
          </a:p>
          <a:p>
            <a:r>
              <a:rPr lang="en-US" sz="2200" dirty="0">
                <a:latin typeface="Calibri" panose="020F0502020204030204" pitchFamily="34" charset="0"/>
              </a:rPr>
              <a:t>2.   Algorithms and software</a:t>
            </a:r>
          </a:p>
          <a:p>
            <a:pPr marL="800100" lvl="1" indent="-342900">
              <a:buFont typeface="Arial" panose="020B0604020202020204" pitchFamily="34" charset="0"/>
              <a:buChar char="•"/>
            </a:pPr>
            <a:r>
              <a:rPr lang="en-US" sz="2200" dirty="0">
                <a:latin typeface="Calibri" panose="020F0502020204030204" pitchFamily="34" charset="0"/>
              </a:rPr>
              <a:t>Discretization &amp; meshes</a:t>
            </a:r>
          </a:p>
          <a:p>
            <a:pPr marL="800100" lvl="1" indent="-342900">
              <a:buFont typeface="Arial" panose="020B0604020202020204" pitchFamily="34" charset="0"/>
              <a:buChar char="•"/>
            </a:pPr>
            <a:r>
              <a:rPr lang="en-US" sz="2200" dirty="0">
                <a:latin typeface="Calibri" panose="020F0502020204030204" pitchFamily="34" charset="0"/>
              </a:rPr>
              <a:t>Nonlinear solvers</a:t>
            </a:r>
          </a:p>
          <a:p>
            <a:pPr marL="800100" lvl="1" indent="-342900">
              <a:buFont typeface="Arial" panose="020B0604020202020204" pitchFamily="34" charset="0"/>
              <a:buChar char="•"/>
            </a:pPr>
            <a:r>
              <a:rPr lang="en-US" sz="2200" dirty="0">
                <a:latin typeface="Calibri" panose="020F0502020204030204" pitchFamily="34" charset="0"/>
              </a:rPr>
              <a:t>Linear solvers</a:t>
            </a:r>
          </a:p>
          <a:p>
            <a:pPr marL="800100" lvl="1" indent="-342900">
              <a:buFont typeface="Arial" panose="020B0604020202020204" pitchFamily="34" charset="0"/>
              <a:buChar char="•"/>
            </a:pPr>
            <a:r>
              <a:rPr lang="en-US" sz="2200" dirty="0">
                <a:latin typeface="Calibri" panose="020F0502020204030204" pitchFamily="34" charset="0"/>
              </a:rPr>
              <a:t>Performance-portability</a:t>
            </a:r>
          </a:p>
          <a:p>
            <a:pPr marL="800100" lvl="1" indent="-342900">
              <a:buFont typeface="Arial" panose="020B0604020202020204" pitchFamily="34" charset="0"/>
              <a:buChar char="•"/>
            </a:pPr>
            <a:r>
              <a:rPr lang="en-US" sz="2200" dirty="0">
                <a:latin typeface="Calibri" panose="020F0502020204030204" pitchFamily="34" charset="0"/>
              </a:rPr>
              <a:t>Ice sheet initialization</a:t>
            </a:r>
          </a:p>
          <a:p>
            <a:pPr marL="800100" lvl="1" indent="-342900">
              <a:buFont typeface="Arial" panose="020B0604020202020204" pitchFamily="34" charset="0"/>
              <a:buChar char="•"/>
            </a:pPr>
            <a:r>
              <a:rPr lang="en-US" sz="2200" dirty="0">
                <a:latin typeface="Calibri" panose="020F0502020204030204" pitchFamily="34" charset="0"/>
              </a:rPr>
              <a:t>Towards UQ</a:t>
            </a:r>
          </a:p>
          <a:p>
            <a:endParaRPr lang="en-US" sz="400" dirty="0">
              <a:latin typeface="Calibri" panose="020F0502020204030204" pitchFamily="34" charset="0"/>
            </a:endParaRPr>
          </a:p>
          <a:p>
            <a:endParaRPr lang="en-US" sz="400" dirty="0">
              <a:latin typeface="Calibri" panose="020F0502020204030204" pitchFamily="34" charset="0"/>
            </a:endParaRPr>
          </a:p>
          <a:p>
            <a:r>
              <a:rPr lang="en-US" sz="2200" dirty="0">
                <a:latin typeface="Calibri" panose="020F0502020204030204" pitchFamily="34" charset="0"/>
              </a:rPr>
              <a:t>3.    Simulations </a:t>
            </a:r>
          </a:p>
          <a:p>
            <a:pPr lvl="2"/>
            <a:endParaRPr lang="en-US" sz="400" dirty="0">
              <a:latin typeface="Calibri" panose="020F0502020204030204" pitchFamily="34" charset="0"/>
            </a:endParaRPr>
          </a:p>
          <a:p>
            <a:r>
              <a:rPr lang="en-US" sz="2200" dirty="0">
                <a:latin typeface="Calibri" panose="020F0502020204030204" pitchFamily="34" charset="0"/>
              </a:rPr>
              <a:t>4.    Ongoing &amp; future work</a:t>
            </a:r>
          </a:p>
          <a:p>
            <a:endParaRPr lang="en-US" sz="4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07426" y="794564"/>
            <a:ext cx="2514600" cy="1839773"/>
          </a:xfrm>
          <a:prstGeom prst="rect">
            <a:avLst/>
          </a:prstGeom>
        </p:spPr>
      </p:pic>
      <p:pic>
        <p:nvPicPr>
          <p:cNvPr id="8" name="Picture 7" descr="global-ocean-eddies.jp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39000" y="2743101"/>
            <a:ext cx="1676400" cy="1664582"/>
          </a:xfrm>
          <a:prstGeom prst="rect">
            <a:avLst/>
          </a:prstGeom>
        </p:spPr>
      </p:pic>
      <p:pic>
        <p:nvPicPr>
          <p:cNvPr id="9" name="Picture 8">
            <a:extLst>
              <a:ext uri="{FF2B5EF4-FFF2-40B4-BE49-F238E27FC236}">
                <a16:creationId xmlns:a16="http://schemas.microsoft.com/office/drawing/2014/main" id="{80C1262A-45A6-4D1D-AC10-ED5463DA9CD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07426" y="4648201"/>
            <a:ext cx="2673626" cy="1782418"/>
          </a:xfrm>
          <a:prstGeom prst="rect">
            <a:avLst/>
          </a:prstGeom>
        </p:spPr>
      </p:pic>
    </p:spTree>
    <p:extLst>
      <p:ext uri="{BB962C8B-B14F-4D97-AF65-F5344CB8AC3E}">
        <p14:creationId xmlns:p14="http://schemas.microsoft.com/office/powerpoint/2010/main" val="3430698878"/>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95907" y="-68911"/>
            <a:ext cx="7010400" cy="12192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Stokes Ice Flow Equations</a:t>
            </a:r>
          </a:p>
        </p:txBody>
      </p:sp>
      <p:sp>
        <p:nvSpPr>
          <p:cNvPr id="25" name="TextBox 24"/>
          <p:cNvSpPr txBox="1"/>
          <p:nvPr/>
        </p:nvSpPr>
        <p:spPr>
          <a:xfrm>
            <a:off x="535867" y="933450"/>
            <a:ext cx="8037866" cy="646331"/>
          </a:xfrm>
          <a:prstGeom prst="rect">
            <a:avLst/>
          </a:prstGeom>
          <a:solidFill>
            <a:schemeClr val="accent5">
              <a:lumMod val="20000"/>
              <a:lumOff val="80000"/>
            </a:schemeClr>
          </a:solidFill>
          <a:ln>
            <a:noFill/>
          </a:ln>
        </p:spPr>
        <p:txBody>
          <a:bodyPr wrap="square" rtlCol="0">
            <a:spAutoFit/>
          </a:bodyPr>
          <a:lstStyle/>
          <a:p>
            <a:pPr algn="ctr"/>
            <a:r>
              <a:rPr lang="en-US" dirty="0">
                <a:latin typeface="Calibri" panose="020F0502020204030204" pitchFamily="34" charset="0"/>
                <a:cs typeface="Calibri" panose="020F0502020204030204" pitchFamily="34" charset="0"/>
              </a:rPr>
              <a:t>Ice behaves like a </a:t>
            </a:r>
            <a:r>
              <a:rPr lang="en-US" b="1" dirty="0">
                <a:latin typeface="Calibri" panose="020F0502020204030204" pitchFamily="34" charset="0"/>
                <a:cs typeface="Calibri" panose="020F0502020204030204" pitchFamily="34" charset="0"/>
              </a:rPr>
              <a:t>very viscous non-Newtonian shear-thinning fluid </a:t>
            </a:r>
            <a:r>
              <a:rPr lang="en-US" dirty="0">
                <a:latin typeface="Calibri" panose="020F0502020204030204" pitchFamily="34" charset="0"/>
                <a:cs typeface="Calibri" panose="020F0502020204030204" pitchFamily="34" charset="0"/>
              </a:rPr>
              <a:t>(like lava flow) and is modeled </a:t>
            </a:r>
            <a:r>
              <a:rPr lang="en-US" b="1" dirty="0">
                <a:latin typeface="Calibri" panose="020F0502020204030204" pitchFamily="34" charset="0"/>
                <a:cs typeface="Calibri" panose="020F0502020204030204" pitchFamily="34" charset="0"/>
              </a:rPr>
              <a:t>quasi-statically</a:t>
            </a:r>
            <a:r>
              <a:rPr lang="en-US" dirty="0">
                <a:latin typeface="Calibri" panose="020F0502020204030204" pitchFamily="34" charset="0"/>
                <a:cs typeface="Calibri" panose="020F0502020204030204" pitchFamily="34" charset="0"/>
              </a:rPr>
              <a:t> using </a:t>
            </a:r>
            <a:r>
              <a:rPr lang="en-US" b="1" dirty="0">
                <a:latin typeface="Calibri" panose="020F0502020204030204" pitchFamily="34" charset="0"/>
                <a:cs typeface="Calibri" panose="020F0502020204030204" pitchFamily="34" charset="0"/>
              </a:rPr>
              <a:t>nonlinear</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incompressible</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Stokes equations</a:t>
            </a:r>
            <a:r>
              <a:rPr lang="en-US" dirty="0">
                <a:latin typeface="Calibri" panose="020F0502020204030204" pitchFamily="34" charset="0"/>
                <a:cs typeface="Calibri" panose="020F0502020204030204" pitchFamily="34" charset="0"/>
              </a:rPr>
              <a:t>.</a:t>
            </a:r>
            <a:endParaRPr lang="en-US" sz="1600" b="1" i="1" dirty="0">
              <a:latin typeface="Calibri" panose="020F0502020204030204" pitchFamily="34" charset="0"/>
              <a:cs typeface="Calibri" panose="020F0502020204030204" pitchFamily="34" charset="0"/>
            </a:endParaRPr>
          </a:p>
        </p:txBody>
      </p:sp>
      <p:pic>
        <p:nvPicPr>
          <p:cNvPr id="307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026733" y="1845539"/>
            <a:ext cx="3581400" cy="220744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mc:AlternateContent xmlns:mc="http://schemas.openxmlformats.org/markup-compatibility/2006" xmlns:a14="http://schemas.microsoft.com/office/drawing/2010/main">
        <mc:Choice Requires="a14">
          <p:sp>
            <p:nvSpPr>
              <p:cNvPr id="6" name="Rectangle 5">
                <a:extLst>
                  <a:ext uri="{FF2B5EF4-FFF2-40B4-BE49-F238E27FC236}">
                    <a16:creationId xmlns:a16="http://schemas.microsoft.com/office/drawing/2014/main" id="{9F2AA931-B9EA-4551-A4C9-58A1EEF6F902}"/>
                  </a:ext>
                </a:extLst>
              </p:cNvPr>
              <p:cNvSpPr/>
              <p:nvPr/>
            </p:nvSpPr>
            <p:spPr>
              <a:xfrm>
                <a:off x="535867" y="2202064"/>
                <a:ext cx="2906308" cy="710194"/>
              </a:xfrm>
              <a:prstGeom prst="rect">
                <a:avLst/>
              </a:prstGeom>
              <a:solidFill>
                <a:srgbClr val="FFFF99"/>
              </a:solidFill>
            </p:spPr>
            <p:txBody>
              <a:bodyPr wrap="none">
                <a:spAutoFit/>
              </a:bodyPr>
              <a:lstStyle/>
              <a:p>
                <a14:m>
                  <m:oMath xmlns:m="http://schemas.openxmlformats.org/officeDocument/2006/math">
                    <m:d>
                      <m:dPr>
                        <m:begChr m:val="{"/>
                        <m:endChr m:val=""/>
                        <m:ctrlPr>
                          <a:rPr lang="en-US" i="1">
                            <a:latin typeface="Cambria Math" panose="02040503050406030204" pitchFamily="18" charset="0"/>
                          </a:rPr>
                        </m:ctrlPr>
                      </m:dPr>
                      <m:e>
                        <m:eqArr>
                          <m:eqArrPr>
                            <m:ctrlPr>
                              <a:rPr lang="en-US" i="1">
                                <a:latin typeface="Cambria Math" panose="02040503050406030204" pitchFamily="18" charset="0"/>
                              </a:rPr>
                            </m:ctrlPr>
                          </m:eqArrPr>
                          <m:e>
                            <m:r>
                              <a:rPr lang="en-US" i="1">
                                <a:latin typeface="Cambria Math"/>
                              </a:rPr>
                              <m:t>−</m:t>
                            </m:r>
                            <m:r>
                              <a:rPr lang="en-US" i="1">
                                <a:latin typeface="Cambria Math"/>
                                <a:ea typeface="Cambria Math"/>
                              </a:rPr>
                              <m:t>𝛻</m:t>
                            </m:r>
                            <m:r>
                              <a:rPr lang="en-US" i="1">
                                <a:latin typeface="Cambria Math"/>
                                <a:ea typeface="Cambria Math"/>
                              </a:rPr>
                              <m:t>∙</m:t>
                            </m:r>
                            <m:r>
                              <a:rPr lang="en-US" b="1" i="1">
                                <a:latin typeface="Cambria Math" panose="02040503050406030204" pitchFamily="18" charset="0"/>
                                <a:ea typeface="Cambria Math" panose="02040503050406030204" pitchFamily="18" charset="0"/>
                              </a:rPr>
                              <m:t>𝝉</m:t>
                            </m:r>
                            <m:r>
                              <a:rPr lang="en-US" b="1"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𝑝</m:t>
                            </m:r>
                            <m:r>
                              <a:rPr lang="en-US" i="1">
                                <a:latin typeface="Cambria Math"/>
                              </a:rPr>
                              <m:t>=</m:t>
                            </m:r>
                            <m:r>
                              <a:rPr lang="en-US" i="1">
                                <a:latin typeface="Cambria Math"/>
                                <a:ea typeface="Cambria Math"/>
                              </a:rPr>
                              <m:t>𝜌</m:t>
                            </m:r>
                            <m:r>
                              <a:rPr lang="en-US" b="1" i="1">
                                <a:latin typeface="Cambria Math"/>
                                <a:ea typeface="Cambria Math"/>
                              </a:rPr>
                              <m:t>𝒈</m:t>
                            </m:r>
                          </m:e>
                          <m:e>
                            <m:r>
                              <a:rPr lang="en-US" i="1">
                                <a:latin typeface="Cambria Math"/>
                                <a:ea typeface="Cambria Math"/>
                              </a:rPr>
                              <m:t>𝛻</m:t>
                            </m:r>
                            <m:r>
                              <a:rPr lang="en-US" i="1">
                                <a:latin typeface="Cambria Math"/>
                                <a:ea typeface="Cambria Math"/>
                              </a:rPr>
                              <m:t>∙</m:t>
                            </m:r>
                            <m:r>
                              <a:rPr lang="en-US" b="1" i="1">
                                <a:latin typeface="Cambria Math"/>
                                <a:ea typeface="Cambria Math"/>
                              </a:rPr>
                              <m:t>𝒖</m:t>
                            </m:r>
                            <m:r>
                              <a:rPr lang="en-US" i="1">
                                <a:latin typeface="Cambria Math"/>
                                <a:ea typeface="Cambria Math"/>
                              </a:rPr>
                              <m:t>=0</m:t>
                            </m:r>
                          </m:e>
                        </m:eqArr>
                      </m:e>
                    </m:d>
                  </m:oMath>
                </a14:m>
                <a:r>
                  <a:rPr lang="en-US" dirty="0">
                    <a:latin typeface="Calibri" panose="020F0502020204030204" pitchFamily="34" charset="0"/>
                    <a:cs typeface="Calibri" panose="020F0502020204030204" pitchFamily="34" charset="0"/>
                  </a:rPr>
                  <a:t>    ,    in </a:t>
                </a:r>
                <a14:m>
                  <m:oMath xmlns:m="http://schemas.openxmlformats.org/officeDocument/2006/math">
                    <m:r>
                      <m:rPr>
                        <m:sty m:val="p"/>
                      </m:rPr>
                      <a:rPr lang="el-GR" i="1">
                        <a:latin typeface="Cambria Math"/>
                        <a:ea typeface="Cambria Math"/>
                      </a:rPr>
                      <m:t>Ω</m:t>
                    </m:r>
                  </m:oMath>
                </a14:m>
                <a:endParaRPr lang="en-US" dirty="0">
                  <a:latin typeface="Calibri" panose="020F0502020204030204" pitchFamily="34" charset="0"/>
                  <a:ea typeface="Cambria Math"/>
                  <a:cs typeface="Calibri" panose="020F0502020204030204" pitchFamily="34" charset="0"/>
                </a:endParaRPr>
              </a:p>
            </p:txBody>
          </p:sp>
        </mc:Choice>
        <mc:Fallback xmlns="">
          <p:sp>
            <p:nvSpPr>
              <p:cNvPr id="6" name="Rectangle 5">
                <a:extLst>
                  <a:ext uri="{FF2B5EF4-FFF2-40B4-BE49-F238E27FC236}">
                    <a16:creationId xmlns:a16="http://schemas.microsoft.com/office/drawing/2014/main" id="{9F2AA931-B9EA-4551-A4C9-58A1EEF6F902}"/>
                  </a:ext>
                </a:extLst>
              </p:cNvPr>
              <p:cNvSpPr>
                <a:spLocks noRot="1" noChangeAspect="1" noMove="1" noResize="1" noEditPoints="1" noAdjustHandles="1" noChangeArrowheads="1" noChangeShapeType="1" noTextEdit="1"/>
              </p:cNvSpPr>
              <p:nvPr/>
            </p:nvSpPr>
            <p:spPr>
              <a:xfrm>
                <a:off x="535867" y="2202064"/>
                <a:ext cx="2906308" cy="710194"/>
              </a:xfrm>
              <a:prstGeom prst="rect">
                <a:avLst/>
              </a:prstGeom>
              <a:blipFill>
                <a:blip r:embed="rId3"/>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3" name="Rectangle 12">
                <a:extLst>
                  <a:ext uri="{FF2B5EF4-FFF2-40B4-BE49-F238E27FC236}">
                    <a16:creationId xmlns:a16="http://schemas.microsoft.com/office/drawing/2014/main" id="{4BA42945-BBEA-4C39-A6D4-6ACBB47AE3FF}"/>
                  </a:ext>
                </a:extLst>
              </p:cNvPr>
              <p:cNvSpPr/>
              <p:nvPr/>
            </p:nvSpPr>
            <p:spPr>
              <a:xfrm>
                <a:off x="132217" y="3550801"/>
                <a:ext cx="3986219" cy="1431161"/>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ea typeface="Cambria Math" panose="02040503050406030204" pitchFamily="18" charset="0"/>
                    <a:cs typeface="Calibri" panose="020F0502020204030204" pitchFamily="34" charset="0"/>
                  </a:rPr>
                  <a:t>Fluid velocity vector: </a:t>
                </a:r>
                <a14:m>
                  <m:oMath xmlns:m="http://schemas.openxmlformats.org/officeDocument/2006/math">
                    <m:r>
                      <a:rPr lang="en-US" b="1" i="1" smtClean="0">
                        <a:latin typeface="Cambria Math" panose="02040503050406030204" pitchFamily="18" charset="0"/>
                        <a:ea typeface="Cambria Math" panose="02040503050406030204" pitchFamily="18" charset="0"/>
                        <a:cs typeface="Calibri" panose="020F0502020204030204" pitchFamily="34" charset="0"/>
                      </a:rPr>
                      <m:t>𝒖</m:t>
                    </m:r>
                    <m:r>
                      <a:rPr lang="en-US" b="0" i="1" smtClean="0">
                        <a:latin typeface="Cambria Math" panose="02040503050406030204" pitchFamily="18" charset="0"/>
                        <a:ea typeface="Cambria Math" panose="02040503050406030204" pitchFamily="18" charset="0"/>
                        <a:cs typeface="Calibri" panose="020F0502020204030204" pitchFamily="34" charset="0"/>
                      </a:rPr>
                      <m:t>=</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smtClean="0">
                                <a:latin typeface="Cambria Math" panose="02040503050406030204" pitchFamily="18" charset="0"/>
                                <a:ea typeface="Cambria Math" panose="02040503050406030204" pitchFamily="18" charset="0"/>
                                <a:cs typeface="Calibri" panose="020F0502020204030204" pitchFamily="34" charset="0"/>
                              </a:rPr>
                              <m:t>𝑢</m:t>
                            </m:r>
                          </m:e>
                          <m:sub>
                            <m:r>
                              <a:rPr lang="en-US" b="0" i="1" smtClean="0">
                                <a:latin typeface="Cambria Math" panose="02040503050406030204" pitchFamily="18" charset="0"/>
                                <a:ea typeface="Cambria Math" panose="02040503050406030204" pitchFamily="18" charset="0"/>
                                <a:cs typeface="Calibri" panose="020F0502020204030204" pitchFamily="34" charset="0"/>
                              </a:rPr>
                              <m:t>1</m:t>
                            </m:r>
                          </m:sub>
                        </m:sSub>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smtClean="0">
                                <a:latin typeface="Cambria Math" panose="02040503050406030204" pitchFamily="18" charset="0"/>
                                <a:ea typeface="Cambria Math" panose="02040503050406030204" pitchFamily="18" charset="0"/>
                                <a:cs typeface="Calibri" panose="020F0502020204030204" pitchFamily="34" charset="0"/>
                              </a:rPr>
                              <m:t>𝑢</m:t>
                            </m:r>
                          </m:e>
                          <m:sub>
                            <m:r>
                              <a:rPr lang="en-US" b="0" i="1" smtClean="0">
                                <a:latin typeface="Cambria Math" panose="02040503050406030204" pitchFamily="18" charset="0"/>
                                <a:ea typeface="Cambria Math" panose="02040503050406030204" pitchFamily="18" charset="0"/>
                                <a:cs typeface="Calibri" panose="020F0502020204030204" pitchFamily="34" charset="0"/>
                              </a:rPr>
                              <m:t>2</m:t>
                            </m:r>
                          </m:sub>
                        </m:sSub>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smtClean="0">
                                <a:latin typeface="Cambria Math" panose="02040503050406030204" pitchFamily="18" charset="0"/>
                                <a:ea typeface="Cambria Math" panose="02040503050406030204" pitchFamily="18" charset="0"/>
                                <a:cs typeface="Calibri" panose="020F0502020204030204" pitchFamily="34" charset="0"/>
                              </a:rPr>
                              <m:t>𝑢</m:t>
                            </m:r>
                          </m:e>
                          <m:sub>
                            <m:r>
                              <a:rPr lang="en-US" b="0" i="1" smtClean="0">
                                <a:latin typeface="Cambria Math" panose="02040503050406030204" pitchFamily="18" charset="0"/>
                                <a:ea typeface="Cambria Math" panose="02040503050406030204" pitchFamily="18" charset="0"/>
                                <a:cs typeface="Calibri" panose="020F0502020204030204" pitchFamily="34" charset="0"/>
                              </a:rPr>
                              <m:t>3</m:t>
                            </m:r>
                          </m:sub>
                        </m:sSub>
                      </m:e>
                    </m:d>
                  </m:oMath>
                </a14:m>
                <a:endParaRPr lang="en-US" b="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r>
                  <a:rPr lang="en-US" dirty="0">
                    <a:latin typeface="Calibri" panose="020F0502020204030204" pitchFamily="34" charset="0"/>
                    <a:ea typeface="Cambria Math" panose="02040503050406030204" pitchFamily="18" charset="0"/>
                    <a:cs typeface="Calibri" panose="020F0502020204030204" pitchFamily="34" charset="0"/>
                  </a:rPr>
                  <a:t>Isotropic ice pressure: </a:t>
                </a:r>
                <a14:m>
                  <m:oMath xmlns:m="http://schemas.openxmlformats.org/officeDocument/2006/math">
                    <m:r>
                      <a:rPr lang="en-US" i="1" dirty="0" smtClean="0">
                        <a:latin typeface="Cambria Math" panose="02040503050406030204" pitchFamily="18" charset="0"/>
                        <a:ea typeface="Cambria Math" panose="02040503050406030204" pitchFamily="18" charset="0"/>
                        <a:cs typeface="Calibri" panose="020F0502020204030204" pitchFamily="34" charset="0"/>
                      </a:rPr>
                      <m:t>𝑝</m:t>
                    </m:r>
                  </m:oMath>
                </a14:m>
                <a:endParaRPr lang="en-US"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r>
                  <a:rPr lang="en-US" dirty="0">
                    <a:latin typeface="Calibri" panose="020F0502020204030204" pitchFamily="34" charset="0"/>
                    <a:ea typeface="Cambria Math" panose="02040503050406030204" pitchFamily="18" charset="0"/>
                    <a:cs typeface="Calibri" panose="020F0502020204030204" pitchFamily="34" charset="0"/>
                  </a:rPr>
                  <a:t>Deviatoric stress tensor: </a:t>
                </a:r>
                <a14:m>
                  <m:oMath xmlns:m="http://schemas.openxmlformats.org/officeDocument/2006/math">
                    <m:r>
                      <a:rPr lang="en-US" b="1" i="1" smtClean="0">
                        <a:latin typeface="Cambria Math" panose="02040503050406030204" pitchFamily="18" charset="0"/>
                        <a:ea typeface="Cambria Math" panose="02040503050406030204" pitchFamily="18" charset="0"/>
                      </a:rPr>
                      <m:t>𝝉</m:t>
                    </m:r>
                    <m:r>
                      <a:rPr lang="en-US" b="0" i="1" dirty="0">
                        <a:latin typeface="Cambria Math"/>
                      </a:rPr>
                      <m:t> = 2</m:t>
                    </m:r>
                    <m:r>
                      <a:rPr lang="en-US" b="0" i="1" dirty="0">
                        <a:latin typeface="Cambria Math"/>
                        <a:ea typeface="Cambria Math"/>
                      </a:rPr>
                      <m:t>𝜇</m:t>
                    </m:r>
                    <m:r>
                      <a:rPr lang="en-US" b="1" i="1" dirty="0">
                        <a:latin typeface="Cambria Math" panose="02040503050406030204" pitchFamily="18" charset="0"/>
                        <a:ea typeface="Cambria Math" panose="02040503050406030204" pitchFamily="18" charset="0"/>
                      </a:rPr>
                      <m:t>𝝐</m:t>
                    </m:r>
                  </m:oMath>
                </a14:m>
                <a:endParaRPr lang="en-US" b="1" i="1" dirty="0">
                  <a:latin typeface="Calibri" panose="020F0502020204030204" pitchFamily="34" charset="0"/>
                  <a:ea typeface="Cambria Math"/>
                  <a:cs typeface="Calibri" panose="020F0502020204030204" pitchFamily="34" charset="0"/>
                </a:endParaRPr>
              </a:p>
              <a:p>
                <a:endParaRPr lang="en-US" sz="1700" dirty="0">
                  <a:latin typeface="Calibri" panose="020F0502020204030204" pitchFamily="34" charset="0"/>
                  <a:cs typeface="Calibri" panose="020F0502020204030204" pitchFamily="34" charset="0"/>
                </a:endParaRPr>
              </a:p>
            </p:txBody>
          </p:sp>
        </mc:Choice>
        <mc:Fallback xmlns="">
          <p:sp>
            <p:nvSpPr>
              <p:cNvPr id="13" name="Rectangle 12">
                <a:extLst>
                  <a:ext uri="{FF2B5EF4-FFF2-40B4-BE49-F238E27FC236}">
                    <a16:creationId xmlns:a16="http://schemas.microsoft.com/office/drawing/2014/main" id="{4BA42945-BBEA-4C39-A6D4-6ACBB47AE3FF}"/>
                  </a:ext>
                </a:extLst>
              </p:cNvPr>
              <p:cNvSpPr>
                <a:spLocks noRot="1" noChangeAspect="1" noMove="1" noResize="1" noEditPoints="1" noAdjustHandles="1" noChangeArrowheads="1" noChangeShapeType="1" noTextEdit="1"/>
              </p:cNvSpPr>
              <p:nvPr/>
            </p:nvSpPr>
            <p:spPr>
              <a:xfrm>
                <a:off x="132217" y="3550801"/>
                <a:ext cx="3986219" cy="1431161"/>
              </a:xfrm>
              <a:prstGeom prst="rect">
                <a:avLst/>
              </a:prstGeom>
              <a:blipFill>
                <a:blip r:embed="rId4"/>
                <a:stretch>
                  <a:fillRect l="-1070" t="-212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Rectangle 13">
                <a:extLst>
                  <a:ext uri="{FF2B5EF4-FFF2-40B4-BE49-F238E27FC236}">
                    <a16:creationId xmlns:a16="http://schemas.microsoft.com/office/drawing/2014/main" id="{B0E8DC5B-5B6F-45C5-8770-0226A92116BC}"/>
                  </a:ext>
                </a:extLst>
              </p:cNvPr>
              <p:cNvSpPr/>
              <p:nvPr/>
            </p:nvSpPr>
            <p:spPr>
              <a:xfrm>
                <a:off x="128852" y="4668839"/>
                <a:ext cx="3922933" cy="601703"/>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ea typeface="Cambria Math"/>
                    <a:cs typeface="Calibri" panose="020F0502020204030204" pitchFamily="34" charset="0"/>
                  </a:rPr>
                  <a:t>Strain rate tensor: </a:t>
                </a:r>
                <a14:m>
                  <m:oMath xmlns:m="http://schemas.openxmlformats.org/officeDocument/2006/math">
                    <m:r>
                      <a:rPr lang="en-US" i="1">
                        <a:latin typeface="Cambria Math"/>
                        <a:ea typeface="Cambria Math"/>
                      </a:rPr>
                      <m:t>𝜖</m:t>
                    </m:r>
                    <m:r>
                      <m:rPr>
                        <m:sty m:val="p"/>
                      </m:rPr>
                      <a:rPr lang="en-US" baseline="-25000">
                        <a:latin typeface="Cambria Math"/>
                        <a:ea typeface="Cambria Math"/>
                      </a:rPr>
                      <m:t>ij</m:t>
                    </m:r>
                    <m:r>
                      <a:rPr lang="en-US">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d>
                      <m:dPr>
                        <m:ctrlPr>
                          <a:rPr lang="en-US" i="1">
                            <a:latin typeface="Cambria Math" panose="02040503050406030204" pitchFamily="18" charset="0"/>
                            <a:ea typeface="Cambria Math"/>
                          </a:rPr>
                        </m:ctrlPr>
                      </m:dPr>
                      <m:e>
                        <m:f>
                          <m:fPr>
                            <m:ctrlPr>
                              <a:rPr lang="en-US" i="1">
                                <a:latin typeface="Cambria Math" panose="02040503050406030204" pitchFamily="18" charset="0"/>
                                <a:ea typeface="Cambria Math"/>
                              </a:rPr>
                            </m:ctrlPr>
                          </m:fPr>
                          <m:num>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𝑢</m:t>
                                </m:r>
                              </m:e>
                              <m:sub>
                                <m:r>
                                  <a:rPr lang="en-US" i="1">
                                    <a:latin typeface="Cambria Math"/>
                                    <a:ea typeface="Cambria Math"/>
                                  </a:rPr>
                                  <m:t>𝑖</m:t>
                                </m:r>
                              </m:sub>
                            </m:sSub>
                          </m:num>
                          <m:den>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𝑥</m:t>
                                </m:r>
                              </m:e>
                              <m:sub>
                                <m:r>
                                  <a:rPr lang="en-US" i="1">
                                    <a:latin typeface="Cambria Math"/>
                                    <a:ea typeface="Cambria Math"/>
                                  </a:rPr>
                                  <m:t>𝑗</m:t>
                                </m:r>
                              </m:sub>
                            </m:sSub>
                          </m:den>
                        </m:f>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𝑢</m:t>
                                </m:r>
                              </m:e>
                              <m:sub>
                                <m:r>
                                  <a:rPr lang="en-US" i="1">
                                    <a:latin typeface="Cambria Math"/>
                                    <a:ea typeface="Cambria Math"/>
                                  </a:rPr>
                                  <m:t>𝑗</m:t>
                                </m:r>
                              </m:sub>
                            </m:sSub>
                          </m:num>
                          <m:den>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𝑥</m:t>
                                </m:r>
                              </m:e>
                              <m:sub>
                                <m:r>
                                  <a:rPr lang="en-US" i="1">
                                    <a:latin typeface="Cambria Math"/>
                                    <a:ea typeface="Cambria Math"/>
                                  </a:rPr>
                                  <m:t>𝑖</m:t>
                                </m:r>
                              </m:sub>
                            </m:sSub>
                          </m:den>
                        </m:f>
                      </m:e>
                    </m:d>
                  </m:oMath>
                </a14:m>
                <a:endParaRPr lang="en-US" dirty="0">
                  <a:latin typeface="Calibri" panose="020F0502020204030204" pitchFamily="34" charset="0"/>
                  <a:cs typeface="Calibri" panose="020F0502020204030204" pitchFamily="34" charset="0"/>
                </a:endParaRPr>
              </a:p>
            </p:txBody>
          </p:sp>
        </mc:Choice>
        <mc:Fallback xmlns="">
          <p:sp>
            <p:nvSpPr>
              <p:cNvPr id="14" name="Rectangle 13">
                <a:extLst>
                  <a:ext uri="{FF2B5EF4-FFF2-40B4-BE49-F238E27FC236}">
                    <a16:creationId xmlns:a16="http://schemas.microsoft.com/office/drawing/2014/main" id="{B0E8DC5B-5B6F-45C5-8770-0226A92116BC}"/>
                  </a:ext>
                </a:extLst>
              </p:cNvPr>
              <p:cNvSpPr>
                <a:spLocks noRot="1" noChangeAspect="1" noMove="1" noResize="1" noEditPoints="1" noAdjustHandles="1" noChangeArrowheads="1" noChangeShapeType="1" noTextEdit="1"/>
              </p:cNvSpPr>
              <p:nvPr/>
            </p:nvSpPr>
            <p:spPr>
              <a:xfrm>
                <a:off x="128852" y="4668839"/>
                <a:ext cx="3922933" cy="601703"/>
              </a:xfrm>
              <a:prstGeom prst="rect">
                <a:avLst/>
              </a:prstGeom>
              <a:blipFill>
                <a:blip r:embed="rId5"/>
                <a:stretch>
                  <a:fillRect l="-93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5" name="Rectangle 14">
                <a:extLst>
                  <a:ext uri="{FF2B5EF4-FFF2-40B4-BE49-F238E27FC236}">
                    <a16:creationId xmlns:a16="http://schemas.microsoft.com/office/drawing/2014/main" id="{CA6596A3-AC97-4C34-85CC-D3631A780710}"/>
                  </a:ext>
                </a:extLst>
              </p:cNvPr>
              <p:cNvSpPr/>
              <p:nvPr/>
            </p:nvSpPr>
            <p:spPr>
              <a:xfrm>
                <a:off x="121307" y="5100081"/>
                <a:ext cx="5596789" cy="679994"/>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ea typeface="Cambria Math"/>
                    <a:cs typeface="Calibri" panose="020F0502020204030204" pitchFamily="34" charset="0"/>
                  </a:rPr>
                  <a:t>Glen’s Law Viscosity*: </a:t>
                </a:r>
                <a14:m>
                  <m:oMath xmlns:m="http://schemas.openxmlformats.org/officeDocument/2006/math">
                    <m:r>
                      <a:rPr lang="en-US" i="1">
                        <a:latin typeface="Cambria Math"/>
                        <a:ea typeface="Cambria Math"/>
                      </a:rPr>
                      <m:t>𝜇</m:t>
                    </m:r>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sSup>
                      <m:sSupPr>
                        <m:ctrlPr>
                          <a:rPr lang="en-US" i="1">
                            <a:latin typeface="Cambria Math" panose="02040503050406030204" pitchFamily="18" charset="0"/>
                            <a:ea typeface="Cambria Math"/>
                          </a:rPr>
                        </m:ctrlPr>
                      </m:sSupPr>
                      <m:e>
                        <m:sSup>
                          <m:sSupPr>
                            <m:ctrlPr>
                              <a:rPr lang="en-US" i="1">
                                <a:latin typeface="Cambria Math" panose="02040503050406030204" pitchFamily="18" charset="0"/>
                                <a:ea typeface="Cambria Math"/>
                              </a:rPr>
                            </m:ctrlPr>
                          </m:sSupPr>
                          <m:e>
                            <m:r>
                              <a:rPr lang="en-US" i="1">
                                <a:latin typeface="Cambria Math"/>
                                <a:ea typeface="Cambria Math"/>
                              </a:rPr>
                              <m:t>𝐴</m:t>
                            </m:r>
                            <m:r>
                              <a:rPr lang="en-US" i="1">
                                <a:latin typeface="Cambria Math"/>
                                <a:ea typeface="Cambria Math"/>
                              </a:rPr>
                              <m:t>(</m:t>
                            </m:r>
                            <m:r>
                              <a:rPr lang="en-US" i="1">
                                <a:latin typeface="Cambria Math"/>
                                <a:ea typeface="Cambria Math"/>
                              </a:rPr>
                              <m:t>𝑇</m:t>
                            </m:r>
                            <m:r>
                              <a:rPr lang="en-US" i="1">
                                <a:latin typeface="Cambria Math"/>
                                <a:ea typeface="Cambria Math"/>
                              </a:rPr>
                              <m:t>)</m:t>
                            </m:r>
                          </m:e>
                          <m:sup>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𝑛</m:t>
                                </m:r>
                              </m:den>
                            </m:f>
                          </m:sup>
                        </m:sSup>
                        <m:d>
                          <m:dPr>
                            <m:ctrlPr>
                              <a:rPr lang="en-US" i="1">
                                <a:latin typeface="Cambria Math" panose="02040503050406030204" pitchFamily="18" charset="0"/>
                                <a:ea typeface="Cambria Math"/>
                              </a:rPr>
                            </m:ctrlPr>
                          </m:dPr>
                          <m:e>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nary>
                              <m:naryPr>
                                <m:chr m:val="∑"/>
                                <m:supHide m:val="on"/>
                                <m:ctrlPr>
                                  <a:rPr lang="en-US" i="1">
                                    <a:latin typeface="Cambria Math" panose="02040503050406030204" pitchFamily="18" charset="0"/>
                                    <a:ea typeface="Cambria Math"/>
                                  </a:rPr>
                                </m:ctrlPr>
                              </m:naryPr>
                              <m:sub>
                                <m:r>
                                  <m:rPr>
                                    <m:brk m:alnAt="7"/>
                                  </m:rPr>
                                  <a:rPr lang="en-US" i="1">
                                    <a:latin typeface="Cambria Math"/>
                                    <a:ea typeface="Cambria Math"/>
                                  </a:rPr>
                                  <m:t>𝑖</m:t>
                                </m:r>
                                <m:r>
                                  <a:rPr lang="en-US" i="1">
                                    <a:latin typeface="Cambria Math"/>
                                    <a:ea typeface="Cambria Math"/>
                                  </a:rPr>
                                  <m:t>𝑗</m:t>
                                </m:r>
                              </m:sub>
                              <m:sup/>
                              <m:e>
                                <m:r>
                                  <a:rPr lang="en-US" b="1" i="1">
                                    <a:latin typeface="Cambria Math"/>
                                    <a:ea typeface="Cambria Math"/>
                                  </a:rPr>
                                  <m:t>𝝐</m:t>
                                </m:r>
                                <m:r>
                                  <a:rPr lang="en-US" i="1" baseline="-25000">
                                    <a:latin typeface="Cambria Math"/>
                                    <a:ea typeface="Cambria Math"/>
                                  </a:rPr>
                                  <m:t>𝑖𝑗</m:t>
                                </m:r>
                                <m:r>
                                  <a:rPr lang="en-US" i="1" baseline="30000">
                                    <a:latin typeface="Cambria Math"/>
                                    <a:ea typeface="Cambria Math"/>
                                  </a:rPr>
                                  <m:t>2</m:t>
                                </m:r>
                              </m:e>
                            </m:nary>
                          </m:e>
                        </m:d>
                      </m:e>
                      <m:sup>
                        <m:d>
                          <m:dPr>
                            <m:ctrlPr>
                              <a:rPr lang="en-US" i="1">
                                <a:latin typeface="Cambria Math" panose="02040503050406030204" pitchFamily="18" charset="0"/>
                                <a:ea typeface="Cambria Math"/>
                              </a:rPr>
                            </m:ctrlPr>
                          </m:dPr>
                          <m:e>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r>
                                  <a:rPr lang="en-US" i="1">
                                    <a:latin typeface="Cambria Math"/>
                                    <a:ea typeface="Cambria Math"/>
                                  </a:rPr>
                                  <m:t>𝑛</m:t>
                                </m:r>
                              </m:den>
                            </m:f>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e>
                        </m:d>
                      </m:sup>
                    </m:sSup>
                  </m:oMath>
                </a14:m>
                <a:endParaRPr lang="en-US" dirty="0">
                  <a:latin typeface="Calibri" panose="020F0502020204030204" pitchFamily="34" charset="0"/>
                  <a:cs typeface="Calibri" panose="020F0502020204030204" pitchFamily="34" charset="0"/>
                </a:endParaRPr>
              </a:p>
            </p:txBody>
          </p:sp>
        </mc:Choice>
        <mc:Fallback xmlns="">
          <p:sp>
            <p:nvSpPr>
              <p:cNvPr id="15" name="Rectangle 14">
                <a:extLst>
                  <a:ext uri="{FF2B5EF4-FFF2-40B4-BE49-F238E27FC236}">
                    <a16:creationId xmlns:a16="http://schemas.microsoft.com/office/drawing/2014/main" id="{CA6596A3-AC97-4C34-85CC-D3631A780710}"/>
                  </a:ext>
                </a:extLst>
              </p:cNvPr>
              <p:cNvSpPr>
                <a:spLocks noRot="1" noChangeAspect="1" noMove="1" noResize="1" noEditPoints="1" noAdjustHandles="1" noChangeArrowheads="1" noChangeShapeType="1" noTextEdit="1"/>
              </p:cNvSpPr>
              <p:nvPr/>
            </p:nvSpPr>
            <p:spPr>
              <a:xfrm>
                <a:off x="121307" y="5100081"/>
                <a:ext cx="5596789" cy="679994"/>
              </a:xfrm>
              <a:prstGeom prst="rect">
                <a:avLst/>
              </a:prstGeom>
              <a:blipFill>
                <a:blip r:embed="rId6"/>
                <a:stretch>
                  <a:fillRect l="-763" b="-4505"/>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6" name="Rectangle 15">
                <a:extLst>
                  <a:ext uri="{FF2B5EF4-FFF2-40B4-BE49-F238E27FC236}">
                    <a16:creationId xmlns:a16="http://schemas.microsoft.com/office/drawing/2014/main" id="{B62AFA86-247F-4D4C-B595-43A41EAA1BF2}"/>
                  </a:ext>
                </a:extLst>
              </p:cNvPr>
              <p:cNvSpPr/>
              <p:nvPr/>
            </p:nvSpPr>
            <p:spPr>
              <a:xfrm>
                <a:off x="151833" y="5745728"/>
                <a:ext cx="3128485" cy="481350"/>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Flow factor: </a:t>
                </a:r>
                <a14:m>
                  <m:oMath xmlns:m="http://schemas.openxmlformats.org/officeDocument/2006/math">
                    <m:r>
                      <a:rPr lang="en-US" i="1" dirty="0" smtClean="0">
                        <a:latin typeface="Cambria Math" panose="02040503050406030204" pitchFamily="18" charset="0"/>
                        <a:cs typeface="Calibri" panose="020F0502020204030204" pitchFamily="34" charset="0"/>
                      </a:rPr>
                      <m:t>𝐴</m:t>
                    </m:r>
                    <m:r>
                      <a:rPr lang="en-US" i="1" dirty="0" smtClean="0">
                        <a:latin typeface="Cambria Math" panose="02040503050406030204" pitchFamily="18" charset="0"/>
                        <a:cs typeface="Calibri" panose="020F0502020204030204" pitchFamily="34" charset="0"/>
                      </a:rPr>
                      <m:t>(</m:t>
                    </m:r>
                    <m:r>
                      <a:rPr lang="en-US" i="1" dirty="0" smtClean="0">
                        <a:latin typeface="Cambria Math" panose="02040503050406030204" pitchFamily="18" charset="0"/>
                        <a:cs typeface="Calibri" panose="020F0502020204030204" pitchFamily="34" charset="0"/>
                      </a:rPr>
                      <m:t>𝑇</m:t>
                    </m:r>
                    <m:r>
                      <a:rPr lang="en-US" i="1" dirty="0" smtClean="0">
                        <a:latin typeface="Cambria Math" panose="02040503050406030204" pitchFamily="18" charset="0"/>
                        <a:cs typeface="Calibri" panose="020F0502020204030204" pitchFamily="34" charset="0"/>
                      </a:rPr>
                      <m:t>)=</m:t>
                    </m:r>
                    <m:sSub>
                      <m:sSubPr>
                        <m:ctrlPr>
                          <a:rPr lang="en-US" i="1" dirty="0" smtClean="0">
                            <a:latin typeface="Cambria Math" panose="02040503050406030204" pitchFamily="18" charset="0"/>
                            <a:cs typeface="Calibri" panose="020F0502020204030204" pitchFamily="34" charset="0"/>
                          </a:rPr>
                        </m:ctrlPr>
                      </m:sSubPr>
                      <m:e>
                        <m:r>
                          <a:rPr lang="en-US" b="0" i="1" dirty="0" smtClean="0">
                            <a:latin typeface="Cambria Math" panose="02040503050406030204" pitchFamily="18" charset="0"/>
                            <a:cs typeface="Calibri" panose="020F0502020204030204" pitchFamily="34" charset="0"/>
                          </a:rPr>
                          <m:t>𝐴</m:t>
                        </m:r>
                      </m:e>
                      <m:sub>
                        <m:r>
                          <a:rPr lang="en-US" b="0" i="1" dirty="0" smtClean="0">
                            <a:latin typeface="Cambria Math" panose="02040503050406030204" pitchFamily="18" charset="0"/>
                            <a:cs typeface="Calibri" panose="020F0502020204030204" pitchFamily="34" charset="0"/>
                          </a:rPr>
                          <m:t>0</m:t>
                        </m:r>
                      </m:sub>
                    </m:sSub>
                    <m:sSup>
                      <m:sSupPr>
                        <m:ctrlPr>
                          <a:rPr lang="en-US" i="1" dirty="0" smtClean="0">
                            <a:latin typeface="Cambria Math" panose="02040503050406030204" pitchFamily="18" charset="0"/>
                            <a:cs typeface="Calibri" panose="020F0502020204030204" pitchFamily="34" charset="0"/>
                          </a:rPr>
                        </m:ctrlPr>
                      </m:sSupPr>
                      <m:e>
                        <m:r>
                          <a:rPr lang="en-US" b="0" i="1" dirty="0" smtClean="0">
                            <a:latin typeface="Cambria Math" panose="02040503050406030204" pitchFamily="18" charset="0"/>
                            <a:cs typeface="Calibri" panose="020F0502020204030204" pitchFamily="34" charset="0"/>
                          </a:rPr>
                          <m:t>𝑒</m:t>
                        </m:r>
                      </m:e>
                      <m:sup>
                        <m:r>
                          <a:rPr lang="en-US" b="0" i="1" dirty="0" smtClean="0">
                            <a:latin typeface="Cambria Math" panose="02040503050406030204" pitchFamily="18" charset="0"/>
                            <a:cs typeface="Calibri" panose="020F0502020204030204" pitchFamily="34" charset="0"/>
                          </a:rPr>
                          <m:t>−</m:t>
                        </m:r>
                        <m:f>
                          <m:fPr>
                            <m:ctrlPr>
                              <a:rPr lang="en-US" i="1" dirty="0" smtClean="0">
                                <a:latin typeface="Cambria Math" panose="02040503050406030204" pitchFamily="18" charset="0"/>
                                <a:cs typeface="Calibri" panose="020F0502020204030204" pitchFamily="34" charset="0"/>
                              </a:rPr>
                            </m:ctrlPr>
                          </m:fPr>
                          <m:num>
                            <m:r>
                              <a:rPr lang="en-US" b="0" i="1" dirty="0" smtClean="0">
                                <a:latin typeface="Cambria Math" panose="02040503050406030204" pitchFamily="18" charset="0"/>
                                <a:cs typeface="Calibri" panose="020F0502020204030204" pitchFamily="34" charset="0"/>
                              </a:rPr>
                              <m:t>𝑄</m:t>
                            </m:r>
                          </m:num>
                          <m:den>
                            <m:r>
                              <a:rPr lang="en-US" b="0" i="1" dirty="0" smtClean="0">
                                <a:latin typeface="Cambria Math" panose="02040503050406030204" pitchFamily="18" charset="0"/>
                                <a:cs typeface="Calibri" panose="020F0502020204030204" pitchFamily="34" charset="0"/>
                              </a:rPr>
                              <m:t>𝑅𝑇</m:t>
                            </m:r>
                          </m:den>
                        </m:f>
                      </m:sup>
                    </m:sSup>
                  </m:oMath>
                </a14:m>
                <a:endParaRPr lang="en-US" dirty="0">
                  <a:latin typeface="Calibri" panose="020F0502020204030204" pitchFamily="34" charset="0"/>
                  <a:cs typeface="Calibri" panose="020F0502020204030204" pitchFamily="34" charset="0"/>
                </a:endParaRPr>
              </a:p>
            </p:txBody>
          </p:sp>
        </mc:Choice>
        <mc:Fallback xmlns="">
          <p:sp>
            <p:nvSpPr>
              <p:cNvPr id="16" name="Rectangle 15">
                <a:extLst>
                  <a:ext uri="{FF2B5EF4-FFF2-40B4-BE49-F238E27FC236}">
                    <a16:creationId xmlns:a16="http://schemas.microsoft.com/office/drawing/2014/main" id="{B62AFA86-247F-4D4C-B595-43A41EAA1BF2}"/>
                  </a:ext>
                </a:extLst>
              </p:cNvPr>
              <p:cNvSpPr>
                <a:spLocks noRot="1" noChangeAspect="1" noMove="1" noResize="1" noEditPoints="1" noAdjustHandles="1" noChangeArrowheads="1" noChangeShapeType="1" noTextEdit="1"/>
              </p:cNvSpPr>
              <p:nvPr/>
            </p:nvSpPr>
            <p:spPr>
              <a:xfrm>
                <a:off x="151833" y="5745728"/>
                <a:ext cx="3128485" cy="481350"/>
              </a:xfrm>
              <a:prstGeom prst="rect">
                <a:avLst/>
              </a:prstGeom>
              <a:blipFill>
                <a:blip r:embed="rId7"/>
                <a:stretch>
                  <a:fillRect l="-1365" b="-2025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20DBC18A-7834-4F72-BE1C-86EABB5E611B}"/>
                  </a:ext>
                </a:extLst>
              </p:cNvPr>
              <p:cNvSpPr txBox="1"/>
              <p:nvPr/>
            </p:nvSpPr>
            <p:spPr>
              <a:xfrm>
                <a:off x="9787" y="6520844"/>
                <a:ext cx="780796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*Nye 1957; </a:t>
                </a:r>
                <a:r>
                  <a:rPr lang="en-US" sz="1600" dirty="0" err="1">
                    <a:solidFill>
                      <a:schemeClr val="bg1"/>
                    </a:solidFill>
                    <a:latin typeface="Calibri" panose="020F0502020204030204" pitchFamily="34" charset="0"/>
                    <a:cs typeface="Calibri" panose="020F0502020204030204" pitchFamily="34" charset="0"/>
                  </a:rPr>
                  <a:t>Cuffey</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et </a:t>
                </a:r>
                <a:r>
                  <a:rPr lang="en-US" sz="1600" dirty="0">
                    <a:solidFill>
                      <a:schemeClr val="bg1"/>
                    </a:solidFill>
                    <a:latin typeface="Calibri" panose="020F0502020204030204" pitchFamily="34" charset="0"/>
                    <a:cs typeface="Calibri" panose="020F0502020204030204" pitchFamily="34" charset="0"/>
                  </a:rPr>
                  <a:t>al., 2010.  Typically we use </a:t>
                </a:r>
                <a14:m>
                  <m:oMath xmlns:m="http://schemas.openxmlformats.org/officeDocument/2006/math">
                    <m:r>
                      <a:rPr lang="en-US" sz="1600" i="1" dirty="0" smtClean="0">
                        <a:solidFill>
                          <a:schemeClr val="bg1"/>
                        </a:solidFill>
                        <a:latin typeface="Cambria Math" panose="02040503050406030204" pitchFamily="18" charset="0"/>
                        <a:cs typeface="Calibri" panose="020F0502020204030204" pitchFamily="34" charset="0"/>
                      </a:rPr>
                      <m:t>𝑛</m:t>
                    </m:r>
                    <m:r>
                      <a:rPr lang="en-US" sz="1600" i="1" dirty="0">
                        <a:solidFill>
                          <a:schemeClr val="bg1"/>
                        </a:solidFill>
                        <a:latin typeface="Cambria Math" panose="02040503050406030204" pitchFamily="18" charset="0"/>
                        <a:cs typeface="Calibri" panose="020F0502020204030204" pitchFamily="34" charset="0"/>
                      </a:rPr>
                      <m:t>=</m:t>
                    </m:r>
                    <m:r>
                      <a:rPr lang="en-US" sz="1600" i="1" dirty="0" smtClean="0">
                        <a:solidFill>
                          <a:schemeClr val="bg1"/>
                        </a:solidFill>
                        <a:latin typeface="Cambria Math" panose="02040503050406030204" pitchFamily="18" charset="0"/>
                        <a:cs typeface="Calibri" panose="020F0502020204030204" pitchFamily="34" charset="0"/>
                      </a:rPr>
                      <m:t>3</m:t>
                    </m:r>
                  </m:oMath>
                </a14:m>
                <a:r>
                  <a:rPr lang="en-US" sz="1600" dirty="0">
                    <a:solidFill>
                      <a:schemeClr val="bg1"/>
                    </a:solidFill>
                    <a:latin typeface="Calibri" panose="020F0502020204030204" pitchFamily="34" charset="0"/>
                    <a:cs typeface="Calibri" panose="020F0502020204030204" pitchFamily="34" charset="0"/>
                  </a:rPr>
                  <a:t>.</a:t>
                </a:r>
              </a:p>
            </p:txBody>
          </p:sp>
        </mc:Choice>
        <mc:Fallback xmlns="">
          <p:sp>
            <p:nvSpPr>
              <p:cNvPr id="18" name="TextBox 17">
                <a:extLst>
                  <a:ext uri="{FF2B5EF4-FFF2-40B4-BE49-F238E27FC236}">
                    <a16:creationId xmlns:a16="http://schemas.microsoft.com/office/drawing/2014/main" id="{20DBC18A-7834-4F72-BE1C-86EABB5E611B}"/>
                  </a:ext>
                </a:extLst>
              </p:cNvPr>
              <p:cNvSpPr txBox="1">
                <a:spLocks noRot="1" noChangeAspect="1" noMove="1" noResize="1" noEditPoints="1" noAdjustHandles="1" noChangeArrowheads="1" noChangeShapeType="1" noTextEdit="1"/>
              </p:cNvSpPr>
              <p:nvPr/>
            </p:nvSpPr>
            <p:spPr>
              <a:xfrm>
                <a:off x="9787" y="6520844"/>
                <a:ext cx="7807960" cy="338554"/>
              </a:xfrm>
              <a:prstGeom prst="rect">
                <a:avLst/>
              </a:prstGeom>
              <a:blipFill>
                <a:blip r:embed="rId8"/>
                <a:stretch>
                  <a:fillRect l="-469" t="-5455" b="-23636"/>
                </a:stretch>
              </a:blipFill>
            </p:spPr>
            <p:txBody>
              <a:bodyPr/>
              <a:lstStyle/>
              <a:p>
                <a:r>
                  <a:rPr lang="en-US">
                    <a:noFill/>
                  </a:rPr>
                  <a:t> </a:t>
                </a:r>
              </a:p>
            </p:txBody>
          </p:sp>
        </mc:Fallback>
      </mc:AlternateContent>
    </p:spTree>
    <p:extLst>
      <p:ext uri="{BB962C8B-B14F-4D97-AF65-F5344CB8AC3E}">
        <p14:creationId xmlns:p14="http://schemas.microsoft.com/office/powerpoint/2010/main" val="390774475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95907" y="-68911"/>
            <a:ext cx="7010400" cy="12192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Stokes Ice Flow Equations</a:t>
            </a:r>
          </a:p>
        </p:txBody>
      </p:sp>
      <p:pic>
        <p:nvPicPr>
          <p:cNvPr id="307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026733" y="1845539"/>
            <a:ext cx="3581400" cy="220744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mc:AlternateContent xmlns:mc="http://schemas.openxmlformats.org/markup-compatibility/2006" xmlns:a14="http://schemas.microsoft.com/office/drawing/2010/main">
        <mc:Choice Requires="a14">
          <p:sp>
            <p:nvSpPr>
              <p:cNvPr id="6" name="Rectangle 5">
                <a:extLst>
                  <a:ext uri="{FF2B5EF4-FFF2-40B4-BE49-F238E27FC236}">
                    <a16:creationId xmlns:a16="http://schemas.microsoft.com/office/drawing/2014/main" id="{9F2AA931-B9EA-4551-A4C9-58A1EEF6F902}"/>
                  </a:ext>
                </a:extLst>
              </p:cNvPr>
              <p:cNvSpPr/>
              <p:nvPr/>
            </p:nvSpPr>
            <p:spPr>
              <a:xfrm>
                <a:off x="535867" y="2202064"/>
                <a:ext cx="2906308" cy="710194"/>
              </a:xfrm>
              <a:prstGeom prst="rect">
                <a:avLst/>
              </a:prstGeom>
              <a:solidFill>
                <a:srgbClr val="FFFF99"/>
              </a:solidFill>
            </p:spPr>
            <p:txBody>
              <a:bodyPr wrap="none">
                <a:spAutoFit/>
              </a:bodyPr>
              <a:lstStyle/>
              <a:p>
                <a14:m>
                  <m:oMath xmlns:m="http://schemas.openxmlformats.org/officeDocument/2006/math">
                    <m:d>
                      <m:dPr>
                        <m:begChr m:val="{"/>
                        <m:endChr m:val=""/>
                        <m:ctrlPr>
                          <a:rPr lang="en-US" i="1">
                            <a:latin typeface="Cambria Math" panose="02040503050406030204" pitchFamily="18" charset="0"/>
                          </a:rPr>
                        </m:ctrlPr>
                      </m:dPr>
                      <m:e>
                        <m:eqArr>
                          <m:eqArrPr>
                            <m:ctrlPr>
                              <a:rPr lang="en-US" i="1">
                                <a:latin typeface="Cambria Math" panose="02040503050406030204" pitchFamily="18" charset="0"/>
                              </a:rPr>
                            </m:ctrlPr>
                          </m:eqArrPr>
                          <m:e>
                            <m:r>
                              <a:rPr lang="en-US" i="1">
                                <a:latin typeface="Cambria Math"/>
                              </a:rPr>
                              <m:t>−</m:t>
                            </m:r>
                            <m:r>
                              <a:rPr lang="en-US" i="1">
                                <a:latin typeface="Cambria Math"/>
                                <a:ea typeface="Cambria Math"/>
                              </a:rPr>
                              <m:t>𝛻</m:t>
                            </m:r>
                            <m:r>
                              <a:rPr lang="en-US" i="1">
                                <a:latin typeface="Cambria Math"/>
                                <a:ea typeface="Cambria Math"/>
                              </a:rPr>
                              <m:t>∙</m:t>
                            </m:r>
                            <m:r>
                              <a:rPr lang="en-US" b="1" i="1">
                                <a:latin typeface="Cambria Math" panose="02040503050406030204" pitchFamily="18" charset="0"/>
                                <a:ea typeface="Cambria Math" panose="02040503050406030204" pitchFamily="18" charset="0"/>
                              </a:rPr>
                              <m:t>𝝉</m:t>
                            </m:r>
                            <m:r>
                              <a:rPr lang="en-US" b="1"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𝑝</m:t>
                            </m:r>
                            <m:r>
                              <a:rPr lang="en-US" i="1">
                                <a:latin typeface="Cambria Math"/>
                              </a:rPr>
                              <m:t>=</m:t>
                            </m:r>
                            <m:r>
                              <a:rPr lang="en-US" i="1">
                                <a:latin typeface="Cambria Math"/>
                                <a:ea typeface="Cambria Math"/>
                              </a:rPr>
                              <m:t>𝜌</m:t>
                            </m:r>
                            <m:r>
                              <a:rPr lang="en-US" b="1" i="1">
                                <a:latin typeface="Cambria Math"/>
                                <a:ea typeface="Cambria Math"/>
                              </a:rPr>
                              <m:t>𝒈</m:t>
                            </m:r>
                          </m:e>
                          <m:e>
                            <m:r>
                              <a:rPr lang="en-US" i="1">
                                <a:latin typeface="Cambria Math"/>
                                <a:ea typeface="Cambria Math"/>
                              </a:rPr>
                              <m:t>𝛻</m:t>
                            </m:r>
                            <m:r>
                              <a:rPr lang="en-US" i="1">
                                <a:latin typeface="Cambria Math"/>
                                <a:ea typeface="Cambria Math"/>
                              </a:rPr>
                              <m:t>∙</m:t>
                            </m:r>
                            <m:r>
                              <a:rPr lang="en-US" b="1" i="1">
                                <a:latin typeface="Cambria Math"/>
                                <a:ea typeface="Cambria Math"/>
                              </a:rPr>
                              <m:t>𝒖</m:t>
                            </m:r>
                            <m:r>
                              <a:rPr lang="en-US" i="1">
                                <a:latin typeface="Cambria Math"/>
                                <a:ea typeface="Cambria Math"/>
                              </a:rPr>
                              <m:t>=0</m:t>
                            </m:r>
                          </m:e>
                        </m:eqArr>
                      </m:e>
                    </m:d>
                  </m:oMath>
                </a14:m>
                <a:r>
                  <a:rPr lang="en-US" dirty="0">
                    <a:latin typeface="Calibri" panose="020F0502020204030204" pitchFamily="34" charset="0"/>
                    <a:cs typeface="Calibri" panose="020F0502020204030204" pitchFamily="34" charset="0"/>
                  </a:rPr>
                  <a:t>    ,    in </a:t>
                </a:r>
                <a14:m>
                  <m:oMath xmlns:m="http://schemas.openxmlformats.org/officeDocument/2006/math">
                    <m:r>
                      <m:rPr>
                        <m:sty m:val="p"/>
                      </m:rPr>
                      <a:rPr lang="el-GR" i="1">
                        <a:latin typeface="Cambria Math"/>
                        <a:ea typeface="Cambria Math"/>
                      </a:rPr>
                      <m:t>Ω</m:t>
                    </m:r>
                  </m:oMath>
                </a14:m>
                <a:endParaRPr lang="en-US" dirty="0">
                  <a:latin typeface="Calibri" panose="020F0502020204030204" pitchFamily="34" charset="0"/>
                  <a:ea typeface="Cambria Math"/>
                  <a:cs typeface="Calibri" panose="020F0502020204030204" pitchFamily="34" charset="0"/>
                </a:endParaRPr>
              </a:p>
            </p:txBody>
          </p:sp>
        </mc:Choice>
        <mc:Fallback xmlns="">
          <p:sp>
            <p:nvSpPr>
              <p:cNvPr id="6" name="Rectangle 5">
                <a:extLst>
                  <a:ext uri="{FF2B5EF4-FFF2-40B4-BE49-F238E27FC236}">
                    <a16:creationId xmlns:a16="http://schemas.microsoft.com/office/drawing/2014/main" id="{9F2AA931-B9EA-4551-A4C9-58A1EEF6F902}"/>
                  </a:ext>
                </a:extLst>
              </p:cNvPr>
              <p:cNvSpPr>
                <a:spLocks noRot="1" noChangeAspect="1" noMove="1" noResize="1" noEditPoints="1" noAdjustHandles="1" noChangeArrowheads="1" noChangeShapeType="1" noTextEdit="1"/>
              </p:cNvSpPr>
              <p:nvPr/>
            </p:nvSpPr>
            <p:spPr>
              <a:xfrm>
                <a:off x="535867" y="2202064"/>
                <a:ext cx="2906308" cy="710194"/>
              </a:xfrm>
              <a:prstGeom prst="rect">
                <a:avLst/>
              </a:prstGeom>
              <a:blipFill>
                <a:blip r:embed="rId3"/>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3" name="Rectangle 12">
                <a:extLst>
                  <a:ext uri="{FF2B5EF4-FFF2-40B4-BE49-F238E27FC236}">
                    <a16:creationId xmlns:a16="http://schemas.microsoft.com/office/drawing/2014/main" id="{4BA42945-BBEA-4C39-A6D4-6ACBB47AE3FF}"/>
                  </a:ext>
                </a:extLst>
              </p:cNvPr>
              <p:cNvSpPr/>
              <p:nvPr/>
            </p:nvSpPr>
            <p:spPr>
              <a:xfrm>
                <a:off x="132217" y="3550801"/>
                <a:ext cx="3986219" cy="1431161"/>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ea typeface="Cambria Math" panose="02040503050406030204" pitchFamily="18" charset="0"/>
                    <a:cs typeface="Calibri" panose="020F0502020204030204" pitchFamily="34" charset="0"/>
                  </a:rPr>
                  <a:t>Fluid velocity vector: </a:t>
                </a:r>
                <a14:m>
                  <m:oMath xmlns:m="http://schemas.openxmlformats.org/officeDocument/2006/math">
                    <m:r>
                      <a:rPr lang="en-US" b="1" i="1" smtClean="0">
                        <a:latin typeface="Cambria Math" panose="02040503050406030204" pitchFamily="18" charset="0"/>
                        <a:ea typeface="Cambria Math" panose="02040503050406030204" pitchFamily="18" charset="0"/>
                        <a:cs typeface="Calibri" panose="020F0502020204030204" pitchFamily="34" charset="0"/>
                      </a:rPr>
                      <m:t>𝒖</m:t>
                    </m:r>
                    <m:r>
                      <a:rPr lang="en-US" b="0" i="1" smtClean="0">
                        <a:latin typeface="Cambria Math" panose="02040503050406030204" pitchFamily="18" charset="0"/>
                        <a:ea typeface="Cambria Math" panose="02040503050406030204" pitchFamily="18" charset="0"/>
                        <a:cs typeface="Calibri" panose="020F0502020204030204" pitchFamily="34" charset="0"/>
                      </a:rPr>
                      <m:t>=</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smtClean="0">
                                <a:latin typeface="Cambria Math" panose="02040503050406030204" pitchFamily="18" charset="0"/>
                                <a:ea typeface="Cambria Math" panose="02040503050406030204" pitchFamily="18" charset="0"/>
                                <a:cs typeface="Calibri" panose="020F0502020204030204" pitchFamily="34" charset="0"/>
                              </a:rPr>
                              <m:t>𝑢</m:t>
                            </m:r>
                          </m:e>
                          <m:sub>
                            <m:r>
                              <a:rPr lang="en-US" b="0" i="1" smtClean="0">
                                <a:latin typeface="Cambria Math" panose="02040503050406030204" pitchFamily="18" charset="0"/>
                                <a:ea typeface="Cambria Math" panose="02040503050406030204" pitchFamily="18" charset="0"/>
                                <a:cs typeface="Calibri" panose="020F0502020204030204" pitchFamily="34" charset="0"/>
                              </a:rPr>
                              <m:t>1</m:t>
                            </m:r>
                          </m:sub>
                        </m:sSub>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smtClean="0">
                                <a:latin typeface="Cambria Math" panose="02040503050406030204" pitchFamily="18" charset="0"/>
                                <a:ea typeface="Cambria Math" panose="02040503050406030204" pitchFamily="18" charset="0"/>
                                <a:cs typeface="Calibri" panose="020F0502020204030204" pitchFamily="34" charset="0"/>
                              </a:rPr>
                              <m:t>𝑢</m:t>
                            </m:r>
                          </m:e>
                          <m:sub>
                            <m:r>
                              <a:rPr lang="en-US" b="0" i="1" smtClean="0">
                                <a:latin typeface="Cambria Math" panose="02040503050406030204" pitchFamily="18" charset="0"/>
                                <a:ea typeface="Cambria Math" panose="02040503050406030204" pitchFamily="18" charset="0"/>
                                <a:cs typeface="Calibri" panose="020F0502020204030204" pitchFamily="34" charset="0"/>
                              </a:rPr>
                              <m:t>2</m:t>
                            </m:r>
                          </m:sub>
                        </m:sSub>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smtClean="0">
                                <a:latin typeface="Cambria Math" panose="02040503050406030204" pitchFamily="18" charset="0"/>
                                <a:ea typeface="Cambria Math" panose="02040503050406030204" pitchFamily="18" charset="0"/>
                                <a:cs typeface="Calibri" panose="020F0502020204030204" pitchFamily="34" charset="0"/>
                              </a:rPr>
                              <m:t>𝑢</m:t>
                            </m:r>
                          </m:e>
                          <m:sub>
                            <m:r>
                              <a:rPr lang="en-US" b="0" i="1" smtClean="0">
                                <a:latin typeface="Cambria Math" panose="02040503050406030204" pitchFamily="18" charset="0"/>
                                <a:ea typeface="Cambria Math" panose="02040503050406030204" pitchFamily="18" charset="0"/>
                                <a:cs typeface="Calibri" panose="020F0502020204030204" pitchFamily="34" charset="0"/>
                              </a:rPr>
                              <m:t>3</m:t>
                            </m:r>
                          </m:sub>
                        </m:sSub>
                      </m:e>
                    </m:d>
                  </m:oMath>
                </a14:m>
                <a:endParaRPr lang="en-US" b="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r>
                  <a:rPr lang="en-US" dirty="0">
                    <a:latin typeface="Calibri" panose="020F0502020204030204" pitchFamily="34" charset="0"/>
                    <a:ea typeface="Cambria Math" panose="02040503050406030204" pitchFamily="18" charset="0"/>
                    <a:cs typeface="Calibri" panose="020F0502020204030204" pitchFamily="34" charset="0"/>
                  </a:rPr>
                  <a:t>Isotropic ice pressure: </a:t>
                </a:r>
                <a14:m>
                  <m:oMath xmlns:m="http://schemas.openxmlformats.org/officeDocument/2006/math">
                    <m:r>
                      <a:rPr lang="en-US" i="1" dirty="0" smtClean="0">
                        <a:latin typeface="Cambria Math" panose="02040503050406030204" pitchFamily="18" charset="0"/>
                        <a:ea typeface="Cambria Math" panose="02040503050406030204" pitchFamily="18" charset="0"/>
                        <a:cs typeface="Calibri" panose="020F0502020204030204" pitchFamily="34" charset="0"/>
                      </a:rPr>
                      <m:t>𝑝</m:t>
                    </m:r>
                  </m:oMath>
                </a14:m>
                <a:endParaRPr lang="en-US"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r>
                  <a:rPr lang="en-US" dirty="0">
                    <a:latin typeface="Calibri" panose="020F0502020204030204" pitchFamily="34" charset="0"/>
                    <a:ea typeface="Cambria Math" panose="02040503050406030204" pitchFamily="18" charset="0"/>
                    <a:cs typeface="Calibri" panose="020F0502020204030204" pitchFamily="34" charset="0"/>
                  </a:rPr>
                  <a:t>Deviatoric stress tensor: </a:t>
                </a:r>
                <a14:m>
                  <m:oMath xmlns:m="http://schemas.openxmlformats.org/officeDocument/2006/math">
                    <m:r>
                      <a:rPr lang="en-US" b="1" i="1" smtClean="0">
                        <a:latin typeface="Cambria Math" panose="02040503050406030204" pitchFamily="18" charset="0"/>
                        <a:ea typeface="Cambria Math" panose="02040503050406030204" pitchFamily="18" charset="0"/>
                      </a:rPr>
                      <m:t>𝝉</m:t>
                    </m:r>
                    <m:r>
                      <a:rPr lang="en-US" b="0" i="1" dirty="0">
                        <a:latin typeface="Cambria Math"/>
                      </a:rPr>
                      <m:t> = 2</m:t>
                    </m:r>
                    <m:r>
                      <a:rPr lang="en-US" b="0" i="1" dirty="0">
                        <a:latin typeface="Cambria Math"/>
                        <a:ea typeface="Cambria Math"/>
                      </a:rPr>
                      <m:t>𝜇</m:t>
                    </m:r>
                    <m:r>
                      <a:rPr lang="en-US" b="1" i="1" dirty="0">
                        <a:latin typeface="Cambria Math" panose="02040503050406030204" pitchFamily="18" charset="0"/>
                        <a:ea typeface="Cambria Math" panose="02040503050406030204" pitchFamily="18" charset="0"/>
                      </a:rPr>
                      <m:t>𝝐</m:t>
                    </m:r>
                  </m:oMath>
                </a14:m>
                <a:endParaRPr lang="en-US" b="1" i="1" dirty="0">
                  <a:latin typeface="Calibri" panose="020F0502020204030204" pitchFamily="34" charset="0"/>
                  <a:ea typeface="Cambria Math"/>
                  <a:cs typeface="Calibri" panose="020F0502020204030204" pitchFamily="34" charset="0"/>
                </a:endParaRPr>
              </a:p>
              <a:p>
                <a:endParaRPr lang="en-US" sz="1700" dirty="0">
                  <a:latin typeface="Calibri" panose="020F0502020204030204" pitchFamily="34" charset="0"/>
                  <a:cs typeface="Calibri" panose="020F0502020204030204" pitchFamily="34" charset="0"/>
                </a:endParaRPr>
              </a:p>
            </p:txBody>
          </p:sp>
        </mc:Choice>
        <mc:Fallback xmlns="">
          <p:sp>
            <p:nvSpPr>
              <p:cNvPr id="13" name="Rectangle 12">
                <a:extLst>
                  <a:ext uri="{FF2B5EF4-FFF2-40B4-BE49-F238E27FC236}">
                    <a16:creationId xmlns:a16="http://schemas.microsoft.com/office/drawing/2014/main" id="{4BA42945-BBEA-4C39-A6D4-6ACBB47AE3FF}"/>
                  </a:ext>
                </a:extLst>
              </p:cNvPr>
              <p:cNvSpPr>
                <a:spLocks noRot="1" noChangeAspect="1" noMove="1" noResize="1" noEditPoints="1" noAdjustHandles="1" noChangeArrowheads="1" noChangeShapeType="1" noTextEdit="1"/>
              </p:cNvSpPr>
              <p:nvPr/>
            </p:nvSpPr>
            <p:spPr>
              <a:xfrm>
                <a:off x="132217" y="3550801"/>
                <a:ext cx="3986219" cy="1431161"/>
              </a:xfrm>
              <a:prstGeom prst="rect">
                <a:avLst/>
              </a:prstGeom>
              <a:blipFill>
                <a:blip r:embed="rId4"/>
                <a:stretch>
                  <a:fillRect l="-1070" t="-212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Rectangle 13">
                <a:extLst>
                  <a:ext uri="{FF2B5EF4-FFF2-40B4-BE49-F238E27FC236}">
                    <a16:creationId xmlns:a16="http://schemas.microsoft.com/office/drawing/2014/main" id="{B0E8DC5B-5B6F-45C5-8770-0226A92116BC}"/>
                  </a:ext>
                </a:extLst>
              </p:cNvPr>
              <p:cNvSpPr/>
              <p:nvPr/>
            </p:nvSpPr>
            <p:spPr>
              <a:xfrm>
                <a:off x="128852" y="4668839"/>
                <a:ext cx="3922933" cy="601703"/>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ea typeface="Cambria Math"/>
                    <a:cs typeface="Calibri" panose="020F0502020204030204" pitchFamily="34" charset="0"/>
                  </a:rPr>
                  <a:t>Strain rate tensor: </a:t>
                </a:r>
                <a14:m>
                  <m:oMath xmlns:m="http://schemas.openxmlformats.org/officeDocument/2006/math">
                    <m:r>
                      <a:rPr lang="en-US" i="1">
                        <a:latin typeface="Cambria Math"/>
                        <a:ea typeface="Cambria Math"/>
                      </a:rPr>
                      <m:t>𝜖</m:t>
                    </m:r>
                    <m:r>
                      <m:rPr>
                        <m:sty m:val="p"/>
                      </m:rPr>
                      <a:rPr lang="en-US" baseline="-25000">
                        <a:latin typeface="Cambria Math"/>
                        <a:ea typeface="Cambria Math"/>
                      </a:rPr>
                      <m:t>ij</m:t>
                    </m:r>
                    <m:r>
                      <a:rPr lang="en-US">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d>
                      <m:dPr>
                        <m:ctrlPr>
                          <a:rPr lang="en-US" i="1">
                            <a:latin typeface="Cambria Math" panose="02040503050406030204" pitchFamily="18" charset="0"/>
                            <a:ea typeface="Cambria Math"/>
                          </a:rPr>
                        </m:ctrlPr>
                      </m:dPr>
                      <m:e>
                        <m:f>
                          <m:fPr>
                            <m:ctrlPr>
                              <a:rPr lang="en-US" i="1">
                                <a:latin typeface="Cambria Math" panose="02040503050406030204" pitchFamily="18" charset="0"/>
                                <a:ea typeface="Cambria Math"/>
                              </a:rPr>
                            </m:ctrlPr>
                          </m:fPr>
                          <m:num>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𝑢</m:t>
                                </m:r>
                              </m:e>
                              <m:sub>
                                <m:r>
                                  <a:rPr lang="en-US" i="1">
                                    <a:latin typeface="Cambria Math"/>
                                    <a:ea typeface="Cambria Math"/>
                                  </a:rPr>
                                  <m:t>𝑖</m:t>
                                </m:r>
                              </m:sub>
                            </m:sSub>
                          </m:num>
                          <m:den>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𝑥</m:t>
                                </m:r>
                              </m:e>
                              <m:sub>
                                <m:r>
                                  <a:rPr lang="en-US" i="1">
                                    <a:latin typeface="Cambria Math"/>
                                    <a:ea typeface="Cambria Math"/>
                                  </a:rPr>
                                  <m:t>𝑗</m:t>
                                </m:r>
                              </m:sub>
                            </m:sSub>
                          </m:den>
                        </m:f>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𝑢</m:t>
                                </m:r>
                              </m:e>
                              <m:sub>
                                <m:r>
                                  <a:rPr lang="en-US" i="1">
                                    <a:latin typeface="Cambria Math"/>
                                    <a:ea typeface="Cambria Math"/>
                                  </a:rPr>
                                  <m:t>𝑗</m:t>
                                </m:r>
                              </m:sub>
                            </m:sSub>
                          </m:num>
                          <m:den>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𝑥</m:t>
                                </m:r>
                              </m:e>
                              <m:sub>
                                <m:r>
                                  <a:rPr lang="en-US" i="1">
                                    <a:latin typeface="Cambria Math"/>
                                    <a:ea typeface="Cambria Math"/>
                                  </a:rPr>
                                  <m:t>𝑖</m:t>
                                </m:r>
                              </m:sub>
                            </m:sSub>
                          </m:den>
                        </m:f>
                      </m:e>
                    </m:d>
                  </m:oMath>
                </a14:m>
                <a:endParaRPr lang="en-US" dirty="0">
                  <a:latin typeface="Calibri" panose="020F0502020204030204" pitchFamily="34" charset="0"/>
                  <a:cs typeface="Calibri" panose="020F0502020204030204" pitchFamily="34" charset="0"/>
                </a:endParaRPr>
              </a:p>
            </p:txBody>
          </p:sp>
        </mc:Choice>
        <mc:Fallback xmlns="">
          <p:sp>
            <p:nvSpPr>
              <p:cNvPr id="14" name="Rectangle 13">
                <a:extLst>
                  <a:ext uri="{FF2B5EF4-FFF2-40B4-BE49-F238E27FC236}">
                    <a16:creationId xmlns:a16="http://schemas.microsoft.com/office/drawing/2014/main" id="{B0E8DC5B-5B6F-45C5-8770-0226A92116BC}"/>
                  </a:ext>
                </a:extLst>
              </p:cNvPr>
              <p:cNvSpPr>
                <a:spLocks noRot="1" noChangeAspect="1" noMove="1" noResize="1" noEditPoints="1" noAdjustHandles="1" noChangeArrowheads="1" noChangeShapeType="1" noTextEdit="1"/>
              </p:cNvSpPr>
              <p:nvPr/>
            </p:nvSpPr>
            <p:spPr>
              <a:xfrm>
                <a:off x="128852" y="4668839"/>
                <a:ext cx="3922933" cy="601703"/>
              </a:xfrm>
              <a:prstGeom prst="rect">
                <a:avLst/>
              </a:prstGeom>
              <a:blipFill>
                <a:blip r:embed="rId5"/>
                <a:stretch>
                  <a:fillRect l="-93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5" name="Rectangle 14">
                <a:extLst>
                  <a:ext uri="{FF2B5EF4-FFF2-40B4-BE49-F238E27FC236}">
                    <a16:creationId xmlns:a16="http://schemas.microsoft.com/office/drawing/2014/main" id="{CA6596A3-AC97-4C34-85CC-D3631A780710}"/>
                  </a:ext>
                </a:extLst>
              </p:cNvPr>
              <p:cNvSpPr/>
              <p:nvPr/>
            </p:nvSpPr>
            <p:spPr>
              <a:xfrm>
                <a:off x="121307" y="5100081"/>
                <a:ext cx="5596789" cy="679994"/>
              </a:xfrm>
              <a:prstGeom prst="rect">
                <a:avLst/>
              </a:prstGeom>
            </p:spPr>
            <p:txBody>
              <a:bodyPr wrap="none">
                <a:spAutoFit/>
              </a:bodyPr>
              <a:lstStyle/>
              <a:p>
                <a:pPr marL="285750" indent="-285750">
                  <a:buFont typeface="Wingdings" panose="05000000000000000000" pitchFamily="2" charset="2"/>
                  <a:buChar char="Ø"/>
                </a:pPr>
                <a:r>
                  <a:rPr lang="en-US" dirty="0">
                    <a:solidFill>
                      <a:srgbClr val="FF0000"/>
                    </a:solidFill>
                    <a:latin typeface="Calibri" panose="020F0502020204030204" pitchFamily="34" charset="0"/>
                    <a:ea typeface="Cambria Math"/>
                    <a:cs typeface="Calibri" panose="020F0502020204030204" pitchFamily="34" charset="0"/>
                  </a:rPr>
                  <a:t>Glen’s Law Viscosity*: </a:t>
                </a:r>
                <a14:m>
                  <m:oMath xmlns:m="http://schemas.openxmlformats.org/officeDocument/2006/math">
                    <m:r>
                      <a:rPr lang="en-US" i="1">
                        <a:solidFill>
                          <a:srgbClr val="FF0000"/>
                        </a:solidFill>
                        <a:latin typeface="Cambria Math"/>
                        <a:ea typeface="Cambria Math"/>
                      </a:rPr>
                      <m:t>𝜇</m:t>
                    </m:r>
                    <m:r>
                      <a:rPr lang="en-US" i="1">
                        <a:solidFill>
                          <a:srgbClr val="FF0000"/>
                        </a:solidFill>
                        <a:latin typeface="Cambria Math"/>
                        <a:ea typeface="Cambria Math"/>
                      </a:rPr>
                      <m:t>=</m:t>
                    </m:r>
                    <m:f>
                      <m:fPr>
                        <m:ctrlPr>
                          <a:rPr lang="en-US" i="1">
                            <a:solidFill>
                              <a:srgbClr val="FF0000"/>
                            </a:solidFill>
                            <a:latin typeface="Cambria Math" panose="02040503050406030204" pitchFamily="18" charset="0"/>
                            <a:ea typeface="Cambria Math"/>
                          </a:rPr>
                        </m:ctrlPr>
                      </m:fPr>
                      <m:num>
                        <m:r>
                          <a:rPr lang="en-US" i="1">
                            <a:solidFill>
                              <a:srgbClr val="FF0000"/>
                            </a:solidFill>
                            <a:latin typeface="Cambria Math"/>
                            <a:ea typeface="Cambria Math"/>
                          </a:rPr>
                          <m:t>1</m:t>
                        </m:r>
                      </m:num>
                      <m:den>
                        <m:r>
                          <a:rPr lang="en-US" i="1">
                            <a:solidFill>
                              <a:srgbClr val="FF0000"/>
                            </a:solidFill>
                            <a:latin typeface="Cambria Math"/>
                            <a:ea typeface="Cambria Math"/>
                          </a:rPr>
                          <m:t>2</m:t>
                        </m:r>
                      </m:den>
                    </m:f>
                    <m:sSup>
                      <m:sSupPr>
                        <m:ctrlPr>
                          <a:rPr lang="en-US" i="1">
                            <a:solidFill>
                              <a:srgbClr val="FF0000"/>
                            </a:solidFill>
                            <a:latin typeface="Cambria Math" panose="02040503050406030204" pitchFamily="18" charset="0"/>
                            <a:ea typeface="Cambria Math"/>
                          </a:rPr>
                        </m:ctrlPr>
                      </m:sSupPr>
                      <m:e>
                        <m:sSup>
                          <m:sSupPr>
                            <m:ctrlPr>
                              <a:rPr lang="en-US" i="1">
                                <a:solidFill>
                                  <a:srgbClr val="FF0000"/>
                                </a:solidFill>
                                <a:latin typeface="Cambria Math" panose="02040503050406030204" pitchFamily="18" charset="0"/>
                                <a:ea typeface="Cambria Math"/>
                              </a:rPr>
                            </m:ctrlPr>
                          </m:sSupPr>
                          <m:e>
                            <m:r>
                              <a:rPr lang="en-US" i="1">
                                <a:solidFill>
                                  <a:srgbClr val="FF0000"/>
                                </a:solidFill>
                                <a:latin typeface="Cambria Math"/>
                                <a:ea typeface="Cambria Math"/>
                              </a:rPr>
                              <m:t>𝐴</m:t>
                            </m:r>
                            <m:r>
                              <a:rPr lang="en-US" i="1">
                                <a:solidFill>
                                  <a:srgbClr val="FF0000"/>
                                </a:solidFill>
                                <a:latin typeface="Cambria Math"/>
                                <a:ea typeface="Cambria Math"/>
                              </a:rPr>
                              <m:t>(</m:t>
                            </m:r>
                            <m:r>
                              <a:rPr lang="en-US" i="1">
                                <a:solidFill>
                                  <a:srgbClr val="FF0000"/>
                                </a:solidFill>
                                <a:latin typeface="Cambria Math"/>
                                <a:ea typeface="Cambria Math"/>
                              </a:rPr>
                              <m:t>𝑇</m:t>
                            </m:r>
                            <m:r>
                              <a:rPr lang="en-US" i="1">
                                <a:solidFill>
                                  <a:srgbClr val="FF0000"/>
                                </a:solidFill>
                                <a:latin typeface="Cambria Math"/>
                                <a:ea typeface="Cambria Math"/>
                              </a:rPr>
                              <m:t>)</m:t>
                            </m:r>
                          </m:e>
                          <m:sup>
                            <m:r>
                              <a:rPr lang="en-US" i="1">
                                <a:solidFill>
                                  <a:srgbClr val="FF0000"/>
                                </a:solidFill>
                                <a:latin typeface="Cambria Math"/>
                                <a:ea typeface="Cambria Math"/>
                              </a:rPr>
                              <m:t>−</m:t>
                            </m:r>
                            <m:f>
                              <m:fPr>
                                <m:ctrlPr>
                                  <a:rPr lang="en-US" i="1">
                                    <a:solidFill>
                                      <a:srgbClr val="FF0000"/>
                                    </a:solidFill>
                                    <a:latin typeface="Cambria Math" panose="02040503050406030204" pitchFamily="18" charset="0"/>
                                    <a:ea typeface="Cambria Math"/>
                                  </a:rPr>
                                </m:ctrlPr>
                              </m:fPr>
                              <m:num>
                                <m:r>
                                  <a:rPr lang="en-US" i="1">
                                    <a:solidFill>
                                      <a:srgbClr val="FF0000"/>
                                    </a:solidFill>
                                    <a:latin typeface="Cambria Math"/>
                                    <a:ea typeface="Cambria Math"/>
                                  </a:rPr>
                                  <m:t>1</m:t>
                                </m:r>
                              </m:num>
                              <m:den>
                                <m:r>
                                  <a:rPr lang="en-US" i="1">
                                    <a:solidFill>
                                      <a:srgbClr val="FF0000"/>
                                    </a:solidFill>
                                    <a:latin typeface="Cambria Math"/>
                                    <a:ea typeface="Cambria Math"/>
                                  </a:rPr>
                                  <m:t>𝑛</m:t>
                                </m:r>
                              </m:den>
                            </m:f>
                          </m:sup>
                        </m:sSup>
                        <m:d>
                          <m:dPr>
                            <m:ctrlPr>
                              <a:rPr lang="en-US" i="1">
                                <a:solidFill>
                                  <a:srgbClr val="FF0000"/>
                                </a:solidFill>
                                <a:latin typeface="Cambria Math" panose="02040503050406030204" pitchFamily="18" charset="0"/>
                                <a:ea typeface="Cambria Math"/>
                              </a:rPr>
                            </m:ctrlPr>
                          </m:dPr>
                          <m:e>
                            <m:f>
                              <m:fPr>
                                <m:ctrlPr>
                                  <a:rPr lang="en-US" i="1">
                                    <a:solidFill>
                                      <a:srgbClr val="FF0000"/>
                                    </a:solidFill>
                                    <a:latin typeface="Cambria Math" panose="02040503050406030204" pitchFamily="18" charset="0"/>
                                    <a:ea typeface="Cambria Math"/>
                                  </a:rPr>
                                </m:ctrlPr>
                              </m:fPr>
                              <m:num>
                                <m:r>
                                  <a:rPr lang="en-US" i="1">
                                    <a:solidFill>
                                      <a:srgbClr val="FF0000"/>
                                    </a:solidFill>
                                    <a:latin typeface="Cambria Math"/>
                                    <a:ea typeface="Cambria Math"/>
                                  </a:rPr>
                                  <m:t>1</m:t>
                                </m:r>
                              </m:num>
                              <m:den>
                                <m:r>
                                  <a:rPr lang="en-US" i="1">
                                    <a:solidFill>
                                      <a:srgbClr val="FF0000"/>
                                    </a:solidFill>
                                    <a:latin typeface="Cambria Math"/>
                                    <a:ea typeface="Cambria Math"/>
                                  </a:rPr>
                                  <m:t>2</m:t>
                                </m:r>
                              </m:den>
                            </m:f>
                            <m:nary>
                              <m:naryPr>
                                <m:chr m:val="∑"/>
                                <m:supHide m:val="on"/>
                                <m:ctrlPr>
                                  <a:rPr lang="en-US" i="1">
                                    <a:solidFill>
                                      <a:srgbClr val="FF0000"/>
                                    </a:solidFill>
                                    <a:latin typeface="Cambria Math" panose="02040503050406030204" pitchFamily="18" charset="0"/>
                                    <a:ea typeface="Cambria Math"/>
                                  </a:rPr>
                                </m:ctrlPr>
                              </m:naryPr>
                              <m:sub>
                                <m:r>
                                  <m:rPr>
                                    <m:brk m:alnAt="7"/>
                                  </m:rPr>
                                  <a:rPr lang="en-US" i="1">
                                    <a:solidFill>
                                      <a:srgbClr val="FF0000"/>
                                    </a:solidFill>
                                    <a:latin typeface="Cambria Math"/>
                                    <a:ea typeface="Cambria Math"/>
                                  </a:rPr>
                                  <m:t>𝑖</m:t>
                                </m:r>
                                <m:r>
                                  <a:rPr lang="en-US" i="1">
                                    <a:solidFill>
                                      <a:srgbClr val="FF0000"/>
                                    </a:solidFill>
                                    <a:latin typeface="Cambria Math"/>
                                    <a:ea typeface="Cambria Math"/>
                                  </a:rPr>
                                  <m:t>𝑗</m:t>
                                </m:r>
                              </m:sub>
                              <m:sup/>
                              <m:e>
                                <m:r>
                                  <a:rPr lang="en-US" b="1" i="1">
                                    <a:solidFill>
                                      <a:srgbClr val="FF0000"/>
                                    </a:solidFill>
                                    <a:latin typeface="Cambria Math"/>
                                    <a:ea typeface="Cambria Math"/>
                                  </a:rPr>
                                  <m:t>𝝐</m:t>
                                </m:r>
                                <m:r>
                                  <a:rPr lang="en-US" i="1" baseline="-25000">
                                    <a:solidFill>
                                      <a:srgbClr val="FF0000"/>
                                    </a:solidFill>
                                    <a:latin typeface="Cambria Math"/>
                                    <a:ea typeface="Cambria Math"/>
                                  </a:rPr>
                                  <m:t>𝑖𝑗</m:t>
                                </m:r>
                                <m:r>
                                  <a:rPr lang="en-US" i="1" baseline="30000">
                                    <a:solidFill>
                                      <a:srgbClr val="FF0000"/>
                                    </a:solidFill>
                                    <a:latin typeface="Cambria Math"/>
                                    <a:ea typeface="Cambria Math"/>
                                  </a:rPr>
                                  <m:t>2</m:t>
                                </m:r>
                              </m:e>
                            </m:nary>
                          </m:e>
                        </m:d>
                      </m:e>
                      <m:sup>
                        <m:d>
                          <m:dPr>
                            <m:ctrlPr>
                              <a:rPr lang="en-US" i="1">
                                <a:solidFill>
                                  <a:srgbClr val="FF0000"/>
                                </a:solidFill>
                                <a:latin typeface="Cambria Math" panose="02040503050406030204" pitchFamily="18" charset="0"/>
                                <a:ea typeface="Cambria Math"/>
                              </a:rPr>
                            </m:ctrlPr>
                          </m:dPr>
                          <m:e>
                            <m:f>
                              <m:fPr>
                                <m:ctrlPr>
                                  <a:rPr lang="en-US" i="1">
                                    <a:solidFill>
                                      <a:srgbClr val="FF0000"/>
                                    </a:solidFill>
                                    <a:latin typeface="Cambria Math" panose="02040503050406030204" pitchFamily="18" charset="0"/>
                                    <a:ea typeface="Cambria Math"/>
                                  </a:rPr>
                                </m:ctrlPr>
                              </m:fPr>
                              <m:num>
                                <m:r>
                                  <a:rPr lang="en-US" i="1">
                                    <a:solidFill>
                                      <a:srgbClr val="FF0000"/>
                                    </a:solidFill>
                                    <a:latin typeface="Cambria Math"/>
                                    <a:ea typeface="Cambria Math"/>
                                  </a:rPr>
                                  <m:t>1</m:t>
                                </m:r>
                              </m:num>
                              <m:den>
                                <m:r>
                                  <a:rPr lang="en-US" i="1">
                                    <a:solidFill>
                                      <a:srgbClr val="FF0000"/>
                                    </a:solidFill>
                                    <a:latin typeface="Cambria Math"/>
                                    <a:ea typeface="Cambria Math"/>
                                  </a:rPr>
                                  <m:t>2</m:t>
                                </m:r>
                                <m:r>
                                  <a:rPr lang="en-US" i="1">
                                    <a:solidFill>
                                      <a:srgbClr val="FF0000"/>
                                    </a:solidFill>
                                    <a:latin typeface="Cambria Math"/>
                                    <a:ea typeface="Cambria Math"/>
                                  </a:rPr>
                                  <m:t>𝑛</m:t>
                                </m:r>
                              </m:den>
                            </m:f>
                            <m:r>
                              <a:rPr lang="en-US" i="1">
                                <a:solidFill>
                                  <a:srgbClr val="FF0000"/>
                                </a:solidFill>
                                <a:latin typeface="Cambria Math"/>
                                <a:ea typeface="Cambria Math"/>
                              </a:rPr>
                              <m:t>−</m:t>
                            </m:r>
                            <m:f>
                              <m:fPr>
                                <m:ctrlPr>
                                  <a:rPr lang="en-US" i="1">
                                    <a:solidFill>
                                      <a:srgbClr val="FF0000"/>
                                    </a:solidFill>
                                    <a:latin typeface="Cambria Math" panose="02040503050406030204" pitchFamily="18" charset="0"/>
                                    <a:ea typeface="Cambria Math"/>
                                  </a:rPr>
                                </m:ctrlPr>
                              </m:fPr>
                              <m:num>
                                <m:r>
                                  <a:rPr lang="en-US" i="1">
                                    <a:solidFill>
                                      <a:srgbClr val="FF0000"/>
                                    </a:solidFill>
                                    <a:latin typeface="Cambria Math"/>
                                    <a:ea typeface="Cambria Math"/>
                                  </a:rPr>
                                  <m:t>1</m:t>
                                </m:r>
                              </m:num>
                              <m:den>
                                <m:r>
                                  <a:rPr lang="en-US" i="1">
                                    <a:solidFill>
                                      <a:srgbClr val="FF0000"/>
                                    </a:solidFill>
                                    <a:latin typeface="Cambria Math"/>
                                    <a:ea typeface="Cambria Math"/>
                                  </a:rPr>
                                  <m:t>2</m:t>
                                </m:r>
                              </m:den>
                            </m:f>
                          </m:e>
                        </m:d>
                      </m:sup>
                    </m:sSup>
                  </m:oMath>
                </a14:m>
                <a:endParaRPr lang="en-US" dirty="0">
                  <a:latin typeface="Calibri" panose="020F0502020204030204" pitchFamily="34" charset="0"/>
                  <a:cs typeface="Calibri" panose="020F0502020204030204" pitchFamily="34" charset="0"/>
                </a:endParaRPr>
              </a:p>
            </p:txBody>
          </p:sp>
        </mc:Choice>
        <mc:Fallback xmlns="">
          <p:sp>
            <p:nvSpPr>
              <p:cNvPr id="15" name="Rectangle 14">
                <a:extLst>
                  <a:ext uri="{FF2B5EF4-FFF2-40B4-BE49-F238E27FC236}">
                    <a16:creationId xmlns:a16="http://schemas.microsoft.com/office/drawing/2014/main" id="{CA6596A3-AC97-4C34-85CC-D3631A780710}"/>
                  </a:ext>
                </a:extLst>
              </p:cNvPr>
              <p:cNvSpPr>
                <a:spLocks noRot="1" noChangeAspect="1" noMove="1" noResize="1" noEditPoints="1" noAdjustHandles="1" noChangeArrowheads="1" noChangeShapeType="1" noTextEdit="1"/>
              </p:cNvSpPr>
              <p:nvPr/>
            </p:nvSpPr>
            <p:spPr>
              <a:xfrm>
                <a:off x="121307" y="5100081"/>
                <a:ext cx="5596789" cy="679994"/>
              </a:xfrm>
              <a:prstGeom prst="rect">
                <a:avLst/>
              </a:prstGeom>
              <a:blipFill>
                <a:blip r:embed="rId6"/>
                <a:stretch>
                  <a:fillRect l="-763" b="-4505"/>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6" name="Rectangle 15">
                <a:extLst>
                  <a:ext uri="{FF2B5EF4-FFF2-40B4-BE49-F238E27FC236}">
                    <a16:creationId xmlns:a16="http://schemas.microsoft.com/office/drawing/2014/main" id="{B62AFA86-247F-4D4C-B595-43A41EAA1BF2}"/>
                  </a:ext>
                </a:extLst>
              </p:cNvPr>
              <p:cNvSpPr/>
              <p:nvPr/>
            </p:nvSpPr>
            <p:spPr>
              <a:xfrm>
                <a:off x="151833" y="5745728"/>
                <a:ext cx="3128485" cy="481350"/>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Flow factor: </a:t>
                </a:r>
                <a14:m>
                  <m:oMath xmlns:m="http://schemas.openxmlformats.org/officeDocument/2006/math">
                    <m:r>
                      <a:rPr lang="en-US" i="1" dirty="0" smtClean="0">
                        <a:latin typeface="Cambria Math" panose="02040503050406030204" pitchFamily="18" charset="0"/>
                        <a:cs typeface="Calibri" panose="020F0502020204030204" pitchFamily="34" charset="0"/>
                      </a:rPr>
                      <m:t>𝐴</m:t>
                    </m:r>
                    <m:r>
                      <a:rPr lang="en-US" i="1" dirty="0" smtClean="0">
                        <a:latin typeface="Cambria Math" panose="02040503050406030204" pitchFamily="18" charset="0"/>
                        <a:cs typeface="Calibri" panose="020F0502020204030204" pitchFamily="34" charset="0"/>
                      </a:rPr>
                      <m:t>(</m:t>
                    </m:r>
                    <m:r>
                      <a:rPr lang="en-US" i="1" dirty="0" smtClean="0">
                        <a:latin typeface="Cambria Math" panose="02040503050406030204" pitchFamily="18" charset="0"/>
                        <a:cs typeface="Calibri" panose="020F0502020204030204" pitchFamily="34" charset="0"/>
                      </a:rPr>
                      <m:t>𝑇</m:t>
                    </m:r>
                    <m:r>
                      <a:rPr lang="en-US" i="1" dirty="0" smtClean="0">
                        <a:latin typeface="Cambria Math" panose="02040503050406030204" pitchFamily="18" charset="0"/>
                        <a:cs typeface="Calibri" panose="020F0502020204030204" pitchFamily="34" charset="0"/>
                      </a:rPr>
                      <m:t>)=</m:t>
                    </m:r>
                    <m:sSub>
                      <m:sSubPr>
                        <m:ctrlPr>
                          <a:rPr lang="en-US" i="1" dirty="0" smtClean="0">
                            <a:latin typeface="Cambria Math" panose="02040503050406030204" pitchFamily="18" charset="0"/>
                            <a:cs typeface="Calibri" panose="020F0502020204030204" pitchFamily="34" charset="0"/>
                          </a:rPr>
                        </m:ctrlPr>
                      </m:sSubPr>
                      <m:e>
                        <m:r>
                          <a:rPr lang="en-US" b="0" i="1" dirty="0" smtClean="0">
                            <a:latin typeface="Cambria Math" panose="02040503050406030204" pitchFamily="18" charset="0"/>
                            <a:cs typeface="Calibri" panose="020F0502020204030204" pitchFamily="34" charset="0"/>
                          </a:rPr>
                          <m:t>𝐴</m:t>
                        </m:r>
                      </m:e>
                      <m:sub>
                        <m:r>
                          <a:rPr lang="en-US" b="0" i="1" dirty="0" smtClean="0">
                            <a:latin typeface="Cambria Math" panose="02040503050406030204" pitchFamily="18" charset="0"/>
                            <a:cs typeface="Calibri" panose="020F0502020204030204" pitchFamily="34" charset="0"/>
                          </a:rPr>
                          <m:t>0</m:t>
                        </m:r>
                      </m:sub>
                    </m:sSub>
                    <m:sSup>
                      <m:sSupPr>
                        <m:ctrlPr>
                          <a:rPr lang="en-US" i="1" dirty="0" smtClean="0">
                            <a:latin typeface="Cambria Math" panose="02040503050406030204" pitchFamily="18" charset="0"/>
                            <a:cs typeface="Calibri" panose="020F0502020204030204" pitchFamily="34" charset="0"/>
                          </a:rPr>
                        </m:ctrlPr>
                      </m:sSupPr>
                      <m:e>
                        <m:r>
                          <a:rPr lang="en-US" b="0" i="1" dirty="0" smtClean="0">
                            <a:latin typeface="Cambria Math" panose="02040503050406030204" pitchFamily="18" charset="0"/>
                            <a:cs typeface="Calibri" panose="020F0502020204030204" pitchFamily="34" charset="0"/>
                          </a:rPr>
                          <m:t>𝑒</m:t>
                        </m:r>
                      </m:e>
                      <m:sup>
                        <m:r>
                          <a:rPr lang="en-US" b="0" i="1" dirty="0" smtClean="0">
                            <a:latin typeface="Cambria Math" panose="02040503050406030204" pitchFamily="18" charset="0"/>
                            <a:cs typeface="Calibri" panose="020F0502020204030204" pitchFamily="34" charset="0"/>
                          </a:rPr>
                          <m:t>−</m:t>
                        </m:r>
                        <m:f>
                          <m:fPr>
                            <m:ctrlPr>
                              <a:rPr lang="en-US" i="1" dirty="0" smtClean="0">
                                <a:latin typeface="Cambria Math" panose="02040503050406030204" pitchFamily="18" charset="0"/>
                                <a:cs typeface="Calibri" panose="020F0502020204030204" pitchFamily="34" charset="0"/>
                              </a:rPr>
                            </m:ctrlPr>
                          </m:fPr>
                          <m:num>
                            <m:r>
                              <a:rPr lang="en-US" b="0" i="1" dirty="0" smtClean="0">
                                <a:latin typeface="Cambria Math" panose="02040503050406030204" pitchFamily="18" charset="0"/>
                                <a:cs typeface="Calibri" panose="020F0502020204030204" pitchFamily="34" charset="0"/>
                              </a:rPr>
                              <m:t>𝑄</m:t>
                            </m:r>
                          </m:num>
                          <m:den>
                            <m:r>
                              <a:rPr lang="en-US" b="0" i="1" dirty="0" smtClean="0">
                                <a:latin typeface="Cambria Math" panose="02040503050406030204" pitchFamily="18" charset="0"/>
                                <a:cs typeface="Calibri" panose="020F0502020204030204" pitchFamily="34" charset="0"/>
                              </a:rPr>
                              <m:t>𝑅𝑇</m:t>
                            </m:r>
                          </m:den>
                        </m:f>
                      </m:sup>
                    </m:sSup>
                  </m:oMath>
                </a14:m>
                <a:endParaRPr lang="en-US" dirty="0">
                  <a:latin typeface="Calibri" panose="020F0502020204030204" pitchFamily="34" charset="0"/>
                  <a:cs typeface="Calibri" panose="020F0502020204030204" pitchFamily="34" charset="0"/>
                </a:endParaRPr>
              </a:p>
            </p:txBody>
          </p:sp>
        </mc:Choice>
        <mc:Fallback xmlns="">
          <p:sp>
            <p:nvSpPr>
              <p:cNvPr id="16" name="Rectangle 15">
                <a:extLst>
                  <a:ext uri="{FF2B5EF4-FFF2-40B4-BE49-F238E27FC236}">
                    <a16:creationId xmlns:a16="http://schemas.microsoft.com/office/drawing/2014/main" id="{B62AFA86-247F-4D4C-B595-43A41EAA1BF2}"/>
                  </a:ext>
                </a:extLst>
              </p:cNvPr>
              <p:cNvSpPr>
                <a:spLocks noRot="1" noChangeAspect="1" noMove="1" noResize="1" noEditPoints="1" noAdjustHandles="1" noChangeArrowheads="1" noChangeShapeType="1" noTextEdit="1"/>
              </p:cNvSpPr>
              <p:nvPr/>
            </p:nvSpPr>
            <p:spPr>
              <a:xfrm>
                <a:off x="151833" y="5745728"/>
                <a:ext cx="3128485" cy="481350"/>
              </a:xfrm>
              <a:prstGeom prst="rect">
                <a:avLst/>
              </a:prstGeom>
              <a:blipFill>
                <a:blip r:embed="rId7"/>
                <a:stretch>
                  <a:fillRect l="-1365" b="-2025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20DBC18A-7834-4F72-BE1C-86EABB5E611B}"/>
                  </a:ext>
                </a:extLst>
              </p:cNvPr>
              <p:cNvSpPr txBox="1"/>
              <p:nvPr/>
            </p:nvSpPr>
            <p:spPr>
              <a:xfrm>
                <a:off x="9787" y="6520844"/>
                <a:ext cx="780796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*Nye 1957; </a:t>
                </a:r>
                <a:r>
                  <a:rPr lang="en-US" sz="1600" dirty="0" err="1">
                    <a:solidFill>
                      <a:schemeClr val="bg1"/>
                    </a:solidFill>
                    <a:latin typeface="Calibri" panose="020F0502020204030204" pitchFamily="34" charset="0"/>
                    <a:cs typeface="Calibri" panose="020F0502020204030204" pitchFamily="34" charset="0"/>
                  </a:rPr>
                  <a:t>Cuffey</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et </a:t>
                </a:r>
                <a:r>
                  <a:rPr lang="en-US" sz="1600" dirty="0">
                    <a:solidFill>
                      <a:schemeClr val="bg1"/>
                    </a:solidFill>
                    <a:latin typeface="Calibri" panose="020F0502020204030204" pitchFamily="34" charset="0"/>
                    <a:cs typeface="Calibri" panose="020F0502020204030204" pitchFamily="34" charset="0"/>
                  </a:rPr>
                  <a:t>al., 2010.  Typically we use </a:t>
                </a:r>
                <a14:m>
                  <m:oMath xmlns:m="http://schemas.openxmlformats.org/officeDocument/2006/math">
                    <m:r>
                      <a:rPr lang="en-US" sz="1600" i="1" dirty="0" smtClean="0">
                        <a:solidFill>
                          <a:schemeClr val="bg1"/>
                        </a:solidFill>
                        <a:latin typeface="Cambria Math" panose="02040503050406030204" pitchFamily="18" charset="0"/>
                        <a:cs typeface="Calibri" panose="020F0502020204030204" pitchFamily="34" charset="0"/>
                      </a:rPr>
                      <m:t>𝑛</m:t>
                    </m:r>
                    <m:r>
                      <a:rPr lang="en-US" sz="1600" i="1" dirty="0">
                        <a:solidFill>
                          <a:schemeClr val="bg1"/>
                        </a:solidFill>
                        <a:latin typeface="Cambria Math" panose="02040503050406030204" pitchFamily="18" charset="0"/>
                        <a:cs typeface="Calibri" panose="020F0502020204030204" pitchFamily="34" charset="0"/>
                      </a:rPr>
                      <m:t>=</m:t>
                    </m:r>
                    <m:r>
                      <a:rPr lang="en-US" sz="1600" i="1" dirty="0" smtClean="0">
                        <a:solidFill>
                          <a:schemeClr val="bg1"/>
                        </a:solidFill>
                        <a:latin typeface="Cambria Math" panose="02040503050406030204" pitchFamily="18" charset="0"/>
                        <a:cs typeface="Calibri" panose="020F0502020204030204" pitchFamily="34" charset="0"/>
                      </a:rPr>
                      <m:t>3</m:t>
                    </m:r>
                  </m:oMath>
                </a14:m>
                <a:r>
                  <a:rPr lang="en-US" sz="1600" dirty="0">
                    <a:solidFill>
                      <a:schemeClr val="bg1"/>
                    </a:solidFill>
                    <a:latin typeface="Calibri" panose="020F0502020204030204" pitchFamily="34" charset="0"/>
                    <a:cs typeface="Calibri" panose="020F0502020204030204" pitchFamily="34" charset="0"/>
                  </a:rPr>
                  <a:t>.</a:t>
                </a:r>
              </a:p>
            </p:txBody>
          </p:sp>
        </mc:Choice>
        <mc:Fallback xmlns="">
          <p:sp>
            <p:nvSpPr>
              <p:cNvPr id="18" name="TextBox 17">
                <a:extLst>
                  <a:ext uri="{FF2B5EF4-FFF2-40B4-BE49-F238E27FC236}">
                    <a16:creationId xmlns:a16="http://schemas.microsoft.com/office/drawing/2014/main" id="{20DBC18A-7834-4F72-BE1C-86EABB5E611B}"/>
                  </a:ext>
                </a:extLst>
              </p:cNvPr>
              <p:cNvSpPr txBox="1">
                <a:spLocks noRot="1" noChangeAspect="1" noMove="1" noResize="1" noEditPoints="1" noAdjustHandles="1" noChangeArrowheads="1" noChangeShapeType="1" noTextEdit="1"/>
              </p:cNvSpPr>
              <p:nvPr/>
            </p:nvSpPr>
            <p:spPr>
              <a:xfrm>
                <a:off x="9787" y="6520844"/>
                <a:ext cx="7807960" cy="338554"/>
              </a:xfrm>
              <a:prstGeom prst="rect">
                <a:avLst/>
              </a:prstGeom>
              <a:blipFill>
                <a:blip r:embed="rId8"/>
                <a:stretch>
                  <a:fillRect l="-469" t="-5455" b="-23636"/>
                </a:stretch>
              </a:blipFill>
            </p:spPr>
            <p:txBody>
              <a:bodyPr/>
              <a:lstStyle/>
              <a:p>
                <a:r>
                  <a:rPr lang="en-US">
                    <a:noFill/>
                  </a:rPr>
                  <a:t> </a:t>
                </a:r>
              </a:p>
            </p:txBody>
          </p:sp>
        </mc:Fallback>
      </mc:AlternateContent>
      <p:sp>
        <p:nvSpPr>
          <p:cNvPr id="3" name="TextBox 2">
            <a:extLst>
              <a:ext uri="{FF2B5EF4-FFF2-40B4-BE49-F238E27FC236}">
                <a16:creationId xmlns:a16="http://schemas.microsoft.com/office/drawing/2014/main" id="{AA51C2A2-26A1-4E57-9AD5-6C25C46E8986}"/>
              </a:ext>
            </a:extLst>
          </p:cNvPr>
          <p:cNvSpPr txBox="1"/>
          <p:nvPr/>
        </p:nvSpPr>
        <p:spPr>
          <a:xfrm>
            <a:off x="3601107" y="5815916"/>
            <a:ext cx="2663904" cy="369332"/>
          </a:xfrm>
          <a:prstGeom prst="rect">
            <a:avLst/>
          </a:prstGeom>
          <a:noFill/>
        </p:spPr>
        <p:txBody>
          <a:bodyPr wrap="square" rtlCol="0">
            <a:spAutoFit/>
          </a:bodyPr>
          <a:lstStyle/>
          <a:p>
            <a:r>
              <a:rPr lang="en-US" i="1" dirty="0">
                <a:solidFill>
                  <a:srgbClr val="FF0000"/>
                </a:solidFill>
                <a:latin typeface="Calibri" panose="020F0502020204030204" pitchFamily="34" charset="0"/>
                <a:cs typeface="Calibri" panose="020F0502020204030204" pitchFamily="34" charset="0"/>
              </a:rPr>
              <a:t>Highly nonlinear rheology!</a:t>
            </a:r>
          </a:p>
        </p:txBody>
      </p:sp>
      <p:sp>
        <p:nvSpPr>
          <p:cNvPr id="12" name="TextBox 11"/>
          <p:cNvSpPr txBox="1"/>
          <p:nvPr/>
        </p:nvSpPr>
        <p:spPr>
          <a:xfrm>
            <a:off x="535867" y="933450"/>
            <a:ext cx="8037866" cy="646331"/>
          </a:xfrm>
          <a:prstGeom prst="rect">
            <a:avLst/>
          </a:prstGeom>
          <a:solidFill>
            <a:schemeClr val="accent5">
              <a:lumMod val="20000"/>
              <a:lumOff val="80000"/>
            </a:schemeClr>
          </a:solidFill>
          <a:ln>
            <a:noFill/>
          </a:ln>
        </p:spPr>
        <p:txBody>
          <a:bodyPr wrap="square" rtlCol="0">
            <a:spAutoFit/>
          </a:bodyPr>
          <a:lstStyle/>
          <a:p>
            <a:pPr algn="ctr"/>
            <a:r>
              <a:rPr lang="en-US" dirty="0">
                <a:latin typeface="Calibri" panose="020F0502020204030204" pitchFamily="34" charset="0"/>
                <a:cs typeface="Calibri" panose="020F0502020204030204" pitchFamily="34" charset="0"/>
              </a:rPr>
              <a:t>Ice behaves like a </a:t>
            </a:r>
            <a:r>
              <a:rPr lang="en-US" b="1" dirty="0">
                <a:latin typeface="Calibri" panose="020F0502020204030204" pitchFamily="34" charset="0"/>
                <a:cs typeface="Calibri" panose="020F0502020204030204" pitchFamily="34" charset="0"/>
              </a:rPr>
              <a:t>very viscous non-Newtonian shear-thinning fluid </a:t>
            </a:r>
            <a:r>
              <a:rPr lang="en-US" dirty="0">
                <a:latin typeface="Calibri" panose="020F0502020204030204" pitchFamily="34" charset="0"/>
                <a:cs typeface="Calibri" panose="020F0502020204030204" pitchFamily="34" charset="0"/>
              </a:rPr>
              <a:t>(like lava flow) and is modeled </a:t>
            </a:r>
            <a:r>
              <a:rPr lang="en-US" b="1" dirty="0">
                <a:latin typeface="Calibri" panose="020F0502020204030204" pitchFamily="34" charset="0"/>
                <a:cs typeface="Calibri" panose="020F0502020204030204" pitchFamily="34" charset="0"/>
              </a:rPr>
              <a:t>quasi-statically</a:t>
            </a:r>
            <a:r>
              <a:rPr lang="en-US" dirty="0">
                <a:latin typeface="Calibri" panose="020F0502020204030204" pitchFamily="34" charset="0"/>
                <a:cs typeface="Calibri" panose="020F0502020204030204" pitchFamily="34" charset="0"/>
              </a:rPr>
              <a:t> using </a:t>
            </a:r>
            <a:r>
              <a:rPr lang="en-US" b="1" dirty="0">
                <a:latin typeface="Calibri" panose="020F0502020204030204" pitchFamily="34" charset="0"/>
                <a:cs typeface="Calibri" panose="020F0502020204030204" pitchFamily="34" charset="0"/>
              </a:rPr>
              <a:t>nonlinear</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incompressible</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Stokes equations</a:t>
            </a:r>
            <a:r>
              <a:rPr lang="en-US" dirty="0">
                <a:latin typeface="Calibri" panose="020F0502020204030204" pitchFamily="34" charset="0"/>
                <a:cs typeface="Calibri" panose="020F0502020204030204" pitchFamily="34" charset="0"/>
              </a:rPr>
              <a:t>.</a:t>
            </a:r>
            <a:endParaRPr lang="en-US" sz="1600" b="1" i="1"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162012302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95907" y="-68911"/>
            <a:ext cx="7010400" cy="12192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Stokes Ice Flow Equations</a:t>
            </a:r>
          </a:p>
        </p:txBody>
      </p:sp>
      <p:pic>
        <p:nvPicPr>
          <p:cNvPr id="307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026733" y="1845539"/>
            <a:ext cx="3581400" cy="220744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mc:AlternateContent xmlns:mc="http://schemas.openxmlformats.org/markup-compatibility/2006" xmlns:a14="http://schemas.microsoft.com/office/drawing/2010/main">
        <mc:Choice Requires="a14">
          <p:sp>
            <p:nvSpPr>
              <p:cNvPr id="6" name="Rectangle 5">
                <a:extLst>
                  <a:ext uri="{FF2B5EF4-FFF2-40B4-BE49-F238E27FC236}">
                    <a16:creationId xmlns:a16="http://schemas.microsoft.com/office/drawing/2014/main" id="{9F2AA931-B9EA-4551-A4C9-58A1EEF6F902}"/>
                  </a:ext>
                </a:extLst>
              </p:cNvPr>
              <p:cNvSpPr/>
              <p:nvPr/>
            </p:nvSpPr>
            <p:spPr>
              <a:xfrm>
                <a:off x="535867" y="2202064"/>
                <a:ext cx="2906308" cy="710194"/>
              </a:xfrm>
              <a:prstGeom prst="rect">
                <a:avLst/>
              </a:prstGeom>
              <a:solidFill>
                <a:srgbClr val="FFFF99"/>
              </a:solidFill>
            </p:spPr>
            <p:txBody>
              <a:bodyPr wrap="none">
                <a:spAutoFit/>
              </a:bodyPr>
              <a:lstStyle/>
              <a:p>
                <a14:m>
                  <m:oMath xmlns:m="http://schemas.openxmlformats.org/officeDocument/2006/math">
                    <m:d>
                      <m:dPr>
                        <m:begChr m:val="{"/>
                        <m:endChr m:val=""/>
                        <m:ctrlPr>
                          <a:rPr lang="en-US" i="1">
                            <a:latin typeface="Cambria Math" panose="02040503050406030204" pitchFamily="18" charset="0"/>
                          </a:rPr>
                        </m:ctrlPr>
                      </m:dPr>
                      <m:e>
                        <m:eqArr>
                          <m:eqArrPr>
                            <m:ctrlPr>
                              <a:rPr lang="en-US" i="1">
                                <a:latin typeface="Cambria Math" panose="02040503050406030204" pitchFamily="18" charset="0"/>
                              </a:rPr>
                            </m:ctrlPr>
                          </m:eqArrPr>
                          <m:e>
                            <m:r>
                              <a:rPr lang="en-US" i="1">
                                <a:latin typeface="Cambria Math"/>
                              </a:rPr>
                              <m:t>−</m:t>
                            </m:r>
                            <m:r>
                              <a:rPr lang="en-US" i="1">
                                <a:latin typeface="Cambria Math"/>
                                <a:ea typeface="Cambria Math"/>
                              </a:rPr>
                              <m:t>𝛻</m:t>
                            </m:r>
                            <m:r>
                              <a:rPr lang="en-US" i="1">
                                <a:latin typeface="Cambria Math"/>
                                <a:ea typeface="Cambria Math"/>
                              </a:rPr>
                              <m:t>∙</m:t>
                            </m:r>
                            <m:r>
                              <a:rPr lang="en-US" b="1" i="1">
                                <a:latin typeface="Cambria Math" panose="02040503050406030204" pitchFamily="18" charset="0"/>
                                <a:ea typeface="Cambria Math" panose="02040503050406030204" pitchFamily="18" charset="0"/>
                              </a:rPr>
                              <m:t>𝝉</m:t>
                            </m:r>
                            <m:r>
                              <a:rPr lang="en-US" b="1"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𝑝</m:t>
                            </m:r>
                            <m:r>
                              <a:rPr lang="en-US" i="1">
                                <a:latin typeface="Cambria Math"/>
                              </a:rPr>
                              <m:t>=</m:t>
                            </m:r>
                            <m:r>
                              <a:rPr lang="en-US" i="1">
                                <a:latin typeface="Cambria Math"/>
                                <a:ea typeface="Cambria Math"/>
                              </a:rPr>
                              <m:t>𝜌</m:t>
                            </m:r>
                            <m:r>
                              <a:rPr lang="en-US" b="1" i="1">
                                <a:latin typeface="Cambria Math"/>
                                <a:ea typeface="Cambria Math"/>
                              </a:rPr>
                              <m:t>𝒈</m:t>
                            </m:r>
                          </m:e>
                          <m:e>
                            <m:r>
                              <a:rPr lang="en-US" i="1">
                                <a:latin typeface="Cambria Math"/>
                                <a:ea typeface="Cambria Math"/>
                              </a:rPr>
                              <m:t>𝛻</m:t>
                            </m:r>
                            <m:r>
                              <a:rPr lang="en-US" i="1">
                                <a:latin typeface="Cambria Math"/>
                                <a:ea typeface="Cambria Math"/>
                              </a:rPr>
                              <m:t>∙</m:t>
                            </m:r>
                            <m:r>
                              <a:rPr lang="en-US" b="1" i="1">
                                <a:latin typeface="Cambria Math"/>
                                <a:ea typeface="Cambria Math"/>
                              </a:rPr>
                              <m:t>𝒖</m:t>
                            </m:r>
                            <m:r>
                              <a:rPr lang="en-US" i="1">
                                <a:latin typeface="Cambria Math"/>
                                <a:ea typeface="Cambria Math"/>
                              </a:rPr>
                              <m:t>=0</m:t>
                            </m:r>
                          </m:e>
                        </m:eqArr>
                      </m:e>
                    </m:d>
                  </m:oMath>
                </a14:m>
                <a:r>
                  <a:rPr lang="en-US" dirty="0">
                    <a:latin typeface="Calibri" panose="020F0502020204030204" pitchFamily="34" charset="0"/>
                    <a:cs typeface="Calibri" panose="020F0502020204030204" pitchFamily="34" charset="0"/>
                  </a:rPr>
                  <a:t>    ,    in </a:t>
                </a:r>
                <a14:m>
                  <m:oMath xmlns:m="http://schemas.openxmlformats.org/officeDocument/2006/math">
                    <m:r>
                      <m:rPr>
                        <m:sty m:val="p"/>
                      </m:rPr>
                      <a:rPr lang="el-GR" i="1">
                        <a:latin typeface="Cambria Math"/>
                        <a:ea typeface="Cambria Math"/>
                      </a:rPr>
                      <m:t>Ω</m:t>
                    </m:r>
                  </m:oMath>
                </a14:m>
                <a:endParaRPr lang="en-US" dirty="0">
                  <a:latin typeface="Calibri" panose="020F0502020204030204" pitchFamily="34" charset="0"/>
                  <a:ea typeface="Cambria Math"/>
                  <a:cs typeface="Calibri" panose="020F0502020204030204" pitchFamily="34" charset="0"/>
                </a:endParaRPr>
              </a:p>
            </p:txBody>
          </p:sp>
        </mc:Choice>
        <mc:Fallback xmlns="">
          <p:sp>
            <p:nvSpPr>
              <p:cNvPr id="6" name="Rectangle 5">
                <a:extLst>
                  <a:ext uri="{FF2B5EF4-FFF2-40B4-BE49-F238E27FC236}">
                    <a16:creationId xmlns:a16="http://schemas.microsoft.com/office/drawing/2014/main" id="{9F2AA931-B9EA-4551-A4C9-58A1EEF6F902}"/>
                  </a:ext>
                </a:extLst>
              </p:cNvPr>
              <p:cNvSpPr>
                <a:spLocks noRot="1" noChangeAspect="1" noMove="1" noResize="1" noEditPoints="1" noAdjustHandles="1" noChangeArrowheads="1" noChangeShapeType="1" noTextEdit="1"/>
              </p:cNvSpPr>
              <p:nvPr/>
            </p:nvSpPr>
            <p:spPr>
              <a:xfrm>
                <a:off x="535867" y="2202064"/>
                <a:ext cx="2906308" cy="710194"/>
              </a:xfrm>
              <a:prstGeom prst="rect">
                <a:avLst/>
              </a:prstGeom>
              <a:blipFill>
                <a:blip r:embed="rId3"/>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3" name="Rectangle 12">
                <a:extLst>
                  <a:ext uri="{FF2B5EF4-FFF2-40B4-BE49-F238E27FC236}">
                    <a16:creationId xmlns:a16="http://schemas.microsoft.com/office/drawing/2014/main" id="{4BA42945-BBEA-4C39-A6D4-6ACBB47AE3FF}"/>
                  </a:ext>
                </a:extLst>
              </p:cNvPr>
              <p:cNvSpPr/>
              <p:nvPr/>
            </p:nvSpPr>
            <p:spPr>
              <a:xfrm>
                <a:off x="132217" y="3550801"/>
                <a:ext cx="3986219" cy="1431161"/>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ea typeface="Cambria Math" panose="02040503050406030204" pitchFamily="18" charset="0"/>
                    <a:cs typeface="Calibri" panose="020F0502020204030204" pitchFamily="34" charset="0"/>
                  </a:rPr>
                  <a:t>Fluid velocity vector: </a:t>
                </a:r>
                <a14:m>
                  <m:oMath xmlns:m="http://schemas.openxmlformats.org/officeDocument/2006/math">
                    <m:r>
                      <a:rPr lang="en-US" b="1" i="1" smtClean="0">
                        <a:latin typeface="Cambria Math" panose="02040503050406030204" pitchFamily="18" charset="0"/>
                        <a:ea typeface="Cambria Math" panose="02040503050406030204" pitchFamily="18" charset="0"/>
                        <a:cs typeface="Calibri" panose="020F0502020204030204" pitchFamily="34" charset="0"/>
                      </a:rPr>
                      <m:t>𝒖</m:t>
                    </m:r>
                    <m:r>
                      <a:rPr lang="en-US" b="0" i="1" smtClean="0">
                        <a:latin typeface="Cambria Math" panose="02040503050406030204" pitchFamily="18" charset="0"/>
                        <a:ea typeface="Cambria Math" panose="02040503050406030204" pitchFamily="18" charset="0"/>
                        <a:cs typeface="Calibri" panose="020F0502020204030204" pitchFamily="34" charset="0"/>
                      </a:rPr>
                      <m:t>=</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smtClean="0">
                                <a:latin typeface="Cambria Math" panose="02040503050406030204" pitchFamily="18" charset="0"/>
                                <a:ea typeface="Cambria Math" panose="02040503050406030204" pitchFamily="18" charset="0"/>
                                <a:cs typeface="Calibri" panose="020F0502020204030204" pitchFamily="34" charset="0"/>
                              </a:rPr>
                              <m:t>𝑢</m:t>
                            </m:r>
                          </m:e>
                          <m:sub>
                            <m:r>
                              <a:rPr lang="en-US" b="0" i="1" smtClean="0">
                                <a:latin typeface="Cambria Math" panose="02040503050406030204" pitchFamily="18" charset="0"/>
                                <a:ea typeface="Cambria Math" panose="02040503050406030204" pitchFamily="18" charset="0"/>
                                <a:cs typeface="Calibri" panose="020F0502020204030204" pitchFamily="34" charset="0"/>
                              </a:rPr>
                              <m:t>1</m:t>
                            </m:r>
                          </m:sub>
                        </m:sSub>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smtClean="0">
                                <a:latin typeface="Cambria Math" panose="02040503050406030204" pitchFamily="18" charset="0"/>
                                <a:ea typeface="Cambria Math" panose="02040503050406030204" pitchFamily="18" charset="0"/>
                                <a:cs typeface="Calibri" panose="020F0502020204030204" pitchFamily="34" charset="0"/>
                              </a:rPr>
                              <m:t>𝑢</m:t>
                            </m:r>
                          </m:e>
                          <m:sub>
                            <m:r>
                              <a:rPr lang="en-US" b="0" i="1" smtClean="0">
                                <a:latin typeface="Cambria Math" panose="02040503050406030204" pitchFamily="18" charset="0"/>
                                <a:ea typeface="Cambria Math" panose="02040503050406030204" pitchFamily="18" charset="0"/>
                                <a:cs typeface="Calibri" panose="020F0502020204030204" pitchFamily="34" charset="0"/>
                              </a:rPr>
                              <m:t>2</m:t>
                            </m:r>
                          </m:sub>
                        </m:sSub>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smtClean="0">
                                <a:latin typeface="Cambria Math" panose="02040503050406030204" pitchFamily="18" charset="0"/>
                                <a:ea typeface="Cambria Math" panose="02040503050406030204" pitchFamily="18" charset="0"/>
                                <a:cs typeface="Calibri" panose="020F0502020204030204" pitchFamily="34" charset="0"/>
                              </a:rPr>
                              <m:t>𝑢</m:t>
                            </m:r>
                          </m:e>
                          <m:sub>
                            <m:r>
                              <a:rPr lang="en-US" b="0" i="1" smtClean="0">
                                <a:latin typeface="Cambria Math" panose="02040503050406030204" pitchFamily="18" charset="0"/>
                                <a:ea typeface="Cambria Math" panose="02040503050406030204" pitchFamily="18" charset="0"/>
                                <a:cs typeface="Calibri" panose="020F0502020204030204" pitchFamily="34" charset="0"/>
                              </a:rPr>
                              <m:t>3</m:t>
                            </m:r>
                          </m:sub>
                        </m:sSub>
                      </m:e>
                    </m:d>
                  </m:oMath>
                </a14:m>
                <a:endParaRPr lang="en-US" b="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r>
                  <a:rPr lang="en-US" dirty="0">
                    <a:latin typeface="Calibri" panose="020F0502020204030204" pitchFamily="34" charset="0"/>
                    <a:ea typeface="Cambria Math" panose="02040503050406030204" pitchFamily="18" charset="0"/>
                    <a:cs typeface="Calibri" panose="020F0502020204030204" pitchFamily="34" charset="0"/>
                  </a:rPr>
                  <a:t>Isotropic ice pressure: </a:t>
                </a:r>
                <a14:m>
                  <m:oMath xmlns:m="http://schemas.openxmlformats.org/officeDocument/2006/math">
                    <m:r>
                      <a:rPr lang="en-US" i="1" dirty="0" smtClean="0">
                        <a:latin typeface="Cambria Math" panose="02040503050406030204" pitchFamily="18" charset="0"/>
                        <a:ea typeface="Cambria Math" panose="02040503050406030204" pitchFamily="18" charset="0"/>
                        <a:cs typeface="Calibri" panose="020F0502020204030204" pitchFamily="34" charset="0"/>
                      </a:rPr>
                      <m:t>𝑝</m:t>
                    </m:r>
                  </m:oMath>
                </a14:m>
                <a:endParaRPr lang="en-US"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r>
                  <a:rPr lang="en-US" dirty="0">
                    <a:latin typeface="Calibri" panose="020F0502020204030204" pitchFamily="34" charset="0"/>
                    <a:ea typeface="Cambria Math" panose="02040503050406030204" pitchFamily="18" charset="0"/>
                    <a:cs typeface="Calibri" panose="020F0502020204030204" pitchFamily="34" charset="0"/>
                  </a:rPr>
                  <a:t>Deviatoric stress tensor: </a:t>
                </a:r>
                <a14:m>
                  <m:oMath xmlns:m="http://schemas.openxmlformats.org/officeDocument/2006/math">
                    <m:r>
                      <a:rPr lang="en-US" b="1" i="1" smtClean="0">
                        <a:latin typeface="Cambria Math" panose="02040503050406030204" pitchFamily="18" charset="0"/>
                        <a:ea typeface="Cambria Math" panose="02040503050406030204" pitchFamily="18" charset="0"/>
                      </a:rPr>
                      <m:t>𝝉</m:t>
                    </m:r>
                    <m:r>
                      <a:rPr lang="en-US" b="0" i="1" dirty="0">
                        <a:latin typeface="Cambria Math"/>
                      </a:rPr>
                      <m:t> = 2</m:t>
                    </m:r>
                    <m:r>
                      <a:rPr lang="en-US" b="0" i="1" dirty="0">
                        <a:latin typeface="Cambria Math"/>
                        <a:ea typeface="Cambria Math"/>
                      </a:rPr>
                      <m:t>𝜇</m:t>
                    </m:r>
                    <m:r>
                      <a:rPr lang="en-US" b="1" i="1" dirty="0">
                        <a:latin typeface="Cambria Math" panose="02040503050406030204" pitchFamily="18" charset="0"/>
                        <a:ea typeface="Cambria Math" panose="02040503050406030204" pitchFamily="18" charset="0"/>
                      </a:rPr>
                      <m:t>𝝐</m:t>
                    </m:r>
                  </m:oMath>
                </a14:m>
                <a:endParaRPr lang="en-US" b="1" i="1" dirty="0">
                  <a:latin typeface="Calibri" panose="020F0502020204030204" pitchFamily="34" charset="0"/>
                  <a:ea typeface="Cambria Math"/>
                  <a:cs typeface="Calibri" panose="020F0502020204030204" pitchFamily="34" charset="0"/>
                </a:endParaRPr>
              </a:p>
              <a:p>
                <a:endParaRPr lang="en-US" sz="1700" dirty="0">
                  <a:latin typeface="Calibri" panose="020F0502020204030204" pitchFamily="34" charset="0"/>
                  <a:cs typeface="Calibri" panose="020F0502020204030204" pitchFamily="34" charset="0"/>
                </a:endParaRPr>
              </a:p>
            </p:txBody>
          </p:sp>
        </mc:Choice>
        <mc:Fallback xmlns="">
          <p:sp>
            <p:nvSpPr>
              <p:cNvPr id="13" name="Rectangle 12">
                <a:extLst>
                  <a:ext uri="{FF2B5EF4-FFF2-40B4-BE49-F238E27FC236}">
                    <a16:creationId xmlns:a16="http://schemas.microsoft.com/office/drawing/2014/main" id="{4BA42945-BBEA-4C39-A6D4-6ACBB47AE3FF}"/>
                  </a:ext>
                </a:extLst>
              </p:cNvPr>
              <p:cNvSpPr>
                <a:spLocks noRot="1" noChangeAspect="1" noMove="1" noResize="1" noEditPoints="1" noAdjustHandles="1" noChangeArrowheads="1" noChangeShapeType="1" noTextEdit="1"/>
              </p:cNvSpPr>
              <p:nvPr/>
            </p:nvSpPr>
            <p:spPr>
              <a:xfrm>
                <a:off x="132217" y="3550801"/>
                <a:ext cx="3986219" cy="1431161"/>
              </a:xfrm>
              <a:prstGeom prst="rect">
                <a:avLst/>
              </a:prstGeom>
              <a:blipFill>
                <a:blip r:embed="rId4"/>
                <a:stretch>
                  <a:fillRect l="-1070" t="-212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Rectangle 13">
                <a:extLst>
                  <a:ext uri="{FF2B5EF4-FFF2-40B4-BE49-F238E27FC236}">
                    <a16:creationId xmlns:a16="http://schemas.microsoft.com/office/drawing/2014/main" id="{B0E8DC5B-5B6F-45C5-8770-0226A92116BC}"/>
                  </a:ext>
                </a:extLst>
              </p:cNvPr>
              <p:cNvSpPr/>
              <p:nvPr/>
            </p:nvSpPr>
            <p:spPr>
              <a:xfrm>
                <a:off x="128852" y="4668839"/>
                <a:ext cx="3922933" cy="601703"/>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ea typeface="Cambria Math"/>
                    <a:cs typeface="Calibri" panose="020F0502020204030204" pitchFamily="34" charset="0"/>
                  </a:rPr>
                  <a:t>Strain rate tensor: </a:t>
                </a:r>
                <a14:m>
                  <m:oMath xmlns:m="http://schemas.openxmlformats.org/officeDocument/2006/math">
                    <m:r>
                      <a:rPr lang="en-US" i="1">
                        <a:latin typeface="Cambria Math"/>
                        <a:ea typeface="Cambria Math"/>
                      </a:rPr>
                      <m:t>𝜖</m:t>
                    </m:r>
                    <m:r>
                      <m:rPr>
                        <m:sty m:val="p"/>
                      </m:rPr>
                      <a:rPr lang="en-US" baseline="-25000">
                        <a:latin typeface="Cambria Math"/>
                        <a:ea typeface="Cambria Math"/>
                      </a:rPr>
                      <m:t>ij</m:t>
                    </m:r>
                    <m:r>
                      <a:rPr lang="en-US">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d>
                      <m:dPr>
                        <m:ctrlPr>
                          <a:rPr lang="en-US" i="1">
                            <a:latin typeface="Cambria Math" panose="02040503050406030204" pitchFamily="18" charset="0"/>
                            <a:ea typeface="Cambria Math"/>
                          </a:rPr>
                        </m:ctrlPr>
                      </m:dPr>
                      <m:e>
                        <m:f>
                          <m:fPr>
                            <m:ctrlPr>
                              <a:rPr lang="en-US" i="1">
                                <a:latin typeface="Cambria Math" panose="02040503050406030204" pitchFamily="18" charset="0"/>
                                <a:ea typeface="Cambria Math"/>
                              </a:rPr>
                            </m:ctrlPr>
                          </m:fPr>
                          <m:num>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𝑢</m:t>
                                </m:r>
                              </m:e>
                              <m:sub>
                                <m:r>
                                  <a:rPr lang="en-US" i="1">
                                    <a:latin typeface="Cambria Math"/>
                                    <a:ea typeface="Cambria Math"/>
                                  </a:rPr>
                                  <m:t>𝑖</m:t>
                                </m:r>
                              </m:sub>
                            </m:sSub>
                          </m:num>
                          <m:den>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𝑥</m:t>
                                </m:r>
                              </m:e>
                              <m:sub>
                                <m:r>
                                  <a:rPr lang="en-US" i="1">
                                    <a:latin typeface="Cambria Math"/>
                                    <a:ea typeface="Cambria Math"/>
                                  </a:rPr>
                                  <m:t>𝑗</m:t>
                                </m:r>
                              </m:sub>
                            </m:sSub>
                          </m:den>
                        </m:f>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𝑢</m:t>
                                </m:r>
                              </m:e>
                              <m:sub>
                                <m:r>
                                  <a:rPr lang="en-US" i="1">
                                    <a:latin typeface="Cambria Math"/>
                                    <a:ea typeface="Cambria Math"/>
                                  </a:rPr>
                                  <m:t>𝑗</m:t>
                                </m:r>
                              </m:sub>
                            </m:sSub>
                          </m:num>
                          <m:den>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𝑥</m:t>
                                </m:r>
                              </m:e>
                              <m:sub>
                                <m:r>
                                  <a:rPr lang="en-US" i="1">
                                    <a:latin typeface="Cambria Math"/>
                                    <a:ea typeface="Cambria Math"/>
                                  </a:rPr>
                                  <m:t>𝑖</m:t>
                                </m:r>
                              </m:sub>
                            </m:sSub>
                          </m:den>
                        </m:f>
                      </m:e>
                    </m:d>
                  </m:oMath>
                </a14:m>
                <a:endParaRPr lang="en-US" dirty="0">
                  <a:latin typeface="Calibri" panose="020F0502020204030204" pitchFamily="34" charset="0"/>
                  <a:cs typeface="Calibri" panose="020F0502020204030204" pitchFamily="34" charset="0"/>
                </a:endParaRPr>
              </a:p>
            </p:txBody>
          </p:sp>
        </mc:Choice>
        <mc:Fallback xmlns="">
          <p:sp>
            <p:nvSpPr>
              <p:cNvPr id="14" name="Rectangle 13">
                <a:extLst>
                  <a:ext uri="{FF2B5EF4-FFF2-40B4-BE49-F238E27FC236}">
                    <a16:creationId xmlns:a16="http://schemas.microsoft.com/office/drawing/2014/main" id="{B0E8DC5B-5B6F-45C5-8770-0226A92116BC}"/>
                  </a:ext>
                </a:extLst>
              </p:cNvPr>
              <p:cNvSpPr>
                <a:spLocks noRot="1" noChangeAspect="1" noMove="1" noResize="1" noEditPoints="1" noAdjustHandles="1" noChangeArrowheads="1" noChangeShapeType="1" noTextEdit="1"/>
              </p:cNvSpPr>
              <p:nvPr/>
            </p:nvSpPr>
            <p:spPr>
              <a:xfrm>
                <a:off x="128852" y="4668839"/>
                <a:ext cx="3922933" cy="601703"/>
              </a:xfrm>
              <a:prstGeom prst="rect">
                <a:avLst/>
              </a:prstGeom>
              <a:blipFill>
                <a:blip r:embed="rId5"/>
                <a:stretch>
                  <a:fillRect l="-93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5" name="Rectangle 14">
                <a:extLst>
                  <a:ext uri="{FF2B5EF4-FFF2-40B4-BE49-F238E27FC236}">
                    <a16:creationId xmlns:a16="http://schemas.microsoft.com/office/drawing/2014/main" id="{CA6596A3-AC97-4C34-85CC-D3631A780710}"/>
                  </a:ext>
                </a:extLst>
              </p:cNvPr>
              <p:cNvSpPr/>
              <p:nvPr/>
            </p:nvSpPr>
            <p:spPr>
              <a:xfrm>
                <a:off x="121307" y="5100081"/>
                <a:ext cx="5596789" cy="679994"/>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ea typeface="Cambria Math"/>
                    <a:cs typeface="Calibri" panose="020F0502020204030204" pitchFamily="34" charset="0"/>
                  </a:rPr>
                  <a:t>Glen’s Law Viscosity*: </a:t>
                </a:r>
                <a14:m>
                  <m:oMath xmlns:m="http://schemas.openxmlformats.org/officeDocument/2006/math">
                    <m:r>
                      <a:rPr lang="en-US" i="1">
                        <a:latin typeface="Cambria Math"/>
                        <a:ea typeface="Cambria Math"/>
                      </a:rPr>
                      <m:t>𝜇</m:t>
                    </m:r>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sSup>
                      <m:sSupPr>
                        <m:ctrlPr>
                          <a:rPr lang="en-US" i="1">
                            <a:latin typeface="Cambria Math" panose="02040503050406030204" pitchFamily="18" charset="0"/>
                            <a:ea typeface="Cambria Math"/>
                          </a:rPr>
                        </m:ctrlPr>
                      </m:sSupPr>
                      <m:e>
                        <m:sSup>
                          <m:sSupPr>
                            <m:ctrlPr>
                              <a:rPr lang="en-US" i="1">
                                <a:latin typeface="Cambria Math" panose="02040503050406030204" pitchFamily="18" charset="0"/>
                                <a:ea typeface="Cambria Math"/>
                              </a:rPr>
                            </m:ctrlPr>
                          </m:sSupPr>
                          <m:e>
                            <m:r>
                              <a:rPr lang="en-US" i="1">
                                <a:latin typeface="Cambria Math"/>
                                <a:ea typeface="Cambria Math"/>
                              </a:rPr>
                              <m:t>𝐴</m:t>
                            </m:r>
                            <m:r>
                              <a:rPr lang="en-US" i="1">
                                <a:latin typeface="Cambria Math"/>
                                <a:ea typeface="Cambria Math"/>
                              </a:rPr>
                              <m:t>(</m:t>
                            </m:r>
                            <m:r>
                              <a:rPr lang="en-US" i="1">
                                <a:latin typeface="Cambria Math"/>
                                <a:ea typeface="Cambria Math"/>
                              </a:rPr>
                              <m:t>𝑇</m:t>
                            </m:r>
                            <m:r>
                              <a:rPr lang="en-US" i="1">
                                <a:latin typeface="Cambria Math"/>
                                <a:ea typeface="Cambria Math"/>
                              </a:rPr>
                              <m:t>)</m:t>
                            </m:r>
                          </m:e>
                          <m:sup>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𝑛</m:t>
                                </m:r>
                              </m:den>
                            </m:f>
                          </m:sup>
                        </m:sSup>
                        <m:d>
                          <m:dPr>
                            <m:ctrlPr>
                              <a:rPr lang="en-US" i="1">
                                <a:latin typeface="Cambria Math" panose="02040503050406030204" pitchFamily="18" charset="0"/>
                                <a:ea typeface="Cambria Math"/>
                              </a:rPr>
                            </m:ctrlPr>
                          </m:dPr>
                          <m:e>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nary>
                              <m:naryPr>
                                <m:chr m:val="∑"/>
                                <m:supHide m:val="on"/>
                                <m:ctrlPr>
                                  <a:rPr lang="en-US" i="1">
                                    <a:latin typeface="Cambria Math" panose="02040503050406030204" pitchFamily="18" charset="0"/>
                                    <a:ea typeface="Cambria Math"/>
                                  </a:rPr>
                                </m:ctrlPr>
                              </m:naryPr>
                              <m:sub>
                                <m:r>
                                  <m:rPr>
                                    <m:brk m:alnAt="7"/>
                                  </m:rPr>
                                  <a:rPr lang="en-US" i="1">
                                    <a:latin typeface="Cambria Math"/>
                                    <a:ea typeface="Cambria Math"/>
                                  </a:rPr>
                                  <m:t>𝑖</m:t>
                                </m:r>
                                <m:r>
                                  <a:rPr lang="en-US" i="1">
                                    <a:latin typeface="Cambria Math"/>
                                    <a:ea typeface="Cambria Math"/>
                                  </a:rPr>
                                  <m:t>𝑗</m:t>
                                </m:r>
                              </m:sub>
                              <m:sup/>
                              <m:e>
                                <m:r>
                                  <a:rPr lang="en-US" b="1" i="1">
                                    <a:latin typeface="Cambria Math"/>
                                    <a:ea typeface="Cambria Math"/>
                                  </a:rPr>
                                  <m:t>𝝐</m:t>
                                </m:r>
                                <m:r>
                                  <a:rPr lang="en-US" i="1" baseline="-25000">
                                    <a:latin typeface="Cambria Math"/>
                                    <a:ea typeface="Cambria Math"/>
                                  </a:rPr>
                                  <m:t>𝑖𝑗</m:t>
                                </m:r>
                                <m:r>
                                  <a:rPr lang="en-US" i="1" baseline="30000">
                                    <a:latin typeface="Cambria Math"/>
                                    <a:ea typeface="Cambria Math"/>
                                  </a:rPr>
                                  <m:t>2</m:t>
                                </m:r>
                              </m:e>
                            </m:nary>
                          </m:e>
                        </m:d>
                      </m:e>
                      <m:sup>
                        <m:d>
                          <m:dPr>
                            <m:ctrlPr>
                              <a:rPr lang="en-US" i="1">
                                <a:latin typeface="Cambria Math" panose="02040503050406030204" pitchFamily="18" charset="0"/>
                                <a:ea typeface="Cambria Math"/>
                              </a:rPr>
                            </m:ctrlPr>
                          </m:dPr>
                          <m:e>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r>
                                  <a:rPr lang="en-US" i="1">
                                    <a:latin typeface="Cambria Math"/>
                                    <a:ea typeface="Cambria Math"/>
                                  </a:rPr>
                                  <m:t>𝑛</m:t>
                                </m:r>
                              </m:den>
                            </m:f>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e>
                        </m:d>
                      </m:sup>
                    </m:sSup>
                  </m:oMath>
                </a14:m>
                <a:endParaRPr lang="en-US" dirty="0">
                  <a:latin typeface="Calibri" panose="020F0502020204030204" pitchFamily="34" charset="0"/>
                  <a:cs typeface="Calibri" panose="020F0502020204030204" pitchFamily="34" charset="0"/>
                </a:endParaRPr>
              </a:p>
            </p:txBody>
          </p:sp>
        </mc:Choice>
        <mc:Fallback xmlns="">
          <p:sp>
            <p:nvSpPr>
              <p:cNvPr id="15" name="Rectangle 14">
                <a:extLst>
                  <a:ext uri="{FF2B5EF4-FFF2-40B4-BE49-F238E27FC236}">
                    <a16:creationId xmlns:a16="http://schemas.microsoft.com/office/drawing/2014/main" id="{CA6596A3-AC97-4C34-85CC-D3631A780710}"/>
                  </a:ext>
                </a:extLst>
              </p:cNvPr>
              <p:cNvSpPr>
                <a:spLocks noRot="1" noChangeAspect="1" noMove="1" noResize="1" noEditPoints="1" noAdjustHandles="1" noChangeArrowheads="1" noChangeShapeType="1" noTextEdit="1"/>
              </p:cNvSpPr>
              <p:nvPr/>
            </p:nvSpPr>
            <p:spPr>
              <a:xfrm>
                <a:off x="121307" y="5100081"/>
                <a:ext cx="5596789" cy="679994"/>
              </a:xfrm>
              <a:prstGeom prst="rect">
                <a:avLst/>
              </a:prstGeom>
              <a:blipFill>
                <a:blip r:embed="rId6"/>
                <a:stretch>
                  <a:fillRect l="-763" b="-4505"/>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6" name="Rectangle 15">
                <a:extLst>
                  <a:ext uri="{FF2B5EF4-FFF2-40B4-BE49-F238E27FC236}">
                    <a16:creationId xmlns:a16="http://schemas.microsoft.com/office/drawing/2014/main" id="{B62AFA86-247F-4D4C-B595-43A41EAA1BF2}"/>
                  </a:ext>
                </a:extLst>
              </p:cNvPr>
              <p:cNvSpPr/>
              <p:nvPr/>
            </p:nvSpPr>
            <p:spPr>
              <a:xfrm>
                <a:off x="151833" y="5745728"/>
                <a:ext cx="3128485" cy="481350"/>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Flow factor: </a:t>
                </a:r>
                <a14:m>
                  <m:oMath xmlns:m="http://schemas.openxmlformats.org/officeDocument/2006/math">
                    <m:r>
                      <a:rPr lang="en-US" i="1" dirty="0" smtClean="0">
                        <a:latin typeface="Cambria Math" panose="02040503050406030204" pitchFamily="18" charset="0"/>
                        <a:cs typeface="Calibri" panose="020F0502020204030204" pitchFamily="34" charset="0"/>
                      </a:rPr>
                      <m:t>𝐴</m:t>
                    </m:r>
                    <m:r>
                      <a:rPr lang="en-US" i="1" dirty="0" smtClean="0">
                        <a:latin typeface="Cambria Math" panose="02040503050406030204" pitchFamily="18" charset="0"/>
                        <a:cs typeface="Calibri" panose="020F0502020204030204" pitchFamily="34" charset="0"/>
                      </a:rPr>
                      <m:t>(</m:t>
                    </m:r>
                    <m:r>
                      <a:rPr lang="en-US" i="1" dirty="0" smtClean="0">
                        <a:latin typeface="Cambria Math" panose="02040503050406030204" pitchFamily="18" charset="0"/>
                        <a:cs typeface="Calibri" panose="020F0502020204030204" pitchFamily="34" charset="0"/>
                      </a:rPr>
                      <m:t>𝑇</m:t>
                    </m:r>
                    <m:r>
                      <a:rPr lang="en-US" i="1" dirty="0" smtClean="0">
                        <a:latin typeface="Cambria Math" panose="02040503050406030204" pitchFamily="18" charset="0"/>
                        <a:cs typeface="Calibri" panose="020F0502020204030204" pitchFamily="34" charset="0"/>
                      </a:rPr>
                      <m:t>)=</m:t>
                    </m:r>
                    <m:sSub>
                      <m:sSubPr>
                        <m:ctrlPr>
                          <a:rPr lang="en-US" i="1" dirty="0" smtClean="0">
                            <a:latin typeface="Cambria Math" panose="02040503050406030204" pitchFamily="18" charset="0"/>
                            <a:cs typeface="Calibri" panose="020F0502020204030204" pitchFamily="34" charset="0"/>
                          </a:rPr>
                        </m:ctrlPr>
                      </m:sSubPr>
                      <m:e>
                        <m:r>
                          <a:rPr lang="en-US" b="0" i="1" dirty="0" smtClean="0">
                            <a:latin typeface="Cambria Math" panose="02040503050406030204" pitchFamily="18" charset="0"/>
                            <a:cs typeface="Calibri" panose="020F0502020204030204" pitchFamily="34" charset="0"/>
                          </a:rPr>
                          <m:t>𝐴</m:t>
                        </m:r>
                      </m:e>
                      <m:sub>
                        <m:r>
                          <a:rPr lang="en-US" b="0" i="1" dirty="0" smtClean="0">
                            <a:latin typeface="Cambria Math" panose="02040503050406030204" pitchFamily="18" charset="0"/>
                            <a:cs typeface="Calibri" panose="020F0502020204030204" pitchFamily="34" charset="0"/>
                          </a:rPr>
                          <m:t>0</m:t>
                        </m:r>
                      </m:sub>
                    </m:sSub>
                    <m:sSup>
                      <m:sSupPr>
                        <m:ctrlPr>
                          <a:rPr lang="en-US" i="1" dirty="0" smtClean="0">
                            <a:latin typeface="Cambria Math" panose="02040503050406030204" pitchFamily="18" charset="0"/>
                            <a:cs typeface="Calibri" panose="020F0502020204030204" pitchFamily="34" charset="0"/>
                          </a:rPr>
                        </m:ctrlPr>
                      </m:sSupPr>
                      <m:e>
                        <m:r>
                          <a:rPr lang="en-US" b="0" i="1" dirty="0" smtClean="0">
                            <a:latin typeface="Cambria Math" panose="02040503050406030204" pitchFamily="18" charset="0"/>
                            <a:cs typeface="Calibri" panose="020F0502020204030204" pitchFamily="34" charset="0"/>
                          </a:rPr>
                          <m:t>𝑒</m:t>
                        </m:r>
                      </m:e>
                      <m:sup>
                        <m:r>
                          <a:rPr lang="en-US" b="0" i="1" dirty="0" smtClean="0">
                            <a:latin typeface="Cambria Math" panose="02040503050406030204" pitchFamily="18" charset="0"/>
                            <a:cs typeface="Calibri" panose="020F0502020204030204" pitchFamily="34" charset="0"/>
                          </a:rPr>
                          <m:t>−</m:t>
                        </m:r>
                        <m:f>
                          <m:fPr>
                            <m:ctrlPr>
                              <a:rPr lang="en-US" i="1" dirty="0" smtClean="0">
                                <a:latin typeface="Cambria Math" panose="02040503050406030204" pitchFamily="18" charset="0"/>
                                <a:cs typeface="Calibri" panose="020F0502020204030204" pitchFamily="34" charset="0"/>
                              </a:rPr>
                            </m:ctrlPr>
                          </m:fPr>
                          <m:num>
                            <m:r>
                              <a:rPr lang="en-US" b="0" i="1" dirty="0" smtClean="0">
                                <a:latin typeface="Cambria Math" panose="02040503050406030204" pitchFamily="18" charset="0"/>
                                <a:cs typeface="Calibri" panose="020F0502020204030204" pitchFamily="34" charset="0"/>
                              </a:rPr>
                              <m:t>𝑄</m:t>
                            </m:r>
                          </m:num>
                          <m:den>
                            <m:r>
                              <a:rPr lang="en-US" b="0" i="1" dirty="0" smtClean="0">
                                <a:latin typeface="Cambria Math" panose="02040503050406030204" pitchFamily="18" charset="0"/>
                                <a:cs typeface="Calibri" panose="020F0502020204030204" pitchFamily="34" charset="0"/>
                              </a:rPr>
                              <m:t>𝑅𝑇</m:t>
                            </m:r>
                          </m:den>
                        </m:f>
                      </m:sup>
                    </m:sSup>
                  </m:oMath>
                </a14:m>
                <a:endParaRPr lang="en-US" dirty="0">
                  <a:latin typeface="Calibri" panose="020F0502020204030204" pitchFamily="34" charset="0"/>
                  <a:cs typeface="Calibri" panose="020F0502020204030204" pitchFamily="34" charset="0"/>
                </a:endParaRPr>
              </a:p>
            </p:txBody>
          </p:sp>
        </mc:Choice>
        <mc:Fallback xmlns="">
          <p:sp>
            <p:nvSpPr>
              <p:cNvPr id="16" name="Rectangle 15">
                <a:extLst>
                  <a:ext uri="{FF2B5EF4-FFF2-40B4-BE49-F238E27FC236}">
                    <a16:creationId xmlns:a16="http://schemas.microsoft.com/office/drawing/2014/main" id="{B62AFA86-247F-4D4C-B595-43A41EAA1BF2}"/>
                  </a:ext>
                </a:extLst>
              </p:cNvPr>
              <p:cNvSpPr>
                <a:spLocks noRot="1" noChangeAspect="1" noMove="1" noResize="1" noEditPoints="1" noAdjustHandles="1" noChangeArrowheads="1" noChangeShapeType="1" noTextEdit="1"/>
              </p:cNvSpPr>
              <p:nvPr/>
            </p:nvSpPr>
            <p:spPr>
              <a:xfrm>
                <a:off x="151833" y="5745728"/>
                <a:ext cx="3128485" cy="481350"/>
              </a:xfrm>
              <a:prstGeom prst="rect">
                <a:avLst/>
              </a:prstGeom>
              <a:blipFill>
                <a:blip r:embed="rId7"/>
                <a:stretch>
                  <a:fillRect l="-1365" b="-2025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20DBC18A-7834-4F72-BE1C-86EABB5E611B}"/>
                  </a:ext>
                </a:extLst>
              </p:cNvPr>
              <p:cNvSpPr txBox="1"/>
              <p:nvPr/>
            </p:nvSpPr>
            <p:spPr>
              <a:xfrm>
                <a:off x="9787" y="6520844"/>
                <a:ext cx="780796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*Nye 1957; </a:t>
                </a:r>
                <a:r>
                  <a:rPr lang="en-US" sz="1600" dirty="0" err="1">
                    <a:solidFill>
                      <a:schemeClr val="bg1"/>
                    </a:solidFill>
                    <a:latin typeface="Calibri" panose="020F0502020204030204" pitchFamily="34" charset="0"/>
                    <a:cs typeface="Calibri" panose="020F0502020204030204" pitchFamily="34" charset="0"/>
                  </a:rPr>
                  <a:t>Cuffey</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et </a:t>
                </a:r>
                <a:r>
                  <a:rPr lang="en-US" sz="1600" dirty="0">
                    <a:solidFill>
                      <a:schemeClr val="bg1"/>
                    </a:solidFill>
                    <a:latin typeface="Calibri" panose="020F0502020204030204" pitchFamily="34" charset="0"/>
                    <a:cs typeface="Calibri" panose="020F0502020204030204" pitchFamily="34" charset="0"/>
                  </a:rPr>
                  <a:t>al., 2010.  Typically we use </a:t>
                </a:r>
                <a14:m>
                  <m:oMath xmlns:m="http://schemas.openxmlformats.org/officeDocument/2006/math">
                    <m:r>
                      <a:rPr lang="en-US" sz="1600" i="1" dirty="0" smtClean="0">
                        <a:solidFill>
                          <a:schemeClr val="bg1"/>
                        </a:solidFill>
                        <a:latin typeface="Cambria Math" panose="02040503050406030204" pitchFamily="18" charset="0"/>
                        <a:cs typeface="Calibri" panose="020F0502020204030204" pitchFamily="34" charset="0"/>
                      </a:rPr>
                      <m:t>𝑛</m:t>
                    </m:r>
                    <m:r>
                      <a:rPr lang="en-US" sz="1600" i="1" dirty="0">
                        <a:solidFill>
                          <a:schemeClr val="bg1"/>
                        </a:solidFill>
                        <a:latin typeface="Cambria Math" panose="02040503050406030204" pitchFamily="18" charset="0"/>
                        <a:cs typeface="Calibri" panose="020F0502020204030204" pitchFamily="34" charset="0"/>
                      </a:rPr>
                      <m:t>=</m:t>
                    </m:r>
                    <m:r>
                      <a:rPr lang="en-US" sz="1600" i="1" dirty="0" smtClean="0">
                        <a:solidFill>
                          <a:schemeClr val="bg1"/>
                        </a:solidFill>
                        <a:latin typeface="Cambria Math" panose="02040503050406030204" pitchFamily="18" charset="0"/>
                        <a:cs typeface="Calibri" panose="020F0502020204030204" pitchFamily="34" charset="0"/>
                      </a:rPr>
                      <m:t>3</m:t>
                    </m:r>
                  </m:oMath>
                </a14:m>
                <a:r>
                  <a:rPr lang="en-US" sz="1600" dirty="0">
                    <a:solidFill>
                      <a:schemeClr val="bg1"/>
                    </a:solidFill>
                    <a:latin typeface="Calibri" panose="020F0502020204030204" pitchFamily="34" charset="0"/>
                    <a:cs typeface="Calibri" panose="020F0502020204030204" pitchFamily="34" charset="0"/>
                  </a:rPr>
                  <a:t>.</a:t>
                </a:r>
              </a:p>
            </p:txBody>
          </p:sp>
        </mc:Choice>
        <mc:Fallback xmlns="">
          <p:sp>
            <p:nvSpPr>
              <p:cNvPr id="18" name="TextBox 17">
                <a:extLst>
                  <a:ext uri="{FF2B5EF4-FFF2-40B4-BE49-F238E27FC236}">
                    <a16:creationId xmlns:a16="http://schemas.microsoft.com/office/drawing/2014/main" id="{20DBC18A-7834-4F72-BE1C-86EABB5E611B}"/>
                  </a:ext>
                </a:extLst>
              </p:cNvPr>
              <p:cNvSpPr txBox="1">
                <a:spLocks noRot="1" noChangeAspect="1" noMove="1" noResize="1" noEditPoints="1" noAdjustHandles="1" noChangeArrowheads="1" noChangeShapeType="1" noTextEdit="1"/>
              </p:cNvSpPr>
              <p:nvPr/>
            </p:nvSpPr>
            <p:spPr>
              <a:xfrm>
                <a:off x="9787" y="6520844"/>
                <a:ext cx="7807960" cy="338554"/>
              </a:xfrm>
              <a:prstGeom prst="rect">
                <a:avLst/>
              </a:prstGeom>
              <a:blipFill>
                <a:blip r:embed="rId8"/>
                <a:stretch>
                  <a:fillRect l="-469" t="-5455" b="-23636"/>
                </a:stretch>
              </a:blipFill>
            </p:spPr>
            <p:txBody>
              <a:bodyPr/>
              <a:lstStyle/>
              <a:p>
                <a:r>
                  <a:rPr lang="en-US">
                    <a:noFill/>
                  </a:rPr>
                  <a:t> </a:t>
                </a:r>
              </a:p>
            </p:txBody>
          </p:sp>
        </mc:Fallback>
      </mc:AlternateContent>
      <p:sp>
        <p:nvSpPr>
          <p:cNvPr id="2" name="TextBox 1">
            <a:extLst>
              <a:ext uri="{FF2B5EF4-FFF2-40B4-BE49-F238E27FC236}">
                <a16:creationId xmlns:a16="http://schemas.microsoft.com/office/drawing/2014/main" id="{694FCDC9-1E45-409B-B077-8685F2211E1E}"/>
              </a:ext>
            </a:extLst>
          </p:cNvPr>
          <p:cNvSpPr txBox="1"/>
          <p:nvPr/>
        </p:nvSpPr>
        <p:spPr>
          <a:xfrm>
            <a:off x="5963361" y="4572000"/>
            <a:ext cx="2588333" cy="923330"/>
          </a:xfrm>
          <a:prstGeom prst="rect">
            <a:avLst/>
          </a:prstGeom>
          <a:noFill/>
          <a:ln>
            <a:solidFill>
              <a:schemeClr val="tx1"/>
            </a:solidFill>
          </a:ln>
        </p:spPr>
        <p:txBody>
          <a:bodyPr wrap="square" rtlCol="0">
            <a:spAutoFit/>
          </a:bodyPr>
          <a:lstStyle/>
          <a:p>
            <a:r>
              <a:rPr lang="en-US" dirty="0">
                <a:solidFill>
                  <a:srgbClr val="00B050"/>
                </a:solidFill>
                <a:latin typeface="Calibri" panose="020F0502020204030204" pitchFamily="34" charset="0"/>
                <a:cs typeface="Calibri" panose="020F0502020204030204" pitchFamily="34" charset="0"/>
                <a:sym typeface="Wingdings" panose="05000000000000000000" pitchFamily="2" charset="2"/>
              </a:rPr>
              <a:t> “Gold standard” model</a:t>
            </a:r>
          </a:p>
          <a:p>
            <a:endParaRPr lang="en-US" dirty="0">
              <a:solidFill>
                <a:srgbClr val="00B050"/>
              </a:solidFill>
              <a:latin typeface="Calibri" panose="020F0502020204030204" pitchFamily="34" charset="0"/>
              <a:cs typeface="Calibri" panose="020F0502020204030204" pitchFamily="34" charset="0"/>
            </a:endParaRPr>
          </a:p>
          <a:p>
            <a:r>
              <a:rPr lang="en-US" dirty="0">
                <a:solidFill>
                  <a:schemeClr val="bg1"/>
                </a:solidFill>
                <a:latin typeface="Calibri" panose="020F0502020204030204" pitchFamily="34" charset="0"/>
                <a:cs typeface="Calibri" panose="020F0502020204030204" pitchFamily="34" charset="0"/>
                <a:sym typeface="Wingdings" panose="05000000000000000000" pitchFamily="2" charset="2"/>
              </a:rPr>
              <a:t> …but very expensive!</a:t>
            </a:r>
            <a:endParaRPr lang="en-US" dirty="0">
              <a:solidFill>
                <a:schemeClr val="bg1"/>
              </a:solidFill>
              <a:latin typeface="Calibri" panose="020F0502020204030204" pitchFamily="34" charset="0"/>
              <a:cs typeface="Calibri" panose="020F0502020204030204" pitchFamily="34" charset="0"/>
            </a:endParaRPr>
          </a:p>
        </p:txBody>
      </p:sp>
      <p:sp>
        <p:nvSpPr>
          <p:cNvPr id="17" name="TextBox 16">
            <a:extLst>
              <a:ext uri="{FF2B5EF4-FFF2-40B4-BE49-F238E27FC236}">
                <a16:creationId xmlns:a16="http://schemas.microsoft.com/office/drawing/2014/main" id="{090E5E26-AA7F-4542-8C66-2EF0488285E2}"/>
              </a:ext>
            </a:extLst>
          </p:cNvPr>
          <p:cNvSpPr txBox="1"/>
          <p:nvPr/>
        </p:nvSpPr>
        <p:spPr>
          <a:xfrm>
            <a:off x="3601107" y="5815916"/>
            <a:ext cx="2663904" cy="369332"/>
          </a:xfrm>
          <a:prstGeom prst="rect">
            <a:avLst/>
          </a:prstGeom>
          <a:noFill/>
        </p:spPr>
        <p:txBody>
          <a:bodyPr wrap="square" rtlCol="0">
            <a:spAutoFit/>
          </a:bodyPr>
          <a:lstStyle/>
          <a:p>
            <a:r>
              <a:rPr lang="en-US" i="1" dirty="0">
                <a:latin typeface="Calibri" panose="020F0502020204030204" pitchFamily="34" charset="0"/>
                <a:cs typeface="Calibri" panose="020F0502020204030204" pitchFamily="34" charset="0"/>
              </a:rPr>
              <a:t>Highly nonlinear rheology!</a:t>
            </a:r>
          </a:p>
        </p:txBody>
      </p:sp>
      <p:sp>
        <p:nvSpPr>
          <p:cNvPr id="19" name="TextBox 18"/>
          <p:cNvSpPr txBox="1"/>
          <p:nvPr/>
        </p:nvSpPr>
        <p:spPr>
          <a:xfrm>
            <a:off x="535867" y="933450"/>
            <a:ext cx="8037866" cy="646331"/>
          </a:xfrm>
          <a:prstGeom prst="rect">
            <a:avLst/>
          </a:prstGeom>
          <a:solidFill>
            <a:schemeClr val="accent5">
              <a:lumMod val="20000"/>
              <a:lumOff val="80000"/>
            </a:schemeClr>
          </a:solidFill>
          <a:ln>
            <a:noFill/>
          </a:ln>
        </p:spPr>
        <p:txBody>
          <a:bodyPr wrap="square" rtlCol="0">
            <a:spAutoFit/>
          </a:bodyPr>
          <a:lstStyle/>
          <a:p>
            <a:pPr algn="ctr"/>
            <a:r>
              <a:rPr lang="en-US" dirty="0">
                <a:latin typeface="Calibri" panose="020F0502020204030204" pitchFamily="34" charset="0"/>
                <a:cs typeface="Calibri" panose="020F0502020204030204" pitchFamily="34" charset="0"/>
              </a:rPr>
              <a:t>Ice behaves like a </a:t>
            </a:r>
            <a:r>
              <a:rPr lang="en-US" b="1" dirty="0">
                <a:latin typeface="Calibri" panose="020F0502020204030204" pitchFamily="34" charset="0"/>
                <a:cs typeface="Calibri" panose="020F0502020204030204" pitchFamily="34" charset="0"/>
              </a:rPr>
              <a:t>very viscous non-Newtonian shear-thinning fluid </a:t>
            </a:r>
            <a:r>
              <a:rPr lang="en-US" dirty="0">
                <a:latin typeface="Calibri" panose="020F0502020204030204" pitchFamily="34" charset="0"/>
                <a:cs typeface="Calibri" panose="020F0502020204030204" pitchFamily="34" charset="0"/>
              </a:rPr>
              <a:t>(like lava flow) and is modeled </a:t>
            </a:r>
            <a:r>
              <a:rPr lang="en-US" b="1" dirty="0">
                <a:latin typeface="Calibri" panose="020F0502020204030204" pitchFamily="34" charset="0"/>
                <a:cs typeface="Calibri" panose="020F0502020204030204" pitchFamily="34" charset="0"/>
              </a:rPr>
              <a:t>quasi-statically</a:t>
            </a:r>
            <a:r>
              <a:rPr lang="en-US" dirty="0">
                <a:latin typeface="Calibri" panose="020F0502020204030204" pitchFamily="34" charset="0"/>
                <a:cs typeface="Calibri" panose="020F0502020204030204" pitchFamily="34" charset="0"/>
              </a:rPr>
              <a:t> using </a:t>
            </a:r>
            <a:r>
              <a:rPr lang="en-US" b="1" dirty="0">
                <a:latin typeface="Calibri" panose="020F0502020204030204" pitchFamily="34" charset="0"/>
                <a:cs typeface="Calibri" panose="020F0502020204030204" pitchFamily="34" charset="0"/>
              </a:rPr>
              <a:t>nonlinear</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incompressible</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Stokes equations</a:t>
            </a:r>
            <a:r>
              <a:rPr lang="en-US" dirty="0">
                <a:latin typeface="Calibri" panose="020F0502020204030204" pitchFamily="34" charset="0"/>
                <a:cs typeface="Calibri" panose="020F0502020204030204" pitchFamily="34" charset="0"/>
              </a:rPr>
              <a:t>.</a:t>
            </a:r>
            <a:endParaRPr lang="en-US" sz="1600" b="1" i="1"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3409999372"/>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95907" y="-68911"/>
            <a:ext cx="7010400" cy="12192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Stokes Ice Flow Equations</a:t>
            </a:r>
          </a:p>
        </p:txBody>
      </p:sp>
      <p:pic>
        <p:nvPicPr>
          <p:cNvPr id="307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026733" y="1845539"/>
            <a:ext cx="3581400" cy="220744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mc:AlternateContent xmlns:mc="http://schemas.openxmlformats.org/markup-compatibility/2006" xmlns:a14="http://schemas.microsoft.com/office/drawing/2010/main">
        <mc:Choice Requires="a14">
          <p:sp>
            <p:nvSpPr>
              <p:cNvPr id="6" name="Rectangle 5">
                <a:extLst>
                  <a:ext uri="{FF2B5EF4-FFF2-40B4-BE49-F238E27FC236}">
                    <a16:creationId xmlns:a16="http://schemas.microsoft.com/office/drawing/2014/main" id="{9F2AA931-B9EA-4551-A4C9-58A1EEF6F902}"/>
                  </a:ext>
                </a:extLst>
              </p:cNvPr>
              <p:cNvSpPr/>
              <p:nvPr/>
            </p:nvSpPr>
            <p:spPr>
              <a:xfrm>
                <a:off x="535867" y="2202064"/>
                <a:ext cx="2906308" cy="710194"/>
              </a:xfrm>
              <a:prstGeom prst="rect">
                <a:avLst/>
              </a:prstGeom>
              <a:solidFill>
                <a:srgbClr val="FFFF99"/>
              </a:solidFill>
            </p:spPr>
            <p:txBody>
              <a:bodyPr wrap="none">
                <a:spAutoFit/>
              </a:bodyPr>
              <a:lstStyle/>
              <a:p>
                <a14:m>
                  <m:oMath xmlns:m="http://schemas.openxmlformats.org/officeDocument/2006/math">
                    <m:d>
                      <m:dPr>
                        <m:begChr m:val="{"/>
                        <m:endChr m:val=""/>
                        <m:ctrlPr>
                          <a:rPr lang="en-US" i="1">
                            <a:latin typeface="Cambria Math" panose="02040503050406030204" pitchFamily="18" charset="0"/>
                          </a:rPr>
                        </m:ctrlPr>
                      </m:dPr>
                      <m:e>
                        <m:eqArr>
                          <m:eqArrPr>
                            <m:ctrlPr>
                              <a:rPr lang="en-US" i="1">
                                <a:latin typeface="Cambria Math" panose="02040503050406030204" pitchFamily="18" charset="0"/>
                              </a:rPr>
                            </m:ctrlPr>
                          </m:eqArrPr>
                          <m:e>
                            <m:r>
                              <a:rPr lang="en-US" i="1">
                                <a:latin typeface="Cambria Math"/>
                              </a:rPr>
                              <m:t>−</m:t>
                            </m:r>
                            <m:r>
                              <a:rPr lang="en-US" i="1">
                                <a:latin typeface="Cambria Math"/>
                                <a:ea typeface="Cambria Math"/>
                              </a:rPr>
                              <m:t>𝛻</m:t>
                            </m:r>
                            <m:r>
                              <a:rPr lang="en-US" i="1">
                                <a:latin typeface="Cambria Math"/>
                                <a:ea typeface="Cambria Math"/>
                              </a:rPr>
                              <m:t>∙</m:t>
                            </m:r>
                            <m:r>
                              <a:rPr lang="en-US" b="1" i="1">
                                <a:latin typeface="Cambria Math" panose="02040503050406030204" pitchFamily="18" charset="0"/>
                                <a:ea typeface="Cambria Math" panose="02040503050406030204" pitchFamily="18" charset="0"/>
                              </a:rPr>
                              <m:t>𝝉</m:t>
                            </m:r>
                            <m:r>
                              <a:rPr lang="en-US" b="1"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𝑝</m:t>
                            </m:r>
                            <m:r>
                              <a:rPr lang="en-US" i="1">
                                <a:latin typeface="Cambria Math"/>
                              </a:rPr>
                              <m:t>=</m:t>
                            </m:r>
                            <m:r>
                              <a:rPr lang="en-US" i="1">
                                <a:latin typeface="Cambria Math"/>
                                <a:ea typeface="Cambria Math"/>
                              </a:rPr>
                              <m:t>𝜌</m:t>
                            </m:r>
                            <m:r>
                              <a:rPr lang="en-US" b="1" i="1">
                                <a:latin typeface="Cambria Math"/>
                                <a:ea typeface="Cambria Math"/>
                              </a:rPr>
                              <m:t>𝒈</m:t>
                            </m:r>
                          </m:e>
                          <m:e>
                            <m:r>
                              <a:rPr lang="en-US" i="1">
                                <a:latin typeface="Cambria Math"/>
                                <a:ea typeface="Cambria Math"/>
                              </a:rPr>
                              <m:t>𝛻</m:t>
                            </m:r>
                            <m:r>
                              <a:rPr lang="en-US" i="1">
                                <a:latin typeface="Cambria Math"/>
                                <a:ea typeface="Cambria Math"/>
                              </a:rPr>
                              <m:t>∙</m:t>
                            </m:r>
                            <m:r>
                              <a:rPr lang="en-US" b="1" i="1">
                                <a:latin typeface="Cambria Math"/>
                                <a:ea typeface="Cambria Math"/>
                              </a:rPr>
                              <m:t>𝒖</m:t>
                            </m:r>
                            <m:r>
                              <a:rPr lang="en-US" i="1">
                                <a:latin typeface="Cambria Math"/>
                                <a:ea typeface="Cambria Math"/>
                              </a:rPr>
                              <m:t>=0</m:t>
                            </m:r>
                          </m:e>
                        </m:eqArr>
                      </m:e>
                    </m:d>
                  </m:oMath>
                </a14:m>
                <a:r>
                  <a:rPr lang="en-US" dirty="0">
                    <a:latin typeface="Calibri" panose="020F0502020204030204" pitchFamily="34" charset="0"/>
                    <a:cs typeface="Calibri" panose="020F0502020204030204" pitchFamily="34" charset="0"/>
                  </a:rPr>
                  <a:t>    ,    in </a:t>
                </a:r>
                <a14:m>
                  <m:oMath xmlns:m="http://schemas.openxmlformats.org/officeDocument/2006/math">
                    <m:r>
                      <m:rPr>
                        <m:sty m:val="p"/>
                      </m:rPr>
                      <a:rPr lang="el-GR" i="1">
                        <a:latin typeface="Cambria Math"/>
                        <a:ea typeface="Cambria Math"/>
                      </a:rPr>
                      <m:t>Ω</m:t>
                    </m:r>
                  </m:oMath>
                </a14:m>
                <a:endParaRPr lang="en-US" dirty="0">
                  <a:latin typeface="Calibri" panose="020F0502020204030204" pitchFamily="34" charset="0"/>
                  <a:ea typeface="Cambria Math"/>
                  <a:cs typeface="Calibri" panose="020F0502020204030204" pitchFamily="34" charset="0"/>
                </a:endParaRPr>
              </a:p>
            </p:txBody>
          </p:sp>
        </mc:Choice>
        <mc:Fallback xmlns="">
          <p:sp>
            <p:nvSpPr>
              <p:cNvPr id="6" name="Rectangle 5">
                <a:extLst>
                  <a:ext uri="{FF2B5EF4-FFF2-40B4-BE49-F238E27FC236}">
                    <a16:creationId xmlns:a16="http://schemas.microsoft.com/office/drawing/2014/main" id="{9F2AA931-B9EA-4551-A4C9-58A1EEF6F902}"/>
                  </a:ext>
                </a:extLst>
              </p:cNvPr>
              <p:cNvSpPr>
                <a:spLocks noRot="1" noChangeAspect="1" noMove="1" noResize="1" noEditPoints="1" noAdjustHandles="1" noChangeArrowheads="1" noChangeShapeType="1" noTextEdit="1"/>
              </p:cNvSpPr>
              <p:nvPr/>
            </p:nvSpPr>
            <p:spPr>
              <a:xfrm>
                <a:off x="535867" y="2202064"/>
                <a:ext cx="2906308" cy="710194"/>
              </a:xfrm>
              <a:prstGeom prst="rect">
                <a:avLst/>
              </a:prstGeom>
              <a:blipFill>
                <a:blip r:embed="rId3"/>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3" name="Rectangle 12">
                <a:extLst>
                  <a:ext uri="{FF2B5EF4-FFF2-40B4-BE49-F238E27FC236}">
                    <a16:creationId xmlns:a16="http://schemas.microsoft.com/office/drawing/2014/main" id="{4BA42945-BBEA-4C39-A6D4-6ACBB47AE3FF}"/>
                  </a:ext>
                </a:extLst>
              </p:cNvPr>
              <p:cNvSpPr/>
              <p:nvPr/>
            </p:nvSpPr>
            <p:spPr>
              <a:xfrm>
                <a:off x="132217" y="3550801"/>
                <a:ext cx="3986219" cy="1431161"/>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ea typeface="Cambria Math" panose="02040503050406030204" pitchFamily="18" charset="0"/>
                    <a:cs typeface="Calibri" panose="020F0502020204030204" pitchFamily="34" charset="0"/>
                  </a:rPr>
                  <a:t>Fluid velocity vector: </a:t>
                </a:r>
                <a14:m>
                  <m:oMath xmlns:m="http://schemas.openxmlformats.org/officeDocument/2006/math">
                    <m:r>
                      <a:rPr lang="en-US" b="1" i="1" smtClean="0">
                        <a:latin typeface="Cambria Math" panose="02040503050406030204" pitchFamily="18" charset="0"/>
                        <a:ea typeface="Cambria Math" panose="02040503050406030204" pitchFamily="18" charset="0"/>
                        <a:cs typeface="Calibri" panose="020F0502020204030204" pitchFamily="34" charset="0"/>
                      </a:rPr>
                      <m:t>𝒖</m:t>
                    </m:r>
                    <m:r>
                      <a:rPr lang="en-US" b="0" i="1" smtClean="0">
                        <a:latin typeface="Cambria Math" panose="02040503050406030204" pitchFamily="18" charset="0"/>
                        <a:ea typeface="Cambria Math" panose="02040503050406030204" pitchFamily="18" charset="0"/>
                        <a:cs typeface="Calibri" panose="020F0502020204030204" pitchFamily="34" charset="0"/>
                      </a:rPr>
                      <m:t>=</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smtClean="0">
                                <a:latin typeface="Cambria Math" panose="02040503050406030204" pitchFamily="18" charset="0"/>
                                <a:ea typeface="Cambria Math" panose="02040503050406030204" pitchFamily="18" charset="0"/>
                                <a:cs typeface="Calibri" panose="020F0502020204030204" pitchFamily="34" charset="0"/>
                              </a:rPr>
                              <m:t>𝑢</m:t>
                            </m:r>
                          </m:e>
                          <m:sub>
                            <m:r>
                              <a:rPr lang="en-US" b="0" i="1" smtClean="0">
                                <a:latin typeface="Cambria Math" panose="02040503050406030204" pitchFamily="18" charset="0"/>
                                <a:ea typeface="Cambria Math" panose="02040503050406030204" pitchFamily="18" charset="0"/>
                                <a:cs typeface="Calibri" panose="020F0502020204030204" pitchFamily="34" charset="0"/>
                              </a:rPr>
                              <m:t>1</m:t>
                            </m:r>
                          </m:sub>
                        </m:sSub>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smtClean="0">
                                <a:latin typeface="Cambria Math" panose="02040503050406030204" pitchFamily="18" charset="0"/>
                                <a:ea typeface="Cambria Math" panose="02040503050406030204" pitchFamily="18" charset="0"/>
                                <a:cs typeface="Calibri" panose="020F0502020204030204" pitchFamily="34" charset="0"/>
                              </a:rPr>
                              <m:t>𝑢</m:t>
                            </m:r>
                          </m:e>
                          <m:sub>
                            <m:r>
                              <a:rPr lang="en-US" b="0" i="1" smtClean="0">
                                <a:latin typeface="Cambria Math" panose="02040503050406030204" pitchFamily="18" charset="0"/>
                                <a:ea typeface="Cambria Math" panose="02040503050406030204" pitchFamily="18" charset="0"/>
                                <a:cs typeface="Calibri" panose="020F0502020204030204" pitchFamily="34" charset="0"/>
                              </a:rPr>
                              <m:t>2</m:t>
                            </m:r>
                          </m:sub>
                        </m:sSub>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smtClean="0">
                                <a:latin typeface="Cambria Math" panose="02040503050406030204" pitchFamily="18" charset="0"/>
                                <a:ea typeface="Cambria Math" panose="02040503050406030204" pitchFamily="18" charset="0"/>
                                <a:cs typeface="Calibri" panose="020F0502020204030204" pitchFamily="34" charset="0"/>
                              </a:rPr>
                              <m:t>𝑢</m:t>
                            </m:r>
                          </m:e>
                          <m:sub>
                            <m:r>
                              <a:rPr lang="en-US" b="0" i="1" smtClean="0">
                                <a:latin typeface="Cambria Math" panose="02040503050406030204" pitchFamily="18" charset="0"/>
                                <a:ea typeface="Cambria Math" panose="02040503050406030204" pitchFamily="18" charset="0"/>
                                <a:cs typeface="Calibri" panose="020F0502020204030204" pitchFamily="34" charset="0"/>
                              </a:rPr>
                              <m:t>3</m:t>
                            </m:r>
                          </m:sub>
                        </m:sSub>
                      </m:e>
                    </m:d>
                  </m:oMath>
                </a14:m>
                <a:endParaRPr lang="en-US" b="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r>
                  <a:rPr lang="en-US" dirty="0">
                    <a:latin typeface="Calibri" panose="020F0502020204030204" pitchFamily="34" charset="0"/>
                    <a:ea typeface="Cambria Math" panose="02040503050406030204" pitchFamily="18" charset="0"/>
                    <a:cs typeface="Calibri" panose="020F0502020204030204" pitchFamily="34" charset="0"/>
                  </a:rPr>
                  <a:t>Isotropic ice pressure: </a:t>
                </a:r>
                <a14:m>
                  <m:oMath xmlns:m="http://schemas.openxmlformats.org/officeDocument/2006/math">
                    <m:r>
                      <a:rPr lang="en-US" i="1" dirty="0" smtClean="0">
                        <a:latin typeface="Cambria Math" panose="02040503050406030204" pitchFamily="18" charset="0"/>
                        <a:ea typeface="Cambria Math" panose="02040503050406030204" pitchFamily="18" charset="0"/>
                        <a:cs typeface="Calibri" panose="020F0502020204030204" pitchFamily="34" charset="0"/>
                      </a:rPr>
                      <m:t>𝑝</m:t>
                    </m:r>
                  </m:oMath>
                </a14:m>
                <a:endParaRPr lang="en-US"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Wingdings" panose="05000000000000000000" pitchFamily="2" charset="2"/>
                  <a:buChar char="Ø"/>
                </a:pPr>
                <a:r>
                  <a:rPr lang="en-US" dirty="0">
                    <a:latin typeface="Calibri" panose="020F0502020204030204" pitchFamily="34" charset="0"/>
                    <a:ea typeface="Cambria Math" panose="02040503050406030204" pitchFamily="18" charset="0"/>
                    <a:cs typeface="Calibri" panose="020F0502020204030204" pitchFamily="34" charset="0"/>
                  </a:rPr>
                  <a:t>Deviatoric stress tensor: </a:t>
                </a:r>
                <a14:m>
                  <m:oMath xmlns:m="http://schemas.openxmlformats.org/officeDocument/2006/math">
                    <m:r>
                      <a:rPr lang="en-US" b="1" i="1" smtClean="0">
                        <a:latin typeface="Cambria Math" panose="02040503050406030204" pitchFamily="18" charset="0"/>
                        <a:ea typeface="Cambria Math" panose="02040503050406030204" pitchFamily="18" charset="0"/>
                      </a:rPr>
                      <m:t>𝝉</m:t>
                    </m:r>
                    <m:r>
                      <a:rPr lang="en-US" b="0" i="1" dirty="0">
                        <a:latin typeface="Cambria Math"/>
                      </a:rPr>
                      <m:t> = 2</m:t>
                    </m:r>
                    <m:r>
                      <a:rPr lang="en-US" b="0" i="1" dirty="0">
                        <a:latin typeface="Cambria Math"/>
                        <a:ea typeface="Cambria Math"/>
                      </a:rPr>
                      <m:t>𝜇</m:t>
                    </m:r>
                    <m:r>
                      <a:rPr lang="en-US" b="1" i="1" dirty="0">
                        <a:latin typeface="Cambria Math" panose="02040503050406030204" pitchFamily="18" charset="0"/>
                        <a:ea typeface="Cambria Math" panose="02040503050406030204" pitchFamily="18" charset="0"/>
                      </a:rPr>
                      <m:t>𝝐</m:t>
                    </m:r>
                  </m:oMath>
                </a14:m>
                <a:endParaRPr lang="en-US" b="1" i="1" dirty="0">
                  <a:latin typeface="Calibri" panose="020F0502020204030204" pitchFamily="34" charset="0"/>
                  <a:ea typeface="Cambria Math"/>
                  <a:cs typeface="Calibri" panose="020F0502020204030204" pitchFamily="34" charset="0"/>
                </a:endParaRPr>
              </a:p>
              <a:p>
                <a:endParaRPr lang="en-US" sz="1700" dirty="0">
                  <a:latin typeface="Calibri" panose="020F0502020204030204" pitchFamily="34" charset="0"/>
                  <a:cs typeface="Calibri" panose="020F0502020204030204" pitchFamily="34" charset="0"/>
                </a:endParaRPr>
              </a:p>
            </p:txBody>
          </p:sp>
        </mc:Choice>
        <mc:Fallback xmlns="">
          <p:sp>
            <p:nvSpPr>
              <p:cNvPr id="13" name="Rectangle 12">
                <a:extLst>
                  <a:ext uri="{FF2B5EF4-FFF2-40B4-BE49-F238E27FC236}">
                    <a16:creationId xmlns:a16="http://schemas.microsoft.com/office/drawing/2014/main" id="{4BA42945-BBEA-4C39-A6D4-6ACBB47AE3FF}"/>
                  </a:ext>
                </a:extLst>
              </p:cNvPr>
              <p:cNvSpPr>
                <a:spLocks noRot="1" noChangeAspect="1" noMove="1" noResize="1" noEditPoints="1" noAdjustHandles="1" noChangeArrowheads="1" noChangeShapeType="1" noTextEdit="1"/>
              </p:cNvSpPr>
              <p:nvPr/>
            </p:nvSpPr>
            <p:spPr>
              <a:xfrm>
                <a:off x="132217" y="3550801"/>
                <a:ext cx="3986219" cy="1431161"/>
              </a:xfrm>
              <a:prstGeom prst="rect">
                <a:avLst/>
              </a:prstGeom>
              <a:blipFill>
                <a:blip r:embed="rId4"/>
                <a:stretch>
                  <a:fillRect l="-1070" t="-212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Rectangle 13">
                <a:extLst>
                  <a:ext uri="{FF2B5EF4-FFF2-40B4-BE49-F238E27FC236}">
                    <a16:creationId xmlns:a16="http://schemas.microsoft.com/office/drawing/2014/main" id="{B0E8DC5B-5B6F-45C5-8770-0226A92116BC}"/>
                  </a:ext>
                </a:extLst>
              </p:cNvPr>
              <p:cNvSpPr/>
              <p:nvPr/>
            </p:nvSpPr>
            <p:spPr>
              <a:xfrm>
                <a:off x="128852" y="4668839"/>
                <a:ext cx="3922933" cy="601703"/>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ea typeface="Cambria Math"/>
                    <a:cs typeface="Calibri" panose="020F0502020204030204" pitchFamily="34" charset="0"/>
                  </a:rPr>
                  <a:t>Strain rate tensor: </a:t>
                </a:r>
                <a14:m>
                  <m:oMath xmlns:m="http://schemas.openxmlformats.org/officeDocument/2006/math">
                    <m:r>
                      <a:rPr lang="en-US" i="1">
                        <a:latin typeface="Cambria Math"/>
                        <a:ea typeface="Cambria Math"/>
                      </a:rPr>
                      <m:t>𝜖</m:t>
                    </m:r>
                    <m:r>
                      <m:rPr>
                        <m:sty m:val="p"/>
                      </m:rPr>
                      <a:rPr lang="en-US" baseline="-25000">
                        <a:latin typeface="Cambria Math"/>
                        <a:ea typeface="Cambria Math"/>
                      </a:rPr>
                      <m:t>ij</m:t>
                    </m:r>
                    <m:r>
                      <a:rPr lang="en-US">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d>
                      <m:dPr>
                        <m:ctrlPr>
                          <a:rPr lang="en-US" i="1">
                            <a:latin typeface="Cambria Math" panose="02040503050406030204" pitchFamily="18" charset="0"/>
                            <a:ea typeface="Cambria Math"/>
                          </a:rPr>
                        </m:ctrlPr>
                      </m:dPr>
                      <m:e>
                        <m:f>
                          <m:fPr>
                            <m:ctrlPr>
                              <a:rPr lang="en-US" i="1">
                                <a:latin typeface="Cambria Math" panose="02040503050406030204" pitchFamily="18" charset="0"/>
                                <a:ea typeface="Cambria Math"/>
                              </a:rPr>
                            </m:ctrlPr>
                          </m:fPr>
                          <m:num>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𝑢</m:t>
                                </m:r>
                              </m:e>
                              <m:sub>
                                <m:r>
                                  <a:rPr lang="en-US" i="1">
                                    <a:latin typeface="Cambria Math"/>
                                    <a:ea typeface="Cambria Math"/>
                                  </a:rPr>
                                  <m:t>𝑖</m:t>
                                </m:r>
                              </m:sub>
                            </m:sSub>
                          </m:num>
                          <m:den>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𝑥</m:t>
                                </m:r>
                              </m:e>
                              <m:sub>
                                <m:r>
                                  <a:rPr lang="en-US" i="1">
                                    <a:latin typeface="Cambria Math"/>
                                    <a:ea typeface="Cambria Math"/>
                                  </a:rPr>
                                  <m:t>𝑗</m:t>
                                </m:r>
                              </m:sub>
                            </m:sSub>
                          </m:den>
                        </m:f>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𝑢</m:t>
                                </m:r>
                              </m:e>
                              <m:sub>
                                <m:r>
                                  <a:rPr lang="en-US" i="1">
                                    <a:latin typeface="Cambria Math"/>
                                    <a:ea typeface="Cambria Math"/>
                                  </a:rPr>
                                  <m:t>𝑗</m:t>
                                </m:r>
                              </m:sub>
                            </m:sSub>
                          </m:num>
                          <m:den>
                            <m:r>
                              <a:rPr lang="en-US" i="1">
                                <a:latin typeface="Cambria Math"/>
                                <a:ea typeface="Cambria Math"/>
                              </a:rPr>
                              <m:t>𝜕</m:t>
                            </m:r>
                            <m:sSub>
                              <m:sSubPr>
                                <m:ctrlPr>
                                  <a:rPr lang="en-US" i="1">
                                    <a:latin typeface="Cambria Math" panose="02040503050406030204" pitchFamily="18" charset="0"/>
                                    <a:ea typeface="Cambria Math"/>
                                  </a:rPr>
                                </m:ctrlPr>
                              </m:sSubPr>
                              <m:e>
                                <m:r>
                                  <a:rPr lang="en-US" i="1">
                                    <a:latin typeface="Cambria Math"/>
                                    <a:ea typeface="Cambria Math"/>
                                  </a:rPr>
                                  <m:t>𝑥</m:t>
                                </m:r>
                              </m:e>
                              <m:sub>
                                <m:r>
                                  <a:rPr lang="en-US" i="1">
                                    <a:latin typeface="Cambria Math"/>
                                    <a:ea typeface="Cambria Math"/>
                                  </a:rPr>
                                  <m:t>𝑖</m:t>
                                </m:r>
                              </m:sub>
                            </m:sSub>
                          </m:den>
                        </m:f>
                      </m:e>
                    </m:d>
                  </m:oMath>
                </a14:m>
                <a:endParaRPr lang="en-US" dirty="0">
                  <a:latin typeface="Calibri" panose="020F0502020204030204" pitchFamily="34" charset="0"/>
                  <a:cs typeface="Calibri" panose="020F0502020204030204" pitchFamily="34" charset="0"/>
                </a:endParaRPr>
              </a:p>
            </p:txBody>
          </p:sp>
        </mc:Choice>
        <mc:Fallback xmlns="">
          <p:sp>
            <p:nvSpPr>
              <p:cNvPr id="14" name="Rectangle 13">
                <a:extLst>
                  <a:ext uri="{FF2B5EF4-FFF2-40B4-BE49-F238E27FC236}">
                    <a16:creationId xmlns:a16="http://schemas.microsoft.com/office/drawing/2014/main" id="{B0E8DC5B-5B6F-45C5-8770-0226A92116BC}"/>
                  </a:ext>
                </a:extLst>
              </p:cNvPr>
              <p:cNvSpPr>
                <a:spLocks noRot="1" noChangeAspect="1" noMove="1" noResize="1" noEditPoints="1" noAdjustHandles="1" noChangeArrowheads="1" noChangeShapeType="1" noTextEdit="1"/>
              </p:cNvSpPr>
              <p:nvPr/>
            </p:nvSpPr>
            <p:spPr>
              <a:xfrm>
                <a:off x="128852" y="4668839"/>
                <a:ext cx="3922933" cy="601703"/>
              </a:xfrm>
              <a:prstGeom prst="rect">
                <a:avLst/>
              </a:prstGeom>
              <a:blipFill>
                <a:blip r:embed="rId5"/>
                <a:stretch>
                  <a:fillRect l="-93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5" name="Rectangle 14">
                <a:extLst>
                  <a:ext uri="{FF2B5EF4-FFF2-40B4-BE49-F238E27FC236}">
                    <a16:creationId xmlns:a16="http://schemas.microsoft.com/office/drawing/2014/main" id="{CA6596A3-AC97-4C34-85CC-D3631A780710}"/>
                  </a:ext>
                </a:extLst>
              </p:cNvPr>
              <p:cNvSpPr/>
              <p:nvPr/>
            </p:nvSpPr>
            <p:spPr>
              <a:xfrm>
                <a:off x="121307" y="5100081"/>
                <a:ext cx="5596789" cy="679994"/>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ea typeface="Cambria Math"/>
                    <a:cs typeface="Calibri" panose="020F0502020204030204" pitchFamily="34" charset="0"/>
                  </a:rPr>
                  <a:t>Glen’s Law Viscosity*: </a:t>
                </a:r>
                <a14:m>
                  <m:oMath xmlns:m="http://schemas.openxmlformats.org/officeDocument/2006/math">
                    <m:r>
                      <a:rPr lang="en-US" i="1">
                        <a:latin typeface="Cambria Math"/>
                        <a:ea typeface="Cambria Math"/>
                      </a:rPr>
                      <m:t>𝜇</m:t>
                    </m:r>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sSup>
                      <m:sSupPr>
                        <m:ctrlPr>
                          <a:rPr lang="en-US" i="1">
                            <a:latin typeface="Cambria Math" panose="02040503050406030204" pitchFamily="18" charset="0"/>
                            <a:ea typeface="Cambria Math"/>
                          </a:rPr>
                        </m:ctrlPr>
                      </m:sSupPr>
                      <m:e>
                        <m:sSup>
                          <m:sSupPr>
                            <m:ctrlPr>
                              <a:rPr lang="en-US" i="1">
                                <a:latin typeface="Cambria Math" panose="02040503050406030204" pitchFamily="18" charset="0"/>
                                <a:ea typeface="Cambria Math"/>
                              </a:rPr>
                            </m:ctrlPr>
                          </m:sSupPr>
                          <m:e>
                            <m:r>
                              <a:rPr lang="en-US" i="1">
                                <a:latin typeface="Cambria Math"/>
                                <a:ea typeface="Cambria Math"/>
                              </a:rPr>
                              <m:t>𝐴</m:t>
                            </m:r>
                            <m:r>
                              <a:rPr lang="en-US" i="1">
                                <a:latin typeface="Cambria Math"/>
                                <a:ea typeface="Cambria Math"/>
                              </a:rPr>
                              <m:t>(</m:t>
                            </m:r>
                            <m:r>
                              <a:rPr lang="en-US" i="1">
                                <a:latin typeface="Cambria Math"/>
                                <a:ea typeface="Cambria Math"/>
                              </a:rPr>
                              <m:t>𝑇</m:t>
                            </m:r>
                            <m:r>
                              <a:rPr lang="en-US" i="1">
                                <a:latin typeface="Cambria Math"/>
                                <a:ea typeface="Cambria Math"/>
                              </a:rPr>
                              <m:t>)</m:t>
                            </m:r>
                          </m:e>
                          <m:sup>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𝑛</m:t>
                                </m:r>
                              </m:den>
                            </m:f>
                          </m:sup>
                        </m:sSup>
                        <m:d>
                          <m:dPr>
                            <m:ctrlPr>
                              <a:rPr lang="en-US" i="1">
                                <a:latin typeface="Cambria Math" panose="02040503050406030204" pitchFamily="18" charset="0"/>
                                <a:ea typeface="Cambria Math"/>
                              </a:rPr>
                            </m:ctrlPr>
                          </m:dPr>
                          <m:e>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nary>
                              <m:naryPr>
                                <m:chr m:val="∑"/>
                                <m:supHide m:val="on"/>
                                <m:ctrlPr>
                                  <a:rPr lang="en-US" i="1">
                                    <a:latin typeface="Cambria Math" panose="02040503050406030204" pitchFamily="18" charset="0"/>
                                    <a:ea typeface="Cambria Math"/>
                                  </a:rPr>
                                </m:ctrlPr>
                              </m:naryPr>
                              <m:sub>
                                <m:r>
                                  <m:rPr>
                                    <m:brk m:alnAt="7"/>
                                  </m:rPr>
                                  <a:rPr lang="en-US" i="1">
                                    <a:latin typeface="Cambria Math"/>
                                    <a:ea typeface="Cambria Math"/>
                                  </a:rPr>
                                  <m:t>𝑖</m:t>
                                </m:r>
                                <m:r>
                                  <a:rPr lang="en-US" i="1">
                                    <a:latin typeface="Cambria Math"/>
                                    <a:ea typeface="Cambria Math"/>
                                  </a:rPr>
                                  <m:t>𝑗</m:t>
                                </m:r>
                              </m:sub>
                              <m:sup/>
                              <m:e>
                                <m:r>
                                  <a:rPr lang="en-US" b="1" i="1">
                                    <a:latin typeface="Cambria Math"/>
                                    <a:ea typeface="Cambria Math"/>
                                  </a:rPr>
                                  <m:t>𝝐</m:t>
                                </m:r>
                                <m:r>
                                  <a:rPr lang="en-US" i="1" baseline="-25000">
                                    <a:latin typeface="Cambria Math"/>
                                    <a:ea typeface="Cambria Math"/>
                                  </a:rPr>
                                  <m:t>𝑖𝑗</m:t>
                                </m:r>
                                <m:r>
                                  <a:rPr lang="en-US" i="1" baseline="30000">
                                    <a:latin typeface="Cambria Math"/>
                                    <a:ea typeface="Cambria Math"/>
                                  </a:rPr>
                                  <m:t>2</m:t>
                                </m:r>
                              </m:e>
                            </m:nary>
                          </m:e>
                        </m:d>
                      </m:e>
                      <m:sup>
                        <m:d>
                          <m:dPr>
                            <m:ctrlPr>
                              <a:rPr lang="en-US" i="1">
                                <a:latin typeface="Cambria Math" panose="02040503050406030204" pitchFamily="18" charset="0"/>
                                <a:ea typeface="Cambria Math"/>
                              </a:rPr>
                            </m:ctrlPr>
                          </m:dPr>
                          <m:e>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r>
                                  <a:rPr lang="en-US" i="1">
                                    <a:latin typeface="Cambria Math"/>
                                    <a:ea typeface="Cambria Math"/>
                                  </a:rPr>
                                  <m:t>𝑛</m:t>
                                </m:r>
                              </m:den>
                            </m:f>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e>
                        </m:d>
                      </m:sup>
                    </m:sSup>
                  </m:oMath>
                </a14:m>
                <a:endParaRPr lang="en-US" dirty="0">
                  <a:latin typeface="Calibri" panose="020F0502020204030204" pitchFamily="34" charset="0"/>
                  <a:cs typeface="Calibri" panose="020F0502020204030204" pitchFamily="34" charset="0"/>
                </a:endParaRPr>
              </a:p>
            </p:txBody>
          </p:sp>
        </mc:Choice>
        <mc:Fallback xmlns="">
          <p:sp>
            <p:nvSpPr>
              <p:cNvPr id="15" name="Rectangle 14">
                <a:extLst>
                  <a:ext uri="{FF2B5EF4-FFF2-40B4-BE49-F238E27FC236}">
                    <a16:creationId xmlns:a16="http://schemas.microsoft.com/office/drawing/2014/main" id="{CA6596A3-AC97-4C34-85CC-D3631A780710}"/>
                  </a:ext>
                </a:extLst>
              </p:cNvPr>
              <p:cNvSpPr>
                <a:spLocks noRot="1" noChangeAspect="1" noMove="1" noResize="1" noEditPoints="1" noAdjustHandles="1" noChangeArrowheads="1" noChangeShapeType="1" noTextEdit="1"/>
              </p:cNvSpPr>
              <p:nvPr/>
            </p:nvSpPr>
            <p:spPr>
              <a:xfrm>
                <a:off x="121307" y="5100081"/>
                <a:ext cx="5596789" cy="679994"/>
              </a:xfrm>
              <a:prstGeom prst="rect">
                <a:avLst/>
              </a:prstGeom>
              <a:blipFill>
                <a:blip r:embed="rId6"/>
                <a:stretch>
                  <a:fillRect l="-763" b="-4505"/>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6" name="Rectangle 15">
                <a:extLst>
                  <a:ext uri="{FF2B5EF4-FFF2-40B4-BE49-F238E27FC236}">
                    <a16:creationId xmlns:a16="http://schemas.microsoft.com/office/drawing/2014/main" id="{B62AFA86-247F-4D4C-B595-43A41EAA1BF2}"/>
                  </a:ext>
                </a:extLst>
              </p:cNvPr>
              <p:cNvSpPr/>
              <p:nvPr/>
            </p:nvSpPr>
            <p:spPr>
              <a:xfrm>
                <a:off x="151833" y="5745728"/>
                <a:ext cx="3128485" cy="481350"/>
              </a:xfrm>
              <a:prstGeom prst="rect">
                <a:avLst/>
              </a:prstGeom>
            </p:spPr>
            <p:txBody>
              <a:bodyPr wrap="none">
                <a:spAutoFit/>
              </a:bodyPr>
              <a:lstStyle/>
              <a:p>
                <a:pPr marL="285750"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Flow factor: </a:t>
                </a:r>
                <a14:m>
                  <m:oMath xmlns:m="http://schemas.openxmlformats.org/officeDocument/2006/math">
                    <m:r>
                      <a:rPr lang="en-US" i="1" dirty="0" smtClean="0">
                        <a:latin typeface="Cambria Math" panose="02040503050406030204" pitchFamily="18" charset="0"/>
                        <a:cs typeface="Calibri" panose="020F0502020204030204" pitchFamily="34" charset="0"/>
                      </a:rPr>
                      <m:t>𝐴</m:t>
                    </m:r>
                    <m:r>
                      <a:rPr lang="en-US" i="1" dirty="0" smtClean="0">
                        <a:latin typeface="Cambria Math" panose="02040503050406030204" pitchFamily="18" charset="0"/>
                        <a:cs typeface="Calibri" panose="020F0502020204030204" pitchFamily="34" charset="0"/>
                      </a:rPr>
                      <m:t>(</m:t>
                    </m:r>
                    <m:r>
                      <a:rPr lang="en-US" i="1" dirty="0" smtClean="0">
                        <a:latin typeface="Cambria Math" panose="02040503050406030204" pitchFamily="18" charset="0"/>
                        <a:cs typeface="Calibri" panose="020F0502020204030204" pitchFamily="34" charset="0"/>
                      </a:rPr>
                      <m:t>𝑇</m:t>
                    </m:r>
                    <m:r>
                      <a:rPr lang="en-US" i="1" dirty="0" smtClean="0">
                        <a:latin typeface="Cambria Math" panose="02040503050406030204" pitchFamily="18" charset="0"/>
                        <a:cs typeface="Calibri" panose="020F0502020204030204" pitchFamily="34" charset="0"/>
                      </a:rPr>
                      <m:t>)=</m:t>
                    </m:r>
                    <m:sSub>
                      <m:sSubPr>
                        <m:ctrlPr>
                          <a:rPr lang="en-US" i="1" dirty="0" smtClean="0">
                            <a:latin typeface="Cambria Math" panose="02040503050406030204" pitchFamily="18" charset="0"/>
                            <a:cs typeface="Calibri" panose="020F0502020204030204" pitchFamily="34" charset="0"/>
                          </a:rPr>
                        </m:ctrlPr>
                      </m:sSubPr>
                      <m:e>
                        <m:r>
                          <a:rPr lang="en-US" b="0" i="1" dirty="0" smtClean="0">
                            <a:latin typeface="Cambria Math" panose="02040503050406030204" pitchFamily="18" charset="0"/>
                            <a:cs typeface="Calibri" panose="020F0502020204030204" pitchFamily="34" charset="0"/>
                          </a:rPr>
                          <m:t>𝐴</m:t>
                        </m:r>
                      </m:e>
                      <m:sub>
                        <m:r>
                          <a:rPr lang="en-US" b="0" i="1" dirty="0" smtClean="0">
                            <a:latin typeface="Cambria Math" panose="02040503050406030204" pitchFamily="18" charset="0"/>
                            <a:cs typeface="Calibri" panose="020F0502020204030204" pitchFamily="34" charset="0"/>
                          </a:rPr>
                          <m:t>0</m:t>
                        </m:r>
                      </m:sub>
                    </m:sSub>
                    <m:sSup>
                      <m:sSupPr>
                        <m:ctrlPr>
                          <a:rPr lang="en-US" i="1" dirty="0" smtClean="0">
                            <a:latin typeface="Cambria Math" panose="02040503050406030204" pitchFamily="18" charset="0"/>
                            <a:cs typeface="Calibri" panose="020F0502020204030204" pitchFamily="34" charset="0"/>
                          </a:rPr>
                        </m:ctrlPr>
                      </m:sSupPr>
                      <m:e>
                        <m:r>
                          <a:rPr lang="en-US" b="0" i="1" dirty="0" smtClean="0">
                            <a:latin typeface="Cambria Math" panose="02040503050406030204" pitchFamily="18" charset="0"/>
                            <a:cs typeface="Calibri" panose="020F0502020204030204" pitchFamily="34" charset="0"/>
                          </a:rPr>
                          <m:t>𝑒</m:t>
                        </m:r>
                      </m:e>
                      <m:sup>
                        <m:r>
                          <a:rPr lang="en-US" b="0" i="1" dirty="0" smtClean="0">
                            <a:latin typeface="Cambria Math" panose="02040503050406030204" pitchFamily="18" charset="0"/>
                            <a:cs typeface="Calibri" panose="020F0502020204030204" pitchFamily="34" charset="0"/>
                          </a:rPr>
                          <m:t>−</m:t>
                        </m:r>
                        <m:f>
                          <m:fPr>
                            <m:ctrlPr>
                              <a:rPr lang="en-US" i="1" dirty="0" smtClean="0">
                                <a:latin typeface="Cambria Math" panose="02040503050406030204" pitchFamily="18" charset="0"/>
                                <a:cs typeface="Calibri" panose="020F0502020204030204" pitchFamily="34" charset="0"/>
                              </a:rPr>
                            </m:ctrlPr>
                          </m:fPr>
                          <m:num>
                            <m:r>
                              <a:rPr lang="en-US" b="0" i="1" dirty="0" smtClean="0">
                                <a:latin typeface="Cambria Math" panose="02040503050406030204" pitchFamily="18" charset="0"/>
                                <a:cs typeface="Calibri" panose="020F0502020204030204" pitchFamily="34" charset="0"/>
                              </a:rPr>
                              <m:t>𝑄</m:t>
                            </m:r>
                          </m:num>
                          <m:den>
                            <m:r>
                              <a:rPr lang="en-US" b="0" i="1" dirty="0" smtClean="0">
                                <a:latin typeface="Cambria Math" panose="02040503050406030204" pitchFamily="18" charset="0"/>
                                <a:cs typeface="Calibri" panose="020F0502020204030204" pitchFamily="34" charset="0"/>
                              </a:rPr>
                              <m:t>𝑅𝑇</m:t>
                            </m:r>
                          </m:den>
                        </m:f>
                      </m:sup>
                    </m:sSup>
                  </m:oMath>
                </a14:m>
                <a:endParaRPr lang="en-US" dirty="0">
                  <a:latin typeface="Calibri" panose="020F0502020204030204" pitchFamily="34" charset="0"/>
                  <a:cs typeface="Calibri" panose="020F0502020204030204" pitchFamily="34" charset="0"/>
                </a:endParaRPr>
              </a:p>
            </p:txBody>
          </p:sp>
        </mc:Choice>
        <mc:Fallback xmlns="">
          <p:sp>
            <p:nvSpPr>
              <p:cNvPr id="16" name="Rectangle 15">
                <a:extLst>
                  <a:ext uri="{FF2B5EF4-FFF2-40B4-BE49-F238E27FC236}">
                    <a16:creationId xmlns:a16="http://schemas.microsoft.com/office/drawing/2014/main" id="{B62AFA86-247F-4D4C-B595-43A41EAA1BF2}"/>
                  </a:ext>
                </a:extLst>
              </p:cNvPr>
              <p:cNvSpPr>
                <a:spLocks noRot="1" noChangeAspect="1" noMove="1" noResize="1" noEditPoints="1" noAdjustHandles="1" noChangeArrowheads="1" noChangeShapeType="1" noTextEdit="1"/>
              </p:cNvSpPr>
              <p:nvPr/>
            </p:nvSpPr>
            <p:spPr>
              <a:xfrm>
                <a:off x="151833" y="5745728"/>
                <a:ext cx="3128485" cy="481350"/>
              </a:xfrm>
              <a:prstGeom prst="rect">
                <a:avLst/>
              </a:prstGeom>
              <a:blipFill>
                <a:blip r:embed="rId7"/>
                <a:stretch>
                  <a:fillRect l="-1365" b="-2025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20DBC18A-7834-4F72-BE1C-86EABB5E611B}"/>
                  </a:ext>
                </a:extLst>
              </p:cNvPr>
              <p:cNvSpPr txBox="1"/>
              <p:nvPr/>
            </p:nvSpPr>
            <p:spPr>
              <a:xfrm>
                <a:off x="9787" y="6520844"/>
                <a:ext cx="780796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*Nye 1957; </a:t>
                </a:r>
                <a:r>
                  <a:rPr lang="en-US" sz="1600" dirty="0" err="1">
                    <a:solidFill>
                      <a:schemeClr val="bg1"/>
                    </a:solidFill>
                    <a:latin typeface="Calibri" panose="020F0502020204030204" pitchFamily="34" charset="0"/>
                    <a:cs typeface="Calibri" panose="020F0502020204030204" pitchFamily="34" charset="0"/>
                  </a:rPr>
                  <a:t>Cuffey</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et </a:t>
                </a:r>
                <a:r>
                  <a:rPr lang="en-US" sz="1600" dirty="0">
                    <a:solidFill>
                      <a:schemeClr val="bg1"/>
                    </a:solidFill>
                    <a:latin typeface="Calibri" panose="020F0502020204030204" pitchFamily="34" charset="0"/>
                    <a:cs typeface="Calibri" panose="020F0502020204030204" pitchFamily="34" charset="0"/>
                  </a:rPr>
                  <a:t>al., 2010.  Typically we use </a:t>
                </a:r>
                <a14:m>
                  <m:oMath xmlns:m="http://schemas.openxmlformats.org/officeDocument/2006/math">
                    <m:r>
                      <a:rPr lang="en-US" sz="1600" i="1" dirty="0" smtClean="0">
                        <a:solidFill>
                          <a:schemeClr val="bg1"/>
                        </a:solidFill>
                        <a:latin typeface="Cambria Math" panose="02040503050406030204" pitchFamily="18" charset="0"/>
                        <a:cs typeface="Calibri" panose="020F0502020204030204" pitchFamily="34" charset="0"/>
                      </a:rPr>
                      <m:t>𝑛</m:t>
                    </m:r>
                    <m:r>
                      <a:rPr lang="en-US" sz="1600" i="1" dirty="0">
                        <a:solidFill>
                          <a:schemeClr val="bg1"/>
                        </a:solidFill>
                        <a:latin typeface="Cambria Math" panose="02040503050406030204" pitchFamily="18" charset="0"/>
                        <a:cs typeface="Calibri" panose="020F0502020204030204" pitchFamily="34" charset="0"/>
                      </a:rPr>
                      <m:t>=</m:t>
                    </m:r>
                    <m:r>
                      <a:rPr lang="en-US" sz="1600" i="1" dirty="0" smtClean="0">
                        <a:solidFill>
                          <a:schemeClr val="bg1"/>
                        </a:solidFill>
                        <a:latin typeface="Cambria Math" panose="02040503050406030204" pitchFamily="18" charset="0"/>
                        <a:cs typeface="Calibri" panose="020F0502020204030204" pitchFamily="34" charset="0"/>
                      </a:rPr>
                      <m:t>3</m:t>
                    </m:r>
                  </m:oMath>
                </a14:m>
                <a:r>
                  <a:rPr lang="en-US" sz="1600" dirty="0">
                    <a:solidFill>
                      <a:schemeClr val="bg1"/>
                    </a:solidFill>
                    <a:latin typeface="Calibri" panose="020F0502020204030204" pitchFamily="34" charset="0"/>
                    <a:cs typeface="Calibri" panose="020F0502020204030204" pitchFamily="34" charset="0"/>
                  </a:rPr>
                  <a:t>.</a:t>
                </a:r>
              </a:p>
            </p:txBody>
          </p:sp>
        </mc:Choice>
        <mc:Fallback xmlns="">
          <p:sp>
            <p:nvSpPr>
              <p:cNvPr id="18" name="TextBox 17">
                <a:extLst>
                  <a:ext uri="{FF2B5EF4-FFF2-40B4-BE49-F238E27FC236}">
                    <a16:creationId xmlns:a16="http://schemas.microsoft.com/office/drawing/2014/main" id="{20DBC18A-7834-4F72-BE1C-86EABB5E611B}"/>
                  </a:ext>
                </a:extLst>
              </p:cNvPr>
              <p:cNvSpPr txBox="1">
                <a:spLocks noRot="1" noChangeAspect="1" noMove="1" noResize="1" noEditPoints="1" noAdjustHandles="1" noChangeArrowheads="1" noChangeShapeType="1" noTextEdit="1"/>
              </p:cNvSpPr>
              <p:nvPr/>
            </p:nvSpPr>
            <p:spPr>
              <a:xfrm>
                <a:off x="9787" y="6520844"/>
                <a:ext cx="7807960" cy="338554"/>
              </a:xfrm>
              <a:prstGeom prst="rect">
                <a:avLst/>
              </a:prstGeom>
              <a:blipFill>
                <a:blip r:embed="rId8"/>
                <a:stretch>
                  <a:fillRect l="-469" t="-5455" b="-23636"/>
                </a:stretch>
              </a:blipFill>
            </p:spPr>
            <p:txBody>
              <a:bodyPr/>
              <a:lstStyle/>
              <a:p>
                <a:r>
                  <a:rPr lang="en-US">
                    <a:noFill/>
                  </a:rPr>
                  <a:t> </a:t>
                </a:r>
              </a:p>
            </p:txBody>
          </p:sp>
        </mc:Fallback>
      </mc:AlternateContent>
      <p:sp>
        <p:nvSpPr>
          <p:cNvPr id="2" name="TextBox 1">
            <a:extLst>
              <a:ext uri="{FF2B5EF4-FFF2-40B4-BE49-F238E27FC236}">
                <a16:creationId xmlns:a16="http://schemas.microsoft.com/office/drawing/2014/main" id="{694FCDC9-1E45-409B-B077-8685F2211E1E}"/>
              </a:ext>
            </a:extLst>
          </p:cNvPr>
          <p:cNvSpPr txBox="1"/>
          <p:nvPr/>
        </p:nvSpPr>
        <p:spPr>
          <a:xfrm>
            <a:off x="5963361" y="4572000"/>
            <a:ext cx="2588333" cy="923330"/>
          </a:xfrm>
          <a:prstGeom prst="rect">
            <a:avLst/>
          </a:prstGeom>
          <a:noFill/>
          <a:ln>
            <a:solidFill>
              <a:schemeClr val="tx1"/>
            </a:solidFill>
          </a:ln>
        </p:spPr>
        <p:txBody>
          <a:bodyPr wrap="square" rtlCol="0">
            <a:spAutoFit/>
          </a:bodyPr>
          <a:lstStyle/>
          <a:p>
            <a:r>
              <a:rPr lang="en-US" dirty="0">
                <a:solidFill>
                  <a:srgbClr val="00B050"/>
                </a:solidFill>
                <a:latin typeface="Calibri" panose="020F0502020204030204" pitchFamily="34" charset="0"/>
                <a:cs typeface="Calibri" panose="020F0502020204030204" pitchFamily="34" charset="0"/>
                <a:sym typeface="Wingdings" panose="05000000000000000000" pitchFamily="2" charset="2"/>
              </a:rPr>
              <a:t> “Gold standard” model</a:t>
            </a:r>
          </a:p>
          <a:p>
            <a:endParaRPr lang="en-US" dirty="0">
              <a:solidFill>
                <a:srgbClr val="00B050"/>
              </a:solidFill>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…but very expensive!</a:t>
            </a:r>
            <a:endParaRPr lang="en-US" dirty="0">
              <a:solidFill>
                <a:srgbClr val="FF0000"/>
              </a:solidFill>
              <a:latin typeface="Calibri" panose="020F0502020204030204" pitchFamily="34" charset="0"/>
              <a:cs typeface="Calibri" panose="020F0502020204030204" pitchFamily="34" charset="0"/>
            </a:endParaRPr>
          </a:p>
        </p:txBody>
      </p:sp>
      <p:sp>
        <p:nvSpPr>
          <p:cNvPr id="12" name="TextBox 11">
            <a:extLst>
              <a:ext uri="{FF2B5EF4-FFF2-40B4-BE49-F238E27FC236}">
                <a16:creationId xmlns:a16="http://schemas.microsoft.com/office/drawing/2014/main" id="{56BBFF59-92BE-47FD-8D68-C54D261ACF69}"/>
              </a:ext>
            </a:extLst>
          </p:cNvPr>
          <p:cNvSpPr txBox="1"/>
          <p:nvPr/>
        </p:nvSpPr>
        <p:spPr>
          <a:xfrm>
            <a:off x="3601107" y="5815916"/>
            <a:ext cx="2663904" cy="369332"/>
          </a:xfrm>
          <a:prstGeom prst="rect">
            <a:avLst/>
          </a:prstGeom>
          <a:noFill/>
        </p:spPr>
        <p:txBody>
          <a:bodyPr wrap="square" rtlCol="0">
            <a:spAutoFit/>
          </a:bodyPr>
          <a:lstStyle/>
          <a:p>
            <a:r>
              <a:rPr lang="en-US" i="1" dirty="0">
                <a:latin typeface="Calibri" panose="020F0502020204030204" pitchFamily="34" charset="0"/>
                <a:cs typeface="Calibri" panose="020F0502020204030204" pitchFamily="34" charset="0"/>
              </a:rPr>
              <a:t>Highly nonlinear rheology!</a:t>
            </a:r>
          </a:p>
        </p:txBody>
      </p:sp>
      <p:sp>
        <p:nvSpPr>
          <p:cNvPr id="17" name="TextBox 16"/>
          <p:cNvSpPr txBox="1"/>
          <p:nvPr/>
        </p:nvSpPr>
        <p:spPr>
          <a:xfrm>
            <a:off x="535867" y="933450"/>
            <a:ext cx="8037866" cy="646331"/>
          </a:xfrm>
          <a:prstGeom prst="rect">
            <a:avLst/>
          </a:prstGeom>
          <a:solidFill>
            <a:schemeClr val="accent5">
              <a:lumMod val="20000"/>
              <a:lumOff val="80000"/>
            </a:schemeClr>
          </a:solidFill>
          <a:ln>
            <a:noFill/>
          </a:ln>
        </p:spPr>
        <p:txBody>
          <a:bodyPr wrap="square" rtlCol="0">
            <a:spAutoFit/>
          </a:bodyPr>
          <a:lstStyle/>
          <a:p>
            <a:pPr algn="ctr"/>
            <a:r>
              <a:rPr lang="en-US" dirty="0">
                <a:latin typeface="Calibri" panose="020F0502020204030204" pitchFamily="34" charset="0"/>
                <a:cs typeface="Calibri" panose="020F0502020204030204" pitchFamily="34" charset="0"/>
              </a:rPr>
              <a:t>Ice behaves like a </a:t>
            </a:r>
            <a:r>
              <a:rPr lang="en-US" b="1" dirty="0">
                <a:latin typeface="Calibri" panose="020F0502020204030204" pitchFamily="34" charset="0"/>
                <a:cs typeface="Calibri" panose="020F0502020204030204" pitchFamily="34" charset="0"/>
              </a:rPr>
              <a:t>very viscous non-Newtonian shear-thinning fluid </a:t>
            </a:r>
            <a:r>
              <a:rPr lang="en-US" dirty="0">
                <a:latin typeface="Calibri" panose="020F0502020204030204" pitchFamily="34" charset="0"/>
                <a:cs typeface="Calibri" panose="020F0502020204030204" pitchFamily="34" charset="0"/>
              </a:rPr>
              <a:t>(like lava flow) and is modeled </a:t>
            </a:r>
            <a:r>
              <a:rPr lang="en-US" b="1" dirty="0">
                <a:latin typeface="Calibri" panose="020F0502020204030204" pitchFamily="34" charset="0"/>
                <a:cs typeface="Calibri" panose="020F0502020204030204" pitchFamily="34" charset="0"/>
              </a:rPr>
              <a:t>quasi-statically</a:t>
            </a:r>
            <a:r>
              <a:rPr lang="en-US" dirty="0">
                <a:latin typeface="Calibri" panose="020F0502020204030204" pitchFamily="34" charset="0"/>
                <a:cs typeface="Calibri" panose="020F0502020204030204" pitchFamily="34" charset="0"/>
              </a:rPr>
              <a:t> using </a:t>
            </a:r>
            <a:r>
              <a:rPr lang="en-US" b="1" dirty="0">
                <a:latin typeface="Calibri" panose="020F0502020204030204" pitchFamily="34" charset="0"/>
                <a:cs typeface="Calibri" panose="020F0502020204030204" pitchFamily="34" charset="0"/>
              </a:rPr>
              <a:t>nonlinear</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incompressible</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Stokes equations</a:t>
            </a:r>
            <a:r>
              <a:rPr lang="en-US" dirty="0">
                <a:latin typeface="Calibri" panose="020F0502020204030204" pitchFamily="34" charset="0"/>
                <a:cs typeface="Calibri" panose="020F0502020204030204" pitchFamily="34" charset="0"/>
              </a:rPr>
              <a:t>.</a:t>
            </a:r>
            <a:endParaRPr lang="en-US" sz="1600" b="1" i="1"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424272391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0" y="25050"/>
            <a:ext cx="9038375" cy="748854"/>
          </a:xfrm>
          <a:prstGeom prst="rect">
            <a:avLst/>
          </a:prstGeom>
          <a:solidFill>
            <a:schemeClr val="bg1"/>
          </a:solid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First Order (FO) Stokes/Blatter-</a:t>
            </a:r>
            <a:r>
              <a:rPr lang="en-US" sz="3600" dirty="0" err="1">
                <a:solidFill>
                  <a:schemeClr val="tx1"/>
                </a:solidFill>
                <a:latin typeface="Calibri" panose="020F0502020204030204" pitchFamily="34" charset="0"/>
                <a:cs typeface="Calibri" panose="020F0502020204030204" pitchFamily="34" charset="0"/>
              </a:rPr>
              <a:t>Pattyn</a:t>
            </a:r>
            <a:r>
              <a:rPr lang="en-US" sz="3600" dirty="0">
                <a:solidFill>
                  <a:schemeClr val="tx1"/>
                </a:solidFill>
                <a:latin typeface="Calibri" panose="020F0502020204030204" pitchFamily="34" charset="0"/>
                <a:cs typeface="Calibri" panose="020F0502020204030204" pitchFamily="34" charset="0"/>
              </a:rPr>
              <a:t> Model*</a:t>
            </a:r>
          </a:p>
        </p:txBody>
      </p:sp>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59411F75-7913-4BE4-8BF6-F1477B7F7A79}"/>
                  </a:ext>
                </a:extLst>
              </p:cNvPr>
              <p:cNvSpPr txBox="1"/>
              <p:nvPr/>
            </p:nvSpPr>
            <p:spPr>
              <a:xfrm>
                <a:off x="2494987" y="1052232"/>
                <a:ext cx="2514600" cy="400110"/>
              </a:xfrm>
              <a:prstGeom prst="rect">
                <a:avLst/>
              </a:prstGeom>
              <a:solidFill>
                <a:srgbClr val="FFFF99"/>
              </a:solidFill>
            </p:spPr>
            <p:txBody>
              <a:bodyPr wrap="square" rtlCol="0">
                <a:spAutoFit/>
              </a:bodyPr>
              <a:lstStyle/>
              <a:p>
                <a:pPr algn="ctr"/>
                <a:r>
                  <a:rPr lang="en-US" sz="2000" dirty="0">
                    <a:latin typeface="Calibri" panose="020F0502020204030204" pitchFamily="34" charset="0"/>
                    <a:cs typeface="Calibri" panose="020F0502020204030204" pitchFamily="34" charset="0"/>
                  </a:rPr>
                  <a:t>Stokes(</a:t>
                </a:r>
                <a14:m>
                  <m:oMath xmlns:m="http://schemas.openxmlformats.org/officeDocument/2006/math">
                    <m:r>
                      <a:rPr lang="en-US" sz="2000" b="1" i="1" dirty="0" smtClean="0">
                        <a:latin typeface="Cambria Math" panose="02040503050406030204" pitchFamily="18" charset="0"/>
                        <a:cs typeface="Calibri" panose="020F0502020204030204" pitchFamily="34" charset="0"/>
                      </a:rPr>
                      <m:t>𝒖</m:t>
                    </m:r>
                    <m:r>
                      <a:rPr lang="en-US" sz="2000" i="1" dirty="0" smtClean="0">
                        <a:latin typeface="Cambria Math" panose="02040503050406030204" pitchFamily="18" charset="0"/>
                        <a:cs typeface="Calibri" panose="020F0502020204030204" pitchFamily="34" charset="0"/>
                      </a:rPr>
                      <m:t>,</m:t>
                    </m:r>
                    <m:r>
                      <a:rPr lang="en-US" sz="2000" i="1" dirty="0" smtClean="0">
                        <a:latin typeface="Cambria Math" panose="02040503050406030204" pitchFamily="18" charset="0"/>
                        <a:cs typeface="Calibri" panose="020F0502020204030204" pitchFamily="34" charset="0"/>
                      </a:rPr>
                      <m:t>𝑝</m:t>
                    </m:r>
                  </m:oMath>
                </a14:m>
                <a:r>
                  <a:rPr lang="en-US" sz="2000" dirty="0">
                    <a:latin typeface="Calibri" panose="020F0502020204030204" pitchFamily="34" charset="0"/>
                    <a:cs typeface="Calibri" panose="020F0502020204030204" pitchFamily="34" charset="0"/>
                  </a:rPr>
                  <a:t>) in </a:t>
                </a:r>
                <a14:m>
                  <m:oMath xmlns:m="http://schemas.openxmlformats.org/officeDocument/2006/math">
                    <m:r>
                      <m:rPr>
                        <m:sty m:val="p"/>
                      </m:rPr>
                      <a:rPr lang="el-GR" sz="2000" i="1" smtClean="0">
                        <a:latin typeface="Cambria Math" panose="02040503050406030204" pitchFamily="18" charset="0"/>
                        <a:ea typeface="Cambria Math" panose="02040503050406030204" pitchFamily="18" charset="0"/>
                        <a:cs typeface="Calibri" panose="020F0502020204030204" pitchFamily="34" charset="0"/>
                      </a:rPr>
                      <m:t>Ω</m:t>
                    </m:r>
                    <m:r>
                      <a:rPr lang="el-GR" sz="2000" i="1" smtClean="0">
                        <a:latin typeface="Cambria Math" panose="02040503050406030204" pitchFamily="18" charset="0"/>
                        <a:ea typeface="Cambria Math" panose="02040503050406030204" pitchFamily="18" charset="0"/>
                        <a:cs typeface="Calibri" panose="020F0502020204030204" pitchFamily="34" charset="0"/>
                      </a:rPr>
                      <m:t>∈</m:t>
                    </m:r>
                    <m:sSup>
                      <m:sSupPr>
                        <m:ctrlPr>
                          <a:rPr lang="el-GR" sz="2000" i="1" smtClean="0">
                            <a:latin typeface="Cambria Math" panose="02040503050406030204" pitchFamily="18" charset="0"/>
                            <a:ea typeface="Cambria Math" panose="02040503050406030204" pitchFamily="18" charset="0"/>
                            <a:cs typeface="Calibri" panose="020F0502020204030204" pitchFamily="34" charset="0"/>
                          </a:rPr>
                        </m:ctrlPr>
                      </m:sSupPr>
                      <m:e>
                        <m:r>
                          <a:rPr lang="el-GR" sz="2000" i="1" smtClean="0">
                            <a:latin typeface="Cambria Math" panose="02040503050406030204" pitchFamily="18" charset="0"/>
                            <a:ea typeface="Cambria Math" panose="02040503050406030204" pitchFamily="18" charset="0"/>
                            <a:cs typeface="Calibri" panose="020F0502020204030204" pitchFamily="34" charset="0"/>
                          </a:rPr>
                          <m:t>ℝ</m:t>
                        </m:r>
                      </m:e>
                      <m:sup>
                        <m:r>
                          <a:rPr lang="en-US" sz="2000" b="0" i="1" smtClean="0">
                            <a:latin typeface="Cambria Math" panose="02040503050406030204" pitchFamily="18" charset="0"/>
                            <a:ea typeface="Cambria Math" panose="02040503050406030204" pitchFamily="18" charset="0"/>
                            <a:cs typeface="Calibri" panose="020F0502020204030204" pitchFamily="34" charset="0"/>
                          </a:rPr>
                          <m:t>3</m:t>
                        </m:r>
                      </m:sup>
                    </m:sSup>
                  </m:oMath>
                </a14:m>
                <a:endParaRPr lang="en-US" sz="2000" dirty="0">
                  <a:latin typeface="Calibri" panose="020F0502020204030204" pitchFamily="34" charset="0"/>
                  <a:cs typeface="Calibri" panose="020F0502020204030204" pitchFamily="34" charset="0"/>
                </a:endParaRPr>
              </a:p>
            </p:txBody>
          </p:sp>
        </mc:Choice>
        <mc:Fallback xmlns="">
          <p:sp>
            <p:nvSpPr>
              <p:cNvPr id="2" name="TextBox 1">
                <a:extLst>
                  <a:ext uri="{FF2B5EF4-FFF2-40B4-BE49-F238E27FC236}">
                    <a16:creationId xmlns:a16="http://schemas.microsoft.com/office/drawing/2014/main" id="{59411F75-7913-4BE4-8BF6-F1477B7F7A79}"/>
                  </a:ext>
                </a:extLst>
              </p:cNvPr>
              <p:cNvSpPr txBox="1">
                <a:spLocks noRot="1" noChangeAspect="1" noMove="1" noResize="1" noEditPoints="1" noAdjustHandles="1" noChangeArrowheads="1" noChangeShapeType="1" noTextEdit="1"/>
              </p:cNvSpPr>
              <p:nvPr/>
            </p:nvSpPr>
            <p:spPr>
              <a:xfrm>
                <a:off x="2494987" y="1052232"/>
                <a:ext cx="2514600" cy="400110"/>
              </a:xfrm>
              <a:prstGeom prst="rect">
                <a:avLst/>
              </a:prstGeom>
              <a:blipFill>
                <a:blip r:embed="rId2"/>
                <a:stretch>
                  <a:fillRect l="-2421" t="-9231" b="-2769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12DAAD76-56AE-4C99-86C2-4EAA9EF4E078}"/>
                  </a:ext>
                </a:extLst>
              </p:cNvPr>
              <p:cNvSpPr txBox="1"/>
              <p:nvPr/>
            </p:nvSpPr>
            <p:spPr>
              <a:xfrm>
                <a:off x="6172200" y="1252287"/>
                <a:ext cx="1828799" cy="30777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b="1" i="1" dirty="0" smtClean="0">
                          <a:latin typeface="Cambria Math" panose="02040503050406030204" pitchFamily="18" charset="0"/>
                          <a:ea typeface="Cambria Math" panose="02040503050406030204" pitchFamily="18" charset="0"/>
                        </a:rPr>
                        <m:t>𝒖</m:t>
                      </m:r>
                      <m:r>
                        <a:rPr lang="en-US" sz="1400" i="1" smtClean="0">
                          <a:latin typeface="Cambria Math" panose="02040503050406030204" pitchFamily="18" charset="0"/>
                          <a:ea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𝑢</m:t>
                      </m:r>
                      <m:r>
                        <a:rPr lang="en-US" sz="1400" b="0" i="1" smtClean="0">
                          <a:latin typeface="Cambria Math" panose="02040503050406030204" pitchFamily="18" charset="0"/>
                          <a:ea typeface="Cambria Math" panose="02040503050406030204" pitchFamily="18" charset="0"/>
                        </a:rPr>
                        <m:t>, </m:t>
                      </m:r>
                      <m:r>
                        <a:rPr lang="en-US" sz="1400" b="0" i="1" smtClean="0">
                          <a:latin typeface="Cambria Math" panose="02040503050406030204" pitchFamily="18" charset="0"/>
                          <a:ea typeface="Cambria Math" panose="02040503050406030204" pitchFamily="18" charset="0"/>
                        </a:rPr>
                        <m:t>𝑣</m:t>
                      </m:r>
                      <m:r>
                        <a:rPr lang="en-US" sz="1400" b="0" i="1" smtClean="0">
                          <a:latin typeface="Cambria Math" panose="02040503050406030204" pitchFamily="18" charset="0"/>
                          <a:ea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𝑤</m:t>
                      </m:r>
                      <m:r>
                        <a:rPr lang="en-US" sz="1400" b="0" i="1" smtClean="0">
                          <a:latin typeface="Cambria Math" panose="02040503050406030204" pitchFamily="18" charset="0"/>
                          <a:ea typeface="Cambria Math" panose="02040503050406030204" pitchFamily="18" charset="0"/>
                        </a:rPr>
                        <m:t>)</m:t>
                      </m:r>
                    </m:oMath>
                  </m:oMathPara>
                </a14:m>
                <a:endParaRPr lang="en-US" sz="1400" dirty="0"/>
              </a:p>
            </p:txBody>
          </p:sp>
        </mc:Choice>
        <mc:Fallback xmlns="">
          <p:sp>
            <p:nvSpPr>
              <p:cNvPr id="20" name="TextBox 19">
                <a:extLst>
                  <a:ext uri="{FF2B5EF4-FFF2-40B4-BE49-F238E27FC236}">
                    <a16:creationId xmlns:a16="http://schemas.microsoft.com/office/drawing/2014/main" id="{12DAAD76-56AE-4C99-86C2-4EAA9EF4E078}"/>
                  </a:ext>
                </a:extLst>
              </p:cNvPr>
              <p:cNvSpPr txBox="1">
                <a:spLocks noRot="1" noChangeAspect="1" noMove="1" noResize="1" noEditPoints="1" noAdjustHandles="1" noChangeArrowheads="1" noChangeShapeType="1" noTextEdit="1"/>
              </p:cNvSpPr>
              <p:nvPr/>
            </p:nvSpPr>
            <p:spPr>
              <a:xfrm>
                <a:off x="6172200" y="1252287"/>
                <a:ext cx="1828799" cy="307777"/>
              </a:xfrm>
              <a:prstGeom prst="rect">
                <a:avLst/>
              </a:prstGeom>
              <a:blipFill>
                <a:blip r:embed="rId4"/>
                <a:stretch>
                  <a:fillRect b="-784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FCD3D8C3-59E3-44F3-A7FD-B16AE8CBD33E}"/>
                  </a:ext>
                </a:extLst>
              </p:cNvPr>
              <p:cNvSpPr txBox="1"/>
              <p:nvPr/>
            </p:nvSpPr>
            <p:spPr>
              <a:xfrm>
                <a:off x="4887174" y="1628023"/>
                <a:ext cx="4133849" cy="111517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b="1" i="1" smtClean="0">
                          <a:latin typeface="Cambria Math" panose="02040503050406030204" pitchFamily="18" charset="0"/>
                          <a:ea typeface="Cambria Math" panose="02040503050406030204" pitchFamily="18" charset="0"/>
                        </a:rPr>
                        <m:t>𝝐</m:t>
                      </m:r>
                      <m:d>
                        <m:dPr>
                          <m:ctrlPr>
                            <a:rPr lang="en-US" sz="1400" b="1" i="1" smtClean="0">
                              <a:latin typeface="Cambria Math" panose="02040503050406030204" pitchFamily="18" charset="0"/>
                              <a:ea typeface="Cambria Math" panose="02040503050406030204" pitchFamily="18" charset="0"/>
                            </a:rPr>
                          </m:ctrlPr>
                        </m:dPr>
                        <m:e>
                          <m:r>
                            <a:rPr lang="en-US" sz="1400" b="1" i="1" smtClean="0">
                              <a:latin typeface="Cambria Math" panose="02040503050406030204" pitchFamily="18" charset="0"/>
                              <a:ea typeface="Cambria Math" panose="02040503050406030204" pitchFamily="18" charset="0"/>
                            </a:rPr>
                            <m:t>𝒖</m:t>
                          </m:r>
                        </m:e>
                      </m:d>
                      <m:r>
                        <a:rPr lang="en-US" sz="1400" b="0" i="1" smtClean="0">
                          <a:latin typeface="Cambria Math" panose="02040503050406030204" pitchFamily="18" charset="0"/>
                          <a:ea typeface="Cambria Math" panose="02040503050406030204" pitchFamily="18" charset="0"/>
                        </a:rPr>
                        <m:t>=</m:t>
                      </m:r>
                      <m:d>
                        <m:dPr>
                          <m:ctrlPr>
                            <a:rPr lang="en-US" sz="1400" b="0" i="1" smtClean="0">
                              <a:latin typeface="Cambria Math" panose="02040503050406030204" pitchFamily="18" charset="0"/>
                              <a:ea typeface="Cambria Math" panose="02040503050406030204" pitchFamily="18" charset="0"/>
                            </a:rPr>
                          </m:ctrlPr>
                        </m:dPr>
                        <m:e>
                          <m:f>
                            <m:fPr>
                              <m:type m:val="noBar"/>
                              <m:ctrlPr>
                                <a:rPr lang="en-US" sz="1400" b="0" i="1" smtClean="0">
                                  <a:latin typeface="Cambria Math" panose="02040503050406030204" pitchFamily="18" charset="0"/>
                                  <a:ea typeface="Cambria Math" panose="02040503050406030204" pitchFamily="18" charset="0"/>
                                </a:rPr>
                              </m:ctrlPr>
                            </m:fPr>
                            <m:num>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𝑥</m:t>
                                  </m:r>
                                </m:sub>
                              </m:sSub>
                            </m:num>
                            <m:den>
                              <m:eqArr>
                                <m:eqArrPr>
                                  <m:ctrlPr>
                                    <a:rPr lang="en-US" sz="1400" b="0" i="1" smtClean="0">
                                      <a:latin typeface="Cambria Math" panose="02040503050406030204" pitchFamily="18" charset="0"/>
                                      <a:ea typeface="Cambria Math" panose="02040503050406030204" pitchFamily="18" charset="0"/>
                                    </a:rPr>
                                  </m:ctrlPr>
                                </m:eqArrPr>
                                <m:e>
                                  <m:f>
                                    <m:fPr>
                                      <m:ctrlPr>
                                        <a:rPr lang="en-US" sz="1400" b="0" i="1" smtClean="0">
                                          <a:latin typeface="Cambria Math" panose="02040503050406030204" pitchFamily="18" charset="0"/>
                                          <a:ea typeface="Cambria Math" panose="02040503050406030204" pitchFamily="18" charset="0"/>
                                        </a:rPr>
                                      </m:ctrlPr>
                                    </m:fPr>
                                    <m:num>
                                      <m:r>
                                        <a:rPr lang="en-US" sz="1400" b="0" i="1" smtClean="0">
                                          <a:latin typeface="Cambria Math" panose="02040503050406030204" pitchFamily="18" charset="0"/>
                                          <a:ea typeface="Cambria Math" panose="02040503050406030204" pitchFamily="18" charset="0"/>
                                        </a:rPr>
                                        <m:t>1</m:t>
                                      </m:r>
                                    </m:num>
                                    <m:den>
                                      <m:r>
                                        <a:rPr lang="en-US" sz="1400" b="0" i="1" smtClean="0">
                                          <a:latin typeface="Cambria Math" panose="02040503050406030204" pitchFamily="18" charset="0"/>
                                          <a:ea typeface="Cambria Math" panose="02040503050406030204" pitchFamily="18" charset="0"/>
                                        </a:rPr>
                                        <m:t>2</m:t>
                                      </m:r>
                                    </m:den>
                                  </m:f>
                                  <m:r>
                                    <a:rPr lang="en-US" sz="1400" b="0" i="1" smtClean="0">
                                      <a:latin typeface="Cambria Math" panose="02040503050406030204" pitchFamily="18" charset="0"/>
                                      <a:ea typeface="Cambria Math" panose="02040503050406030204" pitchFamily="18" charset="0"/>
                                    </a:rPr>
                                    <m:t>(</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𝑦</m:t>
                                      </m:r>
                                    </m:sub>
                                  </m:sSub>
                                  <m:r>
                                    <a:rPr lang="en-US" sz="1400" b="0" i="1" smtClean="0">
                                      <a:latin typeface="Cambria Math" panose="02040503050406030204" pitchFamily="18" charset="0"/>
                                      <a:ea typeface="Cambria Math" panose="02040503050406030204" pitchFamily="18" charset="0"/>
                                    </a:rPr>
                                    <m:t>+</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𝑥</m:t>
                                      </m:r>
                                    </m:sub>
                                  </m:sSub>
                                  <m:r>
                                    <a:rPr lang="en-US" sz="1400" b="0" i="1" smtClean="0">
                                      <a:latin typeface="Cambria Math" panose="02040503050406030204" pitchFamily="18" charset="0"/>
                                      <a:ea typeface="Cambria Math" panose="02040503050406030204" pitchFamily="18" charset="0"/>
                                    </a:rPr>
                                    <m:t>)</m:t>
                                  </m:r>
                                </m:e>
                                <m:e>
                                  <m:f>
                                    <m:fPr>
                                      <m:ctrlPr>
                                        <a:rPr lang="en-US" sz="1400" i="1">
                                          <a:latin typeface="Cambria Math" panose="02040503050406030204" pitchFamily="18" charset="0"/>
                                          <a:ea typeface="Cambria Math" panose="02040503050406030204" pitchFamily="18" charset="0"/>
                                        </a:rPr>
                                      </m:ctrlPr>
                                    </m:fPr>
                                    <m:num>
                                      <m:r>
                                        <a:rPr lang="en-US" sz="1400" i="1">
                                          <a:latin typeface="Cambria Math" panose="02040503050406030204" pitchFamily="18" charset="0"/>
                                          <a:ea typeface="Cambria Math" panose="02040503050406030204" pitchFamily="18" charset="0"/>
                                        </a:rPr>
                                        <m:t>1</m:t>
                                      </m:r>
                                    </m:num>
                                    <m:den>
                                      <m:r>
                                        <a:rPr lang="en-US" sz="1400" i="1">
                                          <a:latin typeface="Cambria Math" panose="02040503050406030204" pitchFamily="18" charset="0"/>
                                          <a:ea typeface="Cambria Math" panose="02040503050406030204" pitchFamily="18" charset="0"/>
                                        </a:rPr>
                                        <m:t>2</m:t>
                                      </m:r>
                                    </m:den>
                                  </m:f>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𝑧</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𝑤</m:t>
                                      </m:r>
                                    </m:e>
                                    <m:sub>
                                      <m:r>
                                        <a:rPr lang="en-US" sz="1400" i="1">
                                          <a:latin typeface="Cambria Math" panose="02040503050406030204" pitchFamily="18" charset="0"/>
                                          <a:ea typeface="Cambria Math" panose="02040503050406030204" pitchFamily="18" charset="0"/>
                                        </a:rPr>
                                        <m:t>𝑥</m:t>
                                      </m:r>
                                    </m:sub>
                                  </m:sSub>
                                  <m:r>
                                    <a:rPr lang="en-US" sz="1400" i="1">
                                      <a:latin typeface="Cambria Math" panose="02040503050406030204" pitchFamily="18" charset="0"/>
                                      <a:ea typeface="Cambria Math" panose="02040503050406030204" pitchFamily="18" charset="0"/>
                                    </a:rPr>
                                    <m:t>)</m:t>
                                  </m:r>
                                </m:e>
                              </m:eqArr>
                              <m:r>
                                <a:rPr lang="en-US" sz="1400" b="0" i="1" smtClean="0">
                                  <a:latin typeface="Cambria Math" panose="02040503050406030204" pitchFamily="18" charset="0"/>
                                </a:rPr>
                                <m:t>  </m:t>
                              </m:r>
                            </m:den>
                          </m:f>
                          <m:f>
                            <m:fPr>
                              <m:type m:val="noBar"/>
                              <m:ctrlPr>
                                <a:rPr lang="en-US" sz="1400" i="1">
                                  <a:latin typeface="Cambria Math" panose="02040503050406030204" pitchFamily="18" charset="0"/>
                                  <a:ea typeface="Cambria Math" panose="02040503050406030204" pitchFamily="18" charset="0"/>
                                </a:rPr>
                              </m:ctrlPr>
                            </m:fPr>
                            <m:num>
                              <m:f>
                                <m:fPr>
                                  <m:ctrlPr>
                                    <a:rPr lang="en-US" sz="1400" i="1">
                                      <a:latin typeface="Cambria Math" panose="02040503050406030204" pitchFamily="18" charset="0"/>
                                      <a:ea typeface="Cambria Math" panose="02040503050406030204" pitchFamily="18" charset="0"/>
                                    </a:rPr>
                                  </m:ctrlPr>
                                </m:fPr>
                                <m:num>
                                  <m:r>
                                    <a:rPr lang="en-US" sz="1400" i="1">
                                      <a:latin typeface="Cambria Math" panose="02040503050406030204" pitchFamily="18" charset="0"/>
                                      <a:ea typeface="Cambria Math" panose="02040503050406030204" pitchFamily="18" charset="0"/>
                                    </a:rPr>
                                    <m:t>1</m:t>
                                  </m:r>
                                </m:num>
                                <m:den>
                                  <m:r>
                                    <a:rPr lang="en-US" sz="1400" i="1">
                                      <a:latin typeface="Cambria Math" panose="02040503050406030204" pitchFamily="18" charset="0"/>
                                      <a:ea typeface="Cambria Math" panose="02040503050406030204" pitchFamily="18" charset="0"/>
                                    </a:rPr>
                                    <m:t>2</m:t>
                                  </m:r>
                                </m:den>
                              </m:f>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𝑢</m:t>
                                  </m:r>
                                </m:e>
                                <m:sub>
                                  <m:r>
                                    <a:rPr lang="en-US" sz="1400" i="1">
                                      <a:latin typeface="Cambria Math" panose="02040503050406030204" pitchFamily="18" charset="0"/>
                                      <a:ea typeface="Cambria Math" panose="02040503050406030204" pitchFamily="18" charset="0"/>
                                    </a:rPr>
                                    <m:t>𝑦</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𝑣</m:t>
                                  </m:r>
                                </m:e>
                                <m:sub>
                                  <m:r>
                                    <a:rPr lang="en-US" sz="1400" i="1">
                                      <a:latin typeface="Cambria Math" panose="02040503050406030204" pitchFamily="18" charset="0"/>
                                      <a:ea typeface="Cambria Math" panose="02040503050406030204" pitchFamily="18" charset="0"/>
                                    </a:rPr>
                                    <m:t>𝑥</m:t>
                                  </m:r>
                                </m:sub>
                              </m:sSub>
                              <m:r>
                                <a:rPr lang="en-US" sz="1400" i="1">
                                  <a:latin typeface="Cambria Math" panose="02040503050406030204" pitchFamily="18" charset="0"/>
                                  <a:ea typeface="Cambria Math" panose="02040503050406030204" pitchFamily="18" charset="0"/>
                                </a:rPr>
                                <m:t>)</m:t>
                              </m:r>
                            </m:num>
                            <m:den>
                              <m:eqArr>
                                <m:eqArrPr>
                                  <m:ctrlPr>
                                    <a:rPr lang="en-US" sz="1400" i="1">
                                      <a:latin typeface="Cambria Math" panose="02040503050406030204" pitchFamily="18" charset="0"/>
                                      <a:ea typeface="Cambria Math" panose="02040503050406030204" pitchFamily="18" charset="0"/>
                                    </a:rPr>
                                  </m:ctrlPr>
                                </m:eqArrPr>
                                <m:e>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𝑦</m:t>
                                      </m:r>
                                    </m:sub>
                                  </m:sSub>
                                </m:e>
                                <m:e>
                                  <m:f>
                                    <m:fPr>
                                      <m:ctrlPr>
                                        <a:rPr lang="en-US" sz="1400" i="1">
                                          <a:latin typeface="Cambria Math" panose="02040503050406030204" pitchFamily="18" charset="0"/>
                                          <a:ea typeface="Cambria Math" panose="02040503050406030204" pitchFamily="18" charset="0"/>
                                        </a:rPr>
                                      </m:ctrlPr>
                                    </m:fPr>
                                    <m:num>
                                      <m:r>
                                        <a:rPr lang="en-US" sz="1400" i="1">
                                          <a:latin typeface="Cambria Math" panose="02040503050406030204" pitchFamily="18" charset="0"/>
                                          <a:ea typeface="Cambria Math" panose="02040503050406030204" pitchFamily="18" charset="0"/>
                                        </a:rPr>
                                        <m:t>1</m:t>
                                      </m:r>
                                    </m:num>
                                    <m:den>
                                      <m:r>
                                        <a:rPr lang="en-US" sz="1400" i="1">
                                          <a:latin typeface="Cambria Math" panose="02040503050406030204" pitchFamily="18" charset="0"/>
                                          <a:ea typeface="Cambria Math" panose="02040503050406030204" pitchFamily="18" charset="0"/>
                                        </a:rPr>
                                        <m:t>2</m:t>
                                      </m:r>
                                    </m:den>
                                  </m:f>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𝑧</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𝑤</m:t>
                                      </m:r>
                                    </m:e>
                                    <m:sub>
                                      <m:r>
                                        <a:rPr lang="en-US" sz="1400" b="0" i="1" smtClean="0">
                                          <a:latin typeface="Cambria Math" panose="02040503050406030204" pitchFamily="18" charset="0"/>
                                          <a:ea typeface="Cambria Math" panose="02040503050406030204" pitchFamily="18" charset="0"/>
                                        </a:rPr>
                                        <m:t>𝑦</m:t>
                                      </m:r>
                                    </m:sub>
                                  </m:sSub>
                                  <m:r>
                                    <a:rPr lang="en-US" sz="1400" i="1">
                                      <a:latin typeface="Cambria Math" panose="02040503050406030204" pitchFamily="18" charset="0"/>
                                      <a:ea typeface="Cambria Math" panose="02040503050406030204" pitchFamily="18" charset="0"/>
                                    </a:rPr>
                                    <m:t>)</m:t>
                                  </m:r>
                                </m:e>
                              </m:eqArr>
                            </m:den>
                          </m:f>
                          <m:r>
                            <a:rPr lang="en-US" sz="1400" b="0" i="1" smtClean="0">
                              <a:latin typeface="Cambria Math" panose="02040503050406030204" pitchFamily="18" charset="0"/>
                              <a:ea typeface="Cambria Math" panose="02040503050406030204" pitchFamily="18" charset="0"/>
                            </a:rPr>
                            <m:t>   </m:t>
                          </m:r>
                          <m:f>
                            <m:fPr>
                              <m:type m:val="noBar"/>
                              <m:ctrlPr>
                                <a:rPr lang="en-US" sz="1400" i="1">
                                  <a:latin typeface="Cambria Math" panose="02040503050406030204" pitchFamily="18" charset="0"/>
                                  <a:ea typeface="Cambria Math" panose="02040503050406030204" pitchFamily="18" charset="0"/>
                                </a:rPr>
                              </m:ctrlPr>
                            </m:fPr>
                            <m:num>
                              <m:f>
                                <m:fPr>
                                  <m:ctrlPr>
                                    <a:rPr lang="en-US" sz="1400" i="1">
                                      <a:latin typeface="Cambria Math" panose="02040503050406030204" pitchFamily="18" charset="0"/>
                                      <a:ea typeface="Cambria Math" panose="02040503050406030204" pitchFamily="18" charset="0"/>
                                    </a:rPr>
                                  </m:ctrlPr>
                                </m:fPr>
                                <m:num>
                                  <m:r>
                                    <a:rPr lang="en-US" sz="1400" i="1">
                                      <a:latin typeface="Cambria Math" panose="02040503050406030204" pitchFamily="18" charset="0"/>
                                      <a:ea typeface="Cambria Math" panose="02040503050406030204" pitchFamily="18" charset="0"/>
                                    </a:rPr>
                                    <m:t>1</m:t>
                                  </m:r>
                                </m:num>
                                <m:den>
                                  <m:r>
                                    <a:rPr lang="en-US" sz="1400" i="1">
                                      <a:latin typeface="Cambria Math" panose="02040503050406030204" pitchFamily="18" charset="0"/>
                                      <a:ea typeface="Cambria Math" panose="02040503050406030204" pitchFamily="18" charset="0"/>
                                    </a:rPr>
                                    <m:t>2</m:t>
                                  </m:r>
                                </m:den>
                              </m:f>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𝑧</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𝑤</m:t>
                                  </m:r>
                                </m:e>
                                <m:sub>
                                  <m:r>
                                    <a:rPr lang="en-US" sz="1400" i="1">
                                      <a:latin typeface="Cambria Math" panose="02040503050406030204" pitchFamily="18" charset="0"/>
                                      <a:ea typeface="Cambria Math" panose="02040503050406030204" pitchFamily="18" charset="0"/>
                                    </a:rPr>
                                    <m:t>𝑥</m:t>
                                  </m:r>
                                </m:sub>
                              </m:sSub>
                              <m:r>
                                <a:rPr lang="en-US" sz="1400" i="1">
                                  <a:latin typeface="Cambria Math" panose="02040503050406030204" pitchFamily="18" charset="0"/>
                                  <a:ea typeface="Cambria Math" panose="02040503050406030204" pitchFamily="18" charset="0"/>
                                </a:rPr>
                                <m:t>)</m:t>
                              </m:r>
                            </m:num>
                            <m:den>
                              <m:eqArr>
                                <m:eqArrPr>
                                  <m:ctrlPr>
                                    <a:rPr lang="en-US" sz="1400" i="1">
                                      <a:latin typeface="Cambria Math" panose="02040503050406030204" pitchFamily="18" charset="0"/>
                                      <a:ea typeface="Cambria Math" panose="02040503050406030204" pitchFamily="18" charset="0"/>
                                    </a:rPr>
                                  </m:ctrlPr>
                                </m:eqArrPr>
                                <m:e>
                                  <m:f>
                                    <m:fPr>
                                      <m:ctrlPr>
                                        <a:rPr lang="en-US" sz="1400" i="1">
                                          <a:latin typeface="Cambria Math" panose="02040503050406030204" pitchFamily="18" charset="0"/>
                                          <a:ea typeface="Cambria Math" panose="02040503050406030204" pitchFamily="18" charset="0"/>
                                        </a:rPr>
                                      </m:ctrlPr>
                                    </m:fPr>
                                    <m:num>
                                      <m:r>
                                        <a:rPr lang="en-US" sz="1400" i="1">
                                          <a:latin typeface="Cambria Math" panose="02040503050406030204" pitchFamily="18" charset="0"/>
                                          <a:ea typeface="Cambria Math" panose="02040503050406030204" pitchFamily="18" charset="0"/>
                                        </a:rPr>
                                        <m:t>1</m:t>
                                      </m:r>
                                    </m:num>
                                    <m:den>
                                      <m:r>
                                        <a:rPr lang="en-US" sz="1400" i="1">
                                          <a:latin typeface="Cambria Math" panose="02040503050406030204" pitchFamily="18" charset="0"/>
                                          <a:ea typeface="Cambria Math" panose="02040503050406030204" pitchFamily="18" charset="0"/>
                                        </a:rPr>
                                        <m:t>2</m:t>
                                      </m:r>
                                    </m:den>
                                  </m:f>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𝑧</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𝑤</m:t>
                                      </m:r>
                                    </m:e>
                                    <m:sub>
                                      <m:r>
                                        <a:rPr lang="en-US" sz="1400" b="0" i="1" smtClean="0">
                                          <a:latin typeface="Cambria Math" panose="02040503050406030204" pitchFamily="18" charset="0"/>
                                          <a:ea typeface="Cambria Math" panose="02040503050406030204" pitchFamily="18" charset="0"/>
                                        </a:rPr>
                                        <m:t>𝑦</m:t>
                                      </m:r>
                                    </m:sub>
                                  </m:sSub>
                                  <m:r>
                                    <a:rPr lang="en-US" sz="1400" i="1">
                                      <a:latin typeface="Cambria Math" panose="02040503050406030204" pitchFamily="18" charset="0"/>
                                      <a:ea typeface="Cambria Math" panose="02040503050406030204" pitchFamily="18" charset="0"/>
                                    </a:rPr>
                                    <m:t>)</m:t>
                                  </m:r>
                                </m:e>
                                <m:e>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𝑤</m:t>
                                      </m:r>
                                    </m:e>
                                    <m:sub>
                                      <m:r>
                                        <a:rPr lang="en-US" sz="1400" b="0" i="1" smtClean="0">
                                          <a:latin typeface="Cambria Math" panose="02040503050406030204" pitchFamily="18" charset="0"/>
                                          <a:ea typeface="Cambria Math" panose="02040503050406030204" pitchFamily="18" charset="0"/>
                                        </a:rPr>
                                        <m:t>𝑧</m:t>
                                      </m:r>
                                    </m:sub>
                                  </m:sSub>
                                </m:e>
                              </m:eqArr>
                            </m:den>
                          </m:f>
                        </m:e>
                      </m:d>
                    </m:oMath>
                  </m:oMathPara>
                </a14:m>
                <a:endParaRPr lang="en-US" sz="1400" dirty="0"/>
              </a:p>
            </p:txBody>
          </p:sp>
        </mc:Choice>
        <mc:Fallback xmlns="">
          <p:sp>
            <p:nvSpPr>
              <p:cNvPr id="22" name="TextBox 21">
                <a:extLst>
                  <a:ext uri="{FF2B5EF4-FFF2-40B4-BE49-F238E27FC236}">
                    <a16:creationId xmlns:a16="http://schemas.microsoft.com/office/drawing/2014/main" id="{FCD3D8C3-59E3-44F3-A7FD-B16AE8CBD33E}"/>
                  </a:ext>
                </a:extLst>
              </p:cNvPr>
              <p:cNvSpPr txBox="1">
                <a:spLocks noRot="1" noChangeAspect="1" noMove="1" noResize="1" noEditPoints="1" noAdjustHandles="1" noChangeArrowheads="1" noChangeShapeType="1" noTextEdit="1"/>
              </p:cNvSpPr>
              <p:nvPr/>
            </p:nvSpPr>
            <p:spPr>
              <a:xfrm>
                <a:off x="4887174" y="1628023"/>
                <a:ext cx="4133849" cy="1115177"/>
              </a:xfrm>
              <a:prstGeom prst="rect">
                <a:avLst/>
              </a:prstGeom>
              <a:blipFill>
                <a:blip r:embed="rId5"/>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5E92AD5A-362E-40DD-A000-1FDDC1796758}"/>
                  </a:ext>
                </a:extLst>
              </p:cNvPr>
              <p:cNvSpPr txBox="1"/>
              <p:nvPr/>
            </p:nvSpPr>
            <p:spPr>
              <a:xfrm>
                <a:off x="5791200" y="2856570"/>
                <a:ext cx="2743200" cy="324769"/>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b="0" i="1" smtClean="0">
                          <a:latin typeface="Cambria Math" panose="02040503050406030204" pitchFamily="18" charset="0"/>
                        </a:rPr>
                        <m:t>𝑝</m:t>
                      </m:r>
                      <m:r>
                        <a:rPr lang="en-US" sz="1400" b="0" i="1" smtClean="0">
                          <a:latin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𝜌</m:t>
                      </m:r>
                      <m:r>
                        <a:rPr lang="en-US" sz="1400" b="0" i="1" smtClean="0">
                          <a:latin typeface="Cambria Math" panose="02040503050406030204" pitchFamily="18" charset="0"/>
                          <a:ea typeface="Cambria Math" panose="02040503050406030204" pitchFamily="18" charset="0"/>
                        </a:rPr>
                        <m:t>𝑔</m:t>
                      </m:r>
                      <m:d>
                        <m:dPr>
                          <m:ctrlPr>
                            <a:rPr lang="en-US" sz="1400" b="0" i="1" smtClean="0">
                              <a:latin typeface="Cambria Math" panose="02040503050406030204" pitchFamily="18" charset="0"/>
                              <a:ea typeface="Cambria Math" panose="02040503050406030204" pitchFamily="18" charset="0"/>
                            </a:rPr>
                          </m:ctrlPr>
                        </m:dPr>
                        <m:e>
                          <m:r>
                            <a:rPr lang="en-US" sz="1400" b="0" i="1" smtClean="0">
                              <a:latin typeface="Cambria Math" panose="02040503050406030204" pitchFamily="18" charset="0"/>
                              <a:ea typeface="Cambria Math" panose="02040503050406030204" pitchFamily="18" charset="0"/>
                            </a:rPr>
                            <m:t>𝑠</m:t>
                          </m:r>
                          <m:r>
                            <a:rPr lang="en-US" sz="1400" b="0" i="1" smtClean="0">
                              <a:latin typeface="Cambria Math" panose="02040503050406030204" pitchFamily="18" charset="0"/>
                              <a:ea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𝑧</m:t>
                          </m:r>
                        </m:e>
                      </m:d>
                      <m:r>
                        <a:rPr lang="en-US" sz="1400" b="0" i="1" smtClean="0">
                          <a:latin typeface="Cambria Math" panose="02040503050406030204" pitchFamily="18" charset="0"/>
                          <a:ea typeface="Cambria Math" panose="02040503050406030204" pitchFamily="18" charset="0"/>
                        </a:rPr>
                        <m:t>−2</m:t>
                      </m:r>
                      <m:r>
                        <a:rPr lang="en-US" sz="1400" b="0" i="1" smtClean="0">
                          <a:latin typeface="Cambria Math" panose="02040503050406030204" pitchFamily="18" charset="0"/>
                          <a:ea typeface="Cambria Math" panose="02040503050406030204" pitchFamily="18" charset="0"/>
                        </a:rPr>
                        <m:t>𝜇</m:t>
                      </m:r>
                      <m:r>
                        <a:rPr lang="en-US" sz="1400" b="0" i="1" smtClean="0">
                          <a:latin typeface="Cambria Math" panose="02040503050406030204" pitchFamily="18" charset="0"/>
                          <a:ea typeface="Cambria Math" panose="02040503050406030204" pitchFamily="18" charset="0"/>
                        </a:rPr>
                        <m:t>(</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𝑥</m:t>
                          </m:r>
                        </m:sub>
                      </m:sSub>
                      <m:r>
                        <a:rPr lang="en-US" sz="1400" b="0" i="1" smtClean="0">
                          <a:latin typeface="Cambria Math" panose="02040503050406030204" pitchFamily="18" charset="0"/>
                          <a:ea typeface="Cambria Math" panose="02040503050406030204" pitchFamily="18" charset="0"/>
                        </a:rPr>
                        <m:t>+</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𝑦</m:t>
                          </m:r>
                        </m:sub>
                      </m:sSub>
                      <m:r>
                        <a:rPr lang="en-US" sz="1400" b="0" i="1" smtClean="0">
                          <a:latin typeface="Cambria Math" panose="02040503050406030204" pitchFamily="18" charset="0"/>
                          <a:ea typeface="Cambria Math" panose="02040503050406030204" pitchFamily="18" charset="0"/>
                        </a:rPr>
                        <m:t>)</m:t>
                      </m:r>
                    </m:oMath>
                  </m:oMathPara>
                </a14:m>
                <a:endParaRPr lang="en-US" sz="1400" dirty="0"/>
              </a:p>
            </p:txBody>
          </p:sp>
        </mc:Choice>
        <mc:Fallback xmlns="">
          <p:sp>
            <p:nvSpPr>
              <p:cNvPr id="31" name="TextBox 30">
                <a:extLst>
                  <a:ext uri="{FF2B5EF4-FFF2-40B4-BE49-F238E27FC236}">
                    <a16:creationId xmlns:a16="http://schemas.microsoft.com/office/drawing/2014/main" id="{5E92AD5A-362E-40DD-A000-1FDDC1796758}"/>
                  </a:ext>
                </a:extLst>
              </p:cNvPr>
              <p:cNvSpPr txBox="1">
                <a:spLocks noRot="1" noChangeAspect="1" noMove="1" noResize="1" noEditPoints="1" noAdjustHandles="1" noChangeArrowheads="1" noChangeShapeType="1" noTextEdit="1"/>
              </p:cNvSpPr>
              <p:nvPr/>
            </p:nvSpPr>
            <p:spPr>
              <a:xfrm>
                <a:off x="5791200" y="2856570"/>
                <a:ext cx="2743200" cy="324769"/>
              </a:xfrm>
              <a:prstGeom prst="rect">
                <a:avLst/>
              </a:prstGeom>
              <a:blipFill>
                <a:blip r:embed="rId6"/>
                <a:stretch>
                  <a:fillRect b="-3774"/>
                </a:stretch>
              </a:blipFill>
            </p:spPr>
            <p:txBody>
              <a:bodyPr/>
              <a:lstStyle/>
              <a:p>
                <a:r>
                  <a:rPr lang="en-US">
                    <a:noFill/>
                  </a:rPr>
                  <a:t> </a:t>
                </a:r>
              </a:p>
            </p:txBody>
          </p:sp>
        </mc:Fallback>
      </mc:AlternateContent>
      <p:sp>
        <p:nvSpPr>
          <p:cNvPr id="28" name="TextBox 27">
            <a:extLst>
              <a:ext uri="{FF2B5EF4-FFF2-40B4-BE49-F238E27FC236}">
                <a16:creationId xmlns:a16="http://schemas.microsoft.com/office/drawing/2014/main" id="{80019370-97DF-4310-BB1F-8633D89DEEE1}"/>
              </a:ext>
            </a:extLst>
          </p:cNvPr>
          <p:cNvSpPr txBox="1"/>
          <p:nvPr/>
        </p:nvSpPr>
        <p:spPr>
          <a:xfrm>
            <a:off x="0" y="6505111"/>
            <a:ext cx="4191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a:t>
            </a:r>
            <a:r>
              <a:rPr lang="en-US" sz="1600" dirty="0" err="1">
                <a:solidFill>
                  <a:schemeClr val="bg1"/>
                </a:solidFill>
                <a:latin typeface="Calibri" panose="020F0502020204030204" pitchFamily="34" charset="0"/>
                <a:cs typeface="Calibri" panose="020F0502020204030204" pitchFamily="34" charset="0"/>
              </a:rPr>
              <a:t>Pattyn</a:t>
            </a:r>
            <a:r>
              <a:rPr lang="en-US" sz="1600" dirty="0">
                <a:solidFill>
                  <a:schemeClr val="bg1"/>
                </a:solidFill>
                <a:latin typeface="Calibri" panose="020F0502020204030204" pitchFamily="34" charset="0"/>
                <a:cs typeface="Calibri" panose="020F0502020204030204" pitchFamily="34" charset="0"/>
              </a:rPr>
              <a:t>, 2003; Blatter, 1995.</a:t>
            </a:r>
          </a:p>
        </p:txBody>
      </p:sp>
    </p:spTree>
    <p:extLst>
      <p:ext uri="{BB962C8B-B14F-4D97-AF65-F5344CB8AC3E}">
        <p14:creationId xmlns:p14="http://schemas.microsoft.com/office/powerpoint/2010/main" val="395414766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0" y="25050"/>
            <a:ext cx="9038375" cy="748854"/>
          </a:xfrm>
          <a:prstGeom prst="rect">
            <a:avLst/>
          </a:prstGeom>
          <a:solidFill>
            <a:schemeClr val="bg1"/>
          </a:solid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First Order (FO) Stokes/Blatter-</a:t>
            </a:r>
            <a:r>
              <a:rPr lang="en-US" sz="3600" dirty="0" err="1">
                <a:solidFill>
                  <a:schemeClr val="tx1"/>
                </a:solidFill>
                <a:latin typeface="Calibri" panose="020F0502020204030204" pitchFamily="34" charset="0"/>
                <a:cs typeface="Calibri" panose="020F0502020204030204" pitchFamily="34" charset="0"/>
              </a:rPr>
              <a:t>Pattyn</a:t>
            </a:r>
            <a:r>
              <a:rPr lang="en-US" sz="3600" dirty="0">
                <a:solidFill>
                  <a:schemeClr val="tx1"/>
                </a:solidFill>
                <a:latin typeface="Calibri" panose="020F0502020204030204" pitchFamily="34" charset="0"/>
                <a:cs typeface="Calibri" panose="020F0502020204030204" pitchFamily="34" charset="0"/>
              </a:rPr>
              <a:t> Model*</a:t>
            </a:r>
          </a:p>
        </p:txBody>
      </p:sp>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59411F75-7913-4BE4-8BF6-F1477B7F7A79}"/>
                  </a:ext>
                </a:extLst>
              </p:cNvPr>
              <p:cNvSpPr txBox="1"/>
              <p:nvPr/>
            </p:nvSpPr>
            <p:spPr>
              <a:xfrm>
                <a:off x="2494987" y="1052232"/>
                <a:ext cx="2514600" cy="400110"/>
              </a:xfrm>
              <a:prstGeom prst="rect">
                <a:avLst/>
              </a:prstGeom>
              <a:solidFill>
                <a:srgbClr val="FFFF99"/>
              </a:solidFill>
            </p:spPr>
            <p:txBody>
              <a:bodyPr wrap="square" rtlCol="0">
                <a:spAutoFit/>
              </a:bodyPr>
              <a:lstStyle/>
              <a:p>
                <a:pPr algn="ctr"/>
                <a:r>
                  <a:rPr lang="en-US" sz="2000" dirty="0">
                    <a:latin typeface="Calibri" panose="020F0502020204030204" pitchFamily="34" charset="0"/>
                    <a:cs typeface="Calibri" panose="020F0502020204030204" pitchFamily="34" charset="0"/>
                  </a:rPr>
                  <a:t>Stokes(</a:t>
                </a:r>
                <a14:m>
                  <m:oMath xmlns:m="http://schemas.openxmlformats.org/officeDocument/2006/math">
                    <m:r>
                      <a:rPr lang="en-US" sz="2000" b="1" i="1" dirty="0" smtClean="0">
                        <a:latin typeface="Cambria Math" panose="02040503050406030204" pitchFamily="18" charset="0"/>
                        <a:cs typeface="Calibri" panose="020F0502020204030204" pitchFamily="34" charset="0"/>
                      </a:rPr>
                      <m:t>𝒖</m:t>
                    </m:r>
                    <m:r>
                      <a:rPr lang="en-US" sz="2000" i="1" dirty="0" smtClean="0">
                        <a:latin typeface="Cambria Math" panose="02040503050406030204" pitchFamily="18" charset="0"/>
                        <a:cs typeface="Calibri" panose="020F0502020204030204" pitchFamily="34" charset="0"/>
                      </a:rPr>
                      <m:t>,</m:t>
                    </m:r>
                    <m:r>
                      <a:rPr lang="en-US" sz="2000" i="1" dirty="0" smtClean="0">
                        <a:latin typeface="Cambria Math" panose="02040503050406030204" pitchFamily="18" charset="0"/>
                        <a:cs typeface="Calibri" panose="020F0502020204030204" pitchFamily="34" charset="0"/>
                      </a:rPr>
                      <m:t>𝑝</m:t>
                    </m:r>
                  </m:oMath>
                </a14:m>
                <a:r>
                  <a:rPr lang="en-US" sz="2000" dirty="0">
                    <a:latin typeface="Calibri" panose="020F0502020204030204" pitchFamily="34" charset="0"/>
                    <a:cs typeface="Calibri" panose="020F0502020204030204" pitchFamily="34" charset="0"/>
                  </a:rPr>
                  <a:t>) in </a:t>
                </a:r>
                <a14:m>
                  <m:oMath xmlns:m="http://schemas.openxmlformats.org/officeDocument/2006/math">
                    <m:r>
                      <m:rPr>
                        <m:sty m:val="p"/>
                      </m:rPr>
                      <a:rPr lang="el-GR" sz="2000" i="1" smtClean="0">
                        <a:latin typeface="Cambria Math" panose="02040503050406030204" pitchFamily="18" charset="0"/>
                        <a:ea typeface="Cambria Math" panose="02040503050406030204" pitchFamily="18" charset="0"/>
                        <a:cs typeface="Calibri" panose="020F0502020204030204" pitchFamily="34" charset="0"/>
                      </a:rPr>
                      <m:t>Ω</m:t>
                    </m:r>
                    <m:r>
                      <a:rPr lang="el-GR" sz="2000" i="1" smtClean="0">
                        <a:latin typeface="Cambria Math" panose="02040503050406030204" pitchFamily="18" charset="0"/>
                        <a:ea typeface="Cambria Math" panose="02040503050406030204" pitchFamily="18" charset="0"/>
                        <a:cs typeface="Calibri" panose="020F0502020204030204" pitchFamily="34" charset="0"/>
                      </a:rPr>
                      <m:t>∈</m:t>
                    </m:r>
                    <m:sSup>
                      <m:sSupPr>
                        <m:ctrlPr>
                          <a:rPr lang="el-GR" sz="2000" i="1" smtClean="0">
                            <a:latin typeface="Cambria Math" panose="02040503050406030204" pitchFamily="18" charset="0"/>
                            <a:ea typeface="Cambria Math" panose="02040503050406030204" pitchFamily="18" charset="0"/>
                            <a:cs typeface="Calibri" panose="020F0502020204030204" pitchFamily="34" charset="0"/>
                          </a:rPr>
                        </m:ctrlPr>
                      </m:sSupPr>
                      <m:e>
                        <m:r>
                          <a:rPr lang="el-GR" sz="2000" i="1" smtClean="0">
                            <a:latin typeface="Cambria Math" panose="02040503050406030204" pitchFamily="18" charset="0"/>
                            <a:ea typeface="Cambria Math" panose="02040503050406030204" pitchFamily="18" charset="0"/>
                            <a:cs typeface="Calibri" panose="020F0502020204030204" pitchFamily="34" charset="0"/>
                          </a:rPr>
                          <m:t>ℝ</m:t>
                        </m:r>
                      </m:e>
                      <m:sup>
                        <m:r>
                          <a:rPr lang="en-US" sz="2000" b="0" i="1" smtClean="0">
                            <a:latin typeface="Cambria Math" panose="02040503050406030204" pitchFamily="18" charset="0"/>
                            <a:ea typeface="Cambria Math" panose="02040503050406030204" pitchFamily="18" charset="0"/>
                            <a:cs typeface="Calibri" panose="020F0502020204030204" pitchFamily="34" charset="0"/>
                          </a:rPr>
                          <m:t>3</m:t>
                        </m:r>
                      </m:sup>
                    </m:sSup>
                  </m:oMath>
                </a14:m>
                <a:endParaRPr lang="en-US" sz="2000" dirty="0">
                  <a:latin typeface="Calibri" panose="020F0502020204030204" pitchFamily="34" charset="0"/>
                  <a:cs typeface="Calibri" panose="020F0502020204030204" pitchFamily="34" charset="0"/>
                </a:endParaRPr>
              </a:p>
            </p:txBody>
          </p:sp>
        </mc:Choice>
        <mc:Fallback xmlns="">
          <p:sp>
            <p:nvSpPr>
              <p:cNvPr id="2" name="TextBox 1">
                <a:extLst>
                  <a:ext uri="{FF2B5EF4-FFF2-40B4-BE49-F238E27FC236}">
                    <a16:creationId xmlns:a16="http://schemas.microsoft.com/office/drawing/2014/main" id="{59411F75-7913-4BE4-8BF6-F1477B7F7A79}"/>
                  </a:ext>
                </a:extLst>
              </p:cNvPr>
              <p:cNvSpPr txBox="1">
                <a:spLocks noRot="1" noChangeAspect="1" noMove="1" noResize="1" noEditPoints="1" noAdjustHandles="1" noChangeArrowheads="1" noChangeShapeType="1" noTextEdit="1"/>
              </p:cNvSpPr>
              <p:nvPr/>
            </p:nvSpPr>
            <p:spPr>
              <a:xfrm>
                <a:off x="2494987" y="1052232"/>
                <a:ext cx="2514600" cy="400110"/>
              </a:xfrm>
              <a:prstGeom prst="rect">
                <a:avLst/>
              </a:prstGeom>
              <a:blipFill>
                <a:blip r:embed="rId2"/>
                <a:stretch>
                  <a:fillRect l="-2421" t="-9231" b="-2769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3A00E151-2F6B-447D-A60B-BCD39DAFC4F8}"/>
                  </a:ext>
                </a:extLst>
              </p:cNvPr>
              <p:cNvSpPr txBox="1"/>
              <p:nvPr/>
            </p:nvSpPr>
            <p:spPr>
              <a:xfrm>
                <a:off x="2484377" y="3039342"/>
                <a:ext cx="2895596" cy="400110"/>
              </a:xfrm>
              <a:prstGeom prst="rect">
                <a:avLst/>
              </a:prstGeom>
              <a:solidFill>
                <a:srgbClr val="FFCC99"/>
              </a:solidFill>
            </p:spPr>
            <p:txBody>
              <a:bodyPr wrap="square" rtlCol="0">
                <a:spAutoFit/>
              </a:bodyPr>
              <a:lstStyle/>
              <a:p>
                <a:pPr algn="ctr"/>
                <a:r>
                  <a:rPr lang="en-US" sz="2000" dirty="0">
                    <a:latin typeface="Calibri" panose="020F0502020204030204" pitchFamily="34" charset="0"/>
                    <a:cs typeface="Calibri" panose="020F0502020204030204" pitchFamily="34" charset="0"/>
                  </a:rPr>
                  <a:t>FO Stokes(</a:t>
                </a:r>
                <a14:m>
                  <m:oMath xmlns:m="http://schemas.openxmlformats.org/officeDocument/2006/math">
                    <m:r>
                      <a:rPr lang="en-US" sz="2000" i="1" dirty="0" smtClean="0">
                        <a:latin typeface="Cambria Math" panose="02040503050406030204" pitchFamily="18" charset="0"/>
                        <a:cs typeface="Calibri" panose="020F0502020204030204" pitchFamily="34" charset="0"/>
                      </a:rPr>
                      <m:t>𝑢</m:t>
                    </m:r>
                    <m:r>
                      <a:rPr lang="en-US" sz="2000" i="1" dirty="0" smtClean="0">
                        <a:latin typeface="Cambria Math" panose="02040503050406030204" pitchFamily="18" charset="0"/>
                        <a:cs typeface="Calibri" panose="020F0502020204030204" pitchFamily="34" charset="0"/>
                      </a:rPr>
                      <m:t>,</m:t>
                    </m:r>
                    <m:r>
                      <a:rPr lang="en-US" sz="2000" i="1" dirty="0" smtClean="0">
                        <a:latin typeface="Cambria Math" panose="02040503050406030204" pitchFamily="18" charset="0"/>
                        <a:cs typeface="Calibri" panose="020F0502020204030204" pitchFamily="34" charset="0"/>
                      </a:rPr>
                      <m:t>𝑣</m:t>
                    </m:r>
                  </m:oMath>
                </a14:m>
                <a:r>
                  <a:rPr lang="en-US" sz="2000" dirty="0">
                    <a:latin typeface="Calibri" panose="020F0502020204030204" pitchFamily="34" charset="0"/>
                    <a:cs typeface="Calibri" panose="020F0502020204030204" pitchFamily="34" charset="0"/>
                  </a:rPr>
                  <a:t>) in </a:t>
                </a:r>
                <a14:m>
                  <m:oMath xmlns:m="http://schemas.openxmlformats.org/officeDocument/2006/math">
                    <m:r>
                      <m:rPr>
                        <m:sty m:val="p"/>
                      </m:rPr>
                      <a:rPr lang="el-GR" sz="2000" i="1" smtClean="0">
                        <a:latin typeface="Cambria Math" panose="02040503050406030204" pitchFamily="18" charset="0"/>
                        <a:ea typeface="Cambria Math" panose="02040503050406030204" pitchFamily="18" charset="0"/>
                        <a:cs typeface="Calibri" panose="020F0502020204030204" pitchFamily="34" charset="0"/>
                      </a:rPr>
                      <m:t>Ω</m:t>
                    </m:r>
                    <m:r>
                      <a:rPr lang="el-GR" sz="2000" i="1" smtClean="0">
                        <a:latin typeface="Cambria Math" panose="02040503050406030204" pitchFamily="18" charset="0"/>
                        <a:ea typeface="Cambria Math" panose="02040503050406030204" pitchFamily="18" charset="0"/>
                        <a:cs typeface="Calibri" panose="020F0502020204030204" pitchFamily="34" charset="0"/>
                      </a:rPr>
                      <m:t>∈</m:t>
                    </m:r>
                    <m:sSup>
                      <m:sSupPr>
                        <m:ctrlPr>
                          <a:rPr lang="el-GR" sz="2000" i="1" smtClean="0">
                            <a:latin typeface="Cambria Math" panose="02040503050406030204" pitchFamily="18" charset="0"/>
                            <a:ea typeface="Cambria Math" panose="02040503050406030204" pitchFamily="18" charset="0"/>
                            <a:cs typeface="Calibri" panose="020F0502020204030204" pitchFamily="34" charset="0"/>
                          </a:rPr>
                        </m:ctrlPr>
                      </m:sSupPr>
                      <m:e>
                        <m:r>
                          <a:rPr lang="el-GR" sz="2000" i="1" smtClean="0">
                            <a:latin typeface="Cambria Math" panose="02040503050406030204" pitchFamily="18" charset="0"/>
                            <a:ea typeface="Cambria Math" panose="02040503050406030204" pitchFamily="18" charset="0"/>
                            <a:cs typeface="Calibri" panose="020F0502020204030204" pitchFamily="34" charset="0"/>
                          </a:rPr>
                          <m:t>ℝ</m:t>
                        </m:r>
                      </m:e>
                      <m:sup>
                        <m:r>
                          <a:rPr lang="en-US" sz="2000" b="0" i="1" smtClean="0">
                            <a:latin typeface="Cambria Math" panose="02040503050406030204" pitchFamily="18" charset="0"/>
                            <a:ea typeface="Cambria Math" panose="02040503050406030204" pitchFamily="18" charset="0"/>
                            <a:cs typeface="Calibri" panose="020F0502020204030204" pitchFamily="34" charset="0"/>
                          </a:rPr>
                          <m:t>3</m:t>
                        </m:r>
                      </m:sup>
                    </m:sSup>
                  </m:oMath>
                </a14:m>
                <a:endParaRPr lang="en-US" sz="2000" dirty="0">
                  <a:latin typeface="Calibri" panose="020F0502020204030204" pitchFamily="34" charset="0"/>
                  <a:cs typeface="Calibri" panose="020F0502020204030204" pitchFamily="34" charset="0"/>
                </a:endParaRPr>
              </a:p>
            </p:txBody>
          </p:sp>
        </mc:Choice>
        <mc:Fallback xmlns="">
          <p:sp>
            <p:nvSpPr>
              <p:cNvPr id="21" name="TextBox 20">
                <a:extLst>
                  <a:ext uri="{FF2B5EF4-FFF2-40B4-BE49-F238E27FC236}">
                    <a16:creationId xmlns:a16="http://schemas.microsoft.com/office/drawing/2014/main" id="{3A00E151-2F6B-447D-A60B-BCD39DAFC4F8}"/>
                  </a:ext>
                </a:extLst>
              </p:cNvPr>
              <p:cNvSpPr txBox="1">
                <a:spLocks noRot="1" noChangeAspect="1" noMove="1" noResize="1" noEditPoints="1" noAdjustHandles="1" noChangeArrowheads="1" noChangeShapeType="1" noTextEdit="1"/>
              </p:cNvSpPr>
              <p:nvPr/>
            </p:nvSpPr>
            <p:spPr>
              <a:xfrm>
                <a:off x="2484377" y="3039342"/>
                <a:ext cx="2895596" cy="400110"/>
              </a:xfrm>
              <a:prstGeom prst="rect">
                <a:avLst/>
              </a:prstGeom>
              <a:blipFill>
                <a:blip r:embed="rId3"/>
                <a:stretch>
                  <a:fillRect l="-1053" t="-9231" b="-27692"/>
                </a:stretch>
              </a:blipFill>
            </p:spPr>
            <p:txBody>
              <a:bodyPr/>
              <a:lstStyle/>
              <a:p>
                <a:r>
                  <a:rPr lang="en-US">
                    <a:noFill/>
                  </a:rPr>
                  <a:t> </a:t>
                </a:r>
              </a:p>
            </p:txBody>
          </p:sp>
        </mc:Fallback>
      </mc:AlternateContent>
      <p:cxnSp>
        <p:nvCxnSpPr>
          <p:cNvPr id="18" name="Straight Arrow Connector 17">
            <a:extLst>
              <a:ext uri="{FF2B5EF4-FFF2-40B4-BE49-F238E27FC236}">
                <a16:creationId xmlns:a16="http://schemas.microsoft.com/office/drawing/2014/main" id="{FF222EF5-65D9-4567-85E8-043AF50AC79C}"/>
              </a:ext>
            </a:extLst>
          </p:cNvPr>
          <p:cNvCxnSpPr>
            <a:cxnSpLocks/>
            <a:endCxn id="21" idx="0"/>
          </p:cNvCxnSpPr>
          <p:nvPr/>
        </p:nvCxnSpPr>
        <p:spPr>
          <a:xfrm>
            <a:off x="3932175" y="1452342"/>
            <a:ext cx="0" cy="158700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9" name="TextBox 18">
            <a:extLst>
              <a:ext uri="{FF2B5EF4-FFF2-40B4-BE49-F238E27FC236}">
                <a16:creationId xmlns:a16="http://schemas.microsoft.com/office/drawing/2014/main" id="{E56F304A-6B8E-4430-BB53-6CB347CD5BB1}"/>
              </a:ext>
            </a:extLst>
          </p:cNvPr>
          <p:cNvSpPr txBox="1"/>
          <p:nvPr/>
        </p:nvSpPr>
        <p:spPr>
          <a:xfrm>
            <a:off x="41881" y="1581467"/>
            <a:ext cx="3505182" cy="1261884"/>
          </a:xfrm>
          <a:prstGeom prst="rect">
            <a:avLst/>
          </a:prstGeom>
          <a:noFill/>
        </p:spPr>
        <p:txBody>
          <a:bodyPr wrap="square" rtlCol="0">
            <a:spAutoFit/>
          </a:bodyPr>
          <a:lstStyle/>
          <a:p>
            <a:pPr algn="ctr"/>
            <a:endParaRPr lang="en-US" sz="400" dirty="0">
              <a:latin typeface="Calibri" panose="020F0502020204030204" pitchFamily="34" charset="0"/>
              <a:cs typeface="Calibri" panose="020F0502020204030204" pitchFamily="34" charset="0"/>
            </a:endParaRPr>
          </a:p>
          <a:p>
            <a:pPr algn="ctr"/>
            <a:r>
              <a:rPr lang="en-US" b="1" i="1" dirty="0">
                <a:latin typeface="Calibri" panose="020F0502020204030204" pitchFamily="34" charset="0"/>
                <a:cs typeface="Calibri" panose="020F0502020204030204" pitchFamily="34" charset="0"/>
              </a:rPr>
              <a:t>Hydrostatic approximation </a:t>
            </a:r>
            <a:r>
              <a:rPr lang="en-US" i="1" dirty="0">
                <a:latin typeface="Calibri" panose="020F0502020204030204" pitchFamily="34" charset="0"/>
                <a:cs typeface="Calibri" panose="020F0502020204030204" pitchFamily="34" charset="0"/>
              </a:rPr>
              <a:t>+ </a:t>
            </a:r>
            <a:r>
              <a:rPr lang="en-US" b="1" i="1" dirty="0">
                <a:latin typeface="Calibri" panose="020F0502020204030204" pitchFamily="34" charset="0"/>
                <a:cs typeface="Calibri" panose="020F0502020204030204" pitchFamily="34" charset="0"/>
              </a:rPr>
              <a:t>scaling argument </a:t>
            </a:r>
            <a:r>
              <a:rPr lang="en-US" i="1" dirty="0">
                <a:latin typeface="Calibri" panose="020F0502020204030204" pitchFamily="34" charset="0"/>
                <a:cs typeface="Calibri" panose="020F0502020204030204" pitchFamily="34" charset="0"/>
              </a:rPr>
              <a:t>based on the fact that ice sheets are thin and </a:t>
            </a:r>
            <a:r>
              <a:rPr lang="en-US" i="1" dirty="0" err="1">
                <a:latin typeface="Calibri" panose="020F0502020204030204" pitchFamily="34" charset="0"/>
                <a:cs typeface="Calibri" panose="020F0502020204030204" pitchFamily="34" charset="0"/>
              </a:rPr>
              <a:t>normals</a:t>
            </a:r>
            <a:r>
              <a:rPr lang="en-US" i="1" dirty="0">
                <a:latin typeface="Calibri" panose="020F0502020204030204" pitchFamily="34" charset="0"/>
                <a:cs typeface="Calibri" panose="020F0502020204030204" pitchFamily="34" charset="0"/>
              </a:rPr>
              <a:t> are almost vertical</a:t>
            </a:r>
          </a:p>
        </p:txBody>
      </p:sp>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12DAAD76-56AE-4C99-86C2-4EAA9EF4E078}"/>
                  </a:ext>
                </a:extLst>
              </p:cNvPr>
              <p:cNvSpPr txBox="1"/>
              <p:nvPr/>
            </p:nvSpPr>
            <p:spPr>
              <a:xfrm>
                <a:off x="6172200" y="1252287"/>
                <a:ext cx="1828799" cy="30777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b="1" i="1" dirty="0" smtClean="0">
                          <a:latin typeface="Cambria Math" panose="02040503050406030204" pitchFamily="18" charset="0"/>
                          <a:ea typeface="Cambria Math" panose="02040503050406030204" pitchFamily="18" charset="0"/>
                        </a:rPr>
                        <m:t>𝒖</m:t>
                      </m:r>
                      <m:r>
                        <a:rPr lang="en-US" sz="1400" i="1" smtClean="0">
                          <a:latin typeface="Cambria Math" panose="02040503050406030204" pitchFamily="18" charset="0"/>
                          <a:ea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𝑢</m:t>
                      </m:r>
                      <m:r>
                        <a:rPr lang="en-US" sz="1400" b="0" i="1" smtClean="0">
                          <a:latin typeface="Cambria Math" panose="02040503050406030204" pitchFamily="18" charset="0"/>
                          <a:ea typeface="Cambria Math" panose="02040503050406030204" pitchFamily="18" charset="0"/>
                        </a:rPr>
                        <m:t>, </m:t>
                      </m:r>
                      <m:r>
                        <a:rPr lang="en-US" sz="1400" b="0" i="1" smtClean="0">
                          <a:latin typeface="Cambria Math" panose="02040503050406030204" pitchFamily="18" charset="0"/>
                          <a:ea typeface="Cambria Math" panose="02040503050406030204" pitchFamily="18" charset="0"/>
                        </a:rPr>
                        <m:t>𝑣</m:t>
                      </m:r>
                      <m:r>
                        <a:rPr lang="en-US" sz="1400" b="0" i="1" smtClean="0">
                          <a:latin typeface="Cambria Math" panose="02040503050406030204" pitchFamily="18" charset="0"/>
                          <a:ea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𝑤</m:t>
                      </m:r>
                      <m:r>
                        <a:rPr lang="en-US" sz="1400" b="0" i="1" smtClean="0">
                          <a:latin typeface="Cambria Math" panose="02040503050406030204" pitchFamily="18" charset="0"/>
                          <a:ea typeface="Cambria Math" panose="02040503050406030204" pitchFamily="18" charset="0"/>
                        </a:rPr>
                        <m:t>)</m:t>
                      </m:r>
                    </m:oMath>
                  </m:oMathPara>
                </a14:m>
                <a:endParaRPr lang="en-US" sz="1400" dirty="0"/>
              </a:p>
            </p:txBody>
          </p:sp>
        </mc:Choice>
        <mc:Fallback xmlns="">
          <p:sp>
            <p:nvSpPr>
              <p:cNvPr id="20" name="TextBox 19">
                <a:extLst>
                  <a:ext uri="{FF2B5EF4-FFF2-40B4-BE49-F238E27FC236}">
                    <a16:creationId xmlns:a16="http://schemas.microsoft.com/office/drawing/2014/main" id="{12DAAD76-56AE-4C99-86C2-4EAA9EF4E078}"/>
                  </a:ext>
                </a:extLst>
              </p:cNvPr>
              <p:cNvSpPr txBox="1">
                <a:spLocks noRot="1" noChangeAspect="1" noMove="1" noResize="1" noEditPoints="1" noAdjustHandles="1" noChangeArrowheads="1" noChangeShapeType="1" noTextEdit="1"/>
              </p:cNvSpPr>
              <p:nvPr/>
            </p:nvSpPr>
            <p:spPr>
              <a:xfrm>
                <a:off x="6172200" y="1252287"/>
                <a:ext cx="1828799" cy="307777"/>
              </a:xfrm>
              <a:prstGeom prst="rect">
                <a:avLst/>
              </a:prstGeom>
              <a:blipFill>
                <a:blip r:embed="rId4"/>
                <a:stretch>
                  <a:fillRect b="-784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FCD3D8C3-59E3-44F3-A7FD-B16AE8CBD33E}"/>
                  </a:ext>
                </a:extLst>
              </p:cNvPr>
              <p:cNvSpPr txBox="1"/>
              <p:nvPr/>
            </p:nvSpPr>
            <p:spPr>
              <a:xfrm>
                <a:off x="4887174" y="1628023"/>
                <a:ext cx="4133849" cy="111517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b="1" i="1" smtClean="0">
                          <a:latin typeface="Cambria Math" panose="02040503050406030204" pitchFamily="18" charset="0"/>
                          <a:ea typeface="Cambria Math" panose="02040503050406030204" pitchFamily="18" charset="0"/>
                        </a:rPr>
                        <m:t>𝝐</m:t>
                      </m:r>
                      <m:d>
                        <m:dPr>
                          <m:ctrlPr>
                            <a:rPr lang="en-US" sz="1400" b="1" i="1" smtClean="0">
                              <a:latin typeface="Cambria Math" panose="02040503050406030204" pitchFamily="18" charset="0"/>
                              <a:ea typeface="Cambria Math" panose="02040503050406030204" pitchFamily="18" charset="0"/>
                            </a:rPr>
                          </m:ctrlPr>
                        </m:dPr>
                        <m:e>
                          <m:r>
                            <a:rPr lang="en-US" sz="1400" b="1" i="1" smtClean="0">
                              <a:latin typeface="Cambria Math" panose="02040503050406030204" pitchFamily="18" charset="0"/>
                              <a:ea typeface="Cambria Math" panose="02040503050406030204" pitchFamily="18" charset="0"/>
                            </a:rPr>
                            <m:t>𝒖</m:t>
                          </m:r>
                        </m:e>
                      </m:d>
                      <m:r>
                        <a:rPr lang="en-US" sz="1400" b="0" i="1" smtClean="0">
                          <a:latin typeface="Cambria Math" panose="02040503050406030204" pitchFamily="18" charset="0"/>
                          <a:ea typeface="Cambria Math" panose="02040503050406030204" pitchFamily="18" charset="0"/>
                        </a:rPr>
                        <m:t>=</m:t>
                      </m:r>
                      <m:d>
                        <m:dPr>
                          <m:ctrlPr>
                            <a:rPr lang="en-US" sz="1400" b="0" i="1" smtClean="0">
                              <a:latin typeface="Cambria Math" panose="02040503050406030204" pitchFamily="18" charset="0"/>
                              <a:ea typeface="Cambria Math" panose="02040503050406030204" pitchFamily="18" charset="0"/>
                            </a:rPr>
                          </m:ctrlPr>
                        </m:dPr>
                        <m:e>
                          <m:f>
                            <m:fPr>
                              <m:type m:val="noBar"/>
                              <m:ctrlPr>
                                <a:rPr lang="en-US" sz="1400" b="0" i="1" smtClean="0">
                                  <a:latin typeface="Cambria Math" panose="02040503050406030204" pitchFamily="18" charset="0"/>
                                  <a:ea typeface="Cambria Math" panose="02040503050406030204" pitchFamily="18" charset="0"/>
                                </a:rPr>
                              </m:ctrlPr>
                            </m:fPr>
                            <m:num>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𝑥</m:t>
                                  </m:r>
                                </m:sub>
                              </m:sSub>
                            </m:num>
                            <m:den>
                              <m:eqArr>
                                <m:eqArrPr>
                                  <m:ctrlPr>
                                    <a:rPr lang="en-US" sz="1400" b="0" i="1" smtClean="0">
                                      <a:latin typeface="Cambria Math" panose="02040503050406030204" pitchFamily="18" charset="0"/>
                                      <a:ea typeface="Cambria Math" panose="02040503050406030204" pitchFamily="18" charset="0"/>
                                    </a:rPr>
                                  </m:ctrlPr>
                                </m:eqArrPr>
                                <m:e>
                                  <m:f>
                                    <m:fPr>
                                      <m:ctrlPr>
                                        <a:rPr lang="en-US" sz="1400" b="0" i="1" smtClean="0">
                                          <a:latin typeface="Cambria Math" panose="02040503050406030204" pitchFamily="18" charset="0"/>
                                          <a:ea typeface="Cambria Math" panose="02040503050406030204" pitchFamily="18" charset="0"/>
                                        </a:rPr>
                                      </m:ctrlPr>
                                    </m:fPr>
                                    <m:num>
                                      <m:r>
                                        <a:rPr lang="en-US" sz="1400" b="0" i="1" smtClean="0">
                                          <a:latin typeface="Cambria Math" panose="02040503050406030204" pitchFamily="18" charset="0"/>
                                          <a:ea typeface="Cambria Math" panose="02040503050406030204" pitchFamily="18" charset="0"/>
                                        </a:rPr>
                                        <m:t>1</m:t>
                                      </m:r>
                                    </m:num>
                                    <m:den>
                                      <m:r>
                                        <a:rPr lang="en-US" sz="1400" b="0" i="1" smtClean="0">
                                          <a:latin typeface="Cambria Math" panose="02040503050406030204" pitchFamily="18" charset="0"/>
                                          <a:ea typeface="Cambria Math" panose="02040503050406030204" pitchFamily="18" charset="0"/>
                                        </a:rPr>
                                        <m:t>2</m:t>
                                      </m:r>
                                    </m:den>
                                  </m:f>
                                  <m:r>
                                    <a:rPr lang="en-US" sz="1400" b="0" i="1" smtClean="0">
                                      <a:latin typeface="Cambria Math" panose="02040503050406030204" pitchFamily="18" charset="0"/>
                                      <a:ea typeface="Cambria Math" panose="02040503050406030204" pitchFamily="18" charset="0"/>
                                    </a:rPr>
                                    <m:t>(</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𝑦</m:t>
                                      </m:r>
                                    </m:sub>
                                  </m:sSub>
                                  <m:r>
                                    <a:rPr lang="en-US" sz="1400" b="0" i="1" smtClean="0">
                                      <a:latin typeface="Cambria Math" panose="02040503050406030204" pitchFamily="18" charset="0"/>
                                      <a:ea typeface="Cambria Math" panose="02040503050406030204" pitchFamily="18" charset="0"/>
                                    </a:rPr>
                                    <m:t>+</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𝑥</m:t>
                                      </m:r>
                                    </m:sub>
                                  </m:sSub>
                                  <m:r>
                                    <a:rPr lang="en-US" sz="1400" b="0" i="1" smtClean="0">
                                      <a:latin typeface="Cambria Math" panose="02040503050406030204" pitchFamily="18" charset="0"/>
                                      <a:ea typeface="Cambria Math" panose="02040503050406030204" pitchFamily="18" charset="0"/>
                                    </a:rPr>
                                    <m:t>)</m:t>
                                  </m:r>
                                </m:e>
                                <m:e>
                                  <m:f>
                                    <m:fPr>
                                      <m:ctrlPr>
                                        <a:rPr lang="en-US" sz="1400" i="1">
                                          <a:latin typeface="Cambria Math" panose="02040503050406030204" pitchFamily="18" charset="0"/>
                                          <a:ea typeface="Cambria Math" panose="02040503050406030204" pitchFamily="18" charset="0"/>
                                        </a:rPr>
                                      </m:ctrlPr>
                                    </m:fPr>
                                    <m:num>
                                      <m:r>
                                        <a:rPr lang="en-US" sz="1400" i="1">
                                          <a:latin typeface="Cambria Math" panose="02040503050406030204" pitchFamily="18" charset="0"/>
                                          <a:ea typeface="Cambria Math" panose="02040503050406030204" pitchFamily="18" charset="0"/>
                                        </a:rPr>
                                        <m:t>1</m:t>
                                      </m:r>
                                    </m:num>
                                    <m:den>
                                      <m:r>
                                        <a:rPr lang="en-US" sz="1400" i="1">
                                          <a:latin typeface="Cambria Math" panose="02040503050406030204" pitchFamily="18" charset="0"/>
                                          <a:ea typeface="Cambria Math" panose="02040503050406030204" pitchFamily="18" charset="0"/>
                                        </a:rPr>
                                        <m:t>2</m:t>
                                      </m:r>
                                    </m:den>
                                  </m:f>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𝑧</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𝑤</m:t>
                                      </m:r>
                                    </m:e>
                                    <m:sub>
                                      <m:r>
                                        <a:rPr lang="en-US" sz="1400" i="1">
                                          <a:latin typeface="Cambria Math" panose="02040503050406030204" pitchFamily="18" charset="0"/>
                                          <a:ea typeface="Cambria Math" panose="02040503050406030204" pitchFamily="18" charset="0"/>
                                        </a:rPr>
                                        <m:t>𝑥</m:t>
                                      </m:r>
                                    </m:sub>
                                  </m:sSub>
                                  <m:r>
                                    <a:rPr lang="en-US" sz="1400" i="1">
                                      <a:latin typeface="Cambria Math" panose="02040503050406030204" pitchFamily="18" charset="0"/>
                                      <a:ea typeface="Cambria Math" panose="02040503050406030204" pitchFamily="18" charset="0"/>
                                    </a:rPr>
                                    <m:t>)</m:t>
                                  </m:r>
                                </m:e>
                              </m:eqArr>
                              <m:r>
                                <a:rPr lang="en-US" sz="1400" b="0" i="1" smtClean="0">
                                  <a:latin typeface="Cambria Math" panose="02040503050406030204" pitchFamily="18" charset="0"/>
                                </a:rPr>
                                <m:t>  </m:t>
                              </m:r>
                            </m:den>
                          </m:f>
                          <m:f>
                            <m:fPr>
                              <m:type m:val="noBar"/>
                              <m:ctrlPr>
                                <a:rPr lang="en-US" sz="1400" i="1">
                                  <a:latin typeface="Cambria Math" panose="02040503050406030204" pitchFamily="18" charset="0"/>
                                  <a:ea typeface="Cambria Math" panose="02040503050406030204" pitchFamily="18" charset="0"/>
                                </a:rPr>
                              </m:ctrlPr>
                            </m:fPr>
                            <m:num>
                              <m:f>
                                <m:fPr>
                                  <m:ctrlPr>
                                    <a:rPr lang="en-US" sz="1400" i="1">
                                      <a:latin typeface="Cambria Math" panose="02040503050406030204" pitchFamily="18" charset="0"/>
                                      <a:ea typeface="Cambria Math" panose="02040503050406030204" pitchFamily="18" charset="0"/>
                                    </a:rPr>
                                  </m:ctrlPr>
                                </m:fPr>
                                <m:num>
                                  <m:r>
                                    <a:rPr lang="en-US" sz="1400" i="1">
                                      <a:latin typeface="Cambria Math" panose="02040503050406030204" pitchFamily="18" charset="0"/>
                                      <a:ea typeface="Cambria Math" panose="02040503050406030204" pitchFamily="18" charset="0"/>
                                    </a:rPr>
                                    <m:t>1</m:t>
                                  </m:r>
                                </m:num>
                                <m:den>
                                  <m:r>
                                    <a:rPr lang="en-US" sz="1400" i="1">
                                      <a:latin typeface="Cambria Math" panose="02040503050406030204" pitchFamily="18" charset="0"/>
                                      <a:ea typeface="Cambria Math" panose="02040503050406030204" pitchFamily="18" charset="0"/>
                                    </a:rPr>
                                    <m:t>2</m:t>
                                  </m:r>
                                </m:den>
                              </m:f>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𝑢</m:t>
                                  </m:r>
                                </m:e>
                                <m:sub>
                                  <m:r>
                                    <a:rPr lang="en-US" sz="1400" i="1">
                                      <a:latin typeface="Cambria Math" panose="02040503050406030204" pitchFamily="18" charset="0"/>
                                      <a:ea typeface="Cambria Math" panose="02040503050406030204" pitchFamily="18" charset="0"/>
                                    </a:rPr>
                                    <m:t>𝑦</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𝑣</m:t>
                                  </m:r>
                                </m:e>
                                <m:sub>
                                  <m:r>
                                    <a:rPr lang="en-US" sz="1400" i="1">
                                      <a:latin typeface="Cambria Math" panose="02040503050406030204" pitchFamily="18" charset="0"/>
                                      <a:ea typeface="Cambria Math" panose="02040503050406030204" pitchFamily="18" charset="0"/>
                                    </a:rPr>
                                    <m:t>𝑥</m:t>
                                  </m:r>
                                </m:sub>
                              </m:sSub>
                              <m:r>
                                <a:rPr lang="en-US" sz="1400" i="1">
                                  <a:latin typeface="Cambria Math" panose="02040503050406030204" pitchFamily="18" charset="0"/>
                                  <a:ea typeface="Cambria Math" panose="02040503050406030204" pitchFamily="18" charset="0"/>
                                </a:rPr>
                                <m:t>)</m:t>
                              </m:r>
                            </m:num>
                            <m:den>
                              <m:eqArr>
                                <m:eqArrPr>
                                  <m:ctrlPr>
                                    <a:rPr lang="en-US" sz="1400" i="1">
                                      <a:latin typeface="Cambria Math" panose="02040503050406030204" pitchFamily="18" charset="0"/>
                                      <a:ea typeface="Cambria Math" panose="02040503050406030204" pitchFamily="18" charset="0"/>
                                    </a:rPr>
                                  </m:ctrlPr>
                                </m:eqArrPr>
                                <m:e>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𝑦</m:t>
                                      </m:r>
                                    </m:sub>
                                  </m:sSub>
                                </m:e>
                                <m:e>
                                  <m:f>
                                    <m:fPr>
                                      <m:ctrlPr>
                                        <a:rPr lang="en-US" sz="1400" i="1">
                                          <a:latin typeface="Cambria Math" panose="02040503050406030204" pitchFamily="18" charset="0"/>
                                          <a:ea typeface="Cambria Math" panose="02040503050406030204" pitchFamily="18" charset="0"/>
                                        </a:rPr>
                                      </m:ctrlPr>
                                    </m:fPr>
                                    <m:num>
                                      <m:r>
                                        <a:rPr lang="en-US" sz="1400" i="1">
                                          <a:latin typeface="Cambria Math" panose="02040503050406030204" pitchFamily="18" charset="0"/>
                                          <a:ea typeface="Cambria Math" panose="02040503050406030204" pitchFamily="18" charset="0"/>
                                        </a:rPr>
                                        <m:t>1</m:t>
                                      </m:r>
                                    </m:num>
                                    <m:den>
                                      <m:r>
                                        <a:rPr lang="en-US" sz="1400" i="1">
                                          <a:latin typeface="Cambria Math" panose="02040503050406030204" pitchFamily="18" charset="0"/>
                                          <a:ea typeface="Cambria Math" panose="02040503050406030204" pitchFamily="18" charset="0"/>
                                        </a:rPr>
                                        <m:t>2</m:t>
                                      </m:r>
                                    </m:den>
                                  </m:f>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𝑧</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𝑤</m:t>
                                      </m:r>
                                    </m:e>
                                    <m:sub>
                                      <m:r>
                                        <a:rPr lang="en-US" sz="1400" b="0" i="1" smtClean="0">
                                          <a:latin typeface="Cambria Math" panose="02040503050406030204" pitchFamily="18" charset="0"/>
                                          <a:ea typeface="Cambria Math" panose="02040503050406030204" pitchFamily="18" charset="0"/>
                                        </a:rPr>
                                        <m:t>𝑦</m:t>
                                      </m:r>
                                    </m:sub>
                                  </m:sSub>
                                  <m:r>
                                    <a:rPr lang="en-US" sz="1400" i="1">
                                      <a:latin typeface="Cambria Math" panose="02040503050406030204" pitchFamily="18" charset="0"/>
                                      <a:ea typeface="Cambria Math" panose="02040503050406030204" pitchFamily="18" charset="0"/>
                                    </a:rPr>
                                    <m:t>)</m:t>
                                  </m:r>
                                </m:e>
                              </m:eqArr>
                            </m:den>
                          </m:f>
                          <m:r>
                            <a:rPr lang="en-US" sz="1400" b="0" i="1" smtClean="0">
                              <a:latin typeface="Cambria Math" panose="02040503050406030204" pitchFamily="18" charset="0"/>
                              <a:ea typeface="Cambria Math" panose="02040503050406030204" pitchFamily="18" charset="0"/>
                            </a:rPr>
                            <m:t>   </m:t>
                          </m:r>
                          <m:f>
                            <m:fPr>
                              <m:type m:val="noBar"/>
                              <m:ctrlPr>
                                <a:rPr lang="en-US" sz="1400" i="1">
                                  <a:latin typeface="Cambria Math" panose="02040503050406030204" pitchFamily="18" charset="0"/>
                                  <a:ea typeface="Cambria Math" panose="02040503050406030204" pitchFamily="18" charset="0"/>
                                </a:rPr>
                              </m:ctrlPr>
                            </m:fPr>
                            <m:num>
                              <m:f>
                                <m:fPr>
                                  <m:ctrlPr>
                                    <a:rPr lang="en-US" sz="1400" i="1">
                                      <a:latin typeface="Cambria Math" panose="02040503050406030204" pitchFamily="18" charset="0"/>
                                      <a:ea typeface="Cambria Math" panose="02040503050406030204" pitchFamily="18" charset="0"/>
                                    </a:rPr>
                                  </m:ctrlPr>
                                </m:fPr>
                                <m:num>
                                  <m:r>
                                    <a:rPr lang="en-US" sz="1400" i="1">
                                      <a:latin typeface="Cambria Math" panose="02040503050406030204" pitchFamily="18" charset="0"/>
                                      <a:ea typeface="Cambria Math" panose="02040503050406030204" pitchFamily="18" charset="0"/>
                                    </a:rPr>
                                    <m:t>1</m:t>
                                  </m:r>
                                </m:num>
                                <m:den>
                                  <m:r>
                                    <a:rPr lang="en-US" sz="1400" i="1">
                                      <a:latin typeface="Cambria Math" panose="02040503050406030204" pitchFamily="18" charset="0"/>
                                      <a:ea typeface="Cambria Math" panose="02040503050406030204" pitchFamily="18" charset="0"/>
                                    </a:rPr>
                                    <m:t>2</m:t>
                                  </m:r>
                                </m:den>
                              </m:f>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𝑧</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𝑤</m:t>
                                  </m:r>
                                </m:e>
                                <m:sub>
                                  <m:r>
                                    <a:rPr lang="en-US" sz="1400" i="1">
                                      <a:latin typeface="Cambria Math" panose="02040503050406030204" pitchFamily="18" charset="0"/>
                                      <a:ea typeface="Cambria Math" panose="02040503050406030204" pitchFamily="18" charset="0"/>
                                    </a:rPr>
                                    <m:t>𝑥</m:t>
                                  </m:r>
                                </m:sub>
                              </m:sSub>
                              <m:r>
                                <a:rPr lang="en-US" sz="1400" i="1">
                                  <a:latin typeface="Cambria Math" panose="02040503050406030204" pitchFamily="18" charset="0"/>
                                  <a:ea typeface="Cambria Math" panose="02040503050406030204" pitchFamily="18" charset="0"/>
                                </a:rPr>
                                <m:t>)</m:t>
                              </m:r>
                            </m:num>
                            <m:den>
                              <m:eqArr>
                                <m:eqArrPr>
                                  <m:ctrlPr>
                                    <a:rPr lang="en-US" sz="1400" i="1">
                                      <a:latin typeface="Cambria Math" panose="02040503050406030204" pitchFamily="18" charset="0"/>
                                      <a:ea typeface="Cambria Math" panose="02040503050406030204" pitchFamily="18" charset="0"/>
                                    </a:rPr>
                                  </m:ctrlPr>
                                </m:eqArrPr>
                                <m:e>
                                  <m:f>
                                    <m:fPr>
                                      <m:ctrlPr>
                                        <a:rPr lang="en-US" sz="1400" i="1">
                                          <a:latin typeface="Cambria Math" panose="02040503050406030204" pitchFamily="18" charset="0"/>
                                          <a:ea typeface="Cambria Math" panose="02040503050406030204" pitchFamily="18" charset="0"/>
                                        </a:rPr>
                                      </m:ctrlPr>
                                    </m:fPr>
                                    <m:num>
                                      <m:r>
                                        <a:rPr lang="en-US" sz="1400" i="1">
                                          <a:latin typeface="Cambria Math" panose="02040503050406030204" pitchFamily="18" charset="0"/>
                                          <a:ea typeface="Cambria Math" panose="02040503050406030204" pitchFamily="18" charset="0"/>
                                        </a:rPr>
                                        <m:t>1</m:t>
                                      </m:r>
                                    </m:num>
                                    <m:den>
                                      <m:r>
                                        <a:rPr lang="en-US" sz="1400" i="1">
                                          <a:latin typeface="Cambria Math" panose="02040503050406030204" pitchFamily="18" charset="0"/>
                                          <a:ea typeface="Cambria Math" panose="02040503050406030204" pitchFamily="18" charset="0"/>
                                        </a:rPr>
                                        <m:t>2</m:t>
                                      </m:r>
                                    </m:den>
                                  </m:f>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𝑧</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𝑤</m:t>
                                      </m:r>
                                    </m:e>
                                    <m:sub>
                                      <m:r>
                                        <a:rPr lang="en-US" sz="1400" b="0" i="1" smtClean="0">
                                          <a:latin typeface="Cambria Math" panose="02040503050406030204" pitchFamily="18" charset="0"/>
                                          <a:ea typeface="Cambria Math" panose="02040503050406030204" pitchFamily="18" charset="0"/>
                                        </a:rPr>
                                        <m:t>𝑦</m:t>
                                      </m:r>
                                    </m:sub>
                                  </m:sSub>
                                  <m:r>
                                    <a:rPr lang="en-US" sz="1400" i="1">
                                      <a:latin typeface="Cambria Math" panose="02040503050406030204" pitchFamily="18" charset="0"/>
                                      <a:ea typeface="Cambria Math" panose="02040503050406030204" pitchFamily="18" charset="0"/>
                                    </a:rPr>
                                    <m:t>)</m:t>
                                  </m:r>
                                </m:e>
                                <m:e>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𝑤</m:t>
                                      </m:r>
                                    </m:e>
                                    <m:sub>
                                      <m:r>
                                        <a:rPr lang="en-US" sz="1400" b="0" i="1" smtClean="0">
                                          <a:latin typeface="Cambria Math" panose="02040503050406030204" pitchFamily="18" charset="0"/>
                                          <a:ea typeface="Cambria Math" panose="02040503050406030204" pitchFamily="18" charset="0"/>
                                        </a:rPr>
                                        <m:t>𝑧</m:t>
                                      </m:r>
                                    </m:sub>
                                  </m:sSub>
                                </m:e>
                              </m:eqArr>
                            </m:den>
                          </m:f>
                        </m:e>
                      </m:d>
                    </m:oMath>
                  </m:oMathPara>
                </a14:m>
                <a:endParaRPr lang="en-US" sz="1400" dirty="0"/>
              </a:p>
            </p:txBody>
          </p:sp>
        </mc:Choice>
        <mc:Fallback xmlns="">
          <p:sp>
            <p:nvSpPr>
              <p:cNvPr id="22" name="TextBox 21">
                <a:extLst>
                  <a:ext uri="{FF2B5EF4-FFF2-40B4-BE49-F238E27FC236}">
                    <a16:creationId xmlns:a16="http://schemas.microsoft.com/office/drawing/2014/main" id="{FCD3D8C3-59E3-44F3-A7FD-B16AE8CBD33E}"/>
                  </a:ext>
                </a:extLst>
              </p:cNvPr>
              <p:cNvSpPr txBox="1">
                <a:spLocks noRot="1" noChangeAspect="1" noMove="1" noResize="1" noEditPoints="1" noAdjustHandles="1" noChangeArrowheads="1" noChangeShapeType="1" noTextEdit="1"/>
              </p:cNvSpPr>
              <p:nvPr/>
            </p:nvSpPr>
            <p:spPr>
              <a:xfrm>
                <a:off x="4887174" y="1628023"/>
                <a:ext cx="4133849" cy="1115177"/>
              </a:xfrm>
              <a:prstGeom prst="rect">
                <a:avLst/>
              </a:prstGeom>
              <a:blipFill>
                <a:blip r:embed="rId5"/>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5E92AD5A-362E-40DD-A000-1FDDC1796758}"/>
                  </a:ext>
                </a:extLst>
              </p:cNvPr>
              <p:cNvSpPr txBox="1"/>
              <p:nvPr/>
            </p:nvSpPr>
            <p:spPr>
              <a:xfrm>
                <a:off x="5791200" y="2856570"/>
                <a:ext cx="2743200" cy="324769"/>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b="0" i="1" smtClean="0">
                          <a:latin typeface="Cambria Math" panose="02040503050406030204" pitchFamily="18" charset="0"/>
                        </a:rPr>
                        <m:t>𝑝</m:t>
                      </m:r>
                      <m:r>
                        <a:rPr lang="en-US" sz="1400" b="0" i="1" smtClean="0">
                          <a:latin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𝜌</m:t>
                      </m:r>
                      <m:r>
                        <a:rPr lang="en-US" sz="1400" b="0" i="1" smtClean="0">
                          <a:latin typeface="Cambria Math" panose="02040503050406030204" pitchFamily="18" charset="0"/>
                          <a:ea typeface="Cambria Math" panose="02040503050406030204" pitchFamily="18" charset="0"/>
                        </a:rPr>
                        <m:t>𝑔</m:t>
                      </m:r>
                      <m:d>
                        <m:dPr>
                          <m:ctrlPr>
                            <a:rPr lang="en-US" sz="1400" b="0" i="1" smtClean="0">
                              <a:latin typeface="Cambria Math" panose="02040503050406030204" pitchFamily="18" charset="0"/>
                              <a:ea typeface="Cambria Math" panose="02040503050406030204" pitchFamily="18" charset="0"/>
                            </a:rPr>
                          </m:ctrlPr>
                        </m:dPr>
                        <m:e>
                          <m:r>
                            <a:rPr lang="en-US" sz="1400" b="0" i="1" smtClean="0">
                              <a:latin typeface="Cambria Math" panose="02040503050406030204" pitchFamily="18" charset="0"/>
                              <a:ea typeface="Cambria Math" panose="02040503050406030204" pitchFamily="18" charset="0"/>
                            </a:rPr>
                            <m:t>𝑠</m:t>
                          </m:r>
                          <m:r>
                            <a:rPr lang="en-US" sz="1400" b="0" i="1" smtClean="0">
                              <a:latin typeface="Cambria Math" panose="02040503050406030204" pitchFamily="18" charset="0"/>
                              <a:ea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𝑧</m:t>
                          </m:r>
                        </m:e>
                      </m:d>
                      <m:r>
                        <a:rPr lang="en-US" sz="1400" b="0" i="1" smtClean="0">
                          <a:latin typeface="Cambria Math" panose="02040503050406030204" pitchFamily="18" charset="0"/>
                          <a:ea typeface="Cambria Math" panose="02040503050406030204" pitchFamily="18" charset="0"/>
                        </a:rPr>
                        <m:t>−2</m:t>
                      </m:r>
                      <m:r>
                        <a:rPr lang="en-US" sz="1400" b="0" i="1" smtClean="0">
                          <a:latin typeface="Cambria Math" panose="02040503050406030204" pitchFamily="18" charset="0"/>
                          <a:ea typeface="Cambria Math" panose="02040503050406030204" pitchFamily="18" charset="0"/>
                        </a:rPr>
                        <m:t>𝜇</m:t>
                      </m:r>
                      <m:r>
                        <a:rPr lang="en-US" sz="1400" b="0" i="1" smtClean="0">
                          <a:latin typeface="Cambria Math" panose="02040503050406030204" pitchFamily="18" charset="0"/>
                          <a:ea typeface="Cambria Math" panose="02040503050406030204" pitchFamily="18" charset="0"/>
                        </a:rPr>
                        <m:t>(</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𝑥</m:t>
                          </m:r>
                        </m:sub>
                      </m:sSub>
                      <m:r>
                        <a:rPr lang="en-US" sz="1400" b="0" i="1" smtClean="0">
                          <a:latin typeface="Cambria Math" panose="02040503050406030204" pitchFamily="18" charset="0"/>
                          <a:ea typeface="Cambria Math" panose="02040503050406030204" pitchFamily="18" charset="0"/>
                        </a:rPr>
                        <m:t>+</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𝑦</m:t>
                          </m:r>
                        </m:sub>
                      </m:sSub>
                      <m:r>
                        <a:rPr lang="en-US" sz="1400" b="0" i="1" smtClean="0">
                          <a:latin typeface="Cambria Math" panose="02040503050406030204" pitchFamily="18" charset="0"/>
                          <a:ea typeface="Cambria Math" panose="02040503050406030204" pitchFamily="18" charset="0"/>
                        </a:rPr>
                        <m:t>)</m:t>
                      </m:r>
                    </m:oMath>
                  </m:oMathPara>
                </a14:m>
                <a:endParaRPr lang="en-US" sz="1400" dirty="0"/>
              </a:p>
            </p:txBody>
          </p:sp>
        </mc:Choice>
        <mc:Fallback xmlns="">
          <p:sp>
            <p:nvSpPr>
              <p:cNvPr id="31" name="TextBox 30">
                <a:extLst>
                  <a:ext uri="{FF2B5EF4-FFF2-40B4-BE49-F238E27FC236}">
                    <a16:creationId xmlns:a16="http://schemas.microsoft.com/office/drawing/2014/main" id="{5E92AD5A-362E-40DD-A000-1FDDC1796758}"/>
                  </a:ext>
                </a:extLst>
              </p:cNvPr>
              <p:cNvSpPr txBox="1">
                <a:spLocks noRot="1" noChangeAspect="1" noMove="1" noResize="1" noEditPoints="1" noAdjustHandles="1" noChangeArrowheads="1" noChangeShapeType="1" noTextEdit="1"/>
              </p:cNvSpPr>
              <p:nvPr/>
            </p:nvSpPr>
            <p:spPr>
              <a:xfrm>
                <a:off x="5791200" y="2856570"/>
                <a:ext cx="2743200" cy="324769"/>
              </a:xfrm>
              <a:prstGeom prst="rect">
                <a:avLst/>
              </a:prstGeom>
              <a:blipFill>
                <a:blip r:embed="rId6"/>
                <a:stretch>
                  <a:fillRect b="-3774"/>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6" name="Rectangle 25">
                <a:extLst>
                  <a:ext uri="{FF2B5EF4-FFF2-40B4-BE49-F238E27FC236}">
                    <a16:creationId xmlns:a16="http://schemas.microsoft.com/office/drawing/2014/main" id="{1F8568B9-66DE-4E4A-B039-BC786A149C86}"/>
                  </a:ext>
                </a:extLst>
              </p:cNvPr>
              <p:cNvSpPr/>
              <p:nvPr/>
            </p:nvSpPr>
            <p:spPr>
              <a:xfrm>
                <a:off x="5535893" y="3489833"/>
                <a:ext cx="3554435" cy="897105"/>
              </a:xfrm>
              <a:prstGeom prst="rect">
                <a:avLst/>
              </a:prstGeom>
            </p:spPr>
            <p:txBody>
              <a:bodyPr wrap="none">
                <a:spAutoFit/>
              </a:bodyPr>
              <a:lstStyle/>
              <a:p>
                <a:pPr/>
                <a14:m>
                  <m:oMathPara xmlns:m="http://schemas.openxmlformats.org/officeDocument/2006/math">
                    <m:oMathParaPr>
                      <m:jc m:val="centerGroup"/>
                    </m:oMathParaPr>
                    <m:oMath xmlns:m="http://schemas.openxmlformats.org/officeDocument/2006/math">
                      <m:acc>
                        <m:accPr>
                          <m:chr m:val="̇"/>
                          <m:ctrlPr>
                            <a:rPr lang="en-US" sz="1400" i="1" smtClean="0">
                              <a:latin typeface="Cambria Math" panose="02040503050406030204" pitchFamily="18" charset="0"/>
                              <a:ea typeface="Cambria Math" panose="02040503050406030204" pitchFamily="18" charset="0"/>
                            </a:rPr>
                          </m:ctrlPr>
                        </m:accPr>
                        <m:e>
                          <m:r>
                            <a:rPr lang="en-US" sz="1400" b="1" i="1" smtClean="0">
                              <a:latin typeface="Cambria Math" panose="02040503050406030204" pitchFamily="18" charset="0"/>
                              <a:ea typeface="Cambria Math" panose="02040503050406030204" pitchFamily="18" charset="0"/>
                            </a:rPr>
                            <m:t>𝝐</m:t>
                          </m:r>
                        </m:e>
                      </m:acc>
                      <m:d>
                        <m:dPr>
                          <m:ctrlPr>
                            <a:rPr lang="en-US" sz="1400" i="1">
                              <a:latin typeface="Cambria Math" panose="02040503050406030204" pitchFamily="18" charset="0"/>
                              <a:ea typeface="Cambria Math" panose="02040503050406030204" pitchFamily="18" charset="0"/>
                            </a:rPr>
                          </m:ctrlPr>
                        </m:dPr>
                        <m:e>
                          <m:r>
                            <a:rPr lang="en-US" sz="1400" i="1">
                              <a:latin typeface="Cambria Math" panose="02040503050406030204" pitchFamily="18" charset="0"/>
                              <a:ea typeface="Cambria Math" panose="02040503050406030204" pitchFamily="18" charset="0"/>
                            </a:rPr>
                            <m:t>𝑢</m:t>
                          </m:r>
                          <m:r>
                            <a:rPr lang="en-US" sz="1400" i="1">
                              <a:latin typeface="Cambria Math" panose="02040503050406030204" pitchFamily="18" charset="0"/>
                              <a:ea typeface="Cambria Math" panose="02040503050406030204" pitchFamily="18" charset="0"/>
                            </a:rPr>
                            <m:t>,</m:t>
                          </m:r>
                          <m:r>
                            <a:rPr lang="en-US" sz="1400" i="1">
                              <a:latin typeface="Cambria Math" panose="02040503050406030204" pitchFamily="18" charset="0"/>
                              <a:ea typeface="Cambria Math" panose="02040503050406030204" pitchFamily="18" charset="0"/>
                            </a:rPr>
                            <m:t>𝑣</m:t>
                          </m:r>
                        </m:e>
                      </m:d>
                      <m:r>
                        <a:rPr lang="en-US" sz="1400" i="1">
                          <a:latin typeface="Cambria Math" panose="02040503050406030204" pitchFamily="18" charset="0"/>
                          <a:ea typeface="Cambria Math" panose="02040503050406030204" pitchFamily="18" charset="0"/>
                        </a:rPr>
                        <m:t>=</m:t>
                      </m:r>
                      <m:d>
                        <m:dPr>
                          <m:ctrlPr>
                            <a:rPr lang="en-US" sz="1400" i="1">
                              <a:latin typeface="Cambria Math" panose="02040503050406030204" pitchFamily="18" charset="0"/>
                              <a:ea typeface="Cambria Math" panose="02040503050406030204" pitchFamily="18" charset="0"/>
                            </a:rPr>
                          </m:ctrlPr>
                        </m:dPr>
                        <m:e>
                          <m:f>
                            <m:fPr>
                              <m:type m:val="noBar"/>
                              <m:ctrlPr>
                                <a:rPr lang="en-US" sz="1400" i="1" smtClean="0">
                                  <a:latin typeface="Cambria Math" panose="02040503050406030204" pitchFamily="18" charset="0"/>
                                  <a:ea typeface="Cambria Math" panose="02040503050406030204" pitchFamily="18" charset="0"/>
                                </a:rPr>
                              </m:ctrlPr>
                            </m:fPr>
                            <m:num>
                              <m:r>
                                <a:rPr lang="en-US" sz="1400" i="1">
                                  <a:latin typeface="Cambria Math" panose="02040503050406030204" pitchFamily="18" charset="0"/>
                                  <a:ea typeface="Cambria Math" panose="02040503050406030204" pitchFamily="18" charset="0"/>
                                </a:rPr>
                                <m:t>2</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𝑢</m:t>
                                  </m:r>
                                </m:e>
                                <m:sub>
                                  <m:r>
                                    <a:rPr lang="en-US" sz="1400" i="1">
                                      <a:latin typeface="Cambria Math" panose="02040503050406030204" pitchFamily="18" charset="0"/>
                                      <a:ea typeface="Cambria Math" panose="02040503050406030204" pitchFamily="18" charset="0"/>
                                    </a:rPr>
                                    <m:t>𝑥</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𝑣</m:t>
                                  </m:r>
                                </m:e>
                                <m:sub>
                                  <m:r>
                                    <a:rPr lang="en-US" sz="1400" i="1">
                                      <a:latin typeface="Cambria Math" panose="02040503050406030204" pitchFamily="18" charset="0"/>
                                      <a:ea typeface="Cambria Math" panose="02040503050406030204" pitchFamily="18" charset="0"/>
                                    </a:rPr>
                                    <m:t>𝑦</m:t>
                                  </m:r>
                                </m:sub>
                              </m:sSub>
                              <m:r>
                                <a:rPr lang="en-US" sz="1400" b="0" i="1" smtClean="0">
                                  <a:latin typeface="Cambria Math" panose="02040503050406030204" pitchFamily="18" charset="0"/>
                                  <a:ea typeface="Cambria Math" panose="02040503050406030204" pitchFamily="18" charset="0"/>
                                </a:rPr>
                                <m:t> </m:t>
                              </m:r>
                            </m:num>
                            <m:den>
                              <m:f>
                                <m:fPr>
                                  <m:ctrlPr>
                                    <a:rPr lang="en-US" sz="1400" i="1" smtClean="0">
                                      <a:latin typeface="Cambria Math" panose="02040503050406030204" pitchFamily="18" charset="0"/>
                                      <a:ea typeface="Cambria Math" panose="02040503050406030204" pitchFamily="18" charset="0"/>
                                    </a:rPr>
                                  </m:ctrlPr>
                                </m:fPr>
                                <m:num>
                                  <m:r>
                                    <a:rPr lang="en-US" sz="1400" b="0" i="1" smtClean="0">
                                      <a:latin typeface="Cambria Math" panose="02040503050406030204" pitchFamily="18" charset="0"/>
                                      <a:ea typeface="Cambria Math" panose="02040503050406030204" pitchFamily="18" charset="0"/>
                                    </a:rPr>
                                    <m:t>1</m:t>
                                  </m:r>
                                </m:num>
                                <m:den>
                                  <m:r>
                                    <a:rPr lang="en-US" sz="1400" b="0" i="1" smtClean="0">
                                      <a:latin typeface="Cambria Math" panose="02040503050406030204" pitchFamily="18" charset="0"/>
                                      <a:ea typeface="Cambria Math" panose="02040503050406030204" pitchFamily="18" charset="0"/>
                                    </a:rPr>
                                    <m:t>2</m:t>
                                  </m:r>
                                </m:den>
                              </m:f>
                              <m:r>
                                <a:rPr lang="en-US" sz="1400" b="0" i="1" smtClean="0">
                                  <a:latin typeface="Cambria Math" panose="02040503050406030204" pitchFamily="18" charset="0"/>
                                  <a:ea typeface="Cambria Math" panose="02040503050406030204" pitchFamily="18" charset="0"/>
                                </a:rPr>
                                <m:t>(</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𝑦</m:t>
                                  </m:r>
                                </m:sub>
                              </m:sSub>
                              <m:r>
                                <a:rPr lang="en-US" sz="1400" b="0" i="1" smtClean="0">
                                  <a:latin typeface="Cambria Math" panose="02040503050406030204" pitchFamily="18" charset="0"/>
                                  <a:ea typeface="Cambria Math" panose="02040503050406030204" pitchFamily="18" charset="0"/>
                                </a:rPr>
                                <m:t>+</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𝑥</m:t>
                                  </m:r>
                                </m:sub>
                              </m:sSub>
                              <m:r>
                                <a:rPr lang="en-US" sz="1400" b="0" i="1" smtClean="0">
                                  <a:latin typeface="Cambria Math" panose="02040503050406030204" pitchFamily="18" charset="0"/>
                                  <a:ea typeface="Cambria Math" panose="02040503050406030204" pitchFamily="18" charset="0"/>
                                </a:rPr>
                                <m:t>)</m:t>
                              </m:r>
                            </m:den>
                          </m:f>
                          <m:f>
                            <m:fPr>
                              <m:type m:val="noBar"/>
                              <m:ctrlPr>
                                <a:rPr lang="en-US" sz="1400" i="1">
                                  <a:latin typeface="Cambria Math" panose="02040503050406030204" pitchFamily="18" charset="0"/>
                                  <a:ea typeface="Cambria Math" panose="02040503050406030204" pitchFamily="18" charset="0"/>
                                </a:rPr>
                              </m:ctrlPr>
                            </m:fPr>
                            <m:num>
                              <m:f>
                                <m:fPr>
                                  <m:ctrlPr>
                                    <a:rPr lang="en-US" sz="1400" i="1">
                                      <a:latin typeface="Cambria Math" panose="02040503050406030204" pitchFamily="18" charset="0"/>
                                      <a:ea typeface="Cambria Math" panose="02040503050406030204" pitchFamily="18" charset="0"/>
                                    </a:rPr>
                                  </m:ctrlPr>
                                </m:fPr>
                                <m:num>
                                  <m:r>
                                    <a:rPr lang="en-US" sz="1400" i="1">
                                      <a:latin typeface="Cambria Math" panose="02040503050406030204" pitchFamily="18" charset="0"/>
                                      <a:ea typeface="Cambria Math" panose="02040503050406030204" pitchFamily="18" charset="0"/>
                                    </a:rPr>
                                    <m:t>1</m:t>
                                  </m:r>
                                </m:num>
                                <m:den>
                                  <m:r>
                                    <a:rPr lang="en-US" sz="1400" b="0" i="1" smtClean="0">
                                      <a:latin typeface="Cambria Math" panose="02040503050406030204" pitchFamily="18" charset="0"/>
                                      <a:ea typeface="Cambria Math" panose="02040503050406030204" pitchFamily="18" charset="0"/>
                                    </a:rPr>
                                    <m:t> </m:t>
                                  </m:r>
                                  <m:r>
                                    <a:rPr lang="en-US" sz="1400" i="1">
                                      <a:latin typeface="Cambria Math" panose="02040503050406030204" pitchFamily="18" charset="0"/>
                                      <a:ea typeface="Cambria Math" panose="02040503050406030204" pitchFamily="18" charset="0"/>
                                    </a:rPr>
                                    <m:t>2</m:t>
                                  </m:r>
                                </m:den>
                              </m:f>
                              <m:d>
                                <m:dPr>
                                  <m:ctrlPr>
                                    <a:rPr lang="en-US" sz="1400" i="1">
                                      <a:latin typeface="Cambria Math" panose="02040503050406030204" pitchFamily="18" charset="0"/>
                                      <a:ea typeface="Cambria Math" panose="02040503050406030204" pitchFamily="18" charset="0"/>
                                    </a:rPr>
                                  </m:ctrlPr>
                                </m:dPr>
                                <m:e>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𝑢</m:t>
                                      </m:r>
                                    </m:e>
                                    <m:sub>
                                      <m:r>
                                        <a:rPr lang="en-US" sz="1400" i="1">
                                          <a:latin typeface="Cambria Math" panose="02040503050406030204" pitchFamily="18" charset="0"/>
                                          <a:ea typeface="Cambria Math" panose="02040503050406030204" pitchFamily="18" charset="0"/>
                                        </a:rPr>
                                        <m:t>𝑦</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𝑣</m:t>
                                      </m:r>
                                    </m:e>
                                    <m:sub>
                                      <m:r>
                                        <a:rPr lang="en-US" sz="1400" i="1">
                                          <a:latin typeface="Cambria Math" panose="02040503050406030204" pitchFamily="18" charset="0"/>
                                          <a:ea typeface="Cambria Math" panose="02040503050406030204" pitchFamily="18" charset="0"/>
                                        </a:rPr>
                                        <m:t>𝑥</m:t>
                                      </m:r>
                                    </m:sub>
                                  </m:sSub>
                                </m:e>
                              </m:d>
                              <m:r>
                                <a:rPr lang="en-US" sz="1400" b="0" i="1" smtClean="0">
                                  <a:latin typeface="Cambria Math" panose="02040503050406030204" pitchFamily="18" charset="0"/>
                                  <a:ea typeface="Cambria Math" panose="02040503050406030204" pitchFamily="18" charset="0"/>
                                </a:rPr>
                                <m:t>  </m:t>
                              </m:r>
                            </m:num>
                            <m:den>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𝑢</m:t>
                                  </m:r>
                                </m:e>
                                <m:sub>
                                  <m:r>
                                    <a:rPr lang="en-US" sz="1400" i="1">
                                      <a:latin typeface="Cambria Math" panose="02040503050406030204" pitchFamily="18" charset="0"/>
                                      <a:ea typeface="Cambria Math" panose="02040503050406030204" pitchFamily="18" charset="0"/>
                                    </a:rPr>
                                    <m:t>𝑥</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2</m:t>
                                  </m:r>
                                  <m:r>
                                    <a:rPr lang="en-US" sz="1400" i="1">
                                      <a:latin typeface="Cambria Math" panose="02040503050406030204" pitchFamily="18" charset="0"/>
                                      <a:ea typeface="Cambria Math" panose="02040503050406030204" pitchFamily="18" charset="0"/>
                                    </a:rPr>
                                    <m:t>𝑣</m:t>
                                  </m:r>
                                </m:e>
                                <m:sub>
                                  <m:r>
                                    <a:rPr lang="en-US" sz="1400" i="1">
                                      <a:latin typeface="Cambria Math" panose="02040503050406030204" pitchFamily="18" charset="0"/>
                                      <a:ea typeface="Cambria Math" panose="02040503050406030204" pitchFamily="18" charset="0"/>
                                    </a:rPr>
                                    <m:t>𝑦</m:t>
                                  </m:r>
                                </m:sub>
                              </m:sSub>
                            </m:den>
                          </m:f>
                          <m:f>
                            <m:fPr>
                              <m:type m:val="noBar"/>
                              <m:ctrlPr>
                                <a:rPr lang="en-US" sz="1400" i="1">
                                  <a:latin typeface="Cambria Math" panose="02040503050406030204" pitchFamily="18" charset="0"/>
                                  <a:ea typeface="Cambria Math" panose="02040503050406030204" pitchFamily="18" charset="0"/>
                                </a:rPr>
                              </m:ctrlPr>
                            </m:fPr>
                            <m:num>
                              <m:f>
                                <m:fPr>
                                  <m:ctrlPr>
                                    <a:rPr lang="en-US" sz="1400" i="1" smtClean="0">
                                      <a:latin typeface="Cambria Math" panose="02040503050406030204" pitchFamily="18" charset="0"/>
                                      <a:ea typeface="Cambria Math" panose="02040503050406030204" pitchFamily="18" charset="0"/>
                                    </a:rPr>
                                  </m:ctrlPr>
                                </m:fPr>
                                <m:num>
                                  <m:r>
                                    <a:rPr lang="en-US" sz="1400" b="0" i="1" smtClean="0">
                                      <a:latin typeface="Cambria Math" panose="02040503050406030204" pitchFamily="18" charset="0"/>
                                      <a:ea typeface="Cambria Math" panose="02040503050406030204" pitchFamily="18" charset="0"/>
                                    </a:rPr>
                                    <m:t>1</m:t>
                                  </m:r>
                                </m:num>
                                <m:den>
                                  <m:r>
                                    <a:rPr lang="en-US" sz="1400" b="0" i="1" smtClean="0">
                                      <a:latin typeface="Cambria Math" panose="02040503050406030204" pitchFamily="18" charset="0"/>
                                      <a:ea typeface="Cambria Math" panose="02040503050406030204" pitchFamily="18" charset="0"/>
                                    </a:rPr>
                                    <m:t>2</m:t>
                                  </m:r>
                                </m:den>
                              </m:f>
                              <m:sSub>
                                <m:sSubPr>
                                  <m:ctrlPr>
                                    <a:rPr lang="en-US" sz="140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𝑧</m:t>
                                  </m:r>
                                </m:sub>
                              </m:sSub>
                            </m:num>
                            <m:den>
                              <m:f>
                                <m:fPr>
                                  <m:ctrlPr>
                                    <a:rPr lang="en-US" sz="1400" i="1">
                                      <a:latin typeface="Cambria Math" panose="02040503050406030204" pitchFamily="18" charset="0"/>
                                      <a:ea typeface="Cambria Math" panose="02040503050406030204" pitchFamily="18" charset="0"/>
                                    </a:rPr>
                                  </m:ctrlPr>
                                </m:fPr>
                                <m:num>
                                  <m:r>
                                    <a:rPr lang="en-US" sz="1400" i="1">
                                      <a:latin typeface="Cambria Math" panose="02040503050406030204" pitchFamily="18" charset="0"/>
                                      <a:ea typeface="Cambria Math" panose="02040503050406030204" pitchFamily="18" charset="0"/>
                                    </a:rPr>
                                    <m:t>1</m:t>
                                  </m:r>
                                </m:num>
                                <m:den>
                                  <m:r>
                                    <a:rPr lang="en-US" sz="1400" i="1">
                                      <a:latin typeface="Cambria Math" panose="02040503050406030204" pitchFamily="18" charset="0"/>
                                      <a:ea typeface="Cambria Math" panose="02040503050406030204" pitchFamily="18" charset="0"/>
                                    </a:rPr>
                                    <m:t>2</m:t>
                                  </m:r>
                                </m:den>
                              </m:f>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i="1">
                                      <a:latin typeface="Cambria Math" panose="02040503050406030204" pitchFamily="18" charset="0"/>
                                      <a:ea typeface="Cambria Math" panose="02040503050406030204" pitchFamily="18" charset="0"/>
                                    </a:rPr>
                                    <m:t>𝑧</m:t>
                                  </m:r>
                                </m:sub>
                              </m:sSub>
                            </m:den>
                          </m:f>
                        </m:e>
                      </m:d>
                    </m:oMath>
                  </m:oMathPara>
                </a14:m>
                <a:endParaRPr lang="en-US" sz="1400" dirty="0"/>
              </a:p>
            </p:txBody>
          </p:sp>
        </mc:Choice>
        <mc:Fallback xmlns="">
          <p:sp>
            <p:nvSpPr>
              <p:cNvPr id="26" name="Rectangle 25">
                <a:extLst>
                  <a:ext uri="{FF2B5EF4-FFF2-40B4-BE49-F238E27FC236}">
                    <a16:creationId xmlns:a16="http://schemas.microsoft.com/office/drawing/2014/main" id="{1F8568B9-66DE-4E4A-B039-BC786A149C86}"/>
                  </a:ext>
                </a:extLst>
              </p:cNvPr>
              <p:cNvSpPr>
                <a:spLocks noRot="1" noChangeAspect="1" noMove="1" noResize="1" noEditPoints="1" noAdjustHandles="1" noChangeArrowheads="1" noChangeShapeType="1" noTextEdit="1"/>
              </p:cNvSpPr>
              <p:nvPr/>
            </p:nvSpPr>
            <p:spPr>
              <a:xfrm>
                <a:off x="5535893" y="3489833"/>
                <a:ext cx="3554435" cy="897105"/>
              </a:xfrm>
              <a:prstGeom prst="rect">
                <a:avLst/>
              </a:prstGeom>
              <a:blipFill>
                <a:blip r:embed="rId8"/>
                <a:stretch>
                  <a:fillRect/>
                </a:stretch>
              </a:blipFill>
            </p:spPr>
            <p:txBody>
              <a:bodyPr/>
              <a:lstStyle/>
              <a:p>
                <a:r>
                  <a:rPr lang="en-US">
                    <a:noFill/>
                  </a:rPr>
                  <a:t> </a:t>
                </a:r>
              </a:p>
            </p:txBody>
          </p:sp>
        </mc:Fallback>
      </mc:AlternateContent>
      <p:sp>
        <p:nvSpPr>
          <p:cNvPr id="34" name="TextBox 33">
            <a:extLst>
              <a:ext uri="{FF2B5EF4-FFF2-40B4-BE49-F238E27FC236}">
                <a16:creationId xmlns:a16="http://schemas.microsoft.com/office/drawing/2014/main" id="{AE3417A7-B996-4F90-8788-6EF20084ED4F}"/>
              </a:ext>
            </a:extLst>
          </p:cNvPr>
          <p:cNvSpPr txBox="1"/>
          <p:nvPr/>
        </p:nvSpPr>
        <p:spPr>
          <a:xfrm>
            <a:off x="0" y="6505111"/>
            <a:ext cx="4191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a:t>
            </a:r>
            <a:r>
              <a:rPr lang="en-US" sz="1600" dirty="0" err="1">
                <a:solidFill>
                  <a:schemeClr val="bg1"/>
                </a:solidFill>
                <a:latin typeface="Calibri" panose="020F0502020204030204" pitchFamily="34" charset="0"/>
                <a:cs typeface="Calibri" panose="020F0502020204030204" pitchFamily="34" charset="0"/>
              </a:rPr>
              <a:t>Pattyn</a:t>
            </a:r>
            <a:r>
              <a:rPr lang="en-US" sz="1600" dirty="0">
                <a:solidFill>
                  <a:schemeClr val="bg1"/>
                </a:solidFill>
                <a:latin typeface="Calibri" panose="020F0502020204030204" pitchFamily="34" charset="0"/>
                <a:cs typeface="Calibri" panose="020F0502020204030204" pitchFamily="34" charset="0"/>
              </a:rPr>
              <a:t>, 2003; Blatter, 1995.</a:t>
            </a:r>
          </a:p>
        </p:txBody>
      </p:sp>
      <p:sp>
        <p:nvSpPr>
          <p:cNvPr id="32" name="TextBox 31">
            <a:extLst>
              <a:ext uri="{FF2B5EF4-FFF2-40B4-BE49-F238E27FC236}">
                <a16:creationId xmlns:a16="http://schemas.microsoft.com/office/drawing/2014/main" id="{41F2B6C3-6F9B-4CC5-9302-74D5F1E9851B}"/>
              </a:ext>
            </a:extLst>
          </p:cNvPr>
          <p:cNvSpPr txBox="1"/>
          <p:nvPr/>
        </p:nvSpPr>
        <p:spPr>
          <a:xfrm>
            <a:off x="159945" y="3124200"/>
            <a:ext cx="1634527" cy="1200329"/>
          </a:xfrm>
          <a:prstGeom prst="rect">
            <a:avLst/>
          </a:prstGeom>
          <a:noFill/>
          <a:ln>
            <a:solidFill>
              <a:schemeClr val="tx1"/>
            </a:solidFill>
          </a:ln>
        </p:spPr>
        <p:txBody>
          <a:bodyPr wrap="square" rtlCol="0">
            <a:spAutoFit/>
          </a:bodyPr>
          <a:lstStyle/>
          <a:p>
            <a:pPr algn="ctr"/>
            <a:r>
              <a:rPr lang="en-US" b="1" i="1" dirty="0">
                <a:latin typeface="Calibri" panose="020F0502020204030204" pitchFamily="34" charset="0"/>
                <a:cs typeface="Calibri" panose="020F0502020204030204" pitchFamily="34" charset="0"/>
              </a:rPr>
              <a:t>First Order Stokes (a.k.a. Blatter-</a:t>
            </a:r>
            <a:r>
              <a:rPr lang="en-US" b="1" i="1" dirty="0" err="1">
                <a:latin typeface="Calibri" panose="020F0502020204030204" pitchFamily="34" charset="0"/>
                <a:cs typeface="Calibri" panose="020F0502020204030204" pitchFamily="34" charset="0"/>
              </a:rPr>
              <a:t>Pattyn</a:t>
            </a:r>
            <a:r>
              <a:rPr lang="en-US" b="1" i="1" dirty="0">
                <a:latin typeface="Calibri" panose="020F0502020204030204" pitchFamily="34" charset="0"/>
                <a:cs typeface="Calibri" panose="020F0502020204030204" pitchFamily="34" charset="0"/>
              </a:rPr>
              <a:t>) Model</a:t>
            </a:r>
          </a:p>
        </p:txBody>
      </p:sp>
      <p:cxnSp>
        <p:nvCxnSpPr>
          <p:cNvPr id="4" name="Straight Connector 3">
            <a:extLst>
              <a:ext uri="{FF2B5EF4-FFF2-40B4-BE49-F238E27FC236}">
                <a16:creationId xmlns:a16="http://schemas.microsoft.com/office/drawing/2014/main" id="{E4E9329B-A530-4569-8189-A45472159763}"/>
              </a:ext>
            </a:extLst>
          </p:cNvPr>
          <p:cNvCxnSpPr/>
          <p:nvPr/>
        </p:nvCxnSpPr>
        <p:spPr>
          <a:xfrm flipH="1">
            <a:off x="6400800" y="2438400"/>
            <a:ext cx="228600" cy="228600"/>
          </a:xfrm>
          <a:prstGeom prst="line">
            <a:avLst/>
          </a:prstGeom>
          <a:ln>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17" name="Straight Connector 16">
            <a:extLst>
              <a:ext uri="{FF2B5EF4-FFF2-40B4-BE49-F238E27FC236}">
                <a16:creationId xmlns:a16="http://schemas.microsoft.com/office/drawing/2014/main" id="{06116DB6-BC2C-4287-AC0D-6EFA4AFFC333}"/>
              </a:ext>
            </a:extLst>
          </p:cNvPr>
          <p:cNvCxnSpPr/>
          <p:nvPr/>
        </p:nvCxnSpPr>
        <p:spPr>
          <a:xfrm flipH="1">
            <a:off x="7374613" y="2368954"/>
            <a:ext cx="228600" cy="228600"/>
          </a:xfrm>
          <a:prstGeom prst="line">
            <a:avLst/>
          </a:prstGeom>
          <a:ln>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3" name="Straight Connector 22">
            <a:extLst>
              <a:ext uri="{FF2B5EF4-FFF2-40B4-BE49-F238E27FC236}">
                <a16:creationId xmlns:a16="http://schemas.microsoft.com/office/drawing/2014/main" id="{A558A41E-2DE5-4550-86E9-93F84E8ACBEA}"/>
              </a:ext>
            </a:extLst>
          </p:cNvPr>
          <p:cNvCxnSpPr/>
          <p:nvPr/>
        </p:nvCxnSpPr>
        <p:spPr>
          <a:xfrm flipH="1">
            <a:off x="8420100" y="1785196"/>
            <a:ext cx="228600" cy="228600"/>
          </a:xfrm>
          <a:prstGeom prst="line">
            <a:avLst/>
          </a:prstGeom>
          <a:ln>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4" name="Straight Connector 23">
            <a:extLst>
              <a:ext uri="{FF2B5EF4-FFF2-40B4-BE49-F238E27FC236}">
                <a16:creationId xmlns:a16="http://schemas.microsoft.com/office/drawing/2014/main" id="{6BBBA0EC-F26D-465B-A0D1-D5D77D3E5BAA}"/>
              </a:ext>
            </a:extLst>
          </p:cNvPr>
          <p:cNvCxnSpPr/>
          <p:nvPr/>
        </p:nvCxnSpPr>
        <p:spPr>
          <a:xfrm flipH="1">
            <a:off x="8402747" y="2149848"/>
            <a:ext cx="228600" cy="228600"/>
          </a:xfrm>
          <a:prstGeom prst="line">
            <a:avLst/>
          </a:prstGeom>
          <a:ln>
            <a:solidFill>
              <a:srgbClr val="FF0000"/>
            </a:solidFill>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27" name="TextBox 26">
                <a:extLst>
                  <a:ext uri="{FF2B5EF4-FFF2-40B4-BE49-F238E27FC236}">
                    <a16:creationId xmlns:a16="http://schemas.microsoft.com/office/drawing/2014/main" id="{41BA7320-21F7-49FF-A2F8-439E215F5786}"/>
                  </a:ext>
                </a:extLst>
              </p:cNvPr>
              <p:cNvSpPr txBox="1"/>
              <p:nvPr/>
            </p:nvSpPr>
            <p:spPr>
              <a:xfrm>
                <a:off x="312345" y="4648200"/>
                <a:ext cx="5478855" cy="1600438"/>
              </a:xfrm>
              <a:prstGeom prst="rect">
                <a:avLst/>
              </a:prstGeom>
              <a:solidFill>
                <a:schemeClr val="bg1">
                  <a:lumMod val="95000"/>
                </a:schemeClr>
              </a:solidFill>
            </p:spPr>
            <p:txBody>
              <a:bodyPr wrap="square" rtlCol="0">
                <a:spAutoFit/>
              </a:bodyPr>
              <a:lstStyle/>
              <a:p>
                <a:pPr algn="ctr"/>
                <a:r>
                  <a:rPr lang="en-US" b="1" dirty="0">
                    <a:latin typeface="Calibri" panose="020F0502020204030204" pitchFamily="34" charset="0"/>
                    <a:cs typeface="Calibri" panose="020F0502020204030204" pitchFamily="34" charset="0"/>
                  </a:rPr>
                  <a:t>Discussion:</a:t>
                </a:r>
              </a:p>
              <a:p>
                <a:pPr algn="ctr"/>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Nice “</a:t>
                </a:r>
                <a:r>
                  <a:rPr lang="en-US" b="1" dirty="0">
                    <a:latin typeface="Calibri" panose="020F0502020204030204" pitchFamily="34" charset="0"/>
                    <a:cs typeface="Calibri" panose="020F0502020204030204" pitchFamily="34" charset="0"/>
                  </a:rPr>
                  <a:t>elliptic</a:t>
                </a:r>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approximation to full Stokes.</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3D model for two unknowns (</a:t>
                </a:r>
                <a14:m>
                  <m:oMath xmlns:m="http://schemas.openxmlformats.org/officeDocument/2006/math">
                    <m:r>
                      <a:rPr lang="en-US" i="1" smtClean="0">
                        <a:latin typeface="Cambria Math" panose="02040503050406030204" pitchFamily="18" charset="0"/>
                        <a:cs typeface="Calibri" panose="020F0502020204030204" pitchFamily="34" charset="0"/>
                      </a:rPr>
                      <m:t>𝑢</m:t>
                    </m:r>
                    <m:r>
                      <a:rPr lang="en-US" b="0" i="1" smtClean="0">
                        <a:latin typeface="Cambria Math" panose="02040503050406030204" pitchFamily="18" charset="0"/>
                        <a:cs typeface="Calibri" panose="020F0502020204030204" pitchFamily="34" charset="0"/>
                      </a:rPr>
                      <m:t>,</m:t>
                    </m:r>
                    <m:r>
                      <a:rPr lang="en-US" b="0" i="1" smtClean="0">
                        <a:latin typeface="Cambria Math" panose="02040503050406030204" pitchFamily="18" charset="0"/>
                        <a:cs typeface="Calibri" panose="020F0502020204030204" pitchFamily="34" charset="0"/>
                      </a:rPr>
                      <m:t>𝑣</m:t>
                    </m:r>
                  </m:oMath>
                </a14:m>
                <a:r>
                  <a:rPr lang="en-US" dirty="0">
                    <a:latin typeface="Calibri" panose="020F0502020204030204" pitchFamily="34" charset="0"/>
                    <a:cs typeface="Calibri" panose="020F0502020204030204" pitchFamily="34" charset="0"/>
                  </a:rPr>
                  <a:t>) with nonlinear </a:t>
                </a:r>
                <a14:m>
                  <m:oMath xmlns:m="http://schemas.openxmlformats.org/officeDocument/2006/math">
                    <m:r>
                      <a:rPr lang="en-US" i="1">
                        <a:latin typeface="Cambria Math"/>
                        <a:ea typeface="Cambria Math"/>
                      </a:rPr>
                      <m:t>𝜇</m:t>
                    </m:r>
                  </m:oMath>
                </a14:m>
                <a:r>
                  <a:rPr lang="en-US" dirty="0">
                    <a:latin typeface="Calibri" panose="020F0502020204030204" pitchFamily="34" charset="0"/>
                    <a:cs typeface="Calibri" panose="020F0502020204030204" pitchFamily="34" charset="0"/>
                  </a:rPr>
                  <a:t>. </a:t>
                </a:r>
              </a:p>
              <a:p>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Valid for both </a:t>
                </a:r>
                <a:r>
                  <a:rPr lang="en-US" b="1" dirty="0">
                    <a:latin typeface="Calibri" panose="020F0502020204030204" pitchFamily="34" charset="0"/>
                    <a:cs typeface="Calibri" panose="020F0502020204030204" pitchFamily="34" charset="0"/>
                  </a:rPr>
                  <a:t>Greenland</a:t>
                </a:r>
                <a:r>
                  <a:rPr lang="en-US" dirty="0">
                    <a:latin typeface="Calibri" panose="020F0502020204030204" pitchFamily="34" charset="0"/>
                    <a:cs typeface="Calibri" panose="020F0502020204030204" pitchFamily="34" charset="0"/>
                  </a:rPr>
                  <a:t> and </a:t>
                </a:r>
                <a:r>
                  <a:rPr lang="en-US" b="1" dirty="0">
                    <a:latin typeface="Calibri" panose="020F0502020204030204" pitchFamily="34" charset="0"/>
                    <a:cs typeface="Calibri" panose="020F0502020204030204" pitchFamily="34" charset="0"/>
                  </a:rPr>
                  <a:t>Antarctica</a:t>
                </a:r>
                <a:r>
                  <a:rPr lang="en-US" dirty="0">
                    <a:latin typeface="Calibri" panose="020F0502020204030204" pitchFamily="34" charset="0"/>
                    <a:cs typeface="Calibri" panose="020F0502020204030204" pitchFamily="34" charset="0"/>
                  </a:rPr>
                  <a:t> and used in </a:t>
                </a:r>
                <a:r>
                  <a:rPr lang="en-US" b="1" dirty="0">
                    <a:latin typeface="Calibri" panose="020F0502020204030204" pitchFamily="34" charset="0"/>
                    <a:cs typeface="Calibri" panose="020F0502020204030204" pitchFamily="34" charset="0"/>
                  </a:rPr>
                  <a:t>continental scale </a:t>
                </a:r>
                <a:r>
                  <a:rPr lang="en-US" dirty="0">
                    <a:latin typeface="Calibri" panose="020F0502020204030204" pitchFamily="34" charset="0"/>
                    <a:cs typeface="Calibri" panose="020F0502020204030204" pitchFamily="34" charset="0"/>
                  </a:rPr>
                  <a:t>simulations.</a:t>
                </a:r>
              </a:p>
            </p:txBody>
          </p:sp>
        </mc:Choice>
        <mc:Fallback xmlns="">
          <p:sp>
            <p:nvSpPr>
              <p:cNvPr id="27" name="TextBox 26">
                <a:extLst>
                  <a:ext uri="{FF2B5EF4-FFF2-40B4-BE49-F238E27FC236}">
                    <a16:creationId xmlns:a16="http://schemas.microsoft.com/office/drawing/2014/main" id="{41BA7320-21F7-49FF-A2F8-439E215F5786}"/>
                  </a:ext>
                </a:extLst>
              </p:cNvPr>
              <p:cNvSpPr txBox="1">
                <a:spLocks noRot="1" noChangeAspect="1" noMove="1" noResize="1" noEditPoints="1" noAdjustHandles="1" noChangeArrowheads="1" noChangeShapeType="1" noTextEdit="1"/>
              </p:cNvSpPr>
              <p:nvPr/>
            </p:nvSpPr>
            <p:spPr>
              <a:xfrm>
                <a:off x="312345" y="4648200"/>
                <a:ext cx="5478855" cy="1600438"/>
              </a:xfrm>
              <a:prstGeom prst="rect">
                <a:avLst/>
              </a:prstGeom>
              <a:blipFill>
                <a:blip r:embed="rId9"/>
                <a:stretch>
                  <a:fillRect l="-667" t="-2290" b="-496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8" name="TextBox 27">
                <a:extLst>
                  <a:ext uri="{FF2B5EF4-FFF2-40B4-BE49-F238E27FC236}">
                    <a16:creationId xmlns:a16="http://schemas.microsoft.com/office/drawing/2014/main" id="{FEA76D25-C75B-4ED8-8589-54A7A88B959E}"/>
                  </a:ext>
                </a:extLst>
              </p:cNvPr>
              <p:cNvSpPr txBox="1"/>
              <p:nvPr/>
            </p:nvSpPr>
            <p:spPr>
              <a:xfrm>
                <a:off x="2438400" y="3505200"/>
                <a:ext cx="3048000" cy="879215"/>
              </a:xfrm>
              <a:prstGeom prst="rect">
                <a:avLst/>
              </a:prstGeom>
              <a:noFill/>
              <a:ln>
                <a:solidFill>
                  <a:schemeClr val="tx1"/>
                </a:solidFill>
              </a:ln>
            </p:spPr>
            <p:txBody>
              <a:bodyPr wrap="square" rtlCol="0">
                <a:spAutoFit/>
              </a:bodyPr>
              <a:lstStyle/>
              <a:p>
                <a:pPr algn="ctr"/>
                <a14:m>
                  <m:oMath xmlns:m="http://schemas.openxmlformats.org/officeDocument/2006/math">
                    <m:eqArr>
                      <m:eqArrPr>
                        <m:ctrlPr>
                          <a:rPr lang="en-US" sz="1600" i="1">
                            <a:latin typeface="Cambria Math" panose="02040503050406030204" pitchFamily="18" charset="0"/>
                          </a:rPr>
                        </m:ctrlPr>
                      </m:eqArrPr>
                      <m:e>
                        <m:r>
                          <a:rPr lang="en-US" sz="1600" i="1">
                            <a:latin typeface="Cambria Math"/>
                          </a:rPr>
                          <m:t>−</m:t>
                        </m:r>
                        <m:r>
                          <a:rPr lang="en-US" sz="1600" i="1">
                            <a:latin typeface="Cambria Math"/>
                            <a:ea typeface="Cambria Math"/>
                          </a:rPr>
                          <m:t>𝛻</m:t>
                        </m:r>
                        <m:r>
                          <a:rPr lang="en-US" sz="1600" i="1">
                            <a:latin typeface="Cambria Math"/>
                            <a:ea typeface="Cambria Math"/>
                          </a:rPr>
                          <m:t>∙(2</m:t>
                        </m:r>
                        <m:r>
                          <a:rPr lang="en-US" sz="1600" i="1">
                            <a:latin typeface="Cambria Math"/>
                            <a:ea typeface="Cambria Math"/>
                          </a:rPr>
                          <m:t>𝜇</m:t>
                        </m:r>
                        <m:acc>
                          <m:accPr>
                            <m:chr m:val="̇"/>
                            <m:ctrlPr>
                              <a:rPr lang="en-US" sz="1600" i="1">
                                <a:latin typeface="Cambria Math" panose="02040503050406030204" pitchFamily="18" charset="0"/>
                                <a:ea typeface="Cambria Math"/>
                              </a:rPr>
                            </m:ctrlPr>
                          </m:accPr>
                          <m:e>
                            <m:r>
                              <a:rPr lang="en-US" sz="1600" b="1" i="1">
                                <a:latin typeface="Cambria Math"/>
                                <a:ea typeface="Cambria Math"/>
                              </a:rPr>
                              <m:t>𝝐</m:t>
                            </m:r>
                          </m:e>
                        </m:acc>
                        <m:r>
                          <a:rPr lang="en-US" sz="1600" i="1" baseline="-25000">
                            <a:latin typeface="Cambria Math"/>
                          </a:rPr>
                          <m:t>1</m:t>
                        </m:r>
                        <m:r>
                          <a:rPr lang="en-US" sz="1600" i="1">
                            <a:latin typeface="Cambria Math"/>
                          </a:rPr>
                          <m:t>)=−</m:t>
                        </m:r>
                        <m:r>
                          <a:rPr lang="en-US" sz="1600" i="1">
                            <a:latin typeface="Cambria Math"/>
                            <a:ea typeface="Cambria Math"/>
                          </a:rPr>
                          <m:t>𝜌</m:t>
                        </m:r>
                        <m:r>
                          <a:rPr lang="en-US" sz="1600" i="1">
                            <a:latin typeface="Cambria Math"/>
                            <a:ea typeface="Cambria Math"/>
                          </a:rPr>
                          <m:t>𝑔</m:t>
                        </m:r>
                        <m:f>
                          <m:fPr>
                            <m:ctrlPr>
                              <a:rPr lang="en-US" sz="1600" i="1">
                                <a:latin typeface="Cambria Math" panose="02040503050406030204" pitchFamily="18" charset="0"/>
                                <a:ea typeface="Cambria Math"/>
                              </a:rPr>
                            </m:ctrlPr>
                          </m:fPr>
                          <m:num>
                            <m:r>
                              <a:rPr lang="en-US" sz="1600" i="1">
                                <a:latin typeface="Cambria Math"/>
                                <a:ea typeface="Cambria Math"/>
                              </a:rPr>
                              <m:t>𝜕</m:t>
                            </m:r>
                            <m:r>
                              <a:rPr lang="en-US" sz="1600" i="1">
                                <a:latin typeface="Cambria Math"/>
                                <a:ea typeface="Cambria Math"/>
                              </a:rPr>
                              <m:t>𝑠</m:t>
                            </m:r>
                          </m:num>
                          <m:den>
                            <m:r>
                              <a:rPr lang="en-US" sz="1600" i="1">
                                <a:latin typeface="Cambria Math"/>
                                <a:ea typeface="Cambria Math"/>
                              </a:rPr>
                              <m:t>𝜕</m:t>
                            </m:r>
                            <m:r>
                              <a:rPr lang="en-US" sz="1600" i="1">
                                <a:latin typeface="Cambria Math"/>
                                <a:ea typeface="Cambria Math"/>
                              </a:rPr>
                              <m:t>𝑥</m:t>
                            </m:r>
                          </m:den>
                        </m:f>
                      </m:e>
                      <m:e>
                        <m:r>
                          <a:rPr lang="en-US" sz="1600" i="1">
                            <a:latin typeface="Cambria Math"/>
                          </a:rPr>
                          <m:t>−</m:t>
                        </m:r>
                        <m:r>
                          <a:rPr lang="en-US" sz="1600" i="1">
                            <a:latin typeface="Cambria Math"/>
                            <a:ea typeface="Cambria Math"/>
                          </a:rPr>
                          <m:t>𝛻</m:t>
                        </m:r>
                        <m:r>
                          <a:rPr lang="en-US" sz="1600" i="1">
                            <a:latin typeface="Cambria Math"/>
                            <a:ea typeface="Cambria Math"/>
                          </a:rPr>
                          <m:t>∙(2</m:t>
                        </m:r>
                        <m:r>
                          <a:rPr lang="en-US" sz="1600" i="1">
                            <a:latin typeface="Cambria Math"/>
                            <a:ea typeface="Cambria Math"/>
                          </a:rPr>
                          <m:t>𝜇</m:t>
                        </m:r>
                        <m:acc>
                          <m:accPr>
                            <m:chr m:val="̇"/>
                            <m:ctrlPr>
                              <a:rPr lang="en-US" sz="1600" b="1" i="1">
                                <a:latin typeface="Cambria Math" panose="02040503050406030204" pitchFamily="18" charset="0"/>
                                <a:ea typeface="Cambria Math"/>
                              </a:rPr>
                            </m:ctrlPr>
                          </m:accPr>
                          <m:e>
                            <m:r>
                              <a:rPr lang="en-US" sz="1600" b="1" i="1">
                                <a:latin typeface="Cambria Math"/>
                                <a:ea typeface="Cambria Math"/>
                              </a:rPr>
                              <m:t>𝝐</m:t>
                            </m:r>
                          </m:e>
                        </m:acc>
                        <m:r>
                          <a:rPr lang="en-US" sz="1600" i="1" baseline="-25000">
                            <a:latin typeface="Cambria Math"/>
                            <a:ea typeface="Cambria Math"/>
                          </a:rPr>
                          <m:t>2</m:t>
                        </m:r>
                        <m:r>
                          <a:rPr lang="en-US" sz="1600" i="1">
                            <a:latin typeface="Cambria Math"/>
                          </a:rPr>
                          <m:t>)=−</m:t>
                        </m:r>
                        <m:r>
                          <a:rPr lang="en-US" sz="1600" i="1">
                            <a:latin typeface="Cambria Math"/>
                            <a:ea typeface="Cambria Math"/>
                          </a:rPr>
                          <m:t>𝜌</m:t>
                        </m:r>
                        <m:r>
                          <a:rPr lang="en-US" sz="1600" i="1">
                            <a:latin typeface="Cambria Math"/>
                            <a:ea typeface="Cambria Math"/>
                          </a:rPr>
                          <m:t>𝑔</m:t>
                        </m:r>
                        <m:f>
                          <m:fPr>
                            <m:ctrlPr>
                              <a:rPr lang="en-US" sz="1600" i="1">
                                <a:latin typeface="Cambria Math" panose="02040503050406030204" pitchFamily="18" charset="0"/>
                                <a:ea typeface="Cambria Math"/>
                              </a:rPr>
                            </m:ctrlPr>
                          </m:fPr>
                          <m:num>
                            <m:r>
                              <a:rPr lang="en-US" sz="1600" i="1">
                                <a:latin typeface="Cambria Math"/>
                                <a:ea typeface="Cambria Math"/>
                              </a:rPr>
                              <m:t>𝜕</m:t>
                            </m:r>
                            <m:r>
                              <a:rPr lang="en-US" sz="1600" i="1">
                                <a:latin typeface="Cambria Math"/>
                                <a:ea typeface="Cambria Math"/>
                              </a:rPr>
                              <m:t>𝑠</m:t>
                            </m:r>
                          </m:num>
                          <m:den>
                            <m:r>
                              <a:rPr lang="en-US" sz="1600" i="1">
                                <a:latin typeface="Cambria Math"/>
                                <a:ea typeface="Cambria Math"/>
                              </a:rPr>
                              <m:t>𝜕</m:t>
                            </m:r>
                            <m:r>
                              <a:rPr lang="en-US" sz="1600" i="1">
                                <a:latin typeface="Cambria Math"/>
                                <a:ea typeface="Cambria Math"/>
                              </a:rPr>
                              <m:t>𝑦</m:t>
                            </m:r>
                          </m:den>
                        </m:f>
                      </m:e>
                    </m:eqArr>
                  </m:oMath>
                </a14:m>
                <a:r>
                  <a:rPr lang="en-US" sz="1600" dirty="0">
                    <a:latin typeface="Calibri" panose="020F0502020204030204" pitchFamily="34" charset="0"/>
                    <a:cs typeface="Calibri" panose="020F0502020204030204" pitchFamily="34" charset="0"/>
                  </a:rPr>
                  <a:t>   ,    in </a:t>
                </a:r>
                <a14:m>
                  <m:oMath xmlns:m="http://schemas.openxmlformats.org/officeDocument/2006/math">
                    <m:r>
                      <m:rPr>
                        <m:sty m:val="p"/>
                      </m:rPr>
                      <a:rPr lang="el-GR" sz="1600" i="1" smtClean="0">
                        <a:latin typeface="Cambria Math"/>
                        <a:ea typeface="Cambria Math"/>
                      </a:rPr>
                      <m:t>Ω</m:t>
                    </m:r>
                  </m:oMath>
                </a14:m>
                <a:endParaRPr lang="en-US" sz="1600" dirty="0">
                  <a:latin typeface="Calibri" panose="020F0502020204030204" pitchFamily="34" charset="0"/>
                  <a:ea typeface="Cambria Math"/>
                  <a:cs typeface="Calibri" panose="020F0502020204030204" pitchFamily="34" charset="0"/>
                </a:endParaRPr>
              </a:p>
            </p:txBody>
          </p:sp>
        </mc:Choice>
        <mc:Fallback xmlns="">
          <p:sp>
            <p:nvSpPr>
              <p:cNvPr id="28" name="TextBox 27">
                <a:extLst>
                  <a:ext uri="{FF2B5EF4-FFF2-40B4-BE49-F238E27FC236}">
                    <a16:creationId xmlns:a16="http://schemas.microsoft.com/office/drawing/2014/main" id="{FEA76D25-C75B-4ED8-8589-54A7A88B959E}"/>
                  </a:ext>
                </a:extLst>
              </p:cNvPr>
              <p:cNvSpPr txBox="1">
                <a:spLocks noRot="1" noChangeAspect="1" noMove="1" noResize="1" noEditPoints="1" noAdjustHandles="1" noChangeArrowheads="1" noChangeShapeType="1" noTextEdit="1"/>
              </p:cNvSpPr>
              <p:nvPr/>
            </p:nvSpPr>
            <p:spPr>
              <a:xfrm>
                <a:off x="2438400" y="3505200"/>
                <a:ext cx="3048000" cy="879215"/>
              </a:xfrm>
              <a:prstGeom prst="rect">
                <a:avLst/>
              </a:prstGeom>
              <a:blipFill>
                <a:blip r:embed="rId10"/>
                <a:stretch>
                  <a:fillRect/>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9" name="TextBox 28">
                <a:extLst>
                  <a:ext uri="{FF2B5EF4-FFF2-40B4-BE49-F238E27FC236}">
                    <a16:creationId xmlns:a16="http://schemas.microsoft.com/office/drawing/2014/main" id="{88450A37-0EC3-454C-984B-61654ADFD840}"/>
                  </a:ext>
                </a:extLst>
              </p:cNvPr>
              <p:cNvSpPr txBox="1"/>
              <p:nvPr/>
            </p:nvSpPr>
            <p:spPr>
              <a:xfrm>
                <a:off x="6275951" y="4462138"/>
                <a:ext cx="2745072" cy="767839"/>
              </a:xfrm>
              <a:prstGeom prst="rect">
                <a:avLst/>
              </a:prstGeom>
              <a:solidFill>
                <a:schemeClr val="bg1"/>
              </a:solidFill>
              <a:ln w="9525">
                <a:noFill/>
              </a:ln>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i="1" smtClean="0">
                          <a:solidFill>
                            <a:schemeClr val="tx1"/>
                          </a:solidFill>
                          <a:latin typeface="Cambria Math"/>
                          <a:ea typeface="Cambria Math"/>
                        </a:rPr>
                        <m:t>𝜇</m:t>
                      </m:r>
                      <m:r>
                        <a:rPr lang="en-US" sz="1400" b="0" i="1" smtClean="0">
                          <a:solidFill>
                            <a:schemeClr val="tx1"/>
                          </a:solidFill>
                          <a:latin typeface="Cambria Math"/>
                          <a:ea typeface="Cambria Math"/>
                        </a:rPr>
                        <m:t>=</m:t>
                      </m:r>
                      <m:f>
                        <m:fPr>
                          <m:ctrlPr>
                            <a:rPr lang="en-US" sz="1400" b="0" i="1" smtClean="0">
                              <a:solidFill>
                                <a:schemeClr val="tx1"/>
                              </a:solidFill>
                              <a:latin typeface="Cambria Math" panose="02040503050406030204" pitchFamily="18" charset="0"/>
                              <a:ea typeface="Cambria Math"/>
                            </a:rPr>
                          </m:ctrlPr>
                        </m:fPr>
                        <m:num>
                          <m:r>
                            <a:rPr lang="en-US" sz="1400" b="0" i="1" smtClean="0">
                              <a:solidFill>
                                <a:schemeClr val="tx1"/>
                              </a:solidFill>
                              <a:latin typeface="Cambria Math"/>
                              <a:ea typeface="Cambria Math"/>
                            </a:rPr>
                            <m:t>1</m:t>
                          </m:r>
                        </m:num>
                        <m:den>
                          <m:r>
                            <a:rPr lang="en-US" sz="1400" b="0" i="1" smtClean="0">
                              <a:solidFill>
                                <a:schemeClr val="tx1"/>
                              </a:solidFill>
                              <a:latin typeface="Cambria Math"/>
                              <a:ea typeface="Cambria Math"/>
                            </a:rPr>
                            <m:t>2</m:t>
                          </m:r>
                        </m:den>
                      </m:f>
                      <m:sSup>
                        <m:sSupPr>
                          <m:ctrlPr>
                            <a:rPr lang="en-US" sz="1400" b="0" i="1" smtClean="0">
                              <a:solidFill>
                                <a:schemeClr val="tx1"/>
                              </a:solidFill>
                              <a:latin typeface="Cambria Math" panose="02040503050406030204" pitchFamily="18" charset="0"/>
                              <a:ea typeface="Cambria Math"/>
                            </a:rPr>
                          </m:ctrlPr>
                        </m:sSupPr>
                        <m:e>
                          <m:sSup>
                            <m:sSupPr>
                              <m:ctrlPr>
                                <a:rPr lang="en-US" sz="1400" i="1">
                                  <a:solidFill>
                                    <a:schemeClr val="tx1"/>
                                  </a:solidFill>
                                  <a:latin typeface="Cambria Math" panose="02040503050406030204" pitchFamily="18" charset="0"/>
                                  <a:ea typeface="Cambria Math"/>
                                </a:rPr>
                              </m:ctrlPr>
                            </m:sSupPr>
                            <m:e>
                              <m:r>
                                <a:rPr lang="en-US" sz="1400" i="1">
                                  <a:solidFill>
                                    <a:schemeClr val="tx1"/>
                                  </a:solidFill>
                                  <a:latin typeface="Cambria Math"/>
                                  <a:ea typeface="Cambria Math"/>
                                </a:rPr>
                                <m:t>𝐴</m:t>
                              </m:r>
                              <m:r>
                                <a:rPr lang="en-US" sz="1400" b="0" i="1" smtClean="0">
                                  <a:solidFill>
                                    <a:schemeClr val="tx1"/>
                                  </a:solidFill>
                                  <a:latin typeface="Cambria Math"/>
                                  <a:ea typeface="Cambria Math"/>
                                </a:rPr>
                                <m:t>(</m:t>
                              </m:r>
                              <m:r>
                                <a:rPr lang="en-US" sz="1400" b="0" i="1" smtClean="0">
                                  <a:solidFill>
                                    <a:schemeClr val="tx1"/>
                                  </a:solidFill>
                                  <a:latin typeface="Cambria Math"/>
                                  <a:ea typeface="Cambria Math"/>
                                </a:rPr>
                                <m:t>𝑇</m:t>
                              </m:r>
                              <m:r>
                                <a:rPr lang="en-US" sz="1400" b="0" i="1" smtClean="0">
                                  <a:solidFill>
                                    <a:schemeClr val="tx1"/>
                                  </a:solidFill>
                                  <a:latin typeface="Cambria Math"/>
                                  <a:ea typeface="Cambria Math"/>
                                </a:rPr>
                                <m:t>)</m:t>
                              </m:r>
                            </m:e>
                            <m:sup>
                              <m:r>
                                <a:rPr lang="en-US" sz="1400" i="1">
                                  <a:solidFill>
                                    <a:schemeClr val="tx1"/>
                                  </a:solidFill>
                                  <a:latin typeface="Cambria Math"/>
                                  <a:ea typeface="Cambria Math"/>
                                </a:rPr>
                                <m:t>−</m:t>
                              </m:r>
                              <m:f>
                                <m:fPr>
                                  <m:ctrlPr>
                                    <a:rPr lang="en-US" sz="1400" i="1">
                                      <a:solidFill>
                                        <a:schemeClr val="tx1"/>
                                      </a:solidFill>
                                      <a:latin typeface="Cambria Math" panose="02040503050406030204" pitchFamily="18" charset="0"/>
                                      <a:ea typeface="Cambria Math"/>
                                    </a:rPr>
                                  </m:ctrlPr>
                                </m:fPr>
                                <m:num>
                                  <m:r>
                                    <a:rPr lang="en-US" sz="1400" i="1">
                                      <a:solidFill>
                                        <a:schemeClr val="tx1"/>
                                      </a:solidFill>
                                      <a:latin typeface="Cambria Math"/>
                                      <a:ea typeface="Cambria Math"/>
                                    </a:rPr>
                                    <m:t>1</m:t>
                                  </m:r>
                                </m:num>
                                <m:den>
                                  <m:r>
                                    <a:rPr lang="en-US" sz="1400" i="1">
                                      <a:solidFill>
                                        <a:schemeClr val="tx1"/>
                                      </a:solidFill>
                                      <a:latin typeface="Cambria Math"/>
                                      <a:ea typeface="Cambria Math"/>
                                    </a:rPr>
                                    <m:t>𝑛</m:t>
                                  </m:r>
                                </m:den>
                              </m:f>
                            </m:sup>
                          </m:sSup>
                          <m:d>
                            <m:dPr>
                              <m:ctrlPr>
                                <a:rPr lang="en-US" sz="1400" i="1">
                                  <a:solidFill>
                                    <a:schemeClr val="tx1"/>
                                  </a:solidFill>
                                  <a:latin typeface="Cambria Math" panose="02040503050406030204" pitchFamily="18" charset="0"/>
                                  <a:ea typeface="Cambria Math"/>
                                </a:rPr>
                              </m:ctrlPr>
                            </m:dPr>
                            <m:e>
                              <m:f>
                                <m:fPr>
                                  <m:ctrlPr>
                                    <a:rPr lang="en-US" sz="1400" i="1">
                                      <a:solidFill>
                                        <a:schemeClr val="tx1"/>
                                      </a:solidFill>
                                      <a:latin typeface="Cambria Math" panose="02040503050406030204" pitchFamily="18" charset="0"/>
                                      <a:ea typeface="Cambria Math"/>
                                    </a:rPr>
                                  </m:ctrlPr>
                                </m:fPr>
                                <m:num>
                                  <m:r>
                                    <a:rPr lang="en-US" sz="1400" i="1">
                                      <a:solidFill>
                                        <a:schemeClr val="tx1"/>
                                      </a:solidFill>
                                      <a:latin typeface="Cambria Math"/>
                                      <a:ea typeface="Cambria Math"/>
                                    </a:rPr>
                                    <m:t>1</m:t>
                                  </m:r>
                                </m:num>
                                <m:den>
                                  <m:r>
                                    <a:rPr lang="en-US" sz="1400" i="1">
                                      <a:solidFill>
                                        <a:schemeClr val="tx1"/>
                                      </a:solidFill>
                                      <a:latin typeface="Cambria Math"/>
                                      <a:ea typeface="Cambria Math"/>
                                    </a:rPr>
                                    <m:t>2</m:t>
                                  </m:r>
                                </m:den>
                              </m:f>
                              <m:nary>
                                <m:naryPr>
                                  <m:chr m:val="∑"/>
                                  <m:supHide m:val="on"/>
                                  <m:ctrlPr>
                                    <a:rPr lang="en-US" sz="1400" i="1" smtClean="0">
                                      <a:solidFill>
                                        <a:schemeClr val="tx1"/>
                                      </a:solidFill>
                                      <a:latin typeface="Cambria Math" panose="02040503050406030204" pitchFamily="18" charset="0"/>
                                      <a:ea typeface="Cambria Math"/>
                                    </a:rPr>
                                  </m:ctrlPr>
                                </m:naryPr>
                                <m:sub>
                                  <m:r>
                                    <m:rPr>
                                      <m:brk m:alnAt="7"/>
                                    </m:rPr>
                                    <a:rPr lang="en-US" sz="1400" i="1">
                                      <a:solidFill>
                                        <a:schemeClr val="tx1"/>
                                      </a:solidFill>
                                      <a:latin typeface="Cambria Math"/>
                                      <a:ea typeface="Cambria Math"/>
                                    </a:rPr>
                                    <m:t>𝑖</m:t>
                                  </m:r>
                                  <m:r>
                                    <a:rPr lang="en-US" sz="1400" i="1">
                                      <a:solidFill>
                                        <a:schemeClr val="tx1"/>
                                      </a:solidFill>
                                      <a:latin typeface="Cambria Math"/>
                                      <a:ea typeface="Cambria Math"/>
                                    </a:rPr>
                                    <m:t>𝑗</m:t>
                                  </m:r>
                                </m:sub>
                                <m:sup/>
                                <m:e>
                                  <m:acc>
                                    <m:accPr>
                                      <m:chr m:val="̇"/>
                                      <m:ctrlPr>
                                        <a:rPr lang="en-US" sz="1400" i="1">
                                          <a:solidFill>
                                            <a:schemeClr val="tx1"/>
                                          </a:solidFill>
                                          <a:latin typeface="Cambria Math" panose="02040503050406030204" pitchFamily="18" charset="0"/>
                                          <a:ea typeface="Cambria Math"/>
                                        </a:rPr>
                                      </m:ctrlPr>
                                    </m:accPr>
                                    <m:e>
                                      <m:r>
                                        <a:rPr lang="en-US" sz="1400" b="1" i="1">
                                          <a:solidFill>
                                            <a:schemeClr val="tx1"/>
                                          </a:solidFill>
                                          <a:latin typeface="Cambria Math"/>
                                          <a:ea typeface="Cambria Math"/>
                                        </a:rPr>
                                        <m:t>𝝐</m:t>
                                      </m:r>
                                    </m:e>
                                  </m:acc>
                                  <m:r>
                                    <a:rPr lang="en-US" sz="1400" i="1" baseline="-25000">
                                      <a:solidFill>
                                        <a:schemeClr val="tx1"/>
                                      </a:solidFill>
                                      <a:latin typeface="Cambria Math"/>
                                      <a:ea typeface="Cambria Math"/>
                                    </a:rPr>
                                    <m:t>𝑖𝑗</m:t>
                                  </m:r>
                                  <m:r>
                                    <a:rPr lang="en-US" sz="1400" i="1" baseline="30000">
                                      <a:solidFill>
                                        <a:schemeClr val="tx1"/>
                                      </a:solidFill>
                                      <a:latin typeface="Cambria Math"/>
                                      <a:ea typeface="Cambria Math"/>
                                    </a:rPr>
                                    <m:t>2</m:t>
                                  </m:r>
                                </m:e>
                              </m:nary>
                            </m:e>
                          </m:d>
                        </m:e>
                        <m:sup>
                          <m:d>
                            <m:dPr>
                              <m:ctrlPr>
                                <a:rPr lang="en-US" sz="1400" i="1">
                                  <a:solidFill>
                                    <a:schemeClr val="tx1"/>
                                  </a:solidFill>
                                  <a:latin typeface="Cambria Math" panose="02040503050406030204" pitchFamily="18" charset="0"/>
                                  <a:ea typeface="Cambria Math"/>
                                </a:rPr>
                              </m:ctrlPr>
                            </m:dPr>
                            <m:e>
                              <m:f>
                                <m:fPr>
                                  <m:ctrlPr>
                                    <a:rPr lang="en-US" sz="1400" i="1">
                                      <a:solidFill>
                                        <a:schemeClr val="tx1"/>
                                      </a:solidFill>
                                      <a:latin typeface="Cambria Math" panose="02040503050406030204" pitchFamily="18" charset="0"/>
                                      <a:ea typeface="Cambria Math"/>
                                    </a:rPr>
                                  </m:ctrlPr>
                                </m:fPr>
                                <m:num>
                                  <m:r>
                                    <a:rPr lang="en-US" sz="1400" i="1">
                                      <a:solidFill>
                                        <a:schemeClr val="tx1"/>
                                      </a:solidFill>
                                      <a:latin typeface="Cambria Math"/>
                                      <a:ea typeface="Cambria Math"/>
                                    </a:rPr>
                                    <m:t>1</m:t>
                                  </m:r>
                                </m:num>
                                <m:den>
                                  <m:r>
                                    <a:rPr lang="en-US" sz="1400" i="1">
                                      <a:solidFill>
                                        <a:schemeClr val="tx1"/>
                                      </a:solidFill>
                                      <a:latin typeface="Cambria Math"/>
                                      <a:ea typeface="Cambria Math"/>
                                    </a:rPr>
                                    <m:t>2</m:t>
                                  </m:r>
                                  <m:r>
                                    <a:rPr lang="en-US" sz="1400" i="1">
                                      <a:solidFill>
                                        <a:schemeClr val="tx1"/>
                                      </a:solidFill>
                                      <a:latin typeface="Cambria Math"/>
                                      <a:ea typeface="Cambria Math"/>
                                    </a:rPr>
                                    <m:t>𝑛</m:t>
                                  </m:r>
                                </m:den>
                              </m:f>
                              <m:r>
                                <a:rPr lang="en-US" sz="1400" i="1">
                                  <a:solidFill>
                                    <a:schemeClr val="tx1"/>
                                  </a:solidFill>
                                  <a:latin typeface="Cambria Math"/>
                                  <a:ea typeface="Cambria Math"/>
                                </a:rPr>
                                <m:t>−</m:t>
                              </m:r>
                              <m:f>
                                <m:fPr>
                                  <m:ctrlPr>
                                    <a:rPr lang="en-US" sz="1400" i="1">
                                      <a:solidFill>
                                        <a:schemeClr val="tx1"/>
                                      </a:solidFill>
                                      <a:latin typeface="Cambria Math" panose="02040503050406030204" pitchFamily="18" charset="0"/>
                                      <a:ea typeface="Cambria Math"/>
                                    </a:rPr>
                                  </m:ctrlPr>
                                </m:fPr>
                                <m:num>
                                  <m:r>
                                    <a:rPr lang="en-US" sz="1400" i="1">
                                      <a:solidFill>
                                        <a:schemeClr val="tx1"/>
                                      </a:solidFill>
                                      <a:latin typeface="Cambria Math"/>
                                      <a:ea typeface="Cambria Math"/>
                                    </a:rPr>
                                    <m:t>1</m:t>
                                  </m:r>
                                </m:num>
                                <m:den>
                                  <m:r>
                                    <a:rPr lang="en-US" sz="1400" i="1">
                                      <a:solidFill>
                                        <a:schemeClr val="tx1"/>
                                      </a:solidFill>
                                      <a:latin typeface="Cambria Math"/>
                                      <a:ea typeface="Cambria Math"/>
                                    </a:rPr>
                                    <m:t>2</m:t>
                                  </m:r>
                                </m:den>
                              </m:f>
                            </m:e>
                          </m:d>
                        </m:sup>
                      </m:sSup>
                    </m:oMath>
                  </m:oMathPara>
                </a14:m>
                <a:endParaRPr lang="en-US" sz="1400" dirty="0">
                  <a:solidFill>
                    <a:schemeClr val="tx1"/>
                  </a:solidFill>
                </a:endParaRPr>
              </a:p>
            </p:txBody>
          </p:sp>
        </mc:Choice>
        <mc:Fallback xmlns="">
          <p:sp>
            <p:nvSpPr>
              <p:cNvPr id="29" name="TextBox 28">
                <a:extLst>
                  <a:ext uri="{FF2B5EF4-FFF2-40B4-BE49-F238E27FC236}">
                    <a16:creationId xmlns:a16="http://schemas.microsoft.com/office/drawing/2014/main" id="{88450A37-0EC3-454C-984B-61654ADFD840}"/>
                  </a:ext>
                </a:extLst>
              </p:cNvPr>
              <p:cNvSpPr txBox="1">
                <a:spLocks noRot="1" noChangeAspect="1" noMove="1" noResize="1" noEditPoints="1" noAdjustHandles="1" noChangeArrowheads="1" noChangeShapeType="1" noTextEdit="1"/>
              </p:cNvSpPr>
              <p:nvPr/>
            </p:nvSpPr>
            <p:spPr>
              <a:xfrm>
                <a:off x="6275951" y="4462138"/>
                <a:ext cx="2745072" cy="767839"/>
              </a:xfrm>
              <a:prstGeom prst="rect">
                <a:avLst/>
              </a:prstGeom>
              <a:blipFill>
                <a:blip r:embed="rId11"/>
                <a:stretch>
                  <a:fillRect/>
                </a:stretch>
              </a:blipFill>
              <a:ln w="9525">
                <a:no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5" name="TextBox 24">
                <a:extLst>
                  <a:ext uri="{FF2B5EF4-FFF2-40B4-BE49-F238E27FC236}">
                    <a16:creationId xmlns:a16="http://schemas.microsoft.com/office/drawing/2014/main" id="{EB625EA0-C55F-48B4-AA2F-C62E3D34C7F8}"/>
                  </a:ext>
                </a:extLst>
              </p:cNvPr>
              <p:cNvSpPr txBox="1"/>
              <p:nvPr/>
            </p:nvSpPr>
            <p:spPr>
              <a:xfrm>
                <a:off x="6230677" y="5354959"/>
                <a:ext cx="2745072" cy="307777"/>
              </a:xfrm>
              <a:prstGeom prst="rect">
                <a:avLst/>
              </a:prstGeom>
              <a:solidFill>
                <a:schemeClr val="bg1"/>
              </a:solidFill>
              <a:ln w="9525">
                <a:noFill/>
              </a:ln>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b="0" i="1" smtClean="0">
                          <a:solidFill>
                            <a:schemeClr val="tx1"/>
                          </a:solidFill>
                          <a:latin typeface="Cambria Math" panose="02040503050406030204" pitchFamily="18" charset="0"/>
                        </a:rPr>
                        <m:t>(</m:t>
                      </m:r>
                      <m:r>
                        <a:rPr lang="en-US" sz="1400" b="0" i="1" smtClean="0">
                          <a:solidFill>
                            <a:schemeClr val="tx1"/>
                          </a:solidFill>
                          <a:latin typeface="Cambria Math" panose="02040503050406030204" pitchFamily="18" charset="0"/>
                        </a:rPr>
                        <m:t>𝑛</m:t>
                      </m:r>
                      <m:r>
                        <a:rPr lang="en-US" sz="1400" b="0" i="1" smtClean="0">
                          <a:solidFill>
                            <a:schemeClr val="tx1"/>
                          </a:solidFill>
                          <a:latin typeface="Cambria Math" panose="02040503050406030204" pitchFamily="18" charset="0"/>
                        </a:rPr>
                        <m:t>=3)</m:t>
                      </m:r>
                    </m:oMath>
                  </m:oMathPara>
                </a14:m>
                <a:endParaRPr lang="en-US" sz="1400" dirty="0">
                  <a:solidFill>
                    <a:schemeClr val="tx1"/>
                  </a:solidFill>
                </a:endParaRPr>
              </a:p>
            </p:txBody>
          </p:sp>
        </mc:Choice>
        <mc:Fallback xmlns="">
          <p:sp>
            <p:nvSpPr>
              <p:cNvPr id="25" name="TextBox 24">
                <a:extLst>
                  <a:ext uri="{FF2B5EF4-FFF2-40B4-BE49-F238E27FC236}">
                    <a16:creationId xmlns:a16="http://schemas.microsoft.com/office/drawing/2014/main" id="{EB625EA0-C55F-48B4-AA2F-C62E3D34C7F8}"/>
                  </a:ext>
                </a:extLst>
              </p:cNvPr>
              <p:cNvSpPr txBox="1">
                <a:spLocks noRot="1" noChangeAspect="1" noMove="1" noResize="1" noEditPoints="1" noAdjustHandles="1" noChangeArrowheads="1" noChangeShapeType="1" noTextEdit="1"/>
              </p:cNvSpPr>
              <p:nvPr/>
            </p:nvSpPr>
            <p:spPr>
              <a:xfrm>
                <a:off x="6230677" y="5354959"/>
                <a:ext cx="2745072" cy="307777"/>
              </a:xfrm>
              <a:prstGeom prst="rect">
                <a:avLst/>
              </a:prstGeom>
              <a:blipFill>
                <a:blip r:embed="rId12"/>
                <a:stretch>
                  <a:fillRect b="-7843"/>
                </a:stretch>
              </a:blipFill>
              <a:ln w="9525">
                <a:noFill/>
              </a:ln>
            </p:spPr>
            <p:txBody>
              <a:bodyPr/>
              <a:lstStyle/>
              <a:p>
                <a:r>
                  <a:rPr lang="en-US">
                    <a:noFill/>
                  </a:rPr>
                  <a:t> </a:t>
                </a:r>
              </a:p>
            </p:txBody>
          </p:sp>
        </mc:Fallback>
      </mc:AlternateContent>
    </p:spTree>
    <p:extLst>
      <p:ext uri="{BB962C8B-B14F-4D97-AF65-F5344CB8AC3E}">
        <p14:creationId xmlns:p14="http://schemas.microsoft.com/office/powerpoint/2010/main" val="3558782538"/>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95905" y="-202746"/>
            <a:ext cx="8362293" cy="1288111"/>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Boundary Conditions</a:t>
            </a:r>
          </a:p>
        </p:txBody>
      </p:sp>
      <p:pic>
        <p:nvPicPr>
          <p:cNvPr id="6" name="Picture 5">
            <a:extLst>
              <a:ext uri="{FF2B5EF4-FFF2-40B4-BE49-F238E27FC236}">
                <a16:creationId xmlns:a16="http://schemas.microsoft.com/office/drawing/2014/main" id="{DB3E6578-3539-4E38-AB4A-B1A1E72C7DC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392353" y="819484"/>
            <a:ext cx="3247477" cy="2362200"/>
          </a:xfrm>
          <a:prstGeom prst="rect">
            <a:avLst/>
          </a:prstGeom>
        </p:spPr>
      </p:pic>
      <mc:AlternateContent xmlns:mc="http://schemas.openxmlformats.org/markup-compatibility/2006" xmlns:a14="http://schemas.microsoft.com/office/drawing/2010/main">
        <mc:Choice Requires="a14">
          <p:sp>
            <p:nvSpPr>
              <p:cNvPr id="7" name="TextBox 6">
                <a:extLst>
                  <a:ext uri="{FF2B5EF4-FFF2-40B4-BE49-F238E27FC236}">
                    <a16:creationId xmlns:a16="http://schemas.microsoft.com/office/drawing/2014/main" id="{E66F61FD-1129-4E26-8B9D-05CC61CD5DA8}"/>
                  </a:ext>
                </a:extLst>
              </p:cNvPr>
              <p:cNvSpPr txBox="1"/>
              <p:nvPr/>
            </p:nvSpPr>
            <p:spPr>
              <a:xfrm>
                <a:off x="5972830" y="2910725"/>
                <a:ext cx="2209800" cy="502895"/>
              </a:xfrm>
              <a:prstGeom prst="rect">
                <a:avLst/>
              </a:prstGeom>
              <a:noFill/>
            </p:spPr>
            <p:txBody>
              <a:bodyPr wrap="square" rtlCol="0">
                <a:spAutoFit/>
              </a:bodyPr>
              <a:lstStyle/>
              <a:p>
                <a:pPr marL="0" lvl="1"/>
                <a:r>
                  <a:rPr lang="en-US" sz="1300" dirty="0">
                    <a:solidFill>
                      <a:schemeClr val="bg1"/>
                    </a:solidFill>
                    <a:latin typeface="Calibri" panose="020F0502020204030204" pitchFamily="34" charset="0"/>
                    <a:cs typeface="Calibri" panose="020F0502020204030204" pitchFamily="34" charset="0"/>
                  </a:rPr>
                  <a:t>Basal boundary  </a:t>
                </a:r>
                <a14:m>
                  <m:oMath xmlns:m="http://schemas.openxmlformats.org/officeDocument/2006/math">
                    <m:r>
                      <m:rPr>
                        <m:sty m:val="p"/>
                      </m:rPr>
                      <a:rPr lang="el-GR" sz="1400" i="1">
                        <a:solidFill>
                          <a:schemeClr val="bg1"/>
                        </a:solidFill>
                        <a:latin typeface="Cambria Math"/>
                        <a:ea typeface="Cambria Math"/>
                      </a:rPr>
                      <m:t>Γ</m:t>
                    </m:r>
                    <m:r>
                      <a:rPr lang="el-GR" i="1" baseline="-25000" smtClean="0">
                        <a:solidFill>
                          <a:schemeClr val="bg1"/>
                        </a:solidFill>
                        <a:latin typeface="Cambria Math"/>
                        <a:ea typeface="Cambria Math"/>
                      </a:rPr>
                      <m:t>𝛽</m:t>
                    </m:r>
                  </m:oMath>
                </a14:m>
                <a:endParaRPr lang="en-US" i="1" baseline="-25000" dirty="0">
                  <a:latin typeface="Calibri" panose="020F0502020204030204" pitchFamily="34" charset="0"/>
                  <a:cs typeface="Calibri" panose="020F0502020204030204" pitchFamily="34" charset="0"/>
                </a:endParaRPr>
              </a:p>
              <a:p>
                <a:r>
                  <a:rPr lang="en-US" sz="1300" dirty="0">
                    <a:solidFill>
                      <a:schemeClr val="bg1"/>
                    </a:solidFill>
                    <a:latin typeface="Calibri" panose="020F0502020204030204" pitchFamily="34" charset="0"/>
                    <a:cs typeface="Calibri" panose="020F0502020204030204" pitchFamily="34" charset="0"/>
                  </a:rPr>
                  <a:t>)</a:t>
                </a:r>
              </a:p>
            </p:txBody>
          </p:sp>
        </mc:Choice>
        <mc:Fallback xmlns="">
          <p:sp>
            <p:nvSpPr>
              <p:cNvPr id="7" name="TextBox 6">
                <a:extLst>
                  <a:ext uri="{FF2B5EF4-FFF2-40B4-BE49-F238E27FC236}">
                    <a16:creationId xmlns:a16="http://schemas.microsoft.com/office/drawing/2014/main" id="{E66F61FD-1129-4E26-8B9D-05CC61CD5DA8}"/>
                  </a:ext>
                </a:extLst>
              </p:cNvPr>
              <p:cNvSpPr txBox="1">
                <a:spLocks noRot="1" noChangeAspect="1" noMove="1" noResize="1" noEditPoints="1" noAdjustHandles="1" noChangeArrowheads="1" noChangeShapeType="1" noTextEdit="1"/>
              </p:cNvSpPr>
              <p:nvPr/>
            </p:nvSpPr>
            <p:spPr>
              <a:xfrm>
                <a:off x="5972830" y="2910725"/>
                <a:ext cx="2209800" cy="502895"/>
              </a:xfrm>
              <a:prstGeom prst="rect">
                <a:avLst/>
              </a:prstGeom>
              <a:blipFill>
                <a:blip r:embed="rId3"/>
                <a:stretch>
                  <a:fillRect l="-552" b="-9639"/>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8" name="TextBox 7">
                <a:extLst>
                  <a:ext uri="{FF2B5EF4-FFF2-40B4-BE49-F238E27FC236}">
                    <a16:creationId xmlns:a16="http://schemas.microsoft.com/office/drawing/2014/main" id="{E9416B0A-5B1B-4EB2-B9E7-A05E812B5E53}"/>
                  </a:ext>
                </a:extLst>
              </p:cNvPr>
              <p:cNvSpPr txBox="1"/>
              <p:nvPr/>
            </p:nvSpPr>
            <p:spPr>
              <a:xfrm>
                <a:off x="6766445" y="2435509"/>
                <a:ext cx="1799676" cy="307777"/>
              </a:xfrm>
              <a:prstGeom prst="rect">
                <a:avLst/>
              </a:prstGeom>
              <a:noFill/>
            </p:spPr>
            <p:txBody>
              <a:bodyPr wrap="square" rtlCol="0">
                <a:spAutoFit/>
              </a:bodyPr>
              <a:lstStyle/>
              <a:p>
                <a:r>
                  <a:rPr lang="en-US" sz="1400" dirty="0">
                    <a:solidFill>
                      <a:schemeClr val="bg1"/>
                    </a:solidFill>
                    <a:latin typeface="Calibri" panose="020F0502020204030204" pitchFamily="34" charset="0"/>
                    <a:cs typeface="Calibri" panose="020F0502020204030204" pitchFamily="34" charset="0"/>
                  </a:rPr>
                  <a:t>Lateral boundary </a:t>
                </a:r>
                <a14:m>
                  <m:oMath xmlns:m="http://schemas.openxmlformats.org/officeDocument/2006/math">
                    <m:r>
                      <m:rPr>
                        <m:sty m:val="p"/>
                      </m:rPr>
                      <a:rPr lang="el-GR" sz="1400" i="1" smtClean="0">
                        <a:solidFill>
                          <a:schemeClr val="bg1"/>
                        </a:solidFill>
                        <a:latin typeface="Cambria Math"/>
                        <a:ea typeface="Cambria Math"/>
                      </a:rPr>
                      <m:t>Γ</m:t>
                    </m:r>
                    <m:r>
                      <a:rPr lang="en-US" sz="1400" b="0" i="1" baseline="-25000" smtClean="0">
                        <a:solidFill>
                          <a:schemeClr val="bg1"/>
                        </a:solidFill>
                        <a:latin typeface="Cambria Math"/>
                        <a:ea typeface="Cambria Math"/>
                      </a:rPr>
                      <m:t>𝑙</m:t>
                    </m:r>
                  </m:oMath>
                </a14:m>
                <a:endParaRPr lang="en-US" sz="1400" dirty="0">
                  <a:solidFill>
                    <a:schemeClr val="bg1"/>
                  </a:solidFill>
                  <a:latin typeface="Calibri" panose="020F0502020204030204" pitchFamily="34" charset="0"/>
                  <a:cs typeface="Calibri" panose="020F0502020204030204" pitchFamily="34" charset="0"/>
                </a:endParaRPr>
              </a:p>
            </p:txBody>
          </p:sp>
        </mc:Choice>
        <mc:Fallback xmlns="">
          <p:sp>
            <p:nvSpPr>
              <p:cNvPr id="8" name="TextBox 7">
                <a:extLst>
                  <a:ext uri="{FF2B5EF4-FFF2-40B4-BE49-F238E27FC236}">
                    <a16:creationId xmlns:a16="http://schemas.microsoft.com/office/drawing/2014/main" id="{E9416B0A-5B1B-4EB2-B9E7-A05E812B5E53}"/>
                  </a:ext>
                </a:extLst>
              </p:cNvPr>
              <p:cNvSpPr txBox="1">
                <a:spLocks noRot="1" noChangeAspect="1" noMove="1" noResize="1" noEditPoints="1" noAdjustHandles="1" noChangeArrowheads="1" noChangeShapeType="1" noTextEdit="1"/>
              </p:cNvSpPr>
              <p:nvPr/>
            </p:nvSpPr>
            <p:spPr>
              <a:xfrm>
                <a:off x="6766445" y="2435509"/>
                <a:ext cx="1799676" cy="307777"/>
              </a:xfrm>
              <a:prstGeom prst="rect">
                <a:avLst/>
              </a:prstGeom>
              <a:blipFill>
                <a:blip r:embed="rId4"/>
                <a:stretch>
                  <a:fillRect l="-1017" t="-4000" b="-20000"/>
                </a:stretch>
              </a:blipFill>
            </p:spPr>
            <p:txBody>
              <a:bodyPr/>
              <a:lstStyle/>
              <a:p>
                <a:r>
                  <a:rPr lang="en-US">
                    <a:noFill/>
                  </a:rPr>
                  <a:t> </a:t>
                </a:r>
              </a:p>
            </p:txBody>
          </p:sp>
        </mc:Fallback>
      </mc:AlternateContent>
      <p:sp>
        <p:nvSpPr>
          <p:cNvPr id="10" name="TextBox 9">
            <a:extLst>
              <a:ext uri="{FF2B5EF4-FFF2-40B4-BE49-F238E27FC236}">
                <a16:creationId xmlns:a16="http://schemas.microsoft.com/office/drawing/2014/main" id="{F6C0C93C-7A36-4FF4-9284-621BD9EB20D2}"/>
              </a:ext>
            </a:extLst>
          </p:cNvPr>
          <p:cNvSpPr txBox="1"/>
          <p:nvPr/>
        </p:nvSpPr>
        <p:spPr>
          <a:xfrm>
            <a:off x="5629264" y="1689334"/>
            <a:ext cx="1371600"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Ice sheet</a:t>
            </a:r>
          </a:p>
        </p:txBody>
      </p:sp>
      <p:cxnSp>
        <p:nvCxnSpPr>
          <p:cNvPr id="11" name="Straight Arrow Connector 10">
            <a:extLst>
              <a:ext uri="{FF2B5EF4-FFF2-40B4-BE49-F238E27FC236}">
                <a16:creationId xmlns:a16="http://schemas.microsoft.com/office/drawing/2014/main" id="{9A2718A6-4723-48F9-AF91-6E024BC3221D}"/>
              </a:ext>
            </a:extLst>
          </p:cNvPr>
          <p:cNvCxnSpPr/>
          <p:nvPr/>
        </p:nvCxnSpPr>
        <p:spPr>
          <a:xfrm flipH="1" flipV="1">
            <a:off x="5659008" y="2986130"/>
            <a:ext cx="304800" cy="89174"/>
          </a:xfrm>
          <a:prstGeom prst="straightConnector1">
            <a:avLst/>
          </a:prstGeom>
          <a:ln>
            <a:solidFill>
              <a:schemeClr val="bg1"/>
            </a:solidFill>
            <a:tailEnd type="arrow"/>
          </a:ln>
        </p:spPr>
        <p:style>
          <a:lnRef idx="1">
            <a:schemeClr val="accent1"/>
          </a:lnRef>
          <a:fillRef idx="0">
            <a:schemeClr val="accent1"/>
          </a:fillRef>
          <a:effectRef idx="0">
            <a:schemeClr val="accent1"/>
          </a:effectRef>
          <a:fontRef idx="minor">
            <a:schemeClr val="tx1"/>
          </a:fontRef>
        </p:style>
      </p:cxnSp>
      <p:cxnSp>
        <p:nvCxnSpPr>
          <p:cNvPr id="12" name="Straight Arrow Connector 11">
            <a:extLst>
              <a:ext uri="{FF2B5EF4-FFF2-40B4-BE49-F238E27FC236}">
                <a16:creationId xmlns:a16="http://schemas.microsoft.com/office/drawing/2014/main" id="{AB50BD83-7B03-45B1-88C4-7A8FC85D4955}"/>
              </a:ext>
            </a:extLst>
          </p:cNvPr>
          <p:cNvCxnSpPr>
            <a:cxnSpLocks/>
          </p:cNvCxnSpPr>
          <p:nvPr/>
        </p:nvCxnSpPr>
        <p:spPr>
          <a:xfrm flipH="1">
            <a:off x="6487208" y="2589396"/>
            <a:ext cx="228600" cy="1"/>
          </a:xfrm>
          <a:prstGeom prst="straightConnector1">
            <a:avLst/>
          </a:prstGeom>
          <a:ln>
            <a:solidFill>
              <a:schemeClr val="bg1"/>
            </a:solidFill>
            <a:tailEnd type="arrow"/>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D7834ECC-83E1-45C5-A91B-57671F2392B0}"/>
                  </a:ext>
                </a:extLst>
              </p:cNvPr>
              <p:cNvSpPr txBox="1"/>
              <p:nvPr/>
            </p:nvSpPr>
            <p:spPr>
              <a:xfrm>
                <a:off x="6353830" y="1220338"/>
                <a:ext cx="2667000" cy="338554"/>
              </a:xfrm>
              <a:prstGeom prst="rect">
                <a:avLst/>
              </a:prstGeom>
              <a:noFill/>
            </p:spPr>
            <p:txBody>
              <a:bodyPr wrap="square" rtlCol="0">
                <a:spAutoFit/>
              </a:bodyPr>
              <a:lstStyle/>
              <a:p>
                <a:pPr marL="0" lvl="1"/>
                <a:r>
                  <a:rPr lang="en-US" sz="1400" dirty="0">
                    <a:latin typeface="Calibri" panose="020F0502020204030204" pitchFamily="34" charset="0"/>
                    <a:cs typeface="Calibri" panose="020F0502020204030204" pitchFamily="34" charset="0"/>
                  </a:rPr>
                  <a:t>Surface boundary </a:t>
                </a:r>
                <a14:m>
                  <m:oMath xmlns:m="http://schemas.openxmlformats.org/officeDocument/2006/math">
                    <m:r>
                      <m:rPr>
                        <m:sty m:val="p"/>
                      </m:rPr>
                      <a:rPr lang="el-GR" sz="1600" i="1">
                        <a:latin typeface="Cambria Math"/>
                        <a:ea typeface="Cambria Math"/>
                      </a:rPr>
                      <m:t>Γ</m:t>
                    </m:r>
                    <m:r>
                      <a:rPr lang="en-US" sz="1600" i="1" baseline="-25000">
                        <a:latin typeface="Cambria Math"/>
                        <a:ea typeface="Cambria Math"/>
                      </a:rPr>
                      <m:t>𝑠</m:t>
                    </m:r>
                  </m:oMath>
                </a14:m>
                <a:endParaRPr lang="en-US" sz="1400" dirty="0">
                  <a:latin typeface="Calibri" panose="020F0502020204030204" pitchFamily="34" charset="0"/>
                  <a:cs typeface="Calibri" panose="020F0502020204030204" pitchFamily="34" charset="0"/>
                </a:endParaRPr>
              </a:p>
            </p:txBody>
          </p:sp>
        </mc:Choice>
        <mc:Fallback xmlns="">
          <p:sp>
            <p:nvSpPr>
              <p:cNvPr id="14" name="TextBox 13">
                <a:extLst>
                  <a:ext uri="{FF2B5EF4-FFF2-40B4-BE49-F238E27FC236}">
                    <a16:creationId xmlns:a16="http://schemas.microsoft.com/office/drawing/2014/main" id="{D7834ECC-83E1-45C5-A91B-57671F2392B0}"/>
                  </a:ext>
                </a:extLst>
              </p:cNvPr>
              <p:cNvSpPr txBox="1">
                <a:spLocks noRot="1" noChangeAspect="1" noMove="1" noResize="1" noEditPoints="1" noAdjustHandles="1" noChangeArrowheads="1" noChangeShapeType="1" noTextEdit="1"/>
              </p:cNvSpPr>
              <p:nvPr/>
            </p:nvSpPr>
            <p:spPr>
              <a:xfrm>
                <a:off x="6353830" y="1220338"/>
                <a:ext cx="2667000" cy="338554"/>
              </a:xfrm>
              <a:prstGeom prst="rect">
                <a:avLst/>
              </a:prstGeom>
              <a:blipFill>
                <a:blip r:embed="rId5"/>
                <a:stretch>
                  <a:fillRect l="-685" b="-16071"/>
                </a:stretch>
              </a:blipFill>
            </p:spPr>
            <p:txBody>
              <a:bodyPr/>
              <a:lstStyle/>
              <a:p>
                <a:r>
                  <a:rPr lang="en-US">
                    <a:noFill/>
                  </a:rPr>
                  <a:t> </a:t>
                </a:r>
              </a:p>
            </p:txBody>
          </p:sp>
        </mc:Fallback>
      </mc:AlternateContent>
      <p:cxnSp>
        <p:nvCxnSpPr>
          <p:cNvPr id="15" name="Straight Arrow Connector 14">
            <a:extLst>
              <a:ext uri="{FF2B5EF4-FFF2-40B4-BE49-F238E27FC236}">
                <a16:creationId xmlns:a16="http://schemas.microsoft.com/office/drawing/2014/main" id="{0970653D-5025-4C87-8183-70D5AD0264E3}"/>
              </a:ext>
            </a:extLst>
          </p:cNvPr>
          <p:cNvCxnSpPr>
            <a:cxnSpLocks/>
          </p:cNvCxnSpPr>
          <p:nvPr/>
        </p:nvCxnSpPr>
        <p:spPr>
          <a:xfrm>
            <a:off x="6982935" y="1495631"/>
            <a:ext cx="0" cy="188268"/>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2" name="Rectangle 1">
                <a:extLst>
                  <a:ext uri="{FF2B5EF4-FFF2-40B4-BE49-F238E27FC236}">
                    <a16:creationId xmlns:a16="http://schemas.microsoft.com/office/drawing/2014/main" id="{08008B0B-FC6A-4791-898B-32386C31391D}"/>
                  </a:ext>
                </a:extLst>
              </p:cNvPr>
              <p:cNvSpPr/>
              <p:nvPr/>
            </p:nvSpPr>
            <p:spPr>
              <a:xfrm>
                <a:off x="66044" y="837739"/>
                <a:ext cx="6210253" cy="851515"/>
              </a:xfrm>
              <a:prstGeom prst="rect">
                <a:avLst/>
              </a:prstGeom>
            </p:spPr>
            <p:txBody>
              <a:bodyPr wrap="square">
                <a:spAutoFit/>
              </a:bodyPr>
              <a:lstStyle/>
              <a:p>
                <a:r>
                  <a:rPr lang="en-US" b="1" dirty="0">
                    <a:solidFill>
                      <a:schemeClr val="accent1"/>
                    </a:solidFill>
                    <a:latin typeface="Calibri" panose="020F0502020204030204" pitchFamily="34" charset="0"/>
                    <a:cs typeface="Calibri" panose="020F0502020204030204" pitchFamily="34" charset="0"/>
                  </a:rPr>
                  <a:t>Ice-Atmosphere Boundary:</a:t>
                </a:r>
              </a:p>
              <a:p>
                <a:endParaRPr lang="en-US" sz="400" b="1" dirty="0">
                  <a:solidFill>
                    <a:schemeClr val="accent1"/>
                  </a:solidFill>
                  <a:latin typeface="Calibri" panose="020F0502020204030204" pitchFamily="34" charset="0"/>
                  <a:cs typeface="Calibri" panose="020F0502020204030204" pitchFamily="34" charset="0"/>
                </a:endParaRPr>
              </a:p>
              <a:p>
                <a:endParaRPr lang="en-US" sz="400" b="1" dirty="0">
                  <a:solidFill>
                    <a:schemeClr val="accent1"/>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Stress-free BC:</a:t>
                </a:r>
                <a14:m>
                  <m:oMath xmlns:m="http://schemas.openxmlformats.org/officeDocument/2006/math">
                    <m:r>
                      <a:rPr lang="en-US" b="1" i="1" smtClean="0">
                        <a:latin typeface="Cambria Math" panose="02040503050406030204" pitchFamily="18" charset="0"/>
                      </a:rPr>
                      <m:t>  </m:t>
                    </m:r>
                    <m:r>
                      <a:rPr lang="en-US" i="1">
                        <a:latin typeface="Cambria Math"/>
                      </a:rPr>
                      <m:t>2</m:t>
                    </m:r>
                    <m:r>
                      <a:rPr lang="en-US" i="1">
                        <a:latin typeface="Cambria Math"/>
                        <a:ea typeface="Cambria Math"/>
                      </a:rPr>
                      <m:t>𝜇</m:t>
                    </m:r>
                    <m:acc>
                      <m:accPr>
                        <m:chr m:val="̇"/>
                        <m:ctrlPr>
                          <a:rPr lang="en-US" i="1">
                            <a:latin typeface="Cambria Math" panose="02040503050406030204" pitchFamily="18" charset="0"/>
                            <a:ea typeface="Cambria Math"/>
                          </a:rPr>
                        </m:ctrlPr>
                      </m:accPr>
                      <m:e>
                        <m:r>
                          <a:rPr lang="en-US" b="1" i="1">
                            <a:latin typeface="Cambria Math"/>
                            <a:ea typeface="Cambria Math"/>
                          </a:rPr>
                          <m:t>𝝐</m:t>
                        </m:r>
                      </m:e>
                    </m:acc>
                    <m:r>
                      <a:rPr lang="en-US" i="1" baseline="-25000">
                        <a:latin typeface="Cambria Math"/>
                        <a:ea typeface="Cambria Math"/>
                      </a:rPr>
                      <m:t>𝑖</m:t>
                    </m:r>
                    <m:r>
                      <a:rPr lang="en-US" i="1">
                        <a:latin typeface="Cambria Math"/>
                        <a:ea typeface="Cambria Math"/>
                      </a:rPr>
                      <m:t>∙</m:t>
                    </m:r>
                    <m:r>
                      <a:rPr lang="en-US" b="1" i="1">
                        <a:latin typeface="Cambria Math"/>
                        <a:ea typeface="Cambria Math"/>
                      </a:rPr>
                      <m:t>𝒏</m:t>
                    </m:r>
                    <m:r>
                      <a:rPr lang="en-US" i="1">
                        <a:latin typeface="Cambria Math"/>
                        <a:ea typeface="Cambria Math"/>
                      </a:rPr>
                      <m:t>=0</m:t>
                    </m:r>
                    <m:r>
                      <a:rPr lang="en-US" b="0" i="1" smtClean="0">
                        <a:latin typeface="Cambria Math" panose="02040503050406030204" pitchFamily="18" charset="0"/>
                        <a:ea typeface="Cambria Math"/>
                      </a:rPr>
                      <m:t> </m:t>
                    </m:r>
                  </m:oMath>
                </a14:m>
                <a:r>
                  <a:rPr lang="en-US" b="1"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on </a:t>
                </a:r>
                <a14:m>
                  <m:oMath xmlns:m="http://schemas.openxmlformats.org/officeDocument/2006/math">
                    <m:r>
                      <m:rPr>
                        <m:sty m:val="p"/>
                      </m:rPr>
                      <a:rPr lang="el-GR" i="1">
                        <a:latin typeface="Cambria Math"/>
                        <a:ea typeface="Cambria Math"/>
                      </a:rPr>
                      <m:t>Γ</m:t>
                    </m:r>
                    <m:r>
                      <a:rPr lang="en-US" i="1" baseline="-25000">
                        <a:latin typeface="Cambria Math"/>
                        <a:ea typeface="Cambria Math"/>
                      </a:rPr>
                      <m:t>𝑠</m:t>
                    </m:r>
                  </m:oMath>
                </a14:m>
                <a:endParaRPr lang="en-US" b="1" i="1" baseline="-25000" dirty="0">
                  <a:latin typeface="Calibri" panose="020F0502020204030204" pitchFamily="34" charset="0"/>
                  <a:cs typeface="Calibri" panose="020F0502020204030204" pitchFamily="34" charset="0"/>
                </a:endParaRPr>
              </a:p>
              <a:p>
                <a:pPr lvl="1"/>
                <a:endParaRPr lang="en-US" sz="400" b="1" i="1" baseline="-25000" dirty="0">
                  <a:latin typeface="Calibri" panose="020F0502020204030204" pitchFamily="34" charset="0"/>
                  <a:cs typeface="Calibri" panose="020F0502020204030204" pitchFamily="34" charset="0"/>
                </a:endParaRPr>
              </a:p>
              <a:p>
                <a:pPr lvl="1"/>
                <a:endParaRPr lang="en-US" sz="400" i="1" baseline="-25000" dirty="0">
                  <a:latin typeface="Calibri" panose="020F0502020204030204" pitchFamily="34" charset="0"/>
                  <a:cs typeface="Calibri" panose="020F0502020204030204" pitchFamily="34" charset="0"/>
                </a:endParaRPr>
              </a:p>
            </p:txBody>
          </p:sp>
        </mc:Choice>
        <mc:Fallback xmlns="">
          <p:sp>
            <p:nvSpPr>
              <p:cNvPr id="2" name="Rectangle 1">
                <a:extLst>
                  <a:ext uri="{FF2B5EF4-FFF2-40B4-BE49-F238E27FC236}">
                    <a16:creationId xmlns:a16="http://schemas.microsoft.com/office/drawing/2014/main" id="{08008B0B-FC6A-4791-898B-32386C31391D}"/>
                  </a:ext>
                </a:extLst>
              </p:cNvPr>
              <p:cNvSpPr>
                <a:spLocks noRot="1" noChangeAspect="1" noMove="1" noResize="1" noEditPoints="1" noAdjustHandles="1" noChangeArrowheads="1" noChangeShapeType="1" noTextEdit="1"/>
              </p:cNvSpPr>
              <p:nvPr/>
            </p:nvSpPr>
            <p:spPr>
              <a:xfrm>
                <a:off x="66044" y="837739"/>
                <a:ext cx="6210253" cy="851515"/>
              </a:xfrm>
              <a:prstGeom prst="rect">
                <a:avLst/>
              </a:prstGeom>
              <a:blipFill>
                <a:blip r:embed="rId6"/>
                <a:stretch>
                  <a:fillRect l="-883" t="-3571" b="-714"/>
                </a:stretch>
              </a:blipFill>
            </p:spPr>
            <p:txBody>
              <a:bodyPr/>
              <a:lstStyle/>
              <a:p>
                <a:r>
                  <a:rPr lang="en-US">
                    <a:noFill/>
                  </a:rPr>
                  <a:t> </a:t>
                </a:r>
              </a:p>
            </p:txBody>
          </p:sp>
        </mc:Fallback>
      </mc:AlternateContent>
      <p:sp>
        <p:nvSpPr>
          <p:cNvPr id="3" name="Rectangle 2">
            <a:extLst>
              <a:ext uri="{FF2B5EF4-FFF2-40B4-BE49-F238E27FC236}">
                <a16:creationId xmlns:a16="http://schemas.microsoft.com/office/drawing/2014/main" id="{65AA34A4-390C-45E4-9766-ACC28C6D2F8E}"/>
              </a:ext>
            </a:extLst>
          </p:cNvPr>
          <p:cNvSpPr/>
          <p:nvPr/>
        </p:nvSpPr>
        <p:spPr>
          <a:xfrm>
            <a:off x="45987" y="3867933"/>
            <a:ext cx="6250365" cy="1046440"/>
          </a:xfrm>
          <a:prstGeom prst="rect">
            <a:avLst/>
          </a:prstGeom>
        </p:spPr>
        <p:txBody>
          <a:bodyPr wrap="square">
            <a:spAutoFit/>
          </a:bodyPr>
          <a:lstStyle/>
          <a:p>
            <a:r>
              <a:rPr lang="en-US" b="1" dirty="0">
                <a:solidFill>
                  <a:schemeClr val="accent1"/>
                </a:solidFill>
                <a:latin typeface="Calibri" panose="020F0502020204030204" pitchFamily="34" charset="0"/>
                <a:cs typeface="Calibri" panose="020F0502020204030204" pitchFamily="34" charset="0"/>
              </a:rPr>
              <a:t>Ice-Ocean Boundary:</a:t>
            </a:r>
          </a:p>
          <a:p>
            <a:endParaRPr lang="en-US" sz="400" b="1" dirty="0">
              <a:solidFill>
                <a:schemeClr val="accent1"/>
              </a:solidFill>
              <a:latin typeface="Calibri" panose="020F0502020204030204" pitchFamily="34" charset="0"/>
              <a:cs typeface="Calibri" panose="020F0502020204030204" pitchFamily="34" charset="0"/>
            </a:endParaRPr>
          </a:p>
          <a:p>
            <a:endParaRPr lang="en-US" sz="400" b="1" dirty="0">
              <a:solidFill>
                <a:schemeClr val="accent1"/>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Floating ice (a.k.a. open ocean) BC: </a:t>
            </a:r>
          </a:p>
          <a:p>
            <a:pPr lvl="1"/>
            <a:r>
              <a:rPr lang="en-US" b="1" i="1" dirty="0">
                <a:latin typeface="Calibri" panose="020F0502020204030204" pitchFamily="34" charset="0"/>
                <a:cs typeface="Calibri" panose="020F0502020204030204" pitchFamily="34" charset="0"/>
              </a:rPr>
              <a:t>		</a:t>
            </a:r>
            <a:endParaRPr lang="en-US" sz="400" b="1" i="1"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5" name="Rectangle 4">
                <a:extLst>
                  <a:ext uri="{FF2B5EF4-FFF2-40B4-BE49-F238E27FC236}">
                    <a16:creationId xmlns:a16="http://schemas.microsoft.com/office/drawing/2014/main" id="{2C4677A7-1EF4-4E2F-A847-E97377863E1D}"/>
                  </a:ext>
                </a:extLst>
              </p:cNvPr>
              <p:cNvSpPr/>
              <p:nvPr/>
            </p:nvSpPr>
            <p:spPr>
              <a:xfrm>
                <a:off x="34311" y="1795076"/>
                <a:ext cx="4584460" cy="954107"/>
              </a:xfrm>
              <a:prstGeom prst="rect">
                <a:avLst/>
              </a:prstGeom>
            </p:spPr>
            <p:txBody>
              <a:bodyPr wrap="none">
                <a:spAutoFit/>
              </a:bodyPr>
              <a:lstStyle/>
              <a:p>
                <a:r>
                  <a:rPr lang="en-US" b="1" dirty="0">
                    <a:solidFill>
                      <a:schemeClr val="accent1"/>
                    </a:solidFill>
                    <a:latin typeface="Calibri" panose="020F0502020204030204" pitchFamily="34" charset="0"/>
                    <a:cs typeface="Calibri" panose="020F0502020204030204" pitchFamily="34" charset="0"/>
                  </a:rPr>
                  <a:t>Ice-Bedrock Boundary:</a:t>
                </a:r>
              </a:p>
              <a:p>
                <a:endParaRPr lang="en-US" sz="400" b="1" i="1"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Basal sliding BC:</a:t>
                </a:r>
                <a:r>
                  <a:rPr lang="en-US" dirty="0">
                    <a:latin typeface="Calibri" panose="020F0502020204030204" pitchFamily="34" charset="0"/>
                    <a:ea typeface="Cambria Math" panose="02040503050406030204" pitchFamily="18" charset="0"/>
                    <a:cs typeface="Calibri" panose="020F0502020204030204" pitchFamily="34" charset="0"/>
                  </a:rPr>
                  <a:t>  </a:t>
                </a:r>
                <a14:m>
                  <m:oMath xmlns:m="http://schemas.openxmlformats.org/officeDocument/2006/math">
                    <m:r>
                      <a:rPr lang="en-US" i="1">
                        <a:latin typeface="Cambria Math"/>
                      </a:rPr>
                      <m:t>2</m:t>
                    </m:r>
                    <m:r>
                      <a:rPr lang="en-US" i="1">
                        <a:latin typeface="Cambria Math"/>
                        <a:ea typeface="Cambria Math"/>
                      </a:rPr>
                      <m:t>𝜇</m:t>
                    </m:r>
                    <m:acc>
                      <m:accPr>
                        <m:chr m:val="̇"/>
                        <m:ctrlPr>
                          <a:rPr lang="en-US" i="1">
                            <a:latin typeface="Cambria Math" panose="02040503050406030204" pitchFamily="18" charset="0"/>
                            <a:ea typeface="Cambria Math"/>
                          </a:rPr>
                        </m:ctrlPr>
                      </m:accPr>
                      <m:e>
                        <m:r>
                          <a:rPr lang="en-US" b="1" i="1">
                            <a:latin typeface="Cambria Math"/>
                            <a:ea typeface="Cambria Math"/>
                          </a:rPr>
                          <m:t>𝝐</m:t>
                        </m:r>
                      </m:e>
                    </m:acc>
                    <m:r>
                      <a:rPr lang="en-US" i="1" baseline="-25000">
                        <a:latin typeface="Cambria Math"/>
                        <a:ea typeface="Cambria Math"/>
                      </a:rPr>
                      <m:t>𝑖</m:t>
                    </m:r>
                    <m:r>
                      <a:rPr lang="en-US" i="1">
                        <a:latin typeface="Cambria Math"/>
                        <a:ea typeface="Cambria Math"/>
                      </a:rPr>
                      <m:t>∙</m:t>
                    </m:r>
                    <m:r>
                      <a:rPr lang="en-US" b="1" i="1">
                        <a:latin typeface="Cambria Math"/>
                        <a:ea typeface="Cambria Math"/>
                      </a:rPr>
                      <m:t>𝒏</m:t>
                    </m:r>
                    <m:r>
                      <a:rPr lang="en-US" i="1">
                        <a:latin typeface="Cambria Math"/>
                        <a:ea typeface="Cambria Math"/>
                      </a:rPr>
                      <m:t>+</m:t>
                    </m:r>
                    <m:r>
                      <a:rPr lang="en-US" i="1">
                        <a:latin typeface="Cambria Math"/>
                        <a:ea typeface="Cambria Math"/>
                      </a:rPr>
                      <m:t>𝛽</m:t>
                    </m:r>
                    <m:sSub>
                      <m:sSubPr>
                        <m:ctrlPr>
                          <a:rPr lang="en-US" i="1" dirty="0">
                            <a:latin typeface="Cambria Math" panose="02040503050406030204" pitchFamily="18" charset="0"/>
                          </a:rPr>
                        </m:ctrlPr>
                      </m:sSubPr>
                      <m:e>
                        <m:r>
                          <a:rPr lang="en-US" i="1" dirty="0">
                            <a:latin typeface="Cambria Math"/>
                          </a:rPr>
                          <m:t>𝑢</m:t>
                        </m:r>
                      </m:e>
                      <m:sub>
                        <m:r>
                          <a:rPr lang="en-US" i="1" dirty="0">
                            <a:latin typeface="Cambria Math"/>
                          </a:rPr>
                          <m:t>𝑖</m:t>
                        </m:r>
                      </m:sub>
                    </m:sSub>
                    <m:r>
                      <a:rPr lang="en-US" i="1">
                        <a:latin typeface="Cambria Math"/>
                        <a:ea typeface="Cambria Math"/>
                      </a:rPr>
                      <m:t>=0</m:t>
                    </m:r>
                  </m:oMath>
                </a14:m>
                <a:r>
                  <a:rPr lang="en-US"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on </a:t>
                </a:r>
                <a14:m>
                  <m:oMath xmlns:m="http://schemas.openxmlformats.org/officeDocument/2006/math">
                    <m:r>
                      <m:rPr>
                        <m:sty m:val="p"/>
                      </m:rPr>
                      <a:rPr lang="el-GR" i="1">
                        <a:latin typeface="Cambria Math"/>
                        <a:ea typeface="Cambria Math"/>
                      </a:rPr>
                      <m:t>Γ</m:t>
                    </m:r>
                    <m:r>
                      <a:rPr lang="el-GR" i="1" baseline="-25000">
                        <a:latin typeface="Cambria Math"/>
                        <a:ea typeface="Cambria Math"/>
                      </a:rPr>
                      <m:t>𝛽</m:t>
                    </m:r>
                  </m:oMath>
                </a14:m>
                <a:endParaRPr lang="en-US" i="1" baseline="-25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i="1" baseline="-25000" dirty="0">
                  <a:latin typeface="Calibri" panose="020F0502020204030204" pitchFamily="34" charset="0"/>
                  <a:cs typeface="Calibri" panose="020F0502020204030204" pitchFamily="34" charset="0"/>
                </a:endParaRPr>
              </a:p>
            </p:txBody>
          </p:sp>
        </mc:Choice>
        <mc:Fallback xmlns="">
          <p:sp>
            <p:nvSpPr>
              <p:cNvPr id="5" name="Rectangle 4">
                <a:extLst>
                  <a:ext uri="{FF2B5EF4-FFF2-40B4-BE49-F238E27FC236}">
                    <a16:creationId xmlns:a16="http://schemas.microsoft.com/office/drawing/2014/main" id="{2C4677A7-1EF4-4E2F-A847-E97377863E1D}"/>
                  </a:ext>
                </a:extLst>
              </p:cNvPr>
              <p:cNvSpPr>
                <a:spLocks noRot="1" noChangeAspect="1" noMove="1" noResize="1" noEditPoints="1" noAdjustHandles="1" noChangeArrowheads="1" noChangeShapeType="1" noTextEdit="1"/>
              </p:cNvSpPr>
              <p:nvPr/>
            </p:nvSpPr>
            <p:spPr>
              <a:xfrm>
                <a:off x="34311" y="1795076"/>
                <a:ext cx="4584460" cy="954107"/>
              </a:xfrm>
              <a:prstGeom prst="rect">
                <a:avLst/>
              </a:prstGeom>
              <a:blipFill>
                <a:blip r:embed="rId7"/>
                <a:stretch>
                  <a:fillRect l="-1197" t="-3185"/>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8" name="Rectangle 17">
                <a:extLst>
                  <a:ext uri="{FF2B5EF4-FFF2-40B4-BE49-F238E27FC236}">
                    <a16:creationId xmlns:a16="http://schemas.microsoft.com/office/drawing/2014/main" id="{F3626098-4EA5-48B2-99E8-F870A92E184B}"/>
                  </a:ext>
                </a:extLst>
              </p:cNvPr>
              <p:cNvSpPr/>
              <p:nvPr/>
            </p:nvSpPr>
            <p:spPr>
              <a:xfrm>
                <a:off x="375464" y="2587064"/>
                <a:ext cx="4762149" cy="1031051"/>
              </a:xfrm>
              <a:prstGeom prst="rect">
                <a:avLst/>
              </a:prstGeom>
              <a:solidFill>
                <a:schemeClr val="bg1"/>
              </a:solidFill>
              <a:ln>
                <a:solidFill>
                  <a:schemeClr val="tx1"/>
                </a:solidFill>
              </a:ln>
            </p:spPr>
            <p:txBody>
              <a:bodyPr wrap="square">
                <a:spAutoFit/>
              </a:bodyPr>
              <a:lstStyle/>
              <a:p>
                <a:pPr algn="ctr"/>
                <a14:m>
                  <m:oMath xmlns:m="http://schemas.openxmlformats.org/officeDocument/2006/math">
                    <m:r>
                      <a:rPr lang="en-US" i="1" smtClean="0">
                        <a:latin typeface="Cambria Math"/>
                        <a:ea typeface="Cambria Math"/>
                      </a:rPr>
                      <m:t>𝛽</m:t>
                    </m:r>
                    <m:r>
                      <a:rPr lang="en-US" b="0" i="1" smtClean="0">
                        <a:latin typeface="Cambria Math" panose="02040503050406030204" pitchFamily="18" charset="0"/>
                        <a:ea typeface="Cambria Math"/>
                      </a:rPr>
                      <m:t>=</m:t>
                    </m:r>
                  </m:oMath>
                </a14:m>
                <a:r>
                  <a:rPr lang="en-US" i="0" dirty="0">
                    <a:latin typeface="Calibri" panose="020F0502020204030204" pitchFamily="34" charset="0"/>
                    <a:ea typeface="Cambria Math"/>
                    <a:cs typeface="Calibri" panose="020F0502020204030204" pitchFamily="34" charset="0"/>
                  </a:rPr>
                  <a:t> basal sliding coefficient</a:t>
                </a:r>
              </a:p>
              <a:p>
                <a:pPr algn="ctr"/>
                <a:endParaRPr lang="en-US" sz="400" i="0" dirty="0">
                  <a:latin typeface="Calibri" panose="020F0502020204030204" pitchFamily="34" charset="0"/>
                  <a:ea typeface="Cambria Math"/>
                  <a:cs typeface="Calibri" panose="020F0502020204030204" pitchFamily="34" charset="0"/>
                </a:endParaRPr>
              </a:p>
              <a:p>
                <a:pPr algn="ctr"/>
                <a14:m>
                  <m:oMath xmlns:m="http://schemas.openxmlformats.org/officeDocument/2006/math">
                    <m:r>
                      <a:rPr lang="en-US" i="1" smtClean="0">
                        <a:latin typeface="Cambria Math"/>
                        <a:ea typeface="Cambria Math"/>
                      </a:rPr>
                      <m:t>𝛽</m:t>
                    </m:r>
                    <m:r>
                      <a:rPr lang="en-US" b="0" i="1" smtClean="0">
                        <a:latin typeface="Cambria Math" panose="02040503050406030204" pitchFamily="18" charset="0"/>
                        <a:ea typeface="Cambria Math"/>
                      </a:rPr>
                      <m:t>=</m:t>
                    </m:r>
                    <m:r>
                      <a:rPr lang="en-US" i="1">
                        <a:latin typeface="Cambria Math"/>
                        <a:ea typeface="Cambria Math"/>
                      </a:rPr>
                      <m:t>𝛽</m:t>
                    </m:r>
                    <m:d>
                      <m:dPr>
                        <m:ctrlPr>
                          <a:rPr lang="en-US" b="0" i="1" smtClean="0">
                            <a:latin typeface="Cambria Math" panose="02040503050406030204" pitchFamily="18" charset="0"/>
                            <a:ea typeface="Cambria Math"/>
                          </a:rPr>
                        </m:ctrlPr>
                      </m:dPr>
                      <m:e>
                        <m:r>
                          <a:rPr lang="en-US" b="0" i="1" smtClean="0">
                            <a:latin typeface="Cambria Math" panose="02040503050406030204" pitchFamily="18" charset="0"/>
                            <a:ea typeface="Cambria Math"/>
                          </a:rPr>
                          <m:t>𝑥</m:t>
                        </m:r>
                        <m:r>
                          <a:rPr lang="en-US" b="0" i="1" smtClean="0">
                            <a:latin typeface="Cambria Math" panose="02040503050406030204" pitchFamily="18" charset="0"/>
                            <a:ea typeface="Cambria Math"/>
                          </a:rPr>
                          <m:t>,</m:t>
                        </m:r>
                        <m:r>
                          <a:rPr lang="en-US" b="0" i="1" smtClean="0">
                            <a:latin typeface="Cambria Math" panose="02040503050406030204" pitchFamily="18" charset="0"/>
                            <a:ea typeface="Cambria Math"/>
                          </a:rPr>
                          <m:t>𝑦</m:t>
                        </m:r>
                      </m:e>
                    </m:d>
                  </m:oMath>
                </a14:m>
                <a:r>
                  <a:rPr lang="en-US" i="0" dirty="0">
                    <a:latin typeface="Calibri" panose="020F0502020204030204" pitchFamily="34" charset="0"/>
                    <a:ea typeface="Cambria Math"/>
                    <a:cs typeface="Calibri" panose="020F0502020204030204" pitchFamily="34" charset="0"/>
                  </a:rPr>
                  <a:t>  or  </a:t>
                </a:r>
                <a14:m>
                  <m:oMath xmlns:m="http://schemas.openxmlformats.org/officeDocument/2006/math">
                    <m:r>
                      <a:rPr lang="en-US" i="1">
                        <a:latin typeface="Cambria Math"/>
                        <a:ea typeface="Cambria Math"/>
                      </a:rPr>
                      <m:t>𝛽</m:t>
                    </m:r>
                    <m:r>
                      <a:rPr lang="en-US" i="1">
                        <a:latin typeface="Cambria Math" panose="02040503050406030204" pitchFamily="18" charset="0"/>
                        <a:ea typeface="Cambria Math"/>
                      </a:rPr>
                      <m:t>=</m:t>
                    </m:r>
                    <m:r>
                      <a:rPr lang="en-US" i="1">
                        <a:latin typeface="Cambria Math"/>
                        <a:ea typeface="Cambria Math"/>
                      </a:rPr>
                      <m:t>𝛽</m:t>
                    </m:r>
                    <m:r>
                      <a:rPr lang="en-US" b="0" i="1" smtClean="0">
                        <a:latin typeface="Cambria Math" panose="02040503050406030204" pitchFamily="18" charset="0"/>
                        <a:ea typeface="Cambria Math"/>
                      </a:rPr>
                      <m:t>(</m:t>
                    </m:r>
                    <m:r>
                      <a:rPr lang="en-US" b="0" i="1" smtClean="0">
                        <a:latin typeface="Cambria Math" panose="02040503050406030204" pitchFamily="18" charset="0"/>
                        <a:ea typeface="Cambria Math"/>
                      </a:rPr>
                      <m:t>𝑥</m:t>
                    </m:r>
                    <m:r>
                      <a:rPr lang="en-US" b="0" i="1" smtClean="0">
                        <a:latin typeface="Cambria Math" panose="02040503050406030204" pitchFamily="18" charset="0"/>
                        <a:ea typeface="Cambria Math"/>
                      </a:rPr>
                      <m:t>,</m:t>
                    </m:r>
                    <m:r>
                      <a:rPr lang="en-US" b="0" i="1" smtClean="0">
                        <a:latin typeface="Cambria Math" panose="02040503050406030204" pitchFamily="18" charset="0"/>
                        <a:ea typeface="Cambria Math"/>
                      </a:rPr>
                      <m:t>𝑦</m:t>
                    </m:r>
                    <m:r>
                      <a:rPr lang="en-US" b="0" i="1" smtClean="0">
                        <a:latin typeface="Cambria Math" panose="02040503050406030204" pitchFamily="18" charset="0"/>
                        <a:ea typeface="Cambria Math"/>
                      </a:rPr>
                      <m:t>,</m:t>
                    </m:r>
                    <m:r>
                      <a:rPr lang="en-US" b="1" i="1" smtClean="0">
                        <a:latin typeface="Cambria Math" panose="02040503050406030204" pitchFamily="18" charset="0"/>
                        <a:ea typeface="Cambria Math"/>
                      </a:rPr>
                      <m:t>𝒖</m:t>
                    </m:r>
                    <m:r>
                      <a:rPr lang="en-US" b="0" i="1" smtClean="0">
                        <a:latin typeface="Cambria Math" panose="02040503050406030204" pitchFamily="18" charset="0"/>
                        <a:ea typeface="Cambria Math"/>
                      </a:rPr>
                      <m:t>,</m:t>
                    </m:r>
                    <m:r>
                      <a:rPr lang="en-US" b="0" i="1" smtClean="0">
                        <a:latin typeface="Cambria Math" panose="02040503050406030204" pitchFamily="18" charset="0"/>
                        <a:ea typeface="Cambria Math"/>
                      </a:rPr>
                      <m:t>𝑡</m:t>
                    </m:r>
                    <m:r>
                      <a:rPr lang="en-US" b="0" i="1" smtClean="0">
                        <a:latin typeface="Cambria Math" panose="02040503050406030204" pitchFamily="18" charset="0"/>
                        <a:ea typeface="Cambria Math"/>
                      </a:rPr>
                      <m:t>)</m:t>
                    </m:r>
                  </m:oMath>
                </a14:m>
                <a:endParaRPr lang="en-US" i="0" dirty="0">
                  <a:latin typeface="Calibri" panose="020F0502020204030204" pitchFamily="34" charset="0"/>
                  <a:ea typeface="Cambria Math"/>
                  <a:cs typeface="Calibri" panose="020F0502020204030204" pitchFamily="34" charset="0"/>
                </a:endParaRPr>
              </a:p>
              <a:p>
                <a:pPr algn="ctr"/>
                <a:endParaRPr lang="en-US" sz="400" i="0" dirty="0">
                  <a:latin typeface="Calibri" panose="020F0502020204030204" pitchFamily="34" charset="0"/>
                  <a:ea typeface="Cambria Math"/>
                  <a:cs typeface="Calibri" panose="020F0502020204030204" pitchFamily="34" charset="0"/>
                </a:endParaRPr>
              </a:p>
              <a:p>
                <a:pPr algn="ctr"/>
                <a:r>
                  <a:rPr lang="en-US" sz="1700" i="1" dirty="0">
                    <a:latin typeface="Calibri" panose="020F0502020204030204" pitchFamily="34" charset="0"/>
                    <a:ea typeface="Cambria Math"/>
                    <a:cs typeface="Calibri" panose="020F0502020204030204" pitchFamily="34" charset="0"/>
                  </a:rPr>
                  <a:t>Can’t be measured – must be estimated from data!</a:t>
                </a:r>
                <a:endParaRPr lang="en-US" sz="1700" i="1" dirty="0">
                  <a:latin typeface="Calibri" panose="020F0502020204030204" pitchFamily="34" charset="0"/>
                  <a:cs typeface="Calibri" panose="020F0502020204030204" pitchFamily="34" charset="0"/>
                </a:endParaRPr>
              </a:p>
            </p:txBody>
          </p:sp>
        </mc:Choice>
        <mc:Fallback xmlns="">
          <p:sp>
            <p:nvSpPr>
              <p:cNvPr id="18" name="Rectangle 17">
                <a:extLst>
                  <a:ext uri="{FF2B5EF4-FFF2-40B4-BE49-F238E27FC236}">
                    <a16:creationId xmlns:a16="http://schemas.microsoft.com/office/drawing/2014/main" id="{F3626098-4EA5-48B2-99E8-F870A92E184B}"/>
                  </a:ext>
                </a:extLst>
              </p:cNvPr>
              <p:cNvSpPr>
                <a:spLocks noRot="1" noChangeAspect="1" noMove="1" noResize="1" noEditPoints="1" noAdjustHandles="1" noChangeArrowheads="1" noChangeShapeType="1" noTextEdit="1"/>
              </p:cNvSpPr>
              <p:nvPr/>
            </p:nvSpPr>
            <p:spPr>
              <a:xfrm>
                <a:off x="375464" y="2587064"/>
                <a:ext cx="4762149" cy="1031051"/>
              </a:xfrm>
              <a:prstGeom prst="rect">
                <a:avLst/>
              </a:prstGeom>
              <a:blipFill>
                <a:blip r:embed="rId8"/>
                <a:stretch>
                  <a:fillRect t="-2326" b="-5814"/>
                </a:stretch>
              </a:blipFill>
              <a:ln>
                <a:solidFill>
                  <a:schemeClr val="tx1"/>
                </a:solidFill>
              </a:ln>
            </p:spPr>
            <p:txBody>
              <a:bodyPr/>
              <a:lstStyle/>
              <a:p>
                <a:r>
                  <a:rPr lang="en-US">
                    <a:noFill/>
                  </a:rPr>
                  <a:t> </a:t>
                </a:r>
              </a:p>
            </p:txBody>
          </p:sp>
        </mc:Fallback>
      </mc:AlternateContent>
      <p:pic>
        <p:nvPicPr>
          <p:cNvPr id="20" name="Picture 19">
            <a:extLst>
              <a:ext uri="{FF2B5EF4-FFF2-40B4-BE49-F238E27FC236}">
                <a16:creationId xmlns:a16="http://schemas.microsoft.com/office/drawing/2014/main" id="{225D4CE8-8E14-442B-BC23-7CA3D441053F}"/>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5659008" y="3459657"/>
            <a:ext cx="3136018" cy="2519808"/>
          </a:xfrm>
          <a:prstGeom prst="rect">
            <a:avLst/>
          </a:prstGeom>
        </p:spPr>
      </p:pic>
      <p:sp>
        <p:nvSpPr>
          <p:cNvPr id="21" name="TextBox 20">
            <a:extLst>
              <a:ext uri="{FF2B5EF4-FFF2-40B4-BE49-F238E27FC236}">
                <a16:creationId xmlns:a16="http://schemas.microsoft.com/office/drawing/2014/main" id="{3873625F-463C-44F3-8A64-FCFA5BFA6FB7}"/>
              </a:ext>
            </a:extLst>
          </p:cNvPr>
          <p:cNvSpPr txBox="1"/>
          <p:nvPr/>
        </p:nvSpPr>
        <p:spPr>
          <a:xfrm>
            <a:off x="34311" y="5397485"/>
            <a:ext cx="5543839" cy="1200329"/>
          </a:xfrm>
          <a:prstGeom prst="rect">
            <a:avLst/>
          </a:prstGeom>
          <a:solidFill>
            <a:schemeClr val="accent5">
              <a:lumMod val="40000"/>
              <a:lumOff val="60000"/>
            </a:schemeClr>
          </a:solidFill>
        </p:spPr>
        <p:txBody>
          <a:bodyPr wrap="square" rtlCol="0">
            <a:spAutoFit/>
          </a:bodyPr>
          <a:lstStyle/>
          <a:p>
            <a:pPr algn="ctr"/>
            <a:r>
              <a:rPr lang="en-US" b="1" dirty="0">
                <a:latin typeface="Calibri" panose="020F0502020204030204" pitchFamily="34" charset="0"/>
                <a:cs typeface="Calibri" panose="020F0502020204030204" pitchFamily="34" charset="0"/>
              </a:rPr>
              <a:t>IPCC WG1 (2013): </a:t>
            </a:r>
            <a:r>
              <a:rPr lang="en-US" dirty="0">
                <a:latin typeface="Calibri" panose="020F0502020204030204" pitchFamily="34" charset="0"/>
                <a:cs typeface="Calibri" panose="020F0502020204030204" pitchFamily="34" charset="0"/>
              </a:rPr>
              <a:t>“</a:t>
            </a:r>
            <a:r>
              <a:rPr lang="en-US" i="1" dirty="0">
                <a:latin typeface="Calibri" panose="020F0502020204030204" pitchFamily="34" charset="0"/>
                <a:cs typeface="Calibri" panose="020F0502020204030204" pitchFamily="34" charset="0"/>
              </a:rPr>
              <a:t>Based on current understanding, only the collapse of marine-based sectors of the Antarctic ice sheet, if initiated, could cause [SLR by 2100] substantially above the likely range [of ~0.5-1 m].</a:t>
            </a:r>
            <a:r>
              <a:rPr lang="en-US" dirty="0">
                <a:latin typeface="Calibri" panose="020F0502020204030204" pitchFamily="34" charset="0"/>
                <a:cs typeface="Calibri" panose="020F0502020204030204" pitchFamily="34" charset="0"/>
              </a:rPr>
              <a:t>”</a:t>
            </a:r>
          </a:p>
        </p:txBody>
      </p:sp>
      <p:sp>
        <p:nvSpPr>
          <p:cNvPr id="22" name="TextBox 21">
            <a:extLst>
              <a:ext uri="{FF2B5EF4-FFF2-40B4-BE49-F238E27FC236}">
                <a16:creationId xmlns:a16="http://schemas.microsoft.com/office/drawing/2014/main" id="{39FFC1AF-42A8-475C-9CD3-4232EE664490}"/>
              </a:ext>
            </a:extLst>
          </p:cNvPr>
          <p:cNvSpPr txBox="1"/>
          <p:nvPr/>
        </p:nvSpPr>
        <p:spPr>
          <a:xfrm>
            <a:off x="4469499" y="260186"/>
            <a:ext cx="4112002" cy="646331"/>
          </a:xfrm>
          <a:prstGeom prst="rect">
            <a:avLst/>
          </a:prstGeom>
          <a:solidFill>
            <a:srgbClr val="FFFF99"/>
          </a:solidFill>
        </p:spPr>
        <p:txBody>
          <a:bodyPr wrap="square" rtlCol="0">
            <a:spAutoFit/>
          </a:bodyPr>
          <a:lstStyle/>
          <a:p>
            <a:pPr algn="ctr"/>
            <a:r>
              <a:rPr lang="en-US" dirty="0">
                <a:latin typeface="Calibri" panose="020F0502020204030204" pitchFamily="34" charset="0"/>
                <a:cs typeface="Calibri" panose="020F0502020204030204" pitchFamily="34" charset="0"/>
              </a:rPr>
              <a:t>Boundary conditions have </a:t>
            </a:r>
            <a:r>
              <a:rPr lang="en-US" b="1" dirty="0">
                <a:latin typeface="Calibri" panose="020F0502020204030204" pitchFamily="34" charset="0"/>
                <a:cs typeface="Calibri" panose="020F0502020204030204" pitchFamily="34" charset="0"/>
              </a:rPr>
              <a:t>tremendous effect</a:t>
            </a:r>
            <a:r>
              <a:rPr lang="en-US" dirty="0">
                <a:latin typeface="Calibri" panose="020F0502020204030204" pitchFamily="34" charset="0"/>
                <a:cs typeface="Calibri" panose="020F0502020204030204" pitchFamily="34" charset="0"/>
              </a:rPr>
              <a:t> on ice sheet behavior!</a:t>
            </a:r>
          </a:p>
        </p:txBody>
      </p:sp>
      <mc:AlternateContent xmlns:mc="http://schemas.openxmlformats.org/markup-compatibility/2006" xmlns:a14="http://schemas.microsoft.com/office/drawing/2010/main">
        <mc:Choice Requires="a14">
          <p:sp>
            <p:nvSpPr>
              <p:cNvPr id="23" name="Rectangle 22">
                <a:extLst>
                  <a:ext uri="{FF2B5EF4-FFF2-40B4-BE49-F238E27FC236}">
                    <a16:creationId xmlns:a16="http://schemas.microsoft.com/office/drawing/2014/main" id="{AB9F301C-9BD2-4BD9-9146-D439D45019BC}"/>
                  </a:ext>
                </a:extLst>
              </p:cNvPr>
              <p:cNvSpPr/>
              <p:nvPr/>
            </p:nvSpPr>
            <p:spPr>
              <a:xfrm>
                <a:off x="1040432" y="4686959"/>
                <a:ext cx="3278846" cy="877869"/>
              </a:xfrm>
              <a:prstGeom prst="rect">
                <a:avLst/>
              </a:prstGeom>
            </p:spPr>
            <p:txBody>
              <a:bodyPr wrap="none">
                <a:spAutoFit/>
              </a:bodyPr>
              <a:lstStyle/>
              <a:p>
                <a14:m>
                  <m:oMath xmlns:m="http://schemas.openxmlformats.org/officeDocument/2006/math">
                    <m:r>
                      <a:rPr lang="en-US" i="1">
                        <a:latin typeface="Cambria Math"/>
                      </a:rPr>
                      <m:t>2</m:t>
                    </m:r>
                    <m:r>
                      <a:rPr lang="en-US" i="1">
                        <a:latin typeface="Cambria Math"/>
                        <a:ea typeface="Cambria Math"/>
                      </a:rPr>
                      <m:t>𝜇</m:t>
                    </m:r>
                    <m:acc>
                      <m:accPr>
                        <m:chr m:val="̇"/>
                        <m:ctrlPr>
                          <a:rPr lang="en-US" i="1">
                            <a:latin typeface="Cambria Math" panose="02040503050406030204" pitchFamily="18" charset="0"/>
                            <a:ea typeface="Cambria Math"/>
                          </a:rPr>
                        </m:ctrlPr>
                      </m:accPr>
                      <m:e>
                        <m:r>
                          <a:rPr lang="en-US" b="1" i="1">
                            <a:latin typeface="Cambria Math"/>
                            <a:ea typeface="Cambria Math"/>
                          </a:rPr>
                          <m:t>𝝐</m:t>
                        </m:r>
                      </m:e>
                    </m:acc>
                    <m:r>
                      <a:rPr lang="en-US" i="1" baseline="-25000">
                        <a:latin typeface="Cambria Math"/>
                        <a:ea typeface="Cambria Math"/>
                      </a:rPr>
                      <m:t>𝑖</m:t>
                    </m:r>
                    <m:r>
                      <a:rPr lang="en-US" i="1">
                        <a:latin typeface="Cambria Math"/>
                        <a:ea typeface="Cambria Math"/>
                      </a:rPr>
                      <m:t>∙</m:t>
                    </m:r>
                    <m:r>
                      <a:rPr lang="en-US" b="1" i="1">
                        <a:latin typeface="Cambria Math"/>
                        <a:ea typeface="Cambria Math"/>
                      </a:rPr>
                      <m:t>𝒏</m:t>
                    </m:r>
                  </m:oMath>
                </a14:m>
                <a:r>
                  <a:rPr lang="en-US" i="1" dirty="0">
                    <a:latin typeface="Calibri" panose="020F0502020204030204" pitchFamily="34" charset="0"/>
                    <a:cs typeface="Calibri" panose="020F0502020204030204" pitchFamily="34" charset="0"/>
                  </a:rPr>
                  <a:t> = </a:t>
                </a:r>
                <a14:m>
                  <m:oMath xmlns:m="http://schemas.openxmlformats.org/officeDocument/2006/math">
                    <m:d>
                      <m:dPr>
                        <m:begChr m:val="{"/>
                        <m:endChr m:val=""/>
                        <m:ctrlPr>
                          <a:rPr lang="en-US" i="1" dirty="0">
                            <a:latin typeface="Cambria Math" panose="02040503050406030204" pitchFamily="18" charset="0"/>
                            <a:ea typeface="Cambria Math"/>
                          </a:rPr>
                        </m:ctrlPr>
                      </m:dPr>
                      <m:e>
                        <m:eqArr>
                          <m:eqArrPr>
                            <m:ctrlPr>
                              <a:rPr lang="en-US" i="1" dirty="0">
                                <a:latin typeface="Cambria Math" panose="02040503050406030204" pitchFamily="18" charset="0"/>
                                <a:ea typeface="Cambria Math"/>
                              </a:rPr>
                            </m:ctrlPr>
                          </m:eqArrPr>
                          <m:e>
                            <m:r>
                              <a:rPr lang="en-US" i="1" dirty="0">
                                <a:latin typeface="Cambria Math"/>
                                <a:ea typeface="Cambria Math"/>
                              </a:rPr>
                              <m:t>𝜌</m:t>
                            </m:r>
                            <m:r>
                              <a:rPr lang="en-US" i="1" dirty="0">
                                <a:latin typeface="Cambria Math"/>
                                <a:ea typeface="Cambria Math"/>
                              </a:rPr>
                              <m:t>𝑔𝑧</m:t>
                            </m:r>
                            <m:r>
                              <a:rPr lang="en-US" b="1" i="1">
                                <a:latin typeface="Cambria Math"/>
                                <a:ea typeface="Cambria Math"/>
                              </a:rPr>
                              <m:t>𝒏</m:t>
                            </m:r>
                            <m:r>
                              <m:rPr>
                                <m:nor/>
                              </m:rPr>
                              <a:rPr lang="en-US" i="1" dirty="0">
                                <a:latin typeface="Calibri" panose="020F0502020204030204" pitchFamily="34" charset="0"/>
                                <a:cs typeface="Calibri" panose="020F0502020204030204" pitchFamily="34" charset="0"/>
                              </a:rPr>
                              <m:t>, </m:t>
                            </m:r>
                            <m:r>
                              <m:rPr>
                                <m:nor/>
                              </m:rPr>
                              <a:rPr lang="en-US" dirty="0">
                                <a:latin typeface="Calibri" panose="020F0502020204030204" pitchFamily="34" charset="0"/>
                                <a:cs typeface="Calibri" panose="020F0502020204030204" pitchFamily="34" charset="0"/>
                              </a:rPr>
                              <m:t>if</m:t>
                            </m:r>
                            <m:r>
                              <a:rPr lang="en-US" i="1" dirty="0">
                                <a:latin typeface="Cambria Math"/>
                              </a:rPr>
                              <m:t> </m:t>
                            </m:r>
                            <m:r>
                              <a:rPr lang="en-US" i="1" dirty="0">
                                <a:latin typeface="Cambria Math"/>
                                <a:ea typeface="Cambria Math"/>
                              </a:rPr>
                              <m:t>𝑧</m:t>
                            </m:r>
                            <m:r>
                              <a:rPr lang="en-US" i="1" dirty="0">
                                <a:latin typeface="Cambria Math"/>
                                <a:ea typeface="Cambria Math"/>
                              </a:rPr>
                              <m:t>&gt;0</m:t>
                            </m:r>
                            <m:r>
                              <m:rPr>
                                <m:nor/>
                              </m:rPr>
                              <a:rPr lang="en-US" i="1" dirty="0">
                                <a:latin typeface="Calibri" panose="020F0502020204030204" pitchFamily="34" charset="0"/>
                                <a:cs typeface="Calibri" panose="020F0502020204030204" pitchFamily="34" charset="0"/>
                              </a:rPr>
                              <m:t> </m:t>
                            </m:r>
                          </m:e>
                          <m:e>
                            <m:r>
                              <a:rPr lang="en-US" i="1" dirty="0">
                                <a:latin typeface="Cambria Math"/>
                                <a:ea typeface="Cambria Math"/>
                              </a:rPr>
                              <m:t>0,        </m:t>
                            </m:r>
                            <m:r>
                              <m:rPr>
                                <m:sty m:val="p"/>
                              </m:rPr>
                              <a:rPr lang="en-US" dirty="0">
                                <a:latin typeface="Cambria Math"/>
                                <a:ea typeface="Cambria Math"/>
                              </a:rPr>
                              <m:t>if</m:t>
                            </m:r>
                            <m:r>
                              <a:rPr lang="en-US" dirty="0">
                                <a:latin typeface="Cambria Math"/>
                                <a:ea typeface="Cambria Math"/>
                              </a:rPr>
                              <m:t> </m:t>
                            </m:r>
                            <m:r>
                              <a:rPr lang="en-US" i="1" dirty="0">
                                <a:latin typeface="Cambria Math"/>
                                <a:ea typeface="Cambria Math"/>
                              </a:rPr>
                              <m:t>𝑧</m:t>
                            </m:r>
                            <m:r>
                              <a:rPr lang="en-US" i="1" dirty="0">
                                <a:latin typeface="Cambria Math"/>
                                <a:ea typeface="Cambria Math"/>
                              </a:rPr>
                              <m:t>≤0</m:t>
                            </m:r>
                          </m:e>
                        </m:eqArr>
                        <m:r>
                          <a:rPr lang="en-US" i="1" dirty="0">
                            <a:latin typeface="Cambria Math"/>
                            <a:ea typeface="Cambria Math"/>
                          </a:rPr>
                          <m:t> </m:t>
                        </m:r>
                      </m:e>
                    </m:d>
                    <m:r>
                      <m:rPr>
                        <m:sty m:val="p"/>
                      </m:rPr>
                      <a:rPr lang="en-US" dirty="0">
                        <a:latin typeface="Cambria Math"/>
                        <a:ea typeface="Cambria Math"/>
                      </a:rPr>
                      <m:t>on</m:t>
                    </m:r>
                    <m:r>
                      <a:rPr lang="en-US" i="1" dirty="0">
                        <a:latin typeface="Cambria Math"/>
                        <a:ea typeface="Cambria Math"/>
                      </a:rPr>
                      <m:t> </m:t>
                    </m:r>
                    <m:r>
                      <m:rPr>
                        <m:sty m:val="p"/>
                      </m:rPr>
                      <a:rPr lang="el-GR" i="1">
                        <a:latin typeface="Cambria Math"/>
                        <a:ea typeface="Cambria Math"/>
                      </a:rPr>
                      <m:t>Γ</m:t>
                    </m:r>
                    <m:r>
                      <a:rPr lang="en-US" i="1" baseline="-25000">
                        <a:latin typeface="Cambria Math"/>
                        <a:ea typeface="Cambria Math"/>
                      </a:rPr>
                      <m:t>𝑙</m:t>
                    </m:r>
                  </m:oMath>
                </a14:m>
                <a:endParaRPr lang="en-US" i="1" baseline="-25000" dirty="0">
                  <a:latin typeface="Calibri" panose="020F0502020204030204" pitchFamily="34" charset="0"/>
                  <a:cs typeface="Calibri" panose="020F0502020204030204" pitchFamily="34" charset="0"/>
                </a:endParaRPr>
              </a:p>
              <a:p>
                <a:endParaRPr lang="en-US" dirty="0"/>
              </a:p>
            </p:txBody>
          </p:sp>
        </mc:Choice>
        <mc:Fallback xmlns="">
          <p:sp>
            <p:nvSpPr>
              <p:cNvPr id="23" name="Rectangle 22">
                <a:extLst>
                  <a:ext uri="{FF2B5EF4-FFF2-40B4-BE49-F238E27FC236}">
                    <a16:creationId xmlns:a16="http://schemas.microsoft.com/office/drawing/2014/main" id="{AB9F301C-9BD2-4BD9-9146-D439D45019BC}"/>
                  </a:ext>
                </a:extLst>
              </p:cNvPr>
              <p:cNvSpPr>
                <a:spLocks noRot="1" noChangeAspect="1" noMove="1" noResize="1" noEditPoints="1" noAdjustHandles="1" noChangeArrowheads="1" noChangeShapeType="1" noTextEdit="1"/>
              </p:cNvSpPr>
              <p:nvPr/>
            </p:nvSpPr>
            <p:spPr>
              <a:xfrm>
                <a:off x="1040432" y="4686959"/>
                <a:ext cx="3278846" cy="877869"/>
              </a:xfrm>
              <a:prstGeom prst="rect">
                <a:avLst/>
              </a:prstGeom>
              <a:blipFill>
                <a:blip r:embed="rId10"/>
                <a:stretch>
                  <a:fillRect/>
                </a:stretch>
              </a:blipFill>
            </p:spPr>
            <p:txBody>
              <a:bodyPr/>
              <a:lstStyle/>
              <a:p>
                <a:r>
                  <a:rPr lang="en-US">
                    <a:noFill/>
                  </a:rPr>
                  <a:t> </a:t>
                </a:r>
              </a:p>
            </p:txBody>
          </p:sp>
        </mc:Fallback>
      </mc:AlternateContent>
      <p:sp>
        <p:nvSpPr>
          <p:cNvPr id="4" name="TextBox 3">
            <a:extLst>
              <a:ext uri="{FF2B5EF4-FFF2-40B4-BE49-F238E27FC236}">
                <a16:creationId xmlns:a16="http://schemas.microsoft.com/office/drawing/2014/main" id="{3663133C-0BEF-49D9-9286-30235EA8FD25}"/>
              </a:ext>
            </a:extLst>
          </p:cNvPr>
          <p:cNvSpPr txBox="1"/>
          <p:nvPr/>
        </p:nvSpPr>
        <p:spPr>
          <a:xfrm>
            <a:off x="5468661" y="6001368"/>
            <a:ext cx="3552169" cy="307777"/>
          </a:xfrm>
          <a:prstGeom prst="rect">
            <a:avLst/>
          </a:prstGeom>
          <a:noFill/>
        </p:spPr>
        <p:txBody>
          <a:bodyPr wrap="square" rtlCol="0">
            <a:spAutoFit/>
          </a:bodyPr>
          <a:lstStyle/>
          <a:p>
            <a:pPr algn="ctr"/>
            <a:r>
              <a:rPr lang="en-US" sz="1400" i="1" dirty="0">
                <a:latin typeface="Calibri" panose="020F0502020204030204" pitchFamily="34" charset="0"/>
                <a:cs typeface="Calibri" panose="020F0502020204030204" pitchFamily="34" charset="0"/>
              </a:rPr>
              <a:t>Antarctica’s ice shelves shown in color</a:t>
            </a:r>
          </a:p>
        </p:txBody>
      </p:sp>
    </p:spTree>
    <p:extLst>
      <p:ext uri="{BB962C8B-B14F-4D97-AF65-F5344CB8AC3E}">
        <p14:creationId xmlns:p14="http://schemas.microsoft.com/office/powerpoint/2010/main" val="2546895595"/>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6200" y="-228600"/>
            <a:ext cx="7467600" cy="1219200"/>
          </a:xfrm>
        </p:spPr>
        <p:txBody>
          <a:bodyPr/>
          <a:lstStyle/>
          <a:p>
            <a:pPr algn="l"/>
            <a:r>
              <a:rPr lang="en-US" sz="3600" dirty="0">
                <a:latin typeface="Calibri" panose="020F0502020204030204" pitchFamily="34" charset="0"/>
                <a:cs typeface="Calibri" panose="020F0502020204030204" pitchFamily="34" charset="0"/>
              </a:rPr>
              <a:t>Ice Sheet Evolution</a:t>
            </a:r>
          </a:p>
        </p:txBody>
      </p:sp>
      <p:sp>
        <p:nvSpPr>
          <p:cNvPr id="10" name="TextBox 9">
            <a:extLst>
              <a:ext uri="{FF2B5EF4-FFF2-40B4-BE49-F238E27FC236}">
                <a16:creationId xmlns:a16="http://schemas.microsoft.com/office/drawing/2014/main" id="{DD2320EC-63AD-4FE8-ADF1-6E13A2809EE2}"/>
              </a:ext>
            </a:extLst>
          </p:cNvPr>
          <p:cNvSpPr txBox="1"/>
          <p:nvPr/>
        </p:nvSpPr>
        <p:spPr>
          <a:xfrm>
            <a:off x="1503726" y="734532"/>
            <a:ext cx="6019800" cy="646331"/>
          </a:xfrm>
          <a:prstGeom prst="rect">
            <a:avLst/>
          </a:prstGeom>
          <a:solidFill>
            <a:schemeClr val="accent4">
              <a:lumMod val="20000"/>
              <a:lumOff val="80000"/>
            </a:schemeClr>
          </a:solidFill>
        </p:spPr>
        <p:txBody>
          <a:bodyPr wrap="square" rtlCol="0">
            <a:spAutoFit/>
          </a:bodyPr>
          <a:lstStyle/>
          <a:p>
            <a:pPr algn="ctr"/>
            <a:r>
              <a:rPr lang="en-US" dirty="0">
                <a:latin typeface="Calibri" panose="020F0502020204030204" pitchFamily="34" charset="0"/>
                <a:cs typeface="Calibri" panose="020F0502020204030204" pitchFamily="34" charset="0"/>
              </a:rPr>
              <a:t>Ice velocity equations are </a:t>
            </a:r>
            <a:r>
              <a:rPr lang="en-US" b="1" dirty="0">
                <a:latin typeface="Calibri" panose="020F0502020204030204" pitchFamily="34" charset="0"/>
                <a:cs typeface="Calibri" panose="020F0502020204030204" pitchFamily="34" charset="0"/>
              </a:rPr>
              <a:t>coupled</a:t>
            </a:r>
            <a:r>
              <a:rPr lang="en-US" dirty="0">
                <a:latin typeface="Calibri" panose="020F0502020204030204" pitchFamily="34" charset="0"/>
                <a:cs typeface="Calibri" panose="020F0502020204030204" pitchFamily="34" charset="0"/>
              </a:rPr>
              <a:t> with equations for ice sheet evolution (thickness) and ice temperature.</a:t>
            </a:r>
          </a:p>
        </p:txBody>
      </p:sp>
      <mc:AlternateContent xmlns:mc="http://schemas.openxmlformats.org/markup-compatibility/2006" xmlns:a14="http://schemas.microsoft.com/office/drawing/2010/main">
        <mc:Choice Requires="a14">
          <p:sp>
            <p:nvSpPr>
              <p:cNvPr id="12" name="Rectangle 11">
                <a:extLst>
                  <a:ext uri="{FF2B5EF4-FFF2-40B4-BE49-F238E27FC236}">
                    <a16:creationId xmlns:a16="http://schemas.microsoft.com/office/drawing/2014/main" id="{CB72D347-6214-4CBF-8A95-B1C2B6AFA9FD}"/>
                  </a:ext>
                </a:extLst>
              </p:cNvPr>
              <p:cNvSpPr/>
              <p:nvPr/>
            </p:nvSpPr>
            <p:spPr>
              <a:xfrm>
                <a:off x="1953644" y="3495497"/>
                <a:ext cx="2834494" cy="499560"/>
              </a:xfrm>
              <a:prstGeom prst="rect">
                <a:avLst/>
              </a:prstGeom>
              <a:solidFill>
                <a:srgbClr val="A5F7BA"/>
              </a:solidFill>
            </p:spPr>
            <p:txBody>
              <a:bodyPr wrap="none">
                <a:spAutoFit/>
              </a:bodyPr>
              <a:lstStyle/>
              <a:p>
                <a:pPr algn="ctr"/>
                <a14:m>
                  <m:oMath xmlns:m="http://schemas.openxmlformats.org/officeDocument/2006/math">
                    <m:f>
                      <m:fPr>
                        <m:ctrlPr>
                          <a:rPr lang="en-US" i="1" smtClean="0">
                            <a:latin typeface="Cambria Math" panose="02040503050406030204" pitchFamily="18" charset="0"/>
                          </a:rPr>
                        </m:ctrlPr>
                      </m:fPr>
                      <m:num>
                        <m:r>
                          <a:rPr lang="en-US" i="1">
                            <a:latin typeface="Cambria Math"/>
                          </a:rPr>
                          <m:t>𝜕</m:t>
                        </m:r>
                        <m:r>
                          <a:rPr lang="en-US" i="1">
                            <a:latin typeface="Cambria Math"/>
                          </a:rPr>
                          <m:t>𝐻</m:t>
                        </m:r>
                      </m:num>
                      <m:den>
                        <m:r>
                          <a:rPr lang="en-US" i="1">
                            <a:latin typeface="Cambria Math"/>
                          </a:rPr>
                          <m:t>𝜕</m:t>
                        </m:r>
                        <m:r>
                          <a:rPr lang="en-US" i="1">
                            <a:latin typeface="Cambria Math"/>
                          </a:rPr>
                          <m:t>𝑡</m:t>
                        </m:r>
                      </m:den>
                    </m:f>
                    <m:r>
                      <a:rPr lang="en-US" b="0" i="1" smtClean="0">
                        <a:latin typeface="Cambria Math" panose="02040503050406030204" pitchFamily="18" charset="0"/>
                      </a:rPr>
                      <m:t>+</m:t>
                    </m:r>
                    <m:r>
                      <a:rPr lang="en-US" i="1">
                        <a:latin typeface="Cambria Math"/>
                        <a:ea typeface="Cambria Math"/>
                      </a:rPr>
                      <m:t>𝛻</m:t>
                    </m:r>
                    <m:r>
                      <a:rPr lang="en-US" i="1">
                        <a:latin typeface="Cambria Math"/>
                        <a:ea typeface="Cambria Math"/>
                      </a:rPr>
                      <m:t>∙</m:t>
                    </m:r>
                    <m:d>
                      <m:dPr>
                        <m:ctrlPr>
                          <a:rPr lang="en-US" i="1">
                            <a:latin typeface="Cambria Math" panose="02040503050406030204" pitchFamily="18" charset="0"/>
                            <a:ea typeface="Cambria Math"/>
                          </a:rPr>
                        </m:ctrlPr>
                      </m:dPr>
                      <m:e>
                        <m:acc>
                          <m:accPr>
                            <m:chr m:val="̅"/>
                            <m:ctrlPr>
                              <a:rPr lang="en-US" i="1">
                                <a:latin typeface="Cambria Math" panose="02040503050406030204" pitchFamily="18" charset="0"/>
                                <a:ea typeface="Cambria Math"/>
                              </a:rPr>
                            </m:ctrlPr>
                          </m:accPr>
                          <m:e>
                            <m:r>
                              <a:rPr lang="en-US" b="1" i="1">
                                <a:latin typeface="Cambria Math"/>
                                <a:ea typeface="Cambria Math"/>
                              </a:rPr>
                              <m:t>𝒖</m:t>
                            </m:r>
                          </m:e>
                        </m:acc>
                        <m:r>
                          <a:rPr lang="en-US" i="1">
                            <a:latin typeface="Cambria Math"/>
                            <a:ea typeface="Cambria Math"/>
                          </a:rPr>
                          <m:t>𝐻</m:t>
                        </m:r>
                      </m:e>
                    </m:d>
                    <m:r>
                      <a:rPr lang="en-US" i="1">
                        <a:latin typeface="Cambria Math"/>
                        <a:ea typeface="Cambria Math"/>
                      </a:rPr>
                      <m:t>+</m:t>
                    </m:r>
                    <m:acc>
                      <m:accPr>
                        <m:chr m:val="̇"/>
                        <m:ctrlPr>
                          <a:rPr lang="en-US" i="1">
                            <a:latin typeface="Cambria Math" panose="02040503050406030204" pitchFamily="18" charset="0"/>
                            <a:ea typeface="Cambria Math"/>
                          </a:rPr>
                        </m:ctrlPr>
                      </m:accPr>
                      <m:e>
                        <m:r>
                          <a:rPr lang="en-US" i="1">
                            <a:latin typeface="Cambria Math"/>
                            <a:ea typeface="Cambria Math"/>
                          </a:rPr>
                          <m:t>𝑏</m:t>
                        </m:r>
                      </m:e>
                    </m:acc>
                  </m:oMath>
                </a14:m>
                <a:r>
                  <a:rPr lang="en-US" dirty="0">
                    <a:latin typeface="Calibri" panose="020F0502020204030204" pitchFamily="34" charset="0"/>
                    <a:ea typeface="Cambria Math"/>
                    <a:cs typeface="Calibri" panose="020F0502020204030204" pitchFamily="34" charset="0"/>
                  </a:rPr>
                  <a:t>,     on   </a:t>
                </a:r>
                <a14:m>
                  <m:oMath xmlns:m="http://schemas.openxmlformats.org/officeDocument/2006/math">
                    <m:r>
                      <m:rPr>
                        <m:sty m:val="p"/>
                      </m:rPr>
                      <a:rPr lang="el-GR" i="1" smtClean="0">
                        <a:latin typeface="Cambria Math" panose="02040503050406030204" pitchFamily="18" charset="0"/>
                        <a:ea typeface="Cambria Math" panose="02040503050406030204" pitchFamily="18" charset="0"/>
                        <a:cs typeface="Calibri" panose="020F0502020204030204" pitchFamily="34" charset="0"/>
                      </a:rPr>
                      <m:t>Γ</m:t>
                    </m:r>
                  </m:oMath>
                </a14:m>
                <a:r>
                  <a:rPr lang="en-US" dirty="0">
                    <a:latin typeface="Calibri" panose="020F0502020204030204" pitchFamily="34" charset="0"/>
                    <a:ea typeface="Cambria Math"/>
                    <a:cs typeface="Calibri" panose="020F0502020204030204" pitchFamily="34" charset="0"/>
                  </a:rPr>
                  <a:t> </a:t>
                </a:r>
              </a:p>
            </p:txBody>
          </p:sp>
        </mc:Choice>
        <mc:Fallback xmlns="">
          <p:sp>
            <p:nvSpPr>
              <p:cNvPr id="12" name="Rectangle 11">
                <a:extLst>
                  <a:ext uri="{FF2B5EF4-FFF2-40B4-BE49-F238E27FC236}">
                    <a16:creationId xmlns:a16="http://schemas.microsoft.com/office/drawing/2014/main" id="{CB72D347-6214-4CBF-8A95-B1C2B6AFA9FD}"/>
                  </a:ext>
                </a:extLst>
              </p:cNvPr>
              <p:cNvSpPr>
                <a:spLocks noRot="1" noChangeAspect="1" noMove="1" noResize="1" noEditPoints="1" noAdjustHandles="1" noChangeArrowheads="1" noChangeShapeType="1" noTextEdit="1"/>
              </p:cNvSpPr>
              <p:nvPr/>
            </p:nvSpPr>
            <p:spPr>
              <a:xfrm>
                <a:off x="1953644" y="3495497"/>
                <a:ext cx="2834494" cy="499560"/>
              </a:xfrm>
              <a:prstGeom prst="rect">
                <a:avLst/>
              </a:prstGeom>
              <a:blipFill>
                <a:blip r:embed="rId3"/>
                <a:stretch>
                  <a:fillRect b="-731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3" name="Rectangle 12">
                <a:extLst>
                  <a:ext uri="{FF2B5EF4-FFF2-40B4-BE49-F238E27FC236}">
                    <a16:creationId xmlns:a16="http://schemas.microsoft.com/office/drawing/2014/main" id="{23D01DE5-2704-4910-BACC-9266657E2877}"/>
                  </a:ext>
                </a:extLst>
              </p:cNvPr>
              <p:cNvSpPr/>
              <p:nvPr/>
            </p:nvSpPr>
            <p:spPr>
              <a:xfrm>
                <a:off x="458496" y="1980091"/>
                <a:ext cx="4723473" cy="499560"/>
              </a:xfrm>
              <a:prstGeom prst="rect">
                <a:avLst/>
              </a:prstGeom>
              <a:solidFill>
                <a:schemeClr val="accent5">
                  <a:lumMod val="20000"/>
                  <a:lumOff val="80000"/>
                </a:schemeClr>
              </a:solidFill>
            </p:spPr>
            <p:txBody>
              <a:bodyPr wrap="none">
                <a:spAutoFit/>
              </a:bodyPr>
              <a:lstStyle/>
              <a:p>
                <a14:m>
                  <m:oMath xmlns:m="http://schemas.openxmlformats.org/officeDocument/2006/math">
                    <m:r>
                      <a:rPr lang="en-US" i="1" smtClean="0">
                        <a:latin typeface="Cambria Math"/>
                        <a:ea typeface="Cambria Math"/>
                      </a:rPr>
                      <m:t>𝜌</m:t>
                    </m:r>
                    <m:r>
                      <a:rPr lang="en-US" i="1" smtClean="0">
                        <a:latin typeface="Cambria Math"/>
                        <a:ea typeface="Cambria Math"/>
                      </a:rPr>
                      <m:t>𝑐</m:t>
                    </m:r>
                    <m:f>
                      <m:fPr>
                        <m:ctrlPr>
                          <a:rPr lang="en-US" i="1">
                            <a:latin typeface="Cambria Math" panose="02040503050406030204" pitchFamily="18" charset="0"/>
                            <a:ea typeface="Cambria Math"/>
                          </a:rPr>
                        </m:ctrlPr>
                      </m:fPr>
                      <m:num>
                        <m:r>
                          <a:rPr lang="en-US" i="1">
                            <a:latin typeface="Cambria Math"/>
                            <a:ea typeface="Cambria Math"/>
                          </a:rPr>
                          <m:t>𝜕</m:t>
                        </m:r>
                        <m:r>
                          <a:rPr lang="en-US" i="1">
                            <a:latin typeface="Cambria Math"/>
                            <a:ea typeface="Cambria Math"/>
                          </a:rPr>
                          <m:t>𝑇</m:t>
                        </m:r>
                      </m:num>
                      <m:den>
                        <m:r>
                          <a:rPr lang="en-US" i="1">
                            <a:latin typeface="Cambria Math"/>
                            <a:ea typeface="Cambria Math"/>
                          </a:rPr>
                          <m:t>𝜕</m:t>
                        </m:r>
                        <m:r>
                          <a:rPr lang="en-US" i="1">
                            <a:latin typeface="Cambria Math"/>
                            <a:ea typeface="Cambria Math"/>
                          </a:rPr>
                          <m:t>𝑡</m:t>
                        </m:r>
                      </m:den>
                    </m:f>
                    <m:r>
                      <a:rPr lang="en-US" i="1">
                        <a:latin typeface="Cambria Math" panose="02040503050406030204" pitchFamily="18" charset="0"/>
                        <a:ea typeface="Cambria Math"/>
                      </a:rPr>
                      <m:t>+</m:t>
                    </m:r>
                    <m:r>
                      <a:rPr lang="en-US" i="1">
                        <a:latin typeface="Cambria Math"/>
                        <a:ea typeface="Cambria Math"/>
                      </a:rPr>
                      <m:t>𝜌</m:t>
                    </m:r>
                    <m:r>
                      <a:rPr lang="en-US" i="1">
                        <a:latin typeface="Cambria Math"/>
                        <a:ea typeface="Cambria Math"/>
                      </a:rPr>
                      <m:t>𝑐</m:t>
                    </m:r>
                    <m:r>
                      <a:rPr lang="en-US" b="1" i="1">
                        <a:latin typeface="Cambria Math"/>
                        <a:ea typeface="Cambria Math"/>
                      </a:rPr>
                      <m:t>𝒖</m:t>
                    </m:r>
                    <m:r>
                      <a:rPr lang="en-US" i="1">
                        <a:latin typeface="Cambria Math"/>
                        <a:ea typeface="Cambria Math"/>
                      </a:rPr>
                      <m:t>∙</m:t>
                    </m:r>
                    <m:r>
                      <a:rPr lang="en-US" i="1">
                        <a:latin typeface="Cambria Math"/>
                        <a:ea typeface="Cambria Math"/>
                      </a:rPr>
                      <m:t>𝛻</m:t>
                    </m:r>
                    <m:r>
                      <a:rPr lang="en-US" i="1">
                        <a:latin typeface="Cambria Math"/>
                        <a:ea typeface="Cambria Math"/>
                      </a:rPr>
                      <m:t>𝑇</m:t>
                    </m:r>
                    <m:r>
                      <a:rPr lang="en-US" i="1">
                        <a:latin typeface="Cambria Math"/>
                        <a:ea typeface="Cambria Math"/>
                      </a:rPr>
                      <m:t>=</m:t>
                    </m:r>
                    <m:r>
                      <a:rPr lang="en-US" i="1">
                        <a:latin typeface="Cambria Math"/>
                        <a:ea typeface="Cambria Math"/>
                      </a:rPr>
                      <m:t>𝛻</m:t>
                    </m:r>
                    <m:r>
                      <a:rPr lang="en-US" i="1">
                        <a:latin typeface="Cambria Math"/>
                        <a:ea typeface="Cambria Math"/>
                      </a:rPr>
                      <m:t>∙</m:t>
                    </m:r>
                    <m:d>
                      <m:dPr>
                        <m:ctrlPr>
                          <a:rPr lang="en-US" b="0" i="1" smtClean="0">
                            <a:latin typeface="Cambria Math" panose="02040503050406030204" pitchFamily="18" charset="0"/>
                            <a:ea typeface="Cambria Math"/>
                          </a:rPr>
                        </m:ctrlPr>
                      </m:dPr>
                      <m:e>
                        <m:r>
                          <a:rPr lang="en-US" b="0" i="1" smtClean="0">
                            <a:latin typeface="Cambria Math" panose="02040503050406030204" pitchFamily="18" charset="0"/>
                            <a:ea typeface="Cambria Math"/>
                          </a:rPr>
                          <m:t>𝑘</m:t>
                        </m:r>
                        <m:r>
                          <a:rPr lang="en-US" i="1">
                            <a:latin typeface="Cambria Math"/>
                            <a:ea typeface="Cambria Math"/>
                          </a:rPr>
                          <m:t>𝛻</m:t>
                        </m:r>
                        <m:r>
                          <a:rPr lang="en-US" i="1">
                            <a:latin typeface="Cambria Math"/>
                            <a:ea typeface="Cambria Math"/>
                          </a:rPr>
                          <m:t>𝑇</m:t>
                        </m:r>
                      </m:e>
                    </m:d>
                    <m:r>
                      <a:rPr lang="en-US" b="0" i="1" smtClean="0">
                        <a:latin typeface="Cambria Math" panose="02040503050406030204" pitchFamily="18" charset="0"/>
                        <a:ea typeface="Cambria Math"/>
                      </a:rPr>
                      <m:t>+</m:t>
                    </m:r>
                    <m:r>
                      <a:rPr lang="en-US" i="1">
                        <a:latin typeface="Cambria Math"/>
                        <a:ea typeface="Cambria Math"/>
                      </a:rPr>
                      <m:t>2</m:t>
                    </m:r>
                    <m:acc>
                      <m:accPr>
                        <m:chr m:val="̇"/>
                        <m:ctrlPr>
                          <a:rPr lang="en-US" b="1" i="1">
                            <a:latin typeface="Cambria Math" panose="02040503050406030204" pitchFamily="18" charset="0"/>
                            <a:ea typeface="Cambria Math"/>
                          </a:rPr>
                        </m:ctrlPr>
                      </m:accPr>
                      <m:e>
                        <m:r>
                          <a:rPr lang="en-US" b="1" i="1">
                            <a:latin typeface="Cambria Math"/>
                            <a:ea typeface="Cambria Math"/>
                          </a:rPr>
                          <m:t>𝝐</m:t>
                        </m:r>
                      </m:e>
                    </m:acc>
                    <m:r>
                      <a:rPr lang="en-US" b="1" i="1">
                        <a:latin typeface="Cambria Math"/>
                        <a:ea typeface="Cambria Math"/>
                      </a:rPr>
                      <m:t>𝝈</m:t>
                    </m:r>
                    <m:r>
                      <a:rPr lang="en-US" b="1" i="1" smtClean="0">
                        <a:latin typeface="Cambria Math" panose="02040503050406030204" pitchFamily="18" charset="0"/>
                        <a:ea typeface="Cambria Math" panose="02040503050406030204" pitchFamily="18" charset="0"/>
                      </a:rPr>
                      <m:t>,</m:t>
                    </m:r>
                  </m:oMath>
                </a14:m>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in    </a:t>
                </a:r>
                <a14:m>
                  <m:oMath xmlns:m="http://schemas.openxmlformats.org/officeDocument/2006/math">
                    <m:sSub>
                      <m:sSubPr>
                        <m:ctrlPr>
                          <a:rPr lang="en-US" b="0" i="1" smtClean="0">
                            <a:solidFill>
                              <a:srgbClr val="00B050"/>
                            </a:solidFill>
                            <a:latin typeface="Cambria Math" panose="02040503050406030204" pitchFamily="18" charset="0"/>
                            <a:ea typeface="Cambria Math" panose="02040503050406030204" pitchFamily="18" charset="0"/>
                            <a:cs typeface="Calibri" panose="020F0502020204030204" pitchFamily="34" charset="0"/>
                          </a:rPr>
                        </m:ctrlPr>
                      </m:sSubPr>
                      <m:e>
                        <m:r>
                          <a:rPr lang="en-US" i="1" smtClean="0">
                            <a:solidFill>
                              <a:schemeClr val="tx1"/>
                            </a:solidFill>
                            <a:latin typeface="Cambria Math" panose="02040503050406030204" pitchFamily="18" charset="0"/>
                            <a:ea typeface="Cambria Math" panose="02040503050406030204" pitchFamily="18" charset="0"/>
                            <a:cs typeface="Calibri" panose="020F0502020204030204" pitchFamily="34" charset="0"/>
                          </a:rPr>
                          <m:t>𝛺</m:t>
                        </m:r>
                      </m:e>
                      <m:sub>
                        <m:r>
                          <a:rPr lang="en-US" b="0" i="1" smtClean="0">
                            <a:solidFill>
                              <a:schemeClr val="tx1"/>
                            </a:solidFill>
                            <a:latin typeface="Cambria Math" panose="02040503050406030204" pitchFamily="18" charset="0"/>
                            <a:ea typeface="Cambria Math" panose="02040503050406030204" pitchFamily="18" charset="0"/>
                            <a:cs typeface="Calibri" panose="020F0502020204030204" pitchFamily="34" charset="0"/>
                          </a:rPr>
                          <m:t>𝐻</m:t>
                        </m:r>
                      </m:sub>
                    </m:sSub>
                  </m:oMath>
                </a14:m>
                <a:endParaRPr lang="en-US" dirty="0">
                  <a:latin typeface="Calibri" panose="020F0502020204030204" pitchFamily="34" charset="0"/>
                  <a:cs typeface="Calibri" panose="020F0502020204030204" pitchFamily="34" charset="0"/>
                </a:endParaRPr>
              </a:p>
            </p:txBody>
          </p:sp>
        </mc:Choice>
        <mc:Fallback xmlns="">
          <p:sp>
            <p:nvSpPr>
              <p:cNvPr id="13" name="Rectangle 12">
                <a:extLst>
                  <a:ext uri="{FF2B5EF4-FFF2-40B4-BE49-F238E27FC236}">
                    <a16:creationId xmlns:a16="http://schemas.microsoft.com/office/drawing/2014/main" id="{23D01DE5-2704-4910-BACC-9266657E2877}"/>
                  </a:ext>
                </a:extLst>
              </p:cNvPr>
              <p:cNvSpPr>
                <a:spLocks noRot="1" noChangeAspect="1" noMove="1" noResize="1" noEditPoints="1" noAdjustHandles="1" noChangeArrowheads="1" noChangeShapeType="1" noTextEdit="1"/>
              </p:cNvSpPr>
              <p:nvPr/>
            </p:nvSpPr>
            <p:spPr>
              <a:xfrm>
                <a:off x="458496" y="1980091"/>
                <a:ext cx="4723473" cy="499560"/>
              </a:xfrm>
              <a:prstGeom prst="rect">
                <a:avLst/>
              </a:prstGeom>
              <a:blipFill>
                <a:blip r:embed="rId4"/>
                <a:stretch>
                  <a:fillRect b="-731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Rectangle 13">
                <a:extLst>
                  <a:ext uri="{FF2B5EF4-FFF2-40B4-BE49-F238E27FC236}">
                    <a16:creationId xmlns:a16="http://schemas.microsoft.com/office/drawing/2014/main" id="{A6A70B4D-E6CB-4F8E-A85F-FBDFB4D61114}"/>
                  </a:ext>
                </a:extLst>
              </p:cNvPr>
              <p:cNvSpPr/>
              <p:nvPr/>
            </p:nvSpPr>
            <p:spPr>
              <a:xfrm>
                <a:off x="1064864" y="4288610"/>
                <a:ext cx="4612054" cy="1493358"/>
              </a:xfrm>
              <a:prstGeom prst="rect">
                <a:avLst/>
              </a:prstGeom>
              <a:ln>
                <a:solidFill>
                  <a:schemeClr val="tx1"/>
                </a:solidFill>
              </a:ln>
            </p:spPr>
            <p:txBody>
              <a:bodyPr wrap="square">
                <a:spAutoFit/>
              </a:bodyPr>
              <a:lstStyle/>
              <a:p>
                <a:pPr algn="ctr"/>
                <a14:m>
                  <m:oMath xmlns:m="http://schemas.openxmlformats.org/officeDocument/2006/math">
                    <m:acc>
                      <m:accPr>
                        <m:chr m:val="̅"/>
                        <m:ctrlPr>
                          <a:rPr lang="en-US" i="1" smtClean="0">
                            <a:latin typeface="Cambria Math" panose="02040503050406030204" pitchFamily="18" charset="0"/>
                            <a:ea typeface="Cambria Math"/>
                          </a:rPr>
                        </m:ctrlPr>
                      </m:accPr>
                      <m:e>
                        <m:r>
                          <a:rPr lang="en-US" b="1" i="1">
                            <a:latin typeface="Cambria Math"/>
                            <a:ea typeface="Cambria Math"/>
                          </a:rPr>
                          <m:t>𝒖</m:t>
                        </m:r>
                      </m:e>
                    </m:acc>
                  </m:oMath>
                </a14:m>
                <a:r>
                  <a:rPr lang="en-US" dirty="0">
                    <a:latin typeface="Calibri" panose="020F0502020204030204" pitchFamily="34" charset="0"/>
                    <a:cs typeface="Calibri" panose="020F0502020204030204" pitchFamily="34" charset="0"/>
                  </a:rPr>
                  <a:t> = vertically averaged</a:t>
                </a:r>
                <a14:m>
                  <m:oMath xmlns:m="http://schemas.openxmlformats.org/officeDocument/2006/math">
                    <m:r>
                      <a:rPr lang="en-US" b="1" i="1" dirty="0">
                        <a:latin typeface="Cambria Math" panose="02040503050406030204" pitchFamily="18" charset="0"/>
                        <a:cs typeface="Calibri" panose="020F0502020204030204" pitchFamily="34" charset="0"/>
                      </a:rPr>
                      <m:t> </m:t>
                    </m:r>
                    <m:r>
                      <a:rPr lang="en-US" b="1" i="1" dirty="0">
                        <a:latin typeface="Cambria Math" panose="02040503050406030204" pitchFamily="18" charset="0"/>
                        <a:cs typeface="Calibri" panose="020F0502020204030204" pitchFamily="34" charset="0"/>
                      </a:rPr>
                      <m:t>𝒖</m:t>
                    </m:r>
                  </m:oMath>
                </a14:m>
                <a:endParaRPr lang="en-US" b="1" dirty="0">
                  <a:latin typeface="Calibri" panose="020F0502020204030204" pitchFamily="34" charset="0"/>
                  <a:cs typeface="Calibri" panose="020F0502020204030204" pitchFamily="34" charset="0"/>
                </a:endParaRPr>
              </a:p>
              <a:p>
                <a:pPr algn="ctr"/>
                <a14:m>
                  <m:oMath xmlns:m="http://schemas.openxmlformats.org/officeDocument/2006/math">
                    <m:acc>
                      <m:accPr>
                        <m:chr m:val="̇"/>
                        <m:ctrlPr>
                          <a:rPr lang="en-US" i="1">
                            <a:latin typeface="Cambria Math" panose="02040503050406030204" pitchFamily="18" charset="0"/>
                            <a:ea typeface="Cambria Math"/>
                          </a:rPr>
                        </m:ctrlPr>
                      </m:accPr>
                      <m:e>
                        <m:r>
                          <a:rPr lang="en-US" i="1">
                            <a:latin typeface="Cambria Math"/>
                            <a:ea typeface="Cambria Math"/>
                          </a:rPr>
                          <m:t>𝑏</m:t>
                        </m:r>
                      </m:e>
                    </m:acc>
                    <m:r>
                      <a:rPr lang="en-US" i="1" dirty="0">
                        <a:latin typeface="Cambria Math"/>
                      </a:rPr>
                      <m:t> </m:t>
                    </m:r>
                  </m:oMath>
                </a14:m>
                <a:r>
                  <a:rPr lang="en-US" dirty="0">
                    <a:latin typeface="Calibri" panose="020F0502020204030204" pitchFamily="34" charset="0"/>
                    <a:cs typeface="Calibri" panose="020F0502020204030204" pitchFamily="34" charset="0"/>
                  </a:rPr>
                  <a:t>= surface mass balance </a:t>
                </a:r>
              </a:p>
              <a:p>
                <a:pPr algn="ctr"/>
                <a:r>
                  <a:rPr lang="en-US" i="1" dirty="0">
                    <a:latin typeface="Calibri" panose="020F0502020204030204" pitchFamily="34" charset="0"/>
                    <a:cs typeface="Calibri" panose="020F0502020204030204" pitchFamily="34" charset="0"/>
                  </a:rPr>
                  <a:t>(given accumulation-ablation function that accounts for e.g. accumulation due to snowfall)</a:t>
                </a:r>
              </a:p>
              <a:p>
                <a:pPr algn="ctr"/>
                <a14:m>
                  <m:oMath xmlns:m="http://schemas.openxmlformats.org/officeDocument/2006/math">
                    <m:r>
                      <m:rPr>
                        <m:sty m:val="p"/>
                      </m:rPr>
                      <a:rPr lang="el-GR" i="1">
                        <a:latin typeface="Cambria Math" panose="02040503050406030204" pitchFamily="18" charset="0"/>
                        <a:ea typeface="Cambria Math" panose="02040503050406030204" pitchFamily="18" charset="0"/>
                        <a:cs typeface="Calibri" panose="020F0502020204030204" pitchFamily="34" charset="0"/>
                      </a:rPr>
                      <m:t>Γ</m:t>
                    </m:r>
                    <m:r>
                      <a:rPr lang="en-US" b="0" i="1" smtClean="0">
                        <a:latin typeface="Cambria Math" panose="02040503050406030204" pitchFamily="18" charset="0"/>
                        <a:ea typeface="Cambria Math" panose="02040503050406030204" pitchFamily="18" charset="0"/>
                        <a:cs typeface="Calibri" panose="020F0502020204030204" pitchFamily="34" charset="0"/>
                      </a:rPr>
                      <m:t> </m:t>
                    </m:r>
                  </m:oMath>
                </a14:m>
                <a:r>
                  <a:rPr lang="en-US" dirty="0">
                    <a:latin typeface="Calibri" panose="020F0502020204030204" pitchFamily="34" charset="0"/>
                    <a:cs typeface="Calibri" panose="020F0502020204030204" pitchFamily="34" charset="0"/>
                  </a:rPr>
                  <a:t>= horizontal extent of the ice</a:t>
                </a:r>
              </a:p>
            </p:txBody>
          </p:sp>
        </mc:Choice>
        <mc:Fallback xmlns="">
          <p:sp>
            <p:nvSpPr>
              <p:cNvPr id="14" name="Rectangle 13">
                <a:extLst>
                  <a:ext uri="{FF2B5EF4-FFF2-40B4-BE49-F238E27FC236}">
                    <a16:creationId xmlns:a16="http://schemas.microsoft.com/office/drawing/2014/main" id="{A6A70B4D-E6CB-4F8E-A85F-FBDFB4D61114}"/>
                  </a:ext>
                </a:extLst>
              </p:cNvPr>
              <p:cNvSpPr>
                <a:spLocks noRot="1" noChangeAspect="1" noMove="1" noResize="1" noEditPoints="1" noAdjustHandles="1" noChangeArrowheads="1" noChangeShapeType="1" noTextEdit="1"/>
              </p:cNvSpPr>
              <p:nvPr/>
            </p:nvSpPr>
            <p:spPr>
              <a:xfrm>
                <a:off x="1064864" y="4288610"/>
                <a:ext cx="4612054" cy="1493358"/>
              </a:xfrm>
              <a:prstGeom prst="rect">
                <a:avLst/>
              </a:prstGeom>
              <a:blipFill>
                <a:blip r:embed="rId5"/>
                <a:stretch>
                  <a:fillRect l="-660" t="-2033" r="-528" b="-5691"/>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5" name="TextBox 14">
                <a:extLst>
                  <a:ext uri="{FF2B5EF4-FFF2-40B4-BE49-F238E27FC236}">
                    <a16:creationId xmlns:a16="http://schemas.microsoft.com/office/drawing/2014/main" id="{495FD62D-A64D-49D3-BAE7-18CE1D615F7D}"/>
                  </a:ext>
                </a:extLst>
              </p:cNvPr>
              <p:cNvSpPr txBox="1"/>
              <p:nvPr/>
            </p:nvSpPr>
            <p:spPr>
              <a:xfrm>
                <a:off x="-9831" y="3059668"/>
                <a:ext cx="6172200" cy="369332"/>
              </a:xfrm>
              <a:prstGeom prst="rect">
                <a:avLst/>
              </a:prstGeom>
              <a:noFill/>
            </p:spPr>
            <p:txBody>
              <a:bodyPr wrap="square" rtlCol="0">
                <a:spAutoFit/>
              </a:bodyPr>
              <a:lstStyle/>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Mass equation </a:t>
                </a:r>
                <a:r>
                  <a:rPr lang="en-US" dirty="0">
                    <a:latin typeface="Calibri" panose="020F0502020204030204" pitchFamily="34" charset="0"/>
                    <a:cs typeface="Calibri" panose="020F0502020204030204" pitchFamily="34" charset="0"/>
                  </a:rPr>
                  <a:t>for the ice thickness </a:t>
                </a:r>
                <a14:m>
                  <m:oMath xmlns:m="http://schemas.openxmlformats.org/officeDocument/2006/math">
                    <m:r>
                      <a:rPr lang="en-US" i="1" dirty="0" smtClean="0">
                        <a:latin typeface="Cambria Math" panose="02040503050406030204" pitchFamily="18" charset="0"/>
                        <a:cs typeface="Calibri" panose="020F0502020204030204" pitchFamily="34" charset="0"/>
                      </a:rPr>
                      <m:t>𝐻</m:t>
                    </m:r>
                  </m:oMath>
                </a14:m>
                <a:r>
                  <a:rPr lang="en-US" dirty="0">
                    <a:latin typeface="Calibri" panose="020F0502020204030204" pitchFamily="34" charset="0"/>
                    <a:cs typeface="Calibri" panose="020F0502020204030204" pitchFamily="34" charset="0"/>
                  </a:rPr>
                  <a:t>:</a:t>
                </a:r>
              </a:p>
            </p:txBody>
          </p:sp>
        </mc:Choice>
        <mc:Fallback xmlns="">
          <p:sp>
            <p:nvSpPr>
              <p:cNvPr id="15" name="TextBox 14">
                <a:extLst>
                  <a:ext uri="{FF2B5EF4-FFF2-40B4-BE49-F238E27FC236}">
                    <a16:creationId xmlns:a16="http://schemas.microsoft.com/office/drawing/2014/main" id="{495FD62D-A64D-49D3-BAE7-18CE1D615F7D}"/>
                  </a:ext>
                </a:extLst>
              </p:cNvPr>
              <p:cNvSpPr txBox="1">
                <a:spLocks noRot="1" noChangeAspect="1" noMove="1" noResize="1" noEditPoints="1" noAdjustHandles="1" noChangeArrowheads="1" noChangeShapeType="1" noTextEdit="1"/>
              </p:cNvSpPr>
              <p:nvPr/>
            </p:nvSpPr>
            <p:spPr>
              <a:xfrm>
                <a:off x="-9831" y="3059668"/>
                <a:ext cx="6172200" cy="369332"/>
              </a:xfrm>
              <a:prstGeom prst="rect">
                <a:avLst/>
              </a:prstGeom>
              <a:blipFill>
                <a:blip r:embed="rId6"/>
                <a:stretch>
                  <a:fillRect l="-592" t="-9836"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6" name="TextBox 15">
                <a:extLst>
                  <a:ext uri="{FF2B5EF4-FFF2-40B4-BE49-F238E27FC236}">
                    <a16:creationId xmlns:a16="http://schemas.microsoft.com/office/drawing/2014/main" id="{1D645423-3BC0-4FEB-A125-5B02A2AA7AE4}"/>
                  </a:ext>
                </a:extLst>
              </p:cNvPr>
              <p:cNvSpPr txBox="1"/>
              <p:nvPr/>
            </p:nvSpPr>
            <p:spPr>
              <a:xfrm>
                <a:off x="76200" y="5895535"/>
                <a:ext cx="8340064" cy="369332"/>
              </a:xfrm>
              <a:prstGeom prst="rect">
                <a:avLst/>
              </a:prstGeom>
              <a:noFill/>
            </p:spPr>
            <p:txBody>
              <a:bodyPr wrap="square" rtlCol="0">
                <a:spAutoFit/>
              </a:bodyPr>
              <a:lstStyle/>
              <a:p>
                <a:pPr marL="285750"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Thickness </a:t>
                </a:r>
                <a14:m>
                  <m:oMath xmlns:m="http://schemas.openxmlformats.org/officeDocument/2006/math">
                    <m:r>
                      <a:rPr lang="en-US" i="1" dirty="0" smtClean="0">
                        <a:solidFill>
                          <a:schemeClr val="tx1"/>
                        </a:solidFill>
                        <a:latin typeface="Cambria Math" panose="02040503050406030204" pitchFamily="18" charset="0"/>
                        <a:cs typeface="Calibri" panose="020F0502020204030204" pitchFamily="34" charset="0"/>
                      </a:rPr>
                      <m:t>𝐻</m:t>
                    </m:r>
                  </m:oMath>
                </a14:m>
                <a:r>
                  <a:rPr lang="en-US" dirty="0">
                    <a:latin typeface="Calibri" panose="020F0502020204030204" pitchFamily="34" charset="0"/>
                    <a:cs typeface="Calibri" panose="020F0502020204030204" pitchFamily="34" charset="0"/>
                  </a:rPr>
                  <a:t> determines the </a:t>
                </a:r>
                <a:r>
                  <a:rPr lang="en-US" b="1" dirty="0">
                    <a:latin typeface="Calibri" panose="020F0502020204030204" pitchFamily="34" charset="0"/>
                    <a:cs typeface="Calibri" panose="020F0502020204030204" pitchFamily="34" charset="0"/>
                  </a:rPr>
                  <a:t>geometry</a:t>
                </a:r>
                <a:r>
                  <a:rPr lang="en-US" dirty="0">
                    <a:latin typeface="Calibri" panose="020F0502020204030204" pitchFamily="34" charset="0"/>
                    <a:cs typeface="Calibri" panose="020F0502020204030204" pitchFamily="34" charset="0"/>
                  </a:rPr>
                  <a:t> for velocity equations.</a:t>
                </a:r>
              </a:p>
            </p:txBody>
          </p:sp>
        </mc:Choice>
        <mc:Fallback xmlns="">
          <p:sp>
            <p:nvSpPr>
              <p:cNvPr id="16" name="TextBox 15">
                <a:extLst>
                  <a:ext uri="{FF2B5EF4-FFF2-40B4-BE49-F238E27FC236}">
                    <a16:creationId xmlns:a16="http://schemas.microsoft.com/office/drawing/2014/main" id="{1D645423-3BC0-4FEB-A125-5B02A2AA7AE4}"/>
                  </a:ext>
                </a:extLst>
              </p:cNvPr>
              <p:cNvSpPr txBox="1">
                <a:spLocks noRot="1" noChangeAspect="1" noMove="1" noResize="1" noEditPoints="1" noAdjustHandles="1" noChangeArrowheads="1" noChangeShapeType="1" noTextEdit="1"/>
              </p:cNvSpPr>
              <p:nvPr/>
            </p:nvSpPr>
            <p:spPr>
              <a:xfrm>
                <a:off x="76200" y="5895535"/>
                <a:ext cx="8340064" cy="369332"/>
              </a:xfrm>
              <a:prstGeom prst="rect">
                <a:avLst/>
              </a:prstGeom>
              <a:blipFill>
                <a:blip r:embed="rId7"/>
                <a:stretch>
                  <a:fillRect l="-512" t="-8197"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7" name="TextBox 16">
                <a:extLst>
                  <a:ext uri="{FF2B5EF4-FFF2-40B4-BE49-F238E27FC236}">
                    <a16:creationId xmlns:a16="http://schemas.microsoft.com/office/drawing/2014/main" id="{4FD19574-F327-4995-B6A2-F17BC77B7829}"/>
                  </a:ext>
                </a:extLst>
              </p:cNvPr>
              <p:cNvSpPr txBox="1"/>
              <p:nvPr/>
            </p:nvSpPr>
            <p:spPr>
              <a:xfrm>
                <a:off x="380639" y="2536986"/>
                <a:ext cx="5791200" cy="369332"/>
              </a:xfrm>
              <a:prstGeom prst="rect">
                <a:avLst/>
              </a:prstGeom>
              <a:noFill/>
            </p:spPr>
            <p:txBody>
              <a:bodyPr wrap="square" rtlCol="0">
                <a:spAutoFit/>
              </a:bodyPr>
              <a:lstStyle/>
              <a:p>
                <a:pPr marL="285750"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Flow factor </a:t>
                </a:r>
                <a14:m>
                  <m:oMath xmlns:m="http://schemas.openxmlformats.org/officeDocument/2006/math">
                    <m:r>
                      <a:rPr lang="en-US" i="1" dirty="0" smtClean="0">
                        <a:latin typeface="Cambria Math" panose="02040503050406030204" pitchFamily="18" charset="0"/>
                        <a:cs typeface="Calibri" panose="020F0502020204030204" pitchFamily="34" charset="0"/>
                      </a:rPr>
                      <m:t>𝐴</m:t>
                    </m:r>
                  </m:oMath>
                </a14:m>
                <a:r>
                  <a:rPr lang="en-US" dirty="0">
                    <a:latin typeface="Calibri" panose="020F0502020204030204" pitchFamily="34" charset="0"/>
                    <a:cs typeface="Calibri" panose="020F0502020204030204" pitchFamily="34" charset="0"/>
                  </a:rPr>
                  <a:t> in Glen’s law viscosity </a:t>
                </a:r>
                <a14:m>
                  <m:oMath xmlns:m="http://schemas.openxmlformats.org/officeDocument/2006/math">
                    <m:r>
                      <a:rPr lang="en-US" i="1" smtClean="0">
                        <a:latin typeface="Cambria Math" panose="02040503050406030204" pitchFamily="18" charset="0"/>
                        <a:ea typeface="Cambria Math" panose="02040503050406030204" pitchFamily="18" charset="0"/>
                        <a:cs typeface="Calibri" panose="020F0502020204030204" pitchFamily="34" charset="0"/>
                      </a:rPr>
                      <m:t>𝜇</m:t>
                    </m:r>
                    <m:r>
                      <a:rPr lang="en-US" b="0" i="1" smtClean="0">
                        <a:latin typeface="Cambria Math" panose="02040503050406030204" pitchFamily="18" charset="0"/>
                        <a:ea typeface="Cambria Math" panose="02040503050406030204" pitchFamily="18" charset="0"/>
                        <a:cs typeface="Calibri" panose="020F0502020204030204" pitchFamily="34" charset="0"/>
                      </a:rPr>
                      <m:t> </m:t>
                    </m:r>
                  </m:oMath>
                </a14:m>
                <a:r>
                  <a:rPr lang="en-US" dirty="0">
                    <a:latin typeface="Calibri" panose="020F0502020204030204" pitchFamily="34" charset="0"/>
                    <a:cs typeface="Calibri" panose="020F0502020204030204" pitchFamily="34" charset="0"/>
                  </a:rPr>
                  <a:t>is function of </a:t>
                </a:r>
                <a14:m>
                  <m:oMath xmlns:m="http://schemas.openxmlformats.org/officeDocument/2006/math">
                    <m:r>
                      <a:rPr lang="en-US" i="1" dirty="0" smtClean="0">
                        <a:latin typeface="Cambria Math" panose="02040503050406030204" pitchFamily="18" charset="0"/>
                        <a:cs typeface="Calibri" panose="020F0502020204030204" pitchFamily="34" charset="0"/>
                      </a:rPr>
                      <m:t>𝑇</m:t>
                    </m:r>
                  </m:oMath>
                </a14:m>
                <a:r>
                  <a:rPr lang="en-US" dirty="0">
                    <a:latin typeface="Calibri" panose="020F0502020204030204" pitchFamily="34" charset="0"/>
                    <a:cs typeface="Calibri" panose="020F0502020204030204" pitchFamily="34" charset="0"/>
                  </a:rPr>
                  <a:t>.</a:t>
                </a:r>
              </a:p>
            </p:txBody>
          </p:sp>
        </mc:Choice>
        <mc:Fallback xmlns="">
          <p:sp>
            <p:nvSpPr>
              <p:cNvPr id="17" name="TextBox 16">
                <a:extLst>
                  <a:ext uri="{FF2B5EF4-FFF2-40B4-BE49-F238E27FC236}">
                    <a16:creationId xmlns:a16="http://schemas.microsoft.com/office/drawing/2014/main" id="{4FD19574-F327-4995-B6A2-F17BC77B7829}"/>
                  </a:ext>
                </a:extLst>
              </p:cNvPr>
              <p:cNvSpPr txBox="1">
                <a:spLocks noRot="1" noChangeAspect="1" noMove="1" noResize="1" noEditPoints="1" noAdjustHandles="1" noChangeArrowheads="1" noChangeShapeType="1" noTextEdit="1"/>
              </p:cNvSpPr>
              <p:nvPr/>
            </p:nvSpPr>
            <p:spPr>
              <a:xfrm>
                <a:off x="380639" y="2536986"/>
                <a:ext cx="5791200" cy="369332"/>
              </a:xfrm>
              <a:prstGeom prst="rect">
                <a:avLst/>
              </a:prstGeom>
              <a:blipFill>
                <a:blip r:embed="rId8"/>
                <a:stretch>
                  <a:fillRect l="-632" t="-8197" b="-24590"/>
                </a:stretch>
              </a:blipFill>
            </p:spPr>
            <p:txBody>
              <a:bodyPr/>
              <a:lstStyle/>
              <a:p>
                <a:r>
                  <a:rPr lang="en-US">
                    <a:noFill/>
                  </a:rPr>
                  <a:t> </a:t>
                </a:r>
              </a:p>
            </p:txBody>
          </p:sp>
        </mc:Fallback>
      </mc:AlternateContent>
      <p:pic>
        <p:nvPicPr>
          <p:cNvPr id="18" name="Picture 17">
            <a:extLst>
              <a:ext uri="{FF2B5EF4-FFF2-40B4-BE49-F238E27FC236}">
                <a16:creationId xmlns:a16="http://schemas.microsoft.com/office/drawing/2014/main" id="{FC543FC6-AE29-4229-BE16-BE75F6E1C4AE}"/>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6248400" y="1662279"/>
            <a:ext cx="2590800" cy="2512764"/>
          </a:xfrm>
          <a:prstGeom prst="rect">
            <a:avLst/>
          </a:prstGeom>
        </p:spPr>
      </p:pic>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617CEA70-72B1-41F5-8DF1-F69393B7F8FA}"/>
                  </a:ext>
                </a:extLst>
              </p:cNvPr>
              <p:cNvSpPr txBox="1"/>
              <p:nvPr/>
            </p:nvSpPr>
            <p:spPr>
              <a:xfrm>
                <a:off x="6819899" y="4233333"/>
                <a:ext cx="1447800" cy="369332"/>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time </a:t>
                </a:r>
                <a14:m>
                  <m:oMath xmlns:m="http://schemas.openxmlformats.org/officeDocument/2006/math">
                    <m:r>
                      <a:rPr lang="en-US" b="0" i="1" smtClean="0">
                        <a:latin typeface="Cambria Math"/>
                      </a:rPr>
                      <m:t>𝑡</m:t>
                    </m:r>
                    <m:r>
                      <a:rPr lang="en-US" b="0" i="0" baseline="-25000" smtClean="0">
                        <a:latin typeface="Cambria Math"/>
                      </a:rPr>
                      <m:t>0</m:t>
                    </m:r>
                  </m:oMath>
                </a14:m>
                <a:endParaRPr lang="en-US" baseline="-25000" dirty="0">
                  <a:latin typeface="Calibri" panose="020F0502020204030204" pitchFamily="34" charset="0"/>
                  <a:cs typeface="Calibri" panose="020F0502020204030204" pitchFamily="34" charset="0"/>
                </a:endParaRPr>
              </a:p>
            </p:txBody>
          </p:sp>
        </mc:Choice>
        <mc:Fallback xmlns="">
          <p:sp>
            <p:nvSpPr>
              <p:cNvPr id="19" name="TextBox 18">
                <a:extLst>
                  <a:ext uri="{FF2B5EF4-FFF2-40B4-BE49-F238E27FC236}">
                    <a16:creationId xmlns:a16="http://schemas.microsoft.com/office/drawing/2014/main" id="{617CEA70-72B1-41F5-8DF1-F69393B7F8FA}"/>
                  </a:ext>
                </a:extLst>
              </p:cNvPr>
              <p:cNvSpPr txBox="1">
                <a:spLocks noRot="1" noChangeAspect="1" noMove="1" noResize="1" noEditPoints="1" noAdjustHandles="1" noChangeArrowheads="1" noChangeShapeType="1" noTextEdit="1"/>
              </p:cNvSpPr>
              <p:nvPr/>
            </p:nvSpPr>
            <p:spPr>
              <a:xfrm>
                <a:off x="6819899" y="4233333"/>
                <a:ext cx="1447800" cy="369332"/>
              </a:xfrm>
              <a:prstGeom prst="rect">
                <a:avLst/>
              </a:prstGeom>
              <a:blipFill>
                <a:blip r:embed="rId10"/>
                <a:stretch>
                  <a:fillRect t="-8197"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68BAA48C-95A9-4CBC-B851-04784B9F1A88}"/>
                  </a:ext>
                </a:extLst>
              </p:cNvPr>
              <p:cNvSpPr txBox="1"/>
              <p:nvPr/>
            </p:nvSpPr>
            <p:spPr>
              <a:xfrm>
                <a:off x="6477000" y="4791670"/>
                <a:ext cx="2286000" cy="923330"/>
              </a:xfrm>
              <a:prstGeom prst="rect">
                <a:avLst/>
              </a:prstGeom>
              <a:noFill/>
              <a:ln>
                <a:noFill/>
              </a:ln>
            </p:spPr>
            <p:txBody>
              <a:bodyPr wrap="square" rtlCol="0">
                <a:spAutoFit/>
              </a:bodyPr>
              <a:lstStyle/>
              <a:p>
                <a:pPr algn="ctr"/>
                <a:r>
                  <a:rPr lang="en-US" i="1" dirty="0">
                    <a:latin typeface="Calibri" panose="020F0502020204030204" pitchFamily="34" charset="0"/>
                    <a:cs typeface="Calibri" panose="020F0502020204030204" pitchFamily="34" charset="0"/>
                  </a:rPr>
                  <a:t>Ice-covered (“active”) cells shaded in white</a:t>
                </a:r>
              </a:p>
              <a:p>
                <a:pPr algn="ctr"/>
                <a:r>
                  <a:rPr lang="en-US" i="1" dirty="0">
                    <a:latin typeface="Calibri" panose="020F0502020204030204" pitchFamily="34" charset="0"/>
                    <a:cs typeface="Calibri" panose="020F0502020204030204" pitchFamily="34" charset="0"/>
                  </a:rPr>
                  <a:t>(</a:t>
                </a:r>
                <a14:m>
                  <m:oMath xmlns:m="http://schemas.openxmlformats.org/officeDocument/2006/math">
                    <m:r>
                      <a:rPr lang="en-US" i="1" dirty="0" smtClean="0">
                        <a:latin typeface="Cambria Math"/>
                      </a:rPr>
                      <m:t>𝐻</m:t>
                    </m:r>
                    <m:r>
                      <a:rPr lang="en-US" i="1" dirty="0" smtClean="0">
                        <a:latin typeface="Cambria Math"/>
                      </a:rPr>
                      <m:t>&gt;</m:t>
                    </m:r>
                    <m:sSub>
                      <m:sSubPr>
                        <m:ctrlPr>
                          <a:rPr lang="en-US" i="1" dirty="0" smtClean="0">
                            <a:latin typeface="Cambria Math" panose="02040503050406030204" pitchFamily="18" charset="0"/>
                            <a:cs typeface="Calibri" panose="020F0502020204030204" pitchFamily="34" charset="0"/>
                          </a:rPr>
                        </m:ctrlPr>
                      </m:sSubPr>
                      <m:e>
                        <m:r>
                          <a:rPr lang="en-US" b="0" i="1" dirty="0" smtClean="0">
                            <a:latin typeface="Cambria Math" panose="02040503050406030204" pitchFamily="18" charset="0"/>
                            <a:cs typeface="Calibri" panose="020F0502020204030204" pitchFamily="34" charset="0"/>
                          </a:rPr>
                          <m:t>𝐻</m:t>
                        </m:r>
                      </m:e>
                      <m:sub>
                        <m:r>
                          <a:rPr lang="en-US" b="0" i="1" dirty="0" smtClean="0">
                            <a:latin typeface="Cambria Math" panose="02040503050406030204" pitchFamily="18" charset="0"/>
                            <a:cs typeface="Calibri" panose="020F0502020204030204" pitchFamily="34" charset="0"/>
                          </a:rPr>
                          <m:t>𝑚𝑖𝑛</m:t>
                        </m:r>
                      </m:sub>
                    </m:sSub>
                  </m:oMath>
                </a14:m>
                <a:r>
                  <a:rPr lang="en-US" i="1" dirty="0">
                    <a:latin typeface="Calibri" panose="020F0502020204030204" pitchFamily="34" charset="0"/>
                    <a:cs typeface="Calibri" panose="020F0502020204030204" pitchFamily="34" charset="0"/>
                  </a:rPr>
                  <a:t>)</a:t>
                </a:r>
              </a:p>
            </p:txBody>
          </p:sp>
        </mc:Choice>
        <mc:Fallback xmlns="">
          <p:sp>
            <p:nvSpPr>
              <p:cNvPr id="20" name="TextBox 19">
                <a:extLst>
                  <a:ext uri="{FF2B5EF4-FFF2-40B4-BE49-F238E27FC236}">
                    <a16:creationId xmlns:a16="http://schemas.microsoft.com/office/drawing/2014/main" id="{68BAA48C-95A9-4CBC-B851-04784B9F1A88}"/>
                  </a:ext>
                </a:extLst>
              </p:cNvPr>
              <p:cNvSpPr txBox="1">
                <a:spLocks noRot="1" noChangeAspect="1" noMove="1" noResize="1" noEditPoints="1" noAdjustHandles="1" noChangeArrowheads="1" noChangeShapeType="1" noTextEdit="1"/>
              </p:cNvSpPr>
              <p:nvPr/>
            </p:nvSpPr>
            <p:spPr>
              <a:xfrm>
                <a:off x="6477000" y="4791670"/>
                <a:ext cx="2286000" cy="923330"/>
              </a:xfrm>
              <a:prstGeom prst="rect">
                <a:avLst/>
              </a:prstGeom>
              <a:blipFill>
                <a:blip r:embed="rId11"/>
                <a:stretch>
                  <a:fillRect l="-267" t="-3289" r="-1333" b="-9211"/>
                </a:stretch>
              </a:blipFill>
              <a:ln>
                <a:no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E7C61C52-336C-408C-8F8A-9378F1635C9A}"/>
                  </a:ext>
                </a:extLst>
              </p:cNvPr>
              <p:cNvSpPr txBox="1"/>
              <p:nvPr/>
            </p:nvSpPr>
            <p:spPr>
              <a:xfrm>
                <a:off x="-42659" y="1524000"/>
                <a:ext cx="6172200" cy="369332"/>
              </a:xfrm>
              <a:prstGeom prst="rect">
                <a:avLst/>
              </a:prstGeom>
              <a:noFill/>
            </p:spPr>
            <p:txBody>
              <a:bodyPr wrap="square" rtlCol="0">
                <a:spAutoFit/>
              </a:bodyPr>
              <a:lstStyle/>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Energy equation </a:t>
                </a:r>
                <a:r>
                  <a:rPr lang="en-US" dirty="0">
                    <a:latin typeface="Calibri" panose="020F0502020204030204" pitchFamily="34" charset="0"/>
                    <a:cs typeface="Calibri" panose="020F0502020204030204" pitchFamily="34" charset="0"/>
                  </a:rPr>
                  <a:t>for the temperature </a:t>
                </a:r>
                <a14:m>
                  <m:oMath xmlns:m="http://schemas.openxmlformats.org/officeDocument/2006/math">
                    <m:r>
                      <a:rPr lang="en-US" i="1" dirty="0" smtClean="0">
                        <a:latin typeface="Cambria Math" panose="02040503050406030204" pitchFamily="18" charset="0"/>
                        <a:cs typeface="Calibri" panose="020F0502020204030204" pitchFamily="34" charset="0"/>
                      </a:rPr>
                      <m:t>𝑇</m:t>
                    </m:r>
                    <m:r>
                      <a:rPr lang="en-US" i="1" dirty="0" smtClean="0">
                        <a:latin typeface="Cambria Math" panose="02040503050406030204" pitchFamily="18" charset="0"/>
                        <a:cs typeface="Calibri" panose="020F0502020204030204" pitchFamily="34" charset="0"/>
                      </a:rPr>
                      <m:t>:</m:t>
                    </m:r>
                  </m:oMath>
                </a14:m>
                <a:endParaRPr lang="en-US" dirty="0">
                  <a:latin typeface="Calibri" panose="020F0502020204030204" pitchFamily="34" charset="0"/>
                  <a:cs typeface="Calibri" panose="020F0502020204030204" pitchFamily="34" charset="0"/>
                </a:endParaRPr>
              </a:p>
            </p:txBody>
          </p:sp>
        </mc:Choice>
        <mc:Fallback xmlns="">
          <p:sp>
            <p:nvSpPr>
              <p:cNvPr id="21" name="TextBox 20">
                <a:extLst>
                  <a:ext uri="{FF2B5EF4-FFF2-40B4-BE49-F238E27FC236}">
                    <a16:creationId xmlns:a16="http://schemas.microsoft.com/office/drawing/2014/main" id="{E7C61C52-336C-408C-8F8A-9378F1635C9A}"/>
                  </a:ext>
                </a:extLst>
              </p:cNvPr>
              <p:cNvSpPr txBox="1">
                <a:spLocks noRot="1" noChangeAspect="1" noMove="1" noResize="1" noEditPoints="1" noAdjustHandles="1" noChangeArrowheads="1" noChangeShapeType="1" noTextEdit="1"/>
              </p:cNvSpPr>
              <p:nvPr/>
            </p:nvSpPr>
            <p:spPr>
              <a:xfrm>
                <a:off x="-42659" y="1524000"/>
                <a:ext cx="6172200" cy="369332"/>
              </a:xfrm>
              <a:prstGeom prst="rect">
                <a:avLst/>
              </a:prstGeom>
              <a:blipFill>
                <a:blip r:embed="rId12"/>
                <a:stretch>
                  <a:fillRect l="-592" t="-8197" b="-24590"/>
                </a:stretch>
              </a:blipFill>
            </p:spPr>
            <p:txBody>
              <a:bodyPr/>
              <a:lstStyle/>
              <a:p>
                <a:r>
                  <a:rPr lang="en-US">
                    <a:noFill/>
                  </a:rPr>
                  <a:t> </a:t>
                </a:r>
              </a:p>
            </p:txBody>
          </p:sp>
        </mc:Fallback>
      </mc:AlternateContent>
    </p:spTree>
    <p:extLst>
      <p:ext uri="{BB962C8B-B14F-4D97-AF65-F5344CB8AC3E}">
        <p14:creationId xmlns:p14="http://schemas.microsoft.com/office/powerpoint/2010/main" val="3483820953"/>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6200" y="-228600"/>
            <a:ext cx="7467600" cy="1219200"/>
          </a:xfrm>
        </p:spPr>
        <p:txBody>
          <a:bodyPr/>
          <a:lstStyle/>
          <a:p>
            <a:pPr algn="l"/>
            <a:r>
              <a:rPr lang="en-US" sz="3600" dirty="0">
                <a:latin typeface="Calibri" panose="020F0502020204030204" pitchFamily="34" charset="0"/>
                <a:cs typeface="Calibri" panose="020F0502020204030204" pitchFamily="34" charset="0"/>
              </a:rPr>
              <a:t>Ice Sheet Evolution</a:t>
            </a:r>
          </a:p>
        </p:txBody>
      </p:sp>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76C29303-F088-402B-83C4-4F41D65D88E7}"/>
                  </a:ext>
                </a:extLst>
              </p:cNvPr>
              <p:cNvSpPr txBox="1"/>
              <p:nvPr/>
            </p:nvSpPr>
            <p:spPr>
              <a:xfrm>
                <a:off x="-42659" y="1524000"/>
                <a:ext cx="6172200" cy="369332"/>
              </a:xfrm>
              <a:prstGeom prst="rect">
                <a:avLst/>
              </a:prstGeom>
              <a:noFill/>
            </p:spPr>
            <p:txBody>
              <a:bodyPr wrap="square" rtlCol="0">
                <a:spAutoFit/>
              </a:bodyPr>
              <a:lstStyle/>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Energy equation </a:t>
                </a:r>
                <a:r>
                  <a:rPr lang="en-US" dirty="0">
                    <a:latin typeface="Calibri" panose="020F0502020204030204" pitchFamily="34" charset="0"/>
                    <a:cs typeface="Calibri" panose="020F0502020204030204" pitchFamily="34" charset="0"/>
                  </a:rPr>
                  <a:t>for the temperature </a:t>
                </a:r>
                <a14:m>
                  <m:oMath xmlns:m="http://schemas.openxmlformats.org/officeDocument/2006/math">
                    <m:r>
                      <a:rPr lang="en-US" i="1" dirty="0" smtClean="0">
                        <a:latin typeface="Cambria Math" panose="02040503050406030204" pitchFamily="18" charset="0"/>
                        <a:cs typeface="Calibri" panose="020F0502020204030204" pitchFamily="34" charset="0"/>
                      </a:rPr>
                      <m:t>𝑇</m:t>
                    </m:r>
                    <m:r>
                      <a:rPr lang="en-US" i="1" dirty="0" smtClean="0">
                        <a:latin typeface="Cambria Math" panose="02040503050406030204" pitchFamily="18" charset="0"/>
                        <a:cs typeface="Calibri" panose="020F0502020204030204" pitchFamily="34" charset="0"/>
                      </a:rPr>
                      <m:t>:</m:t>
                    </m:r>
                  </m:oMath>
                </a14:m>
                <a:endParaRPr lang="en-US" dirty="0">
                  <a:latin typeface="Calibri" panose="020F0502020204030204" pitchFamily="34" charset="0"/>
                  <a:cs typeface="Calibri" panose="020F0502020204030204" pitchFamily="34" charset="0"/>
                </a:endParaRPr>
              </a:p>
            </p:txBody>
          </p:sp>
        </mc:Choice>
        <mc:Fallback xmlns="">
          <p:sp>
            <p:nvSpPr>
              <p:cNvPr id="9" name="TextBox 8">
                <a:extLst>
                  <a:ext uri="{FF2B5EF4-FFF2-40B4-BE49-F238E27FC236}">
                    <a16:creationId xmlns:a16="http://schemas.microsoft.com/office/drawing/2014/main" id="{76C29303-F088-402B-83C4-4F41D65D88E7}"/>
                  </a:ext>
                </a:extLst>
              </p:cNvPr>
              <p:cNvSpPr txBox="1">
                <a:spLocks noRot="1" noChangeAspect="1" noMove="1" noResize="1" noEditPoints="1" noAdjustHandles="1" noChangeArrowheads="1" noChangeShapeType="1" noTextEdit="1"/>
              </p:cNvSpPr>
              <p:nvPr/>
            </p:nvSpPr>
            <p:spPr>
              <a:xfrm>
                <a:off x="-42659" y="1524000"/>
                <a:ext cx="6172200" cy="369332"/>
              </a:xfrm>
              <a:prstGeom prst="rect">
                <a:avLst/>
              </a:prstGeom>
              <a:blipFill>
                <a:blip r:embed="rId2"/>
                <a:stretch>
                  <a:fillRect l="-592" t="-8197" b="-24590"/>
                </a:stretch>
              </a:blipFill>
            </p:spPr>
            <p:txBody>
              <a:bodyPr/>
              <a:lstStyle/>
              <a:p>
                <a:r>
                  <a:rPr lang="en-US">
                    <a:noFill/>
                  </a:rPr>
                  <a:t> </a:t>
                </a:r>
              </a:p>
            </p:txBody>
          </p:sp>
        </mc:Fallback>
      </mc:AlternateContent>
      <p:sp>
        <p:nvSpPr>
          <p:cNvPr id="10" name="TextBox 9">
            <a:extLst>
              <a:ext uri="{FF2B5EF4-FFF2-40B4-BE49-F238E27FC236}">
                <a16:creationId xmlns:a16="http://schemas.microsoft.com/office/drawing/2014/main" id="{DD2320EC-63AD-4FE8-ADF1-6E13A2809EE2}"/>
              </a:ext>
            </a:extLst>
          </p:cNvPr>
          <p:cNvSpPr txBox="1"/>
          <p:nvPr/>
        </p:nvSpPr>
        <p:spPr>
          <a:xfrm>
            <a:off x="1503726" y="734532"/>
            <a:ext cx="6019800" cy="646331"/>
          </a:xfrm>
          <a:prstGeom prst="rect">
            <a:avLst/>
          </a:prstGeom>
          <a:solidFill>
            <a:schemeClr val="accent4">
              <a:lumMod val="20000"/>
              <a:lumOff val="80000"/>
            </a:schemeClr>
          </a:solidFill>
        </p:spPr>
        <p:txBody>
          <a:bodyPr wrap="square" rtlCol="0">
            <a:spAutoFit/>
          </a:bodyPr>
          <a:lstStyle/>
          <a:p>
            <a:pPr algn="ctr"/>
            <a:r>
              <a:rPr lang="en-US" dirty="0">
                <a:latin typeface="Calibri" panose="020F0502020204030204" pitchFamily="34" charset="0"/>
                <a:cs typeface="Calibri" panose="020F0502020204030204" pitchFamily="34" charset="0"/>
              </a:rPr>
              <a:t>Ice velocity equations are </a:t>
            </a:r>
            <a:r>
              <a:rPr lang="en-US" b="1" dirty="0">
                <a:latin typeface="Calibri" panose="020F0502020204030204" pitchFamily="34" charset="0"/>
                <a:cs typeface="Calibri" panose="020F0502020204030204" pitchFamily="34" charset="0"/>
              </a:rPr>
              <a:t>coupled</a:t>
            </a:r>
            <a:r>
              <a:rPr lang="en-US" dirty="0">
                <a:latin typeface="Calibri" panose="020F0502020204030204" pitchFamily="34" charset="0"/>
                <a:cs typeface="Calibri" panose="020F0502020204030204" pitchFamily="34" charset="0"/>
              </a:rPr>
              <a:t> with equations for ice sheet evolution (thickness) and ice temperature.</a:t>
            </a:r>
          </a:p>
        </p:txBody>
      </p:sp>
      <mc:AlternateContent xmlns:mc="http://schemas.openxmlformats.org/markup-compatibility/2006" xmlns:a14="http://schemas.microsoft.com/office/drawing/2010/main">
        <mc:Choice Requires="a14">
          <p:sp>
            <p:nvSpPr>
              <p:cNvPr id="12" name="Rectangle 11">
                <a:extLst>
                  <a:ext uri="{FF2B5EF4-FFF2-40B4-BE49-F238E27FC236}">
                    <a16:creationId xmlns:a16="http://schemas.microsoft.com/office/drawing/2014/main" id="{CB72D347-6214-4CBF-8A95-B1C2B6AFA9FD}"/>
                  </a:ext>
                </a:extLst>
              </p:cNvPr>
              <p:cNvSpPr/>
              <p:nvPr/>
            </p:nvSpPr>
            <p:spPr>
              <a:xfrm>
                <a:off x="1953644" y="3495497"/>
                <a:ext cx="2834494" cy="499560"/>
              </a:xfrm>
              <a:prstGeom prst="rect">
                <a:avLst/>
              </a:prstGeom>
              <a:solidFill>
                <a:srgbClr val="A5F7BA"/>
              </a:solidFill>
            </p:spPr>
            <p:txBody>
              <a:bodyPr wrap="none">
                <a:spAutoFit/>
              </a:bodyPr>
              <a:lstStyle/>
              <a:p>
                <a:pPr algn="ctr"/>
                <a14:m>
                  <m:oMath xmlns:m="http://schemas.openxmlformats.org/officeDocument/2006/math">
                    <m:f>
                      <m:fPr>
                        <m:ctrlPr>
                          <a:rPr lang="en-US" i="1" smtClean="0">
                            <a:latin typeface="Cambria Math" panose="02040503050406030204" pitchFamily="18" charset="0"/>
                          </a:rPr>
                        </m:ctrlPr>
                      </m:fPr>
                      <m:num>
                        <m:r>
                          <a:rPr lang="en-US" i="1">
                            <a:latin typeface="Cambria Math"/>
                          </a:rPr>
                          <m:t>𝜕</m:t>
                        </m:r>
                        <m:r>
                          <a:rPr lang="en-US" i="1">
                            <a:latin typeface="Cambria Math"/>
                          </a:rPr>
                          <m:t>𝐻</m:t>
                        </m:r>
                      </m:num>
                      <m:den>
                        <m:r>
                          <a:rPr lang="en-US" i="1">
                            <a:latin typeface="Cambria Math"/>
                          </a:rPr>
                          <m:t>𝜕</m:t>
                        </m:r>
                        <m:r>
                          <a:rPr lang="en-US" i="1">
                            <a:latin typeface="Cambria Math"/>
                          </a:rPr>
                          <m:t>𝑡</m:t>
                        </m:r>
                      </m:den>
                    </m:f>
                    <m:r>
                      <a:rPr lang="en-US" b="0" i="1" smtClean="0">
                        <a:latin typeface="Cambria Math" panose="02040503050406030204" pitchFamily="18" charset="0"/>
                      </a:rPr>
                      <m:t>+</m:t>
                    </m:r>
                    <m:r>
                      <a:rPr lang="en-US" i="1">
                        <a:latin typeface="Cambria Math"/>
                        <a:ea typeface="Cambria Math"/>
                      </a:rPr>
                      <m:t>𝛻</m:t>
                    </m:r>
                    <m:r>
                      <a:rPr lang="en-US" i="1">
                        <a:latin typeface="Cambria Math"/>
                        <a:ea typeface="Cambria Math"/>
                      </a:rPr>
                      <m:t>∙</m:t>
                    </m:r>
                    <m:d>
                      <m:dPr>
                        <m:ctrlPr>
                          <a:rPr lang="en-US" i="1">
                            <a:latin typeface="Cambria Math" panose="02040503050406030204" pitchFamily="18" charset="0"/>
                            <a:ea typeface="Cambria Math"/>
                          </a:rPr>
                        </m:ctrlPr>
                      </m:dPr>
                      <m:e>
                        <m:acc>
                          <m:accPr>
                            <m:chr m:val="̅"/>
                            <m:ctrlPr>
                              <a:rPr lang="en-US" i="1">
                                <a:latin typeface="Cambria Math" panose="02040503050406030204" pitchFamily="18" charset="0"/>
                                <a:ea typeface="Cambria Math"/>
                              </a:rPr>
                            </m:ctrlPr>
                          </m:accPr>
                          <m:e>
                            <m:r>
                              <a:rPr lang="en-US" b="1" i="1">
                                <a:latin typeface="Cambria Math"/>
                                <a:ea typeface="Cambria Math"/>
                              </a:rPr>
                              <m:t>𝒖</m:t>
                            </m:r>
                          </m:e>
                        </m:acc>
                        <m:r>
                          <a:rPr lang="en-US" i="1">
                            <a:latin typeface="Cambria Math"/>
                            <a:ea typeface="Cambria Math"/>
                          </a:rPr>
                          <m:t>𝐻</m:t>
                        </m:r>
                      </m:e>
                    </m:d>
                    <m:r>
                      <a:rPr lang="en-US" i="1">
                        <a:latin typeface="Cambria Math"/>
                        <a:ea typeface="Cambria Math"/>
                      </a:rPr>
                      <m:t>+</m:t>
                    </m:r>
                    <m:acc>
                      <m:accPr>
                        <m:chr m:val="̇"/>
                        <m:ctrlPr>
                          <a:rPr lang="en-US" i="1">
                            <a:latin typeface="Cambria Math" panose="02040503050406030204" pitchFamily="18" charset="0"/>
                            <a:ea typeface="Cambria Math"/>
                          </a:rPr>
                        </m:ctrlPr>
                      </m:accPr>
                      <m:e>
                        <m:r>
                          <a:rPr lang="en-US" i="1">
                            <a:latin typeface="Cambria Math"/>
                            <a:ea typeface="Cambria Math"/>
                          </a:rPr>
                          <m:t>𝑏</m:t>
                        </m:r>
                      </m:e>
                    </m:acc>
                  </m:oMath>
                </a14:m>
                <a:r>
                  <a:rPr lang="en-US" dirty="0">
                    <a:latin typeface="Calibri" panose="020F0502020204030204" pitchFamily="34" charset="0"/>
                    <a:ea typeface="Cambria Math"/>
                    <a:cs typeface="Calibri" panose="020F0502020204030204" pitchFamily="34" charset="0"/>
                  </a:rPr>
                  <a:t>,     on   </a:t>
                </a:r>
                <a14:m>
                  <m:oMath xmlns:m="http://schemas.openxmlformats.org/officeDocument/2006/math">
                    <m:r>
                      <m:rPr>
                        <m:sty m:val="p"/>
                      </m:rPr>
                      <a:rPr lang="el-GR" i="1" smtClean="0">
                        <a:latin typeface="Cambria Math" panose="02040503050406030204" pitchFamily="18" charset="0"/>
                        <a:ea typeface="Cambria Math" panose="02040503050406030204" pitchFamily="18" charset="0"/>
                        <a:cs typeface="Calibri" panose="020F0502020204030204" pitchFamily="34" charset="0"/>
                      </a:rPr>
                      <m:t>Γ</m:t>
                    </m:r>
                  </m:oMath>
                </a14:m>
                <a:r>
                  <a:rPr lang="en-US" dirty="0">
                    <a:latin typeface="Calibri" panose="020F0502020204030204" pitchFamily="34" charset="0"/>
                    <a:ea typeface="Cambria Math"/>
                    <a:cs typeface="Calibri" panose="020F0502020204030204" pitchFamily="34" charset="0"/>
                  </a:rPr>
                  <a:t> </a:t>
                </a:r>
              </a:p>
            </p:txBody>
          </p:sp>
        </mc:Choice>
        <mc:Fallback xmlns="">
          <p:sp>
            <p:nvSpPr>
              <p:cNvPr id="12" name="Rectangle 11">
                <a:extLst>
                  <a:ext uri="{FF2B5EF4-FFF2-40B4-BE49-F238E27FC236}">
                    <a16:creationId xmlns:a16="http://schemas.microsoft.com/office/drawing/2014/main" id="{CB72D347-6214-4CBF-8A95-B1C2B6AFA9FD}"/>
                  </a:ext>
                </a:extLst>
              </p:cNvPr>
              <p:cNvSpPr>
                <a:spLocks noRot="1" noChangeAspect="1" noMove="1" noResize="1" noEditPoints="1" noAdjustHandles="1" noChangeArrowheads="1" noChangeShapeType="1" noTextEdit="1"/>
              </p:cNvSpPr>
              <p:nvPr/>
            </p:nvSpPr>
            <p:spPr>
              <a:xfrm>
                <a:off x="1953644" y="3495497"/>
                <a:ext cx="2834494" cy="499560"/>
              </a:xfrm>
              <a:prstGeom prst="rect">
                <a:avLst/>
              </a:prstGeom>
              <a:blipFill>
                <a:blip r:embed="rId3"/>
                <a:stretch>
                  <a:fillRect b="-731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3" name="Rectangle 12">
                <a:extLst>
                  <a:ext uri="{FF2B5EF4-FFF2-40B4-BE49-F238E27FC236}">
                    <a16:creationId xmlns:a16="http://schemas.microsoft.com/office/drawing/2014/main" id="{23D01DE5-2704-4910-BACC-9266657E2877}"/>
                  </a:ext>
                </a:extLst>
              </p:cNvPr>
              <p:cNvSpPr/>
              <p:nvPr/>
            </p:nvSpPr>
            <p:spPr>
              <a:xfrm>
                <a:off x="458496" y="1980091"/>
                <a:ext cx="4723473" cy="499560"/>
              </a:xfrm>
              <a:prstGeom prst="rect">
                <a:avLst/>
              </a:prstGeom>
              <a:solidFill>
                <a:schemeClr val="accent5">
                  <a:lumMod val="20000"/>
                  <a:lumOff val="80000"/>
                </a:schemeClr>
              </a:solidFill>
            </p:spPr>
            <p:txBody>
              <a:bodyPr wrap="none">
                <a:spAutoFit/>
              </a:bodyPr>
              <a:lstStyle/>
              <a:p>
                <a14:m>
                  <m:oMath xmlns:m="http://schemas.openxmlformats.org/officeDocument/2006/math">
                    <m:r>
                      <a:rPr lang="en-US" i="1" smtClean="0">
                        <a:latin typeface="Cambria Math"/>
                        <a:ea typeface="Cambria Math"/>
                      </a:rPr>
                      <m:t>𝜌</m:t>
                    </m:r>
                    <m:r>
                      <a:rPr lang="en-US" i="1" smtClean="0">
                        <a:latin typeface="Cambria Math"/>
                        <a:ea typeface="Cambria Math"/>
                      </a:rPr>
                      <m:t>𝑐</m:t>
                    </m:r>
                    <m:f>
                      <m:fPr>
                        <m:ctrlPr>
                          <a:rPr lang="en-US" i="1">
                            <a:latin typeface="Cambria Math" panose="02040503050406030204" pitchFamily="18" charset="0"/>
                            <a:ea typeface="Cambria Math"/>
                          </a:rPr>
                        </m:ctrlPr>
                      </m:fPr>
                      <m:num>
                        <m:r>
                          <a:rPr lang="en-US" i="1">
                            <a:latin typeface="Cambria Math"/>
                            <a:ea typeface="Cambria Math"/>
                          </a:rPr>
                          <m:t>𝜕</m:t>
                        </m:r>
                        <m:r>
                          <a:rPr lang="en-US" i="1">
                            <a:latin typeface="Cambria Math"/>
                            <a:ea typeface="Cambria Math"/>
                          </a:rPr>
                          <m:t>𝑇</m:t>
                        </m:r>
                      </m:num>
                      <m:den>
                        <m:r>
                          <a:rPr lang="en-US" i="1">
                            <a:latin typeface="Cambria Math"/>
                            <a:ea typeface="Cambria Math"/>
                          </a:rPr>
                          <m:t>𝜕</m:t>
                        </m:r>
                        <m:r>
                          <a:rPr lang="en-US" i="1">
                            <a:latin typeface="Cambria Math"/>
                            <a:ea typeface="Cambria Math"/>
                          </a:rPr>
                          <m:t>𝑡</m:t>
                        </m:r>
                      </m:den>
                    </m:f>
                    <m:r>
                      <a:rPr lang="en-US" i="1">
                        <a:latin typeface="Cambria Math" panose="02040503050406030204" pitchFamily="18" charset="0"/>
                        <a:ea typeface="Cambria Math"/>
                      </a:rPr>
                      <m:t>+</m:t>
                    </m:r>
                    <m:r>
                      <a:rPr lang="en-US" i="1">
                        <a:latin typeface="Cambria Math"/>
                        <a:ea typeface="Cambria Math"/>
                      </a:rPr>
                      <m:t>𝜌</m:t>
                    </m:r>
                    <m:r>
                      <a:rPr lang="en-US" i="1">
                        <a:latin typeface="Cambria Math"/>
                        <a:ea typeface="Cambria Math"/>
                      </a:rPr>
                      <m:t>𝑐</m:t>
                    </m:r>
                    <m:r>
                      <a:rPr lang="en-US" b="1" i="1">
                        <a:latin typeface="Cambria Math"/>
                        <a:ea typeface="Cambria Math"/>
                      </a:rPr>
                      <m:t>𝒖</m:t>
                    </m:r>
                    <m:r>
                      <a:rPr lang="en-US" i="1">
                        <a:latin typeface="Cambria Math"/>
                        <a:ea typeface="Cambria Math"/>
                      </a:rPr>
                      <m:t>∙</m:t>
                    </m:r>
                    <m:r>
                      <a:rPr lang="en-US" i="1">
                        <a:latin typeface="Cambria Math"/>
                        <a:ea typeface="Cambria Math"/>
                      </a:rPr>
                      <m:t>𝛻</m:t>
                    </m:r>
                    <m:r>
                      <a:rPr lang="en-US" i="1">
                        <a:latin typeface="Cambria Math"/>
                        <a:ea typeface="Cambria Math"/>
                      </a:rPr>
                      <m:t>𝑇</m:t>
                    </m:r>
                    <m:r>
                      <a:rPr lang="en-US" i="1">
                        <a:latin typeface="Cambria Math"/>
                        <a:ea typeface="Cambria Math"/>
                      </a:rPr>
                      <m:t>=</m:t>
                    </m:r>
                    <m:r>
                      <a:rPr lang="en-US" i="1">
                        <a:latin typeface="Cambria Math"/>
                        <a:ea typeface="Cambria Math"/>
                      </a:rPr>
                      <m:t>𝛻</m:t>
                    </m:r>
                    <m:r>
                      <a:rPr lang="en-US" i="1">
                        <a:latin typeface="Cambria Math"/>
                        <a:ea typeface="Cambria Math"/>
                      </a:rPr>
                      <m:t>∙</m:t>
                    </m:r>
                    <m:d>
                      <m:dPr>
                        <m:ctrlPr>
                          <a:rPr lang="en-US" b="0" i="1" smtClean="0">
                            <a:latin typeface="Cambria Math" panose="02040503050406030204" pitchFamily="18" charset="0"/>
                            <a:ea typeface="Cambria Math"/>
                          </a:rPr>
                        </m:ctrlPr>
                      </m:dPr>
                      <m:e>
                        <m:r>
                          <a:rPr lang="en-US" b="0" i="1" smtClean="0">
                            <a:latin typeface="Cambria Math" panose="02040503050406030204" pitchFamily="18" charset="0"/>
                            <a:ea typeface="Cambria Math"/>
                          </a:rPr>
                          <m:t>𝑘</m:t>
                        </m:r>
                        <m:r>
                          <a:rPr lang="en-US" i="1">
                            <a:latin typeface="Cambria Math"/>
                            <a:ea typeface="Cambria Math"/>
                          </a:rPr>
                          <m:t>𝛻</m:t>
                        </m:r>
                        <m:r>
                          <a:rPr lang="en-US" i="1">
                            <a:latin typeface="Cambria Math"/>
                            <a:ea typeface="Cambria Math"/>
                          </a:rPr>
                          <m:t>𝑇</m:t>
                        </m:r>
                      </m:e>
                    </m:d>
                    <m:r>
                      <a:rPr lang="en-US" b="0" i="1" smtClean="0">
                        <a:latin typeface="Cambria Math" panose="02040503050406030204" pitchFamily="18" charset="0"/>
                        <a:ea typeface="Cambria Math"/>
                      </a:rPr>
                      <m:t>+</m:t>
                    </m:r>
                    <m:r>
                      <a:rPr lang="en-US" i="1">
                        <a:latin typeface="Cambria Math"/>
                        <a:ea typeface="Cambria Math"/>
                      </a:rPr>
                      <m:t>2</m:t>
                    </m:r>
                    <m:acc>
                      <m:accPr>
                        <m:chr m:val="̇"/>
                        <m:ctrlPr>
                          <a:rPr lang="en-US" b="1" i="1">
                            <a:latin typeface="Cambria Math" panose="02040503050406030204" pitchFamily="18" charset="0"/>
                            <a:ea typeface="Cambria Math"/>
                          </a:rPr>
                        </m:ctrlPr>
                      </m:accPr>
                      <m:e>
                        <m:r>
                          <a:rPr lang="en-US" b="1" i="1">
                            <a:latin typeface="Cambria Math"/>
                            <a:ea typeface="Cambria Math"/>
                          </a:rPr>
                          <m:t>𝝐</m:t>
                        </m:r>
                      </m:e>
                    </m:acc>
                    <m:r>
                      <a:rPr lang="en-US" b="1" i="1">
                        <a:latin typeface="Cambria Math"/>
                        <a:ea typeface="Cambria Math"/>
                      </a:rPr>
                      <m:t>𝝈</m:t>
                    </m:r>
                    <m:r>
                      <a:rPr lang="en-US" b="1" i="1" smtClean="0">
                        <a:latin typeface="Cambria Math" panose="02040503050406030204" pitchFamily="18" charset="0"/>
                        <a:ea typeface="Cambria Math" panose="02040503050406030204" pitchFamily="18" charset="0"/>
                      </a:rPr>
                      <m:t>,</m:t>
                    </m:r>
                  </m:oMath>
                </a14:m>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in    </a:t>
                </a:r>
                <a14:m>
                  <m:oMath xmlns:m="http://schemas.openxmlformats.org/officeDocument/2006/math">
                    <m:sSub>
                      <m:sSubPr>
                        <m:ctrlPr>
                          <a:rPr lang="en-US" b="0" i="1" smtClean="0">
                            <a:solidFill>
                              <a:srgbClr val="00B050"/>
                            </a:solidFill>
                            <a:latin typeface="Cambria Math" panose="02040503050406030204" pitchFamily="18" charset="0"/>
                            <a:ea typeface="Cambria Math" panose="02040503050406030204" pitchFamily="18" charset="0"/>
                            <a:cs typeface="Calibri" panose="020F0502020204030204" pitchFamily="34" charset="0"/>
                          </a:rPr>
                        </m:ctrlPr>
                      </m:sSubPr>
                      <m:e>
                        <m:r>
                          <a:rPr lang="en-US" i="1" smtClean="0">
                            <a:solidFill>
                              <a:schemeClr val="tx1"/>
                            </a:solidFill>
                            <a:latin typeface="Cambria Math" panose="02040503050406030204" pitchFamily="18" charset="0"/>
                            <a:ea typeface="Cambria Math" panose="02040503050406030204" pitchFamily="18" charset="0"/>
                            <a:cs typeface="Calibri" panose="020F0502020204030204" pitchFamily="34" charset="0"/>
                          </a:rPr>
                          <m:t>𝛺</m:t>
                        </m:r>
                      </m:e>
                      <m:sub>
                        <m:r>
                          <a:rPr lang="en-US" b="0" i="1" smtClean="0">
                            <a:solidFill>
                              <a:schemeClr val="tx1"/>
                            </a:solidFill>
                            <a:latin typeface="Cambria Math" panose="02040503050406030204" pitchFamily="18" charset="0"/>
                            <a:ea typeface="Cambria Math" panose="02040503050406030204" pitchFamily="18" charset="0"/>
                            <a:cs typeface="Calibri" panose="020F0502020204030204" pitchFamily="34" charset="0"/>
                          </a:rPr>
                          <m:t>𝐻</m:t>
                        </m:r>
                      </m:sub>
                    </m:sSub>
                  </m:oMath>
                </a14:m>
                <a:endParaRPr lang="en-US" dirty="0">
                  <a:latin typeface="Calibri" panose="020F0502020204030204" pitchFamily="34" charset="0"/>
                  <a:cs typeface="Calibri" panose="020F0502020204030204" pitchFamily="34" charset="0"/>
                </a:endParaRPr>
              </a:p>
            </p:txBody>
          </p:sp>
        </mc:Choice>
        <mc:Fallback xmlns="">
          <p:sp>
            <p:nvSpPr>
              <p:cNvPr id="13" name="Rectangle 12">
                <a:extLst>
                  <a:ext uri="{FF2B5EF4-FFF2-40B4-BE49-F238E27FC236}">
                    <a16:creationId xmlns:a16="http://schemas.microsoft.com/office/drawing/2014/main" id="{23D01DE5-2704-4910-BACC-9266657E2877}"/>
                  </a:ext>
                </a:extLst>
              </p:cNvPr>
              <p:cNvSpPr>
                <a:spLocks noRot="1" noChangeAspect="1" noMove="1" noResize="1" noEditPoints="1" noAdjustHandles="1" noChangeArrowheads="1" noChangeShapeType="1" noTextEdit="1"/>
              </p:cNvSpPr>
              <p:nvPr/>
            </p:nvSpPr>
            <p:spPr>
              <a:xfrm>
                <a:off x="458496" y="1980091"/>
                <a:ext cx="4723473" cy="499560"/>
              </a:xfrm>
              <a:prstGeom prst="rect">
                <a:avLst/>
              </a:prstGeom>
              <a:blipFill>
                <a:blip r:embed="rId4"/>
                <a:stretch>
                  <a:fillRect b="-731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Rectangle 13">
                <a:extLst>
                  <a:ext uri="{FF2B5EF4-FFF2-40B4-BE49-F238E27FC236}">
                    <a16:creationId xmlns:a16="http://schemas.microsoft.com/office/drawing/2014/main" id="{A6A70B4D-E6CB-4F8E-A85F-FBDFB4D61114}"/>
                  </a:ext>
                </a:extLst>
              </p:cNvPr>
              <p:cNvSpPr/>
              <p:nvPr/>
            </p:nvSpPr>
            <p:spPr>
              <a:xfrm>
                <a:off x="1064864" y="4288610"/>
                <a:ext cx="4612054" cy="1493358"/>
              </a:xfrm>
              <a:prstGeom prst="rect">
                <a:avLst/>
              </a:prstGeom>
              <a:ln>
                <a:solidFill>
                  <a:schemeClr val="tx1"/>
                </a:solidFill>
              </a:ln>
            </p:spPr>
            <p:txBody>
              <a:bodyPr wrap="square">
                <a:spAutoFit/>
              </a:bodyPr>
              <a:lstStyle/>
              <a:p>
                <a:pPr algn="ctr"/>
                <a14:m>
                  <m:oMath xmlns:m="http://schemas.openxmlformats.org/officeDocument/2006/math">
                    <m:acc>
                      <m:accPr>
                        <m:chr m:val="̅"/>
                        <m:ctrlPr>
                          <a:rPr lang="en-US" i="1" smtClean="0">
                            <a:latin typeface="Cambria Math" panose="02040503050406030204" pitchFamily="18" charset="0"/>
                            <a:ea typeface="Cambria Math"/>
                          </a:rPr>
                        </m:ctrlPr>
                      </m:accPr>
                      <m:e>
                        <m:r>
                          <a:rPr lang="en-US" b="1" i="1">
                            <a:latin typeface="Cambria Math"/>
                            <a:ea typeface="Cambria Math"/>
                          </a:rPr>
                          <m:t>𝒖</m:t>
                        </m:r>
                      </m:e>
                    </m:acc>
                  </m:oMath>
                </a14:m>
                <a:r>
                  <a:rPr lang="en-US" dirty="0">
                    <a:latin typeface="Calibri" panose="020F0502020204030204" pitchFamily="34" charset="0"/>
                    <a:cs typeface="Calibri" panose="020F0502020204030204" pitchFamily="34" charset="0"/>
                  </a:rPr>
                  <a:t> = vertically averaged</a:t>
                </a:r>
                <a14:m>
                  <m:oMath xmlns:m="http://schemas.openxmlformats.org/officeDocument/2006/math">
                    <m:r>
                      <a:rPr lang="en-US" b="1" i="1" dirty="0">
                        <a:latin typeface="Cambria Math" panose="02040503050406030204" pitchFamily="18" charset="0"/>
                        <a:cs typeface="Calibri" panose="020F0502020204030204" pitchFamily="34" charset="0"/>
                      </a:rPr>
                      <m:t> </m:t>
                    </m:r>
                    <m:r>
                      <a:rPr lang="en-US" b="1" i="1" dirty="0">
                        <a:latin typeface="Cambria Math" panose="02040503050406030204" pitchFamily="18" charset="0"/>
                        <a:cs typeface="Calibri" panose="020F0502020204030204" pitchFamily="34" charset="0"/>
                      </a:rPr>
                      <m:t>𝒖</m:t>
                    </m:r>
                  </m:oMath>
                </a14:m>
                <a:endParaRPr lang="en-US" b="1" dirty="0">
                  <a:latin typeface="Calibri" panose="020F0502020204030204" pitchFamily="34" charset="0"/>
                  <a:cs typeface="Calibri" panose="020F0502020204030204" pitchFamily="34" charset="0"/>
                </a:endParaRPr>
              </a:p>
              <a:p>
                <a:pPr algn="ctr"/>
                <a14:m>
                  <m:oMath xmlns:m="http://schemas.openxmlformats.org/officeDocument/2006/math">
                    <m:acc>
                      <m:accPr>
                        <m:chr m:val="̇"/>
                        <m:ctrlPr>
                          <a:rPr lang="en-US" i="1">
                            <a:latin typeface="Cambria Math" panose="02040503050406030204" pitchFamily="18" charset="0"/>
                            <a:ea typeface="Cambria Math"/>
                          </a:rPr>
                        </m:ctrlPr>
                      </m:accPr>
                      <m:e>
                        <m:r>
                          <a:rPr lang="en-US" i="1">
                            <a:latin typeface="Cambria Math"/>
                            <a:ea typeface="Cambria Math"/>
                          </a:rPr>
                          <m:t>𝑏</m:t>
                        </m:r>
                      </m:e>
                    </m:acc>
                    <m:r>
                      <a:rPr lang="en-US" i="1" dirty="0">
                        <a:latin typeface="Cambria Math"/>
                      </a:rPr>
                      <m:t> </m:t>
                    </m:r>
                  </m:oMath>
                </a14:m>
                <a:r>
                  <a:rPr lang="en-US" dirty="0">
                    <a:latin typeface="Calibri" panose="020F0502020204030204" pitchFamily="34" charset="0"/>
                    <a:cs typeface="Calibri" panose="020F0502020204030204" pitchFamily="34" charset="0"/>
                  </a:rPr>
                  <a:t>= surface mass balance </a:t>
                </a:r>
              </a:p>
              <a:p>
                <a:pPr algn="ctr"/>
                <a:r>
                  <a:rPr lang="en-US" i="1" dirty="0">
                    <a:latin typeface="Calibri" panose="020F0502020204030204" pitchFamily="34" charset="0"/>
                    <a:cs typeface="Calibri" panose="020F0502020204030204" pitchFamily="34" charset="0"/>
                  </a:rPr>
                  <a:t>(given accumulation-ablation function that accounts for e.g. accumulation due to snowfall)</a:t>
                </a:r>
              </a:p>
              <a:p>
                <a:pPr algn="ctr"/>
                <a14:m>
                  <m:oMath xmlns:m="http://schemas.openxmlformats.org/officeDocument/2006/math">
                    <m:r>
                      <m:rPr>
                        <m:sty m:val="p"/>
                      </m:rPr>
                      <a:rPr lang="el-GR" i="1">
                        <a:latin typeface="Cambria Math" panose="02040503050406030204" pitchFamily="18" charset="0"/>
                        <a:ea typeface="Cambria Math" panose="02040503050406030204" pitchFamily="18" charset="0"/>
                        <a:cs typeface="Calibri" panose="020F0502020204030204" pitchFamily="34" charset="0"/>
                      </a:rPr>
                      <m:t>Γ</m:t>
                    </m:r>
                    <m:r>
                      <a:rPr lang="en-US" b="0" i="1" smtClean="0">
                        <a:latin typeface="Cambria Math" panose="02040503050406030204" pitchFamily="18" charset="0"/>
                        <a:ea typeface="Cambria Math" panose="02040503050406030204" pitchFamily="18" charset="0"/>
                        <a:cs typeface="Calibri" panose="020F0502020204030204" pitchFamily="34" charset="0"/>
                      </a:rPr>
                      <m:t> </m:t>
                    </m:r>
                  </m:oMath>
                </a14:m>
                <a:r>
                  <a:rPr lang="en-US" dirty="0">
                    <a:latin typeface="Calibri" panose="020F0502020204030204" pitchFamily="34" charset="0"/>
                    <a:cs typeface="Calibri" panose="020F0502020204030204" pitchFamily="34" charset="0"/>
                  </a:rPr>
                  <a:t>= horizontal extent of the ice</a:t>
                </a:r>
              </a:p>
            </p:txBody>
          </p:sp>
        </mc:Choice>
        <mc:Fallback xmlns="">
          <p:sp>
            <p:nvSpPr>
              <p:cNvPr id="14" name="Rectangle 13">
                <a:extLst>
                  <a:ext uri="{FF2B5EF4-FFF2-40B4-BE49-F238E27FC236}">
                    <a16:creationId xmlns:a16="http://schemas.microsoft.com/office/drawing/2014/main" id="{A6A70B4D-E6CB-4F8E-A85F-FBDFB4D61114}"/>
                  </a:ext>
                </a:extLst>
              </p:cNvPr>
              <p:cNvSpPr>
                <a:spLocks noRot="1" noChangeAspect="1" noMove="1" noResize="1" noEditPoints="1" noAdjustHandles="1" noChangeArrowheads="1" noChangeShapeType="1" noTextEdit="1"/>
              </p:cNvSpPr>
              <p:nvPr/>
            </p:nvSpPr>
            <p:spPr>
              <a:xfrm>
                <a:off x="1064864" y="4288610"/>
                <a:ext cx="4612054" cy="1493358"/>
              </a:xfrm>
              <a:prstGeom prst="rect">
                <a:avLst/>
              </a:prstGeom>
              <a:blipFill>
                <a:blip r:embed="rId5"/>
                <a:stretch>
                  <a:fillRect l="-660" t="-2033" r="-528" b="-5691"/>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5" name="TextBox 14">
                <a:extLst>
                  <a:ext uri="{FF2B5EF4-FFF2-40B4-BE49-F238E27FC236}">
                    <a16:creationId xmlns:a16="http://schemas.microsoft.com/office/drawing/2014/main" id="{495FD62D-A64D-49D3-BAE7-18CE1D615F7D}"/>
                  </a:ext>
                </a:extLst>
              </p:cNvPr>
              <p:cNvSpPr txBox="1"/>
              <p:nvPr/>
            </p:nvSpPr>
            <p:spPr>
              <a:xfrm>
                <a:off x="-9831" y="3059668"/>
                <a:ext cx="6172200" cy="369332"/>
              </a:xfrm>
              <a:prstGeom prst="rect">
                <a:avLst/>
              </a:prstGeom>
              <a:noFill/>
            </p:spPr>
            <p:txBody>
              <a:bodyPr wrap="square" rtlCol="0">
                <a:spAutoFit/>
              </a:bodyPr>
              <a:lstStyle/>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Mass equation </a:t>
                </a:r>
                <a:r>
                  <a:rPr lang="en-US" dirty="0">
                    <a:latin typeface="Calibri" panose="020F0502020204030204" pitchFamily="34" charset="0"/>
                    <a:cs typeface="Calibri" panose="020F0502020204030204" pitchFamily="34" charset="0"/>
                  </a:rPr>
                  <a:t>for the ice thickness </a:t>
                </a:r>
                <a14:m>
                  <m:oMath xmlns:m="http://schemas.openxmlformats.org/officeDocument/2006/math">
                    <m:r>
                      <a:rPr lang="en-US" i="1" dirty="0" smtClean="0">
                        <a:latin typeface="Cambria Math" panose="02040503050406030204" pitchFamily="18" charset="0"/>
                        <a:cs typeface="Calibri" panose="020F0502020204030204" pitchFamily="34" charset="0"/>
                      </a:rPr>
                      <m:t>𝐻</m:t>
                    </m:r>
                  </m:oMath>
                </a14:m>
                <a:r>
                  <a:rPr lang="en-US" dirty="0">
                    <a:latin typeface="Calibri" panose="020F0502020204030204" pitchFamily="34" charset="0"/>
                    <a:cs typeface="Calibri" panose="020F0502020204030204" pitchFamily="34" charset="0"/>
                  </a:rPr>
                  <a:t>:</a:t>
                </a:r>
              </a:p>
            </p:txBody>
          </p:sp>
        </mc:Choice>
        <mc:Fallback xmlns="">
          <p:sp>
            <p:nvSpPr>
              <p:cNvPr id="15" name="TextBox 14">
                <a:extLst>
                  <a:ext uri="{FF2B5EF4-FFF2-40B4-BE49-F238E27FC236}">
                    <a16:creationId xmlns:a16="http://schemas.microsoft.com/office/drawing/2014/main" id="{495FD62D-A64D-49D3-BAE7-18CE1D615F7D}"/>
                  </a:ext>
                </a:extLst>
              </p:cNvPr>
              <p:cNvSpPr txBox="1">
                <a:spLocks noRot="1" noChangeAspect="1" noMove="1" noResize="1" noEditPoints="1" noAdjustHandles="1" noChangeArrowheads="1" noChangeShapeType="1" noTextEdit="1"/>
              </p:cNvSpPr>
              <p:nvPr/>
            </p:nvSpPr>
            <p:spPr>
              <a:xfrm>
                <a:off x="-9831" y="3059668"/>
                <a:ext cx="6172200" cy="369332"/>
              </a:xfrm>
              <a:prstGeom prst="rect">
                <a:avLst/>
              </a:prstGeom>
              <a:blipFill>
                <a:blip r:embed="rId6"/>
                <a:stretch>
                  <a:fillRect l="-592" t="-9836"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6" name="TextBox 15">
                <a:extLst>
                  <a:ext uri="{FF2B5EF4-FFF2-40B4-BE49-F238E27FC236}">
                    <a16:creationId xmlns:a16="http://schemas.microsoft.com/office/drawing/2014/main" id="{1D645423-3BC0-4FEB-A125-5B02A2AA7AE4}"/>
                  </a:ext>
                </a:extLst>
              </p:cNvPr>
              <p:cNvSpPr txBox="1"/>
              <p:nvPr/>
            </p:nvSpPr>
            <p:spPr>
              <a:xfrm>
                <a:off x="76200" y="5895535"/>
                <a:ext cx="8340064" cy="369332"/>
              </a:xfrm>
              <a:prstGeom prst="rect">
                <a:avLst/>
              </a:prstGeom>
              <a:noFill/>
            </p:spPr>
            <p:txBody>
              <a:bodyPr wrap="square" rtlCol="0">
                <a:spAutoFit/>
              </a:bodyPr>
              <a:lstStyle/>
              <a:p>
                <a:pPr marL="285750"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Thickness </a:t>
                </a:r>
                <a14:m>
                  <m:oMath xmlns:m="http://schemas.openxmlformats.org/officeDocument/2006/math">
                    <m:r>
                      <a:rPr lang="en-US" i="1" dirty="0" smtClean="0">
                        <a:solidFill>
                          <a:schemeClr val="tx1"/>
                        </a:solidFill>
                        <a:latin typeface="Cambria Math" panose="02040503050406030204" pitchFamily="18" charset="0"/>
                        <a:cs typeface="Calibri" panose="020F0502020204030204" pitchFamily="34" charset="0"/>
                      </a:rPr>
                      <m:t>𝐻</m:t>
                    </m:r>
                  </m:oMath>
                </a14:m>
                <a:r>
                  <a:rPr lang="en-US" dirty="0">
                    <a:latin typeface="Calibri" panose="020F0502020204030204" pitchFamily="34" charset="0"/>
                    <a:cs typeface="Calibri" panose="020F0502020204030204" pitchFamily="34" charset="0"/>
                  </a:rPr>
                  <a:t> determines the </a:t>
                </a:r>
                <a:r>
                  <a:rPr lang="en-US" b="1" dirty="0">
                    <a:latin typeface="Calibri" panose="020F0502020204030204" pitchFamily="34" charset="0"/>
                    <a:cs typeface="Calibri" panose="020F0502020204030204" pitchFamily="34" charset="0"/>
                  </a:rPr>
                  <a:t>geometry</a:t>
                </a:r>
                <a:r>
                  <a:rPr lang="en-US" dirty="0">
                    <a:latin typeface="Calibri" panose="020F0502020204030204" pitchFamily="34" charset="0"/>
                    <a:cs typeface="Calibri" panose="020F0502020204030204" pitchFamily="34" charset="0"/>
                  </a:rPr>
                  <a:t> for velocity equations.</a:t>
                </a:r>
              </a:p>
            </p:txBody>
          </p:sp>
        </mc:Choice>
        <mc:Fallback xmlns="">
          <p:sp>
            <p:nvSpPr>
              <p:cNvPr id="16" name="TextBox 15">
                <a:extLst>
                  <a:ext uri="{FF2B5EF4-FFF2-40B4-BE49-F238E27FC236}">
                    <a16:creationId xmlns:a16="http://schemas.microsoft.com/office/drawing/2014/main" id="{1D645423-3BC0-4FEB-A125-5B02A2AA7AE4}"/>
                  </a:ext>
                </a:extLst>
              </p:cNvPr>
              <p:cNvSpPr txBox="1">
                <a:spLocks noRot="1" noChangeAspect="1" noMove="1" noResize="1" noEditPoints="1" noAdjustHandles="1" noChangeArrowheads="1" noChangeShapeType="1" noTextEdit="1"/>
              </p:cNvSpPr>
              <p:nvPr/>
            </p:nvSpPr>
            <p:spPr>
              <a:xfrm>
                <a:off x="76200" y="5895535"/>
                <a:ext cx="8340064" cy="369332"/>
              </a:xfrm>
              <a:prstGeom prst="rect">
                <a:avLst/>
              </a:prstGeom>
              <a:blipFill>
                <a:blip r:embed="rId7"/>
                <a:stretch>
                  <a:fillRect l="-512" t="-8197"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7" name="TextBox 16">
                <a:extLst>
                  <a:ext uri="{FF2B5EF4-FFF2-40B4-BE49-F238E27FC236}">
                    <a16:creationId xmlns:a16="http://schemas.microsoft.com/office/drawing/2014/main" id="{4FD19574-F327-4995-B6A2-F17BC77B7829}"/>
                  </a:ext>
                </a:extLst>
              </p:cNvPr>
              <p:cNvSpPr txBox="1"/>
              <p:nvPr/>
            </p:nvSpPr>
            <p:spPr>
              <a:xfrm>
                <a:off x="380639" y="2536986"/>
                <a:ext cx="5791200" cy="369332"/>
              </a:xfrm>
              <a:prstGeom prst="rect">
                <a:avLst/>
              </a:prstGeom>
              <a:noFill/>
            </p:spPr>
            <p:txBody>
              <a:bodyPr wrap="square" rtlCol="0">
                <a:spAutoFit/>
              </a:bodyPr>
              <a:lstStyle/>
              <a:p>
                <a:pPr marL="285750"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Flow factor </a:t>
                </a:r>
                <a14:m>
                  <m:oMath xmlns:m="http://schemas.openxmlformats.org/officeDocument/2006/math">
                    <m:r>
                      <a:rPr lang="en-US" i="1" dirty="0" smtClean="0">
                        <a:latin typeface="Cambria Math" panose="02040503050406030204" pitchFamily="18" charset="0"/>
                        <a:cs typeface="Calibri" panose="020F0502020204030204" pitchFamily="34" charset="0"/>
                      </a:rPr>
                      <m:t>𝐴</m:t>
                    </m:r>
                  </m:oMath>
                </a14:m>
                <a:r>
                  <a:rPr lang="en-US" dirty="0">
                    <a:latin typeface="Calibri" panose="020F0502020204030204" pitchFamily="34" charset="0"/>
                    <a:cs typeface="Calibri" panose="020F0502020204030204" pitchFamily="34" charset="0"/>
                  </a:rPr>
                  <a:t> in Glen’s law viscosity </a:t>
                </a:r>
                <a14:m>
                  <m:oMath xmlns:m="http://schemas.openxmlformats.org/officeDocument/2006/math">
                    <m:r>
                      <a:rPr lang="en-US" i="1" smtClean="0">
                        <a:latin typeface="Cambria Math" panose="02040503050406030204" pitchFamily="18" charset="0"/>
                        <a:ea typeface="Cambria Math" panose="02040503050406030204" pitchFamily="18" charset="0"/>
                        <a:cs typeface="Calibri" panose="020F0502020204030204" pitchFamily="34" charset="0"/>
                      </a:rPr>
                      <m:t>𝜇</m:t>
                    </m:r>
                    <m:r>
                      <a:rPr lang="en-US" b="0" i="1" smtClean="0">
                        <a:latin typeface="Cambria Math" panose="02040503050406030204" pitchFamily="18" charset="0"/>
                        <a:ea typeface="Cambria Math" panose="02040503050406030204" pitchFamily="18" charset="0"/>
                        <a:cs typeface="Calibri" panose="020F0502020204030204" pitchFamily="34" charset="0"/>
                      </a:rPr>
                      <m:t> </m:t>
                    </m:r>
                  </m:oMath>
                </a14:m>
                <a:r>
                  <a:rPr lang="en-US" dirty="0">
                    <a:latin typeface="Calibri" panose="020F0502020204030204" pitchFamily="34" charset="0"/>
                    <a:cs typeface="Calibri" panose="020F0502020204030204" pitchFamily="34" charset="0"/>
                  </a:rPr>
                  <a:t>is function of </a:t>
                </a:r>
                <a14:m>
                  <m:oMath xmlns:m="http://schemas.openxmlformats.org/officeDocument/2006/math">
                    <m:r>
                      <a:rPr lang="en-US" i="1" dirty="0" smtClean="0">
                        <a:latin typeface="Cambria Math" panose="02040503050406030204" pitchFamily="18" charset="0"/>
                        <a:cs typeface="Calibri" panose="020F0502020204030204" pitchFamily="34" charset="0"/>
                      </a:rPr>
                      <m:t>𝑇</m:t>
                    </m:r>
                  </m:oMath>
                </a14:m>
                <a:r>
                  <a:rPr lang="en-US" dirty="0">
                    <a:latin typeface="Calibri" panose="020F0502020204030204" pitchFamily="34" charset="0"/>
                    <a:cs typeface="Calibri" panose="020F0502020204030204" pitchFamily="34" charset="0"/>
                  </a:rPr>
                  <a:t>.</a:t>
                </a:r>
              </a:p>
            </p:txBody>
          </p:sp>
        </mc:Choice>
        <mc:Fallback xmlns="">
          <p:sp>
            <p:nvSpPr>
              <p:cNvPr id="17" name="TextBox 16">
                <a:extLst>
                  <a:ext uri="{FF2B5EF4-FFF2-40B4-BE49-F238E27FC236}">
                    <a16:creationId xmlns:a16="http://schemas.microsoft.com/office/drawing/2014/main" id="{4FD19574-F327-4995-B6A2-F17BC77B7829}"/>
                  </a:ext>
                </a:extLst>
              </p:cNvPr>
              <p:cNvSpPr txBox="1">
                <a:spLocks noRot="1" noChangeAspect="1" noMove="1" noResize="1" noEditPoints="1" noAdjustHandles="1" noChangeArrowheads="1" noChangeShapeType="1" noTextEdit="1"/>
              </p:cNvSpPr>
              <p:nvPr/>
            </p:nvSpPr>
            <p:spPr>
              <a:xfrm>
                <a:off x="380639" y="2536986"/>
                <a:ext cx="5791200" cy="369332"/>
              </a:xfrm>
              <a:prstGeom prst="rect">
                <a:avLst/>
              </a:prstGeom>
              <a:blipFill>
                <a:blip r:embed="rId8"/>
                <a:stretch>
                  <a:fillRect l="-632" t="-8197"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68BAA48C-95A9-4CBC-B851-04784B9F1A88}"/>
                  </a:ext>
                </a:extLst>
              </p:cNvPr>
              <p:cNvSpPr txBox="1"/>
              <p:nvPr/>
            </p:nvSpPr>
            <p:spPr>
              <a:xfrm>
                <a:off x="6477000" y="4791670"/>
                <a:ext cx="2286000" cy="923330"/>
              </a:xfrm>
              <a:prstGeom prst="rect">
                <a:avLst/>
              </a:prstGeom>
              <a:noFill/>
              <a:ln>
                <a:noFill/>
              </a:ln>
            </p:spPr>
            <p:txBody>
              <a:bodyPr wrap="square" rtlCol="0">
                <a:spAutoFit/>
              </a:bodyPr>
              <a:lstStyle/>
              <a:p>
                <a:pPr algn="ctr"/>
                <a:r>
                  <a:rPr lang="en-US" i="1" dirty="0">
                    <a:latin typeface="Calibri" panose="020F0502020204030204" pitchFamily="34" charset="0"/>
                    <a:cs typeface="Calibri" panose="020F0502020204030204" pitchFamily="34" charset="0"/>
                  </a:rPr>
                  <a:t>Ice-covered (“active”) cells shaded in white</a:t>
                </a:r>
              </a:p>
              <a:p>
                <a:pPr algn="ctr"/>
                <a:r>
                  <a:rPr lang="en-US" i="1" dirty="0">
                    <a:latin typeface="Calibri" panose="020F0502020204030204" pitchFamily="34" charset="0"/>
                    <a:cs typeface="Calibri" panose="020F0502020204030204" pitchFamily="34" charset="0"/>
                  </a:rPr>
                  <a:t>(</a:t>
                </a:r>
                <a14:m>
                  <m:oMath xmlns:m="http://schemas.openxmlformats.org/officeDocument/2006/math">
                    <m:r>
                      <a:rPr lang="en-US" i="1" dirty="0" smtClean="0">
                        <a:latin typeface="Cambria Math"/>
                      </a:rPr>
                      <m:t>𝐻</m:t>
                    </m:r>
                    <m:r>
                      <a:rPr lang="en-US" i="1" dirty="0" smtClean="0">
                        <a:latin typeface="Cambria Math"/>
                      </a:rPr>
                      <m:t>&gt;</m:t>
                    </m:r>
                    <m:sSub>
                      <m:sSubPr>
                        <m:ctrlPr>
                          <a:rPr lang="en-US" i="1" dirty="0" smtClean="0">
                            <a:latin typeface="Cambria Math" panose="02040503050406030204" pitchFamily="18" charset="0"/>
                            <a:cs typeface="Calibri" panose="020F0502020204030204" pitchFamily="34" charset="0"/>
                          </a:rPr>
                        </m:ctrlPr>
                      </m:sSubPr>
                      <m:e>
                        <m:r>
                          <a:rPr lang="en-US" b="0" i="1" dirty="0" smtClean="0">
                            <a:latin typeface="Cambria Math" panose="02040503050406030204" pitchFamily="18" charset="0"/>
                            <a:cs typeface="Calibri" panose="020F0502020204030204" pitchFamily="34" charset="0"/>
                          </a:rPr>
                          <m:t>𝐻</m:t>
                        </m:r>
                      </m:e>
                      <m:sub>
                        <m:r>
                          <a:rPr lang="en-US" b="0" i="1" dirty="0" smtClean="0">
                            <a:latin typeface="Cambria Math" panose="02040503050406030204" pitchFamily="18" charset="0"/>
                            <a:cs typeface="Calibri" panose="020F0502020204030204" pitchFamily="34" charset="0"/>
                          </a:rPr>
                          <m:t>𝑚𝑖𝑛</m:t>
                        </m:r>
                      </m:sub>
                    </m:sSub>
                  </m:oMath>
                </a14:m>
                <a:r>
                  <a:rPr lang="en-US" i="1" dirty="0">
                    <a:latin typeface="Calibri" panose="020F0502020204030204" pitchFamily="34" charset="0"/>
                    <a:cs typeface="Calibri" panose="020F0502020204030204" pitchFamily="34" charset="0"/>
                  </a:rPr>
                  <a:t>)</a:t>
                </a:r>
              </a:p>
            </p:txBody>
          </p:sp>
        </mc:Choice>
        <mc:Fallback xmlns="">
          <p:sp>
            <p:nvSpPr>
              <p:cNvPr id="20" name="TextBox 19">
                <a:extLst>
                  <a:ext uri="{FF2B5EF4-FFF2-40B4-BE49-F238E27FC236}">
                    <a16:creationId xmlns:a16="http://schemas.microsoft.com/office/drawing/2014/main" id="{68BAA48C-95A9-4CBC-B851-04784B9F1A88}"/>
                  </a:ext>
                </a:extLst>
              </p:cNvPr>
              <p:cNvSpPr txBox="1">
                <a:spLocks noRot="1" noChangeAspect="1" noMove="1" noResize="1" noEditPoints="1" noAdjustHandles="1" noChangeArrowheads="1" noChangeShapeType="1" noTextEdit="1"/>
              </p:cNvSpPr>
              <p:nvPr/>
            </p:nvSpPr>
            <p:spPr>
              <a:xfrm>
                <a:off x="6477000" y="4791670"/>
                <a:ext cx="2286000" cy="923330"/>
              </a:xfrm>
              <a:prstGeom prst="rect">
                <a:avLst/>
              </a:prstGeom>
              <a:blipFill>
                <a:blip r:embed="rId9"/>
                <a:stretch>
                  <a:fillRect l="-267" t="-3289" r="-1333" b="-9211"/>
                </a:stretch>
              </a:blipFill>
              <a:ln>
                <a:no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7D542DDE-2CF5-47CD-A61E-633C59698272}"/>
                  </a:ext>
                </a:extLst>
              </p:cNvPr>
              <p:cNvSpPr txBox="1"/>
              <p:nvPr/>
            </p:nvSpPr>
            <p:spPr>
              <a:xfrm>
                <a:off x="6819899" y="4233333"/>
                <a:ext cx="1447800" cy="369332"/>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time </a:t>
                </a:r>
                <a14:m>
                  <m:oMath xmlns:m="http://schemas.openxmlformats.org/officeDocument/2006/math">
                    <m:r>
                      <a:rPr lang="en-US" b="0" i="1" smtClean="0">
                        <a:latin typeface="Cambria Math"/>
                      </a:rPr>
                      <m:t>𝑡</m:t>
                    </m:r>
                    <m:r>
                      <a:rPr lang="en-US" b="0" i="0" baseline="-25000" smtClean="0">
                        <a:latin typeface="Cambria Math" panose="02040503050406030204" pitchFamily="18" charset="0"/>
                      </a:rPr>
                      <m:t>1</m:t>
                    </m:r>
                  </m:oMath>
                </a14:m>
                <a:endParaRPr lang="en-US" baseline="-25000" dirty="0">
                  <a:latin typeface="Calibri" panose="020F0502020204030204" pitchFamily="34" charset="0"/>
                  <a:cs typeface="Calibri" panose="020F0502020204030204" pitchFamily="34" charset="0"/>
                </a:endParaRPr>
              </a:p>
            </p:txBody>
          </p:sp>
        </mc:Choice>
        <mc:Fallback xmlns="">
          <p:sp>
            <p:nvSpPr>
              <p:cNvPr id="21" name="TextBox 20">
                <a:extLst>
                  <a:ext uri="{FF2B5EF4-FFF2-40B4-BE49-F238E27FC236}">
                    <a16:creationId xmlns:a16="http://schemas.microsoft.com/office/drawing/2014/main" id="{7D542DDE-2CF5-47CD-A61E-633C59698272}"/>
                  </a:ext>
                </a:extLst>
              </p:cNvPr>
              <p:cNvSpPr txBox="1">
                <a:spLocks noRot="1" noChangeAspect="1" noMove="1" noResize="1" noEditPoints="1" noAdjustHandles="1" noChangeArrowheads="1" noChangeShapeType="1" noTextEdit="1"/>
              </p:cNvSpPr>
              <p:nvPr/>
            </p:nvSpPr>
            <p:spPr>
              <a:xfrm>
                <a:off x="6819899" y="4233333"/>
                <a:ext cx="1447800" cy="369332"/>
              </a:xfrm>
              <a:prstGeom prst="rect">
                <a:avLst/>
              </a:prstGeom>
              <a:blipFill>
                <a:blip r:embed="rId10"/>
                <a:stretch>
                  <a:fillRect t="-8197" b="-24590"/>
                </a:stretch>
              </a:blipFill>
            </p:spPr>
            <p:txBody>
              <a:bodyPr/>
              <a:lstStyle/>
              <a:p>
                <a:r>
                  <a:rPr lang="en-US">
                    <a:noFill/>
                  </a:rPr>
                  <a:t> </a:t>
                </a:r>
              </a:p>
            </p:txBody>
          </p:sp>
        </mc:Fallback>
      </mc:AlternateContent>
      <p:pic>
        <p:nvPicPr>
          <p:cNvPr id="22" name="Picture 21">
            <a:extLst>
              <a:ext uri="{FF2B5EF4-FFF2-40B4-BE49-F238E27FC236}">
                <a16:creationId xmlns:a16="http://schemas.microsoft.com/office/drawing/2014/main" id="{7B5F66BE-BBAC-4BAF-8535-446FFE49D82B}"/>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6248400" y="1662279"/>
            <a:ext cx="2590799" cy="2460492"/>
          </a:xfrm>
          <a:prstGeom prst="rect">
            <a:avLst/>
          </a:prstGeom>
        </p:spPr>
      </p:pic>
    </p:spTree>
    <p:extLst>
      <p:ext uri="{BB962C8B-B14F-4D97-AF65-F5344CB8AC3E}">
        <p14:creationId xmlns:p14="http://schemas.microsoft.com/office/powerpoint/2010/main" val="2836720774"/>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6200" y="-228600"/>
            <a:ext cx="7467600" cy="1219200"/>
          </a:xfrm>
        </p:spPr>
        <p:txBody>
          <a:bodyPr/>
          <a:lstStyle/>
          <a:p>
            <a:pPr algn="l"/>
            <a:r>
              <a:rPr lang="en-US" sz="3600" dirty="0">
                <a:latin typeface="Calibri" panose="020F0502020204030204" pitchFamily="34" charset="0"/>
                <a:cs typeface="Calibri" panose="020F0502020204030204" pitchFamily="34" charset="0"/>
              </a:rPr>
              <a:t>Ice Sheet Evolution</a:t>
            </a:r>
          </a:p>
        </p:txBody>
      </p:sp>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76C29303-F088-402B-83C4-4F41D65D88E7}"/>
                  </a:ext>
                </a:extLst>
              </p:cNvPr>
              <p:cNvSpPr txBox="1"/>
              <p:nvPr/>
            </p:nvSpPr>
            <p:spPr>
              <a:xfrm>
                <a:off x="-42659" y="1524000"/>
                <a:ext cx="6172200" cy="369332"/>
              </a:xfrm>
              <a:prstGeom prst="rect">
                <a:avLst/>
              </a:prstGeom>
              <a:noFill/>
            </p:spPr>
            <p:txBody>
              <a:bodyPr wrap="square" rtlCol="0">
                <a:spAutoFit/>
              </a:bodyPr>
              <a:lstStyle/>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Energy equation </a:t>
                </a:r>
                <a:r>
                  <a:rPr lang="en-US" dirty="0">
                    <a:latin typeface="Calibri" panose="020F0502020204030204" pitchFamily="34" charset="0"/>
                    <a:cs typeface="Calibri" panose="020F0502020204030204" pitchFamily="34" charset="0"/>
                  </a:rPr>
                  <a:t>for the temperature </a:t>
                </a:r>
                <a14:m>
                  <m:oMath xmlns:m="http://schemas.openxmlformats.org/officeDocument/2006/math">
                    <m:r>
                      <a:rPr lang="en-US" i="1" dirty="0" smtClean="0">
                        <a:latin typeface="Cambria Math" panose="02040503050406030204" pitchFamily="18" charset="0"/>
                        <a:cs typeface="Calibri" panose="020F0502020204030204" pitchFamily="34" charset="0"/>
                      </a:rPr>
                      <m:t>𝑇</m:t>
                    </m:r>
                    <m:r>
                      <a:rPr lang="en-US" i="1" dirty="0" smtClean="0">
                        <a:latin typeface="Cambria Math" panose="02040503050406030204" pitchFamily="18" charset="0"/>
                        <a:cs typeface="Calibri" panose="020F0502020204030204" pitchFamily="34" charset="0"/>
                      </a:rPr>
                      <m:t>:</m:t>
                    </m:r>
                  </m:oMath>
                </a14:m>
                <a:endParaRPr lang="en-US" dirty="0">
                  <a:latin typeface="Calibri" panose="020F0502020204030204" pitchFamily="34" charset="0"/>
                  <a:cs typeface="Calibri" panose="020F0502020204030204" pitchFamily="34" charset="0"/>
                </a:endParaRPr>
              </a:p>
            </p:txBody>
          </p:sp>
        </mc:Choice>
        <mc:Fallback xmlns="">
          <p:sp>
            <p:nvSpPr>
              <p:cNvPr id="9" name="TextBox 8">
                <a:extLst>
                  <a:ext uri="{FF2B5EF4-FFF2-40B4-BE49-F238E27FC236}">
                    <a16:creationId xmlns:a16="http://schemas.microsoft.com/office/drawing/2014/main" id="{76C29303-F088-402B-83C4-4F41D65D88E7}"/>
                  </a:ext>
                </a:extLst>
              </p:cNvPr>
              <p:cNvSpPr txBox="1">
                <a:spLocks noRot="1" noChangeAspect="1" noMove="1" noResize="1" noEditPoints="1" noAdjustHandles="1" noChangeArrowheads="1" noChangeShapeType="1" noTextEdit="1"/>
              </p:cNvSpPr>
              <p:nvPr/>
            </p:nvSpPr>
            <p:spPr>
              <a:xfrm>
                <a:off x="-42659" y="1524000"/>
                <a:ext cx="6172200" cy="369332"/>
              </a:xfrm>
              <a:prstGeom prst="rect">
                <a:avLst/>
              </a:prstGeom>
              <a:blipFill>
                <a:blip r:embed="rId2"/>
                <a:stretch>
                  <a:fillRect l="-592" t="-8197" b="-24590"/>
                </a:stretch>
              </a:blipFill>
            </p:spPr>
            <p:txBody>
              <a:bodyPr/>
              <a:lstStyle/>
              <a:p>
                <a:r>
                  <a:rPr lang="en-US">
                    <a:noFill/>
                  </a:rPr>
                  <a:t> </a:t>
                </a:r>
              </a:p>
            </p:txBody>
          </p:sp>
        </mc:Fallback>
      </mc:AlternateContent>
      <p:sp>
        <p:nvSpPr>
          <p:cNvPr id="10" name="TextBox 9">
            <a:extLst>
              <a:ext uri="{FF2B5EF4-FFF2-40B4-BE49-F238E27FC236}">
                <a16:creationId xmlns:a16="http://schemas.microsoft.com/office/drawing/2014/main" id="{DD2320EC-63AD-4FE8-ADF1-6E13A2809EE2}"/>
              </a:ext>
            </a:extLst>
          </p:cNvPr>
          <p:cNvSpPr txBox="1"/>
          <p:nvPr/>
        </p:nvSpPr>
        <p:spPr>
          <a:xfrm>
            <a:off x="1503726" y="734532"/>
            <a:ext cx="6019800" cy="646331"/>
          </a:xfrm>
          <a:prstGeom prst="rect">
            <a:avLst/>
          </a:prstGeom>
          <a:solidFill>
            <a:schemeClr val="accent4">
              <a:lumMod val="20000"/>
              <a:lumOff val="80000"/>
            </a:schemeClr>
          </a:solidFill>
        </p:spPr>
        <p:txBody>
          <a:bodyPr wrap="square" rtlCol="0">
            <a:spAutoFit/>
          </a:bodyPr>
          <a:lstStyle/>
          <a:p>
            <a:pPr algn="ctr"/>
            <a:r>
              <a:rPr lang="en-US" dirty="0">
                <a:latin typeface="Calibri" panose="020F0502020204030204" pitchFamily="34" charset="0"/>
                <a:cs typeface="Calibri" panose="020F0502020204030204" pitchFamily="34" charset="0"/>
              </a:rPr>
              <a:t>Ice velocity equations are </a:t>
            </a:r>
            <a:r>
              <a:rPr lang="en-US" b="1" dirty="0">
                <a:latin typeface="Calibri" panose="020F0502020204030204" pitchFamily="34" charset="0"/>
                <a:cs typeface="Calibri" panose="020F0502020204030204" pitchFamily="34" charset="0"/>
              </a:rPr>
              <a:t>coupled</a:t>
            </a:r>
            <a:r>
              <a:rPr lang="en-US" dirty="0">
                <a:latin typeface="Calibri" panose="020F0502020204030204" pitchFamily="34" charset="0"/>
                <a:cs typeface="Calibri" panose="020F0502020204030204" pitchFamily="34" charset="0"/>
              </a:rPr>
              <a:t> with equations for ice sheet evolution (thickness) and ice temperature.</a:t>
            </a:r>
          </a:p>
        </p:txBody>
      </p:sp>
      <mc:AlternateContent xmlns:mc="http://schemas.openxmlformats.org/markup-compatibility/2006" xmlns:a14="http://schemas.microsoft.com/office/drawing/2010/main">
        <mc:Choice Requires="a14">
          <p:sp>
            <p:nvSpPr>
              <p:cNvPr id="12" name="Rectangle 11">
                <a:extLst>
                  <a:ext uri="{FF2B5EF4-FFF2-40B4-BE49-F238E27FC236}">
                    <a16:creationId xmlns:a16="http://schemas.microsoft.com/office/drawing/2014/main" id="{CB72D347-6214-4CBF-8A95-B1C2B6AFA9FD}"/>
                  </a:ext>
                </a:extLst>
              </p:cNvPr>
              <p:cNvSpPr/>
              <p:nvPr/>
            </p:nvSpPr>
            <p:spPr>
              <a:xfrm>
                <a:off x="1953644" y="3495497"/>
                <a:ext cx="2834494" cy="499560"/>
              </a:xfrm>
              <a:prstGeom prst="rect">
                <a:avLst/>
              </a:prstGeom>
              <a:solidFill>
                <a:srgbClr val="A5F7BA"/>
              </a:solidFill>
            </p:spPr>
            <p:txBody>
              <a:bodyPr wrap="none">
                <a:spAutoFit/>
              </a:bodyPr>
              <a:lstStyle/>
              <a:p>
                <a:pPr algn="ctr"/>
                <a14:m>
                  <m:oMath xmlns:m="http://schemas.openxmlformats.org/officeDocument/2006/math">
                    <m:f>
                      <m:fPr>
                        <m:ctrlPr>
                          <a:rPr lang="en-US" i="1" smtClean="0">
                            <a:latin typeface="Cambria Math" panose="02040503050406030204" pitchFamily="18" charset="0"/>
                          </a:rPr>
                        </m:ctrlPr>
                      </m:fPr>
                      <m:num>
                        <m:r>
                          <a:rPr lang="en-US" i="1">
                            <a:latin typeface="Cambria Math"/>
                          </a:rPr>
                          <m:t>𝜕</m:t>
                        </m:r>
                        <m:r>
                          <a:rPr lang="en-US" i="1">
                            <a:latin typeface="Cambria Math"/>
                          </a:rPr>
                          <m:t>𝐻</m:t>
                        </m:r>
                      </m:num>
                      <m:den>
                        <m:r>
                          <a:rPr lang="en-US" i="1">
                            <a:latin typeface="Cambria Math"/>
                          </a:rPr>
                          <m:t>𝜕</m:t>
                        </m:r>
                        <m:r>
                          <a:rPr lang="en-US" i="1">
                            <a:latin typeface="Cambria Math"/>
                          </a:rPr>
                          <m:t>𝑡</m:t>
                        </m:r>
                      </m:den>
                    </m:f>
                    <m:r>
                      <a:rPr lang="en-US" b="0" i="1" smtClean="0">
                        <a:latin typeface="Cambria Math" panose="02040503050406030204" pitchFamily="18" charset="0"/>
                      </a:rPr>
                      <m:t>+</m:t>
                    </m:r>
                    <m:r>
                      <a:rPr lang="en-US" i="1">
                        <a:latin typeface="Cambria Math"/>
                        <a:ea typeface="Cambria Math"/>
                      </a:rPr>
                      <m:t>𝛻</m:t>
                    </m:r>
                    <m:r>
                      <a:rPr lang="en-US" i="1">
                        <a:latin typeface="Cambria Math"/>
                        <a:ea typeface="Cambria Math"/>
                      </a:rPr>
                      <m:t>∙</m:t>
                    </m:r>
                    <m:d>
                      <m:dPr>
                        <m:ctrlPr>
                          <a:rPr lang="en-US" i="1">
                            <a:latin typeface="Cambria Math" panose="02040503050406030204" pitchFamily="18" charset="0"/>
                            <a:ea typeface="Cambria Math"/>
                          </a:rPr>
                        </m:ctrlPr>
                      </m:dPr>
                      <m:e>
                        <m:acc>
                          <m:accPr>
                            <m:chr m:val="̅"/>
                            <m:ctrlPr>
                              <a:rPr lang="en-US" i="1">
                                <a:latin typeface="Cambria Math" panose="02040503050406030204" pitchFamily="18" charset="0"/>
                                <a:ea typeface="Cambria Math"/>
                              </a:rPr>
                            </m:ctrlPr>
                          </m:accPr>
                          <m:e>
                            <m:r>
                              <a:rPr lang="en-US" b="1" i="1">
                                <a:latin typeface="Cambria Math"/>
                                <a:ea typeface="Cambria Math"/>
                              </a:rPr>
                              <m:t>𝒖</m:t>
                            </m:r>
                          </m:e>
                        </m:acc>
                        <m:r>
                          <a:rPr lang="en-US" i="1">
                            <a:latin typeface="Cambria Math"/>
                            <a:ea typeface="Cambria Math"/>
                          </a:rPr>
                          <m:t>𝐻</m:t>
                        </m:r>
                      </m:e>
                    </m:d>
                    <m:r>
                      <a:rPr lang="en-US" i="1">
                        <a:latin typeface="Cambria Math"/>
                        <a:ea typeface="Cambria Math"/>
                      </a:rPr>
                      <m:t>+</m:t>
                    </m:r>
                    <m:acc>
                      <m:accPr>
                        <m:chr m:val="̇"/>
                        <m:ctrlPr>
                          <a:rPr lang="en-US" i="1">
                            <a:latin typeface="Cambria Math" panose="02040503050406030204" pitchFamily="18" charset="0"/>
                            <a:ea typeface="Cambria Math"/>
                          </a:rPr>
                        </m:ctrlPr>
                      </m:accPr>
                      <m:e>
                        <m:r>
                          <a:rPr lang="en-US" i="1">
                            <a:latin typeface="Cambria Math"/>
                            <a:ea typeface="Cambria Math"/>
                          </a:rPr>
                          <m:t>𝑏</m:t>
                        </m:r>
                      </m:e>
                    </m:acc>
                  </m:oMath>
                </a14:m>
                <a:r>
                  <a:rPr lang="en-US" dirty="0">
                    <a:latin typeface="Calibri" panose="020F0502020204030204" pitchFamily="34" charset="0"/>
                    <a:ea typeface="Cambria Math"/>
                    <a:cs typeface="Calibri" panose="020F0502020204030204" pitchFamily="34" charset="0"/>
                  </a:rPr>
                  <a:t>,     on   </a:t>
                </a:r>
                <a14:m>
                  <m:oMath xmlns:m="http://schemas.openxmlformats.org/officeDocument/2006/math">
                    <m:r>
                      <m:rPr>
                        <m:sty m:val="p"/>
                      </m:rPr>
                      <a:rPr lang="el-GR" i="1" smtClean="0">
                        <a:latin typeface="Cambria Math" panose="02040503050406030204" pitchFamily="18" charset="0"/>
                        <a:ea typeface="Cambria Math" panose="02040503050406030204" pitchFamily="18" charset="0"/>
                        <a:cs typeface="Calibri" panose="020F0502020204030204" pitchFamily="34" charset="0"/>
                      </a:rPr>
                      <m:t>Γ</m:t>
                    </m:r>
                  </m:oMath>
                </a14:m>
                <a:r>
                  <a:rPr lang="en-US" dirty="0">
                    <a:latin typeface="Calibri" panose="020F0502020204030204" pitchFamily="34" charset="0"/>
                    <a:ea typeface="Cambria Math"/>
                    <a:cs typeface="Calibri" panose="020F0502020204030204" pitchFamily="34" charset="0"/>
                  </a:rPr>
                  <a:t> </a:t>
                </a:r>
              </a:p>
            </p:txBody>
          </p:sp>
        </mc:Choice>
        <mc:Fallback xmlns="">
          <p:sp>
            <p:nvSpPr>
              <p:cNvPr id="12" name="Rectangle 11">
                <a:extLst>
                  <a:ext uri="{FF2B5EF4-FFF2-40B4-BE49-F238E27FC236}">
                    <a16:creationId xmlns:a16="http://schemas.microsoft.com/office/drawing/2014/main" id="{CB72D347-6214-4CBF-8A95-B1C2B6AFA9FD}"/>
                  </a:ext>
                </a:extLst>
              </p:cNvPr>
              <p:cNvSpPr>
                <a:spLocks noRot="1" noChangeAspect="1" noMove="1" noResize="1" noEditPoints="1" noAdjustHandles="1" noChangeArrowheads="1" noChangeShapeType="1" noTextEdit="1"/>
              </p:cNvSpPr>
              <p:nvPr/>
            </p:nvSpPr>
            <p:spPr>
              <a:xfrm>
                <a:off x="1953644" y="3495497"/>
                <a:ext cx="2834494" cy="499560"/>
              </a:xfrm>
              <a:prstGeom prst="rect">
                <a:avLst/>
              </a:prstGeom>
              <a:blipFill>
                <a:blip r:embed="rId3"/>
                <a:stretch>
                  <a:fillRect b="-731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3" name="Rectangle 12">
                <a:extLst>
                  <a:ext uri="{FF2B5EF4-FFF2-40B4-BE49-F238E27FC236}">
                    <a16:creationId xmlns:a16="http://schemas.microsoft.com/office/drawing/2014/main" id="{23D01DE5-2704-4910-BACC-9266657E2877}"/>
                  </a:ext>
                </a:extLst>
              </p:cNvPr>
              <p:cNvSpPr/>
              <p:nvPr/>
            </p:nvSpPr>
            <p:spPr>
              <a:xfrm>
                <a:off x="458496" y="1980091"/>
                <a:ext cx="4723473" cy="499560"/>
              </a:xfrm>
              <a:prstGeom prst="rect">
                <a:avLst/>
              </a:prstGeom>
              <a:solidFill>
                <a:schemeClr val="accent5">
                  <a:lumMod val="20000"/>
                  <a:lumOff val="80000"/>
                </a:schemeClr>
              </a:solidFill>
            </p:spPr>
            <p:txBody>
              <a:bodyPr wrap="none">
                <a:spAutoFit/>
              </a:bodyPr>
              <a:lstStyle/>
              <a:p>
                <a14:m>
                  <m:oMath xmlns:m="http://schemas.openxmlformats.org/officeDocument/2006/math">
                    <m:r>
                      <a:rPr lang="en-US" i="1" smtClean="0">
                        <a:latin typeface="Cambria Math"/>
                        <a:ea typeface="Cambria Math"/>
                      </a:rPr>
                      <m:t>𝜌</m:t>
                    </m:r>
                    <m:r>
                      <a:rPr lang="en-US" i="1" smtClean="0">
                        <a:latin typeface="Cambria Math"/>
                        <a:ea typeface="Cambria Math"/>
                      </a:rPr>
                      <m:t>𝑐</m:t>
                    </m:r>
                    <m:f>
                      <m:fPr>
                        <m:ctrlPr>
                          <a:rPr lang="en-US" i="1">
                            <a:latin typeface="Cambria Math" panose="02040503050406030204" pitchFamily="18" charset="0"/>
                            <a:ea typeface="Cambria Math"/>
                          </a:rPr>
                        </m:ctrlPr>
                      </m:fPr>
                      <m:num>
                        <m:r>
                          <a:rPr lang="en-US" i="1">
                            <a:latin typeface="Cambria Math"/>
                            <a:ea typeface="Cambria Math"/>
                          </a:rPr>
                          <m:t>𝜕</m:t>
                        </m:r>
                        <m:r>
                          <a:rPr lang="en-US" i="1">
                            <a:latin typeface="Cambria Math"/>
                            <a:ea typeface="Cambria Math"/>
                          </a:rPr>
                          <m:t>𝑇</m:t>
                        </m:r>
                      </m:num>
                      <m:den>
                        <m:r>
                          <a:rPr lang="en-US" i="1">
                            <a:latin typeface="Cambria Math"/>
                            <a:ea typeface="Cambria Math"/>
                          </a:rPr>
                          <m:t>𝜕</m:t>
                        </m:r>
                        <m:r>
                          <a:rPr lang="en-US" i="1">
                            <a:latin typeface="Cambria Math"/>
                            <a:ea typeface="Cambria Math"/>
                          </a:rPr>
                          <m:t>𝑡</m:t>
                        </m:r>
                      </m:den>
                    </m:f>
                    <m:r>
                      <a:rPr lang="en-US" i="1">
                        <a:latin typeface="Cambria Math" panose="02040503050406030204" pitchFamily="18" charset="0"/>
                        <a:ea typeface="Cambria Math"/>
                      </a:rPr>
                      <m:t>+</m:t>
                    </m:r>
                    <m:r>
                      <a:rPr lang="en-US" i="1">
                        <a:latin typeface="Cambria Math"/>
                        <a:ea typeface="Cambria Math"/>
                      </a:rPr>
                      <m:t>𝜌</m:t>
                    </m:r>
                    <m:r>
                      <a:rPr lang="en-US" i="1">
                        <a:latin typeface="Cambria Math"/>
                        <a:ea typeface="Cambria Math"/>
                      </a:rPr>
                      <m:t>𝑐</m:t>
                    </m:r>
                    <m:r>
                      <a:rPr lang="en-US" b="1" i="1">
                        <a:latin typeface="Cambria Math"/>
                        <a:ea typeface="Cambria Math"/>
                      </a:rPr>
                      <m:t>𝒖</m:t>
                    </m:r>
                    <m:r>
                      <a:rPr lang="en-US" i="1">
                        <a:latin typeface="Cambria Math"/>
                        <a:ea typeface="Cambria Math"/>
                      </a:rPr>
                      <m:t>∙</m:t>
                    </m:r>
                    <m:r>
                      <a:rPr lang="en-US" i="1">
                        <a:latin typeface="Cambria Math"/>
                        <a:ea typeface="Cambria Math"/>
                      </a:rPr>
                      <m:t>𝛻</m:t>
                    </m:r>
                    <m:r>
                      <a:rPr lang="en-US" i="1">
                        <a:latin typeface="Cambria Math"/>
                        <a:ea typeface="Cambria Math"/>
                      </a:rPr>
                      <m:t>𝑇</m:t>
                    </m:r>
                    <m:r>
                      <a:rPr lang="en-US" i="1">
                        <a:latin typeface="Cambria Math"/>
                        <a:ea typeface="Cambria Math"/>
                      </a:rPr>
                      <m:t>=</m:t>
                    </m:r>
                    <m:r>
                      <a:rPr lang="en-US" i="1">
                        <a:latin typeface="Cambria Math"/>
                        <a:ea typeface="Cambria Math"/>
                      </a:rPr>
                      <m:t>𝛻</m:t>
                    </m:r>
                    <m:r>
                      <a:rPr lang="en-US" i="1">
                        <a:latin typeface="Cambria Math"/>
                        <a:ea typeface="Cambria Math"/>
                      </a:rPr>
                      <m:t>∙</m:t>
                    </m:r>
                    <m:d>
                      <m:dPr>
                        <m:ctrlPr>
                          <a:rPr lang="en-US" b="0" i="1" smtClean="0">
                            <a:latin typeface="Cambria Math" panose="02040503050406030204" pitchFamily="18" charset="0"/>
                            <a:ea typeface="Cambria Math"/>
                          </a:rPr>
                        </m:ctrlPr>
                      </m:dPr>
                      <m:e>
                        <m:r>
                          <a:rPr lang="en-US" b="0" i="1" smtClean="0">
                            <a:latin typeface="Cambria Math" panose="02040503050406030204" pitchFamily="18" charset="0"/>
                            <a:ea typeface="Cambria Math"/>
                          </a:rPr>
                          <m:t>𝑘</m:t>
                        </m:r>
                        <m:r>
                          <a:rPr lang="en-US" i="1">
                            <a:latin typeface="Cambria Math"/>
                            <a:ea typeface="Cambria Math"/>
                          </a:rPr>
                          <m:t>𝛻</m:t>
                        </m:r>
                        <m:r>
                          <a:rPr lang="en-US" i="1">
                            <a:latin typeface="Cambria Math"/>
                            <a:ea typeface="Cambria Math"/>
                          </a:rPr>
                          <m:t>𝑇</m:t>
                        </m:r>
                      </m:e>
                    </m:d>
                    <m:r>
                      <a:rPr lang="en-US" b="0" i="1" smtClean="0">
                        <a:latin typeface="Cambria Math" panose="02040503050406030204" pitchFamily="18" charset="0"/>
                        <a:ea typeface="Cambria Math"/>
                      </a:rPr>
                      <m:t>+</m:t>
                    </m:r>
                    <m:r>
                      <a:rPr lang="en-US" i="1">
                        <a:latin typeface="Cambria Math"/>
                        <a:ea typeface="Cambria Math"/>
                      </a:rPr>
                      <m:t>2</m:t>
                    </m:r>
                    <m:acc>
                      <m:accPr>
                        <m:chr m:val="̇"/>
                        <m:ctrlPr>
                          <a:rPr lang="en-US" b="1" i="1">
                            <a:latin typeface="Cambria Math" panose="02040503050406030204" pitchFamily="18" charset="0"/>
                            <a:ea typeface="Cambria Math"/>
                          </a:rPr>
                        </m:ctrlPr>
                      </m:accPr>
                      <m:e>
                        <m:r>
                          <a:rPr lang="en-US" b="1" i="1">
                            <a:latin typeface="Cambria Math"/>
                            <a:ea typeface="Cambria Math"/>
                          </a:rPr>
                          <m:t>𝝐</m:t>
                        </m:r>
                      </m:e>
                    </m:acc>
                    <m:r>
                      <a:rPr lang="en-US" b="1" i="1">
                        <a:latin typeface="Cambria Math"/>
                        <a:ea typeface="Cambria Math"/>
                      </a:rPr>
                      <m:t>𝝈</m:t>
                    </m:r>
                    <m:r>
                      <a:rPr lang="en-US" b="1" i="1" smtClean="0">
                        <a:latin typeface="Cambria Math" panose="02040503050406030204" pitchFamily="18" charset="0"/>
                        <a:ea typeface="Cambria Math" panose="02040503050406030204" pitchFamily="18" charset="0"/>
                      </a:rPr>
                      <m:t>,</m:t>
                    </m:r>
                  </m:oMath>
                </a14:m>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in    </a:t>
                </a:r>
                <a14:m>
                  <m:oMath xmlns:m="http://schemas.openxmlformats.org/officeDocument/2006/math">
                    <m:sSub>
                      <m:sSubPr>
                        <m:ctrlPr>
                          <a:rPr lang="en-US" b="0" i="1" smtClean="0">
                            <a:solidFill>
                              <a:srgbClr val="00B050"/>
                            </a:solidFill>
                            <a:latin typeface="Cambria Math" panose="02040503050406030204" pitchFamily="18" charset="0"/>
                            <a:ea typeface="Cambria Math" panose="02040503050406030204" pitchFamily="18" charset="0"/>
                            <a:cs typeface="Calibri" panose="020F0502020204030204" pitchFamily="34" charset="0"/>
                          </a:rPr>
                        </m:ctrlPr>
                      </m:sSubPr>
                      <m:e>
                        <m:r>
                          <a:rPr lang="en-US" i="1" smtClean="0">
                            <a:solidFill>
                              <a:schemeClr val="tx1"/>
                            </a:solidFill>
                            <a:latin typeface="Cambria Math" panose="02040503050406030204" pitchFamily="18" charset="0"/>
                            <a:ea typeface="Cambria Math" panose="02040503050406030204" pitchFamily="18" charset="0"/>
                            <a:cs typeface="Calibri" panose="020F0502020204030204" pitchFamily="34" charset="0"/>
                          </a:rPr>
                          <m:t>𝛺</m:t>
                        </m:r>
                      </m:e>
                      <m:sub>
                        <m:r>
                          <a:rPr lang="en-US" b="0" i="1" smtClean="0">
                            <a:solidFill>
                              <a:schemeClr val="tx1"/>
                            </a:solidFill>
                            <a:latin typeface="Cambria Math" panose="02040503050406030204" pitchFamily="18" charset="0"/>
                            <a:ea typeface="Cambria Math" panose="02040503050406030204" pitchFamily="18" charset="0"/>
                            <a:cs typeface="Calibri" panose="020F0502020204030204" pitchFamily="34" charset="0"/>
                          </a:rPr>
                          <m:t>𝐻</m:t>
                        </m:r>
                      </m:sub>
                    </m:sSub>
                  </m:oMath>
                </a14:m>
                <a:endParaRPr lang="en-US" dirty="0">
                  <a:latin typeface="Calibri" panose="020F0502020204030204" pitchFamily="34" charset="0"/>
                  <a:cs typeface="Calibri" panose="020F0502020204030204" pitchFamily="34" charset="0"/>
                </a:endParaRPr>
              </a:p>
            </p:txBody>
          </p:sp>
        </mc:Choice>
        <mc:Fallback xmlns="">
          <p:sp>
            <p:nvSpPr>
              <p:cNvPr id="13" name="Rectangle 12">
                <a:extLst>
                  <a:ext uri="{FF2B5EF4-FFF2-40B4-BE49-F238E27FC236}">
                    <a16:creationId xmlns:a16="http://schemas.microsoft.com/office/drawing/2014/main" id="{23D01DE5-2704-4910-BACC-9266657E2877}"/>
                  </a:ext>
                </a:extLst>
              </p:cNvPr>
              <p:cNvSpPr>
                <a:spLocks noRot="1" noChangeAspect="1" noMove="1" noResize="1" noEditPoints="1" noAdjustHandles="1" noChangeArrowheads="1" noChangeShapeType="1" noTextEdit="1"/>
              </p:cNvSpPr>
              <p:nvPr/>
            </p:nvSpPr>
            <p:spPr>
              <a:xfrm>
                <a:off x="458496" y="1980091"/>
                <a:ext cx="4723473" cy="499560"/>
              </a:xfrm>
              <a:prstGeom prst="rect">
                <a:avLst/>
              </a:prstGeom>
              <a:blipFill>
                <a:blip r:embed="rId4"/>
                <a:stretch>
                  <a:fillRect b="-731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Rectangle 13">
                <a:extLst>
                  <a:ext uri="{FF2B5EF4-FFF2-40B4-BE49-F238E27FC236}">
                    <a16:creationId xmlns:a16="http://schemas.microsoft.com/office/drawing/2014/main" id="{A6A70B4D-E6CB-4F8E-A85F-FBDFB4D61114}"/>
                  </a:ext>
                </a:extLst>
              </p:cNvPr>
              <p:cNvSpPr/>
              <p:nvPr/>
            </p:nvSpPr>
            <p:spPr>
              <a:xfrm>
                <a:off x="1064864" y="4288610"/>
                <a:ext cx="4612054" cy="1493358"/>
              </a:xfrm>
              <a:prstGeom prst="rect">
                <a:avLst/>
              </a:prstGeom>
              <a:ln>
                <a:solidFill>
                  <a:schemeClr val="tx1"/>
                </a:solidFill>
              </a:ln>
            </p:spPr>
            <p:txBody>
              <a:bodyPr wrap="square">
                <a:spAutoFit/>
              </a:bodyPr>
              <a:lstStyle/>
              <a:p>
                <a:pPr algn="ctr"/>
                <a14:m>
                  <m:oMath xmlns:m="http://schemas.openxmlformats.org/officeDocument/2006/math">
                    <m:acc>
                      <m:accPr>
                        <m:chr m:val="̅"/>
                        <m:ctrlPr>
                          <a:rPr lang="en-US" i="1" smtClean="0">
                            <a:latin typeface="Cambria Math" panose="02040503050406030204" pitchFamily="18" charset="0"/>
                            <a:ea typeface="Cambria Math"/>
                          </a:rPr>
                        </m:ctrlPr>
                      </m:accPr>
                      <m:e>
                        <m:r>
                          <a:rPr lang="en-US" b="1" i="1">
                            <a:latin typeface="Cambria Math"/>
                            <a:ea typeface="Cambria Math"/>
                          </a:rPr>
                          <m:t>𝒖</m:t>
                        </m:r>
                      </m:e>
                    </m:acc>
                  </m:oMath>
                </a14:m>
                <a:r>
                  <a:rPr lang="en-US" dirty="0">
                    <a:latin typeface="Calibri" panose="020F0502020204030204" pitchFamily="34" charset="0"/>
                    <a:cs typeface="Calibri" panose="020F0502020204030204" pitchFamily="34" charset="0"/>
                  </a:rPr>
                  <a:t> = vertically averaged</a:t>
                </a:r>
                <a14:m>
                  <m:oMath xmlns:m="http://schemas.openxmlformats.org/officeDocument/2006/math">
                    <m:r>
                      <a:rPr lang="en-US" b="1" i="1" dirty="0">
                        <a:latin typeface="Cambria Math" panose="02040503050406030204" pitchFamily="18" charset="0"/>
                        <a:cs typeface="Calibri" panose="020F0502020204030204" pitchFamily="34" charset="0"/>
                      </a:rPr>
                      <m:t> </m:t>
                    </m:r>
                    <m:r>
                      <a:rPr lang="en-US" b="1" i="1" dirty="0">
                        <a:latin typeface="Cambria Math" panose="02040503050406030204" pitchFamily="18" charset="0"/>
                        <a:cs typeface="Calibri" panose="020F0502020204030204" pitchFamily="34" charset="0"/>
                      </a:rPr>
                      <m:t>𝒖</m:t>
                    </m:r>
                  </m:oMath>
                </a14:m>
                <a:endParaRPr lang="en-US" b="1" dirty="0">
                  <a:latin typeface="Calibri" panose="020F0502020204030204" pitchFamily="34" charset="0"/>
                  <a:cs typeface="Calibri" panose="020F0502020204030204" pitchFamily="34" charset="0"/>
                </a:endParaRPr>
              </a:p>
              <a:p>
                <a:pPr algn="ctr"/>
                <a14:m>
                  <m:oMath xmlns:m="http://schemas.openxmlformats.org/officeDocument/2006/math">
                    <m:acc>
                      <m:accPr>
                        <m:chr m:val="̇"/>
                        <m:ctrlPr>
                          <a:rPr lang="en-US" i="1">
                            <a:latin typeface="Cambria Math" panose="02040503050406030204" pitchFamily="18" charset="0"/>
                            <a:ea typeface="Cambria Math"/>
                          </a:rPr>
                        </m:ctrlPr>
                      </m:accPr>
                      <m:e>
                        <m:r>
                          <a:rPr lang="en-US" i="1">
                            <a:latin typeface="Cambria Math"/>
                            <a:ea typeface="Cambria Math"/>
                          </a:rPr>
                          <m:t>𝑏</m:t>
                        </m:r>
                      </m:e>
                    </m:acc>
                    <m:r>
                      <a:rPr lang="en-US" i="1" dirty="0">
                        <a:latin typeface="Cambria Math"/>
                      </a:rPr>
                      <m:t> </m:t>
                    </m:r>
                  </m:oMath>
                </a14:m>
                <a:r>
                  <a:rPr lang="en-US" dirty="0">
                    <a:latin typeface="Calibri" panose="020F0502020204030204" pitchFamily="34" charset="0"/>
                    <a:cs typeface="Calibri" panose="020F0502020204030204" pitchFamily="34" charset="0"/>
                  </a:rPr>
                  <a:t>= surface mass balance </a:t>
                </a:r>
              </a:p>
              <a:p>
                <a:pPr algn="ctr"/>
                <a:r>
                  <a:rPr lang="en-US" i="1" dirty="0">
                    <a:latin typeface="Calibri" panose="020F0502020204030204" pitchFamily="34" charset="0"/>
                    <a:cs typeface="Calibri" panose="020F0502020204030204" pitchFamily="34" charset="0"/>
                  </a:rPr>
                  <a:t>(given accumulation-ablation function that accounts for e.g. accumulation due to snowfall)</a:t>
                </a:r>
              </a:p>
              <a:p>
                <a:pPr algn="ctr"/>
                <a14:m>
                  <m:oMath xmlns:m="http://schemas.openxmlformats.org/officeDocument/2006/math">
                    <m:r>
                      <m:rPr>
                        <m:sty m:val="p"/>
                      </m:rPr>
                      <a:rPr lang="el-GR" i="1">
                        <a:latin typeface="Cambria Math" panose="02040503050406030204" pitchFamily="18" charset="0"/>
                        <a:ea typeface="Cambria Math" panose="02040503050406030204" pitchFamily="18" charset="0"/>
                        <a:cs typeface="Calibri" panose="020F0502020204030204" pitchFamily="34" charset="0"/>
                      </a:rPr>
                      <m:t>Γ</m:t>
                    </m:r>
                    <m:r>
                      <a:rPr lang="en-US" b="0" i="1" smtClean="0">
                        <a:latin typeface="Cambria Math" panose="02040503050406030204" pitchFamily="18" charset="0"/>
                        <a:ea typeface="Cambria Math" panose="02040503050406030204" pitchFamily="18" charset="0"/>
                        <a:cs typeface="Calibri" panose="020F0502020204030204" pitchFamily="34" charset="0"/>
                      </a:rPr>
                      <m:t> </m:t>
                    </m:r>
                  </m:oMath>
                </a14:m>
                <a:r>
                  <a:rPr lang="en-US" dirty="0">
                    <a:latin typeface="Calibri" panose="020F0502020204030204" pitchFamily="34" charset="0"/>
                    <a:cs typeface="Calibri" panose="020F0502020204030204" pitchFamily="34" charset="0"/>
                  </a:rPr>
                  <a:t>= horizontal extent of the ice</a:t>
                </a:r>
              </a:p>
            </p:txBody>
          </p:sp>
        </mc:Choice>
        <mc:Fallback xmlns="">
          <p:sp>
            <p:nvSpPr>
              <p:cNvPr id="14" name="Rectangle 13">
                <a:extLst>
                  <a:ext uri="{FF2B5EF4-FFF2-40B4-BE49-F238E27FC236}">
                    <a16:creationId xmlns:a16="http://schemas.microsoft.com/office/drawing/2014/main" id="{A6A70B4D-E6CB-4F8E-A85F-FBDFB4D61114}"/>
                  </a:ext>
                </a:extLst>
              </p:cNvPr>
              <p:cNvSpPr>
                <a:spLocks noRot="1" noChangeAspect="1" noMove="1" noResize="1" noEditPoints="1" noAdjustHandles="1" noChangeArrowheads="1" noChangeShapeType="1" noTextEdit="1"/>
              </p:cNvSpPr>
              <p:nvPr/>
            </p:nvSpPr>
            <p:spPr>
              <a:xfrm>
                <a:off x="1064864" y="4288610"/>
                <a:ext cx="4612054" cy="1493358"/>
              </a:xfrm>
              <a:prstGeom prst="rect">
                <a:avLst/>
              </a:prstGeom>
              <a:blipFill>
                <a:blip r:embed="rId5"/>
                <a:stretch>
                  <a:fillRect l="-660" t="-2033" r="-528" b="-5691"/>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5" name="TextBox 14">
                <a:extLst>
                  <a:ext uri="{FF2B5EF4-FFF2-40B4-BE49-F238E27FC236}">
                    <a16:creationId xmlns:a16="http://schemas.microsoft.com/office/drawing/2014/main" id="{495FD62D-A64D-49D3-BAE7-18CE1D615F7D}"/>
                  </a:ext>
                </a:extLst>
              </p:cNvPr>
              <p:cNvSpPr txBox="1"/>
              <p:nvPr/>
            </p:nvSpPr>
            <p:spPr>
              <a:xfrm>
                <a:off x="-9831" y="3059668"/>
                <a:ext cx="6172200" cy="369332"/>
              </a:xfrm>
              <a:prstGeom prst="rect">
                <a:avLst/>
              </a:prstGeom>
              <a:noFill/>
            </p:spPr>
            <p:txBody>
              <a:bodyPr wrap="square" rtlCol="0">
                <a:spAutoFit/>
              </a:bodyPr>
              <a:lstStyle/>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Mass equation </a:t>
                </a:r>
                <a:r>
                  <a:rPr lang="en-US" dirty="0">
                    <a:latin typeface="Calibri" panose="020F0502020204030204" pitchFamily="34" charset="0"/>
                    <a:cs typeface="Calibri" panose="020F0502020204030204" pitchFamily="34" charset="0"/>
                  </a:rPr>
                  <a:t>for the ice thickness </a:t>
                </a:r>
                <a14:m>
                  <m:oMath xmlns:m="http://schemas.openxmlformats.org/officeDocument/2006/math">
                    <m:r>
                      <a:rPr lang="en-US" i="1" dirty="0" smtClean="0">
                        <a:latin typeface="Cambria Math" panose="02040503050406030204" pitchFamily="18" charset="0"/>
                        <a:cs typeface="Calibri" panose="020F0502020204030204" pitchFamily="34" charset="0"/>
                      </a:rPr>
                      <m:t>𝐻</m:t>
                    </m:r>
                  </m:oMath>
                </a14:m>
                <a:r>
                  <a:rPr lang="en-US" dirty="0">
                    <a:latin typeface="Calibri" panose="020F0502020204030204" pitchFamily="34" charset="0"/>
                    <a:cs typeface="Calibri" panose="020F0502020204030204" pitchFamily="34" charset="0"/>
                  </a:rPr>
                  <a:t>:</a:t>
                </a:r>
              </a:p>
            </p:txBody>
          </p:sp>
        </mc:Choice>
        <mc:Fallback xmlns="">
          <p:sp>
            <p:nvSpPr>
              <p:cNvPr id="15" name="TextBox 14">
                <a:extLst>
                  <a:ext uri="{FF2B5EF4-FFF2-40B4-BE49-F238E27FC236}">
                    <a16:creationId xmlns:a16="http://schemas.microsoft.com/office/drawing/2014/main" id="{495FD62D-A64D-49D3-BAE7-18CE1D615F7D}"/>
                  </a:ext>
                </a:extLst>
              </p:cNvPr>
              <p:cNvSpPr txBox="1">
                <a:spLocks noRot="1" noChangeAspect="1" noMove="1" noResize="1" noEditPoints="1" noAdjustHandles="1" noChangeArrowheads="1" noChangeShapeType="1" noTextEdit="1"/>
              </p:cNvSpPr>
              <p:nvPr/>
            </p:nvSpPr>
            <p:spPr>
              <a:xfrm>
                <a:off x="-9831" y="3059668"/>
                <a:ext cx="6172200" cy="369332"/>
              </a:xfrm>
              <a:prstGeom prst="rect">
                <a:avLst/>
              </a:prstGeom>
              <a:blipFill>
                <a:blip r:embed="rId6"/>
                <a:stretch>
                  <a:fillRect l="-592" t="-9836"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6" name="TextBox 15">
                <a:extLst>
                  <a:ext uri="{FF2B5EF4-FFF2-40B4-BE49-F238E27FC236}">
                    <a16:creationId xmlns:a16="http://schemas.microsoft.com/office/drawing/2014/main" id="{1D645423-3BC0-4FEB-A125-5B02A2AA7AE4}"/>
                  </a:ext>
                </a:extLst>
              </p:cNvPr>
              <p:cNvSpPr txBox="1"/>
              <p:nvPr/>
            </p:nvSpPr>
            <p:spPr>
              <a:xfrm>
                <a:off x="76200" y="5895535"/>
                <a:ext cx="8340064" cy="369332"/>
              </a:xfrm>
              <a:prstGeom prst="rect">
                <a:avLst/>
              </a:prstGeom>
              <a:noFill/>
            </p:spPr>
            <p:txBody>
              <a:bodyPr wrap="square" rtlCol="0">
                <a:spAutoFit/>
              </a:bodyPr>
              <a:lstStyle/>
              <a:p>
                <a:pPr marL="285750"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Thickness </a:t>
                </a:r>
                <a14:m>
                  <m:oMath xmlns:m="http://schemas.openxmlformats.org/officeDocument/2006/math">
                    <m:r>
                      <a:rPr lang="en-US" i="1" dirty="0" smtClean="0">
                        <a:solidFill>
                          <a:schemeClr val="tx1"/>
                        </a:solidFill>
                        <a:latin typeface="Cambria Math" panose="02040503050406030204" pitchFamily="18" charset="0"/>
                        <a:cs typeface="Calibri" panose="020F0502020204030204" pitchFamily="34" charset="0"/>
                      </a:rPr>
                      <m:t>𝐻</m:t>
                    </m:r>
                  </m:oMath>
                </a14:m>
                <a:r>
                  <a:rPr lang="en-US" dirty="0">
                    <a:latin typeface="Calibri" panose="020F0502020204030204" pitchFamily="34" charset="0"/>
                    <a:cs typeface="Calibri" panose="020F0502020204030204" pitchFamily="34" charset="0"/>
                  </a:rPr>
                  <a:t> determines the </a:t>
                </a:r>
                <a:r>
                  <a:rPr lang="en-US" b="1" dirty="0">
                    <a:latin typeface="Calibri" panose="020F0502020204030204" pitchFamily="34" charset="0"/>
                    <a:cs typeface="Calibri" panose="020F0502020204030204" pitchFamily="34" charset="0"/>
                  </a:rPr>
                  <a:t>geometry</a:t>
                </a:r>
                <a:r>
                  <a:rPr lang="en-US" dirty="0">
                    <a:latin typeface="Calibri" panose="020F0502020204030204" pitchFamily="34" charset="0"/>
                    <a:cs typeface="Calibri" panose="020F0502020204030204" pitchFamily="34" charset="0"/>
                  </a:rPr>
                  <a:t> for velocity equations.</a:t>
                </a:r>
              </a:p>
            </p:txBody>
          </p:sp>
        </mc:Choice>
        <mc:Fallback xmlns="">
          <p:sp>
            <p:nvSpPr>
              <p:cNvPr id="16" name="TextBox 15">
                <a:extLst>
                  <a:ext uri="{FF2B5EF4-FFF2-40B4-BE49-F238E27FC236}">
                    <a16:creationId xmlns:a16="http://schemas.microsoft.com/office/drawing/2014/main" id="{1D645423-3BC0-4FEB-A125-5B02A2AA7AE4}"/>
                  </a:ext>
                </a:extLst>
              </p:cNvPr>
              <p:cNvSpPr txBox="1">
                <a:spLocks noRot="1" noChangeAspect="1" noMove="1" noResize="1" noEditPoints="1" noAdjustHandles="1" noChangeArrowheads="1" noChangeShapeType="1" noTextEdit="1"/>
              </p:cNvSpPr>
              <p:nvPr/>
            </p:nvSpPr>
            <p:spPr>
              <a:xfrm>
                <a:off x="76200" y="5895535"/>
                <a:ext cx="8340064" cy="369332"/>
              </a:xfrm>
              <a:prstGeom prst="rect">
                <a:avLst/>
              </a:prstGeom>
              <a:blipFill>
                <a:blip r:embed="rId7"/>
                <a:stretch>
                  <a:fillRect l="-512" t="-8197"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7" name="TextBox 16">
                <a:extLst>
                  <a:ext uri="{FF2B5EF4-FFF2-40B4-BE49-F238E27FC236}">
                    <a16:creationId xmlns:a16="http://schemas.microsoft.com/office/drawing/2014/main" id="{4FD19574-F327-4995-B6A2-F17BC77B7829}"/>
                  </a:ext>
                </a:extLst>
              </p:cNvPr>
              <p:cNvSpPr txBox="1"/>
              <p:nvPr/>
            </p:nvSpPr>
            <p:spPr>
              <a:xfrm>
                <a:off x="380639" y="2536986"/>
                <a:ext cx="5791200" cy="369332"/>
              </a:xfrm>
              <a:prstGeom prst="rect">
                <a:avLst/>
              </a:prstGeom>
              <a:noFill/>
            </p:spPr>
            <p:txBody>
              <a:bodyPr wrap="square" rtlCol="0">
                <a:spAutoFit/>
              </a:bodyPr>
              <a:lstStyle/>
              <a:p>
                <a:pPr marL="285750"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Flow factor </a:t>
                </a:r>
                <a14:m>
                  <m:oMath xmlns:m="http://schemas.openxmlformats.org/officeDocument/2006/math">
                    <m:r>
                      <a:rPr lang="en-US" i="1" dirty="0" smtClean="0">
                        <a:latin typeface="Cambria Math" panose="02040503050406030204" pitchFamily="18" charset="0"/>
                        <a:cs typeface="Calibri" panose="020F0502020204030204" pitchFamily="34" charset="0"/>
                      </a:rPr>
                      <m:t>𝐴</m:t>
                    </m:r>
                  </m:oMath>
                </a14:m>
                <a:r>
                  <a:rPr lang="en-US" dirty="0">
                    <a:latin typeface="Calibri" panose="020F0502020204030204" pitchFamily="34" charset="0"/>
                    <a:cs typeface="Calibri" panose="020F0502020204030204" pitchFamily="34" charset="0"/>
                  </a:rPr>
                  <a:t> in Glen’s law viscosity </a:t>
                </a:r>
                <a14:m>
                  <m:oMath xmlns:m="http://schemas.openxmlformats.org/officeDocument/2006/math">
                    <m:r>
                      <a:rPr lang="en-US" i="1" smtClean="0">
                        <a:latin typeface="Cambria Math" panose="02040503050406030204" pitchFamily="18" charset="0"/>
                        <a:ea typeface="Cambria Math" panose="02040503050406030204" pitchFamily="18" charset="0"/>
                        <a:cs typeface="Calibri" panose="020F0502020204030204" pitchFamily="34" charset="0"/>
                      </a:rPr>
                      <m:t>𝜇</m:t>
                    </m:r>
                    <m:r>
                      <a:rPr lang="en-US" b="0" i="1" smtClean="0">
                        <a:latin typeface="Cambria Math" panose="02040503050406030204" pitchFamily="18" charset="0"/>
                        <a:ea typeface="Cambria Math" panose="02040503050406030204" pitchFamily="18" charset="0"/>
                        <a:cs typeface="Calibri" panose="020F0502020204030204" pitchFamily="34" charset="0"/>
                      </a:rPr>
                      <m:t> </m:t>
                    </m:r>
                  </m:oMath>
                </a14:m>
                <a:r>
                  <a:rPr lang="en-US" dirty="0">
                    <a:latin typeface="Calibri" panose="020F0502020204030204" pitchFamily="34" charset="0"/>
                    <a:cs typeface="Calibri" panose="020F0502020204030204" pitchFamily="34" charset="0"/>
                  </a:rPr>
                  <a:t>is function of </a:t>
                </a:r>
                <a14:m>
                  <m:oMath xmlns:m="http://schemas.openxmlformats.org/officeDocument/2006/math">
                    <m:r>
                      <a:rPr lang="en-US" i="1" dirty="0" smtClean="0">
                        <a:latin typeface="Cambria Math" panose="02040503050406030204" pitchFamily="18" charset="0"/>
                        <a:cs typeface="Calibri" panose="020F0502020204030204" pitchFamily="34" charset="0"/>
                      </a:rPr>
                      <m:t>𝑇</m:t>
                    </m:r>
                  </m:oMath>
                </a14:m>
                <a:r>
                  <a:rPr lang="en-US" dirty="0">
                    <a:latin typeface="Calibri" panose="020F0502020204030204" pitchFamily="34" charset="0"/>
                    <a:cs typeface="Calibri" panose="020F0502020204030204" pitchFamily="34" charset="0"/>
                  </a:rPr>
                  <a:t>.</a:t>
                </a:r>
              </a:p>
            </p:txBody>
          </p:sp>
        </mc:Choice>
        <mc:Fallback xmlns="">
          <p:sp>
            <p:nvSpPr>
              <p:cNvPr id="17" name="TextBox 16">
                <a:extLst>
                  <a:ext uri="{FF2B5EF4-FFF2-40B4-BE49-F238E27FC236}">
                    <a16:creationId xmlns:a16="http://schemas.microsoft.com/office/drawing/2014/main" id="{4FD19574-F327-4995-B6A2-F17BC77B7829}"/>
                  </a:ext>
                </a:extLst>
              </p:cNvPr>
              <p:cNvSpPr txBox="1">
                <a:spLocks noRot="1" noChangeAspect="1" noMove="1" noResize="1" noEditPoints="1" noAdjustHandles="1" noChangeArrowheads="1" noChangeShapeType="1" noTextEdit="1"/>
              </p:cNvSpPr>
              <p:nvPr/>
            </p:nvSpPr>
            <p:spPr>
              <a:xfrm>
                <a:off x="380639" y="2536986"/>
                <a:ext cx="5791200" cy="369332"/>
              </a:xfrm>
              <a:prstGeom prst="rect">
                <a:avLst/>
              </a:prstGeom>
              <a:blipFill>
                <a:blip r:embed="rId8"/>
                <a:stretch>
                  <a:fillRect l="-632" t="-8197"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68BAA48C-95A9-4CBC-B851-04784B9F1A88}"/>
                  </a:ext>
                </a:extLst>
              </p:cNvPr>
              <p:cNvSpPr txBox="1"/>
              <p:nvPr/>
            </p:nvSpPr>
            <p:spPr>
              <a:xfrm>
                <a:off x="6477000" y="4791670"/>
                <a:ext cx="2286000" cy="923330"/>
              </a:xfrm>
              <a:prstGeom prst="rect">
                <a:avLst/>
              </a:prstGeom>
              <a:noFill/>
              <a:ln>
                <a:noFill/>
              </a:ln>
            </p:spPr>
            <p:txBody>
              <a:bodyPr wrap="square" rtlCol="0">
                <a:spAutoFit/>
              </a:bodyPr>
              <a:lstStyle/>
              <a:p>
                <a:pPr algn="ctr"/>
                <a:r>
                  <a:rPr lang="en-US" i="1" dirty="0">
                    <a:latin typeface="Calibri" panose="020F0502020204030204" pitchFamily="34" charset="0"/>
                    <a:cs typeface="Calibri" panose="020F0502020204030204" pitchFamily="34" charset="0"/>
                  </a:rPr>
                  <a:t>Ice-covered (“active”) cells shaded in white</a:t>
                </a:r>
              </a:p>
              <a:p>
                <a:pPr algn="ctr"/>
                <a:r>
                  <a:rPr lang="en-US" i="1" dirty="0">
                    <a:latin typeface="Calibri" panose="020F0502020204030204" pitchFamily="34" charset="0"/>
                    <a:cs typeface="Calibri" panose="020F0502020204030204" pitchFamily="34" charset="0"/>
                  </a:rPr>
                  <a:t>(</a:t>
                </a:r>
                <a14:m>
                  <m:oMath xmlns:m="http://schemas.openxmlformats.org/officeDocument/2006/math">
                    <m:r>
                      <a:rPr lang="en-US" i="1" dirty="0" smtClean="0">
                        <a:latin typeface="Cambria Math"/>
                      </a:rPr>
                      <m:t>𝐻</m:t>
                    </m:r>
                    <m:r>
                      <a:rPr lang="en-US" i="1" dirty="0" smtClean="0">
                        <a:latin typeface="Cambria Math"/>
                      </a:rPr>
                      <m:t>&gt;</m:t>
                    </m:r>
                    <m:sSub>
                      <m:sSubPr>
                        <m:ctrlPr>
                          <a:rPr lang="en-US" i="1" dirty="0" smtClean="0">
                            <a:latin typeface="Cambria Math" panose="02040503050406030204" pitchFamily="18" charset="0"/>
                            <a:cs typeface="Calibri" panose="020F0502020204030204" pitchFamily="34" charset="0"/>
                          </a:rPr>
                        </m:ctrlPr>
                      </m:sSubPr>
                      <m:e>
                        <m:r>
                          <a:rPr lang="en-US" b="0" i="1" dirty="0" smtClean="0">
                            <a:latin typeface="Cambria Math" panose="02040503050406030204" pitchFamily="18" charset="0"/>
                            <a:cs typeface="Calibri" panose="020F0502020204030204" pitchFamily="34" charset="0"/>
                          </a:rPr>
                          <m:t>𝐻</m:t>
                        </m:r>
                      </m:e>
                      <m:sub>
                        <m:r>
                          <a:rPr lang="en-US" b="0" i="1" dirty="0" smtClean="0">
                            <a:latin typeface="Cambria Math" panose="02040503050406030204" pitchFamily="18" charset="0"/>
                            <a:cs typeface="Calibri" panose="020F0502020204030204" pitchFamily="34" charset="0"/>
                          </a:rPr>
                          <m:t>𝑚𝑖𝑛</m:t>
                        </m:r>
                      </m:sub>
                    </m:sSub>
                  </m:oMath>
                </a14:m>
                <a:r>
                  <a:rPr lang="en-US" i="1" dirty="0">
                    <a:latin typeface="Calibri" panose="020F0502020204030204" pitchFamily="34" charset="0"/>
                    <a:cs typeface="Calibri" panose="020F0502020204030204" pitchFamily="34" charset="0"/>
                  </a:rPr>
                  <a:t>)</a:t>
                </a:r>
              </a:p>
            </p:txBody>
          </p:sp>
        </mc:Choice>
        <mc:Fallback xmlns="">
          <p:sp>
            <p:nvSpPr>
              <p:cNvPr id="20" name="TextBox 19">
                <a:extLst>
                  <a:ext uri="{FF2B5EF4-FFF2-40B4-BE49-F238E27FC236}">
                    <a16:creationId xmlns:a16="http://schemas.microsoft.com/office/drawing/2014/main" id="{68BAA48C-95A9-4CBC-B851-04784B9F1A88}"/>
                  </a:ext>
                </a:extLst>
              </p:cNvPr>
              <p:cNvSpPr txBox="1">
                <a:spLocks noRot="1" noChangeAspect="1" noMove="1" noResize="1" noEditPoints="1" noAdjustHandles="1" noChangeArrowheads="1" noChangeShapeType="1" noTextEdit="1"/>
              </p:cNvSpPr>
              <p:nvPr/>
            </p:nvSpPr>
            <p:spPr>
              <a:xfrm>
                <a:off x="6477000" y="4791670"/>
                <a:ext cx="2286000" cy="923330"/>
              </a:xfrm>
              <a:prstGeom prst="rect">
                <a:avLst/>
              </a:prstGeom>
              <a:blipFill>
                <a:blip r:embed="rId9"/>
                <a:stretch>
                  <a:fillRect l="-267" t="-3289" r="-1333" b="-9211"/>
                </a:stretch>
              </a:blipFill>
              <a:ln>
                <a:no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22D42580-E330-44EA-888B-A2D0809FED0C}"/>
                  </a:ext>
                </a:extLst>
              </p:cNvPr>
              <p:cNvSpPr txBox="1"/>
              <p:nvPr/>
            </p:nvSpPr>
            <p:spPr>
              <a:xfrm>
                <a:off x="6819899" y="4233333"/>
                <a:ext cx="1447800" cy="369332"/>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time </a:t>
                </a:r>
                <a14:m>
                  <m:oMath xmlns:m="http://schemas.openxmlformats.org/officeDocument/2006/math">
                    <m:r>
                      <a:rPr lang="en-US" b="0" i="1" smtClean="0">
                        <a:latin typeface="Cambria Math"/>
                      </a:rPr>
                      <m:t>𝑡</m:t>
                    </m:r>
                    <m:r>
                      <a:rPr lang="en-US" b="0" i="0" baseline="-25000" smtClean="0">
                        <a:latin typeface="Cambria Math" panose="02040503050406030204" pitchFamily="18" charset="0"/>
                      </a:rPr>
                      <m:t>2</m:t>
                    </m:r>
                  </m:oMath>
                </a14:m>
                <a:endParaRPr lang="en-US" baseline="-25000" dirty="0">
                  <a:latin typeface="Calibri" panose="020F0502020204030204" pitchFamily="34" charset="0"/>
                  <a:cs typeface="Calibri" panose="020F0502020204030204" pitchFamily="34" charset="0"/>
                </a:endParaRPr>
              </a:p>
            </p:txBody>
          </p:sp>
        </mc:Choice>
        <mc:Fallback xmlns="">
          <p:sp>
            <p:nvSpPr>
              <p:cNvPr id="21" name="TextBox 20">
                <a:extLst>
                  <a:ext uri="{FF2B5EF4-FFF2-40B4-BE49-F238E27FC236}">
                    <a16:creationId xmlns:a16="http://schemas.microsoft.com/office/drawing/2014/main" id="{22D42580-E330-44EA-888B-A2D0809FED0C}"/>
                  </a:ext>
                </a:extLst>
              </p:cNvPr>
              <p:cNvSpPr txBox="1">
                <a:spLocks noRot="1" noChangeAspect="1" noMove="1" noResize="1" noEditPoints="1" noAdjustHandles="1" noChangeArrowheads="1" noChangeShapeType="1" noTextEdit="1"/>
              </p:cNvSpPr>
              <p:nvPr/>
            </p:nvSpPr>
            <p:spPr>
              <a:xfrm>
                <a:off x="6819899" y="4233333"/>
                <a:ext cx="1447800" cy="369332"/>
              </a:xfrm>
              <a:prstGeom prst="rect">
                <a:avLst/>
              </a:prstGeom>
              <a:blipFill>
                <a:blip r:embed="rId10"/>
                <a:stretch>
                  <a:fillRect t="-8197" b="-24590"/>
                </a:stretch>
              </a:blipFill>
            </p:spPr>
            <p:txBody>
              <a:bodyPr/>
              <a:lstStyle/>
              <a:p>
                <a:r>
                  <a:rPr lang="en-US">
                    <a:noFill/>
                  </a:rPr>
                  <a:t> </a:t>
                </a:r>
              </a:p>
            </p:txBody>
          </p:sp>
        </mc:Fallback>
      </mc:AlternateContent>
      <p:pic>
        <p:nvPicPr>
          <p:cNvPr id="22" name="Picture 21">
            <a:extLst>
              <a:ext uri="{FF2B5EF4-FFF2-40B4-BE49-F238E27FC236}">
                <a16:creationId xmlns:a16="http://schemas.microsoft.com/office/drawing/2014/main" id="{A1B90688-CFCD-4398-99E9-E1D446680761}"/>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6248400" y="1635724"/>
            <a:ext cx="2548266" cy="2487047"/>
          </a:xfrm>
          <a:prstGeom prst="rect">
            <a:avLst/>
          </a:prstGeom>
        </p:spPr>
      </p:pic>
    </p:spTree>
    <p:extLst>
      <p:ext uri="{BB962C8B-B14F-4D97-AF65-F5344CB8AC3E}">
        <p14:creationId xmlns:p14="http://schemas.microsoft.com/office/powerpoint/2010/main" val="2924104741"/>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76200" y="-7620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5" name="TextBox 4"/>
          <p:cNvSpPr txBox="1"/>
          <p:nvPr/>
        </p:nvSpPr>
        <p:spPr>
          <a:xfrm>
            <a:off x="104775" y="915240"/>
            <a:ext cx="8686800" cy="6894195"/>
          </a:xfrm>
          <a:prstGeom prst="rect">
            <a:avLst/>
          </a:prstGeom>
          <a:noFill/>
        </p:spPr>
        <p:txBody>
          <a:bodyPr wrap="square" rtlCol="0">
            <a:spAutoFit/>
          </a:bodyPr>
          <a:lstStyle/>
          <a:p>
            <a:pPr marL="457200" indent="-457200">
              <a:buAutoNum type="arabicPeriod"/>
            </a:pPr>
            <a:r>
              <a:rPr lang="en-US" sz="2200" b="1" dirty="0">
                <a:latin typeface="Calibri" panose="020F0502020204030204" pitchFamily="34" charset="0"/>
              </a:rPr>
              <a:t>Background</a:t>
            </a:r>
            <a:endParaRPr lang="en-US" sz="400" b="1" dirty="0">
              <a:latin typeface="Calibri" panose="020F0502020204030204" pitchFamily="34" charset="0"/>
            </a:endParaRPr>
          </a:p>
          <a:p>
            <a:pPr marL="800100" lvl="1" indent="-342900">
              <a:buFont typeface="Arial" panose="020B0604020202020204" pitchFamily="34" charset="0"/>
              <a:buChar char="•"/>
            </a:pPr>
            <a:r>
              <a:rPr lang="en-US" sz="2200" dirty="0">
                <a:latin typeface="Calibri" panose="020F0502020204030204" pitchFamily="34" charset="0"/>
              </a:rPr>
              <a:t>Motivation for climate &amp; land-ice modeling</a:t>
            </a:r>
          </a:p>
          <a:p>
            <a:pPr marL="800100" lvl="1" indent="-342900">
              <a:buFont typeface="Arial" panose="020B0604020202020204" pitchFamily="34" charset="0"/>
              <a:buChar char="•"/>
            </a:pPr>
            <a:r>
              <a:rPr lang="en-US" sz="2200" dirty="0">
                <a:latin typeface="Calibri" panose="020F0502020204030204" pitchFamily="34" charset="0"/>
              </a:rPr>
              <a:t>ISMs, ESMs &amp; projects</a:t>
            </a:r>
          </a:p>
          <a:p>
            <a:pPr marL="800100" lvl="1" indent="-342900">
              <a:buFont typeface="Arial" panose="020B0604020202020204" pitchFamily="34" charset="0"/>
              <a:buChar char="•"/>
            </a:pPr>
            <a:r>
              <a:rPr lang="en-US" sz="2200" dirty="0">
                <a:latin typeface="Calibri" panose="020F0502020204030204" pitchFamily="34" charset="0"/>
              </a:rPr>
              <a:t>Land-ice equations</a:t>
            </a:r>
          </a:p>
          <a:p>
            <a:pPr marL="800100" lvl="1" indent="-342900">
              <a:buFont typeface="Arial" panose="020B0604020202020204" pitchFamily="34" charset="0"/>
              <a:buChar char="•"/>
            </a:pPr>
            <a:r>
              <a:rPr lang="en-US" sz="2200" b="1" dirty="0">
                <a:latin typeface="Calibri" panose="020F0502020204030204" pitchFamily="34" charset="0"/>
              </a:rPr>
              <a:t>Our codes: ALI, MALI</a:t>
            </a:r>
          </a:p>
          <a:p>
            <a:pPr lvl="1"/>
            <a:endParaRPr lang="en-US" sz="400" dirty="0">
              <a:latin typeface="Calibri" panose="020F0502020204030204" pitchFamily="34" charset="0"/>
            </a:endParaRPr>
          </a:p>
          <a:p>
            <a:pPr lvl="1"/>
            <a:endParaRPr lang="en-US" sz="400" dirty="0">
              <a:latin typeface="Calibri" panose="020F0502020204030204" pitchFamily="34" charset="0"/>
            </a:endParaRPr>
          </a:p>
          <a:p>
            <a:r>
              <a:rPr lang="en-US" sz="2200" dirty="0">
                <a:latin typeface="Calibri" panose="020F0502020204030204" pitchFamily="34" charset="0"/>
              </a:rPr>
              <a:t>2.   Algorithms and software</a:t>
            </a:r>
          </a:p>
          <a:p>
            <a:pPr marL="800100" lvl="1" indent="-342900">
              <a:buFont typeface="Arial" panose="020B0604020202020204" pitchFamily="34" charset="0"/>
              <a:buChar char="•"/>
            </a:pPr>
            <a:r>
              <a:rPr lang="en-US" sz="2200" dirty="0">
                <a:latin typeface="Calibri" panose="020F0502020204030204" pitchFamily="34" charset="0"/>
              </a:rPr>
              <a:t>Discretization &amp; meshes</a:t>
            </a:r>
          </a:p>
          <a:p>
            <a:pPr marL="800100" lvl="1" indent="-342900">
              <a:buFont typeface="Arial" panose="020B0604020202020204" pitchFamily="34" charset="0"/>
              <a:buChar char="•"/>
            </a:pPr>
            <a:r>
              <a:rPr lang="en-US" sz="2200" dirty="0">
                <a:latin typeface="Calibri" panose="020F0502020204030204" pitchFamily="34" charset="0"/>
              </a:rPr>
              <a:t>Nonlinear solvers</a:t>
            </a:r>
          </a:p>
          <a:p>
            <a:pPr marL="800100" lvl="1" indent="-342900">
              <a:buFont typeface="Arial" panose="020B0604020202020204" pitchFamily="34" charset="0"/>
              <a:buChar char="•"/>
            </a:pPr>
            <a:r>
              <a:rPr lang="en-US" sz="2200" dirty="0">
                <a:latin typeface="Calibri" panose="020F0502020204030204" pitchFamily="34" charset="0"/>
              </a:rPr>
              <a:t>Linear solvers</a:t>
            </a:r>
          </a:p>
          <a:p>
            <a:pPr marL="800100" lvl="1" indent="-342900">
              <a:buFont typeface="Arial" panose="020B0604020202020204" pitchFamily="34" charset="0"/>
              <a:buChar char="•"/>
            </a:pPr>
            <a:r>
              <a:rPr lang="en-US" sz="2200" dirty="0">
                <a:latin typeface="Calibri" panose="020F0502020204030204" pitchFamily="34" charset="0"/>
              </a:rPr>
              <a:t>Performance-portability</a:t>
            </a:r>
          </a:p>
          <a:p>
            <a:pPr marL="800100" lvl="1" indent="-342900">
              <a:buFont typeface="Arial" panose="020B0604020202020204" pitchFamily="34" charset="0"/>
              <a:buChar char="•"/>
            </a:pPr>
            <a:r>
              <a:rPr lang="en-US" sz="2200" dirty="0">
                <a:latin typeface="Calibri" panose="020F0502020204030204" pitchFamily="34" charset="0"/>
              </a:rPr>
              <a:t>Ice sheet initialization</a:t>
            </a:r>
          </a:p>
          <a:p>
            <a:pPr marL="800100" lvl="1" indent="-342900">
              <a:buFont typeface="Arial" panose="020B0604020202020204" pitchFamily="34" charset="0"/>
              <a:buChar char="•"/>
            </a:pPr>
            <a:r>
              <a:rPr lang="en-US" sz="2200" dirty="0">
                <a:latin typeface="Calibri" panose="020F0502020204030204" pitchFamily="34" charset="0"/>
              </a:rPr>
              <a:t>Towards UQ</a:t>
            </a:r>
          </a:p>
          <a:p>
            <a:pPr marL="171450" indent="-171450">
              <a:buFont typeface="Arial" panose="020B0604020202020204" pitchFamily="34" charset="0"/>
              <a:buChar char="•"/>
            </a:pPr>
            <a:endParaRPr lang="en-US" sz="400" dirty="0">
              <a:latin typeface="Calibri" panose="020F0502020204030204" pitchFamily="34" charset="0"/>
            </a:endParaRPr>
          </a:p>
          <a:p>
            <a:endParaRPr lang="en-US" sz="400" dirty="0">
              <a:latin typeface="Calibri" panose="020F0502020204030204" pitchFamily="34" charset="0"/>
            </a:endParaRPr>
          </a:p>
          <a:p>
            <a:r>
              <a:rPr lang="en-US" sz="2200" dirty="0">
                <a:latin typeface="Calibri" panose="020F0502020204030204" pitchFamily="34" charset="0"/>
              </a:rPr>
              <a:t>3.    Simulations </a:t>
            </a:r>
          </a:p>
          <a:p>
            <a:pPr lvl="2"/>
            <a:endParaRPr lang="en-US" sz="400" dirty="0">
              <a:latin typeface="Calibri" panose="020F0502020204030204" pitchFamily="34" charset="0"/>
            </a:endParaRPr>
          </a:p>
          <a:p>
            <a:r>
              <a:rPr lang="en-US" sz="2200" dirty="0">
                <a:latin typeface="Calibri" panose="020F0502020204030204" pitchFamily="34" charset="0"/>
              </a:rPr>
              <a:t>4.    Ongoing &amp; future work</a:t>
            </a:r>
          </a:p>
          <a:p>
            <a:endParaRPr lang="en-US" sz="4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07426" y="794564"/>
            <a:ext cx="2514600" cy="1839773"/>
          </a:xfrm>
          <a:prstGeom prst="rect">
            <a:avLst/>
          </a:prstGeom>
        </p:spPr>
      </p:pic>
      <p:pic>
        <p:nvPicPr>
          <p:cNvPr id="8" name="Picture 7" descr="global-ocean-eddies.jp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39000" y="2743101"/>
            <a:ext cx="1676400" cy="1664582"/>
          </a:xfrm>
          <a:prstGeom prst="rect">
            <a:avLst/>
          </a:prstGeom>
        </p:spPr>
      </p:pic>
      <p:pic>
        <p:nvPicPr>
          <p:cNvPr id="9" name="Picture 8">
            <a:extLst>
              <a:ext uri="{FF2B5EF4-FFF2-40B4-BE49-F238E27FC236}">
                <a16:creationId xmlns:a16="http://schemas.microsoft.com/office/drawing/2014/main" id="{80C1262A-45A6-4D1D-AC10-ED5463DA9CD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07426" y="4648201"/>
            <a:ext cx="2673626" cy="1782418"/>
          </a:xfrm>
          <a:prstGeom prst="rect">
            <a:avLst/>
          </a:prstGeom>
        </p:spPr>
      </p:pic>
    </p:spTree>
    <p:extLst>
      <p:ext uri="{BB962C8B-B14F-4D97-AF65-F5344CB8AC3E}">
        <p14:creationId xmlns:p14="http://schemas.microsoft.com/office/powerpoint/2010/main" val="678241279"/>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3955" name="Text Box 3"/>
          <p:cNvSpPr txBox="1">
            <a:spLocks noChangeArrowheads="1"/>
          </p:cNvSpPr>
          <p:nvPr/>
        </p:nvSpPr>
        <p:spPr bwMode="auto">
          <a:xfrm>
            <a:off x="152400" y="160867"/>
            <a:ext cx="214033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2"/>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wrap="none">
            <a:spAutoFit/>
          </a:bodyPr>
          <a:lstStyle/>
          <a:p>
            <a:r>
              <a:rPr lang="en-US" sz="3600" dirty="0">
                <a:latin typeface="Calibri" pitchFamily="34" charset="0"/>
                <a:ea typeface="ＭＳ Ｐゴシック" charset="0"/>
              </a:rPr>
              <a:t>Our Codes</a:t>
            </a:r>
          </a:p>
        </p:txBody>
      </p:sp>
      <p:sp>
        <p:nvSpPr>
          <p:cNvPr id="2" name="TextBox 1"/>
          <p:cNvSpPr txBox="1"/>
          <p:nvPr/>
        </p:nvSpPr>
        <p:spPr>
          <a:xfrm>
            <a:off x="76096" y="897551"/>
            <a:ext cx="8822268" cy="492443"/>
          </a:xfrm>
          <a:prstGeom prst="rect">
            <a:avLst/>
          </a:prstGeom>
          <a:noFill/>
        </p:spPr>
        <p:txBody>
          <a:bodyPr wrap="square" rtlCol="0">
            <a:spAutoFit/>
          </a:bodyPr>
          <a:lstStyle/>
          <a:p>
            <a:endParaRPr lang="en-US" sz="800" dirty="0">
              <a:latin typeface="Calibri" panose="020F0502020204030204" pitchFamily="34" charset="0"/>
            </a:endParaRPr>
          </a:p>
          <a:p>
            <a:r>
              <a:rPr lang="en-US" b="1" dirty="0">
                <a:solidFill>
                  <a:schemeClr val="accent1"/>
                </a:solidFill>
                <a:latin typeface="Calibri" pitchFamily="34" charset="0"/>
              </a:rPr>
              <a:t>Momentum Balance</a:t>
            </a:r>
            <a:r>
              <a:rPr lang="en-US" dirty="0">
                <a:latin typeface="Calibri" pitchFamily="34" charset="0"/>
              </a:rPr>
              <a:t>: </a:t>
            </a:r>
            <a:r>
              <a:rPr lang="en-US" b="1" i="1" dirty="0">
                <a:latin typeface="Calibri" pitchFamily="34" charset="0"/>
              </a:rPr>
              <a:t>First-Order Stokes </a:t>
            </a:r>
            <a:r>
              <a:rPr lang="en-US" dirty="0">
                <a:latin typeface="Calibri" pitchFamily="34" charset="0"/>
              </a:rPr>
              <a:t>PDEs</a:t>
            </a:r>
          </a:p>
        </p:txBody>
      </p:sp>
      <mc:AlternateContent xmlns:mc="http://schemas.openxmlformats.org/markup-compatibility/2006" xmlns:a14="http://schemas.microsoft.com/office/drawing/2010/main">
        <mc:Choice Requires="a14">
          <p:sp>
            <p:nvSpPr>
              <p:cNvPr id="4" name="TextBox 3"/>
              <p:cNvSpPr txBox="1"/>
              <p:nvPr/>
            </p:nvSpPr>
            <p:spPr>
              <a:xfrm>
                <a:off x="677333" y="1466988"/>
                <a:ext cx="3429000" cy="1117998"/>
              </a:xfrm>
              <a:prstGeom prst="rect">
                <a:avLst/>
              </a:prstGeom>
              <a:solidFill>
                <a:schemeClr val="accent2">
                  <a:lumMod val="20000"/>
                  <a:lumOff val="80000"/>
                </a:schemeClr>
              </a:solidFill>
            </p:spPr>
            <p:txBody>
              <a:bodyPr wrap="square" rtlCol="0">
                <a:spAutoFit/>
              </a:bodyPr>
              <a:lstStyle/>
              <a:p>
                <a14:m>
                  <m:oMath xmlns:m="http://schemas.openxmlformats.org/officeDocument/2006/math">
                    <m:d>
                      <m:dPr>
                        <m:begChr m:val="{"/>
                        <m:endChr m:val=""/>
                        <m:ctrlPr>
                          <a:rPr lang="en-US" i="1" smtClean="0">
                            <a:latin typeface="Cambria Math" panose="02040503050406030204" pitchFamily="18" charset="0"/>
                          </a:rPr>
                        </m:ctrlPr>
                      </m:dPr>
                      <m:e>
                        <m:eqArr>
                          <m:eqArrPr>
                            <m:ctrlPr>
                              <a:rPr lang="en-US" i="1" smtClean="0">
                                <a:latin typeface="Cambria Math" panose="02040503050406030204" pitchFamily="18" charset="0"/>
                              </a:rPr>
                            </m:ctrlPr>
                          </m:eqArrPr>
                          <m:e>
                            <m:r>
                              <a:rPr lang="en-US" b="0" i="1" smtClean="0">
                                <a:latin typeface="Cambria Math"/>
                              </a:rPr>
                              <m:t>−</m:t>
                            </m:r>
                            <m:r>
                              <a:rPr lang="en-US" b="0" i="1" smtClean="0">
                                <a:latin typeface="Cambria Math"/>
                                <a:ea typeface="Cambria Math"/>
                              </a:rPr>
                              <m:t>𝛻</m:t>
                            </m:r>
                            <m:r>
                              <a:rPr lang="en-US" b="0" i="1" smtClean="0">
                                <a:latin typeface="Cambria Math"/>
                                <a:ea typeface="Cambria Math"/>
                              </a:rPr>
                              <m:t>∙(2</m:t>
                            </m:r>
                            <m:r>
                              <a:rPr lang="en-US" b="0" i="1" smtClean="0">
                                <a:latin typeface="Cambria Math"/>
                                <a:ea typeface="Cambria Math"/>
                              </a:rPr>
                              <m:t>𝜇</m:t>
                            </m:r>
                            <m:acc>
                              <m:accPr>
                                <m:chr m:val="̇"/>
                                <m:ctrlPr>
                                  <a:rPr lang="en-US" b="0" i="1" smtClean="0">
                                    <a:latin typeface="Cambria Math" panose="02040503050406030204" pitchFamily="18" charset="0"/>
                                    <a:ea typeface="Cambria Math"/>
                                  </a:rPr>
                                </m:ctrlPr>
                              </m:accPr>
                              <m:e>
                                <m:r>
                                  <a:rPr lang="en-US" b="1" i="1" smtClean="0">
                                    <a:latin typeface="Cambria Math"/>
                                    <a:ea typeface="Cambria Math"/>
                                  </a:rPr>
                                  <m:t>𝝐</m:t>
                                </m:r>
                              </m:e>
                            </m:acc>
                            <m:r>
                              <a:rPr lang="en-US" b="0" i="1" baseline="-25000" smtClean="0">
                                <a:latin typeface="Cambria Math"/>
                              </a:rPr>
                              <m:t>1</m:t>
                            </m:r>
                            <m:r>
                              <a:rPr lang="en-US" b="0" i="1" smtClean="0">
                                <a:latin typeface="Cambria Math"/>
                              </a:rPr>
                              <m:t>)=−</m:t>
                            </m:r>
                            <m:r>
                              <a:rPr lang="en-US" b="0" i="1" smtClean="0">
                                <a:latin typeface="Cambria Math"/>
                                <a:ea typeface="Cambria Math"/>
                              </a:rPr>
                              <m:t>𝜌</m:t>
                            </m:r>
                            <m:r>
                              <a:rPr lang="en-US" b="0" i="1" smtClean="0">
                                <a:latin typeface="Cambria Math"/>
                                <a:ea typeface="Cambria Math"/>
                              </a:rPr>
                              <m:t>𝑔</m:t>
                            </m:r>
                            <m:f>
                              <m:fPr>
                                <m:ctrlPr>
                                  <a:rPr lang="en-US" b="0" i="1" smtClean="0">
                                    <a:latin typeface="Cambria Math" panose="02040503050406030204" pitchFamily="18" charset="0"/>
                                    <a:ea typeface="Cambria Math"/>
                                  </a:rPr>
                                </m:ctrlPr>
                              </m:fPr>
                              <m:num>
                                <m:r>
                                  <a:rPr lang="en-US" b="0" i="1" smtClean="0">
                                    <a:latin typeface="Cambria Math"/>
                                    <a:ea typeface="Cambria Math"/>
                                  </a:rPr>
                                  <m:t>𝜕</m:t>
                                </m:r>
                                <m:r>
                                  <a:rPr lang="en-US" b="0" i="1" smtClean="0">
                                    <a:latin typeface="Cambria Math"/>
                                    <a:ea typeface="Cambria Math"/>
                                  </a:rPr>
                                  <m:t>𝑠</m:t>
                                </m:r>
                              </m:num>
                              <m:den>
                                <m:r>
                                  <a:rPr lang="en-US" b="0" i="1" smtClean="0">
                                    <a:latin typeface="Cambria Math"/>
                                    <a:ea typeface="Cambria Math"/>
                                  </a:rPr>
                                  <m:t>𝜕</m:t>
                                </m:r>
                                <m:r>
                                  <a:rPr lang="en-US" b="0" i="1" smtClean="0">
                                    <a:latin typeface="Cambria Math"/>
                                    <a:ea typeface="Cambria Math"/>
                                  </a:rPr>
                                  <m:t>𝑥</m:t>
                                </m:r>
                              </m:den>
                            </m:f>
                          </m:e>
                          <m:e>
                            <m:r>
                              <a:rPr lang="en-US" i="1">
                                <a:latin typeface="Cambria Math"/>
                              </a:rPr>
                              <m:t>−</m:t>
                            </m:r>
                            <m:r>
                              <a:rPr lang="en-US" i="1">
                                <a:latin typeface="Cambria Math"/>
                                <a:ea typeface="Cambria Math"/>
                              </a:rPr>
                              <m:t>𝛻</m:t>
                            </m:r>
                            <m:r>
                              <a:rPr lang="en-US" i="1">
                                <a:latin typeface="Cambria Math"/>
                                <a:ea typeface="Cambria Math"/>
                              </a:rPr>
                              <m:t>∙(2</m:t>
                            </m:r>
                            <m:r>
                              <a:rPr lang="en-US" i="1">
                                <a:latin typeface="Cambria Math"/>
                                <a:ea typeface="Cambria Math"/>
                              </a:rPr>
                              <m:t>𝜇</m:t>
                            </m:r>
                            <m:acc>
                              <m:accPr>
                                <m:chr m:val="̇"/>
                                <m:ctrlPr>
                                  <a:rPr lang="en-US" b="1" i="1">
                                    <a:latin typeface="Cambria Math" panose="02040503050406030204" pitchFamily="18" charset="0"/>
                                    <a:ea typeface="Cambria Math"/>
                                  </a:rPr>
                                </m:ctrlPr>
                              </m:accPr>
                              <m:e>
                                <m:r>
                                  <a:rPr lang="en-US" b="1" i="1">
                                    <a:latin typeface="Cambria Math"/>
                                    <a:ea typeface="Cambria Math"/>
                                  </a:rPr>
                                  <m:t>𝝐</m:t>
                                </m:r>
                              </m:e>
                            </m:acc>
                            <m:r>
                              <a:rPr lang="en-US" b="1" i="1" baseline="-25000" smtClean="0">
                                <a:latin typeface="Cambria Math"/>
                                <a:ea typeface="Cambria Math"/>
                              </a:rPr>
                              <m:t>𝟐</m:t>
                            </m:r>
                            <m:r>
                              <a:rPr lang="en-US" i="1">
                                <a:latin typeface="Cambria Math"/>
                              </a:rPr>
                              <m:t>)=−</m:t>
                            </m:r>
                            <m:r>
                              <a:rPr lang="en-US" i="1">
                                <a:latin typeface="Cambria Math"/>
                                <a:ea typeface="Cambria Math"/>
                              </a:rPr>
                              <m:t>𝜌</m:t>
                            </m:r>
                            <m:r>
                              <a:rPr lang="en-US" i="1">
                                <a:latin typeface="Cambria Math"/>
                                <a:ea typeface="Cambria Math"/>
                              </a:rPr>
                              <m:t>𝑔</m:t>
                            </m:r>
                            <m:f>
                              <m:fPr>
                                <m:ctrlPr>
                                  <a:rPr lang="en-US" i="1">
                                    <a:latin typeface="Cambria Math" panose="02040503050406030204" pitchFamily="18" charset="0"/>
                                    <a:ea typeface="Cambria Math"/>
                                  </a:rPr>
                                </m:ctrlPr>
                              </m:fPr>
                              <m:num>
                                <m:r>
                                  <a:rPr lang="en-US" i="1">
                                    <a:latin typeface="Cambria Math"/>
                                    <a:ea typeface="Cambria Math"/>
                                  </a:rPr>
                                  <m:t>𝜕</m:t>
                                </m:r>
                                <m:r>
                                  <a:rPr lang="en-US" i="1">
                                    <a:latin typeface="Cambria Math"/>
                                    <a:ea typeface="Cambria Math"/>
                                  </a:rPr>
                                  <m:t>𝑠</m:t>
                                </m:r>
                              </m:num>
                              <m:den>
                                <m:r>
                                  <a:rPr lang="en-US" i="1">
                                    <a:latin typeface="Cambria Math"/>
                                    <a:ea typeface="Cambria Math"/>
                                  </a:rPr>
                                  <m:t>𝜕</m:t>
                                </m:r>
                                <m:r>
                                  <a:rPr lang="en-US" b="0" i="1" smtClean="0">
                                    <a:latin typeface="Cambria Math"/>
                                    <a:ea typeface="Cambria Math"/>
                                  </a:rPr>
                                  <m:t>𝑦</m:t>
                                </m:r>
                              </m:den>
                            </m:f>
                          </m:e>
                        </m:eqArr>
                      </m:e>
                    </m:d>
                  </m:oMath>
                </a14:m>
                <a:r>
                  <a:rPr lang="en-US" dirty="0">
                    <a:latin typeface="Calibri" pitchFamily="34" charset="0"/>
                  </a:rPr>
                  <a:t>    ,    in </a:t>
                </a:r>
                <a14:m>
                  <m:oMath xmlns:m="http://schemas.openxmlformats.org/officeDocument/2006/math">
                    <m:r>
                      <m:rPr>
                        <m:sty m:val="p"/>
                      </m:rPr>
                      <a:rPr lang="el-GR" i="1" smtClean="0">
                        <a:latin typeface="Cambria Math"/>
                        <a:ea typeface="Cambria Math"/>
                      </a:rPr>
                      <m:t>Ω</m:t>
                    </m:r>
                  </m:oMath>
                </a14:m>
                <a:endParaRPr lang="en-US" dirty="0">
                  <a:latin typeface="Calibri" pitchFamily="34" charset="0"/>
                  <a:ea typeface="Cambria Math"/>
                </a:endParaRPr>
              </a:p>
            </p:txBody>
          </p:sp>
        </mc:Choice>
        <mc:Fallback xmlns="">
          <p:sp>
            <p:nvSpPr>
              <p:cNvPr id="4" name="TextBox 3"/>
              <p:cNvSpPr txBox="1">
                <a:spLocks noRot="1" noChangeAspect="1" noMove="1" noResize="1" noEditPoints="1" noAdjustHandles="1" noChangeArrowheads="1" noChangeShapeType="1" noTextEdit="1"/>
              </p:cNvSpPr>
              <p:nvPr/>
            </p:nvSpPr>
            <p:spPr>
              <a:xfrm>
                <a:off x="677333" y="1466988"/>
                <a:ext cx="3429000" cy="1117998"/>
              </a:xfrm>
              <a:prstGeom prst="rect">
                <a:avLst/>
              </a:prstGeom>
              <a:blipFill>
                <a:blip r:embed="rId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6" name="TextBox 15"/>
              <p:cNvSpPr txBox="1"/>
              <p:nvPr/>
            </p:nvSpPr>
            <p:spPr>
              <a:xfrm>
                <a:off x="76200" y="2520534"/>
                <a:ext cx="8001000" cy="679866"/>
              </a:xfrm>
              <a:prstGeom prst="rect">
                <a:avLst/>
              </a:prstGeom>
              <a:noFill/>
            </p:spPr>
            <p:txBody>
              <a:bodyPr wrap="square" rtlCol="0">
                <a:spAutoFit/>
              </a:bodyPr>
              <a:lstStyle/>
              <a:p>
                <a:r>
                  <a:rPr lang="en-US" sz="800" dirty="0">
                    <a:latin typeface="Calibri" panose="020F0502020204030204" pitchFamily="34" charset="0"/>
                  </a:rPr>
                  <a:t> </a:t>
                </a:r>
                <a:r>
                  <a:rPr lang="en-US" dirty="0">
                    <a:latin typeface="Calibri" pitchFamily="34" charset="0"/>
                  </a:rPr>
                  <a:t>with </a:t>
                </a:r>
                <a:r>
                  <a:rPr lang="en-US" b="1" i="1" dirty="0">
                    <a:latin typeface="Calibri" pitchFamily="34" charset="0"/>
                  </a:rPr>
                  <a:t>Glen’s law </a:t>
                </a:r>
                <a:r>
                  <a:rPr lang="en-US" dirty="0">
                    <a:latin typeface="Calibri" pitchFamily="34" charset="0"/>
                  </a:rPr>
                  <a:t>viscosity </a:t>
                </a:r>
                <a14:m>
                  <m:oMath xmlns:m="http://schemas.openxmlformats.org/officeDocument/2006/math">
                    <m:r>
                      <a:rPr lang="en-US" i="1" dirty="0" smtClean="0">
                        <a:latin typeface="Cambria Math"/>
                        <a:ea typeface="Cambria Math"/>
                      </a:rPr>
                      <m:t>𝜇</m:t>
                    </m:r>
                    <m:r>
                      <a:rPr lang="en-US" b="0" i="1" dirty="0" smtClean="0">
                        <a:latin typeface="Cambria Math" panose="02040503050406030204" pitchFamily="18" charset="0"/>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sSup>
                      <m:sSupPr>
                        <m:ctrlPr>
                          <a:rPr lang="en-US" i="1">
                            <a:latin typeface="Cambria Math" panose="02040503050406030204" pitchFamily="18" charset="0"/>
                            <a:ea typeface="Cambria Math"/>
                          </a:rPr>
                        </m:ctrlPr>
                      </m:sSupPr>
                      <m:e>
                        <m:sSup>
                          <m:sSupPr>
                            <m:ctrlPr>
                              <a:rPr lang="en-US" i="1">
                                <a:latin typeface="Cambria Math" panose="02040503050406030204" pitchFamily="18" charset="0"/>
                                <a:ea typeface="Cambria Math"/>
                              </a:rPr>
                            </m:ctrlPr>
                          </m:sSupPr>
                          <m:e>
                            <m:r>
                              <a:rPr lang="en-US" i="1">
                                <a:latin typeface="Cambria Math"/>
                                <a:ea typeface="Cambria Math"/>
                              </a:rPr>
                              <m:t>𝐴</m:t>
                            </m:r>
                            <m:r>
                              <a:rPr lang="en-US" b="0" i="1" smtClean="0">
                                <a:latin typeface="Cambria Math" panose="02040503050406030204" pitchFamily="18" charset="0"/>
                                <a:ea typeface="Cambria Math"/>
                              </a:rPr>
                              <m:t>(</m:t>
                            </m:r>
                            <m:r>
                              <a:rPr lang="en-US" b="0" i="1" smtClean="0">
                                <a:latin typeface="Cambria Math" panose="02040503050406030204" pitchFamily="18" charset="0"/>
                                <a:ea typeface="Cambria Math"/>
                              </a:rPr>
                              <m:t>𝑇</m:t>
                            </m:r>
                            <m:r>
                              <a:rPr lang="en-US" b="0" i="1" smtClean="0">
                                <a:latin typeface="Cambria Math" panose="02040503050406030204" pitchFamily="18" charset="0"/>
                                <a:ea typeface="Cambria Math"/>
                              </a:rPr>
                              <m:t>)</m:t>
                            </m:r>
                          </m:e>
                          <m:sup>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b="0" i="1" smtClean="0">
                                    <a:latin typeface="Cambria Math" panose="02040503050406030204" pitchFamily="18" charset="0"/>
                                    <a:ea typeface="Cambria Math"/>
                                  </a:rPr>
                                  <m:t>3</m:t>
                                </m:r>
                              </m:den>
                            </m:f>
                          </m:sup>
                        </m:sSup>
                        <m:d>
                          <m:dPr>
                            <m:ctrlPr>
                              <a:rPr lang="en-US" i="1">
                                <a:latin typeface="Cambria Math" panose="02040503050406030204" pitchFamily="18" charset="0"/>
                                <a:ea typeface="Cambria Math"/>
                              </a:rPr>
                            </m:ctrlPr>
                          </m:dPr>
                          <m:e>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nary>
                              <m:naryPr>
                                <m:chr m:val="∑"/>
                                <m:supHide m:val="on"/>
                                <m:ctrlPr>
                                  <a:rPr lang="en-US" i="1">
                                    <a:latin typeface="Cambria Math" panose="02040503050406030204" pitchFamily="18" charset="0"/>
                                    <a:ea typeface="Cambria Math"/>
                                  </a:rPr>
                                </m:ctrlPr>
                              </m:naryPr>
                              <m:sub>
                                <m:r>
                                  <m:rPr>
                                    <m:brk m:alnAt="7"/>
                                  </m:rPr>
                                  <a:rPr lang="en-US" i="1">
                                    <a:latin typeface="Cambria Math"/>
                                    <a:ea typeface="Cambria Math"/>
                                  </a:rPr>
                                  <m:t>𝑖</m:t>
                                </m:r>
                                <m:r>
                                  <a:rPr lang="en-US" i="1">
                                    <a:latin typeface="Cambria Math"/>
                                    <a:ea typeface="Cambria Math"/>
                                  </a:rPr>
                                  <m:t>𝑗</m:t>
                                </m:r>
                              </m:sub>
                              <m:sup/>
                              <m:e>
                                <m:acc>
                                  <m:accPr>
                                    <m:chr m:val="̇"/>
                                    <m:ctrlPr>
                                      <a:rPr lang="en-US" i="1">
                                        <a:latin typeface="Cambria Math" panose="02040503050406030204" pitchFamily="18" charset="0"/>
                                        <a:ea typeface="Cambria Math"/>
                                      </a:rPr>
                                    </m:ctrlPr>
                                  </m:accPr>
                                  <m:e>
                                    <m:r>
                                      <a:rPr lang="en-US" b="1" i="1">
                                        <a:latin typeface="Cambria Math"/>
                                        <a:ea typeface="Cambria Math"/>
                                      </a:rPr>
                                      <m:t>𝝐</m:t>
                                    </m:r>
                                  </m:e>
                                </m:acc>
                                <m:r>
                                  <a:rPr lang="en-US" i="1" baseline="-25000">
                                    <a:latin typeface="Cambria Math"/>
                                    <a:ea typeface="Cambria Math"/>
                                  </a:rPr>
                                  <m:t>𝑖𝑗</m:t>
                                </m:r>
                                <m:r>
                                  <a:rPr lang="en-US" i="1" baseline="30000">
                                    <a:latin typeface="Cambria Math"/>
                                    <a:ea typeface="Cambria Math"/>
                                  </a:rPr>
                                  <m:t>2</m:t>
                                </m:r>
                              </m:e>
                            </m:nary>
                          </m:e>
                        </m:d>
                      </m:e>
                      <m:sup>
                        <m:d>
                          <m:dPr>
                            <m:ctrlPr>
                              <a:rPr lang="en-US" i="1">
                                <a:latin typeface="Cambria Math" panose="02040503050406030204" pitchFamily="18" charset="0"/>
                                <a:ea typeface="Cambria Math"/>
                              </a:rPr>
                            </m:ctrlPr>
                          </m:dPr>
                          <m:e>
                            <m:r>
                              <a:rPr lang="en-US" i="1">
                                <a:latin typeface="Cambria Math"/>
                                <a:ea typeface="Cambria Math"/>
                              </a:rPr>
                              <m:t>−</m:t>
                            </m:r>
                            <m:f>
                              <m:fPr>
                                <m:ctrlPr>
                                  <a:rPr lang="en-US" i="1">
                                    <a:latin typeface="Cambria Math" panose="02040503050406030204" pitchFamily="18" charset="0"/>
                                    <a:ea typeface="Cambria Math"/>
                                  </a:rPr>
                                </m:ctrlPr>
                              </m:fPr>
                              <m:num>
                                <m:r>
                                  <a:rPr lang="en-US" b="0" i="1" smtClean="0">
                                    <a:latin typeface="Cambria Math" panose="02040503050406030204" pitchFamily="18" charset="0"/>
                                    <a:ea typeface="Cambria Math"/>
                                  </a:rPr>
                                  <m:t>2</m:t>
                                </m:r>
                              </m:num>
                              <m:den>
                                <m:r>
                                  <a:rPr lang="en-US" b="0" i="1" smtClean="0">
                                    <a:latin typeface="Cambria Math" panose="02040503050406030204" pitchFamily="18" charset="0"/>
                                    <a:ea typeface="Cambria Math"/>
                                  </a:rPr>
                                  <m:t>3</m:t>
                                </m:r>
                              </m:den>
                            </m:f>
                          </m:e>
                        </m:d>
                      </m:sup>
                    </m:sSup>
                  </m:oMath>
                </a14:m>
                <a:r>
                  <a:rPr lang="en-US" dirty="0">
                    <a:latin typeface="Calibri" pitchFamily="34" charset="0"/>
                  </a:rPr>
                  <a:t>. </a:t>
                </a:r>
              </a:p>
            </p:txBody>
          </p:sp>
        </mc:Choice>
        <mc:Fallback xmlns="">
          <p:sp>
            <p:nvSpPr>
              <p:cNvPr id="16" name="TextBox 15"/>
              <p:cNvSpPr txBox="1">
                <a:spLocks noRot="1" noChangeAspect="1" noMove="1" noResize="1" noEditPoints="1" noAdjustHandles="1" noChangeArrowheads="1" noChangeShapeType="1" noTextEdit="1"/>
              </p:cNvSpPr>
              <p:nvPr/>
            </p:nvSpPr>
            <p:spPr>
              <a:xfrm>
                <a:off x="76200" y="2520534"/>
                <a:ext cx="8001000" cy="679866"/>
              </a:xfrm>
              <a:prstGeom prst="rect">
                <a:avLst/>
              </a:prstGeom>
              <a:blipFill>
                <a:blip r:embed="rId8"/>
                <a:stretch>
                  <a:fillRect l="-381" b="-3571"/>
                </a:stretch>
              </a:blipFill>
            </p:spPr>
            <p:txBody>
              <a:bodyPr/>
              <a:lstStyle/>
              <a:p>
                <a:r>
                  <a:rPr lang="en-US">
                    <a:noFill/>
                  </a:rPr>
                  <a:t> </a:t>
                </a:r>
              </a:p>
            </p:txBody>
          </p:sp>
        </mc:Fallback>
      </mc:AlternateContent>
      <p:sp>
        <p:nvSpPr>
          <p:cNvPr id="21" name="TextBox 20"/>
          <p:cNvSpPr txBox="1"/>
          <p:nvPr/>
        </p:nvSpPr>
        <p:spPr>
          <a:xfrm>
            <a:off x="76200" y="4873464"/>
            <a:ext cx="8822268" cy="492443"/>
          </a:xfrm>
          <a:prstGeom prst="rect">
            <a:avLst/>
          </a:prstGeom>
          <a:noFill/>
        </p:spPr>
        <p:txBody>
          <a:bodyPr wrap="square" rtlCol="0">
            <a:spAutoFit/>
          </a:bodyPr>
          <a:lstStyle/>
          <a:p>
            <a:endParaRPr lang="en-US" sz="800" dirty="0">
              <a:latin typeface="Calibri" panose="020F0502020204030204" pitchFamily="34" charset="0"/>
            </a:endParaRPr>
          </a:p>
          <a:p>
            <a:r>
              <a:rPr lang="en-US" b="1" dirty="0">
                <a:solidFill>
                  <a:schemeClr val="accent1"/>
                </a:solidFill>
                <a:latin typeface="Calibri" pitchFamily="34" charset="0"/>
              </a:rPr>
              <a:t>Conservation of Mass</a:t>
            </a:r>
            <a:r>
              <a:rPr lang="en-US" dirty="0">
                <a:latin typeface="Calibri" pitchFamily="34" charset="0"/>
              </a:rPr>
              <a:t>: </a:t>
            </a:r>
            <a:r>
              <a:rPr lang="en-US" b="1" i="1" dirty="0">
                <a:latin typeface="Calibri" pitchFamily="34" charset="0"/>
              </a:rPr>
              <a:t>thickness</a:t>
            </a:r>
            <a:r>
              <a:rPr lang="en-US" dirty="0">
                <a:latin typeface="Calibri" pitchFamily="34" charset="0"/>
              </a:rPr>
              <a:t> evolution PDE </a:t>
            </a:r>
          </a:p>
        </p:txBody>
      </p:sp>
      <mc:AlternateContent xmlns:mc="http://schemas.openxmlformats.org/markup-compatibility/2006" xmlns:a14="http://schemas.microsoft.com/office/drawing/2010/main">
        <mc:Choice Requires="a14">
          <p:sp>
            <p:nvSpPr>
              <p:cNvPr id="12" name="TextBox 11"/>
              <p:cNvSpPr txBox="1"/>
              <p:nvPr/>
            </p:nvSpPr>
            <p:spPr>
              <a:xfrm>
                <a:off x="1058333" y="5503392"/>
                <a:ext cx="2904067" cy="619016"/>
              </a:xfrm>
              <a:prstGeom prst="rect">
                <a:avLst/>
              </a:prstGeom>
              <a:solidFill>
                <a:srgbClr val="FFFF99"/>
              </a:solid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i="1" smtClean="0">
                              <a:latin typeface="Cambria Math" panose="02040503050406030204" pitchFamily="18" charset="0"/>
                            </a:rPr>
                          </m:ctrlPr>
                        </m:fPr>
                        <m:num>
                          <m:r>
                            <a:rPr lang="en-US" i="1">
                              <a:latin typeface="Cambria Math"/>
                            </a:rPr>
                            <m:t>𝜕</m:t>
                          </m:r>
                          <m:r>
                            <a:rPr lang="en-US" b="0" i="1" smtClean="0">
                              <a:latin typeface="Cambria Math" panose="02040503050406030204" pitchFamily="18" charset="0"/>
                            </a:rPr>
                            <m:t>𝐻</m:t>
                          </m:r>
                        </m:num>
                        <m:den>
                          <m:r>
                            <a:rPr lang="en-US" i="1">
                              <a:latin typeface="Cambria Math"/>
                            </a:rPr>
                            <m:t>𝜕</m:t>
                          </m:r>
                          <m:r>
                            <a:rPr lang="en-US" i="1">
                              <a:latin typeface="Cambria Math"/>
                            </a:rPr>
                            <m:t>𝑡</m:t>
                          </m:r>
                        </m:den>
                      </m:f>
                      <m:r>
                        <a:rPr lang="en-US" i="1">
                          <a:latin typeface="Cambria Math"/>
                        </a:rPr>
                        <m:t>=−</m:t>
                      </m:r>
                      <m:r>
                        <a:rPr lang="en-US" i="1">
                          <a:latin typeface="Cambria Math"/>
                          <a:ea typeface="Cambria Math"/>
                        </a:rPr>
                        <m:t>𝛻</m:t>
                      </m:r>
                      <m:r>
                        <a:rPr lang="en-US" i="1">
                          <a:latin typeface="Cambria Math"/>
                          <a:ea typeface="Cambria Math"/>
                        </a:rPr>
                        <m:t>∙</m:t>
                      </m:r>
                      <m:d>
                        <m:dPr>
                          <m:ctrlPr>
                            <a:rPr lang="en-US" i="1">
                              <a:latin typeface="Cambria Math" panose="02040503050406030204" pitchFamily="18" charset="0"/>
                              <a:ea typeface="Cambria Math"/>
                            </a:rPr>
                          </m:ctrlPr>
                        </m:dPr>
                        <m:e>
                          <m:acc>
                            <m:accPr>
                              <m:chr m:val="̅"/>
                              <m:ctrlPr>
                                <a:rPr lang="en-US" i="1">
                                  <a:latin typeface="Cambria Math" panose="02040503050406030204" pitchFamily="18" charset="0"/>
                                  <a:ea typeface="Cambria Math"/>
                                </a:rPr>
                              </m:ctrlPr>
                            </m:accPr>
                            <m:e>
                              <m:r>
                                <a:rPr lang="en-US" b="1" i="1">
                                  <a:latin typeface="Cambria Math"/>
                                  <a:ea typeface="Cambria Math"/>
                                </a:rPr>
                                <m:t>𝒖</m:t>
                              </m:r>
                            </m:e>
                          </m:acc>
                          <m:r>
                            <a:rPr lang="en-US" b="0" i="1" smtClean="0">
                              <a:latin typeface="Cambria Math" panose="02040503050406030204" pitchFamily="18" charset="0"/>
                              <a:ea typeface="Cambria Math"/>
                            </a:rPr>
                            <m:t>𝐻</m:t>
                          </m:r>
                        </m:e>
                      </m:d>
                      <m:r>
                        <a:rPr lang="en-US" i="1">
                          <a:latin typeface="Cambria Math"/>
                          <a:ea typeface="Cambria Math"/>
                        </a:rPr>
                        <m:t>+</m:t>
                      </m:r>
                      <m:acc>
                        <m:accPr>
                          <m:chr m:val="̇"/>
                          <m:ctrlPr>
                            <a:rPr lang="en-US" i="1">
                              <a:latin typeface="Cambria Math" panose="02040503050406030204" pitchFamily="18" charset="0"/>
                              <a:ea typeface="Cambria Math"/>
                            </a:rPr>
                          </m:ctrlPr>
                        </m:accPr>
                        <m:e>
                          <m:r>
                            <a:rPr lang="en-US" i="1">
                              <a:latin typeface="Cambria Math"/>
                              <a:ea typeface="Cambria Math"/>
                            </a:rPr>
                            <m:t>𝑏</m:t>
                          </m:r>
                        </m:e>
                      </m:acc>
                    </m:oMath>
                  </m:oMathPara>
                </a14:m>
                <a:endParaRPr lang="en-US" dirty="0"/>
              </a:p>
            </p:txBody>
          </p:sp>
        </mc:Choice>
        <mc:Fallback xmlns="">
          <p:sp>
            <p:nvSpPr>
              <p:cNvPr id="12" name="TextBox 11"/>
              <p:cNvSpPr txBox="1">
                <a:spLocks noRot="1" noChangeAspect="1" noMove="1" noResize="1" noEditPoints="1" noAdjustHandles="1" noChangeArrowheads="1" noChangeShapeType="1" noTextEdit="1"/>
              </p:cNvSpPr>
              <p:nvPr/>
            </p:nvSpPr>
            <p:spPr>
              <a:xfrm>
                <a:off x="1058333" y="5503392"/>
                <a:ext cx="2904067" cy="619016"/>
              </a:xfrm>
              <a:prstGeom prst="rect">
                <a:avLst/>
              </a:prstGeom>
              <a:blipFill>
                <a:blip r:embed="rId9"/>
                <a:stretch>
                  <a:fillRect/>
                </a:stretch>
              </a:blipFill>
            </p:spPr>
            <p:txBody>
              <a:bodyPr/>
              <a:lstStyle/>
              <a:p>
                <a:r>
                  <a:rPr lang="en-US">
                    <a:noFill/>
                  </a:rPr>
                  <a:t> </a:t>
                </a:r>
              </a:p>
            </p:txBody>
          </p:sp>
        </mc:Fallback>
      </mc:AlternateContent>
      <p:sp>
        <p:nvSpPr>
          <p:cNvPr id="23" name="TextBox 22"/>
          <p:cNvSpPr txBox="1"/>
          <p:nvPr/>
        </p:nvSpPr>
        <p:spPr>
          <a:xfrm>
            <a:off x="76096" y="3613573"/>
            <a:ext cx="8822268" cy="492443"/>
          </a:xfrm>
          <a:prstGeom prst="rect">
            <a:avLst/>
          </a:prstGeom>
          <a:noFill/>
        </p:spPr>
        <p:txBody>
          <a:bodyPr wrap="square" rtlCol="0">
            <a:spAutoFit/>
          </a:bodyPr>
          <a:lstStyle/>
          <a:p>
            <a:endParaRPr lang="en-US" sz="800" dirty="0">
              <a:latin typeface="Calibri" panose="020F0502020204030204" pitchFamily="34" charset="0"/>
            </a:endParaRPr>
          </a:p>
          <a:p>
            <a:r>
              <a:rPr lang="en-US" b="1" dirty="0">
                <a:solidFill>
                  <a:schemeClr val="accent1"/>
                </a:solidFill>
                <a:latin typeface="Calibri" pitchFamily="34" charset="0"/>
              </a:rPr>
              <a:t>Energy Balance</a:t>
            </a:r>
            <a:r>
              <a:rPr lang="en-US" dirty="0">
                <a:latin typeface="Calibri" pitchFamily="34" charset="0"/>
              </a:rPr>
              <a:t>: </a:t>
            </a:r>
            <a:r>
              <a:rPr lang="en-US" b="1" i="1" dirty="0">
                <a:latin typeface="Calibri" pitchFamily="34" charset="0"/>
              </a:rPr>
              <a:t>temperature</a:t>
            </a:r>
            <a:r>
              <a:rPr lang="en-US" dirty="0">
                <a:latin typeface="Calibri" pitchFamily="34" charset="0"/>
              </a:rPr>
              <a:t> advection-diffusion PDE</a:t>
            </a:r>
          </a:p>
        </p:txBody>
      </p:sp>
      <p:sp>
        <p:nvSpPr>
          <p:cNvPr id="24" name="Right Brace 23"/>
          <p:cNvSpPr/>
          <p:nvPr/>
        </p:nvSpPr>
        <p:spPr>
          <a:xfrm>
            <a:off x="5037669" y="853307"/>
            <a:ext cx="990600" cy="4055449"/>
          </a:xfrm>
          <a:prstGeom prst="rightBrace">
            <a:avLst>
              <a:gd name="adj1" fmla="val 8333"/>
              <a:gd name="adj2" fmla="val 30822"/>
            </a:avLst>
          </a:prstGeom>
          <a:ln>
            <a:solidFill>
              <a:schemeClr val="accent4">
                <a:lumMod val="7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26" name="Right Brace 25"/>
          <p:cNvSpPr/>
          <p:nvPr/>
        </p:nvSpPr>
        <p:spPr>
          <a:xfrm>
            <a:off x="5029200" y="3661079"/>
            <a:ext cx="990600" cy="2511121"/>
          </a:xfrm>
          <a:prstGeom prst="rightBrace">
            <a:avLst/>
          </a:prstGeom>
          <a:ln>
            <a:solidFill>
              <a:srgbClr val="00B050"/>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pic>
        <p:nvPicPr>
          <p:cNvPr id="27" name="Picture 1" descr="image003"/>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5990049" y="1219200"/>
            <a:ext cx="1325151" cy="69138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5" name="TextBox 24"/>
          <p:cNvSpPr txBox="1"/>
          <p:nvPr/>
        </p:nvSpPr>
        <p:spPr>
          <a:xfrm>
            <a:off x="6129617" y="1918062"/>
            <a:ext cx="2919321" cy="461665"/>
          </a:xfrm>
          <a:prstGeom prst="rect">
            <a:avLst/>
          </a:prstGeom>
          <a:noFill/>
          <a:ln>
            <a:solidFill>
              <a:schemeClr val="accent4">
                <a:lumMod val="75000"/>
              </a:schemeClr>
            </a:solidFill>
          </a:ln>
        </p:spPr>
        <p:txBody>
          <a:bodyPr wrap="square" rtlCol="0">
            <a:spAutoFit/>
          </a:bodyPr>
          <a:lstStyle/>
          <a:p>
            <a:pPr algn="ctr"/>
            <a:r>
              <a:rPr lang="en-US" sz="2400" i="1" dirty="0">
                <a:latin typeface="Calibri" panose="020F0502020204030204" pitchFamily="34" charset="0"/>
              </a:rPr>
              <a:t>Albany Land-Ice (ALI)</a:t>
            </a:r>
          </a:p>
        </p:txBody>
      </p:sp>
      <p:sp>
        <p:nvSpPr>
          <p:cNvPr id="30" name="TextBox 29"/>
          <p:cNvSpPr txBox="1"/>
          <p:nvPr/>
        </p:nvSpPr>
        <p:spPr>
          <a:xfrm>
            <a:off x="76200" y="6519446"/>
            <a:ext cx="10440537" cy="338554"/>
          </a:xfrm>
          <a:prstGeom prst="rect">
            <a:avLst/>
          </a:prstGeom>
          <a:noFill/>
        </p:spPr>
        <p:txBody>
          <a:bodyPr wrap="square" rtlCol="0">
            <a:spAutoFit/>
          </a:bodyPr>
          <a:lstStyle/>
          <a:p>
            <a:r>
              <a:rPr lang="en-US" sz="1600" dirty="0">
                <a:solidFill>
                  <a:schemeClr val="bg1"/>
                </a:solidFill>
                <a:latin typeface="Calibri" panose="020F0502020204030204" pitchFamily="34" charset="0"/>
              </a:rPr>
              <a:t>*https://github.com/SNLComputation/Albany.</a:t>
            </a:r>
          </a:p>
        </p:txBody>
      </p:sp>
      <p:pic>
        <p:nvPicPr>
          <p:cNvPr id="31" name="Picture 20" descr="trilinos_over"/>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7130154" y="2584986"/>
            <a:ext cx="1265933" cy="707495"/>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pic>
      <p:sp>
        <p:nvSpPr>
          <p:cNvPr id="28" name="TextBox 27"/>
          <p:cNvSpPr txBox="1"/>
          <p:nvPr/>
        </p:nvSpPr>
        <p:spPr>
          <a:xfrm>
            <a:off x="7087644" y="791272"/>
            <a:ext cx="1905000" cy="369332"/>
          </a:xfrm>
          <a:prstGeom prst="rect">
            <a:avLst/>
          </a:prstGeom>
          <a:noFill/>
        </p:spPr>
        <p:txBody>
          <a:bodyPr wrap="square" rtlCol="0">
            <a:spAutoFit/>
          </a:bodyPr>
          <a:lstStyle/>
          <a:p>
            <a:r>
              <a:rPr lang="en-US" b="1" dirty="0">
                <a:solidFill>
                  <a:schemeClr val="accent1"/>
                </a:solidFill>
              </a:rPr>
              <a:t>Codes:</a:t>
            </a:r>
          </a:p>
        </p:txBody>
      </p:sp>
      <p:sp>
        <p:nvSpPr>
          <p:cNvPr id="253952" name="TextBox 253951"/>
          <p:cNvSpPr txBox="1"/>
          <p:nvPr/>
        </p:nvSpPr>
        <p:spPr>
          <a:xfrm>
            <a:off x="7344278" y="1258818"/>
            <a:ext cx="1742646" cy="646331"/>
          </a:xfrm>
          <a:prstGeom prst="rect">
            <a:avLst/>
          </a:prstGeom>
          <a:noFill/>
        </p:spPr>
        <p:txBody>
          <a:bodyPr wrap="square" rtlCol="0">
            <a:spAutoFit/>
          </a:bodyPr>
          <a:lstStyle/>
          <a:p>
            <a:r>
              <a:rPr lang="en-US" dirty="0">
                <a:latin typeface="Calibri" panose="020F0502020204030204" pitchFamily="34" charset="0"/>
              </a:rPr>
              <a:t>=multi-physics PDE code*</a:t>
            </a:r>
          </a:p>
        </p:txBody>
      </p:sp>
      <p:sp>
        <p:nvSpPr>
          <p:cNvPr id="253953" name="TextBox 253952"/>
          <p:cNvSpPr txBox="1"/>
          <p:nvPr/>
        </p:nvSpPr>
        <p:spPr>
          <a:xfrm>
            <a:off x="6108805" y="4534910"/>
            <a:ext cx="2978119" cy="830997"/>
          </a:xfrm>
          <a:prstGeom prst="rect">
            <a:avLst/>
          </a:prstGeom>
          <a:noFill/>
          <a:ln>
            <a:solidFill>
              <a:srgbClr val="00B050"/>
            </a:solidFill>
          </a:ln>
        </p:spPr>
        <p:txBody>
          <a:bodyPr wrap="square" rtlCol="0">
            <a:spAutoFit/>
          </a:bodyPr>
          <a:lstStyle/>
          <a:p>
            <a:pPr algn="ctr"/>
            <a:r>
              <a:rPr lang="en-US" sz="2400" i="1" dirty="0">
                <a:latin typeface="Calibri" panose="020F0502020204030204" pitchFamily="34" charset="0"/>
              </a:rPr>
              <a:t>Model for Prediction Across Scales</a:t>
            </a:r>
          </a:p>
        </p:txBody>
      </p:sp>
      <p:graphicFrame>
        <p:nvGraphicFramePr>
          <p:cNvPr id="253954" name="Object 253953"/>
          <p:cNvGraphicFramePr>
            <a:graphicFrameLocks noChangeAspect="1"/>
          </p:cNvGraphicFramePr>
          <p:nvPr/>
        </p:nvGraphicFramePr>
        <p:xfrm>
          <a:off x="6666738" y="3780012"/>
          <a:ext cx="1584792" cy="582518"/>
        </p:xfrm>
        <a:graphic>
          <a:graphicData uri="http://schemas.openxmlformats.org/presentationml/2006/ole">
            <mc:AlternateContent xmlns:mc="http://schemas.openxmlformats.org/markup-compatibility/2006">
              <mc:Choice xmlns:v="urn:schemas-microsoft-com:vml" Requires="v">
                <p:oleObj spid="_x0000_s68722" r:id="rId12" imgW="4698360" imgH="1726920" progId="">
                  <p:embed/>
                </p:oleObj>
              </mc:Choice>
              <mc:Fallback>
                <p:oleObj r:id="rId12" imgW="4698360" imgH="1726920" progId="">
                  <p:embed/>
                  <p:pic>
                    <p:nvPicPr>
                      <p:cNvPr id="253954" name="Object 253953"/>
                      <p:cNvPicPr/>
                      <p:nvPr/>
                    </p:nvPicPr>
                    <p:blipFill>
                      <a:blip r:embed="rId13"/>
                      <a:stretch>
                        <a:fillRect/>
                      </a:stretch>
                    </p:blipFill>
                    <p:spPr>
                      <a:xfrm>
                        <a:off x="6666738" y="3780012"/>
                        <a:ext cx="1584792" cy="582518"/>
                      </a:xfrm>
                      <a:prstGeom prst="rect">
                        <a:avLst/>
                      </a:prstGeom>
                    </p:spPr>
                  </p:pic>
                </p:oleObj>
              </mc:Fallback>
            </mc:AlternateContent>
          </a:graphicData>
        </a:graphic>
      </p:graphicFrame>
      <p:graphicFrame>
        <p:nvGraphicFramePr>
          <p:cNvPr id="29" name="Object 28"/>
          <p:cNvGraphicFramePr>
            <a:graphicFrameLocks noChangeAspect="1"/>
          </p:cNvGraphicFramePr>
          <p:nvPr/>
        </p:nvGraphicFramePr>
        <p:xfrm>
          <a:off x="6845293" y="5577372"/>
          <a:ext cx="1227681" cy="661762"/>
        </p:xfrm>
        <a:graphic>
          <a:graphicData uri="http://schemas.openxmlformats.org/presentationml/2006/ole">
            <mc:AlternateContent xmlns:mc="http://schemas.openxmlformats.org/markup-compatibility/2006">
              <mc:Choice xmlns:v="urn:schemas-microsoft-com:vml" Requires="v">
                <p:oleObj spid="_x0000_s68723" r:id="rId14" imgW="3415680" imgH="1841040" progId="">
                  <p:embed/>
                </p:oleObj>
              </mc:Choice>
              <mc:Fallback>
                <p:oleObj r:id="rId14" imgW="3415680" imgH="1841040" progId="">
                  <p:embed/>
                  <p:pic>
                    <p:nvPicPr>
                      <p:cNvPr id="29" name="Object 28"/>
                      <p:cNvPicPr/>
                      <p:nvPr/>
                    </p:nvPicPr>
                    <p:blipFill>
                      <a:blip r:embed="rId15"/>
                      <a:stretch>
                        <a:fillRect/>
                      </a:stretch>
                    </p:blipFill>
                    <p:spPr>
                      <a:xfrm>
                        <a:off x="6845293" y="5577372"/>
                        <a:ext cx="1227681" cy="661762"/>
                      </a:xfrm>
                      <a:prstGeom prst="rect">
                        <a:avLst/>
                      </a:prstGeom>
                    </p:spPr>
                  </p:pic>
                </p:oleObj>
              </mc:Fallback>
            </mc:AlternateContent>
          </a:graphicData>
        </a:graphic>
      </p:graphicFrame>
      <p:sp>
        <p:nvSpPr>
          <p:cNvPr id="3" name="TextBox 2">
            <a:extLst>
              <a:ext uri="{FF2B5EF4-FFF2-40B4-BE49-F238E27FC236}">
                <a16:creationId xmlns:a16="http://schemas.microsoft.com/office/drawing/2014/main" id="{CD6DB2EF-E801-4F09-9648-B2F1FFFC85A0}"/>
              </a:ext>
            </a:extLst>
          </p:cNvPr>
          <p:cNvSpPr txBox="1"/>
          <p:nvPr/>
        </p:nvSpPr>
        <p:spPr>
          <a:xfrm>
            <a:off x="6478446" y="308421"/>
            <a:ext cx="2238835" cy="400110"/>
          </a:xfrm>
          <a:prstGeom prst="rect">
            <a:avLst/>
          </a:prstGeom>
          <a:solidFill>
            <a:schemeClr val="accent5">
              <a:lumMod val="20000"/>
              <a:lumOff val="80000"/>
            </a:schemeClr>
          </a:solidFill>
        </p:spPr>
        <p:txBody>
          <a:bodyPr wrap="square" rtlCol="0">
            <a:spAutoFit/>
          </a:bodyPr>
          <a:lstStyle/>
          <a:p>
            <a:r>
              <a:rPr lang="en-US" sz="2000" b="1" dirty="0">
                <a:latin typeface="Calibri" panose="020F0502020204030204" pitchFamily="34" charset="0"/>
                <a:cs typeface="Calibri" panose="020F0502020204030204" pitchFamily="34" charset="0"/>
              </a:rPr>
              <a:t>MALI</a:t>
            </a:r>
            <a:r>
              <a:rPr lang="en-US" sz="2000" dirty="0">
                <a:latin typeface="Calibri" panose="020F0502020204030204" pitchFamily="34" charset="0"/>
                <a:cs typeface="Calibri" panose="020F0502020204030204" pitchFamily="34" charset="0"/>
              </a:rPr>
              <a:t> = MPAS + ALI</a:t>
            </a:r>
          </a:p>
        </p:txBody>
      </p:sp>
      <mc:AlternateContent xmlns:mc="http://schemas.openxmlformats.org/markup-compatibility/2006" xmlns:a14="http://schemas.microsoft.com/office/drawing/2010/main">
        <mc:Choice Requires="a14">
          <p:sp>
            <p:nvSpPr>
              <p:cNvPr id="32" name="TextBox 31">
                <a:extLst>
                  <a:ext uri="{FF2B5EF4-FFF2-40B4-BE49-F238E27FC236}">
                    <a16:creationId xmlns:a16="http://schemas.microsoft.com/office/drawing/2014/main" id="{589BD63A-820F-415F-886E-D4459FCBCB0B}"/>
                  </a:ext>
                </a:extLst>
              </p:cNvPr>
              <p:cNvSpPr txBox="1"/>
              <p:nvPr/>
            </p:nvSpPr>
            <p:spPr>
              <a:xfrm>
                <a:off x="677333" y="4180232"/>
                <a:ext cx="3962400" cy="619016"/>
              </a:xfrm>
              <a:prstGeom prst="rect">
                <a:avLst/>
              </a:prstGeom>
              <a:solidFill>
                <a:schemeClr val="accent4">
                  <a:lumMod val="20000"/>
                  <a:lumOff val="80000"/>
                </a:schemeClr>
              </a:solid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i="1">
                          <a:latin typeface="Cambria Math"/>
                          <a:ea typeface="Cambria Math"/>
                        </a:rPr>
                        <m:t>𝜌</m:t>
                      </m:r>
                      <m:r>
                        <a:rPr lang="en-US" i="1">
                          <a:latin typeface="Cambria Math"/>
                          <a:ea typeface="Cambria Math"/>
                        </a:rPr>
                        <m:t>𝑐</m:t>
                      </m:r>
                      <m:f>
                        <m:fPr>
                          <m:ctrlPr>
                            <a:rPr lang="en-US" i="1">
                              <a:latin typeface="Cambria Math" panose="02040503050406030204" pitchFamily="18" charset="0"/>
                              <a:ea typeface="Cambria Math"/>
                            </a:rPr>
                          </m:ctrlPr>
                        </m:fPr>
                        <m:num>
                          <m:r>
                            <a:rPr lang="en-US" i="1">
                              <a:latin typeface="Cambria Math"/>
                              <a:ea typeface="Cambria Math"/>
                            </a:rPr>
                            <m:t>𝜕</m:t>
                          </m:r>
                          <m:r>
                            <a:rPr lang="en-US" i="1">
                              <a:latin typeface="Cambria Math"/>
                              <a:ea typeface="Cambria Math"/>
                            </a:rPr>
                            <m:t>𝑇</m:t>
                          </m:r>
                        </m:num>
                        <m:den>
                          <m:r>
                            <a:rPr lang="en-US" i="1">
                              <a:latin typeface="Cambria Math"/>
                              <a:ea typeface="Cambria Math"/>
                            </a:rPr>
                            <m:t>𝜕</m:t>
                          </m:r>
                          <m:r>
                            <a:rPr lang="en-US" i="1">
                              <a:latin typeface="Cambria Math"/>
                              <a:ea typeface="Cambria Math"/>
                            </a:rPr>
                            <m:t>𝑡</m:t>
                          </m:r>
                        </m:den>
                      </m:f>
                      <m:r>
                        <a:rPr lang="en-US" i="1">
                          <a:latin typeface="Cambria Math"/>
                          <a:ea typeface="Cambria Math"/>
                        </a:rPr>
                        <m:t>=</m:t>
                      </m:r>
                      <m:r>
                        <a:rPr lang="en-US" i="1">
                          <a:latin typeface="Cambria Math"/>
                          <a:ea typeface="Cambria Math"/>
                        </a:rPr>
                        <m:t>𝛻</m:t>
                      </m:r>
                      <m:r>
                        <a:rPr lang="en-US" i="1">
                          <a:latin typeface="Cambria Math"/>
                          <a:ea typeface="Cambria Math"/>
                        </a:rPr>
                        <m:t>∙(</m:t>
                      </m:r>
                      <m:r>
                        <a:rPr lang="en-US" i="1">
                          <a:latin typeface="Cambria Math"/>
                          <a:ea typeface="Cambria Math"/>
                        </a:rPr>
                        <m:t>𝑘</m:t>
                      </m:r>
                      <m:r>
                        <a:rPr lang="en-US" i="1">
                          <a:latin typeface="Cambria Math"/>
                          <a:ea typeface="Cambria Math"/>
                        </a:rPr>
                        <m:t>𝛻</m:t>
                      </m:r>
                      <m:r>
                        <a:rPr lang="en-US" i="1">
                          <a:latin typeface="Cambria Math"/>
                          <a:ea typeface="Cambria Math"/>
                        </a:rPr>
                        <m:t>𝑇</m:t>
                      </m:r>
                      <m:r>
                        <a:rPr lang="en-US" i="1">
                          <a:latin typeface="Cambria Math"/>
                          <a:ea typeface="Cambria Math"/>
                        </a:rPr>
                        <m:t>)−</m:t>
                      </m:r>
                      <m:r>
                        <a:rPr lang="en-US" i="1">
                          <a:latin typeface="Cambria Math"/>
                          <a:ea typeface="Cambria Math"/>
                        </a:rPr>
                        <m:t>𝜌</m:t>
                      </m:r>
                      <m:r>
                        <a:rPr lang="en-US" i="1">
                          <a:latin typeface="Cambria Math"/>
                          <a:ea typeface="Cambria Math"/>
                        </a:rPr>
                        <m:t>𝑐</m:t>
                      </m:r>
                      <m:r>
                        <a:rPr lang="en-US" b="1" i="1">
                          <a:latin typeface="Cambria Math"/>
                          <a:ea typeface="Cambria Math"/>
                        </a:rPr>
                        <m:t>𝒖</m:t>
                      </m:r>
                      <m:r>
                        <a:rPr lang="en-US" i="1">
                          <a:latin typeface="Cambria Math"/>
                          <a:ea typeface="Cambria Math"/>
                        </a:rPr>
                        <m:t>∙</m:t>
                      </m:r>
                      <m:r>
                        <a:rPr lang="en-US" i="1">
                          <a:latin typeface="Cambria Math"/>
                          <a:ea typeface="Cambria Math"/>
                        </a:rPr>
                        <m:t>𝛻</m:t>
                      </m:r>
                      <m:r>
                        <a:rPr lang="en-US" i="1">
                          <a:latin typeface="Cambria Math"/>
                          <a:ea typeface="Cambria Math"/>
                        </a:rPr>
                        <m:t>𝑇</m:t>
                      </m:r>
                      <m:r>
                        <a:rPr lang="en-US" i="1">
                          <a:latin typeface="Cambria Math"/>
                          <a:ea typeface="Cambria Math"/>
                        </a:rPr>
                        <m:t>+2</m:t>
                      </m:r>
                      <m:acc>
                        <m:accPr>
                          <m:chr m:val="̇"/>
                          <m:ctrlPr>
                            <a:rPr lang="en-US" b="1" i="1">
                              <a:latin typeface="Cambria Math" panose="02040503050406030204" pitchFamily="18" charset="0"/>
                              <a:ea typeface="Cambria Math"/>
                            </a:rPr>
                          </m:ctrlPr>
                        </m:accPr>
                        <m:e>
                          <m:r>
                            <a:rPr lang="en-US" b="1" i="1">
                              <a:latin typeface="Cambria Math"/>
                              <a:ea typeface="Cambria Math"/>
                            </a:rPr>
                            <m:t>𝝐</m:t>
                          </m:r>
                        </m:e>
                      </m:acc>
                      <m:r>
                        <a:rPr lang="en-US" b="1" i="1">
                          <a:latin typeface="Cambria Math"/>
                          <a:ea typeface="Cambria Math"/>
                        </a:rPr>
                        <m:t>𝝈</m:t>
                      </m:r>
                    </m:oMath>
                  </m:oMathPara>
                </a14:m>
                <a:endParaRPr lang="en-US" dirty="0"/>
              </a:p>
            </p:txBody>
          </p:sp>
        </mc:Choice>
        <mc:Fallback xmlns="">
          <p:sp>
            <p:nvSpPr>
              <p:cNvPr id="32" name="TextBox 31">
                <a:extLst>
                  <a:ext uri="{FF2B5EF4-FFF2-40B4-BE49-F238E27FC236}">
                    <a16:creationId xmlns:a16="http://schemas.microsoft.com/office/drawing/2014/main" id="{589BD63A-820F-415F-886E-D4459FCBCB0B}"/>
                  </a:ext>
                </a:extLst>
              </p:cNvPr>
              <p:cNvSpPr txBox="1">
                <a:spLocks noRot="1" noChangeAspect="1" noMove="1" noResize="1" noEditPoints="1" noAdjustHandles="1" noChangeArrowheads="1" noChangeShapeType="1" noTextEdit="1"/>
              </p:cNvSpPr>
              <p:nvPr/>
            </p:nvSpPr>
            <p:spPr>
              <a:xfrm>
                <a:off x="677333" y="4180232"/>
                <a:ext cx="3962400" cy="619016"/>
              </a:xfrm>
              <a:prstGeom prst="rect">
                <a:avLst/>
              </a:prstGeom>
              <a:blipFill>
                <a:blip r:embed="rId16"/>
                <a:stretch>
                  <a:fillRect/>
                </a:stretch>
              </a:blipFill>
            </p:spPr>
            <p:txBody>
              <a:bodyPr/>
              <a:lstStyle/>
              <a:p>
                <a:r>
                  <a:rPr lang="en-US">
                    <a:noFill/>
                  </a:rPr>
                  <a:t> </a:t>
                </a:r>
              </a:p>
            </p:txBody>
          </p:sp>
        </mc:Fallback>
      </mc:AlternateContent>
    </p:spTree>
    <p:extLst>
      <p:ext uri="{BB962C8B-B14F-4D97-AF65-F5344CB8AC3E}">
        <p14:creationId xmlns:p14="http://schemas.microsoft.com/office/powerpoint/2010/main" val="94648051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3955" name="Text Box 3"/>
          <p:cNvSpPr txBox="1">
            <a:spLocks noChangeArrowheads="1"/>
          </p:cNvSpPr>
          <p:nvPr/>
        </p:nvSpPr>
        <p:spPr bwMode="auto">
          <a:xfrm>
            <a:off x="152400" y="160867"/>
            <a:ext cx="214033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2"/>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wrap="none">
            <a:spAutoFit/>
          </a:bodyPr>
          <a:lstStyle/>
          <a:p>
            <a:r>
              <a:rPr lang="en-US" sz="3600" dirty="0">
                <a:latin typeface="Calibri" pitchFamily="34" charset="0"/>
                <a:ea typeface="ＭＳ Ｐゴシック" charset="0"/>
              </a:rPr>
              <a:t>Our Codes</a:t>
            </a:r>
          </a:p>
        </p:txBody>
      </p:sp>
      <p:sp>
        <p:nvSpPr>
          <p:cNvPr id="2" name="TextBox 1"/>
          <p:cNvSpPr txBox="1"/>
          <p:nvPr/>
        </p:nvSpPr>
        <p:spPr>
          <a:xfrm>
            <a:off x="76096" y="897551"/>
            <a:ext cx="8822268" cy="492443"/>
          </a:xfrm>
          <a:prstGeom prst="rect">
            <a:avLst/>
          </a:prstGeom>
          <a:noFill/>
        </p:spPr>
        <p:txBody>
          <a:bodyPr wrap="square" rtlCol="0">
            <a:spAutoFit/>
          </a:bodyPr>
          <a:lstStyle/>
          <a:p>
            <a:endParaRPr lang="en-US" sz="800" dirty="0">
              <a:latin typeface="Calibri" panose="020F0502020204030204" pitchFamily="34" charset="0"/>
            </a:endParaRPr>
          </a:p>
          <a:p>
            <a:r>
              <a:rPr lang="en-US" b="1" dirty="0">
                <a:solidFill>
                  <a:schemeClr val="accent1"/>
                </a:solidFill>
                <a:latin typeface="Calibri" pitchFamily="34" charset="0"/>
              </a:rPr>
              <a:t>Momentum Balance</a:t>
            </a:r>
            <a:r>
              <a:rPr lang="en-US" dirty="0">
                <a:latin typeface="Calibri" pitchFamily="34" charset="0"/>
              </a:rPr>
              <a:t>: </a:t>
            </a:r>
            <a:r>
              <a:rPr lang="en-US" b="1" i="1" dirty="0">
                <a:latin typeface="Calibri" pitchFamily="34" charset="0"/>
              </a:rPr>
              <a:t>First-Order Stokes </a:t>
            </a:r>
            <a:r>
              <a:rPr lang="en-US" dirty="0">
                <a:latin typeface="Calibri" pitchFamily="34" charset="0"/>
              </a:rPr>
              <a:t>PDEs</a:t>
            </a:r>
          </a:p>
        </p:txBody>
      </p:sp>
      <mc:AlternateContent xmlns:mc="http://schemas.openxmlformats.org/markup-compatibility/2006" xmlns:a14="http://schemas.microsoft.com/office/drawing/2010/main">
        <mc:Choice Requires="a14">
          <p:sp>
            <p:nvSpPr>
              <p:cNvPr id="4" name="TextBox 3"/>
              <p:cNvSpPr txBox="1"/>
              <p:nvPr/>
            </p:nvSpPr>
            <p:spPr>
              <a:xfrm>
                <a:off x="677333" y="1466988"/>
                <a:ext cx="3429000" cy="1117998"/>
              </a:xfrm>
              <a:prstGeom prst="rect">
                <a:avLst/>
              </a:prstGeom>
              <a:solidFill>
                <a:schemeClr val="accent2">
                  <a:lumMod val="20000"/>
                  <a:lumOff val="80000"/>
                </a:schemeClr>
              </a:solidFill>
            </p:spPr>
            <p:txBody>
              <a:bodyPr wrap="square" rtlCol="0">
                <a:spAutoFit/>
              </a:bodyPr>
              <a:lstStyle/>
              <a:p>
                <a14:m>
                  <m:oMath xmlns:m="http://schemas.openxmlformats.org/officeDocument/2006/math">
                    <m:d>
                      <m:dPr>
                        <m:begChr m:val="{"/>
                        <m:endChr m:val=""/>
                        <m:ctrlPr>
                          <a:rPr lang="en-US" i="1" smtClean="0">
                            <a:latin typeface="Cambria Math" panose="02040503050406030204" pitchFamily="18" charset="0"/>
                          </a:rPr>
                        </m:ctrlPr>
                      </m:dPr>
                      <m:e>
                        <m:eqArr>
                          <m:eqArrPr>
                            <m:ctrlPr>
                              <a:rPr lang="en-US" i="1" smtClean="0">
                                <a:latin typeface="Cambria Math" panose="02040503050406030204" pitchFamily="18" charset="0"/>
                              </a:rPr>
                            </m:ctrlPr>
                          </m:eqArrPr>
                          <m:e>
                            <m:r>
                              <a:rPr lang="en-US" b="0" i="1" smtClean="0">
                                <a:latin typeface="Cambria Math"/>
                              </a:rPr>
                              <m:t>−</m:t>
                            </m:r>
                            <m:r>
                              <a:rPr lang="en-US" b="0" i="1" smtClean="0">
                                <a:latin typeface="Cambria Math"/>
                                <a:ea typeface="Cambria Math"/>
                              </a:rPr>
                              <m:t>𝛻</m:t>
                            </m:r>
                            <m:r>
                              <a:rPr lang="en-US" b="0" i="1" smtClean="0">
                                <a:latin typeface="Cambria Math"/>
                                <a:ea typeface="Cambria Math"/>
                              </a:rPr>
                              <m:t>∙(2</m:t>
                            </m:r>
                            <m:r>
                              <a:rPr lang="en-US" b="0" i="1" smtClean="0">
                                <a:latin typeface="Cambria Math"/>
                                <a:ea typeface="Cambria Math"/>
                              </a:rPr>
                              <m:t>𝜇</m:t>
                            </m:r>
                            <m:acc>
                              <m:accPr>
                                <m:chr m:val="̇"/>
                                <m:ctrlPr>
                                  <a:rPr lang="en-US" b="0" i="1" smtClean="0">
                                    <a:latin typeface="Cambria Math" panose="02040503050406030204" pitchFamily="18" charset="0"/>
                                    <a:ea typeface="Cambria Math"/>
                                  </a:rPr>
                                </m:ctrlPr>
                              </m:accPr>
                              <m:e>
                                <m:r>
                                  <a:rPr lang="en-US" b="1" i="1" smtClean="0">
                                    <a:latin typeface="Cambria Math"/>
                                    <a:ea typeface="Cambria Math"/>
                                  </a:rPr>
                                  <m:t>𝝐</m:t>
                                </m:r>
                              </m:e>
                            </m:acc>
                            <m:r>
                              <a:rPr lang="en-US" b="0" i="1" baseline="-25000" smtClean="0">
                                <a:latin typeface="Cambria Math"/>
                              </a:rPr>
                              <m:t>1</m:t>
                            </m:r>
                            <m:r>
                              <a:rPr lang="en-US" b="0" i="1" smtClean="0">
                                <a:latin typeface="Cambria Math"/>
                              </a:rPr>
                              <m:t>)=−</m:t>
                            </m:r>
                            <m:r>
                              <a:rPr lang="en-US" b="0" i="1" smtClean="0">
                                <a:latin typeface="Cambria Math"/>
                                <a:ea typeface="Cambria Math"/>
                              </a:rPr>
                              <m:t>𝜌</m:t>
                            </m:r>
                            <m:r>
                              <a:rPr lang="en-US" b="0" i="1" smtClean="0">
                                <a:latin typeface="Cambria Math"/>
                                <a:ea typeface="Cambria Math"/>
                              </a:rPr>
                              <m:t>𝑔</m:t>
                            </m:r>
                            <m:f>
                              <m:fPr>
                                <m:ctrlPr>
                                  <a:rPr lang="en-US" b="0" i="1" smtClean="0">
                                    <a:latin typeface="Cambria Math" panose="02040503050406030204" pitchFamily="18" charset="0"/>
                                    <a:ea typeface="Cambria Math"/>
                                  </a:rPr>
                                </m:ctrlPr>
                              </m:fPr>
                              <m:num>
                                <m:r>
                                  <a:rPr lang="en-US" b="0" i="1" smtClean="0">
                                    <a:latin typeface="Cambria Math"/>
                                    <a:ea typeface="Cambria Math"/>
                                  </a:rPr>
                                  <m:t>𝜕</m:t>
                                </m:r>
                                <m:r>
                                  <a:rPr lang="en-US" b="0" i="1" smtClean="0">
                                    <a:latin typeface="Cambria Math"/>
                                    <a:ea typeface="Cambria Math"/>
                                  </a:rPr>
                                  <m:t>𝑠</m:t>
                                </m:r>
                              </m:num>
                              <m:den>
                                <m:r>
                                  <a:rPr lang="en-US" b="0" i="1" smtClean="0">
                                    <a:latin typeface="Cambria Math"/>
                                    <a:ea typeface="Cambria Math"/>
                                  </a:rPr>
                                  <m:t>𝜕</m:t>
                                </m:r>
                                <m:r>
                                  <a:rPr lang="en-US" b="0" i="1" smtClean="0">
                                    <a:latin typeface="Cambria Math"/>
                                    <a:ea typeface="Cambria Math"/>
                                  </a:rPr>
                                  <m:t>𝑥</m:t>
                                </m:r>
                              </m:den>
                            </m:f>
                          </m:e>
                          <m:e>
                            <m:r>
                              <a:rPr lang="en-US" i="1">
                                <a:latin typeface="Cambria Math"/>
                              </a:rPr>
                              <m:t>−</m:t>
                            </m:r>
                            <m:r>
                              <a:rPr lang="en-US" i="1">
                                <a:latin typeface="Cambria Math"/>
                                <a:ea typeface="Cambria Math"/>
                              </a:rPr>
                              <m:t>𝛻</m:t>
                            </m:r>
                            <m:r>
                              <a:rPr lang="en-US" i="1">
                                <a:latin typeface="Cambria Math"/>
                                <a:ea typeface="Cambria Math"/>
                              </a:rPr>
                              <m:t>∙(2</m:t>
                            </m:r>
                            <m:r>
                              <a:rPr lang="en-US" i="1">
                                <a:latin typeface="Cambria Math"/>
                                <a:ea typeface="Cambria Math"/>
                              </a:rPr>
                              <m:t>𝜇</m:t>
                            </m:r>
                            <m:acc>
                              <m:accPr>
                                <m:chr m:val="̇"/>
                                <m:ctrlPr>
                                  <a:rPr lang="en-US" b="1" i="1">
                                    <a:latin typeface="Cambria Math" panose="02040503050406030204" pitchFamily="18" charset="0"/>
                                    <a:ea typeface="Cambria Math"/>
                                  </a:rPr>
                                </m:ctrlPr>
                              </m:accPr>
                              <m:e>
                                <m:r>
                                  <a:rPr lang="en-US" b="1" i="1">
                                    <a:latin typeface="Cambria Math"/>
                                    <a:ea typeface="Cambria Math"/>
                                  </a:rPr>
                                  <m:t>𝝐</m:t>
                                </m:r>
                              </m:e>
                            </m:acc>
                            <m:r>
                              <a:rPr lang="en-US" b="1" i="1" baseline="-25000" smtClean="0">
                                <a:latin typeface="Cambria Math"/>
                                <a:ea typeface="Cambria Math"/>
                              </a:rPr>
                              <m:t>𝟐</m:t>
                            </m:r>
                            <m:r>
                              <a:rPr lang="en-US" i="1">
                                <a:latin typeface="Cambria Math"/>
                              </a:rPr>
                              <m:t>)=−</m:t>
                            </m:r>
                            <m:r>
                              <a:rPr lang="en-US" i="1">
                                <a:latin typeface="Cambria Math"/>
                                <a:ea typeface="Cambria Math"/>
                              </a:rPr>
                              <m:t>𝜌</m:t>
                            </m:r>
                            <m:r>
                              <a:rPr lang="en-US" i="1">
                                <a:latin typeface="Cambria Math"/>
                                <a:ea typeface="Cambria Math"/>
                              </a:rPr>
                              <m:t>𝑔</m:t>
                            </m:r>
                            <m:f>
                              <m:fPr>
                                <m:ctrlPr>
                                  <a:rPr lang="en-US" i="1">
                                    <a:latin typeface="Cambria Math" panose="02040503050406030204" pitchFamily="18" charset="0"/>
                                    <a:ea typeface="Cambria Math"/>
                                  </a:rPr>
                                </m:ctrlPr>
                              </m:fPr>
                              <m:num>
                                <m:r>
                                  <a:rPr lang="en-US" i="1">
                                    <a:latin typeface="Cambria Math"/>
                                    <a:ea typeface="Cambria Math"/>
                                  </a:rPr>
                                  <m:t>𝜕</m:t>
                                </m:r>
                                <m:r>
                                  <a:rPr lang="en-US" i="1">
                                    <a:latin typeface="Cambria Math"/>
                                    <a:ea typeface="Cambria Math"/>
                                  </a:rPr>
                                  <m:t>𝑠</m:t>
                                </m:r>
                              </m:num>
                              <m:den>
                                <m:r>
                                  <a:rPr lang="en-US" i="1">
                                    <a:latin typeface="Cambria Math"/>
                                    <a:ea typeface="Cambria Math"/>
                                  </a:rPr>
                                  <m:t>𝜕</m:t>
                                </m:r>
                                <m:r>
                                  <a:rPr lang="en-US" b="0" i="1" smtClean="0">
                                    <a:latin typeface="Cambria Math"/>
                                    <a:ea typeface="Cambria Math"/>
                                  </a:rPr>
                                  <m:t>𝑦</m:t>
                                </m:r>
                              </m:den>
                            </m:f>
                          </m:e>
                        </m:eqArr>
                      </m:e>
                    </m:d>
                  </m:oMath>
                </a14:m>
                <a:r>
                  <a:rPr lang="en-US" dirty="0">
                    <a:latin typeface="Calibri" pitchFamily="34" charset="0"/>
                  </a:rPr>
                  <a:t>    ,    in </a:t>
                </a:r>
                <a14:m>
                  <m:oMath xmlns:m="http://schemas.openxmlformats.org/officeDocument/2006/math">
                    <m:r>
                      <m:rPr>
                        <m:sty m:val="p"/>
                      </m:rPr>
                      <a:rPr lang="el-GR" i="1" smtClean="0">
                        <a:latin typeface="Cambria Math"/>
                        <a:ea typeface="Cambria Math"/>
                      </a:rPr>
                      <m:t>Ω</m:t>
                    </m:r>
                  </m:oMath>
                </a14:m>
                <a:endParaRPr lang="en-US" dirty="0">
                  <a:latin typeface="Calibri" pitchFamily="34" charset="0"/>
                  <a:ea typeface="Cambria Math"/>
                </a:endParaRPr>
              </a:p>
            </p:txBody>
          </p:sp>
        </mc:Choice>
        <mc:Fallback xmlns="">
          <p:sp>
            <p:nvSpPr>
              <p:cNvPr id="4" name="TextBox 3"/>
              <p:cNvSpPr txBox="1">
                <a:spLocks noRot="1" noChangeAspect="1" noMove="1" noResize="1" noEditPoints="1" noAdjustHandles="1" noChangeArrowheads="1" noChangeShapeType="1" noTextEdit="1"/>
              </p:cNvSpPr>
              <p:nvPr/>
            </p:nvSpPr>
            <p:spPr>
              <a:xfrm>
                <a:off x="677333" y="1466988"/>
                <a:ext cx="3429000" cy="1117998"/>
              </a:xfrm>
              <a:prstGeom prst="rect">
                <a:avLst/>
              </a:prstGeom>
              <a:blipFill>
                <a:blip r:embed="rId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6" name="TextBox 15"/>
              <p:cNvSpPr txBox="1"/>
              <p:nvPr/>
            </p:nvSpPr>
            <p:spPr>
              <a:xfrm>
                <a:off x="76200" y="2520534"/>
                <a:ext cx="8001000" cy="679866"/>
              </a:xfrm>
              <a:prstGeom prst="rect">
                <a:avLst/>
              </a:prstGeom>
              <a:noFill/>
            </p:spPr>
            <p:txBody>
              <a:bodyPr wrap="square" rtlCol="0">
                <a:spAutoFit/>
              </a:bodyPr>
              <a:lstStyle/>
              <a:p>
                <a:r>
                  <a:rPr lang="en-US" sz="800" dirty="0">
                    <a:latin typeface="Calibri" panose="020F0502020204030204" pitchFamily="34" charset="0"/>
                  </a:rPr>
                  <a:t> </a:t>
                </a:r>
                <a:r>
                  <a:rPr lang="en-US" dirty="0">
                    <a:latin typeface="Calibri" pitchFamily="34" charset="0"/>
                  </a:rPr>
                  <a:t>with </a:t>
                </a:r>
                <a:r>
                  <a:rPr lang="en-US" b="1" i="1" dirty="0">
                    <a:latin typeface="Calibri" pitchFamily="34" charset="0"/>
                  </a:rPr>
                  <a:t>Glen’s law </a:t>
                </a:r>
                <a:r>
                  <a:rPr lang="en-US" dirty="0">
                    <a:latin typeface="Calibri" pitchFamily="34" charset="0"/>
                  </a:rPr>
                  <a:t>viscosity </a:t>
                </a:r>
                <a14:m>
                  <m:oMath xmlns:m="http://schemas.openxmlformats.org/officeDocument/2006/math">
                    <m:r>
                      <a:rPr lang="en-US" i="1" dirty="0" smtClean="0">
                        <a:latin typeface="Cambria Math"/>
                        <a:ea typeface="Cambria Math"/>
                      </a:rPr>
                      <m:t>𝜇</m:t>
                    </m:r>
                    <m:r>
                      <a:rPr lang="en-US" b="0" i="1" dirty="0" smtClean="0">
                        <a:latin typeface="Cambria Math" panose="02040503050406030204" pitchFamily="18" charset="0"/>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sSup>
                      <m:sSupPr>
                        <m:ctrlPr>
                          <a:rPr lang="en-US" i="1">
                            <a:latin typeface="Cambria Math" panose="02040503050406030204" pitchFamily="18" charset="0"/>
                            <a:ea typeface="Cambria Math"/>
                          </a:rPr>
                        </m:ctrlPr>
                      </m:sSupPr>
                      <m:e>
                        <m:sSup>
                          <m:sSupPr>
                            <m:ctrlPr>
                              <a:rPr lang="en-US" i="1">
                                <a:latin typeface="Cambria Math" panose="02040503050406030204" pitchFamily="18" charset="0"/>
                                <a:ea typeface="Cambria Math"/>
                              </a:rPr>
                            </m:ctrlPr>
                          </m:sSupPr>
                          <m:e>
                            <m:r>
                              <a:rPr lang="en-US" i="1">
                                <a:latin typeface="Cambria Math"/>
                                <a:ea typeface="Cambria Math"/>
                              </a:rPr>
                              <m:t>𝐴</m:t>
                            </m:r>
                            <m:r>
                              <a:rPr lang="en-US" b="0" i="1" smtClean="0">
                                <a:latin typeface="Cambria Math" panose="02040503050406030204" pitchFamily="18" charset="0"/>
                                <a:ea typeface="Cambria Math"/>
                              </a:rPr>
                              <m:t>(</m:t>
                            </m:r>
                            <m:r>
                              <a:rPr lang="en-US" b="0" i="1" smtClean="0">
                                <a:latin typeface="Cambria Math" panose="02040503050406030204" pitchFamily="18" charset="0"/>
                                <a:ea typeface="Cambria Math"/>
                              </a:rPr>
                              <m:t>𝑇</m:t>
                            </m:r>
                            <m:r>
                              <a:rPr lang="en-US" b="0" i="1" smtClean="0">
                                <a:latin typeface="Cambria Math" panose="02040503050406030204" pitchFamily="18" charset="0"/>
                                <a:ea typeface="Cambria Math"/>
                              </a:rPr>
                              <m:t>)</m:t>
                            </m:r>
                          </m:e>
                          <m:sup>
                            <m:r>
                              <a:rPr lang="en-US" i="1">
                                <a:latin typeface="Cambria Math"/>
                                <a:ea typeface="Cambria Math"/>
                              </a:rPr>
                              <m:t>−</m:t>
                            </m:r>
                            <m:f>
                              <m:fPr>
                                <m:ctrlPr>
                                  <a:rPr lang="en-US" i="1">
                                    <a:latin typeface="Cambria Math" panose="02040503050406030204" pitchFamily="18" charset="0"/>
                                    <a:ea typeface="Cambria Math"/>
                                  </a:rPr>
                                </m:ctrlPr>
                              </m:fPr>
                              <m:num>
                                <m:r>
                                  <a:rPr lang="en-US" i="1">
                                    <a:latin typeface="Cambria Math"/>
                                    <a:ea typeface="Cambria Math"/>
                                  </a:rPr>
                                  <m:t>1</m:t>
                                </m:r>
                              </m:num>
                              <m:den>
                                <m:r>
                                  <a:rPr lang="en-US" b="0" i="1" smtClean="0">
                                    <a:latin typeface="Cambria Math" panose="02040503050406030204" pitchFamily="18" charset="0"/>
                                    <a:ea typeface="Cambria Math"/>
                                  </a:rPr>
                                  <m:t>3</m:t>
                                </m:r>
                              </m:den>
                            </m:f>
                          </m:sup>
                        </m:sSup>
                        <m:d>
                          <m:dPr>
                            <m:ctrlPr>
                              <a:rPr lang="en-US" i="1">
                                <a:latin typeface="Cambria Math" panose="02040503050406030204" pitchFamily="18" charset="0"/>
                                <a:ea typeface="Cambria Math"/>
                              </a:rPr>
                            </m:ctrlPr>
                          </m:dPr>
                          <m:e>
                            <m:f>
                              <m:fPr>
                                <m:ctrlPr>
                                  <a:rPr lang="en-US" i="1">
                                    <a:latin typeface="Cambria Math" panose="02040503050406030204" pitchFamily="18" charset="0"/>
                                    <a:ea typeface="Cambria Math"/>
                                  </a:rPr>
                                </m:ctrlPr>
                              </m:fPr>
                              <m:num>
                                <m:r>
                                  <a:rPr lang="en-US" i="1">
                                    <a:latin typeface="Cambria Math"/>
                                    <a:ea typeface="Cambria Math"/>
                                  </a:rPr>
                                  <m:t>1</m:t>
                                </m:r>
                              </m:num>
                              <m:den>
                                <m:r>
                                  <a:rPr lang="en-US" i="1">
                                    <a:latin typeface="Cambria Math"/>
                                    <a:ea typeface="Cambria Math"/>
                                  </a:rPr>
                                  <m:t>2</m:t>
                                </m:r>
                              </m:den>
                            </m:f>
                            <m:nary>
                              <m:naryPr>
                                <m:chr m:val="∑"/>
                                <m:supHide m:val="on"/>
                                <m:ctrlPr>
                                  <a:rPr lang="en-US" i="1">
                                    <a:latin typeface="Cambria Math" panose="02040503050406030204" pitchFamily="18" charset="0"/>
                                    <a:ea typeface="Cambria Math"/>
                                  </a:rPr>
                                </m:ctrlPr>
                              </m:naryPr>
                              <m:sub>
                                <m:r>
                                  <m:rPr>
                                    <m:brk m:alnAt="7"/>
                                  </m:rPr>
                                  <a:rPr lang="en-US" i="1">
                                    <a:latin typeface="Cambria Math"/>
                                    <a:ea typeface="Cambria Math"/>
                                  </a:rPr>
                                  <m:t>𝑖</m:t>
                                </m:r>
                                <m:r>
                                  <a:rPr lang="en-US" i="1">
                                    <a:latin typeface="Cambria Math"/>
                                    <a:ea typeface="Cambria Math"/>
                                  </a:rPr>
                                  <m:t>𝑗</m:t>
                                </m:r>
                              </m:sub>
                              <m:sup/>
                              <m:e>
                                <m:acc>
                                  <m:accPr>
                                    <m:chr m:val="̇"/>
                                    <m:ctrlPr>
                                      <a:rPr lang="en-US" i="1">
                                        <a:latin typeface="Cambria Math" panose="02040503050406030204" pitchFamily="18" charset="0"/>
                                        <a:ea typeface="Cambria Math"/>
                                      </a:rPr>
                                    </m:ctrlPr>
                                  </m:accPr>
                                  <m:e>
                                    <m:r>
                                      <a:rPr lang="en-US" b="1" i="1">
                                        <a:latin typeface="Cambria Math"/>
                                        <a:ea typeface="Cambria Math"/>
                                      </a:rPr>
                                      <m:t>𝝐</m:t>
                                    </m:r>
                                  </m:e>
                                </m:acc>
                                <m:r>
                                  <a:rPr lang="en-US" i="1" baseline="-25000">
                                    <a:latin typeface="Cambria Math"/>
                                    <a:ea typeface="Cambria Math"/>
                                  </a:rPr>
                                  <m:t>𝑖𝑗</m:t>
                                </m:r>
                                <m:r>
                                  <a:rPr lang="en-US" i="1" baseline="30000">
                                    <a:latin typeface="Cambria Math"/>
                                    <a:ea typeface="Cambria Math"/>
                                  </a:rPr>
                                  <m:t>2</m:t>
                                </m:r>
                              </m:e>
                            </m:nary>
                          </m:e>
                        </m:d>
                      </m:e>
                      <m:sup>
                        <m:d>
                          <m:dPr>
                            <m:ctrlPr>
                              <a:rPr lang="en-US" i="1">
                                <a:latin typeface="Cambria Math" panose="02040503050406030204" pitchFamily="18" charset="0"/>
                                <a:ea typeface="Cambria Math"/>
                              </a:rPr>
                            </m:ctrlPr>
                          </m:dPr>
                          <m:e>
                            <m:r>
                              <a:rPr lang="en-US" i="1">
                                <a:latin typeface="Cambria Math"/>
                                <a:ea typeface="Cambria Math"/>
                              </a:rPr>
                              <m:t>−</m:t>
                            </m:r>
                            <m:f>
                              <m:fPr>
                                <m:ctrlPr>
                                  <a:rPr lang="en-US" i="1">
                                    <a:latin typeface="Cambria Math" panose="02040503050406030204" pitchFamily="18" charset="0"/>
                                    <a:ea typeface="Cambria Math"/>
                                  </a:rPr>
                                </m:ctrlPr>
                              </m:fPr>
                              <m:num>
                                <m:r>
                                  <a:rPr lang="en-US" b="0" i="1" smtClean="0">
                                    <a:latin typeface="Cambria Math" panose="02040503050406030204" pitchFamily="18" charset="0"/>
                                    <a:ea typeface="Cambria Math"/>
                                  </a:rPr>
                                  <m:t>2</m:t>
                                </m:r>
                              </m:num>
                              <m:den>
                                <m:r>
                                  <a:rPr lang="en-US" b="0" i="1" smtClean="0">
                                    <a:latin typeface="Cambria Math" panose="02040503050406030204" pitchFamily="18" charset="0"/>
                                    <a:ea typeface="Cambria Math"/>
                                  </a:rPr>
                                  <m:t>3</m:t>
                                </m:r>
                              </m:den>
                            </m:f>
                          </m:e>
                        </m:d>
                      </m:sup>
                    </m:sSup>
                  </m:oMath>
                </a14:m>
                <a:r>
                  <a:rPr lang="en-US" dirty="0">
                    <a:latin typeface="Calibri" pitchFamily="34" charset="0"/>
                  </a:rPr>
                  <a:t>. </a:t>
                </a:r>
              </a:p>
            </p:txBody>
          </p:sp>
        </mc:Choice>
        <mc:Fallback xmlns="">
          <p:sp>
            <p:nvSpPr>
              <p:cNvPr id="16" name="TextBox 15"/>
              <p:cNvSpPr txBox="1">
                <a:spLocks noRot="1" noChangeAspect="1" noMove="1" noResize="1" noEditPoints="1" noAdjustHandles="1" noChangeArrowheads="1" noChangeShapeType="1" noTextEdit="1"/>
              </p:cNvSpPr>
              <p:nvPr/>
            </p:nvSpPr>
            <p:spPr>
              <a:xfrm>
                <a:off x="76200" y="2520534"/>
                <a:ext cx="8001000" cy="679866"/>
              </a:xfrm>
              <a:prstGeom prst="rect">
                <a:avLst/>
              </a:prstGeom>
              <a:blipFill>
                <a:blip r:embed="rId8"/>
                <a:stretch>
                  <a:fillRect l="-381" b="-3571"/>
                </a:stretch>
              </a:blipFill>
            </p:spPr>
            <p:txBody>
              <a:bodyPr/>
              <a:lstStyle/>
              <a:p>
                <a:r>
                  <a:rPr lang="en-US">
                    <a:noFill/>
                  </a:rPr>
                  <a:t> </a:t>
                </a:r>
              </a:p>
            </p:txBody>
          </p:sp>
        </mc:Fallback>
      </mc:AlternateContent>
      <p:sp>
        <p:nvSpPr>
          <p:cNvPr id="21" name="TextBox 20"/>
          <p:cNvSpPr txBox="1"/>
          <p:nvPr/>
        </p:nvSpPr>
        <p:spPr>
          <a:xfrm>
            <a:off x="76200" y="4873464"/>
            <a:ext cx="8822268" cy="492443"/>
          </a:xfrm>
          <a:prstGeom prst="rect">
            <a:avLst/>
          </a:prstGeom>
          <a:noFill/>
        </p:spPr>
        <p:txBody>
          <a:bodyPr wrap="square" rtlCol="0">
            <a:spAutoFit/>
          </a:bodyPr>
          <a:lstStyle/>
          <a:p>
            <a:endParaRPr lang="en-US" sz="800" dirty="0">
              <a:latin typeface="Calibri" panose="020F0502020204030204" pitchFamily="34" charset="0"/>
            </a:endParaRPr>
          </a:p>
          <a:p>
            <a:r>
              <a:rPr lang="en-US" b="1" dirty="0">
                <a:solidFill>
                  <a:schemeClr val="accent1"/>
                </a:solidFill>
                <a:latin typeface="Calibri" pitchFamily="34" charset="0"/>
              </a:rPr>
              <a:t>Conservation of Mass</a:t>
            </a:r>
            <a:r>
              <a:rPr lang="en-US" dirty="0">
                <a:latin typeface="Calibri" pitchFamily="34" charset="0"/>
              </a:rPr>
              <a:t>: </a:t>
            </a:r>
            <a:r>
              <a:rPr lang="en-US" b="1" i="1" dirty="0">
                <a:latin typeface="Calibri" pitchFamily="34" charset="0"/>
              </a:rPr>
              <a:t>thickness</a:t>
            </a:r>
            <a:r>
              <a:rPr lang="en-US" dirty="0">
                <a:latin typeface="Calibri" pitchFamily="34" charset="0"/>
              </a:rPr>
              <a:t> evolution PDE </a:t>
            </a:r>
          </a:p>
        </p:txBody>
      </p:sp>
      <mc:AlternateContent xmlns:mc="http://schemas.openxmlformats.org/markup-compatibility/2006" xmlns:a14="http://schemas.microsoft.com/office/drawing/2010/main">
        <mc:Choice Requires="a14">
          <p:sp>
            <p:nvSpPr>
              <p:cNvPr id="12" name="TextBox 11"/>
              <p:cNvSpPr txBox="1"/>
              <p:nvPr/>
            </p:nvSpPr>
            <p:spPr>
              <a:xfrm>
                <a:off x="1058333" y="5503392"/>
                <a:ext cx="2904067" cy="619016"/>
              </a:xfrm>
              <a:prstGeom prst="rect">
                <a:avLst/>
              </a:prstGeom>
              <a:solidFill>
                <a:srgbClr val="FFFF99"/>
              </a:solid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i="1" smtClean="0">
                              <a:latin typeface="Cambria Math" panose="02040503050406030204" pitchFamily="18" charset="0"/>
                            </a:rPr>
                          </m:ctrlPr>
                        </m:fPr>
                        <m:num>
                          <m:r>
                            <a:rPr lang="en-US" i="1">
                              <a:latin typeface="Cambria Math"/>
                            </a:rPr>
                            <m:t>𝜕</m:t>
                          </m:r>
                          <m:r>
                            <a:rPr lang="en-US" b="0" i="1" smtClean="0">
                              <a:latin typeface="Cambria Math" panose="02040503050406030204" pitchFamily="18" charset="0"/>
                            </a:rPr>
                            <m:t>𝐻</m:t>
                          </m:r>
                        </m:num>
                        <m:den>
                          <m:r>
                            <a:rPr lang="en-US" i="1">
                              <a:latin typeface="Cambria Math"/>
                            </a:rPr>
                            <m:t>𝜕</m:t>
                          </m:r>
                          <m:r>
                            <a:rPr lang="en-US" i="1">
                              <a:latin typeface="Cambria Math"/>
                            </a:rPr>
                            <m:t>𝑡</m:t>
                          </m:r>
                        </m:den>
                      </m:f>
                      <m:r>
                        <a:rPr lang="en-US" i="1">
                          <a:latin typeface="Cambria Math"/>
                        </a:rPr>
                        <m:t>=−</m:t>
                      </m:r>
                      <m:r>
                        <a:rPr lang="en-US" i="1">
                          <a:latin typeface="Cambria Math"/>
                          <a:ea typeface="Cambria Math"/>
                        </a:rPr>
                        <m:t>𝛻</m:t>
                      </m:r>
                      <m:r>
                        <a:rPr lang="en-US" i="1">
                          <a:latin typeface="Cambria Math"/>
                          <a:ea typeface="Cambria Math"/>
                        </a:rPr>
                        <m:t>∙</m:t>
                      </m:r>
                      <m:d>
                        <m:dPr>
                          <m:ctrlPr>
                            <a:rPr lang="en-US" i="1">
                              <a:latin typeface="Cambria Math" panose="02040503050406030204" pitchFamily="18" charset="0"/>
                              <a:ea typeface="Cambria Math"/>
                            </a:rPr>
                          </m:ctrlPr>
                        </m:dPr>
                        <m:e>
                          <m:acc>
                            <m:accPr>
                              <m:chr m:val="̅"/>
                              <m:ctrlPr>
                                <a:rPr lang="en-US" i="1">
                                  <a:latin typeface="Cambria Math" panose="02040503050406030204" pitchFamily="18" charset="0"/>
                                  <a:ea typeface="Cambria Math"/>
                                </a:rPr>
                              </m:ctrlPr>
                            </m:accPr>
                            <m:e>
                              <m:r>
                                <a:rPr lang="en-US" b="1" i="1">
                                  <a:latin typeface="Cambria Math"/>
                                  <a:ea typeface="Cambria Math"/>
                                </a:rPr>
                                <m:t>𝒖</m:t>
                              </m:r>
                            </m:e>
                          </m:acc>
                          <m:r>
                            <a:rPr lang="en-US" b="0" i="1" smtClean="0">
                              <a:latin typeface="Cambria Math" panose="02040503050406030204" pitchFamily="18" charset="0"/>
                              <a:ea typeface="Cambria Math"/>
                            </a:rPr>
                            <m:t>𝐻</m:t>
                          </m:r>
                        </m:e>
                      </m:d>
                      <m:r>
                        <a:rPr lang="en-US" i="1">
                          <a:latin typeface="Cambria Math"/>
                          <a:ea typeface="Cambria Math"/>
                        </a:rPr>
                        <m:t>+</m:t>
                      </m:r>
                      <m:acc>
                        <m:accPr>
                          <m:chr m:val="̇"/>
                          <m:ctrlPr>
                            <a:rPr lang="en-US" i="1">
                              <a:latin typeface="Cambria Math" panose="02040503050406030204" pitchFamily="18" charset="0"/>
                              <a:ea typeface="Cambria Math"/>
                            </a:rPr>
                          </m:ctrlPr>
                        </m:accPr>
                        <m:e>
                          <m:r>
                            <a:rPr lang="en-US" i="1">
                              <a:latin typeface="Cambria Math"/>
                              <a:ea typeface="Cambria Math"/>
                            </a:rPr>
                            <m:t>𝑏</m:t>
                          </m:r>
                        </m:e>
                      </m:acc>
                    </m:oMath>
                  </m:oMathPara>
                </a14:m>
                <a:endParaRPr lang="en-US" dirty="0"/>
              </a:p>
            </p:txBody>
          </p:sp>
        </mc:Choice>
        <mc:Fallback xmlns="">
          <p:sp>
            <p:nvSpPr>
              <p:cNvPr id="12" name="TextBox 11"/>
              <p:cNvSpPr txBox="1">
                <a:spLocks noRot="1" noChangeAspect="1" noMove="1" noResize="1" noEditPoints="1" noAdjustHandles="1" noChangeArrowheads="1" noChangeShapeType="1" noTextEdit="1"/>
              </p:cNvSpPr>
              <p:nvPr/>
            </p:nvSpPr>
            <p:spPr>
              <a:xfrm>
                <a:off x="1058333" y="5503392"/>
                <a:ext cx="2904067" cy="619016"/>
              </a:xfrm>
              <a:prstGeom prst="rect">
                <a:avLst/>
              </a:prstGeom>
              <a:blipFill>
                <a:blip r:embed="rId9"/>
                <a:stretch>
                  <a:fillRect/>
                </a:stretch>
              </a:blipFill>
            </p:spPr>
            <p:txBody>
              <a:bodyPr/>
              <a:lstStyle/>
              <a:p>
                <a:r>
                  <a:rPr lang="en-US">
                    <a:noFill/>
                  </a:rPr>
                  <a:t> </a:t>
                </a:r>
              </a:p>
            </p:txBody>
          </p:sp>
        </mc:Fallback>
      </mc:AlternateContent>
      <p:sp>
        <p:nvSpPr>
          <p:cNvPr id="23" name="TextBox 22"/>
          <p:cNvSpPr txBox="1"/>
          <p:nvPr/>
        </p:nvSpPr>
        <p:spPr>
          <a:xfrm>
            <a:off x="76096" y="3613573"/>
            <a:ext cx="8822268" cy="492443"/>
          </a:xfrm>
          <a:prstGeom prst="rect">
            <a:avLst/>
          </a:prstGeom>
          <a:noFill/>
        </p:spPr>
        <p:txBody>
          <a:bodyPr wrap="square" rtlCol="0">
            <a:spAutoFit/>
          </a:bodyPr>
          <a:lstStyle/>
          <a:p>
            <a:endParaRPr lang="en-US" sz="800" dirty="0">
              <a:latin typeface="Calibri" panose="020F0502020204030204" pitchFamily="34" charset="0"/>
            </a:endParaRPr>
          </a:p>
          <a:p>
            <a:r>
              <a:rPr lang="en-US" b="1" dirty="0">
                <a:solidFill>
                  <a:schemeClr val="accent1"/>
                </a:solidFill>
                <a:latin typeface="Calibri" pitchFamily="34" charset="0"/>
              </a:rPr>
              <a:t>Energy Balance</a:t>
            </a:r>
            <a:r>
              <a:rPr lang="en-US" dirty="0">
                <a:latin typeface="Calibri" pitchFamily="34" charset="0"/>
              </a:rPr>
              <a:t>: </a:t>
            </a:r>
            <a:r>
              <a:rPr lang="en-US" b="1" i="1" dirty="0">
                <a:latin typeface="Calibri" pitchFamily="34" charset="0"/>
              </a:rPr>
              <a:t>temperature</a:t>
            </a:r>
            <a:r>
              <a:rPr lang="en-US" dirty="0">
                <a:latin typeface="Calibri" pitchFamily="34" charset="0"/>
              </a:rPr>
              <a:t> advection-diffusion PDE</a:t>
            </a:r>
          </a:p>
        </p:txBody>
      </p:sp>
      <p:sp>
        <p:nvSpPr>
          <p:cNvPr id="24" name="Right Brace 23"/>
          <p:cNvSpPr/>
          <p:nvPr/>
        </p:nvSpPr>
        <p:spPr>
          <a:xfrm>
            <a:off x="5037669" y="853307"/>
            <a:ext cx="990600" cy="4055449"/>
          </a:xfrm>
          <a:prstGeom prst="rightBrace">
            <a:avLst>
              <a:gd name="adj1" fmla="val 8333"/>
              <a:gd name="adj2" fmla="val 30822"/>
            </a:avLst>
          </a:prstGeom>
          <a:ln>
            <a:solidFill>
              <a:schemeClr val="accent4">
                <a:lumMod val="7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26" name="Right Brace 25"/>
          <p:cNvSpPr/>
          <p:nvPr/>
        </p:nvSpPr>
        <p:spPr>
          <a:xfrm>
            <a:off x="5029200" y="3661079"/>
            <a:ext cx="990600" cy="2511121"/>
          </a:xfrm>
          <a:prstGeom prst="rightBrace">
            <a:avLst/>
          </a:prstGeom>
          <a:ln>
            <a:solidFill>
              <a:srgbClr val="00B050"/>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pic>
        <p:nvPicPr>
          <p:cNvPr id="27" name="Picture 1" descr="image003"/>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5990049" y="1219200"/>
            <a:ext cx="1325151" cy="69138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5" name="TextBox 24"/>
          <p:cNvSpPr txBox="1"/>
          <p:nvPr/>
        </p:nvSpPr>
        <p:spPr>
          <a:xfrm>
            <a:off x="6129617" y="1918062"/>
            <a:ext cx="2919321" cy="461665"/>
          </a:xfrm>
          <a:prstGeom prst="rect">
            <a:avLst/>
          </a:prstGeom>
          <a:noFill/>
          <a:ln>
            <a:solidFill>
              <a:schemeClr val="accent4">
                <a:lumMod val="75000"/>
              </a:schemeClr>
            </a:solidFill>
          </a:ln>
        </p:spPr>
        <p:txBody>
          <a:bodyPr wrap="square" rtlCol="0">
            <a:spAutoFit/>
          </a:bodyPr>
          <a:lstStyle/>
          <a:p>
            <a:pPr algn="ctr"/>
            <a:r>
              <a:rPr lang="en-US" sz="2400" i="1" dirty="0">
                <a:latin typeface="Calibri" panose="020F0502020204030204" pitchFamily="34" charset="0"/>
              </a:rPr>
              <a:t>Albany Land-Ice (ALI)</a:t>
            </a:r>
          </a:p>
        </p:txBody>
      </p:sp>
      <p:sp>
        <p:nvSpPr>
          <p:cNvPr id="30" name="TextBox 29"/>
          <p:cNvSpPr txBox="1"/>
          <p:nvPr/>
        </p:nvSpPr>
        <p:spPr>
          <a:xfrm>
            <a:off x="76200" y="6519446"/>
            <a:ext cx="10440537" cy="338554"/>
          </a:xfrm>
          <a:prstGeom prst="rect">
            <a:avLst/>
          </a:prstGeom>
          <a:noFill/>
        </p:spPr>
        <p:txBody>
          <a:bodyPr wrap="square" rtlCol="0">
            <a:spAutoFit/>
          </a:bodyPr>
          <a:lstStyle/>
          <a:p>
            <a:r>
              <a:rPr lang="en-US" sz="1600" dirty="0">
                <a:solidFill>
                  <a:schemeClr val="bg1"/>
                </a:solidFill>
                <a:latin typeface="Calibri" panose="020F0502020204030204" pitchFamily="34" charset="0"/>
              </a:rPr>
              <a:t>*https://github.com/SNLComputation/Albany.</a:t>
            </a:r>
          </a:p>
        </p:txBody>
      </p:sp>
      <p:pic>
        <p:nvPicPr>
          <p:cNvPr id="31" name="Picture 20" descr="trilinos_over"/>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7130154" y="2584986"/>
            <a:ext cx="1265933" cy="707495"/>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pic>
      <p:sp>
        <p:nvSpPr>
          <p:cNvPr id="28" name="TextBox 27"/>
          <p:cNvSpPr txBox="1"/>
          <p:nvPr/>
        </p:nvSpPr>
        <p:spPr>
          <a:xfrm>
            <a:off x="7087644" y="791272"/>
            <a:ext cx="1905000" cy="369332"/>
          </a:xfrm>
          <a:prstGeom prst="rect">
            <a:avLst/>
          </a:prstGeom>
          <a:noFill/>
        </p:spPr>
        <p:txBody>
          <a:bodyPr wrap="square" rtlCol="0">
            <a:spAutoFit/>
          </a:bodyPr>
          <a:lstStyle/>
          <a:p>
            <a:r>
              <a:rPr lang="en-US" b="1" dirty="0">
                <a:solidFill>
                  <a:schemeClr val="accent1"/>
                </a:solidFill>
              </a:rPr>
              <a:t>Codes:</a:t>
            </a:r>
          </a:p>
        </p:txBody>
      </p:sp>
      <p:sp>
        <p:nvSpPr>
          <p:cNvPr id="253952" name="TextBox 253951"/>
          <p:cNvSpPr txBox="1"/>
          <p:nvPr/>
        </p:nvSpPr>
        <p:spPr>
          <a:xfrm>
            <a:off x="7344278" y="1258818"/>
            <a:ext cx="1742646" cy="646331"/>
          </a:xfrm>
          <a:prstGeom prst="rect">
            <a:avLst/>
          </a:prstGeom>
          <a:noFill/>
        </p:spPr>
        <p:txBody>
          <a:bodyPr wrap="square" rtlCol="0">
            <a:spAutoFit/>
          </a:bodyPr>
          <a:lstStyle/>
          <a:p>
            <a:r>
              <a:rPr lang="en-US" dirty="0">
                <a:latin typeface="Calibri" panose="020F0502020204030204" pitchFamily="34" charset="0"/>
              </a:rPr>
              <a:t>=multi-physics PDE code*</a:t>
            </a:r>
          </a:p>
        </p:txBody>
      </p:sp>
      <p:sp>
        <p:nvSpPr>
          <p:cNvPr id="253953" name="TextBox 253952"/>
          <p:cNvSpPr txBox="1"/>
          <p:nvPr/>
        </p:nvSpPr>
        <p:spPr>
          <a:xfrm>
            <a:off x="6108805" y="4534910"/>
            <a:ext cx="2978119" cy="830997"/>
          </a:xfrm>
          <a:prstGeom prst="rect">
            <a:avLst/>
          </a:prstGeom>
          <a:noFill/>
          <a:ln>
            <a:solidFill>
              <a:srgbClr val="00B050"/>
            </a:solidFill>
          </a:ln>
        </p:spPr>
        <p:txBody>
          <a:bodyPr wrap="square" rtlCol="0">
            <a:spAutoFit/>
          </a:bodyPr>
          <a:lstStyle/>
          <a:p>
            <a:pPr algn="ctr"/>
            <a:r>
              <a:rPr lang="en-US" sz="2400" i="1" dirty="0">
                <a:latin typeface="Calibri" panose="020F0502020204030204" pitchFamily="34" charset="0"/>
              </a:rPr>
              <a:t>Model for Prediction Across Scales</a:t>
            </a:r>
          </a:p>
        </p:txBody>
      </p:sp>
      <p:graphicFrame>
        <p:nvGraphicFramePr>
          <p:cNvPr id="253954" name="Object 253953"/>
          <p:cNvGraphicFramePr>
            <a:graphicFrameLocks noChangeAspect="1"/>
          </p:cNvGraphicFramePr>
          <p:nvPr/>
        </p:nvGraphicFramePr>
        <p:xfrm>
          <a:off x="6666738" y="3780012"/>
          <a:ext cx="1584792" cy="582518"/>
        </p:xfrm>
        <a:graphic>
          <a:graphicData uri="http://schemas.openxmlformats.org/presentationml/2006/ole">
            <mc:AlternateContent xmlns:mc="http://schemas.openxmlformats.org/markup-compatibility/2006">
              <mc:Choice xmlns:v="urn:schemas-microsoft-com:vml" Requires="v">
                <p:oleObj spid="_x0000_s69744" r:id="rId12" imgW="4698360" imgH="1726920" progId="">
                  <p:embed/>
                </p:oleObj>
              </mc:Choice>
              <mc:Fallback>
                <p:oleObj r:id="rId12" imgW="4698360" imgH="1726920" progId="">
                  <p:embed/>
                  <p:pic>
                    <p:nvPicPr>
                      <p:cNvPr id="253954" name="Object 253953"/>
                      <p:cNvPicPr/>
                      <p:nvPr/>
                    </p:nvPicPr>
                    <p:blipFill>
                      <a:blip r:embed="rId13"/>
                      <a:stretch>
                        <a:fillRect/>
                      </a:stretch>
                    </p:blipFill>
                    <p:spPr>
                      <a:xfrm>
                        <a:off x="6666738" y="3780012"/>
                        <a:ext cx="1584792" cy="582518"/>
                      </a:xfrm>
                      <a:prstGeom prst="rect">
                        <a:avLst/>
                      </a:prstGeom>
                    </p:spPr>
                  </p:pic>
                </p:oleObj>
              </mc:Fallback>
            </mc:AlternateContent>
          </a:graphicData>
        </a:graphic>
      </p:graphicFrame>
      <p:graphicFrame>
        <p:nvGraphicFramePr>
          <p:cNvPr id="29" name="Object 28"/>
          <p:cNvGraphicFramePr>
            <a:graphicFrameLocks noChangeAspect="1"/>
          </p:cNvGraphicFramePr>
          <p:nvPr/>
        </p:nvGraphicFramePr>
        <p:xfrm>
          <a:off x="6845293" y="5577372"/>
          <a:ext cx="1227681" cy="661762"/>
        </p:xfrm>
        <a:graphic>
          <a:graphicData uri="http://schemas.openxmlformats.org/presentationml/2006/ole">
            <mc:AlternateContent xmlns:mc="http://schemas.openxmlformats.org/markup-compatibility/2006">
              <mc:Choice xmlns:v="urn:schemas-microsoft-com:vml" Requires="v">
                <p:oleObj spid="_x0000_s69745" r:id="rId14" imgW="3415680" imgH="1841040" progId="">
                  <p:embed/>
                </p:oleObj>
              </mc:Choice>
              <mc:Fallback>
                <p:oleObj r:id="rId14" imgW="3415680" imgH="1841040" progId="">
                  <p:embed/>
                  <p:pic>
                    <p:nvPicPr>
                      <p:cNvPr id="29" name="Object 28"/>
                      <p:cNvPicPr/>
                      <p:nvPr/>
                    </p:nvPicPr>
                    <p:blipFill>
                      <a:blip r:embed="rId15"/>
                      <a:stretch>
                        <a:fillRect/>
                      </a:stretch>
                    </p:blipFill>
                    <p:spPr>
                      <a:xfrm>
                        <a:off x="6845293" y="5577372"/>
                        <a:ext cx="1227681" cy="661762"/>
                      </a:xfrm>
                      <a:prstGeom prst="rect">
                        <a:avLst/>
                      </a:prstGeom>
                    </p:spPr>
                  </p:pic>
                </p:oleObj>
              </mc:Fallback>
            </mc:AlternateContent>
          </a:graphicData>
        </a:graphic>
      </p:graphicFrame>
      <p:sp>
        <p:nvSpPr>
          <p:cNvPr id="3" name="TextBox 2">
            <a:extLst>
              <a:ext uri="{FF2B5EF4-FFF2-40B4-BE49-F238E27FC236}">
                <a16:creationId xmlns:a16="http://schemas.microsoft.com/office/drawing/2014/main" id="{CD6DB2EF-E801-4F09-9648-B2F1FFFC85A0}"/>
              </a:ext>
            </a:extLst>
          </p:cNvPr>
          <p:cNvSpPr txBox="1"/>
          <p:nvPr/>
        </p:nvSpPr>
        <p:spPr>
          <a:xfrm>
            <a:off x="6478446" y="308421"/>
            <a:ext cx="2238835" cy="400110"/>
          </a:xfrm>
          <a:prstGeom prst="rect">
            <a:avLst/>
          </a:prstGeom>
          <a:solidFill>
            <a:schemeClr val="accent5">
              <a:lumMod val="20000"/>
              <a:lumOff val="80000"/>
            </a:schemeClr>
          </a:solidFill>
        </p:spPr>
        <p:txBody>
          <a:bodyPr wrap="square" rtlCol="0">
            <a:spAutoFit/>
          </a:bodyPr>
          <a:lstStyle/>
          <a:p>
            <a:r>
              <a:rPr lang="en-US" sz="2000" b="1" dirty="0">
                <a:latin typeface="Calibri" panose="020F0502020204030204" pitchFamily="34" charset="0"/>
                <a:cs typeface="Calibri" panose="020F0502020204030204" pitchFamily="34" charset="0"/>
              </a:rPr>
              <a:t>MALI</a:t>
            </a:r>
            <a:r>
              <a:rPr lang="en-US" sz="2000" dirty="0">
                <a:latin typeface="Calibri" panose="020F0502020204030204" pitchFamily="34" charset="0"/>
                <a:cs typeface="Calibri" panose="020F0502020204030204" pitchFamily="34" charset="0"/>
              </a:rPr>
              <a:t> = MPAS + ALI</a:t>
            </a:r>
          </a:p>
        </p:txBody>
      </p:sp>
      <mc:AlternateContent xmlns:mc="http://schemas.openxmlformats.org/markup-compatibility/2006" xmlns:a14="http://schemas.microsoft.com/office/drawing/2010/main">
        <mc:Choice Requires="a14">
          <p:sp>
            <p:nvSpPr>
              <p:cNvPr id="32" name="TextBox 31">
                <a:extLst>
                  <a:ext uri="{FF2B5EF4-FFF2-40B4-BE49-F238E27FC236}">
                    <a16:creationId xmlns:a16="http://schemas.microsoft.com/office/drawing/2014/main" id="{589BD63A-820F-415F-886E-D4459FCBCB0B}"/>
                  </a:ext>
                </a:extLst>
              </p:cNvPr>
              <p:cNvSpPr txBox="1"/>
              <p:nvPr/>
            </p:nvSpPr>
            <p:spPr>
              <a:xfrm>
                <a:off x="677333" y="4180232"/>
                <a:ext cx="3962400" cy="619016"/>
              </a:xfrm>
              <a:prstGeom prst="rect">
                <a:avLst/>
              </a:prstGeom>
              <a:solidFill>
                <a:schemeClr val="accent4">
                  <a:lumMod val="20000"/>
                  <a:lumOff val="80000"/>
                </a:schemeClr>
              </a:solid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i="1">
                          <a:latin typeface="Cambria Math"/>
                          <a:ea typeface="Cambria Math"/>
                        </a:rPr>
                        <m:t>𝜌</m:t>
                      </m:r>
                      <m:r>
                        <a:rPr lang="en-US" i="1">
                          <a:latin typeface="Cambria Math"/>
                          <a:ea typeface="Cambria Math"/>
                        </a:rPr>
                        <m:t>𝑐</m:t>
                      </m:r>
                      <m:f>
                        <m:fPr>
                          <m:ctrlPr>
                            <a:rPr lang="en-US" i="1">
                              <a:latin typeface="Cambria Math" panose="02040503050406030204" pitchFamily="18" charset="0"/>
                              <a:ea typeface="Cambria Math"/>
                            </a:rPr>
                          </m:ctrlPr>
                        </m:fPr>
                        <m:num>
                          <m:r>
                            <a:rPr lang="en-US" i="1">
                              <a:latin typeface="Cambria Math"/>
                              <a:ea typeface="Cambria Math"/>
                            </a:rPr>
                            <m:t>𝜕</m:t>
                          </m:r>
                          <m:r>
                            <a:rPr lang="en-US" i="1">
                              <a:latin typeface="Cambria Math"/>
                              <a:ea typeface="Cambria Math"/>
                            </a:rPr>
                            <m:t>𝑇</m:t>
                          </m:r>
                        </m:num>
                        <m:den>
                          <m:r>
                            <a:rPr lang="en-US" i="1">
                              <a:latin typeface="Cambria Math"/>
                              <a:ea typeface="Cambria Math"/>
                            </a:rPr>
                            <m:t>𝜕</m:t>
                          </m:r>
                          <m:r>
                            <a:rPr lang="en-US" i="1">
                              <a:latin typeface="Cambria Math"/>
                              <a:ea typeface="Cambria Math"/>
                            </a:rPr>
                            <m:t>𝑡</m:t>
                          </m:r>
                        </m:den>
                      </m:f>
                      <m:r>
                        <a:rPr lang="en-US" i="1">
                          <a:latin typeface="Cambria Math"/>
                          <a:ea typeface="Cambria Math"/>
                        </a:rPr>
                        <m:t>=</m:t>
                      </m:r>
                      <m:r>
                        <a:rPr lang="en-US" i="1">
                          <a:latin typeface="Cambria Math"/>
                          <a:ea typeface="Cambria Math"/>
                        </a:rPr>
                        <m:t>𝛻</m:t>
                      </m:r>
                      <m:r>
                        <a:rPr lang="en-US" i="1">
                          <a:latin typeface="Cambria Math"/>
                          <a:ea typeface="Cambria Math"/>
                        </a:rPr>
                        <m:t>∙(</m:t>
                      </m:r>
                      <m:r>
                        <a:rPr lang="en-US" i="1">
                          <a:latin typeface="Cambria Math"/>
                          <a:ea typeface="Cambria Math"/>
                        </a:rPr>
                        <m:t>𝑘</m:t>
                      </m:r>
                      <m:r>
                        <a:rPr lang="en-US" i="1">
                          <a:latin typeface="Cambria Math"/>
                          <a:ea typeface="Cambria Math"/>
                        </a:rPr>
                        <m:t>𝛻</m:t>
                      </m:r>
                      <m:r>
                        <a:rPr lang="en-US" i="1">
                          <a:latin typeface="Cambria Math"/>
                          <a:ea typeface="Cambria Math"/>
                        </a:rPr>
                        <m:t>𝑇</m:t>
                      </m:r>
                      <m:r>
                        <a:rPr lang="en-US" i="1">
                          <a:latin typeface="Cambria Math"/>
                          <a:ea typeface="Cambria Math"/>
                        </a:rPr>
                        <m:t>)−</m:t>
                      </m:r>
                      <m:r>
                        <a:rPr lang="en-US" i="1">
                          <a:latin typeface="Cambria Math"/>
                          <a:ea typeface="Cambria Math"/>
                        </a:rPr>
                        <m:t>𝜌</m:t>
                      </m:r>
                      <m:r>
                        <a:rPr lang="en-US" i="1">
                          <a:latin typeface="Cambria Math"/>
                          <a:ea typeface="Cambria Math"/>
                        </a:rPr>
                        <m:t>𝑐</m:t>
                      </m:r>
                      <m:r>
                        <a:rPr lang="en-US" b="1" i="1">
                          <a:latin typeface="Cambria Math"/>
                          <a:ea typeface="Cambria Math"/>
                        </a:rPr>
                        <m:t>𝒖</m:t>
                      </m:r>
                      <m:r>
                        <a:rPr lang="en-US" i="1">
                          <a:latin typeface="Cambria Math"/>
                          <a:ea typeface="Cambria Math"/>
                        </a:rPr>
                        <m:t>∙</m:t>
                      </m:r>
                      <m:r>
                        <a:rPr lang="en-US" i="1">
                          <a:latin typeface="Cambria Math"/>
                          <a:ea typeface="Cambria Math"/>
                        </a:rPr>
                        <m:t>𝛻</m:t>
                      </m:r>
                      <m:r>
                        <a:rPr lang="en-US" i="1">
                          <a:latin typeface="Cambria Math"/>
                          <a:ea typeface="Cambria Math"/>
                        </a:rPr>
                        <m:t>𝑇</m:t>
                      </m:r>
                      <m:r>
                        <a:rPr lang="en-US" i="1">
                          <a:latin typeface="Cambria Math"/>
                          <a:ea typeface="Cambria Math"/>
                        </a:rPr>
                        <m:t>+2</m:t>
                      </m:r>
                      <m:acc>
                        <m:accPr>
                          <m:chr m:val="̇"/>
                          <m:ctrlPr>
                            <a:rPr lang="en-US" b="1" i="1">
                              <a:latin typeface="Cambria Math" panose="02040503050406030204" pitchFamily="18" charset="0"/>
                              <a:ea typeface="Cambria Math"/>
                            </a:rPr>
                          </m:ctrlPr>
                        </m:accPr>
                        <m:e>
                          <m:r>
                            <a:rPr lang="en-US" b="1" i="1">
                              <a:latin typeface="Cambria Math"/>
                              <a:ea typeface="Cambria Math"/>
                            </a:rPr>
                            <m:t>𝝐</m:t>
                          </m:r>
                        </m:e>
                      </m:acc>
                      <m:r>
                        <a:rPr lang="en-US" b="1" i="1">
                          <a:latin typeface="Cambria Math"/>
                          <a:ea typeface="Cambria Math"/>
                        </a:rPr>
                        <m:t>𝝈</m:t>
                      </m:r>
                    </m:oMath>
                  </m:oMathPara>
                </a14:m>
                <a:endParaRPr lang="en-US" dirty="0"/>
              </a:p>
            </p:txBody>
          </p:sp>
        </mc:Choice>
        <mc:Fallback xmlns="">
          <p:sp>
            <p:nvSpPr>
              <p:cNvPr id="32" name="TextBox 31">
                <a:extLst>
                  <a:ext uri="{FF2B5EF4-FFF2-40B4-BE49-F238E27FC236}">
                    <a16:creationId xmlns:a16="http://schemas.microsoft.com/office/drawing/2014/main" id="{589BD63A-820F-415F-886E-D4459FCBCB0B}"/>
                  </a:ext>
                </a:extLst>
              </p:cNvPr>
              <p:cNvSpPr txBox="1">
                <a:spLocks noRot="1" noChangeAspect="1" noMove="1" noResize="1" noEditPoints="1" noAdjustHandles="1" noChangeArrowheads="1" noChangeShapeType="1" noTextEdit="1"/>
              </p:cNvSpPr>
              <p:nvPr/>
            </p:nvSpPr>
            <p:spPr>
              <a:xfrm>
                <a:off x="677333" y="4180232"/>
                <a:ext cx="3962400" cy="619016"/>
              </a:xfrm>
              <a:prstGeom prst="rect">
                <a:avLst/>
              </a:prstGeom>
              <a:blipFill>
                <a:blip r:embed="rId16"/>
                <a:stretch>
                  <a:fillRect/>
                </a:stretch>
              </a:blipFill>
            </p:spPr>
            <p:txBody>
              <a:bodyPr/>
              <a:lstStyle/>
              <a:p>
                <a:r>
                  <a:rPr lang="en-US">
                    <a:noFill/>
                  </a:rPr>
                  <a:t> </a:t>
                </a:r>
              </a:p>
            </p:txBody>
          </p:sp>
        </mc:Fallback>
      </mc:AlternateContent>
      <p:sp>
        <p:nvSpPr>
          <p:cNvPr id="5" name="Rectangle 4">
            <a:extLst>
              <a:ext uri="{FF2B5EF4-FFF2-40B4-BE49-F238E27FC236}">
                <a16:creationId xmlns:a16="http://schemas.microsoft.com/office/drawing/2014/main" id="{BBC2BAE5-7CD5-48F4-9D10-069C48B66913}"/>
              </a:ext>
            </a:extLst>
          </p:cNvPr>
          <p:cNvSpPr/>
          <p:nvPr/>
        </p:nvSpPr>
        <p:spPr>
          <a:xfrm>
            <a:off x="76096" y="791272"/>
            <a:ext cx="9010828" cy="2777275"/>
          </a:xfrm>
          <a:prstGeom prst="rect">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TextBox 32">
            <a:extLst>
              <a:ext uri="{FF2B5EF4-FFF2-40B4-BE49-F238E27FC236}">
                <a16:creationId xmlns:a16="http://schemas.microsoft.com/office/drawing/2014/main" id="{08551B58-ACCA-408E-87F5-C908566E0456}"/>
              </a:ext>
            </a:extLst>
          </p:cNvPr>
          <p:cNvSpPr txBox="1"/>
          <p:nvPr/>
        </p:nvSpPr>
        <p:spPr>
          <a:xfrm>
            <a:off x="2590506" y="232329"/>
            <a:ext cx="2238835" cy="707886"/>
          </a:xfrm>
          <a:prstGeom prst="rect">
            <a:avLst/>
          </a:prstGeom>
          <a:solidFill>
            <a:schemeClr val="bg1"/>
          </a:solidFill>
          <a:ln>
            <a:solidFill>
              <a:srgbClr val="FF0000"/>
            </a:solidFill>
          </a:ln>
        </p:spPr>
        <p:txBody>
          <a:bodyPr wrap="square" rtlCol="0">
            <a:spAutoFit/>
          </a:bodyPr>
          <a:lstStyle/>
          <a:p>
            <a:pPr algn="ctr"/>
            <a:r>
              <a:rPr lang="en-US" sz="2000" b="1" i="1" dirty="0">
                <a:solidFill>
                  <a:srgbClr val="FF0000"/>
                </a:solidFill>
                <a:latin typeface="Calibri" panose="020F0502020204030204" pitchFamily="34" charset="0"/>
                <a:cs typeface="Calibri" panose="020F0502020204030204" pitchFamily="34" charset="0"/>
              </a:rPr>
              <a:t>Velocity solve is most expensive!</a:t>
            </a:r>
          </a:p>
        </p:txBody>
      </p:sp>
      <p:sp>
        <p:nvSpPr>
          <p:cNvPr id="6" name="TextBox 5">
            <a:extLst>
              <a:ext uri="{FF2B5EF4-FFF2-40B4-BE49-F238E27FC236}">
                <a16:creationId xmlns:a16="http://schemas.microsoft.com/office/drawing/2014/main" id="{4840DAB1-528A-42E3-A788-42B4B604A14D}"/>
              </a:ext>
            </a:extLst>
          </p:cNvPr>
          <p:cNvSpPr txBox="1"/>
          <p:nvPr/>
        </p:nvSpPr>
        <p:spPr>
          <a:xfrm>
            <a:off x="457200" y="3200400"/>
            <a:ext cx="4114800" cy="368147"/>
          </a:xfrm>
          <a:prstGeom prst="rect">
            <a:avLst/>
          </a:prstGeom>
          <a:noFill/>
        </p:spPr>
        <p:txBody>
          <a:bodyPr wrap="square" rtlCol="0">
            <a:spAutoFit/>
          </a:bodyPr>
          <a:lstStyle/>
          <a:p>
            <a:r>
              <a:rPr lang="en-US" b="1" i="1" dirty="0">
                <a:solidFill>
                  <a:srgbClr val="FF0000"/>
                </a:solidFill>
                <a:latin typeface="Calibri" panose="020F0502020204030204" pitchFamily="34" charset="0"/>
                <a:cs typeface="Calibri" panose="020F0502020204030204" pitchFamily="34" charset="0"/>
              </a:rPr>
              <a:t>This talk will focus on the velocity solve.</a:t>
            </a:r>
          </a:p>
        </p:txBody>
      </p:sp>
    </p:spTree>
    <p:extLst>
      <p:ext uri="{BB962C8B-B14F-4D97-AF65-F5344CB8AC3E}">
        <p14:creationId xmlns:p14="http://schemas.microsoft.com/office/powerpoint/2010/main" val="1531244843"/>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144898" y="-228936"/>
            <a:ext cx="7239000" cy="12954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Albany Land-Ice (ALI) FO Stokes Solver</a:t>
            </a:r>
          </a:p>
        </p:txBody>
      </p:sp>
      <p:sp>
        <p:nvSpPr>
          <p:cNvPr id="4" name="Rectangle 3">
            <a:extLst>
              <a:ext uri="{FF2B5EF4-FFF2-40B4-BE49-F238E27FC236}">
                <a16:creationId xmlns:a16="http://schemas.microsoft.com/office/drawing/2014/main" id="{C78CEE54-BF99-4C87-A2B5-D20097FA1D4D}"/>
              </a:ext>
            </a:extLst>
          </p:cNvPr>
          <p:cNvSpPr/>
          <p:nvPr/>
        </p:nvSpPr>
        <p:spPr bwMode="auto">
          <a:xfrm>
            <a:off x="427990" y="3701710"/>
            <a:ext cx="1949866" cy="641690"/>
          </a:xfrm>
          <a:prstGeom prst="rect">
            <a:avLst/>
          </a:prstGeom>
          <a:solidFill>
            <a:srgbClr val="A5F7BA"/>
          </a:solidFill>
          <a:ln>
            <a:solidFill>
              <a:srgbClr val="000000"/>
            </a:solidFill>
          </a:ln>
          <a:effectLst/>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kumimoji="0" lang="en-US" b="0" i="0" u="none" strike="noStrike" cap="none" normalizeH="0" baseline="0" dirty="0">
                <a:ln>
                  <a:noFill/>
                </a:ln>
                <a:solidFill>
                  <a:schemeClr val="tx1"/>
                </a:solidFill>
                <a:effectLst/>
                <a:latin typeface="Calibri" panose="020F0502020204030204" pitchFamily="34" charset="0"/>
                <a:ea typeface="ＭＳ Ｐゴシック" charset="0"/>
                <a:cs typeface="Calibri" panose="020F0502020204030204" pitchFamily="34" charset="0"/>
              </a:rPr>
              <a:t>Land Ice </a:t>
            </a:r>
            <a:r>
              <a:rPr lang="en-US" dirty="0">
                <a:latin typeface="Calibri" panose="020F0502020204030204" pitchFamily="34" charset="0"/>
                <a:ea typeface="ＭＳ Ｐゴシック" charset="0"/>
                <a:cs typeface="Calibri" panose="020F0502020204030204" pitchFamily="34" charset="0"/>
              </a:rPr>
              <a:t>Equation</a:t>
            </a:r>
            <a:r>
              <a:rPr kumimoji="0" lang="en-US" b="0" i="0" u="none" strike="noStrike" cap="none" normalizeH="0" dirty="0">
                <a:ln>
                  <a:noFill/>
                </a:ln>
                <a:solidFill>
                  <a:schemeClr val="tx1"/>
                </a:solidFill>
                <a:effectLst/>
                <a:latin typeface="Calibri" panose="020F0502020204030204" pitchFamily="34" charset="0"/>
                <a:ea typeface="ＭＳ Ｐゴシック" charset="0"/>
                <a:cs typeface="Calibri" panose="020F0502020204030204" pitchFamily="34" charset="0"/>
              </a:rPr>
              <a:t> Set (</a:t>
            </a:r>
            <a:r>
              <a:rPr kumimoji="0" lang="en-US" b="1" i="1" u="none" strike="noStrike" cap="none" normalizeH="0" dirty="0">
                <a:ln>
                  <a:noFill/>
                </a:ln>
                <a:solidFill>
                  <a:schemeClr val="tx1"/>
                </a:solidFill>
                <a:effectLst/>
                <a:latin typeface="Calibri" panose="020F0502020204030204" pitchFamily="34" charset="0"/>
                <a:ea typeface="ＭＳ Ｐゴシック" charset="0"/>
                <a:cs typeface="Calibri" panose="020F0502020204030204" pitchFamily="34" charset="0"/>
              </a:rPr>
              <a:t>ALI</a:t>
            </a:r>
            <a:r>
              <a:rPr kumimoji="0" lang="en-US" b="0" i="0" u="none" strike="noStrike" cap="none" normalizeH="0" dirty="0">
                <a:ln>
                  <a:noFill/>
                </a:ln>
                <a:solidFill>
                  <a:schemeClr val="tx1"/>
                </a:solidFill>
                <a:effectLst/>
                <a:latin typeface="Calibri" panose="020F0502020204030204" pitchFamily="34" charset="0"/>
                <a:ea typeface="ＭＳ Ｐゴシック" charset="0"/>
                <a:cs typeface="Calibri" panose="020F0502020204030204" pitchFamily="34" charset="0"/>
              </a:rPr>
              <a:t>) </a:t>
            </a:r>
            <a:endParaRPr kumimoji="0" lang="en-US" b="0" i="0" u="none" strike="noStrike" cap="none" normalizeH="0" baseline="0" dirty="0">
              <a:ln>
                <a:noFill/>
              </a:ln>
              <a:solidFill>
                <a:schemeClr val="tx1"/>
              </a:solidFill>
              <a:effectLst/>
              <a:latin typeface="Calibri" panose="020F0502020204030204" pitchFamily="34" charset="0"/>
              <a:ea typeface="ＭＳ Ｐゴシック" charset="0"/>
              <a:cs typeface="Calibri" panose="020F0502020204030204" pitchFamily="34" charset="0"/>
            </a:endParaRPr>
          </a:p>
        </p:txBody>
      </p:sp>
      <p:sp>
        <p:nvSpPr>
          <p:cNvPr id="5" name="Rectangle 4">
            <a:extLst>
              <a:ext uri="{FF2B5EF4-FFF2-40B4-BE49-F238E27FC236}">
                <a16:creationId xmlns:a16="http://schemas.microsoft.com/office/drawing/2014/main" id="{9CA39832-A1C1-43AB-89BB-EE8449C2FF61}"/>
              </a:ext>
            </a:extLst>
          </p:cNvPr>
          <p:cNvSpPr/>
          <p:nvPr/>
        </p:nvSpPr>
        <p:spPr bwMode="auto">
          <a:xfrm>
            <a:off x="2639844" y="3671431"/>
            <a:ext cx="1447800" cy="641689"/>
          </a:xfrm>
          <a:prstGeom prst="rect">
            <a:avLst/>
          </a:prstGeom>
          <a:solidFill>
            <a:schemeClr val="accent5">
              <a:lumMod val="20000"/>
              <a:lumOff val="80000"/>
            </a:schemeClr>
          </a:solidFill>
          <a:ln>
            <a:solidFill>
              <a:srgbClr val="000000"/>
            </a:solidFill>
          </a:ln>
          <a:effectLst/>
        </p:spPr>
        <p:txBody>
          <a:bodyPr vert="horz" wrap="square" lIns="91440" tIns="45720" rIns="91440" bIns="45720" numCol="1" rtlCol="0" anchor="t"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r>
              <a:rPr kumimoji="0" lang="en-US" sz="1800" b="0" i="0" u="none" strike="noStrike" cap="none" normalizeH="0" baseline="0" dirty="0">
                <a:ln>
                  <a:noFill/>
                </a:ln>
                <a:solidFill>
                  <a:schemeClr val="tx1"/>
                </a:solidFill>
                <a:effectLst/>
                <a:latin typeface="Calibri" panose="020F0502020204030204" pitchFamily="34" charset="0"/>
                <a:ea typeface="ＭＳ Ｐゴシック" charset="0"/>
                <a:cs typeface="Calibri" panose="020F0502020204030204" pitchFamily="34" charset="0"/>
              </a:rPr>
              <a:t>Other </a:t>
            </a:r>
            <a:r>
              <a:rPr kumimoji="0" lang="en-US" sz="1800" b="0" i="0" u="none" strike="noStrike" cap="none" normalizeH="0" dirty="0">
                <a:ln>
                  <a:noFill/>
                </a:ln>
                <a:solidFill>
                  <a:schemeClr val="tx1"/>
                </a:solidFill>
                <a:effectLst/>
                <a:latin typeface="Calibri" panose="020F0502020204030204" pitchFamily="34" charset="0"/>
                <a:ea typeface="ＭＳ Ｐゴシック" charset="0"/>
                <a:cs typeface="Calibri" panose="020F0502020204030204" pitchFamily="34" charset="0"/>
              </a:rPr>
              <a:t>Equation Sets</a:t>
            </a:r>
            <a:endParaRPr kumimoji="0" lang="en-US" sz="1800" b="0" i="0" u="none" strike="noStrike" cap="none" normalizeH="0" baseline="0" dirty="0">
              <a:ln>
                <a:noFill/>
              </a:ln>
              <a:solidFill>
                <a:schemeClr val="tx1"/>
              </a:solidFill>
              <a:effectLst/>
              <a:latin typeface="Calibri" panose="020F0502020204030204" pitchFamily="34" charset="0"/>
              <a:ea typeface="ＭＳ Ｐゴシック" charset="0"/>
              <a:cs typeface="Calibri" panose="020F0502020204030204" pitchFamily="34" charset="0"/>
            </a:endParaRPr>
          </a:p>
        </p:txBody>
      </p:sp>
      <p:sp>
        <p:nvSpPr>
          <p:cNvPr id="7" name="TextBox 6">
            <a:extLst>
              <a:ext uri="{FF2B5EF4-FFF2-40B4-BE49-F238E27FC236}">
                <a16:creationId xmlns:a16="http://schemas.microsoft.com/office/drawing/2014/main" id="{C7A32EF2-B7FF-4626-B094-E72A6A2258B2}"/>
              </a:ext>
            </a:extLst>
          </p:cNvPr>
          <p:cNvSpPr txBox="1"/>
          <p:nvPr/>
        </p:nvSpPr>
        <p:spPr>
          <a:xfrm>
            <a:off x="427990" y="991125"/>
            <a:ext cx="4076700" cy="1200329"/>
          </a:xfrm>
          <a:prstGeom prst="rect">
            <a:avLst/>
          </a:prstGeom>
          <a:solidFill>
            <a:srgbClr val="FFCC99"/>
          </a:solidFill>
        </p:spPr>
        <p:txBody>
          <a:bodyPr wrap="square" rtlCol="0">
            <a:spAutoFit/>
          </a:bodyPr>
          <a:lstStyle/>
          <a:p>
            <a:pPr algn="ctr"/>
            <a:r>
              <a:rPr lang="en-US" dirty="0">
                <a:latin typeface="Calibri" panose="020F0502020204030204" pitchFamily="34" charset="0"/>
                <a:cs typeface="Calibri" panose="020F0502020204030204" pitchFamily="34" charset="0"/>
              </a:rPr>
              <a:t>The </a:t>
            </a:r>
            <a:r>
              <a:rPr lang="en-US" b="1" i="1" dirty="0">
                <a:latin typeface="Calibri" panose="020F0502020204030204" pitchFamily="34" charset="0"/>
                <a:cs typeface="Calibri" panose="020F0502020204030204" pitchFamily="34" charset="0"/>
              </a:rPr>
              <a:t>Albany Land-Ice </a:t>
            </a:r>
            <a:r>
              <a:rPr lang="en-US" dirty="0">
                <a:latin typeface="Calibri" panose="020F0502020204030204" pitchFamily="34" charset="0"/>
                <a:cs typeface="Calibri" panose="020F0502020204030204" pitchFamily="34" charset="0"/>
              </a:rPr>
              <a:t>First Order Stokes solver is implemented in a Sandia open-source parallel C++ multi-physics finite element code known as…</a:t>
            </a:r>
            <a:endParaRPr lang="en-US" b="1" i="1" dirty="0">
              <a:latin typeface="Calibri" panose="020F0502020204030204" pitchFamily="34" charset="0"/>
              <a:cs typeface="Calibri" panose="020F0502020204030204" pitchFamily="34" charset="0"/>
            </a:endParaRPr>
          </a:p>
        </p:txBody>
      </p:sp>
      <p:pic>
        <p:nvPicPr>
          <p:cNvPr id="9" name="Picture 1" descr="image003">
            <a:extLst>
              <a:ext uri="{FF2B5EF4-FFF2-40B4-BE49-F238E27FC236}">
                <a16:creationId xmlns:a16="http://schemas.microsoft.com/office/drawing/2014/main" id="{6FBB253E-2B7E-4A3B-8AD3-B9446932D2C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197214" y="2365898"/>
            <a:ext cx="1915385" cy="999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10" name="Group 9">
            <a:extLst>
              <a:ext uri="{FF2B5EF4-FFF2-40B4-BE49-F238E27FC236}">
                <a16:creationId xmlns:a16="http://schemas.microsoft.com/office/drawing/2014/main" id="{889C5D57-3A03-4309-B60A-F191A91AFBAF}"/>
              </a:ext>
            </a:extLst>
          </p:cNvPr>
          <p:cNvGrpSpPr/>
          <p:nvPr/>
        </p:nvGrpSpPr>
        <p:grpSpPr>
          <a:xfrm>
            <a:off x="4814985" y="1679178"/>
            <a:ext cx="4184116" cy="3285649"/>
            <a:chOff x="4800600" y="3533785"/>
            <a:chExt cx="4184116" cy="3285649"/>
          </a:xfrm>
        </p:grpSpPr>
        <p:pic>
          <p:nvPicPr>
            <p:cNvPr id="11" name="Picture 20" descr="trilinos_over">
              <a:extLst>
                <a:ext uri="{FF2B5EF4-FFF2-40B4-BE49-F238E27FC236}">
                  <a16:creationId xmlns:a16="http://schemas.microsoft.com/office/drawing/2014/main" id="{91ED6359-7EAF-403D-AE82-E87E939C318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570148" y="3702821"/>
              <a:ext cx="1265933" cy="707495"/>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pic>
        <p:pic>
          <p:nvPicPr>
            <p:cNvPr id="12" name="Picture 22" descr="Dakota_logo_3d_halfsize">
              <a:extLst>
                <a:ext uri="{FF2B5EF4-FFF2-40B4-BE49-F238E27FC236}">
                  <a16:creationId xmlns:a16="http://schemas.microsoft.com/office/drawing/2014/main" id="{BAA2D77D-14E3-4E82-9478-75EED7A3BE17}"/>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805788" y="5660762"/>
              <a:ext cx="838200" cy="797221"/>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pic>
        <p:sp>
          <p:nvSpPr>
            <p:cNvPr id="13" name="TextBox 12">
              <a:extLst>
                <a:ext uri="{FF2B5EF4-FFF2-40B4-BE49-F238E27FC236}">
                  <a16:creationId xmlns:a16="http://schemas.microsoft.com/office/drawing/2014/main" id="{CE5FBD75-647D-439A-AC4E-15FD1532C641}"/>
                </a:ext>
              </a:extLst>
            </p:cNvPr>
            <p:cNvSpPr txBox="1"/>
            <p:nvPr/>
          </p:nvSpPr>
          <p:spPr>
            <a:xfrm>
              <a:off x="4820919" y="3619185"/>
              <a:ext cx="3880706" cy="1816822"/>
            </a:xfrm>
            <a:prstGeom prst="rect">
              <a:avLst/>
            </a:prstGeom>
            <a:noFill/>
          </p:spPr>
          <p:txBody>
            <a:bodyPr wrap="square" rtlCol="0">
              <a:spAutoFit/>
            </a:bodyPr>
            <a:lstStyle/>
            <a:p>
              <a:pPr marL="285750" indent="-285750">
                <a:buFont typeface="Arial" panose="020B0604020202020204" pitchFamily="34" charset="0"/>
                <a:buChar char="•"/>
              </a:pPr>
              <a:r>
                <a:rPr lang="en-US" dirty="0" err="1">
                  <a:latin typeface="Calibri" panose="020F0502020204030204" pitchFamily="34" charset="0"/>
                  <a:cs typeface="Calibri" panose="020F0502020204030204" pitchFamily="34" charset="0"/>
                </a:rPr>
                <a:t>Discretizations</a:t>
              </a:r>
              <a:r>
                <a:rPr lang="en-US" dirty="0">
                  <a:latin typeface="Calibri" panose="020F0502020204030204" pitchFamily="34" charset="0"/>
                  <a:cs typeface="Calibri" panose="020F0502020204030204" pitchFamily="34" charset="0"/>
                </a:rPr>
                <a:t>/meshes</a:t>
              </a: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Solver libraries </a:t>
              </a:r>
            </a:p>
            <a:p>
              <a:pPr marL="285750" indent="-285750">
                <a:buFont typeface="Arial" panose="020B0604020202020204" pitchFamily="34" charset="0"/>
                <a:buChar char="•"/>
              </a:pPr>
              <a:r>
                <a:rPr lang="en-US" dirty="0" err="1">
                  <a:latin typeface="Calibri" panose="020F0502020204030204" pitchFamily="34" charset="0"/>
                  <a:cs typeface="Calibri" panose="020F0502020204030204" pitchFamily="34" charset="0"/>
                </a:rPr>
                <a:t>Preconditioners</a:t>
              </a: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Automatic differentiation</a:t>
              </a: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Performance portable kernels</a:t>
              </a: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Many others!</a:t>
              </a:r>
            </a:p>
          </p:txBody>
        </p:sp>
        <p:sp>
          <p:nvSpPr>
            <p:cNvPr id="14" name="TextBox 13">
              <a:extLst>
                <a:ext uri="{FF2B5EF4-FFF2-40B4-BE49-F238E27FC236}">
                  <a16:creationId xmlns:a16="http://schemas.microsoft.com/office/drawing/2014/main" id="{7D255C5C-120D-433A-A38F-88A0D015628A}"/>
                </a:ext>
              </a:extLst>
            </p:cNvPr>
            <p:cNvSpPr txBox="1"/>
            <p:nvPr/>
          </p:nvSpPr>
          <p:spPr>
            <a:xfrm>
              <a:off x="4800600" y="5342106"/>
              <a:ext cx="2743200" cy="1477328"/>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Parameter estimation</a:t>
              </a:r>
            </a:p>
            <a:p>
              <a:pPr marL="285750" indent="-285750">
                <a:buFont typeface="Arial" panose="020B0604020202020204" pitchFamily="34" charset="0"/>
                <a:buChar char="•"/>
              </a:pPr>
              <a:r>
                <a:rPr lang="en-US" b="0" dirty="0">
                  <a:latin typeface="Calibri" panose="020F0502020204030204" pitchFamily="34" charset="0"/>
                  <a:cs typeface="Calibri" panose="020F0502020204030204" pitchFamily="34" charset="0"/>
                </a:rPr>
                <a:t>Uncertainty </a:t>
              </a:r>
              <a:r>
                <a:rPr lang="en-US" dirty="0">
                  <a:latin typeface="Calibri" panose="020F0502020204030204" pitchFamily="34" charset="0"/>
                  <a:cs typeface="Calibri" panose="020F0502020204030204" pitchFamily="34" charset="0"/>
                </a:rPr>
                <a:t>q</a:t>
              </a:r>
              <a:r>
                <a:rPr lang="en-US" b="0" dirty="0">
                  <a:latin typeface="Calibri" panose="020F0502020204030204" pitchFamily="34" charset="0"/>
                  <a:cs typeface="Calibri" panose="020F0502020204030204" pitchFamily="34" charset="0"/>
                </a:rPr>
                <a:t>uantification</a:t>
              </a: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0" dirty="0">
                  <a:latin typeface="Calibri" panose="020F0502020204030204" pitchFamily="34" charset="0"/>
                  <a:cs typeface="Calibri" panose="020F0502020204030204" pitchFamily="34" charset="0"/>
                </a:rPr>
                <a:t>Optimization</a:t>
              </a: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Bayesian inference</a:t>
              </a:r>
              <a:endParaRPr lang="en-US" b="0" dirty="0">
                <a:latin typeface="Calibri" panose="020F0502020204030204" pitchFamily="34" charset="0"/>
                <a:cs typeface="Calibri" panose="020F0502020204030204" pitchFamily="34" charset="0"/>
              </a:endParaRPr>
            </a:p>
          </p:txBody>
        </p:sp>
        <p:sp>
          <p:nvSpPr>
            <p:cNvPr id="16" name="Rectangle 15">
              <a:extLst>
                <a:ext uri="{FF2B5EF4-FFF2-40B4-BE49-F238E27FC236}">
                  <a16:creationId xmlns:a16="http://schemas.microsoft.com/office/drawing/2014/main" id="{4F1D98D8-1AB9-4F94-A406-AB3DDD853ED6}"/>
                </a:ext>
              </a:extLst>
            </p:cNvPr>
            <p:cNvSpPr/>
            <p:nvPr/>
          </p:nvSpPr>
          <p:spPr>
            <a:xfrm>
              <a:off x="4800600" y="3533785"/>
              <a:ext cx="4184116" cy="1824026"/>
            </a:xfrm>
            <a:prstGeom prst="rect">
              <a:avLst/>
            </a:prstGeom>
            <a:no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ectangle 16">
              <a:extLst>
                <a:ext uri="{FF2B5EF4-FFF2-40B4-BE49-F238E27FC236}">
                  <a16:creationId xmlns:a16="http://schemas.microsoft.com/office/drawing/2014/main" id="{6A2A710F-EDEF-4691-9425-30D049BCE46B}"/>
                </a:ext>
              </a:extLst>
            </p:cNvPr>
            <p:cNvSpPr/>
            <p:nvPr/>
          </p:nvSpPr>
          <p:spPr>
            <a:xfrm>
              <a:off x="4800600" y="5367793"/>
              <a:ext cx="4184116" cy="1425955"/>
            </a:xfrm>
            <a:prstGeom prst="rect">
              <a:avLst/>
            </a:prstGeom>
            <a:no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4" name="TextBox 23">
            <a:extLst>
              <a:ext uri="{FF2B5EF4-FFF2-40B4-BE49-F238E27FC236}">
                <a16:creationId xmlns:a16="http://schemas.microsoft.com/office/drawing/2014/main" id="{6E37152C-C1A1-46A5-BCC0-81A177DCA833}"/>
              </a:ext>
            </a:extLst>
          </p:cNvPr>
          <p:cNvSpPr txBox="1"/>
          <p:nvPr/>
        </p:nvSpPr>
        <p:spPr>
          <a:xfrm>
            <a:off x="5764043" y="1295400"/>
            <a:ext cx="2286000" cy="381000"/>
          </a:xfrm>
          <a:prstGeom prst="rect">
            <a:avLst/>
          </a:prstGeom>
          <a:noFill/>
          <a:ln>
            <a:solidFill>
              <a:schemeClr val="tx1"/>
            </a:solidFill>
          </a:ln>
        </p:spPr>
        <p:txBody>
          <a:bodyPr wrap="square" rtlCol="0">
            <a:spAutoFit/>
          </a:bodyPr>
          <a:lstStyle/>
          <a:p>
            <a:pPr algn="ctr"/>
            <a:r>
              <a:rPr lang="en-US" b="1" i="1" dirty="0">
                <a:latin typeface="Calibri" panose="020F0502020204030204" pitchFamily="34" charset="0"/>
                <a:cs typeface="Calibri" panose="020F0502020204030204" pitchFamily="34" charset="0"/>
              </a:rPr>
              <a:t>“Agile Components”</a:t>
            </a:r>
          </a:p>
        </p:txBody>
      </p:sp>
      <p:cxnSp>
        <p:nvCxnSpPr>
          <p:cNvPr id="27" name="Straight Arrow Connector 26">
            <a:extLst>
              <a:ext uri="{FF2B5EF4-FFF2-40B4-BE49-F238E27FC236}">
                <a16:creationId xmlns:a16="http://schemas.microsoft.com/office/drawing/2014/main" id="{53DAA096-C853-4014-94C9-6DDB49A6EE8D}"/>
              </a:ext>
            </a:extLst>
          </p:cNvPr>
          <p:cNvCxnSpPr>
            <a:cxnSpLocks/>
            <a:endCxn id="4" idx="0"/>
          </p:cNvCxnSpPr>
          <p:nvPr/>
        </p:nvCxnSpPr>
        <p:spPr>
          <a:xfrm flipH="1">
            <a:off x="1402923" y="3207946"/>
            <a:ext cx="357180" cy="493764"/>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9" name="Straight Arrow Connector 28">
            <a:extLst>
              <a:ext uri="{FF2B5EF4-FFF2-40B4-BE49-F238E27FC236}">
                <a16:creationId xmlns:a16="http://schemas.microsoft.com/office/drawing/2014/main" id="{A33203A2-80EC-4A88-ACA4-0194FB731920}"/>
              </a:ext>
            </a:extLst>
          </p:cNvPr>
          <p:cNvCxnSpPr>
            <a:cxnSpLocks/>
            <a:endCxn id="5" idx="0"/>
          </p:cNvCxnSpPr>
          <p:nvPr/>
        </p:nvCxnSpPr>
        <p:spPr>
          <a:xfrm>
            <a:off x="2846843" y="3207946"/>
            <a:ext cx="516901" cy="463485"/>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25" name="TextBox 24">
            <a:extLst>
              <a:ext uri="{FF2B5EF4-FFF2-40B4-BE49-F238E27FC236}">
                <a16:creationId xmlns:a16="http://schemas.microsoft.com/office/drawing/2014/main" id="{38B405E8-D594-497C-B88F-7D394654AECC}"/>
              </a:ext>
            </a:extLst>
          </p:cNvPr>
          <p:cNvSpPr txBox="1"/>
          <p:nvPr/>
        </p:nvSpPr>
        <p:spPr>
          <a:xfrm>
            <a:off x="5043796" y="5041393"/>
            <a:ext cx="4120943" cy="830997"/>
          </a:xfrm>
          <a:prstGeom prst="rect">
            <a:avLst/>
          </a:prstGeom>
          <a:noFill/>
        </p:spPr>
        <p:txBody>
          <a:bodyPr wrap="square" rtlCol="0">
            <a:spAutoFit/>
          </a:bodyPr>
          <a:lstStyle/>
          <a:p>
            <a:pPr algn="ctr"/>
            <a:endParaRPr lang="en-US" sz="1600" dirty="0">
              <a:latin typeface="Calibri" panose="020F0502020204030204" pitchFamily="34" charset="0"/>
              <a:cs typeface="Calibri" panose="020F0502020204030204" pitchFamily="34" charset="0"/>
            </a:endParaRPr>
          </a:p>
          <a:p>
            <a:pPr algn="ctr"/>
            <a:r>
              <a:rPr lang="en-US" sz="1600" i="1" dirty="0" err="1">
                <a:latin typeface="Calibri" panose="020F0502020204030204" pitchFamily="34" charset="0"/>
                <a:cs typeface="Calibri" panose="020F0502020204030204" pitchFamily="34" charset="0"/>
              </a:rPr>
              <a:t>Trilinos</a:t>
            </a:r>
            <a:r>
              <a:rPr lang="en-US" sz="1600" i="1" dirty="0">
                <a:latin typeface="Calibri" panose="020F0502020204030204" pitchFamily="34" charset="0"/>
                <a:cs typeface="Calibri" panose="020F0502020204030204" pitchFamily="34" charset="0"/>
              </a:rPr>
              <a:t>:</a:t>
            </a:r>
            <a:r>
              <a:rPr lang="en-US" sz="16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hlinkClick r:id="rId5"/>
              </a:rPr>
              <a:t>https://github.com/trilinos/Trilinos</a:t>
            </a:r>
            <a:r>
              <a:rPr lang="en-US" sz="1600" dirty="0">
                <a:latin typeface="Calibri" panose="020F0502020204030204" pitchFamily="34" charset="0"/>
                <a:cs typeface="Calibri" panose="020F0502020204030204" pitchFamily="34" charset="0"/>
              </a:rPr>
              <a:t> </a:t>
            </a:r>
          </a:p>
          <a:p>
            <a:pPr algn="ctr"/>
            <a:r>
              <a:rPr lang="en-US" sz="1600" i="1" dirty="0">
                <a:latin typeface="Calibri" panose="020F0502020204030204" pitchFamily="34" charset="0"/>
                <a:cs typeface="Calibri" panose="020F0502020204030204" pitchFamily="34" charset="0"/>
              </a:rPr>
              <a:t>Dakota:</a:t>
            </a:r>
            <a:r>
              <a:rPr lang="en-US" sz="1600"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hlinkClick r:id="rId6"/>
              </a:rPr>
              <a:t>https://dakota.sandia.gov/</a:t>
            </a:r>
            <a:r>
              <a:rPr lang="en-US" sz="1600" dirty="0">
                <a:latin typeface="Calibri" panose="020F0502020204030204" pitchFamily="34" charset="0"/>
                <a:cs typeface="Calibri" panose="020F0502020204030204" pitchFamily="34" charset="0"/>
              </a:rPr>
              <a:t> </a:t>
            </a:r>
          </a:p>
        </p:txBody>
      </p:sp>
      <p:pic>
        <p:nvPicPr>
          <p:cNvPr id="19" name="Picture 18">
            <a:extLst>
              <a:ext uri="{FF2B5EF4-FFF2-40B4-BE49-F238E27FC236}">
                <a16:creationId xmlns:a16="http://schemas.microsoft.com/office/drawing/2014/main" id="{FC9993F5-0B2D-408D-8693-E351C20004A3}"/>
              </a:ext>
            </a:extLst>
          </p:cNvPr>
          <p:cNvPicPr>
            <a:picLocks noChangeAspect="1"/>
          </p:cNvPicPr>
          <p:nvPr/>
        </p:nvPicPr>
        <p:blipFill>
          <a:blip r:embed="rId7"/>
          <a:stretch>
            <a:fillRect/>
          </a:stretch>
        </p:blipFill>
        <p:spPr>
          <a:xfrm>
            <a:off x="3917825" y="5014725"/>
            <a:ext cx="1173729" cy="827173"/>
          </a:xfrm>
          <a:prstGeom prst="rect">
            <a:avLst/>
          </a:prstGeom>
        </p:spPr>
      </p:pic>
      <p:grpSp>
        <p:nvGrpSpPr>
          <p:cNvPr id="2" name="Group 1"/>
          <p:cNvGrpSpPr/>
          <p:nvPr/>
        </p:nvGrpSpPr>
        <p:grpSpPr>
          <a:xfrm>
            <a:off x="1874278" y="5108699"/>
            <a:ext cx="1945130" cy="731168"/>
            <a:chOff x="1913954" y="4943107"/>
            <a:chExt cx="2246566" cy="1049269"/>
          </a:xfrm>
        </p:grpSpPr>
        <p:sp>
          <p:nvSpPr>
            <p:cNvPr id="23" name="Parallelogram 22">
              <a:extLst>
                <a:ext uri="{FF2B5EF4-FFF2-40B4-BE49-F238E27FC236}">
                  <a16:creationId xmlns:a16="http://schemas.microsoft.com/office/drawing/2014/main" id="{B1E16A3B-F18D-477E-99C2-60A2A54CBDE9}"/>
                </a:ext>
              </a:extLst>
            </p:cNvPr>
            <p:cNvSpPr/>
            <p:nvPr/>
          </p:nvSpPr>
          <p:spPr>
            <a:xfrm rot="2414603">
              <a:off x="1913954" y="5574081"/>
              <a:ext cx="1053775" cy="84828"/>
            </a:xfrm>
            <a:prstGeom prst="parallelogram">
              <a:avLst>
                <a:gd name="adj" fmla="val 102851"/>
              </a:avLst>
            </a:prstGeom>
            <a:solidFill>
              <a:srgbClr val="00B0F0">
                <a:alpha val="62000"/>
              </a:srgbClr>
            </a:solidFill>
            <a:ln>
              <a:solidFill>
                <a:srgbClr val="00B0F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22" name="Picture 21">
              <a:extLst>
                <a:ext uri="{FF2B5EF4-FFF2-40B4-BE49-F238E27FC236}">
                  <a16:creationId xmlns:a16="http://schemas.microsoft.com/office/drawing/2014/main" id="{C615C169-301F-4DD3-9635-2370D7C8B551}"/>
                </a:ext>
              </a:extLst>
            </p:cNvPr>
            <p:cNvPicPr>
              <a:picLocks noChangeAspect="1"/>
            </p:cNvPicPr>
            <p:nvPr/>
          </p:nvPicPr>
          <p:blipFill>
            <a:blip r:embed="rId8">
              <a:extLst>
                <a:ext uri="{BEBA8EAE-BF5A-486C-A8C5-ECC9F3942E4B}">
                  <a14:imgProps xmlns:a14="http://schemas.microsoft.com/office/drawing/2010/main">
                    <a14:imgLayer r:embed="rId9">
                      <a14:imgEffect>
                        <a14:backgroundRemoval t="9524" b="96667" l="2301" r="98521">
                          <a14:foregroundMark x1="6984" y1="23333" x2="6984" y2="23333"/>
                          <a14:foregroundMark x1="3122" y1="20476" x2="3122" y2="20476"/>
                          <a14:foregroundMark x1="3205" y1="29524" x2="3205" y2="29524"/>
                          <a14:foregroundMark x1="13640" y1="37778" x2="13640" y2="37778"/>
                          <a14:foregroundMark x1="12325" y1="50317" x2="12325" y2="50317"/>
                          <a14:foregroundMark x1="12325" y1="50317" x2="12079" y2="52063"/>
                          <a14:foregroundMark x1="17009" y1="59048" x2="17009" y2="59048"/>
                          <a14:foregroundMark x1="34182" y1="78095" x2="34182" y2="78095"/>
                          <a14:foregroundMark x1="39523" y1="91429" x2="39523" y2="91429"/>
                          <a14:foregroundMark x1="94659" y1="61111" x2="94659" y2="61111"/>
                          <a14:foregroundMark x1="98767" y1="46825" x2="98767" y2="46825"/>
                          <a14:foregroundMark x1="70748" y1="68889" x2="70748" y2="68889"/>
                          <a14:foregroundMark x1="55136" y1="9524" x2="55136" y2="9524"/>
                          <a14:foregroundMark x1="30731" y1="66825" x2="30731" y2="66825"/>
                          <a14:foregroundMark x1="34347" y1="70952" x2="34347" y2="70952"/>
                          <a14:foregroundMark x1="2301" y1="21111" x2="2301" y2="21111"/>
                          <a14:foregroundMark x1="3122" y1="25556" x2="3122" y2="25556"/>
                          <a14:foregroundMark x1="34758" y1="71905" x2="34758" y2="71905"/>
                          <a14:foregroundMark x1="35744" y1="74444" x2="35744" y2="74444"/>
                          <a14:foregroundMark x1="35744" y1="81429" x2="35744" y2="81429"/>
                          <a14:foregroundMark x1="35497" y1="91746" x2="35497" y2="91746"/>
                          <a14:foregroundMark x1="35004" y1="96667" x2="35004" y2="96667"/>
                        </a14:backgroundRemoval>
                      </a14:imgEffect>
                    </a14:imgLayer>
                  </a14:imgProps>
                </a:ext>
              </a:extLst>
            </a:blip>
            <a:stretch>
              <a:fillRect/>
            </a:stretch>
          </p:blipFill>
          <p:spPr>
            <a:xfrm>
              <a:off x="2133600" y="4943107"/>
              <a:ext cx="2026920" cy="1049269"/>
            </a:xfrm>
            <a:prstGeom prst="rect">
              <a:avLst/>
            </a:prstGeom>
          </p:spPr>
        </p:pic>
      </p:grpSp>
      <p:pic>
        <p:nvPicPr>
          <p:cNvPr id="28" name="Picture 27">
            <a:extLst>
              <a:ext uri="{FF2B5EF4-FFF2-40B4-BE49-F238E27FC236}">
                <a16:creationId xmlns:a16="http://schemas.microsoft.com/office/drawing/2014/main" id="{A3F389E4-80A8-451F-93E4-4DF1B9ADDB54}"/>
              </a:ext>
            </a:extLst>
          </p:cNvPr>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160333" y="4543758"/>
            <a:ext cx="1519700" cy="1091952"/>
          </a:xfrm>
          <a:prstGeom prst="rect">
            <a:avLst/>
          </a:prstGeom>
        </p:spPr>
      </p:pic>
      <p:pic>
        <p:nvPicPr>
          <p:cNvPr id="30" name="Picture 29"/>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2522624" y="4381721"/>
            <a:ext cx="1287762" cy="698504"/>
          </a:xfrm>
          <a:prstGeom prst="rect">
            <a:avLst/>
          </a:prstGeom>
        </p:spPr>
      </p:pic>
      <p:pic>
        <p:nvPicPr>
          <p:cNvPr id="31" name="Picture 30">
            <a:extLst>
              <a:ext uri="{FF2B5EF4-FFF2-40B4-BE49-F238E27FC236}">
                <a16:creationId xmlns:a16="http://schemas.microsoft.com/office/drawing/2014/main" id="{DB5E314E-D004-46CF-B837-FD36F424F488}"/>
              </a:ext>
            </a:extLst>
          </p:cNvPr>
          <p:cNvPicPr>
            <a:picLocks noChangeAspect="1"/>
          </p:cNvPicPr>
          <p:nvPr/>
        </p:nvPicPr>
        <p:blipFill rotWithShape="1">
          <a:blip r:embed="rId12" cstate="print">
            <a:extLst>
              <a:ext uri="{28A0092B-C50C-407E-A947-70E740481C1C}">
                <a14:useLocalDpi xmlns:a14="http://schemas.microsoft.com/office/drawing/2010/main" val="0"/>
              </a:ext>
            </a:extLst>
          </a:blip>
          <a:srcRect l="36922" r="33534"/>
          <a:stretch/>
        </p:blipFill>
        <p:spPr>
          <a:xfrm rot="5400000">
            <a:off x="3402835" y="5360328"/>
            <a:ext cx="485030" cy="1566818"/>
          </a:xfrm>
          <a:prstGeom prst="rect">
            <a:avLst/>
          </a:prstGeom>
        </p:spPr>
      </p:pic>
      <p:sp>
        <p:nvSpPr>
          <p:cNvPr id="3" name="Rectangle 2"/>
          <p:cNvSpPr/>
          <p:nvPr/>
        </p:nvSpPr>
        <p:spPr>
          <a:xfrm>
            <a:off x="123686" y="5630614"/>
            <a:ext cx="2147056" cy="830997"/>
          </a:xfrm>
          <a:prstGeom prst="rect">
            <a:avLst/>
          </a:prstGeom>
        </p:spPr>
        <p:txBody>
          <a:bodyPr wrap="square">
            <a:spAutoFit/>
          </a:bodyPr>
          <a:lstStyle/>
          <a:p>
            <a:r>
              <a:rPr lang="en-US" sz="1600" i="1" dirty="0">
                <a:latin typeface="Calibri" panose="020F0502020204030204" pitchFamily="34" charset="0"/>
                <a:cs typeface="Calibri" panose="020F0502020204030204" pitchFamily="34" charset="0"/>
              </a:rPr>
              <a:t>Albany: </a:t>
            </a:r>
            <a:r>
              <a:rPr lang="en-US" sz="1600" dirty="0">
                <a:latin typeface="Calibri" panose="020F0502020204030204" pitchFamily="34" charset="0"/>
                <a:cs typeface="Calibri" panose="020F0502020204030204" pitchFamily="34" charset="0"/>
                <a:hlinkClick r:id="rId13"/>
              </a:rPr>
              <a:t>https://github.com/SNLComputation/Albany</a:t>
            </a:r>
            <a:r>
              <a:rPr lang="en-US" sz="1600" dirty="0">
                <a:latin typeface="Calibri" panose="020F0502020204030204" pitchFamily="34" charset="0"/>
                <a:cs typeface="Calibri" panose="020F0502020204030204" pitchFamily="34" charset="0"/>
              </a:rPr>
              <a:t> </a:t>
            </a:r>
            <a:endParaRPr lang="en-US" sz="1600" dirty="0"/>
          </a:p>
        </p:txBody>
      </p:sp>
    </p:spTree>
    <p:extLst>
      <p:ext uri="{BB962C8B-B14F-4D97-AF65-F5344CB8AC3E}">
        <p14:creationId xmlns:p14="http://schemas.microsoft.com/office/powerpoint/2010/main" val="3554112855"/>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0" y="2187"/>
            <a:ext cx="8387910" cy="757628"/>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Model for Prediction Across Scales (MPAS)</a:t>
            </a:r>
          </a:p>
        </p:txBody>
      </p:sp>
      <p:sp>
        <p:nvSpPr>
          <p:cNvPr id="23" name="Rectangle 22">
            <a:extLst>
              <a:ext uri="{FF2B5EF4-FFF2-40B4-BE49-F238E27FC236}">
                <a16:creationId xmlns:a16="http://schemas.microsoft.com/office/drawing/2014/main" id="{9E1DF80C-E20F-4A34-954A-47DEB33F3E69}"/>
              </a:ext>
            </a:extLst>
          </p:cNvPr>
          <p:cNvSpPr/>
          <p:nvPr/>
        </p:nvSpPr>
        <p:spPr bwMode="auto">
          <a:xfrm>
            <a:off x="8991600" y="381001"/>
            <a:ext cx="152400" cy="5867400"/>
          </a:xfrm>
          <a:prstGeom prst="rect">
            <a:avLst/>
          </a:prstGeom>
          <a:solidFill>
            <a:srgbClr val="FFFFFF"/>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defPPr>
              <a:defRPr lang="en-US"/>
            </a:defPPr>
            <a:lvl1pPr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1pPr>
            <a:lvl2pPr marL="4572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2pPr>
            <a:lvl3pPr marL="9144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3pPr>
            <a:lvl4pPr marL="13716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4pPr>
            <a:lvl5pPr marL="18288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5pPr>
            <a:lvl6pPr marL="22860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6pPr>
            <a:lvl7pPr marL="27432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7pPr>
            <a:lvl8pPr marL="32004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8pPr>
            <a:lvl9pPr marL="36576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9p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US" sz="2400" b="0" i="0" u="none" strike="noStrike" cap="none" normalizeH="0" baseline="0">
              <a:ln>
                <a:noFill/>
              </a:ln>
              <a:solidFill>
                <a:schemeClr val="tx1"/>
              </a:solidFill>
              <a:effectLst/>
              <a:latin typeface="Arial" pitchFamily="-112" charset="0"/>
              <a:ea typeface="ＭＳ Ｐゴシック" pitchFamily="-112" charset="-128"/>
              <a:cs typeface="ＭＳ Ｐゴシック" pitchFamily="-112" charset="-128"/>
            </a:endParaRPr>
          </a:p>
        </p:txBody>
      </p:sp>
      <p:pic>
        <p:nvPicPr>
          <p:cNvPr id="28" name="Picture 27" descr="oceanImage.png">
            <a:extLst>
              <a:ext uri="{FF2B5EF4-FFF2-40B4-BE49-F238E27FC236}">
                <a16:creationId xmlns:a16="http://schemas.microsoft.com/office/drawing/2014/main" id="{BB31A17C-FD15-4932-8AA9-71129FE448C1}"/>
              </a:ext>
            </a:extLst>
          </p:cNvPr>
          <p:cNvPicPr>
            <a:picLocks noChangeAspect="1"/>
          </p:cNvPicPr>
          <p:nvPr/>
        </p:nvPicPr>
        <p:blipFill rotWithShape="1">
          <a:blip r:embed="rId2">
            <a:extLst>
              <a:ext uri="{28A0092B-C50C-407E-A947-70E740481C1C}">
                <a14:useLocalDpi xmlns:a14="http://schemas.microsoft.com/office/drawing/2010/main" val="0"/>
              </a:ext>
            </a:extLst>
          </a:blip>
          <a:srcRect l="1911" r="456"/>
          <a:stretch/>
        </p:blipFill>
        <p:spPr>
          <a:xfrm>
            <a:off x="3532694" y="2401605"/>
            <a:ext cx="5193633" cy="3986095"/>
          </a:xfrm>
          <a:prstGeom prst="rect">
            <a:avLst/>
          </a:prstGeom>
        </p:spPr>
      </p:pic>
      <p:sp>
        <p:nvSpPr>
          <p:cNvPr id="30" name="TextBox 2">
            <a:extLst>
              <a:ext uri="{FF2B5EF4-FFF2-40B4-BE49-F238E27FC236}">
                <a16:creationId xmlns:a16="http://schemas.microsoft.com/office/drawing/2014/main" id="{26BCF90E-222C-4970-8B99-A6F22173AEB1}"/>
              </a:ext>
            </a:extLst>
          </p:cNvPr>
          <p:cNvSpPr txBox="1"/>
          <p:nvPr/>
        </p:nvSpPr>
        <p:spPr>
          <a:xfrm>
            <a:off x="3392863" y="873191"/>
            <a:ext cx="5510373" cy="1107996"/>
          </a:xfrm>
          <a:prstGeom prst="rect">
            <a:avLst/>
          </a:prstGeom>
          <a:solidFill>
            <a:schemeClr val="accent6">
              <a:lumMod val="20000"/>
              <a:lumOff val="80000"/>
            </a:schemeClr>
          </a:solidFill>
        </p:spPr>
        <p:txBody>
          <a:bodyPr wrap="square" rtlCol="0">
            <a:spAutoFit/>
          </a:bodyPr>
          <a:lstStyle>
            <a:defPPr>
              <a:defRPr lang="en-US"/>
            </a:defPPr>
            <a:lvl1pPr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1pPr>
            <a:lvl2pPr marL="4572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2pPr>
            <a:lvl3pPr marL="9144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3pPr>
            <a:lvl4pPr marL="13716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4pPr>
            <a:lvl5pPr marL="18288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5pPr>
            <a:lvl6pPr marL="22860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6pPr>
            <a:lvl7pPr marL="27432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7pPr>
            <a:lvl8pPr marL="32004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8pPr>
            <a:lvl9pPr marL="36576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9pPr>
          </a:lstStyle>
          <a:p>
            <a:pPr algn="ctr"/>
            <a:r>
              <a:rPr lang="en-US" sz="2200" b="1" dirty="0">
                <a:latin typeface="Calibri" panose="020F0502020204030204" pitchFamily="34" charset="0"/>
                <a:cs typeface="Calibri" panose="020F0502020204030204" pitchFamily="34" charset="0"/>
              </a:rPr>
              <a:t>Model for Prediction Across Scales (MPAS):</a:t>
            </a:r>
          </a:p>
          <a:p>
            <a:pPr algn="ctr"/>
            <a:r>
              <a:rPr lang="en-US" sz="2200" dirty="0">
                <a:latin typeface="Calibri" panose="020F0502020204030204" pitchFamily="34" charset="0"/>
                <a:cs typeface="Calibri" panose="020F0502020204030204" pitchFamily="34" charset="0"/>
              </a:rPr>
              <a:t> climate modeling framework built around SCVT* meshes (LANL + NCAR collaboration)</a:t>
            </a:r>
          </a:p>
        </p:txBody>
      </p:sp>
      <p:sp>
        <p:nvSpPr>
          <p:cNvPr id="31" name="TextBox 3">
            <a:extLst>
              <a:ext uri="{FF2B5EF4-FFF2-40B4-BE49-F238E27FC236}">
                <a16:creationId xmlns:a16="http://schemas.microsoft.com/office/drawing/2014/main" id="{97F05E34-DEB8-414D-B965-1AB196EADFA8}"/>
              </a:ext>
            </a:extLst>
          </p:cNvPr>
          <p:cNvSpPr txBox="1"/>
          <p:nvPr/>
        </p:nvSpPr>
        <p:spPr>
          <a:xfrm>
            <a:off x="3906488" y="2032273"/>
            <a:ext cx="4908203" cy="369332"/>
          </a:xfrm>
          <a:prstGeom prst="rect">
            <a:avLst/>
          </a:prstGeom>
          <a:noFill/>
        </p:spPr>
        <p:txBody>
          <a:bodyPr wrap="none" rtlCol="0">
            <a:spAutoFit/>
          </a:bodyPr>
          <a:lstStyle>
            <a:defPPr>
              <a:defRPr lang="en-US"/>
            </a:defPPr>
            <a:lvl1pPr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1pPr>
            <a:lvl2pPr marL="4572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2pPr>
            <a:lvl3pPr marL="9144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3pPr>
            <a:lvl4pPr marL="13716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4pPr>
            <a:lvl5pPr marL="18288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5pPr>
            <a:lvl6pPr marL="22860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6pPr>
            <a:lvl7pPr marL="27432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7pPr>
            <a:lvl8pPr marL="32004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8pPr>
            <a:lvl9pPr marL="36576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9pPr>
          </a:lstStyle>
          <a:p>
            <a:r>
              <a:rPr lang="en-US" sz="1800" b="1" dirty="0">
                <a:latin typeface="Calibri" panose="020F0502020204030204" pitchFamily="34" charset="0"/>
                <a:cs typeface="Calibri" panose="020F0502020204030204" pitchFamily="34" charset="0"/>
              </a:rPr>
              <a:t>*SCVT </a:t>
            </a:r>
            <a:r>
              <a:rPr lang="en-US" sz="1800" dirty="0">
                <a:latin typeface="Calibri" panose="020F0502020204030204" pitchFamily="34" charset="0"/>
                <a:cs typeface="Calibri" panose="020F0502020204030204" pitchFamily="34" charset="0"/>
              </a:rPr>
              <a:t>= Spherical </a:t>
            </a:r>
            <a:r>
              <a:rPr lang="en-US" sz="1800" dirty="0" err="1">
                <a:latin typeface="Calibri" panose="020F0502020204030204" pitchFamily="34" charset="0"/>
                <a:cs typeface="Calibri" panose="020F0502020204030204" pitchFamily="34" charset="0"/>
              </a:rPr>
              <a:t>Centroidal</a:t>
            </a:r>
            <a:r>
              <a:rPr lang="en-US" sz="1800" dirty="0">
                <a:latin typeface="Calibri" panose="020F0502020204030204" pitchFamily="34" charset="0"/>
                <a:cs typeface="Calibri" panose="020F0502020204030204" pitchFamily="34" charset="0"/>
              </a:rPr>
              <a:t> </a:t>
            </a:r>
            <a:r>
              <a:rPr lang="en-US" sz="1800" dirty="0" err="1">
                <a:latin typeface="Calibri" panose="020F0502020204030204" pitchFamily="34" charset="0"/>
                <a:cs typeface="Calibri" panose="020F0502020204030204" pitchFamily="34" charset="0"/>
              </a:rPr>
              <a:t>Voronoi</a:t>
            </a:r>
            <a:r>
              <a:rPr lang="en-US" sz="1800" dirty="0">
                <a:latin typeface="Calibri" panose="020F0502020204030204" pitchFamily="34" charset="0"/>
                <a:cs typeface="Calibri" panose="020F0502020204030204" pitchFamily="34" charset="0"/>
              </a:rPr>
              <a:t> </a:t>
            </a:r>
            <a:r>
              <a:rPr lang="en-US" sz="1800" dirty="0" err="1">
                <a:latin typeface="Calibri" panose="020F0502020204030204" pitchFamily="34" charset="0"/>
                <a:cs typeface="Calibri" panose="020F0502020204030204" pitchFamily="34" charset="0"/>
              </a:rPr>
              <a:t>Tesselations</a:t>
            </a:r>
            <a:r>
              <a:rPr lang="en-US" sz="1800" dirty="0">
                <a:latin typeface="Calibri" panose="020F0502020204030204" pitchFamily="34" charset="0"/>
                <a:cs typeface="Calibri" panose="020F0502020204030204" pitchFamily="34" charset="0"/>
              </a:rPr>
              <a:t> </a:t>
            </a:r>
          </a:p>
        </p:txBody>
      </p:sp>
      <p:sp>
        <p:nvSpPr>
          <p:cNvPr id="32" name="TextBox 4">
            <a:extLst>
              <a:ext uri="{FF2B5EF4-FFF2-40B4-BE49-F238E27FC236}">
                <a16:creationId xmlns:a16="http://schemas.microsoft.com/office/drawing/2014/main" id="{A8F552D7-EDCB-4E50-8AB2-43EF34A8238E}"/>
              </a:ext>
            </a:extLst>
          </p:cNvPr>
          <p:cNvSpPr txBox="1"/>
          <p:nvPr/>
        </p:nvSpPr>
        <p:spPr>
          <a:xfrm>
            <a:off x="45720" y="6534687"/>
            <a:ext cx="6781800" cy="353943"/>
          </a:xfrm>
          <a:prstGeom prst="rect">
            <a:avLst/>
          </a:prstGeom>
          <a:noFill/>
        </p:spPr>
        <p:txBody>
          <a:bodyPr wrap="square" rtlCol="0">
            <a:spAutoFit/>
          </a:bodyPr>
          <a:lstStyle>
            <a:defPPr>
              <a:defRPr lang="en-US"/>
            </a:defPPr>
            <a:lvl1pPr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1pPr>
            <a:lvl2pPr marL="4572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2pPr>
            <a:lvl3pPr marL="9144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3pPr>
            <a:lvl4pPr marL="13716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4pPr>
            <a:lvl5pPr marL="18288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5pPr>
            <a:lvl6pPr marL="22860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6pPr>
            <a:lvl7pPr marL="27432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7pPr>
            <a:lvl8pPr marL="32004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8pPr>
            <a:lvl9pPr marL="36576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9pPr>
          </a:lstStyle>
          <a:p>
            <a:r>
              <a:rPr lang="en-GB" sz="1700" b="1" baseline="30000" dirty="0">
                <a:solidFill>
                  <a:schemeClr val="bg1"/>
                </a:solidFill>
                <a:latin typeface="Calibri" panose="020F0502020204030204" pitchFamily="34" charset="0"/>
                <a:cs typeface="Calibri" panose="020F0502020204030204" pitchFamily="34" charset="0"/>
              </a:rPr>
              <a:t>1 </a:t>
            </a:r>
            <a:r>
              <a:rPr lang="en-GB" sz="1700" dirty="0">
                <a:solidFill>
                  <a:schemeClr val="bg1"/>
                </a:solidFill>
                <a:latin typeface="Calibri" panose="020F0502020204030204" pitchFamily="34" charset="0"/>
                <a:cs typeface="Calibri" panose="020F0502020204030204" pitchFamily="34" charset="0"/>
              </a:rPr>
              <a:t>Ringler et al., 2013; </a:t>
            </a:r>
            <a:r>
              <a:rPr lang="en-GB" sz="1700" b="1" baseline="30000" dirty="0">
                <a:solidFill>
                  <a:schemeClr val="bg1"/>
                </a:solidFill>
                <a:latin typeface="Calibri" panose="020F0502020204030204" pitchFamily="34" charset="0"/>
                <a:cs typeface="Calibri" panose="020F0502020204030204" pitchFamily="34" charset="0"/>
              </a:rPr>
              <a:t>2 </a:t>
            </a:r>
            <a:r>
              <a:rPr lang="en-GB" sz="1700" dirty="0">
                <a:solidFill>
                  <a:schemeClr val="bg1"/>
                </a:solidFill>
                <a:latin typeface="Calibri" panose="020F0502020204030204" pitchFamily="34" charset="0"/>
                <a:cs typeface="Calibri" panose="020F0502020204030204" pitchFamily="34" charset="0"/>
              </a:rPr>
              <a:t>Turner et al. (in prep); </a:t>
            </a:r>
            <a:r>
              <a:rPr lang="en-GB" sz="1700" b="1" baseline="30000" dirty="0">
                <a:solidFill>
                  <a:schemeClr val="bg1"/>
                </a:solidFill>
                <a:latin typeface="Calibri" panose="020F0502020204030204" pitchFamily="34" charset="0"/>
                <a:cs typeface="Calibri" panose="020F0502020204030204" pitchFamily="34" charset="0"/>
              </a:rPr>
              <a:t>3 </a:t>
            </a:r>
            <a:r>
              <a:rPr lang="en-GB" sz="1700" dirty="0">
                <a:solidFill>
                  <a:schemeClr val="bg1"/>
                </a:solidFill>
                <a:latin typeface="Calibri" panose="020F0502020204030204" pitchFamily="34" charset="0"/>
                <a:cs typeface="Calibri" panose="020F0502020204030204" pitchFamily="34" charset="0"/>
              </a:rPr>
              <a:t>Hoffman et al. (in prep)</a:t>
            </a:r>
            <a:endParaRPr lang="en-US" sz="1700" dirty="0">
              <a:solidFill>
                <a:schemeClr val="bg1"/>
              </a:solidFill>
              <a:latin typeface="Calibri" panose="020F0502020204030204" pitchFamily="34" charset="0"/>
              <a:cs typeface="Calibri" panose="020F0502020204030204" pitchFamily="34" charset="0"/>
            </a:endParaRPr>
          </a:p>
        </p:txBody>
      </p:sp>
      <p:sp>
        <p:nvSpPr>
          <p:cNvPr id="33" name="TextBox 14">
            <a:extLst>
              <a:ext uri="{FF2B5EF4-FFF2-40B4-BE49-F238E27FC236}">
                <a16:creationId xmlns:a16="http://schemas.microsoft.com/office/drawing/2014/main" id="{46AF1227-1D69-4C0A-99AC-1B328FF7C7DA}"/>
              </a:ext>
            </a:extLst>
          </p:cNvPr>
          <p:cNvSpPr txBox="1"/>
          <p:nvPr/>
        </p:nvSpPr>
        <p:spPr>
          <a:xfrm>
            <a:off x="153381" y="4133982"/>
            <a:ext cx="3124200" cy="2106731"/>
          </a:xfrm>
          <a:prstGeom prst="rect">
            <a:avLst/>
          </a:prstGeom>
          <a:noFill/>
        </p:spPr>
        <p:txBody>
          <a:bodyPr wrap="square" rtlCol="0">
            <a:spAutoFit/>
          </a:bodyPr>
          <a:lstStyle>
            <a:defPPr>
              <a:defRPr lang="en-US"/>
            </a:defPPr>
            <a:lvl1pPr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1pPr>
            <a:lvl2pPr marL="4572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2pPr>
            <a:lvl3pPr marL="9144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3pPr>
            <a:lvl4pPr marL="13716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4pPr>
            <a:lvl5pPr marL="1828800" algn="l" rtl="0" fontAlgn="base">
              <a:spcBef>
                <a:spcPct val="0"/>
              </a:spcBef>
              <a:spcAft>
                <a:spcPct val="0"/>
              </a:spcAft>
              <a:defRPr sz="2400" kern="1200">
                <a:solidFill>
                  <a:schemeClr val="tx1"/>
                </a:solidFill>
                <a:latin typeface="Arial" pitchFamily="-106" charset="0"/>
                <a:ea typeface="ＭＳ Ｐゴシック" pitchFamily="-106" charset="-128"/>
                <a:cs typeface="ＭＳ Ｐゴシック" pitchFamily="-106" charset="-128"/>
              </a:defRPr>
            </a:lvl5pPr>
            <a:lvl6pPr marL="22860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6pPr>
            <a:lvl7pPr marL="27432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7pPr>
            <a:lvl8pPr marL="32004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8pPr>
            <a:lvl9pPr marL="3657600" algn="l" defTabSz="457200" rtl="0" eaLnBrk="1" latinLnBrk="0" hangingPunct="1">
              <a:defRPr sz="2400" kern="1200">
                <a:solidFill>
                  <a:schemeClr val="tx1"/>
                </a:solidFill>
                <a:latin typeface="Arial" pitchFamily="-106" charset="0"/>
                <a:ea typeface="ＭＳ Ｐゴシック" pitchFamily="-106" charset="-128"/>
                <a:cs typeface="ＭＳ Ｐゴシック" pitchFamily="-106" charset="-128"/>
              </a:defRPr>
            </a:lvl9pPr>
          </a:lstStyle>
          <a:p>
            <a:pPr marL="169863" indent="-169863">
              <a:lnSpc>
                <a:spcPct val="110000"/>
              </a:lnSpc>
              <a:buFont typeface="Arial"/>
              <a:buChar char="•"/>
            </a:pPr>
            <a:r>
              <a:rPr lang="en-US" sz="2000" dirty="0">
                <a:latin typeface="Calibri" panose="020F0502020204030204" pitchFamily="34" charset="0"/>
                <a:cs typeface="Calibri" panose="020F0502020204030204" pitchFamily="34" charset="0"/>
              </a:rPr>
              <a:t>Ocean</a:t>
            </a:r>
            <a:r>
              <a:rPr lang="en-US" sz="2000" b="1" baseline="30000" dirty="0">
                <a:latin typeface="Calibri" panose="020F0502020204030204" pitchFamily="34" charset="0"/>
                <a:cs typeface="Calibri" panose="020F0502020204030204" pitchFamily="34" charset="0"/>
              </a:rPr>
              <a:t>1</a:t>
            </a:r>
            <a:r>
              <a:rPr lang="en-US" sz="2000" dirty="0">
                <a:latin typeface="Calibri" panose="020F0502020204030204" pitchFamily="34" charset="0"/>
                <a:cs typeface="Calibri" panose="020F0502020204030204" pitchFamily="34" charset="0"/>
              </a:rPr>
              <a:t>, sea ice</a:t>
            </a:r>
            <a:r>
              <a:rPr lang="en-US" sz="2000" b="1" baseline="30000" dirty="0">
                <a:latin typeface="Calibri" panose="020F0502020204030204" pitchFamily="34" charset="0"/>
                <a:cs typeface="Calibri" panose="020F0502020204030204" pitchFamily="34" charset="0"/>
              </a:rPr>
              <a:t>2</a:t>
            </a:r>
            <a:r>
              <a:rPr lang="en-US" sz="2000" dirty="0">
                <a:latin typeface="Calibri" panose="020F0502020204030204" pitchFamily="34" charset="0"/>
                <a:cs typeface="Calibri" panose="020F0502020204030204" pitchFamily="34" charset="0"/>
              </a:rPr>
              <a:t>, and land ice</a:t>
            </a:r>
            <a:r>
              <a:rPr lang="en-US" sz="2000" b="1" baseline="30000" dirty="0">
                <a:latin typeface="Calibri" panose="020F0502020204030204" pitchFamily="34" charset="0"/>
                <a:cs typeface="Calibri" panose="020F0502020204030204" pitchFamily="34" charset="0"/>
              </a:rPr>
              <a:t>3</a:t>
            </a:r>
            <a:r>
              <a:rPr lang="en-US" sz="2000" dirty="0">
                <a:latin typeface="Calibri" panose="020F0502020204030204" pitchFamily="34" charset="0"/>
                <a:cs typeface="Calibri" panose="020F0502020204030204" pitchFamily="34" charset="0"/>
              </a:rPr>
              <a:t> dynamical cores</a:t>
            </a:r>
          </a:p>
          <a:p>
            <a:pPr marL="169863" indent="-169863">
              <a:lnSpc>
                <a:spcPct val="110000"/>
              </a:lnSpc>
              <a:buFont typeface="Arial"/>
              <a:buChar char="•"/>
            </a:pPr>
            <a:r>
              <a:rPr lang="en-US" sz="2000" dirty="0">
                <a:latin typeface="Calibri" panose="020F0502020204030204" pitchFamily="34" charset="0"/>
                <a:cs typeface="Calibri" panose="020F0502020204030204" pitchFamily="34" charset="0"/>
              </a:rPr>
              <a:t>Built using shared software framework</a:t>
            </a:r>
          </a:p>
          <a:p>
            <a:pPr marL="169863" indent="-169863">
              <a:lnSpc>
                <a:spcPct val="110000"/>
              </a:lnSpc>
              <a:buFont typeface="Arial"/>
              <a:buChar char="•"/>
            </a:pPr>
            <a:r>
              <a:rPr lang="en-US" sz="2000" dirty="0">
                <a:latin typeface="Calibri" panose="020F0502020204030204" pitchFamily="34" charset="0"/>
                <a:cs typeface="Calibri" panose="020F0502020204030204" pitchFamily="34" charset="0"/>
              </a:rPr>
              <a:t>New capabilities added to one core benefit all others</a:t>
            </a:r>
          </a:p>
        </p:txBody>
      </p:sp>
      <p:pic>
        <p:nvPicPr>
          <p:cNvPr id="34" name="Picture 33" descr="SCVT.png">
            <a:extLst>
              <a:ext uri="{FF2B5EF4-FFF2-40B4-BE49-F238E27FC236}">
                <a16:creationId xmlns:a16="http://schemas.microsoft.com/office/drawing/2014/main" id="{501EC74D-77F0-42EB-BF6D-C8014A4A2DD2}"/>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5553" r="5595"/>
          <a:stretch/>
        </p:blipFill>
        <p:spPr>
          <a:xfrm>
            <a:off x="359051" y="705720"/>
            <a:ext cx="2831503" cy="2897570"/>
          </a:xfrm>
          <a:prstGeom prst="rect">
            <a:avLst/>
          </a:prstGeom>
        </p:spPr>
      </p:pic>
      <p:pic>
        <p:nvPicPr>
          <p:cNvPr id="10" name="Picture 9">
            <a:extLst>
              <a:ext uri="{FF2B5EF4-FFF2-40B4-BE49-F238E27FC236}">
                <a16:creationId xmlns:a16="http://schemas.microsoft.com/office/drawing/2014/main" id="{CFA439E7-E09F-4BFE-8EDC-B6EEC94D2D37}"/>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139226" y="3658554"/>
            <a:ext cx="1222398" cy="451793"/>
          </a:xfrm>
          <a:prstGeom prst="rect">
            <a:avLst/>
          </a:prstGeom>
        </p:spPr>
      </p:pic>
    </p:spTree>
    <p:extLst>
      <p:ext uri="{BB962C8B-B14F-4D97-AF65-F5344CB8AC3E}">
        <p14:creationId xmlns:p14="http://schemas.microsoft.com/office/powerpoint/2010/main" val="1916932355"/>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152400" y="-228600"/>
            <a:ext cx="8633478" cy="1295400"/>
          </a:xfrm>
        </p:spPr>
        <p:txBody>
          <a:bodyPr/>
          <a:lstStyle/>
          <a:p>
            <a:pPr algn="l"/>
            <a:r>
              <a:rPr lang="en-US" sz="3600" dirty="0">
                <a:latin typeface="Calibri" panose="020F0502020204030204" pitchFamily="34" charset="0"/>
                <a:cs typeface="Calibri" panose="020F0502020204030204" pitchFamily="34" charset="0"/>
              </a:rPr>
              <a:t>MPAS + ALI Coupling (MALI)</a:t>
            </a:r>
          </a:p>
        </p:txBody>
      </p:sp>
      <p:sp>
        <p:nvSpPr>
          <p:cNvPr id="56" name="TextBox 55"/>
          <p:cNvSpPr txBox="1"/>
          <p:nvPr/>
        </p:nvSpPr>
        <p:spPr>
          <a:xfrm>
            <a:off x="6935205" y="1642794"/>
            <a:ext cx="1475343" cy="769441"/>
          </a:xfrm>
          <a:prstGeom prst="rect">
            <a:avLst/>
          </a:prstGeom>
          <a:solidFill>
            <a:schemeClr val="accent5">
              <a:lumMod val="60000"/>
              <a:lumOff val="40000"/>
            </a:schemeClr>
          </a:solidFill>
        </p:spPr>
        <p:txBody>
          <a:bodyPr wrap="square" rtlCol="0">
            <a:spAutoFit/>
          </a:bodyPr>
          <a:lstStyle/>
          <a:p>
            <a:pPr algn="ctr"/>
            <a:r>
              <a:rPr lang="en-US" sz="1600" i="1" dirty="0">
                <a:latin typeface="Calibri" panose="020F0502020204030204" pitchFamily="34" charset="0"/>
                <a:cs typeface="Calibri" panose="020F0502020204030204" pitchFamily="34" charset="0"/>
              </a:rPr>
              <a:t>Albany Land-Ice </a:t>
            </a:r>
            <a:r>
              <a:rPr lang="en-US" sz="1600" dirty="0">
                <a:latin typeface="Calibri" panose="020F0502020204030204" pitchFamily="34" charset="0"/>
                <a:cs typeface="Calibri" panose="020F0502020204030204" pitchFamily="34" charset="0"/>
              </a:rPr>
              <a:t>(C++)</a:t>
            </a:r>
          </a:p>
          <a:p>
            <a:pPr algn="ctr"/>
            <a:r>
              <a:rPr lang="en-US" sz="1200" dirty="0">
                <a:latin typeface="Calibri" panose="020F0502020204030204" pitchFamily="34" charset="0"/>
                <a:cs typeface="Calibri" panose="020F0502020204030204" pitchFamily="34" charset="0"/>
              </a:rPr>
              <a:t>velocity solve</a:t>
            </a:r>
          </a:p>
        </p:txBody>
      </p:sp>
      <p:sp>
        <p:nvSpPr>
          <p:cNvPr id="61" name="TextBox 60"/>
          <p:cNvSpPr txBox="1"/>
          <p:nvPr/>
        </p:nvSpPr>
        <p:spPr>
          <a:xfrm>
            <a:off x="1657013" y="1500588"/>
            <a:ext cx="1989669" cy="1138773"/>
          </a:xfrm>
          <a:prstGeom prst="rect">
            <a:avLst/>
          </a:prstGeom>
          <a:solidFill>
            <a:schemeClr val="accent5">
              <a:lumMod val="60000"/>
              <a:lumOff val="40000"/>
            </a:schemeClr>
          </a:solidFill>
        </p:spPr>
        <p:txBody>
          <a:bodyPr wrap="square" rtlCol="0">
            <a:spAutoFit/>
          </a:bodyPr>
          <a:lstStyle/>
          <a:p>
            <a:pPr algn="ctr"/>
            <a:r>
              <a:rPr lang="en-US" sz="1600" i="1" dirty="0">
                <a:latin typeface="Calibri" panose="020F0502020204030204" pitchFamily="34" charset="0"/>
                <a:cs typeface="Calibri" panose="020F0502020204030204" pitchFamily="34" charset="0"/>
              </a:rPr>
              <a:t>MPAS Land-Ice </a:t>
            </a:r>
            <a:r>
              <a:rPr lang="en-US" sz="1600" dirty="0">
                <a:latin typeface="Calibri" panose="020F0502020204030204" pitchFamily="34" charset="0"/>
                <a:cs typeface="Calibri" panose="020F0502020204030204" pitchFamily="34" charset="0"/>
              </a:rPr>
              <a:t>(Fortran)</a:t>
            </a:r>
          </a:p>
          <a:p>
            <a:pPr algn="ctr"/>
            <a:r>
              <a:rPr lang="en-US" sz="1200" dirty="0">
                <a:latin typeface="Calibri" panose="020F0502020204030204" pitchFamily="34" charset="0"/>
                <a:cs typeface="Calibri" panose="020F0502020204030204" pitchFamily="34" charset="0"/>
              </a:rPr>
              <a:t>Thickness evolution,  </a:t>
            </a:r>
          </a:p>
          <a:p>
            <a:pPr algn="ctr"/>
            <a:r>
              <a:rPr lang="en-US" sz="1200" dirty="0">
                <a:latin typeface="Calibri" panose="020F0502020204030204" pitchFamily="34" charset="0"/>
                <a:cs typeface="Calibri" panose="020F0502020204030204" pitchFamily="34" charset="0"/>
              </a:rPr>
              <a:t>temperature solve, </a:t>
            </a:r>
          </a:p>
          <a:p>
            <a:pPr algn="ctr"/>
            <a:r>
              <a:rPr lang="en-US" sz="1200" dirty="0">
                <a:latin typeface="Calibri" panose="020F0502020204030204" pitchFamily="34" charset="0"/>
                <a:cs typeface="Calibri" panose="020F0502020204030204" pitchFamily="34" charset="0"/>
              </a:rPr>
              <a:t>coupling to DOE-ESM</a:t>
            </a:r>
          </a:p>
        </p:txBody>
      </p:sp>
      <p:sp>
        <p:nvSpPr>
          <p:cNvPr id="64" name="TextBox 63"/>
          <p:cNvSpPr txBox="1"/>
          <p:nvPr/>
        </p:nvSpPr>
        <p:spPr>
          <a:xfrm>
            <a:off x="195344" y="1781971"/>
            <a:ext cx="1014897" cy="584775"/>
          </a:xfrm>
          <a:prstGeom prst="rect">
            <a:avLst/>
          </a:prstGeom>
          <a:solidFill>
            <a:srgbClr val="FFFF99"/>
          </a:solidFill>
        </p:spPr>
        <p:txBody>
          <a:bodyPr wrap="square" rtlCol="0">
            <a:spAutoFit/>
          </a:bodyPr>
          <a:lstStyle/>
          <a:p>
            <a:pPr algn="ctr"/>
            <a:r>
              <a:rPr lang="en-US" sz="1600" dirty="0" err="1">
                <a:latin typeface="Calibri" panose="020F0502020204030204" pitchFamily="34" charset="0"/>
                <a:cs typeface="Calibri" panose="020F0502020204030204" pitchFamily="34" charset="0"/>
              </a:rPr>
              <a:t>LandIce_model</a:t>
            </a:r>
            <a:endParaRPr lang="en-US" sz="1600" dirty="0">
              <a:latin typeface="Calibri" panose="020F0502020204030204" pitchFamily="34" charset="0"/>
              <a:cs typeface="Calibri" panose="020F0502020204030204" pitchFamily="34" charset="0"/>
            </a:endParaRPr>
          </a:p>
        </p:txBody>
      </p:sp>
      <p:cxnSp>
        <p:nvCxnSpPr>
          <p:cNvPr id="70" name="Straight Arrow Connector 69"/>
          <p:cNvCxnSpPr>
            <a:cxnSpLocks/>
          </p:cNvCxnSpPr>
          <p:nvPr/>
        </p:nvCxnSpPr>
        <p:spPr>
          <a:xfrm flipH="1">
            <a:off x="3646683" y="1905000"/>
            <a:ext cx="822456"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pic>
        <p:nvPicPr>
          <p:cNvPr id="93" name="Picture 3"/>
          <p:cNvPicPr>
            <a:picLocks noChangeAspect="1" noChangeArrowheads="1"/>
          </p:cNvPicPr>
          <p:nvPr/>
        </p:nvPicPr>
        <p:blipFill>
          <a:blip r:embed="rId4" cstate="print">
            <a:extLst>
              <a:ext uri="{28A0092B-C50C-407E-A947-70E740481C1C}">
                <a14:useLocalDpi xmlns:a14="http://schemas.microsoft.com/office/drawing/2010/main" val="0"/>
              </a:ext>
            </a:extLst>
          </a:blip>
          <a:stretch>
            <a:fillRect/>
          </a:stretch>
        </p:blipFill>
        <p:spPr bwMode="auto">
          <a:xfrm>
            <a:off x="5008707" y="2827626"/>
            <a:ext cx="1062048" cy="127445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cxnSp>
        <p:nvCxnSpPr>
          <p:cNvPr id="31" name="Straight Arrow Connector 30"/>
          <p:cNvCxnSpPr>
            <a:cxnSpLocks/>
          </p:cNvCxnSpPr>
          <p:nvPr/>
        </p:nvCxnSpPr>
        <p:spPr>
          <a:xfrm flipV="1">
            <a:off x="2617924" y="1210074"/>
            <a:ext cx="0" cy="306036"/>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4" name="TextBox 13"/>
          <p:cNvSpPr txBox="1"/>
          <p:nvPr/>
        </p:nvSpPr>
        <p:spPr>
          <a:xfrm>
            <a:off x="1981200" y="880442"/>
            <a:ext cx="1273448" cy="338554"/>
          </a:xfrm>
          <a:prstGeom prst="rect">
            <a:avLst/>
          </a:prstGeom>
          <a:solidFill>
            <a:srgbClr val="CCFF66"/>
          </a:solidFill>
          <a:ln>
            <a:noFill/>
          </a:ln>
        </p:spPr>
        <p:txBody>
          <a:bodyPr wrap="square" rtlCol="0">
            <a:spAutoFit/>
          </a:bodyPr>
          <a:lstStyle/>
          <a:p>
            <a:pPr algn="ctr"/>
            <a:r>
              <a:rPr lang="en-US" sz="1600" dirty="0">
                <a:latin typeface="Calibri" panose="020F0502020204030204" pitchFamily="34" charset="0"/>
                <a:cs typeface="Calibri" panose="020F0502020204030204" pitchFamily="34" charset="0"/>
              </a:rPr>
              <a:t>output file</a:t>
            </a:r>
          </a:p>
        </p:txBody>
      </p:sp>
      <p:cxnSp>
        <p:nvCxnSpPr>
          <p:cNvPr id="51" name="Straight Arrow Connector 50"/>
          <p:cNvCxnSpPr>
            <a:cxnSpLocks/>
          </p:cNvCxnSpPr>
          <p:nvPr/>
        </p:nvCxnSpPr>
        <p:spPr>
          <a:xfrm>
            <a:off x="3646682" y="2195706"/>
            <a:ext cx="764448"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5" name="Straight Arrow Connector 44">
            <a:extLst>
              <a:ext uri="{FF2B5EF4-FFF2-40B4-BE49-F238E27FC236}">
                <a16:creationId xmlns:a16="http://schemas.microsoft.com/office/drawing/2014/main" id="{10ED0573-7563-43C1-87C9-C61F4392862E}"/>
              </a:ext>
            </a:extLst>
          </p:cNvPr>
          <p:cNvCxnSpPr>
            <a:cxnSpLocks/>
          </p:cNvCxnSpPr>
          <p:nvPr/>
        </p:nvCxnSpPr>
        <p:spPr>
          <a:xfrm flipH="1">
            <a:off x="6253577" y="1866927"/>
            <a:ext cx="695304"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6" name="Straight Arrow Connector 45">
            <a:extLst>
              <a:ext uri="{FF2B5EF4-FFF2-40B4-BE49-F238E27FC236}">
                <a16:creationId xmlns:a16="http://schemas.microsoft.com/office/drawing/2014/main" id="{4A8FDDA9-03B8-4490-B89E-E6D89D744190}"/>
              </a:ext>
            </a:extLst>
          </p:cNvPr>
          <p:cNvCxnSpPr>
            <a:cxnSpLocks/>
          </p:cNvCxnSpPr>
          <p:nvPr/>
        </p:nvCxnSpPr>
        <p:spPr>
          <a:xfrm flipV="1">
            <a:off x="6253576" y="2195706"/>
            <a:ext cx="680624" cy="1"/>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7" name="Straight Arrow Connector 46">
            <a:extLst>
              <a:ext uri="{FF2B5EF4-FFF2-40B4-BE49-F238E27FC236}">
                <a16:creationId xmlns:a16="http://schemas.microsoft.com/office/drawing/2014/main" id="{92496DAC-D804-46DF-B003-F1BA8B930108}"/>
              </a:ext>
            </a:extLst>
          </p:cNvPr>
          <p:cNvCxnSpPr>
            <a:cxnSpLocks/>
          </p:cNvCxnSpPr>
          <p:nvPr/>
        </p:nvCxnSpPr>
        <p:spPr>
          <a:xfrm>
            <a:off x="1222524" y="2069974"/>
            <a:ext cx="450552"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4D26814F-7073-473C-8D01-B79865B82140}"/>
                  </a:ext>
                </a:extLst>
              </p:cNvPr>
              <p:cNvSpPr txBox="1"/>
              <p:nvPr/>
            </p:nvSpPr>
            <p:spPr>
              <a:xfrm>
                <a:off x="6138540" y="2597363"/>
                <a:ext cx="3005460" cy="1202189"/>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600" i="1" smtClean="0">
                              <a:latin typeface="Cambria Math" panose="02040503050406030204" pitchFamily="18" charset="0"/>
                            </a:rPr>
                          </m:ctrlPr>
                        </m:dPr>
                        <m:e>
                          <m:eqArr>
                            <m:eqArrPr>
                              <m:ctrlPr>
                                <a:rPr lang="en-US" sz="1600" i="1" smtClean="0">
                                  <a:latin typeface="Cambria Math" panose="02040503050406030204" pitchFamily="18" charset="0"/>
                                </a:rPr>
                              </m:ctrlPr>
                            </m:eqArrPr>
                            <m:e>
                              <m:r>
                                <a:rPr lang="en-US" sz="1600" b="0" i="1" smtClean="0">
                                  <a:latin typeface="Cambria Math"/>
                                </a:rPr>
                                <m:t>−</m:t>
                              </m:r>
                              <m:r>
                                <a:rPr lang="en-US" sz="1600" b="0" i="1" smtClean="0">
                                  <a:latin typeface="Cambria Math"/>
                                  <a:ea typeface="Cambria Math"/>
                                </a:rPr>
                                <m:t>𝛻</m:t>
                              </m:r>
                              <m:r>
                                <a:rPr lang="en-US" sz="1600" b="0" i="1" smtClean="0">
                                  <a:latin typeface="Cambria Math"/>
                                  <a:ea typeface="Cambria Math"/>
                                </a:rPr>
                                <m:t>∙(2</m:t>
                              </m:r>
                              <m:r>
                                <a:rPr lang="en-US" sz="1600" b="0" i="1" smtClean="0">
                                  <a:latin typeface="Cambria Math"/>
                                  <a:ea typeface="Cambria Math"/>
                                </a:rPr>
                                <m:t>𝜇</m:t>
                              </m:r>
                              <m:acc>
                                <m:accPr>
                                  <m:chr m:val="̇"/>
                                  <m:ctrlPr>
                                    <a:rPr lang="en-US" sz="1600" b="0" i="1" smtClean="0">
                                      <a:latin typeface="Cambria Math" panose="02040503050406030204" pitchFamily="18" charset="0"/>
                                      <a:ea typeface="Cambria Math"/>
                                    </a:rPr>
                                  </m:ctrlPr>
                                </m:accPr>
                                <m:e>
                                  <m:r>
                                    <a:rPr lang="en-US" sz="1600" b="1" i="1" smtClean="0">
                                      <a:latin typeface="Cambria Math"/>
                                      <a:ea typeface="Cambria Math"/>
                                    </a:rPr>
                                    <m:t>𝝐</m:t>
                                  </m:r>
                                </m:e>
                              </m:acc>
                              <m:r>
                                <a:rPr lang="en-US" sz="1600" b="0" i="1" baseline="-25000" smtClean="0">
                                  <a:latin typeface="Cambria Math"/>
                                </a:rPr>
                                <m:t>1</m:t>
                              </m:r>
                              <m:r>
                                <a:rPr lang="en-US" sz="1600" b="0" i="1" smtClean="0">
                                  <a:latin typeface="Cambria Math"/>
                                </a:rPr>
                                <m:t>)=−</m:t>
                              </m:r>
                              <m:r>
                                <a:rPr lang="en-US" sz="1600" b="0" i="1" smtClean="0">
                                  <a:latin typeface="Cambria Math"/>
                                  <a:ea typeface="Cambria Math"/>
                                </a:rPr>
                                <m:t>𝜌</m:t>
                              </m:r>
                              <m:r>
                                <a:rPr lang="en-US" sz="1600" b="0" i="1" smtClean="0">
                                  <a:latin typeface="Cambria Math"/>
                                  <a:ea typeface="Cambria Math"/>
                                </a:rPr>
                                <m:t>𝑔</m:t>
                              </m:r>
                              <m:f>
                                <m:fPr>
                                  <m:ctrlPr>
                                    <a:rPr lang="en-US" sz="1600" b="0" i="1" smtClean="0">
                                      <a:latin typeface="Cambria Math" panose="02040503050406030204" pitchFamily="18" charset="0"/>
                                      <a:ea typeface="Cambria Math"/>
                                    </a:rPr>
                                  </m:ctrlPr>
                                </m:fPr>
                                <m:num>
                                  <m:r>
                                    <a:rPr lang="en-US" sz="1600" b="0" i="1" smtClean="0">
                                      <a:latin typeface="Cambria Math"/>
                                      <a:ea typeface="Cambria Math"/>
                                    </a:rPr>
                                    <m:t>𝜕</m:t>
                                  </m:r>
                                  <m:r>
                                    <a:rPr lang="en-US" sz="1600" b="0" i="1" smtClean="0">
                                      <a:latin typeface="Cambria Math"/>
                                      <a:ea typeface="Cambria Math"/>
                                    </a:rPr>
                                    <m:t>𝑠</m:t>
                                  </m:r>
                                </m:num>
                                <m:den>
                                  <m:r>
                                    <a:rPr lang="en-US" sz="1600" b="0" i="1" smtClean="0">
                                      <a:latin typeface="Cambria Math"/>
                                      <a:ea typeface="Cambria Math"/>
                                    </a:rPr>
                                    <m:t>𝜕</m:t>
                                  </m:r>
                                  <m:r>
                                    <a:rPr lang="en-US" sz="1600" b="0" i="1" smtClean="0">
                                      <a:latin typeface="Cambria Math"/>
                                      <a:ea typeface="Cambria Math"/>
                                    </a:rPr>
                                    <m:t>𝑥</m:t>
                                  </m:r>
                                </m:den>
                              </m:f>
                            </m:e>
                            <m:e>
                              <m:r>
                                <a:rPr lang="en-US" sz="1600" i="1">
                                  <a:latin typeface="Cambria Math"/>
                                </a:rPr>
                                <m:t>−</m:t>
                              </m:r>
                              <m:r>
                                <a:rPr lang="en-US" sz="1600" i="1">
                                  <a:latin typeface="Cambria Math"/>
                                  <a:ea typeface="Cambria Math"/>
                                </a:rPr>
                                <m:t>𝛻</m:t>
                              </m:r>
                              <m:r>
                                <a:rPr lang="en-US" sz="1600" i="1">
                                  <a:latin typeface="Cambria Math"/>
                                  <a:ea typeface="Cambria Math"/>
                                </a:rPr>
                                <m:t>∙(2</m:t>
                              </m:r>
                              <m:r>
                                <a:rPr lang="en-US" sz="1600" i="1">
                                  <a:latin typeface="Cambria Math"/>
                                  <a:ea typeface="Cambria Math"/>
                                </a:rPr>
                                <m:t>𝜇</m:t>
                              </m:r>
                              <m:acc>
                                <m:accPr>
                                  <m:chr m:val="̇"/>
                                  <m:ctrlPr>
                                    <a:rPr lang="en-US" sz="1600" b="1" i="1">
                                      <a:latin typeface="Cambria Math" panose="02040503050406030204" pitchFamily="18" charset="0"/>
                                      <a:ea typeface="Cambria Math"/>
                                    </a:rPr>
                                  </m:ctrlPr>
                                </m:accPr>
                                <m:e>
                                  <m:r>
                                    <a:rPr lang="en-US" sz="1600" b="1" i="1">
                                      <a:latin typeface="Cambria Math"/>
                                      <a:ea typeface="Cambria Math"/>
                                    </a:rPr>
                                    <m:t>𝝐</m:t>
                                  </m:r>
                                </m:e>
                              </m:acc>
                              <m:r>
                                <a:rPr lang="en-US" sz="1600" b="1" i="1" baseline="-25000" smtClean="0">
                                  <a:latin typeface="Cambria Math"/>
                                  <a:ea typeface="Cambria Math"/>
                                </a:rPr>
                                <m:t>𝟐</m:t>
                              </m:r>
                              <m:r>
                                <a:rPr lang="en-US" sz="1600" i="1">
                                  <a:latin typeface="Cambria Math"/>
                                </a:rPr>
                                <m:t>)=−</m:t>
                              </m:r>
                              <m:r>
                                <a:rPr lang="en-US" sz="1600" i="1">
                                  <a:latin typeface="Cambria Math"/>
                                  <a:ea typeface="Cambria Math"/>
                                </a:rPr>
                                <m:t>𝜌</m:t>
                              </m:r>
                              <m:r>
                                <a:rPr lang="en-US" sz="1600" i="1">
                                  <a:latin typeface="Cambria Math"/>
                                  <a:ea typeface="Cambria Math"/>
                                </a:rPr>
                                <m:t>𝑔</m:t>
                              </m:r>
                              <m:f>
                                <m:fPr>
                                  <m:ctrlPr>
                                    <a:rPr lang="en-US" sz="1600" i="1">
                                      <a:latin typeface="Cambria Math" panose="02040503050406030204" pitchFamily="18" charset="0"/>
                                      <a:ea typeface="Cambria Math"/>
                                    </a:rPr>
                                  </m:ctrlPr>
                                </m:fPr>
                                <m:num>
                                  <m:r>
                                    <a:rPr lang="en-US" sz="1600" i="1">
                                      <a:latin typeface="Cambria Math"/>
                                      <a:ea typeface="Cambria Math"/>
                                    </a:rPr>
                                    <m:t>𝜕</m:t>
                                  </m:r>
                                  <m:r>
                                    <a:rPr lang="en-US" sz="1600" i="1">
                                      <a:latin typeface="Cambria Math"/>
                                      <a:ea typeface="Cambria Math"/>
                                    </a:rPr>
                                    <m:t>𝑠</m:t>
                                  </m:r>
                                </m:num>
                                <m:den>
                                  <m:r>
                                    <a:rPr lang="en-US" sz="1600" i="1">
                                      <a:latin typeface="Cambria Math"/>
                                      <a:ea typeface="Cambria Math"/>
                                    </a:rPr>
                                    <m:t>𝜕</m:t>
                                  </m:r>
                                  <m:r>
                                    <a:rPr lang="en-US" sz="1600" b="0" i="1" smtClean="0">
                                      <a:latin typeface="Cambria Math"/>
                                      <a:ea typeface="Cambria Math"/>
                                    </a:rPr>
                                    <m:t>𝑦</m:t>
                                  </m:r>
                                </m:den>
                              </m:f>
                            </m:e>
                          </m:eqArr>
                        </m:e>
                      </m:d>
                    </m:oMath>
                  </m:oMathPara>
                </a14:m>
                <a:endParaRPr lang="en-US" sz="1600" dirty="0">
                  <a:latin typeface="Calibri" pitchFamily="34" charset="0"/>
                  <a:ea typeface="Cambria Math"/>
                </a:endParaRPr>
              </a:p>
            </p:txBody>
          </p:sp>
        </mc:Choice>
        <mc:Fallback xmlns="">
          <p:sp>
            <p:nvSpPr>
              <p:cNvPr id="50" name="TextBox 49">
                <a:extLst>
                  <a:ext uri="{FF2B5EF4-FFF2-40B4-BE49-F238E27FC236}">
                    <a16:creationId xmlns:a16="http://schemas.microsoft.com/office/drawing/2014/main" id="{4D26814F-7073-473C-8D01-B79865B82140}"/>
                  </a:ext>
                </a:extLst>
              </p:cNvPr>
              <p:cNvSpPr txBox="1">
                <a:spLocks noRot="1" noChangeAspect="1" noMove="1" noResize="1" noEditPoints="1" noAdjustHandles="1" noChangeArrowheads="1" noChangeShapeType="1" noTextEdit="1"/>
              </p:cNvSpPr>
              <p:nvPr/>
            </p:nvSpPr>
            <p:spPr>
              <a:xfrm>
                <a:off x="6138540" y="2597363"/>
                <a:ext cx="3005460" cy="1202189"/>
              </a:xfrm>
              <a:prstGeom prst="rect">
                <a:avLst/>
              </a:prstGeom>
              <a:blipFill>
                <a:blip r:embed="rId5"/>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52" name="TextBox 51">
                <a:extLst>
                  <a:ext uri="{FF2B5EF4-FFF2-40B4-BE49-F238E27FC236}">
                    <a16:creationId xmlns:a16="http://schemas.microsoft.com/office/drawing/2014/main" id="{0ED4C239-730F-4394-AC39-1DA5986158E0}"/>
                  </a:ext>
                </a:extLst>
              </p:cNvPr>
              <p:cNvSpPr txBox="1"/>
              <p:nvPr/>
            </p:nvSpPr>
            <p:spPr>
              <a:xfrm>
                <a:off x="1153844" y="2793994"/>
                <a:ext cx="2904067" cy="560538"/>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1600" i="1" smtClean="0">
                              <a:latin typeface="Cambria Math" panose="02040503050406030204" pitchFamily="18" charset="0"/>
                            </a:rPr>
                          </m:ctrlPr>
                        </m:fPr>
                        <m:num>
                          <m:r>
                            <a:rPr lang="en-US" sz="1600" i="1">
                              <a:latin typeface="Cambria Math"/>
                            </a:rPr>
                            <m:t>𝜕</m:t>
                          </m:r>
                          <m:r>
                            <a:rPr lang="en-US" sz="1600" b="0" i="1" smtClean="0">
                              <a:latin typeface="Cambria Math" panose="02040503050406030204" pitchFamily="18" charset="0"/>
                            </a:rPr>
                            <m:t>𝐻</m:t>
                          </m:r>
                        </m:num>
                        <m:den>
                          <m:r>
                            <a:rPr lang="en-US" sz="1600" i="1">
                              <a:latin typeface="Cambria Math"/>
                            </a:rPr>
                            <m:t>𝜕</m:t>
                          </m:r>
                          <m:r>
                            <a:rPr lang="en-US" sz="1600" i="1">
                              <a:latin typeface="Cambria Math"/>
                            </a:rPr>
                            <m:t>𝑡</m:t>
                          </m:r>
                        </m:den>
                      </m:f>
                      <m:r>
                        <a:rPr lang="en-US" sz="1600" i="1">
                          <a:latin typeface="Cambria Math"/>
                        </a:rPr>
                        <m:t>=−</m:t>
                      </m:r>
                      <m:r>
                        <a:rPr lang="en-US" sz="1600" i="1">
                          <a:latin typeface="Cambria Math"/>
                          <a:ea typeface="Cambria Math"/>
                        </a:rPr>
                        <m:t>𝛻</m:t>
                      </m:r>
                      <m:r>
                        <a:rPr lang="en-US" sz="1600" i="1">
                          <a:latin typeface="Cambria Math"/>
                          <a:ea typeface="Cambria Math"/>
                        </a:rPr>
                        <m:t>∙</m:t>
                      </m:r>
                      <m:d>
                        <m:dPr>
                          <m:ctrlPr>
                            <a:rPr lang="en-US" sz="1600" i="1">
                              <a:latin typeface="Cambria Math" panose="02040503050406030204" pitchFamily="18" charset="0"/>
                              <a:ea typeface="Cambria Math"/>
                            </a:rPr>
                          </m:ctrlPr>
                        </m:dPr>
                        <m:e>
                          <m:acc>
                            <m:accPr>
                              <m:chr m:val="̅"/>
                              <m:ctrlPr>
                                <a:rPr lang="en-US" sz="1600" i="1">
                                  <a:latin typeface="Cambria Math" panose="02040503050406030204" pitchFamily="18" charset="0"/>
                                  <a:ea typeface="Cambria Math"/>
                                </a:rPr>
                              </m:ctrlPr>
                            </m:accPr>
                            <m:e>
                              <m:r>
                                <a:rPr lang="en-US" sz="1600" b="1" i="1">
                                  <a:latin typeface="Cambria Math"/>
                                  <a:ea typeface="Cambria Math"/>
                                </a:rPr>
                                <m:t>𝒖</m:t>
                              </m:r>
                            </m:e>
                          </m:acc>
                          <m:r>
                            <a:rPr lang="en-US" sz="1600" b="0" i="1" smtClean="0">
                              <a:latin typeface="Cambria Math" panose="02040503050406030204" pitchFamily="18" charset="0"/>
                              <a:ea typeface="Cambria Math"/>
                            </a:rPr>
                            <m:t>𝐻</m:t>
                          </m:r>
                        </m:e>
                      </m:d>
                      <m:r>
                        <a:rPr lang="en-US" sz="1600" i="1">
                          <a:latin typeface="Cambria Math"/>
                          <a:ea typeface="Cambria Math"/>
                        </a:rPr>
                        <m:t>+</m:t>
                      </m:r>
                      <m:acc>
                        <m:accPr>
                          <m:chr m:val="̇"/>
                          <m:ctrlPr>
                            <a:rPr lang="en-US" sz="1600" i="1">
                              <a:latin typeface="Cambria Math" panose="02040503050406030204" pitchFamily="18" charset="0"/>
                              <a:ea typeface="Cambria Math"/>
                            </a:rPr>
                          </m:ctrlPr>
                        </m:accPr>
                        <m:e>
                          <m:r>
                            <a:rPr lang="en-US" sz="1600" i="1">
                              <a:latin typeface="Cambria Math"/>
                              <a:ea typeface="Cambria Math"/>
                            </a:rPr>
                            <m:t>𝑏</m:t>
                          </m:r>
                        </m:e>
                      </m:acc>
                    </m:oMath>
                  </m:oMathPara>
                </a14:m>
                <a:endParaRPr lang="en-US" sz="1600" dirty="0"/>
              </a:p>
            </p:txBody>
          </p:sp>
        </mc:Choice>
        <mc:Fallback xmlns="">
          <p:sp>
            <p:nvSpPr>
              <p:cNvPr id="52" name="TextBox 51">
                <a:extLst>
                  <a:ext uri="{FF2B5EF4-FFF2-40B4-BE49-F238E27FC236}">
                    <a16:creationId xmlns:a16="http://schemas.microsoft.com/office/drawing/2014/main" id="{0ED4C239-730F-4394-AC39-1DA5986158E0}"/>
                  </a:ext>
                </a:extLst>
              </p:cNvPr>
              <p:cNvSpPr txBox="1">
                <a:spLocks noRot="1" noChangeAspect="1" noMove="1" noResize="1" noEditPoints="1" noAdjustHandles="1" noChangeArrowheads="1" noChangeShapeType="1" noTextEdit="1"/>
              </p:cNvSpPr>
              <p:nvPr/>
            </p:nvSpPr>
            <p:spPr>
              <a:xfrm>
                <a:off x="1153844" y="2793994"/>
                <a:ext cx="2904067" cy="560538"/>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53" name="TextBox 52">
                <a:extLst>
                  <a:ext uri="{FF2B5EF4-FFF2-40B4-BE49-F238E27FC236}">
                    <a16:creationId xmlns:a16="http://schemas.microsoft.com/office/drawing/2014/main" id="{08BAD392-D8E3-4EAC-998C-06F8158B4596}"/>
                  </a:ext>
                </a:extLst>
              </p:cNvPr>
              <p:cNvSpPr txBox="1"/>
              <p:nvPr/>
            </p:nvSpPr>
            <p:spPr>
              <a:xfrm>
                <a:off x="1068041" y="3394209"/>
                <a:ext cx="3962400" cy="560538"/>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600" i="1">
                          <a:latin typeface="Cambria Math"/>
                          <a:ea typeface="Cambria Math"/>
                        </a:rPr>
                        <m:t>𝜌</m:t>
                      </m:r>
                      <m:r>
                        <a:rPr lang="en-US" sz="1600" i="1">
                          <a:latin typeface="Cambria Math"/>
                          <a:ea typeface="Cambria Math"/>
                        </a:rPr>
                        <m:t>𝑐</m:t>
                      </m:r>
                      <m:f>
                        <m:fPr>
                          <m:ctrlPr>
                            <a:rPr lang="en-US" sz="1600" i="1">
                              <a:latin typeface="Cambria Math" panose="02040503050406030204" pitchFamily="18" charset="0"/>
                              <a:ea typeface="Cambria Math"/>
                            </a:rPr>
                          </m:ctrlPr>
                        </m:fPr>
                        <m:num>
                          <m:r>
                            <a:rPr lang="en-US" sz="1600" i="1">
                              <a:latin typeface="Cambria Math"/>
                              <a:ea typeface="Cambria Math"/>
                            </a:rPr>
                            <m:t>𝜕</m:t>
                          </m:r>
                          <m:r>
                            <a:rPr lang="en-US" sz="1600" i="1">
                              <a:latin typeface="Cambria Math"/>
                              <a:ea typeface="Cambria Math"/>
                            </a:rPr>
                            <m:t>𝑇</m:t>
                          </m:r>
                        </m:num>
                        <m:den>
                          <m:r>
                            <a:rPr lang="en-US" sz="1600" i="1">
                              <a:latin typeface="Cambria Math"/>
                              <a:ea typeface="Cambria Math"/>
                            </a:rPr>
                            <m:t>𝜕</m:t>
                          </m:r>
                          <m:r>
                            <a:rPr lang="en-US" sz="1600" i="1">
                              <a:latin typeface="Cambria Math"/>
                              <a:ea typeface="Cambria Math"/>
                            </a:rPr>
                            <m:t>𝑡</m:t>
                          </m:r>
                        </m:den>
                      </m:f>
                      <m:r>
                        <a:rPr lang="en-US" sz="1600" i="1">
                          <a:latin typeface="Cambria Math"/>
                          <a:ea typeface="Cambria Math"/>
                        </a:rPr>
                        <m:t>=</m:t>
                      </m:r>
                      <m:r>
                        <a:rPr lang="en-US" sz="1600" i="1">
                          <a:latin typeface="Cambria Math"/>
                          <a:ea typeface="Cambria Math"/>
                        </a:rPr>
                        <m:t>𝛻</m:t>
                      </m:r>
                      <m:r>
                        <a:rPr lang="en-US" sz="1600" i="1">
                          <a:latin typeface="Cambria Math"/>
                          <a:ea typeface="Cambria Math"/>
                        </a:rPr>
                        <m:t>∙(</m:t>
                      </m:r>
                      <m:r>
                        <a:rPr lang="en-US" sz="1600" i="1">
                          <a:latin typeface="Cambria Math"/>
                          <a:ea typeface="Cambria Math"/>
                        </a:rPr>
                        <m:t>𝑘</m:t>
                      </m:r>
                      <m:r>
                        <a:rPr lang="en-US" sz="1600" i="1">
                          <a:latin typeface="Cambria Math"/>
                          <a:ea typeface="Cambria Math"/>
                        </a:rPr>
                        <m:t>𝛻</m:t>
                      </m:r>
                      <m:r>
                        <a:rPr lang="en-US" sz="1600" i="1">
                          <a:latin typeface="Cambria Math"/>
                          <a:ea typeface="Cambria Math"/>
                        </a:rPr>
                        <m:t>𝑇</m:t>
                      </m:r>
                      <m:r>
                        <a:rPr lang="en-US" sz="1600" i="1">
                          <a:latin typeface="Cambria Math"/>
                          <a:ea typeface="Cambria Math"/>
                        </a:rPr>
                        <m:t>)−</m:t>
                      </m:r>
                      <m:r>
                        <a:rPr lang="en-US" sz="1600" i="1">
                          <a:latin typeface="Cambria Math"/>
                          <a:ea typeface="Cambria Math"/>
                        </a:rPr>
                        <m:t>𝜌</m:t>
                      </m:r>
                      <m:r>
                        <a:rPr lang="en-US" sz="1600" i="1">
                          <a:latin typeface="Cambria Math"/>
                          <a:ea typeface="Cambria Math"/>
                        </a:rPr>
                        <m:t>𝑐</m:t>
                      </m:r>
                      <m:r>
                        <a:rPr lang="en-US" sz="1600" b="1" i="1">
                          <a:latin typeface="Cambria Math"/>
                          <a:ea typeface="Cambria Math"/>
                        </a:rPr>
                        <m:t>𝒖</m:t>
                      </m:r>
                      <m:r>
                        <a:rPr lang="en-US" sz="1600" i="1">
                          <a:latin typeface="Cambria Math"/>
                          <a:ea typeface="Cambria Math"/>
                        </a:rPr>
                        <m:t>∙</m:t>
                      </m:r>
                      <m:r>
                        <a:rPr lang="en-US" sz="1600" i="1">
                          <a:latin typeface="Cambria Math"/>
                          <a:ea typeface="Cambria Math"/>
                        </a:rPr>
                        <m:t>𝛻</m:t>
                      </m:r>
                      <m:r>
                        <a:rPr lang="en-US" sz="1600" i="1">
                          <a:latin typeface="Cambria Math"/>
                          <a:ea typeface="Cambria Math"/>
                        </a:rPr>
                        <m:t>𝑇</m:t>
                      </m:r>
                      <m:r>
                        <a:rPr lang="en-US" sz="1600" i="1">
                          <a:latin typeface="Cambria Math"/>
                          <a:ea typeface="Cambria Math"/>
                        </a:rPr>
                        <m:t>+2</m:t>
                      </m:r>
                      <m:acc>
                        <m:accPr>
                          <m:chr m:val="̇"/>
                          <m:ctrlPr>
                            <a:rPr lang="en-US" sz="1600" b="1" i="1">
                              <a:latin typeface="Cambria Math" panose="02040503050406030204" pitchFamily="18" charset="0"/>
                              <a:ea typeface="Cambria Math"/>
                            </a:rPr>
                          </m:ctrlPr>
                        </m:accPr>
                        <m:e>
                          <m:r>
                            <a:rPr lang="en-US" sz="1600" b="1" i="1">
                              <a:latin typeface="Cambria Math"/>
                              <a:ea typeface="Cambria Math"/>
                            </a:rPr>
                            <m:t>𝝐</m:t>
                          </m:r>
                        </m:e>
                      </m:acc>
                      <m:r>
                        <a:rPr lang="en-US" sz="1600" b="1" i="1">
                          <a:latin typeface="Cambria Math"/>
                          <a:ea typeface="Cambria Math"/>
                        </a:rPr>
                        <m:t>𝝈</m:t>
                      </m:r>
                    </m:oMath>
                  </m:oMathPara>
                </a14:m>
                <a:endParaRPr lang="en-US" sz="1600" dirty="0"/>
              </a:p>
            </p:txBody>
          </p:sp>
        </mc:Choice>
        <mc:Fallback xmlns="">
          <p:sp>
            <p:nvSpPr>
              <p:cNvPr id="53" name="TextBox 52">
                <a:extLst>
                  <a:ext uri="{FF2B5EF4-FFF2-40B4-BE49-F238E27FC236}">
                    <a16:creationId xmlns:a16="http://schemas.microsoft.com/office/drawing/2014/main" id="{08BAD392-D8E3-4EAC-998C-06F8158B4596}"/>
                  </a:ext>
                </a:extLst>
              </p:cNvPr>
              <p:cNvSpPr txBox="1">
                <a:spLocks noRot="1" noChangeAspect="1" noMove="1" noResize="1" noEditPoints="1" noAdjustHandles="1" noChangeArrowheads="1" noChangeShapeType="1" noTextEdit="1"/>
              </p:cNvSpPr>
              <p:nvPr/>
            </p:nvSpPr>
            <p:spPr>
              <a:xfrm>
                <a:off x="1068041" y="3394209"/>
                <a:ext cx="3962400" cy="560538"/>
              </a:xfrm>
              <a:prstGeom prst="rect">
                <a:avLst/>
              </a:prstGeom>
              <a:blipFill>
                <a:blip r:embed="rId7"/>
                <a:stretch>
                  <a:fillRect/>
                </a:stretch>
              </a:blipFill>
            </p:spPr>
            <p:txBody>
              <a:bodyPr/>
              <a:lstStyle/>
              <a:p>
                <a:r>
                  <a:rPr lang="en-US">
                    <a:noFill/>
                  </a:rPr>
                  <a:t> </a:t>
                </a:r>
              </a:p>
            </p:txBody>
          </p:sp>
        </mc:Fallback>
      </mc:AlternateContent>
      <p:pic>
        <p:nvPicPr>
          <p:cNvPr id="54" name="Picture 1" descr="image003">
            <a:extLst>
              <a:ext uri="{FF2B5EF4-FFF2-40B4-BE49-F238E27FC236}">
                <a16:creationId xmlns:a16="http://schemas.microsoft.com/office/drawing/2014/main" id="{D3400CA0-9CEA-4C85-A6BE-6148E092EE14}"/>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934200" y="3789455"/>
            <a:ext cx="1483811" cy="774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55" name="Object 54">
            <a:extLst>
              <a:ext uri="{FF2B5EF4-FFF2-40B4-BE49-F238E27FC236}">
                <a16:creationId xmlns:a16="http://schemas.microsoft.com/office/drawing/2014/main" id="{CC79DD5F-A52A-488C-8BB3-2AB832A1AAC4}"/>
              </a:ext>
            </a:extLst>
          </p:cNvPr>
          <p:cNvGraphicFramePr>
            <a:graphicFrameLocks noChangeAspect="1"/>
          </p:cNvGraphicFramePr>
          <p:nvPr/>
        </p:nvGraphicFramePr>
        <p:xfrm>
          <a:off x="2072130" y="3953427"/>
          <a:ext cx="1574552" cy="578754"/>
        </p:xfrm>
        <a:graphic>
          <a:graphicData uri="http://schemas.openxmlformats.org/presentationml/2006/ole">
            <mc:AlternateContent xmlns:mc="http://schemas.openxmlformats.org/markup-compatibility/2006">
              <mc:Choice xmlns:v="urn:schemas-microsoft-com:vml" Requires="v">
                <p:oleObj spid="_x0000_s62624" r:id="rId9" imgW="4698360" imgH="1726920" progId="">
                  <p:embed/>
                </p:oleObj>
              </mc:Choice>
              <mc:Fallback>
                <p:oleObj r:id="rId9" imgW="4698360" imgH="1726920" progId="">
                  <p:embed/>
                  <p:pic>
                    <p:nvPicPr>
                      <p:cNvPr id="55" name="Object 54">
                        <a:extLst>
                          <a:ext uri="{FF2B5EF4-FFF2-40B4-BE49-F238E27FC236}">
                            <a16:creationId xmlns:a16="http://schemas.microsoft.com/office/drawing/2014/main" id="{CC79DD5F-A52A-488C-8BB3-2AB832A1AAC4}"/>
                          </a:ext>
                        </a:extLst>
                      </p:cNvPr>
                      <p:cNvPicPr/>
                      <p:nvPr/>
                    </p:nvPicPr>
                    <p:blipFill>
                      <a:blip r:embed="rId10"/>
                      <a:stretch>
                        <a:fillRect/>
                      </a:stretch>
                    </p:blipFill>
                    <p:spPr>
                      <a:xfrm>
                        <a:off x="2072130" y="3953427"/>
                        <a:ext cx="1574552" cy="578754"/>
                      </a:xfrm>
                      <a:prstGeom prst="rect">
                        <a:avLst/>
                      </a:prstGeom>
                    </p:spPr>
                  </p:pic>
                </p:oleObj>
              </mc:Fallback>
            </mc:AlternateContent>
          </a:graphicData>
        </a:graphic>
      </p:graphicFrame>
      <p:sp>
        <p:nvSpPr>
          <p:cNvPr id="62" name="TextBox 61"/>
          <p:cNvSpPr txBox="1"/>
          <p:nvPr/>
        </p:nvSpPr>
        <p:spPr>
          <a:xfrm>
            <a:off x="4411130" y="1623120"/>
            <a:ext cx="1842446" cy="830997"/>
          </a:xfrm>
          <a:prstGeom prst="rect">
            <a:avLst/>
          </a:prstGeom>
          <a:solidFill>
            <a:schemeClr val="bg1">
              <a:lumMod val="85000"/>
            </a:schemeClr>
          </a:solidFill>
          <a:ln>
            <a:solidFill>
              <a:schemeClr val="tx1"/>
            </a:solidFill>
            <a:prstDash val="dash"/>
          </a:ln>
        </p:spPr>
        <p:txBody>
          <a:bodyPr wrap="square" rtlCol="0">
            <a:spAutoFit/>
          </a:bodyPr>
          <a:lstStyle/>
          <a:p>
            <a:pPr algn="ctr"/>
            <a:r>
              <a:rPr lang="en-US" sz="1600" dirty="0">
                <a:latin typeface="Calibri" panose="020F0502020204030204" pitchFamily="34" charset="0"/>
                <a:cs typeface="Calibri" panose="020F0502020204030204" pitchFamily="34" charset="0"/>
              </a:rPr>
              <a:t>C++/Fortran Interface, Mesh Conversion</a:t>
            </a:r>
            <a:endParaRPr lang="en-US" sz="1200" dirty="0">
              <a:latin typeface="Calibri" panose="020F0502020204030204" pitchFamily="34" charset="0"/>
              <a:cs typeface="Calibri" panose="020F0502020204030204" pitchFamily="34" charset="0"/>
            </a:endParaRPr>
          </a:p>
        </p:txBody>
      </p:sp>
      <p:graphicFrame>
        <p:nvGraphicFramePr>
          <p:cNvPr id="63" name="Object 62">
            <a:extLst>
              <a:ext uri="{FF2B5EF4-FFF2-40B4-BE49-F238E27FC236}">
                <a16:creationId xmlns:a16="http://schemas.microsoft.com/office/drawing/2014/main" id="{53C654E2-5ADF-406C-8F5D-A62367295B46}"/>
              </a:ext>
            </a:extLst>
          </p:cNvPr>
          <p:cNvGraphicFramePr>
            <a:graphicFrameLocks noChangeAspect="1"/>
          </p:cNvGraphicFramePr>
          <p:nvPr/>
        </p:nvGraphicFramePr>
        <p:xfrm>
          <a:off x="144953" y="2816775"/>
          <a:ext cx="1227681" cy="661762"/>
        </p:xfrm>
        <a:graphic>
          <a:graphicData uri="http://schemas.openxmlformats.org/presentationml/2006/ole">
            <mc:AlternateContent xmlns:mc="http://schemas.openxmlformats.org/markup-compatibility/2006">
              <mc:Choice xmlns:v="urn:schemas-microsoft-com:vml" Requires="v">
                <p:oleObj spid="_x0000_s62625" r:id="rId11" imgW="3415680" imgH="1841040" progId="">
                  <p:embed/>
                </p:oleObj>
              </mc:Choice>
              <mc:Fallback>
                <p:oleObj r:id="rId11" imgW="3415680" imgH="1841040" progId="">
                  <p:embed/>
                  <p:pic>
                    <p:nvPicPr>
                      <p:cNvPr id="63" name="Object 62">
                        <a:extLst>
                          <a:ext uri="{FF2B5EF4-FFF2-40B4-BE49-F238E27FC236}">
                            <a16:creationId xmlns:a16="http://schemas.microsoft.com/office/drawing/2014/main" id="{53C654E2-5ADF-406C-8F5D-A62367295B46}"/>
                          </a:ext>
                        </a:extLst>
                      </p:cNvPr>
                      <p:cNvPicPr/>
                      <p:nvPr/>
                    </p:nvPicPr>
                    <p:blipFill>
                      <a:blip r:embed="rId12"/>
                      <a:stretch>
                        <a:fillRect/>
                      </a:stretch>
                    </p:blipFill>
                    <p:spPr>
                      <a:xfrm>
                        <a:off x="144953" y="2816775"/>
                        <a:ext cx="1227681" cy="661762"/>
                      </a:xfrm>
                      <a:prstGeom prst="rect">
                        <a:avLst/>
                      </a:prstGeom>
                    </p:spPr>
                  </p:pic>
                </p:oleObj>
              </mc:Fallback>
            </mc:AlternateContent>
          </a:graphicData>
        </a:graphic>
      </p:graphicFrame>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7B8527E5-791B-4961-B6C4-41B997E834EF}"/>
                  </a:ext>
                </a:extLst>
              </p:cNvPr>
              <p:cNvSpPr txBox="1"/>
              <p:nvPr/>
            </p:nvSpPr>
            <p:spPr>
              <a:xfrm>
                <a:off x="431029" y="4832510"/>
                <a:ext cx="8076220" cy="461665"/>
              </a:xfrm>
              <a:prstGeom prst="rect">
                <a:avLst/>
              </a:prstGeom>
              <a:solidFill>
                <a:schemeClr val="accent6">
                  <a:lumMod val="20000"/>
                  <a:lumOff val="80000"/>
                </a:schemeClr>
              </a:solidFill>
            </p:spPr>
            <p:txBody>
              <a:bodyPr wrap="square" rtlCol="0">
                <a:spAutoFit/>
              </a:bodyPr>
              <a:lstStyle/>
              <a:p>
                <a:pPr algn="ctr"/>
                <a:r>
                  <a:rPr lang="en-US" sz="2400" dirty="0">
                    <a:latin typeface="Calibri" panose="020F0502020204030204" pitchFamily="34" charset="0"/>
                    <a:cs typeface="Calibri" panose="020F0502020204030204" pitchFamily="34" charset="0"/>
                  </a:rPr>
                  <a:t>“Loose” </a:t>
                </a:r>
                <a:r>
                  <a:rPr lang="en-US" sz="2400" b="1" dirty="0">
                    <a:latin typeface="Calibri" panose="020F0502020204030204" pitchFamily="34" charset="0"/>
                    <a:cs typeface="Calibri" panose="020F0502020204030204" pitchFamily="34" charset="0"/>
                  </a:rPr>
                  <a:t>sequential/staggered </a:t>
                </a:r>
                <a:r>
                  <a:rPr lang="en-US" sz="2400" dirty="0">
                    <a:latin typeface="Calibri" panose="020F0502020204030204" pitchFamily="34" charset="0"/>
                    <a:cs typeface="Calibri" panose="020F0502020204030204" pitchFamily="34" charset="0"/>
                  </a:rPr>
                  <a:t>coupling between </a:t>
                </a:r>
                <a14:m>
                  <m:oMath xmlns:m="http://schemas.openxmlformats.org/officeDocument/2006/math">
                    <m:r>
                      <a:rPr lang="en-US" sz="2400" b="1" i="1" dirty="0" smtClean="0">
                        <a:latin typeface="Cambria Math" panose="02040503050406030204" pitchFamily="18" charset="0"/>
                        <a:cs typeface="Calibri" panose="020F0502020204030204" pitchFamily="34" charset="0"/>
                      </a:rPr>
                      <m:t>𝒖</m:t>
                    </m:r>
                  </m:oMath>
                </a14:m>
                <a:r>
                  <a:rPr lang="en-US" sz="2400" dirty="0">
                    <a:latin typeface="Calibri" panose="020F0502020204030204" pitchFamily="34" charset="0"/>
                    <a:cs typeface="Calibri" panose="020F0502020204030204" pitchFamily="34" charset="0"/>
                  </a:rPr>
                  <a:t> and </a:t>
                </a:r>
                <a14:m>
                  <m:oMath xmlns:m="http://schemas.openxmlformats.org/officeDocument/2006/math">
                    <m:r>
                      <a:rPr lang="en-US" sz="2400" i="1" dirty="0" smtClean="0">
                        <a:latin typeface="Cambria Math" panose="02040503050406030204" pitchFamily="18" charset="0"/>
                        <a:cs typeface="Calibri" panose="020F0502020204030204" pitchFamily="34" charset="0"/>
                      </a:rPr>
                      <m:t>(</m:t>
                    </m:r>
                    <m:r>
                      <a:rPr lang="en-US" sz="2400" i="1" dirty="0" smtClean="0">
                        <a:latin typeface="Cambria Math" panose="02040503050406030204" pitchFamily="18" charset="0"/>
                        <a:cs typeface="Calibri" panose="020F0502020204030204" pitchFamily="34" charset="0"/>
                      </a:rPr>
                      <m:t>𝑇</m:t>
                    </m:r>
                    <m:r>
                      <a:rPr lang="en-US" sz="2400" i="1" dirty="0" smtClean="0">
                        <a:latin typeface="Cambria Math" panose="02040503050406030204" pitchFamily="18" charset="0"/>
                        <a:cs typeface="Calibri" panose="020F0502020204030204" pitchFamily="34" charset="0"/>
                      </a:rPr>
                      <m:t>,</m:t>
                    </m:r>
                    <m:r>
                      <a:rPr lang="en-US" sz="2400" i="1" dirty="0" smtClean="0">
                        <a:latin typeface="Cambria Math" panose="02040503050406030204" pitchFamily="18" charset="0"/>
                        <a:cs typeface="Calibri" panose="020F0502020204030204" pitchFamily="34" charset="0"/>
                      </a:rPr>
                      <m:t>𝐻</m:t>
                    </m:r>
                    <m:r>
                      <a:rPr lang="en-US" sz="2400" i="1" dirty="0" smtClean="0">
                        <a:latin typeface="Cambria Math" panose="02040503050406030204" pitchFamily="18" charset="0"/>
                        <a:cs typeface="Calibri" panose="020F0502020204030204" pitchFamily="34" charset="0"/>
                      </a:rPr>
                      <m:t>)</m:t>
                    </m:r>
                  </m:oMath>
                </a14:m>
                <a:r>
                  <a:rPr lang="en-US" sz="2400" dirty="0">
                    <a:latin typeface="Calibri" panose="020F0502020204030204" pitchFamily="34" charset="0"/>
                    <a:cs typeface="Calibri" panose="020F0502020204030204" pitchFamily="34" charset="0"/>
                  </a:rPr>
                  <a:t>.</a:t>
                </a:r>
              </a:p>
            </p:txBody>
          </p:sp>
        </mc:Choice>
        <mc:Fallback xmlns="">
          <p:sp>
            <p:nvSpPr>
              <p:cNvPr id="3" name="TextBox 2">
                <a:extLst>
                  <a:ext uri="{FF2B5EF4-FFF2-40B4-BE49-F238E27FC236}">
                    <a16:creationId xmlns:a16="http://schemas.microsoft.com/office/drawing/2014/main" id="{7B8527E5-791B-4961-B6C4-41B997E834EF}"/>
                  </a:ext>
                </a:extLst>
              </p:cNvPr>
              <p:cNvSpPr txBox="1">
                <a:spLocks noRot="1" noChangeAspect="1" noMove="1" noResize="1" noEditPoints="1" noAdjustHandles="1" noChangeArrowheads="1" noChangeShapeType="1" noTextEdit="1"/>
              </p:cNvSpPr>
              <p:nvPr/>
            </p:nvSpPr>
            <p:spPr>
              <a:xfrm>
                <a:off x="431029" y="4832510"/>
                <a:ext cx="8076220" cy="461665"/>
              </a:xfrm>
              <a:prstGeom prst="rect">
                <a:avLst/>
              </a:prstGeom>
              <a:blipFill>
                <a:blip r:embed="rId13"/>
                <a:stretch>
                  <a:fillRect l="-302" t="-10667" r="-151" b="-30667"/>
                </a:stretch>
              </a:blipFill>
            </p:spPr>
            <p:txBody>
              <a:bodyPr/>
              <a:lstStyle/>
              <a:p>
                <a:r>
                  <a:rPr lang="en-US">
                    <a:noFill/>
                  </a:rPr>
                  <a:t> </a:t>
                </a:r>
              </a:p>
            </p:txBody>
          </p:sp>
        </mc:Fallback>
      </mc:AlternateContent>
      <p:sp>
        <p:nvSpPr>
          <p:cNvPr id="2" name="TextBox 1">
            <a:extLst>
              <a:ext uri="{FF2B5EF4-FFF2-40B4-BE49-F238E27FC236}">
                <a16:creationId xmlns:a16="http://schemas.microsoft.com/office/drawing/2014/main" id="{BAB53517-0340-4979-8031-00DBD90D6529}"/>
              </a:ext>
            </a:extLst>
          </p:cNvPr>
          <p:cNvSpPr txBox="1"/>
          <p:nvPr/>
        </p:nvSpPr>
        <p:spPr>
          <a:xfrm>
            <a:off x="358122" y="5549527"/>
            <a:ext cx="8557278" cy="769441"/>
          </a:xfrm>
          <a:prstGeom prst="rect">
            <a:avLst/>
          </a:prstGeom>
          <a:noFill/>
        </p:spPr>
        <p:txBody>
          <a:bodyPr wrap="square" rtlCol="0">
            <a:spAutoFit/>
          </a:bodyPr>
          <a:lstStyle/>
          <a:p>
            <a:pPr marL="285750" indent="-285750">
              <a:buFont typeface="Arial" panose="020B0604020202020204" pitchFamily="34" charset="0"/>
              <a:buChar char="•"/>
            </a:pPr>
            <a:r>
              <a:rPr lang="en-US" sz="2200" dirty="0">
                <a:latin typeface="Calibri" panose="020F0502020204030204" pitchFamily="34" charset="0"/>
                <a:cs typeface="Calibri" panose="020F0502020204030204" pitchFamily="34" charset="0"/>
              </a:rPr>
              <a:t>Making this coupling </a:t>
            </a:r>
            <a:r>
              <a:rPr lang="en-US" sz="2200" b="1" dirty="0">
                <a:latin typeface="Calibri" panose="020F0502020204030204" pitchFamily="34" charset="0"/>
                <a:cs typeface="Calibri" panose="020F0502020204030204" pitchFamily="34" charset="0"/>
              </a:rPr>
              <a:t>tighter </a:t>
            </a:r>
            <a:r>
              <a:rPr lang="en-US" sz="2200" dirty="0">
                <a:latin typeface="Calibri" panose="020F0502020204030204" pitchFamily="34" charset="0"/>
                <a:cs typeface="Calibri" panose="020F0502020204030204" pitchFamily="34" charset="0"/>
              </a:rPr>
              <a:t>by moving thickness and temperature evolution to Albany is WIP.</a:t>
            </a:r>
          </a:p>
        </p:txBody>
      </p:sp>
    </p:spTree>
    <p:extLst>
      <p:ext uri="{BB962C8B-B14F-4D97-AF65-F5344CB8AC3E}">
        <p14:creationId xmlns:p14="http://schemas.microsoft.com/office/powerpoint/2010/main" val="128906239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76200" y="-7620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5" name="TextBox 4"/>
          <p:cNvSpPr txBox="1"/>
          <p:nvPr/>
        </p:nvSpPr>
        <p:spPr>
          <a:xfrm>
            <a:off x="104775" y="915240"/>
            <a:ext cx="8686800" cy="6894195"/>
          </a:xfrm>
          <a:prstGeom prst="rect">
            <a:avLst/>
          </a:prstGeom>
          <a:noFill/>
        </p:spPr>
        <p:txBody>
          <a:bodyPr wrap="square" rtlCol="0">
            <a:spAutoFit/>
          </a:bodyPr>
          <a:lstStyle/>
          <a:p>
            <a:pPr marL="457200" indent="-457200">
              <a:buAutoNum type="arabicPeriod"/>
            </a:pPr>
            <a:r>
              <a:rPr lang="en-US" sz="2200" dirty="0">
                <a:latin typeface="Calibri" panose="020F0502020204030204" pitchFamily="34" charset="0"/>
              </a:rPr>
              <a:t>Background</a:t>
            </a:r>
            <a:endParaRPr lang="en-US" sz="400" dirty="0">
              <a:latin typeface="Calibri" panose="020F0502020204030204" pitchFamily="34" charset="0"/>
            </a:endParaRPr>
          </a:p>
          <a:p>
            <a:pPr marL="800100" lvl="1" indent="-342900">
              <a:buFont typeface="Arial" panose="020B0604020202020204" pitchFamily="34" charset="0"/>
              <a:buChar char="•"/>
            </a:pPr>
            <a:r>
              <a:rPr lang="en-US" sz="2200" dirty="0">
                <a:latin typeface="Calibri" panose="020F0502020204030204" pitchFamily="34" charset="0"/>
              </a:rPr>
              <a:t>Motivation for climate &amp; land-ice modeling</a:t>
            </a:r>
          </a:p>
          <a:p>
            <a:pPr marL="800100" lvl="1" indent="-342900">
              <a:buFont typeface="Arial" panose="020B0604020202020204" pitchFamily="34" charset="0"/>
              <a:buChar char="•"/>
            </a:pPr>
            <a:r>
              <a:rPr lang="en-US" sz="2200" dirty="0">
                <a:latin typeface="Calibri" panose="020F0502020204030204" pitchFamily="34" charset="0"/>
              </a:rPr>
              <a:t>ISMs, ESMs &amp; projects</a:t>
            </a:r>
          </a:p>
          <a:p>
            <a:pPr marL="800100" lvl="1" indent="-342900">
              <a:buFont typeface="Arial" panose="020B0604020202020204" pitchFamily="34" charset="0"/>
              <a:buChar char="•"/>
            </a:pPr>
            <a:r>
              <a:rPr lang="en-US" sz="2200" dirty="0">
                <a:latin typeface="Calibri" panose="020F0502020204030204" pitchFamily="34" charset="0"/>
              </a:rPr>
              <a:t>Land-ice equations</a:t>
            </a:r>
          </a:p>
          <a:p>
            <a:pPr marL="800100" lvl="1" indent="-342900">
              <a:buFont typeface="Arial" panose="020B0604020202020204" pitchFamily="34" charset="0"/>
              <a:buChar char="•"/>
            </a:pPr>
            <a:r>
              <a:rPr lang="en-US" sz="2200" dirty="0">
                <a:latin typeface="Calibri" panose="020F0502020204030204" pitchFamily="34" charset="0"/>
              </a:rPr>
              <a:t>Our codes: ALI, MALI</a:t>
            </a:r>
          </a:p>
          <a:p>
            <a:pPr lvl="1"/>
            <a:endParaRPr lang="en-US" sz="400" dirty="0">
              <a:latin typeface="Calibri" panose="020F0502020204030204" pitchFamily="34" charset="0"/>
            </a:endParaRPr>
          </a:p>
          <a:p>
            <a:pPr lvl="1"/>
            <a:endParaRPr lang="en-US" sz="400" dirty="0">
              <a:latin typeface="Calibri" panose="020F0502020204030204" pitchFamily="34" charset="0"/>
            </a:endParaRPr>
          </a:p>
          <a:p>
            <a:r>
              <a:rPr lang="en-US" sz="2200" b="1" dirty="0">
                <a:latin typeface="Calibri" panose="020F0502020204030204" pitchFamily="34" charset="0"/>
              </a:rPr>
              <a:t>2.   Algorithms and software</a:t>
            </a:r>
          </a:p>
          <a:p>
            <a:pPr marL="800100" lvl="1" indent="-342900">
              <a:buFont typeface="Arial" panose="020B0604020202020204" pitchFamily="34" charset="0"/>
              <a:buChar char="•"/>
            </a:pPr>
            <a:r>
              <a:rPr lang="en-US" sz="2200" b="1" dirty="0">
                <a:latin typeface="Calibri" panose="020F0502020204030204" pitchFamily="34" charset="0"/>
              </a:rPr>
              <a:t>Discretization &amp; meshes</a:t>
            </a:r>
          </a:p>
          <a:p>
            <a:pPr marL="800100" lvl="1" indent="-342900">
              <a:buFont typeface="Arial" panose="020B0604020202020204" pitchFamily="34" charset="0"/>
              <a:buChar char="•"/>
            </a:pPr>
            <a:r>
              <a:rPr lang="en-US" sz="2200" dirty="0">
                <a:latin typeface="Calibri" panose="020F0502020204030204" pitchFamily="34" charset="0"/>
              </a:rPr>
              <a:t>Nonlinear solvers</a:t>
            </a:r>
          </a:p>
          <a:p>
            <a:pPr marL="800100" lvl="1" indent="-342900">
              <a:buFont typeface="Arial" panose="020B0604020202020204" pitchFamily="34" charset="0"/>
              <a:buChar char="•"/>
            </a:pPr>
            <a:r>
              <a:rPr lang="en-US" sz="2200" dirty="0">
                <a:latin typeface="Calibri" panose="020F0502020204030204" pitchFamily="34" charset="0"/>
              </a:rPr>
              <a:t>Linear solvers</a:t>
            </a:r>
          </a:p>
          <a:p>
            <a:pPr marL="800100" lvl="1" indent="-342900">
              <a:buFont typeface="Arial" panose="020B0604020202020204" pitchFamily="34" charset="0"/>
              <a:buChar char="•"/>
            </a:pPr>
            <a:r>
              <a:rPr lang="en-US" sz="2200" dirty="0">
                <a:latin typeface="Calibri" panose="020F0502020204030204" pitchFamily="34" charset="0"/>
              </a:rPr>
              <a:t>Performance-portability</a:t>
            </a:r>
          </a:p>
          <a:p>
            <a:pPr marL="800100" lvl="1" indent="-342900">
              <a:buFont typeface="Arial" panose="020B0604020202020204" pitchFamily="34" charset="0"/>
              <a:buChar char="•"/>
            </a:pPr>
            <a:r>
              <a:rPr lang="en-US" sz="2200" dirty="0">
                <a:latin typeface="Calibri" panose="020F0502020204030204" pitchFamily="34" charset="0"/>
              </a:rPr>
              <a:t>Ice sheet initialization</a:t>
            </a:r>
          </a:p>
          <a:p>
            <a:pPr marL="800100" lvl="1" indent="-342900">
              <a:buFont typeface="Arial" panose="020B0604020202020204" pitchFamily="34" charset="0"/>
              <a:buChar char="•"/>
            </a:pPr>
            <a:r>
              <a:rPr lang="en-US" sz="2200" dirty="0">
                <a:latin typeface="Calibri" panose="020F0502020204030204" pitchFamily="34" charset="0"/>
              </a:rPr>
              <a:t>Towards UQ</a:t>
            </a:r>
          </a:p>
          <a:p>
            <a:pPr marL="171450" indent="-171450">
              <a:buFont typeface="Arial" panose="020B0604020202020204" pitchFamily="34" charset="0"/>
              <a:buChar char="•"/>
            </a:pPr>
            <a:endParaRPr lang="en-US" sz="400" dirty="0">
              <a:latin typeface="Calibri" panose="020F0502020204030204" pitchFamily="34" charset="0"/>
            </a:endParaRPr>
          </a:p>
          <a:p>
            <a:endParaRPr lang="en-US" sz="400" dirty="0">
              <a:latin typeface="Calibri" panose="020F0502020204030204" pitchFamily="34" charset="0"/>
            </a:endParaRPr>
          </a:p>
          <a:p>
            <a:r>
              <a:rPr lang="en-US" sz="2200" dirty="0">
                <a:latin typeface="Calibri" panose="020F0502020204030204" pitchFamily="34" charset="0"/>
              </a:rPr>
              <a:t>3.    Simulations </a:t>
            </a:r>
          </a:p>
          <a:p>
            <a:pPr lvl="2"/>
            <a:endParaRPr lang="en-US" sz="400" dirty="0">
              <a:latin typeface="Calibri" panose="020F0502020204030204" pitchFamily="34" charset="0"/>
            </a:endParaRPr>
          </a:p>
          <a:p>
            <a:r>
              <a:rPr lang="en-US" sz="2200" dirty="0">
                <a:latin typeface="Calibri" panose="020F0502020204030204" pitchFamily="34" charset="0"/>
              </a:rPr>
              <a:t>4.    Ongoing &amp; future work</a:t>
            </a:r>
          </a:p>
          <a:p>
            <a:endParaRPr lang="en-US" sz="4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07426" y="794564"/>
            <a:ext cx="2514600" cy="1839773"/>
          </a:xfrm>
          <a:prstGeom prst="rect">
            <a:avLst/>
          </a:prstGeom>
        </p:spPr>
      </p:pic>
      <p:pic>
        <p:nvPicPr>
          <p:cNvPr id="8" name="Picture 7" descr="global-ocean-eddies.jp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39000" y="2743101"/>
            <a:ext cx="1676400" cy="1664582"/>
          </a:xfrm>
          <a:prstGeom prst="rect">
            <a:avLst/>
          </a:prstGeom>
        </p:spPr>
      </p:pic>
      <p:pic>
        <p:nvPicPr>
          <p:cNvPr id="9" name="Picture 8">
            <a:extLst>
              <a:ext uri="{FF2B5EF4-FFF2-40B4-BE49-F238E27FC236}">
                <a16:creationId xmlns:a16="http://schemas.microsoft.com/office/drawing/2014/main" id="{80C1262A-45A6-4D1D-AC10-ED5463DA9CD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07426" y="4648201"/>
            <a:ext cx="2673626" cy="1782418"/>
          </a:xfrm>
          <a:prstGeom prst="rect">
            <a:avLst/>
          </a:prstGeom>
        </p:spPr>
      </p:pic>
    </p:spTree>
    <p:extLst>
      <p:ext uri="{BB962C8B-B14F-4D97-AF65-F5344CB8AC3E}">
        <p14:creationId xmlns:p14="http://schemas.microsoft.com/office/powerpoint/2010/main" val="4015931373"/>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6200" y="-228600"/>
            <a:ext cx="7467600" cy="1219200"/>
          </a:xfrm>
        </p:spPr>
        <p:txBody>
          <a:bodyPr/>
          <a:lstStyle/>
          <a:p>
            <a:pPr algn="l"/>
            <a:r>
              <a:rPr lang="en-US" sz="3600" dirty="0">
                <a:latin typeface="Calibri" panose="020F0502020204030204" pitchFamily="34" charset="0"/>
                <a:cs typeface="Calibri" panose="020F0502020204030204" pitchFamily="34" charset="0"/>
              </a:rPr>
              <a:t>Finite Element Discretization</a:t>
            </a:r>
          </a:p>
        </p:txBody>
      </p:sp>
      <p:sp>
        <p:nvSpPr>
          <p:cNvPr id="3" name="TextBox 2">
            <a:extLst>
              <a:ext uri="{FF2B5EF4-FFF2-40B4-BE49-F238E27FC236}">
                <a16:creationId xmlns:a16="http://schemas.microsoft.com/office/drawing/2014/main" id="{DD2C6E60-734C-4831-8A0C-9F93AB57F852}"/>
              </a:ext>
            </a:extLst>
          </p:cNvPr>
          <p:cNvSpPr txBox="1"/>
          <p:nvPr/>
        </p:nvSpPr>
        <p:spPr>
          <a:xfrm>
            <a:off x="76200" y="809227"/>
            <a:ext cx="8763000" cy="1200329"/>
          </a:xfrm>
          <a:prstGeom prst="rect">
            <a:avLst/>
          </a:prstGeom>
          <a:noFill/>
        </p:spPr>
        <p:txBody>
          <a:bodyPr wrap="square" rtlCol="0">
            <a:spAutoFit/>
          </a:bodyPr>
          <a:lstStyle/>
          <a:p>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Can handle well the </a:t>
            </a:r>
            <a:r>
              <a:rPr lang="en-US" sz="2000" b="1" i="1" dirty="0">
                <a:latin typeface="Calibri" panose="020F0502020204030204" pitchFamily="34" charset="0"/>
                <a:cs typeface="Calibri" panose="020F0502020204030204" pitchFamily="34" charset="0"/>
              </a:rPr>
              <a:t>boundary conditions </a:t>
            </a:r>
            <a:r>
              <a:rPr lang="en-US" sz="2000" dirty="0">
                <a:latin typeface="Calibri" panose="020F0502020204030204" pitchFamily="34" charset="0"/>
                <a:cs typeface="Calibri" panose="020F0502020204030204" pitchFamily="34" charset="0"/>
              </a:rPr>
              <a:t>arising in land ice modeling.</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Allow the use of </a:t>
            </a:r>
            <a:r>
              <a:rPr lang="en-US" sz="2000" b="1" i="1" dirty="0">
                <a:latin typeface="Calibri" panose="020F0502020204030204" pitchFamily="34" charset="0"/>
                <a:cs typeface="Calibri" panose="020F0502020204030204" pitchFamily="34" charset="0"/>
              </a:rPr>
              <a:t>unstructured meshes </a:t>
            </a:r>
            <a:r>
              <a:rPr lang="en-US" sz="2000" dirty="0">
                <a:latin typeface="Calibri" panose="020F0502020204030204" pitchFamily="34" charset="0"/>
                <a:cs typeface="Calibri" panose="020F0502020204030204" pitchFamily="34" charset="0"/>
              </a:rPr>
              <a:t>to concentrate the computational power where it is needed.</a:t>
            </a:r>
          </a:p>
        </p:txBody>
      </p:sp>
      <p:pic>
        <p:nvPicPr>
          <p:cNvPr id="5" name="Picture 4">
            <a:extLst>
              <a:ext uri="{FF2B5EF4-FFF2-40B4-BE49-F238E27FC236}">
                <a16:creationId xmlns:a16="http://schemas.microsoft.com/office/drawing/2014/main" id="{FE3DDC74-039B-43CE-8EB6-D80504BFC44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85800" y="2023289"/>
            <a:ext cx="2832100" cy="4394200"/>
          </a:xfrm>
          <a:prstGeom prst="rect">
            <a:avLst/>
          </a:prstGeom>
        </p:spPr>
      </p:pic>
      <p:pic>
        <p:nvPicPr>
          <p:cNvPr id="7" name="Picture 6">
            <a:extLst>
              <a:ext uri="{FF2B5EF4-FFF2-40B4-BE49-F238E27FC236}">
                <a16:creationId xmlns:a16="http://schemas.microsoft.com/office/drawing/2014/main" id="{6795E1DB-C9EA-4700-8F60-C82017CF488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800600" y="2109648"/>
            <a:ext cx="3664454" cy="3925391"/>
          </a:xfrm>
          <a:prstGeom prst="rect">
            <a:avLst/>
          </a:prstGeom>
        </p:spPr>
      </p:pic>
      <p:sp>
        <p:nvSpPr>
          <p:cNvPr id="12" name="Rectangle 11">
            <a:extLst>
              <a:ext uri="{FF2B5EF4-FFF2-40B4-BE49-F238E27FC236}">
                <a16:creationId xmlns:a16="http://schemas.microsoft.com/office/drawing/2014/main" id="{4FCC330A-067B-421C-9D50-5547F2511DE7}"/>
              </a:ext>
            </a:extLst>
          </p:cNvPr>
          <p:cNvSpPr/>
          <p:nvPr/>
        </p:nvSpPr>
        <p:spPr>
          <a:xfrm>
            <a:off x="2895600" y="2895600"/>
            <a:ext cx="622300" cy="685800"/>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5" name="Straight Connector 14">
            <a:extLst>
              <a:ext uri="{FF2B5EF4-FFF2-40B4-BE49-F238E27FC236}">
                <a16:creationId xmlns:a16="http://schemas.microsoft.com/office/drawing/2014/main" id="{5F25F705-F0F4-400A-A65B-86C5ACF8D100}"/>
              </a:ext>
            </a:extLst>
          </p:cNvPr>
          <p:cNvCxnSpPr>
            <a:cxnSpLocks/>
            <a:stCxn id="12" idx="3"/>
          </p:cNvCxnSpPr>
          <p:nvPr/>
        </p:nvCxnSpPr>
        <p:spPr>
          <a:xfrm>
            <a:off x="3517900" y="3238500"/>
            <a:ext cx="1358900" cy="95250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sp>
        <p:nvSpPr>
          <p:cNvPr id="8" name="TextBox 7">
            <a:extLst>
              <a:ext uri="{FF2B5EF4-FFF2-40B4-BE49-F238E27FC236}">
                <a16:creationId xmlns:a16="http://schemas.microsoft.com/office/drawing/2014/main" id="{EC1C35D2-60C1-4B50-BCC6-0EBE1D83FE75}"/>
              </a:ext>
            </a:extLst>
          </p:cNvPr>
          <p:cNvSpPr txBox="1"/>
          <p:nvPr/>
        </p:nvSpPr>
        <p:spPr>
          <a:xfrm>
            <a:off x="2101850" y="5578733"/>
            <a:ext cx="2590800" cy="738664"/>
          </a:xfrm>
          <a:prstGeom prst="rect">
            <a:avLst/>
          </a:prstGeom>
          <a:noFill/>
        </p:spPr>
        <p:txBody>
          <a:bodyPr wrap="square" rtlCol="0">
            <a:spAutoFit/>
          </a:bodyPr>
          <a:lstStyle/>
          <a:p>
            <a:pPr algn="ctr"/>
            <a:r>
              <a:rPr lang="en-US" sz="1400" i="1" dirty="0">
                <a:latin typeface="Calibri" panose="020F0502020204030204" pitchFamily="34" charset="0"/>
                <a:cs typeface="Calibri" panose="020F0502020204030204" pitchFamily="34" charset="0"/>
              </a:rPr>
              <a:t>Greenland mesh from ALI refined based on gradient of surface velocity</a:t>
            </a:r>
          </a:p>
        </p:txBody>
      </p:sp>
    </p:spTree>
    <p:extLst>
      <p:ext uri="{BB962C8B-B14F-4D97-AF65-F5344CB8AC3E}">
        <p14:creationId xmlns:p14="http://schemas.microsoft.com/office/powerpoint/2010/main" val="1353491842"/>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6200" y="-228600"/>
            <a:ext cx="7467600" cy="1219200"/>
          </a:xfrm>
        </p:spPr>
        <p:txBody>
          <a:bodyPr/>
          <a:lstStyle/>
          <a:p>
            <a:pPr algn="l"/>
            <a:r>
              <a:rPr lang="en-US" sz="3600" dirty="0">
                <a:latin typeface="Calibri" panose="020F0502020204030204" pitchFamily="34" charset="0"/>
                <a:cs typeface="Calibri" panose="020F0502020204030204" pitchFamily="34" charset="0"/>
              </a:rPr>
              <a:t>Meshes</a:t>
            </a:r>
          </a:p>
        </p:txBody>
      </p:sp>
      <p:sp>
        <p:nvSpPr>
          <p:cNvPr id="8" name="TextBox 7">
            <a:extLst>
              <a:ext uri="{FF2B5EF4-FFF2-40B4-BE49-F238E27FC236}">
                <a16:creationId xmlns:a16="http://schemas.microsoft.com/office/drawing/2014/main" id="{D46A3723-385D-4702-8191-E77B19AC96D4}"/>
              </a:ext>
            </a:extLst>
          </p:cNvPr>
          <p:cNvSpPr txBox="1"/>
          <p:nvPr/>
        </p:nvSpPr>
        <p:spPr>
          <a:xfrm>
            <a:off x="95906" y="900979"/>
            <a:ext cx="8667094" cy="2554545"/>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ALI runs employ </a:t>
            </a:r>
            <a:r>
              <a:rPr lang="en-US" sz="2000" b="1" i="1" dirty="0">
                <a:latin typeface="Calibri" panose="020F0502020204030204" pitchFamily="34" charset="0"/>
                <a:cs typeface="Calibri" panose="020F0502020204030204" pitchFamily="34" charset="0"/>
              </a:rPr>
              <a:t>dual of hexagonal mesh </a:t>
            </a:r>
            <a:r>
              <a:rPr lang="en-US" sz="2000" dirty="0">
                <a:latin typeface="Calibri" panose="020F0502020204030204" pitchFamily="34" charset="0"/>
                <a:cs typeface="Calibri" panose="020F0502020204030204" pitchFamily="34" charset="0"/>
              </a:rPr>
              <a:t>from MPAS extruded to </a:t>
            </a:r>
            <a:r>
              <a:rPr lang="en-US" sz="2000" b="1" i="1" dirty="0">
                <a:latin typeface="Calibri" panose="020F0502020204030204" pitchFamily="34" charset="0"/>
                <a:cs typeface="Calibri" panose="020F0502020204030204" pitchFamily="34" charset="0"/>
              </a:rPr>
              <a:t>tetrahedra </a:t>
            </a:r>
            <a:r>
              <a:rPr lang="en-US" sz="2000" dirty="0">
                <a:latin typeface="Calibri" panose="020F0502020204030204" pitchFamily="34" charset="0"/>
                <a:cs typeface="Calibri" panose="020F0502020204030204" pitchFamily="34" charset="0"/>
              </a:rPr>
              <a:t>for the velocity solve in Albany.</a:t>
            </a:r>
          </a:p>
          <a:p>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Meshes are </a:t>
            </a:r>
            <a:r>
              <a:rPr lang="en-US" sz="2000" b="1" dirty="0">
                <a:latin typeface="Calibri" panose="020F0502020204030204" pitchFamily="34" charset="0"/>
                <a:cs typeface="Calibri" panose="020F0502020204030204" pitchFamily="34" charset="0"/>
              </a:rPr>
              <a:t>structured</a:t>
            </a:r>
            <a:r>
              <a:rPr lang="en-US" sz="2000" dirty="0">
                <a:latin typeface="Calibri" panose="020F0502020204030204" pitchFamily="34" charset="0"/>
                <a:cs typeface="Calibri" panose="020F0502020204030204" pitchFamily="34" charset="0"/>
              </a:rPr>
              <a:t> (</a:t>
            </a:r>
            <a:r>
              <a:rPr lang="en-US" sz="2000" b="1" dirty="0">
                <a:latin typeface="Calibri" panose="020F0502020204030204" pitchFamily="34" charset="0"/>
                <a:cs typeface="Calibri" panose="020F0502020204030204" pitchFamily="34" charset="0"/>
              </a:rPr>
              <a:t>extruded</a:t>
            </a:r>
            <a:r>
              <a:rPr lang="en-US" sz="2000" dirty="0">
                <a:latin typeface="Calibri" panose="020F0502020204030204" pitchFamily="34" charset="0"/>
                <a:cs typeface="Calibri" panose="020F0502020204030204" pitchFamily="34" charset="0"/>
              </a:rPr>
              <a:t>) in the vertical dimension.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Ice sheets are </a:t>
            </a:r>
            <a:r>
              <a:rPr lang="en-US" sz="2000" b="1" dirty="0">
                <a:latin typeface="Calibri" panose="020F0502020204030204" pitchFamily="34" charset="0"/>
                <a:cs typeface="Calibri" panose="020F0502020204030204" pitchFamily="34" charset="0"/>
              </a:rPr>
              <a:t>thin</a:t>
            </a:r>
            <a:r>
              <a:rPr lang="en-US" sz="2000" dirty="0">
                <a:latin typeface="Calibri" panose="020F0502020204030204" pitchFamily="34" charset="0"/>
                <a:cs typeface="Calibri" panose="020F0502020204030204" pitchFamily="34" charset="0"/>
              </a:rPr>
              <a:t> (thickness up to 4 km, horizontal extension of thousands km), meaning we typically have elements with bad aspect ratios.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p:pic>
        <p:nvPicPr>
          <p:cNvPr id="9" name="Picture 8">
            <a:extLst>
              <a:ext uri="{FF2B5EF4-FFF2-40B4-BE49-F238E27FC236}">
                <a16:creationId xmlns:a16="http://schemas.microsoft.com/office/drawing/2014/main" id="{A68A26CA-9081-4F44-A12D-55A7B4035782}"/>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14303" y="3533163"/>
            <a:ext cx="4953000" cy="2919510"/>
          </a:xfrm>
          <a:prstGeom prst="rect">
            <a:avLst/>
          </a:prstGeom>
        </p:spPr>
      </p:pic>
      <p:pic>
        <p:nvPicPr>
          <p:cNvPr id="10" name="Picture 9">
            <a:extLst>
              <a:ext uri="{FF2B5EF4-FFF2-40B4-BE49-F238E27FC236}">
                <a16:creationId xmlns:a16="http://schemas.microsoft.com/office/drawing/2014/main" id="{28E24856-0FC5-48E8-AEEB-C9E2AC0207C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967303" y="4523763"/>
            <a:ext cx="1987550" cy="1574800"/>
          </a:xfrm>
          <a:prstGeom prst="rect">
            <a:avLst/>
          </a:prstGeom>
        </p:spPr>
      </p:pic>
      <p:sp>
        <p:nvSpPr>
          <p:cNvPr id="11" name="Rectangle 10">
            <a:extLst>
              <a:ext uri="{FF2B5EF4-FFF2-40B4-BE49-F238E27FC236}">
                <a16:creationId xmlns:a16="http://schemas.microsoft.com/office/drawing/2014/main" id="{78F54944-60F4-4DB7-9495-67B01DD1FF4C}"/>
              </a:ext>
            </a:extLst>
          </p:cNvPr>
          <p:cNvSpPr/>
          <p:nvPr/>
        </p:nvSpPr>
        <p:spPr>
          <a:xfrm>
            <a:off x="4224103" y="5514363"/>
            <a:ext cx="457200" cy="37552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3" name="Straight Connector 12">
            <a:extLst>
              <a:ext uri="{FF2B5EF4-FFF2-40B4-BE49-F238E27FC236}">
                <a16:creationId xmlns:a16="http://schemas.microsoft.com/office/drawing/2014/main" id="{F9F4008C-605D-4460-9635-8A65DCEBDCD8}"/>
              </a:ext>
            </a:extLst>
          </p:cNvPr>
          <p:cNvCxnSpPr>
            <a:stCxn id="11" idx="3"/>
            <a:endCxn id="10" idx="1"/>
          </p:cNvCxnSpPr>
          <p:nvPr/>
        </p:nvCxnSpPr>
        <p:spPr>
          <a:xfrm flipV="1">
            <a:off x="4681303" y="5311163"/>
            <a:ext cx="2286000" cy="390962"/>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14" name="Picture 13">
            <a:extLst>
              <a:ext uri="{FF2B5EF4-FFF2-40B4-BE49-F238E27FC236}">
                <a16:creationId xmlns:a16="http://schemas.microsoft.com/office/drawing/2014/main" id="{0C3B6C8C-2B42-4428-8D84-0497DF8EC3B2}"/>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83554" y="4876799"/>
            <a:ext cx="1298148" cy="1416161"/>
          </a:xfrm>
          <a:prstGeom prst="rect">
            <a:avLst/>
          </a:prstGeom>
        </p:spPr>
      </p:pic>
      <p:sp>
        <p:nvSpPr>
          <p:cNvPr id="16" name="TextBox 15">
            <a:extLst>
              <a:ext uri="{FF2B5EF4-FFF2-40B4-BE49-F238E27FC236}">
                <a16:creationId xmlns:a16="http://schemas.microsoft.com/office/drawing/2014/main" id="{492CA62B-1541-4DF1-9A3B-C9149339072E}"/>
              </a:ext>
            </a:extLst>
          </p:cNvPr>
          <p:cNvSpPr txBox="1"/>
          <p:nvPr/>
        </p:nvSpPr>
        <p:spPr>
          <a:xfrm>
            <a:off x="238453" y="3827916"/>
            <a:ext cx="1371600" cy="954107"/>
          </a:xfrm>
          <a:prstGeom prst="rect">
            <a:avLst/>
          </a:prstGeom>
          <a:noFill/>
        </p:spPr>
        <p:txBody>
          <a:bodyPr wrap="square" rtlCol="0">
            <a:spAutoFit/>
          </a:bodyPr>
          <a:lstStyle/>
          <a:p>
            <a:pPr algn="ctr"/>
            <a:r>
              <a:rPr lang="en-US" sz="1400" i="1" dirty="0">
                <a:latin typeface="Calibri" panose="020F0502020204030204" pitchFamily="34" charset="0"/>
                <a:cs typeface="Calibri" panose="020F0502020204030204" pitchFamily="34" charset="0"/>
              </a:rPr>
              <a:t>MALI uses dual of hexagonal mesh extruded to tetrahedra.</a:t>
            </a:r>
          </a:p>
        </p:txBody>
      </p:sp>
      <p:sp>
        <p:nvSpPr>
          <p:cNvPr id="17" name="TextBox 16">
            <a:extLst>
              <a:ext uri="{FF2B5EF4-FFF2-40B4-BE49-F238E27FC236}">
                <a16:creationId xmlns:a16="http://schemas.microsoft.com/office/drawing/2014/main" id="{D173196C-9684-4800-A45F-4556C90A9C74}"/>
              </a:ext>
            </a:extLst>
          </p:cNvPr>
          <p:cNvSpPr txBox="1"/>
          <p:nvPr/>
        </p:nvSpPr>
        <p:spPr>
          <a:xfrm>
            <a:off x="6642288" y="3653936"/>
            <a:ext cx="2286000" cy="738664"/>
          </a:xfrm>
          <a:prstGeom prst="rect">
            <a:avLst/>
          </a:prstGeom>
          <a:noFill/>
        </p:spPr>
        <p:txBody>
          <a:bodyPr wrap="square" rtlCol="0">
            <a:spAutoFit/>
          </a:bodyPr>
          <a:lstStyle/>
          <a:p>
            <a:pPr algn="ctr"/>
            <a:r>
              <a:rPr lang="en-US" sz="1400" i="1" dirty="0">
                <a:latin typeface="Calibri" panose="020F0502020204030204" pitchFamily="34" charset="0"/>
                <a:cs typeface="Calibri" panose="020F0502020204030204" pitchFamily="34" charset="0"/>
              </a:rPr>
              <a:t>Variable resolution triangular mesh extruded to a (thin) tetrahedral mesh.</a:t>
            </a:r>
          </a:p>
        </p:txBody>
      </p:sp>
      <p:pic>
        <p:nvPicPr>
          <p:cNvPr id="18" name="Picture 3">
            <a:extLst>
              <a:ext uri="{FF2B5EF4-FFF2-40B4-BE49-F238E27FC236}">
                <a16:creationId xmlns:a16="http://schemas.microsoft.com/office/drawing/2014/main" id="{226179C4-0F9C-4C9C-A5EB-820B5DC7709A}"/>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tretch>
            <a:fillRect/>
          </a:stretch>
        </p:blipFill>
        <p:spPr bwMode="auto">
          <a:xfrm>
            <a:off x="1610053" y="3772496"/>
            <a:ext cx="1371600" cy="16459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46149344"/>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76200" y="-7620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5" name="TextBox 4"/>
          <p:cNvSpPr txBox="1"/>
          <p:nvPr/>
        </p:nvSpPr>
        <p:spPr>
          <a:xfrm>
            <a:off x="104775" y="915240"/>
            <a:ext cx="8686800" cy="7232749"/>
          </a:xfrm>
          <a:prstGeom prst="rect">
            <a:avLst/>
          </a:prstGeom>
          <a:noFill/>
        </p:spPr>
        <p:txBody>
          <a:bodyPr wrap="square" rtlCol="0">
            <a:spAutoFit/>
          </a:bodyPr>
          <a:lstStyle/>
          <a:p>
            <a:pPr marL="457200" indent="-457200">
              <a:buAutoNum type="arabicPeriod"/>
            </a:pPr>
            <a:r>
              <a:rPr lang="en-US" sz="2200" dirty="0">
                <a:latin typeface="Calibri" panose="020F0502020204030204" pitchFamily="34" charset="0"/>
              </a:rPr>
              <a:t>Background</a:t>
            </a:r>
            <a:endParaRPr lang="en-US" sz="400" dirty="0">
              <a:latin typeface="Calibri" panose="020F0502020204030204" pitchFamily="34" charset="0"/>
            </a:endParaRPr>
          </a:p>
          <a:p>
            <a:pPr marL="800100" lvl="1" indent="-342900">
              <a:buFont typeface="Arial" panose="020B0604020202020204" pitchFamily="34" charset="0"/>
              <a:buChar char="•"/>
            </a:pPr>
            <a:r>
              <a:rPr lang="en-US" sz="2200" dirty="0">
                <a:latin typeface="Calibri" panose="020F0502020204030204" pitchFamily="34" charset="0"/>
              </a:rPr>
              <a:t>Motivation for climate &amp; land-ice modeling</a:t>
            </a:r>
          </a:p>
          <a:p>
            <a:pPr marL="800100" lvl="1" indent="-342900">
              <a:buFont typeface="Arial" panose="020B0604020202020204" pitchFamily="34" charset="0"/>
              <a:buChar char="•"/>
            </a:pPr>
            <a:r>
              <a:rPr lang="en-US" sz="2200" dirty="0">
                <a:latin typeface="Calibri" panose="020F0502020204030204" pitchFamily="34" charset="0"/>
              </a:rPr>
              <a:t>ISMs, ESMs &amp; projects</a:t>
            </a:r>
          </a:p>
          <a:p>
            <a:pPr marL="800100" lvl="1" indent="-342900">
              <a:buFont typeface="Arial" panose="020B0604020202020204" pitchFamily="34" charset="0"/>
              <a:buChar char="•"/>
            </a:pPr>
            <a:r>
              <a:rPr lang="en-US" sz="2200" dirty="0">
                <a:latin typeface="Calibri" panose="020F0502020204030204" pitchFamily="34" charset="0"/>
              </a:rPr>
              <a:t>Land-ice equations</a:t>
            </a:r>
          </a:p>
          <a:p>
            <a:pPr marL="800100" lvl="1" indent="-342900">
              <a:buFont typeface="Arial" panose="020B0604020202020204" pitchFamily="34" charset="0"/>
              <a:buChar char="•"/>
            </a:pPr>
            <a:r>
              <a:rPr lang="en-US" sz="2200" dirty="0">
                <a:latin typeface="Calibri" panose="020F0502020204030204" pitchFamily="34" charset="0"/>
              </a:rPr>
              <a:t>Our codes: ALI, MALI</a:t>
            </a:r>
          </a:p>
          <a:p>
            <a:pPr lvl="1"/>
            <a:endParaRPr lang="en-US" sz="400" dirty="0">
              <a:latin typeface="Calibri" panose="020F0502020204030204" pitchFamily="34" charset="0"/>
            </a:endParaRPr>
          </a:p>
          <a:p>
            <a:pPr lvl="1"/>
            <a:endParaRPr lang="en-US" sz="400" dirty="0">
              <a:latin typeface="Calibri" panose="020F0502020204030204" pitchFamily="34" charset="0"/>
            </a:endParaRPr>
          </a:p>
          <a:p>
            <a:r>
              <a:rPr lang="en-US" sz="2200" b="1" dirty="0">
                <a:latin typeface="Calibri" panose="020F0502020204030204" pitchFamily="34" charset="0"/>
              </a:rPr>
              <a:t>2.   Algorithms and software</a:t>
            </a:r>
          </a:p>
          <a:p>
            <a:pPr marL="800100" lvl="1" indent="-342900">
              <a:buFont typeface="Arial" panose="020B0604020202020204" pitchFamily="34" charset="0"/>
              <a:buChar char="•"/>
            </a:pPr>
            <a:r>
              <a:rPr lang="en-US" sz="2200" dirty="0">
                <a:latin typeface="Calibri" panose="020F0502020204030204" pitchFamily="34" charset="0"/>
              </a:rPr>
              <a:t>Discretization &amp; meshes</a:t>
            </a:r>
          </a:p>
          <a:p>
            <a:pPr marL="800100" lvl="1" indent="-342900">
              <a:buFont typeface="Arial" panose="020B0604020202020204" pitchFamily="34" charset="0"/>
              <a:buChar char="•"/>
            </a:pPr>
            <a:r>
              <a:rPr lang="en-US" sz="2200" b="1" dirty="0">
                <a:latin typeface="Calibri" panose="020F0502020204030204" pitchFamily="34" charset="0"/>
              </a:rPr>
              <a:t>Nonlinear solvers</a:t>
            </a:r>
          </a:p>
          <a:p>
            <a:pPr marL="800100" lvl="1" indent="-342900">
              <a:buFont typeface="Arial" panose="020B0604020202020204" pitchFamily="34" charset="0"/>
              <a:buChar char="•"/>
            </a:pPr>
            <a:r>
              <a:rPr lang="en-US" sz="2200" dirty="0">
                <a:latin typeface="Calibri" panose="020F0502020204030204" pitchFamily="34" charset="0"/>
              </a:rPr>
              <a:t>Linear solvers</a:t>
            </a:r>
          </a:p>
          <a:p>
            <a:pPr marL="800100" lvl="1" indent="-342900">
              <a:buFont typeface="Arial" panose="020B0604020202020204" pitchFamily="34" charset="0"/>
              <a:buChar char="•"/>
            </a:pPr>
            <a:r>
              <a:rPr lang="en-US" sz="2200" dirty="0">
                <a:latin typeface="Calibri" panose="020F0502020204030204" pitchFamily="34" charset="0"/>
              </a:rPr>
              <a:t>Velocity-temperature coupling</a:t>
            </a:r>
          </a:p>
          <a:p>
            <a:pPr marL="800100" lvl="1" indent="-342900">
              <a:buFont typeface="Arial" panose="020B0604020202020204" pitchFamily="34" charset="0"/>
              <a:buChar char="•"/>
            </a:pPr>
            <a:r>
              <a:rPr lang="en-US" sz="2200" dirty="0">
                <a:latin typeface="Calibri" panose="020F0502020204030204" pitchFamily="34" charset="0"/>
              </a:rPr>
              <a:t>Performance-portability</a:t>
            </a:r>
          </a:p>
          <a:p>
            <a:pPr marL="800100" lvl="1" indent="-342900">
              <a:buFont typeface="Arial" panose="020B0604020202020204" pitchFamily="34" charset="0"/>
              <a:buChar char="•"/>
            </a:pPr>
            <a:r>
              <a:rPr lang="en-US" sz="2200" dirty="0">
                <a:latin typeface="Calibri" panose="020F0502020204030204" pitchFamily="34" charset="0"/>
              </a:rPr>
              <a:t>Ice sheet initialization</a:t>
            </a:r>
          </a:p>
          <a:p>
            <a:pPr marL="800100" lvl="1" indent="-342900">
              <a:buFont typeface="Arial" panose="020B0604020202020204" pitchFamily="34" charset="0"/>
              <a:buChar char="•"/>
            </a:pPr>
            <a:r>
              <a:rPr lang="en-US" sz="2200" dirty="0">
                <a:latin typeface="Calibri" panose="020F0502020204030204" pitchFamily="34" charset="0"/>
              </a:rPr>
              <a:t>Towards UQ</a:t>
            </a:r>
          </a:p>
          <a:p>
            <a:pPr marL="171450" indent="-171450">
              <a:buFont typeface="Arial" panose="020B0604020202020204" pitchFamily="34" charset="0"/>
              <a:buChar char="•"/>
            </a:pPr>
            <a:endParaRPr lang="en-US" sz="400" dirty="0">
              <a:latin typeface="Calibri" panose="020F0502020204030204" pitchFamily="34" charset="0"/>
            </a:endParaRPr>
          </a:p>
          <a:p>
            <a:endParaRPr lang="en-US" sz="400" dirty="0">
              <a:latin typeface="Calibri" panose="020F0502020204030204" pitchFamily="34" charset="0"/>
            </a:endParaRPr>
          </a:p>
          <a:p>
            <a:r>
              <a:rPr lang="en-US" sz="2200" dirty="0">
                <a:latin typeface="Calibri" panose="020F0502020204030204" pitchFamily="34" charset="0"/>
              </a:rPr>
              <a:t>3.    Simulations </a:t>
            </a:r>
          </a:p>
          <a:p>
            <a:pPr lvl="2"/>
            <a:endParaRPr lang="en-US" sz="400" dirty="0">
              <a:latin typeface="Calibri" panose="020F0502020204030204" pitchFamily="34" charset="0"/>
            </a:endParaRPr>
          </a:p>
          <a:p>
            <a:r>
              <a:rPr lang="en-US" sz="2200" dirty="0">
                <a:latin typeface="Calibri" panose="020F0502020204030204" pitchFamily="34" charset="0"/>
              </a:rPr>
              <a:t>4.    Ongoing &amp; future work</a:t>
            </a:r>
          </a:p>
          <a:p>
            <a:endParaRPr lang="en-US" sz="4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07426" y="794564"/>
            <a:ext cx="2514600" cy="1839773"/>
          </a:xfrm>
          <a:prstGeom prst="rect">
            <a:avLst/>
          </a:prstGeom>
        </p:spPr>
      </p:pic>
      <p:pic>
        <p:nvPicPr>
          <p:cNvPr id="8" name="Picture 7" descr="global-ocean-eddies.jp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39000" y="2743101"/>
            <a:ext cx="1676400" cy="1664582"/>
          </a:xfrm>
          <a:prstGeom prst="rect">
            <a:avLst/>
          </a:prstGeom>
        </p:spPr>
      </p:pic>
      <p:pic>
        <p:nvPicPr>
          <p:cNvPr id="9" name="Picture 8">
            <a:extLst>
              <a:ext uri="{FF2B5EF4-FFF2-40B4-BE49-F238E27FC236}">
                <a16:creationId xmlns:a16="http://schemas.microsoft.com/office/drawing/2014/main" id="{80C1262A-45A6-4D1D-AC10-ED5463DA9CD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07426" y="4648201"/>
            <a:ext cx="2673626" cy="1782418"/>
          </a:xfrm>
          <a:prstGeom prst="rect">
            <a:avLst/>
          </a:prstGeom>
        </p:spPr>
      </p:pic>
    </p:spTree>
    <p:extLst>
      <p:ext uri="{BB962C8B-B14F-4D97-AF65-F5344CB8AC3E}">
        <p14:creationId xmlns:p14="http://schemas.microsoft.com/office/powerpoint/2010/main" val="729573714"/>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12493" y="-311285"/>
            <a:ext cx="8895694" cy="1364312"/>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Nonlinear Solver for Discretized Problem</a:t>
            </a:r>
          </a:p>
        </p:txBody>
      </p:sp>
      <p:sp>
        <p:nvSpPr>
          <p:cNvPr id="2" name="TextBox 1">
            <a:extLst>
              <a:ext uri="{FF2B5EF4-FFF2-40B4-BE49-F238E27FC236}">
                <a16:creationId xmlns:a16="http://schemas.microsoft.com/office/drawing/2014/main" id="{6193ABD3-8B8F-426E-8132-DAD24D0A0CE2}"/>
              </a:ext>
            </a:extLst>
          </p:cNvPr>
          <p:cNvSpPr txBox="1"/>
          <p:nvPr/>
        </p:nvSpPr>
        <p:spPr>
          <a:xfrm>
            <a:off x="23611" y="673436"/>
            <a:ext cx="8522295" cy="461665"/>
          </a:xfrm>
          <a:prstGeom prst="rect">
            <a:avLst/>
          </a:prstGeom>
          <a:noFill/>
        </p:spPr>
        <p:txBody>
          <a:bodyPr wrap="square" rtlCol="0">
            <a:spAutoFit/>
          </a:bodyPr>
          <a:lstStyle/>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Picard iterations </a:t>
            </a:r>
            <a:r>
              <a:rPr lang="en-US" sz="2000" dirty="0">
                <a:latin typeface="Calibri" panose="020F0502020204030204" pitchFamily="34" charset="0"/>
                <a:cs typeface="Calibri" panose="020F0502020204030204" pitchFamily="34" charset="0"/>
              </a:rPr>
              <a:t>have been method of choice in ice sheet modeling</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p:pic>
        <p:nvPicPr>
          <p:cNvPr id="8" name="Picture 7">
            <a:extLst>
              <a:ext uri="{FF2B5EF4-FFF2-40B4-BE49-F238E27FC236}">
                <a16:creationId xmlns:a16="http://schemas.microsoft.com/office/drawing/2014/main" id="{48EC5E39-9996-4389-B177-984E8F5C65B0}"/>
              </a:ext>
            </a:extLst>
          </p:cNvPr>
          <p:cNvPicPr>
            <a:picLocks noChangeAspect="1"/>
          </p:cNvPicPr>
          <p:nvPr/>
        </p:nvPicPr>
        <p:blipFill>
          <a:blip r:embed="rId2"/>
          <a:stretch>
            <a:fillRect/>
          </a:stretch>
        </p:blipFill>
        <p:spPr>
          <a:xfrm>
            <a:off x="6707273" y="7254758"/>
            <a:ext cx="2419419" cy="898642"/>
          </a:xfrm>
          <a:prstGeom prst="rect">
            <a:avLst/>
          </a:prstGeom>
        </p:spPr>
      </p:pic>
      <p:pic>
        <p:nvPicPr>
          <p:cNvPr id="9" name="Picture 8">
            <a:extLst>
              <a:ext uri="{FF2B5EF4-FFF2-40B4-BE49-F238E27FC236}">
                <a16:creationId xmlns:a16="http://schemas.microsoft.com/office/drawing/2014/main" id="{9C708158-F59A-42CC-BB7B-BAD7691C7047}"/>
              </a:ext>
            </a:extLst>
          </p:cNvPr>
          <p:cNvPicPr>
            <a:picLocks noChangeAspect="1"/>
          </p:cNvPicPr>
          <p:nvPr/>
        </p:nvPicPr>
        <p:blipFill>
          <a:blip r:embed="rId3"/>
          <a:stretch>
            <a:fillRect/>
          </a:stretch>
        </p:blipFill>
        <p:spPr>
          <a:xfrm>
            <a:off x="4345270" y="7234438"/>
            <a:ext cx="2419420" cy="898642"/>
          </a:xfrm>
          <a:prstGeom prst="rect">
            <a:avLst/>
          </a:prstGeom>
        </p:spPr>
      </p:pic>
    </p:spTree>
    <p:extLst>
      <p:ext uri="{BB962C8B-B14F-4D97-AF65-F5344CB8AC3E}">
        <p14:creationId xmlns:p14="http://schemas.microsoft.com/office/powerpoint/2010/main" val="3125451677"/>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12493" y="-311285"/>
            <a:ext cx="8895694" cy="1364312"/>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Nonlinear Solver for Discretized Problem</a:t>
            </a:r>
          </a:p>
        </p:txBody>
      </p:sp>
      <p:sp>
        <p:nvSpPr>
          <p:cNvPr id="2" name="TextBox 1">
            <a:extLst>
              <a:ext uri="{FF2B5EF4-FFF2-40B4-BE49-F238E27FC236}">
                <a16:creationId xmlns:a16="http://schemas.microsoft.com/office/drawing/2014/main" id="{6193ABD3-8B8F-426E-8132-DAD24D0A0CE2}"/>
              </a:ext>
            </a:extLst>
          </p:cNvPr>
          <p:cNvSpPr txBox="1"/>
          <p:nvPr/>
        </p:nvSpPr>
        <p:spPr>
          <a:xfrm>
            <a:off x="23611" y="673436"/>
            <a:ext cx="8522295" cy="892552"/>
          </a:xfrm>
          <a:prstGeom prst="rect">
            <a:avLst/>
          </a:prstGeom>
          <a:noFill/>
        </p:spPr>
        <p:txBody>
          <a:bodyPr wrap="square" rtlCol="0">
            <a:spAutoFit/>
          </a:bodyPr>
          <a:lstStyle/>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Picard iterations </a:t>
            </a:r>
            <a:r>
              <a:rPr lang="en-US" sz="2000" dirty="0">
                <a:latin typeface="Calibri" panose="020F0502020204030204" pitchFamily="34" charset="0"/>
                <a:cs typeface="Calibri" panose="020F0502020204030204" pitchFamily="34" charset="0"/>
              </a:rPr>
              <a:t>have been method of choice in ice sheet modeling</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ALI employs </a:t>
            </a:r>
            <a:r>
              <a:rPr lang="en-US" sz="2000" b="1" dirty="0">
                <a:latin typeface="Calibri" panose="020F0502020204030204" pitchFamily="34" charset="0"/>
                <a:cs typeface="Calibri" panose="020F0502020204030204" pitchFamily="34" charset="0"/>
              </a:rPr>
              <a:t>Newton’s method </a:t>
            </a:r>
            <a:r>
              <a:rPr lang="en-US" sz="2000" dirty="0">
                <a:latin typeface="Calibri" panose="020F0502020204030204" pitchFamily="34" charset="0"/>
                <a:cs typeface="Calibri" panose="020F0502020204030204" pitchFamily="34" charset="0"/>
              </a:rPr>
              <a:t>with several advancements:</a:t>
            </a:r>
            <a:endParaRPr lang="en-US" sz="20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3584108830"/>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12493" y="-311285"/>
            <a:ext cx="8895694" cy="1364312"/>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Nonlinear Solver for Discretized Problem</a:t>
            </a:r>
          </a:p>
        </p:txBody>
      </p:sp>
      <p:sp>
        <p:nvSpPr>
          <p:cNvPr id="2" name="TextBox 1">
            <a:extLst>
              <a:ext uri="{FF2B5EF4-FFF2-40B4-BE49-F238E27FC236}">
                <a16:creationId xmlns:a16="http://schemas.microsoft.com/office/drawing/2014/main" id="{6193ABD3-8B8F-426E-8132-DAD24D0A0CE2}"/>
              </a:ext>
            </a:extLst>
          </p:cNvPr>
          <p:cNvSpPr txBox="1"/>
          <p:nvPr/>
        </p:nvSpPr>
        <p:spPr>
          <a:xfrm>
            <a:off x="23611" y="673436"/>
            <a:ext cx="8522295" cy="1508105"/>
          </a:xfrm>
          <a:prstGeom prst="rect">
            <a:avLst/>
          </a:prstGeom>
          <a:noFill/>
        </p:spPr>
        <p:txBody>
          <a:bodyPr wrap="square" rtlCol="0">
            <a:spAutoFit/>
          </a:bodyPr>
          <a:lstStyle/>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Picard iterations </a:t>
            </a:r>
            <a:r>
              <a:rPr lang="en-US" sz="2000" dirty="0">
                <a:latin typeface="Calibri" panose="020F0502020204030204" pitchFamily="34" charset="0"/>
                <a:cs typeface="Calibri" panose="020F0502020204030204" pitchFamily="34" charset="0"/>
              </a:rPr>
              <a:t>have been method of choice in ice sheet modeling</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ALI employs </a:t>
            </a:r>
            <a:r>
              <a:rPr lang="en-US" sz="2000" b="1" dirty="0">
                <a:latin typeface="Calibri" panose="020F0502020204030204" pitchFamily="34" charset="0"/>
                <a:cs typeface="Calibri" panose="020F0502020204030204" pitchFamily="34" charset="0"/>
              </a:rPr>
              <a:t>Newton’s method </a:t>
            </a:r>
            <a:r>
              <a:rPr lang="en-US" sz="2000" dirty="0">
                <a:latin typeface="Calibri" panose="020F0502020204030204" pitchFamily="34" charset="0"/>
                <a:cs typeface="Calibri" panose="020F0502020204030204" pitchFamily="34" charset="0"/>
              </a:rPr>
              <a:t>with several advancements:</a:t>
            </a:r>
            <a:endParaRPr lang="en-US" sz="20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Automatic differentiation (AD) </a:t>
            </a:r>
            <a:r>
              <a:rPr lang="en-US" sz="2000" dirty="0">
                <a:latin typeface="Calibri" panose="020F0502020204030204" pitchFamily="34" charset="0"/>
                <a:cs typeface="Calibri" panose="020F0502020204030204" pitchFamily="34" charset="0"/>
              </a:rPr>
              <a:t>Jacobian – gives you exact derivatives/Jacobians without deriving/hand-coding them!</a:t>
            </a:r>
            <a:endParaRPr lang="en-US" dirty="0">
              <a:latin typeface="Calibri" panose="020F0502020204030204" pitchFamily="34" charset="0"/>
              <a:cs typeface="Calibri" panose="020F0502020204030204" pitchFamily="34" charset="0"/>
            </a:endParaRPr>
          </a:p>
        </p:txBody>
      </p:sp>
      <p:sp>
        <p:nvSpPr>
          <p:cNvPr id="4" name="TextBox 3">
            <a:extLst>
              <a:ext uri="{FF2B5EF4-FFF2-40B4-BE49-F238E27FC236}">
                <a16:creationId xmlns:a16="http://schemas.microsoft.com/office/drawing/2014/main" id="{73E150C9-99AA-4672-B743-69D0D28953D4}"/>
              </a:ext>
            </a:extLst>
          </p:cNvPr>
          <p:cNvSpPr txBox="1"/>
          <p:nvPr/>
        </p:nvSpPr>
        <p:spPr>
          <a:xfrm>
            <a:off x="23611" y="6545649"/>
            <a:ext cx="78486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*Tezaur </a:t>
            </a:r>
            <a:r>
              <a:rPr lang="en-US" sz="1600" i="1" dirty="0">
                <a:solidFill>
                  <a:schemeClr val="bg1"/>
                </a:solidFill>
                <a:latin typeface="Calibri" panose="020F0502020204030204" pitchFamily="34" charset="0"/>
                <a:cs typeface="Calibri" panose="020F0502020204030204" pitchFamily="34" charset="0"/>
              </a:rPr>
              <a:t>et al. </a:t>
            </a:r>
            <a:r>
              <a:rPr lang="en-US" sz="1600" dirty="0">
                <a:solidFill>
                  <a:schemeClr val="bg1"/>
                </a:solidFill>
                <a:latin typeface="Calibri" panose="020F0502020204030204" pitchFamily="34" charset="0"/>
                <a:cs typeface="Calibri" panose="020F0502020204030204" pitchFamily="34" charset="0"/>
              </a:rPr>
              <a:t>2015.</a:t>
            </a:r>
          </a:p>
        </p:txBody>
      </p:sp>
      <p:sp>
        <p:nvSpPr>
          <p:cNvPr id="3" name="Rectangle 2">
            <a:extLst>
              <a:ext uri="{FF2B5EF4-FFF2-40B4-BE49-F238E27FC236}">
                <a16:creationId xmlns:a16="http://schemas.microsoft.com/office/drawing/2014/main" id="{34969EE0-A828-47A5-ADA9-B0EDBDA42FE1}"/>
              </a:ext>
            </a:extLst>
          </p:cNvPr>
          <p:cNvSpPr/>
          <p:nvPr/>
        </p:nvSpPr>
        <p:spPr>
          <a:xfrm>
            <a:off x="723899" y="3515162"/>
            <a:ext cx="4572000" cy="1938992"/>
          </a:xfrm>
          <a:prstGeom prst="rect">
            <a:avLst/>
          </a:prstGeom>
        </p:spPr>
        <p:txBody>
          <a:bodyPr>
            <a:spAutoFit/>
          </a:bodyPr>
          <a:lstStyle/>
          <a:p>
            <a:pPr marL="742950" lvl="1" indent="-285750">
              <a:buFont typeface="Wingdings" panose="05000000000000000000" pitchFamily="2" charset="2"/>
              <a:buChar char="v"/>
            </a:pPr>
            <a:r>
              <a:rPr lang="en-US" i="1" u="sng" dirty="0">
                <a:latin typeface="Calibri" panose="020F0502020204030204" pitchFamily="34" charset="0"/>
                <a:cs typeface="Calibri" panose="020F0502020204030204" pitchFamily="34" charset="0"/>
              </a:rPr>
              <a:t>Derivatives</a:t>
            </a:r>
            <a:r>
              <a:rPr lang="en-US" i="1" dirty="0">
                <a:latin typeface="Calibri" panose="020F0502020204030204" pitchFamily="34" charset="0"/>
                <a:cs typeface="Calibri" panose="020F0502020204030204" pitchFamily="34" charset="0"/>
              </a:rPr>
              <a:t>:</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DFad</a:t>
            </a:r>
            <a:r>
              <a:rPr lang="en-US" dirty="0">
                <a:latin typeface="Calibri" panose="020F0502020204030204" pitchFamily="34" charset="0"/>
                <a:cs typeface="Calibri" panose="020F0502020204030204" pitchFamily="34" charset="0"/>
              </a:rPr>
              <a:t>&lt;double&gt;</a:t>
            </a:r>
          </a:p>
          <a:p>
            <a:pPr marL="742950" lvl="1" indent="-285750">
              <a:buFont typeface="Wingdings" panose="05000000000000000000" pitchFamily="2" charset="2"/>
              <a:buChar char="v"/>
            </a:pPr>
            <a:endParaRPr lang="en-US" sz="2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v"/>
            </a:pPr>
            <a:r>
              <a:rPr lang="en-US" i="1" u="sng" dirty="0">
                <a:latin typeface="Calibri" panose="020F0502020204030204" pitchFamily="34" charset="0"/>
                <a:cs typeface="Calibri" panose="020F0502020204030204" pitchFamily="34" charset="0"/>
              </a:rPr>
              <a:t>Hessians</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DFad</a:t>
            </a:r>
            <a:r>
              <a:rPr lang="en-US" dirty="0">
                <a:latin typeface="Calibri" panose="020F0502020204030204" pitchFamily="34" charset="0"/>
                <a:cs typeface="Calibri" panose="020F0502020204030204" pitchFamily="34" charset="0"/>
              </a:rPr>
              <a:t>&lt;</a:t>
            </a:r>
            <a:r>
              <a:rPr lang="en-US" dirty="0" err="1">
                <a:latin typeface="Calibri" panose="020F0502020204030204" pitchFamily="34" charset="0"/>
                <a:cs typeface="Calibri" panose="020F0502020204030204" pitchFamily="34" charset="0"/>
              </a:rPr>
              <a:t>SFad</a:t>
            </a:r>
            <a:r>
              <a:rPr lang="en-US" dirty="0">
                <a:latin typeface="Calibri" panose="020F0502020204030204" pitchFamily="34" charset="0"/>
                <a:cs typeface="Calibri" panose="020F0502020204030204" pitchFamily="34" charset="0"/>
              </a:rPr>
              <a:t>&lt;</a:t>
            </a:r>
            <a:r>
              <a:rPr lang="en-US" dirty="0" err="1">
                <a:latin typeface="Calibri" panose="020F0502020204030204" pitchFamily="34" charset="0"/>
                <a:cs typeface="Calibri" panose="020F0502020204030204" pitchFamily="34" charset="0"/>
              </a:rPr>
              <a:t>double,N</a:t>
            </a:r>
            <a:r>
              <a:rPr lang="en-US" dirty="0">
                <a:latin typeface="Calibri" panose="020F0502020204030204" pitchFamily="34" charset="0"/>
                <a:cs typeface="Calibri" panose="020F0502020204030204" pitchFamily="34" charset="0"/>
              </a:rPr>
              <a:t>&gt;&gt;</a:t>
            </a:r>
          </a:p>
          <a:p>
            <a:pPr marL="742950" lvl="1" indent="-285750">
              <a:buFont typeface="Wingdings" panose="05000000000000000000" pitchFamily="2" charset="2"/>
              <a:buChar char="v"/>
            </a:pPr>
            <a:endParaRPr lang="en-US" sz="2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v"/>
            </a:pPr>
            <a:r>
              <a:rPr lang="en-US" i="1" u="sng" dirty="0">
                <a:latin typeface="Calibri" panose="020F0502020204030204" pitchFamily="34" charset="0"/>
                <a:cs typeface="Calibri" panose="020F0502020204030204" pitchFamily="34" charset="0"/>
              </a:rPr>
              <a:t>Stochastic </a:t>
            </a:r>
            <a:r>
              <a:rPr lang="en-US" i="1" u="sng" dirty="0" err="1">
                <a:latin typeface="Calibri" panose="020F0502020204030204" pitchFamily="34" charset="0"/>
                <a:cs typeface="Calibri" panose="020F0502020204030204" pitchFamily="34" charset="0"/>
              </a:rPr>
              <a:t>Galerkin</a:t>
            </a:r>
            <a:r>
              <a:rPr lang="en-US" i="1" u="sng" dirty="0">
                <a:latin typeface="Calibri" panose="020F0502020204030204" pitchFamily="34" charset="0"/>
                <a:cs typeface="Calibri" panose="020F0502020204030204" pitchFamily="34" charset="0"/>
              </a:rPr>
              <a:t> </a:t>
            </a:r>
            <a:r>
              <a:rPr lang="en-US" i="1" u="sng" dirty="0" err="1">
                <a:latin typeface="Calibri" panose="020F0502020204030204" pitchFamily="34" charset="0"/>
                <a:cs typeface="Calibri" panose="020F0502020204030204" pitchFamily="34" charset="0"/>
              </a:rPr>
              <a:t>resid</a:t>
            </a:r>
            <a:r>
              <a:rPr lang="en-US" dirty="0">
                <a:latin typeface="Calibri" panose="020F0502020204030204" pitchFamily="34" charset="0"/>
                <a:cs typeface="Calibri" panose="020F0502020204030204" pitchFamily="34" charset="0"/>
              </a:rPr>
              <a:t>: PCE&lt;double&gt;</a:t>
            </a:r>
          </a:p>
          <a:p>
            <a:pPr marL="742950" lvl="1" indent="-285750">
              <a:buFont typeface="Wingdings" panose="05000000000000000000" pitchFamily="2" charset="2"/>
              <a:buChar char="v"/>
            </a:pPr>
            <a:endParaRPr lang="en-US" sz="2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v"/>
            </a:pPr>
            <a:r>
              <a:rPr lang="en-US" i="1" u="sng" dirty="0">
                <a:latin typeface="Calibri" panose="020F0502020204030204" pitchFamily="34" charset="0"/>
                <a:cs typeface="Calibri" panose="020F0502020204030204" pitchFamily="34" charset="0"/>
              </a:rPr>
              <a:t>Stochastic </a:t>
            </a:r>
            <a:r>
              <a:rPr lang="en-US" i="1" u="sng" dirty="0" err="1">
                <a:latin typeface="Calibri" panose="020F0502020204030204" pitchFamily="34" charset="0"/>
                <a:cs typeface="Calibri" panose="020F0502020204030204" pitchFamily="34" charset="0"/>
              </a:rPr>
              <a:t>Galerkin</a:t>
            </a:r>
            <a:r>
              <a:rPr lang="en-US" i="1" u="sng" dirty="0">
                <a:latin typeface="Calibri" panose="020F0502020204030204" pitchFamily="34" charset="0"/>
                <a:cs typeface="Calibri" panose="020F0502020204030204" pitchFamily="34" charset="0"/>
              </a:rPr>
              <a:t> Jac</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DFad</a:t>
            </a:r>
            <a:r>
              <a:rPr lang="en-US" dirty="0">
                <a:latin typeface="Calibri" panose="020F0502020204030204" pitchFamily="34" charset="0"/>
                <a:cs typeface="Calibri" panose="020F0502020204030204" pitchFamily="34" charset="0"/>
              </a:rPr>
              <a:t>&lt;PCE&lt;double&gt;</a:t>
            </a:r>
          </a:p>
          <a:p>
            <a:pPr marL="742950" lvl="1" indent="-285750">
              <a:buFont typeface="Wingdings" panose="05000000000000000000" pitchFamily="2" charset="2"/>
              <a:buChar char="v"/>
            </a:pPr>
            <a:endParaRPr lang="en-US" sz="2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v"/>
            </a:pPr>
            <a:r>
              <a:rPr lang="en-US" i="1" u="sng" dirty="0">
                <a:latin typeface="Calibri" panose="020F0502020204030204" pitchFamily="34" charset="0"/>
                <a:cs typeface="Calibri" panose="020F0502020204030204" pitchFamily="34" charset="0"/>
              </a:rPr>
              <a:t>Sensitivities</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DFad</a:t>
            </a:r>
            <a:r>
              <a:rPr lang="en-US" dirty="0">
                <a:latin typeface="Calibri" panose="020F0502020204030204" pitchFamily="34" charset="0"/>
                <a:cs typeface="Calibri" panose="020F0502020204030204" pitchFamily="34" charset="0"/>
              </a:rPr>
              <a:t>&lt;double&gt;</a:t>
            </a:r>
          </a:p>
        </p:txBody>
      </p:sp>
      <p:pic>
        <p:nvPicPr>
          <p:cNvPr id="8" name="Picture 7">
            <a:extLst>
              <a:ext uri="{FF2B5EF4-FFF2-40B4-BE49-F238E27FC236}">
                <a16:creationId xmlns:a16="http://schemas.microsoft.com/office/drawing/2014/main" id="{48EC5E39-9996-4389-B177-984E8F5C65B0}"/>
              </a:ext>
            </a:extLst>
          </p:cNvPr>
          <p:cNvPicPr>
            <a:picLocks noChangeAspect="1"/>
          </p:cNvPicPr>
          <p:nvPr/>
        </p:nvPicPr>
        <p:blipFill>
          <a:blip r:embed="rId2"/>
          <a:stretch>
            <a:fillRect/>
          </a:stretch>
        </p:blipFill>
        <p:spPr>
          <a:xfrm>
            <a:off x="6707273" y="7254758"/>
            <a:ext cx="2419419" cy="898642"/>
          </a:xfrm>
          <a:prstGeom prst="rect">
            <a:avLst/>
          </a:prstGeom>
        </p:spPr>
      </p:pic>
      <p:pic>
        <p:nvPicPr>
          <p:cNvPr id="9" name="Picture 8">
            <a:extLst>
              <a:ext uri="{FF2B5EF4-FFF2-40B4-BE49-F238E27FC236}">
                <a16:creationId xmlns:a16="http://schemas.microsoft.com/office/drawing/2014/main" id="{9C708158-F59A-42CC-BB7B-BAD7691C7047}"/>
              </a:ext>
            </a:extLst>
          </p:cNvPr>
          <p:cNvPicPr>
            <a:picLocks noChangeAspect="1"/>
          </p:cNvPicPr>
          <p:nvPr/>
        </p:nvPicPr>
        <p:blipFill>
          <a:blip r:embed="rId3"/>
          <a:stretch>
            <a:fillRect/>
          </a:stretch>
        </p:blipFill>
        <p:spPr>
          <a:xfrm>
            <a:off x="4345270" y="7234438"/>
            <a:ext cx="2419420" cy="898642"/>
          </a:xfrm>
          <a:prstGeom prst="rect">
            <a:avLst/>
          </a:prstGeom>
        </p:spPr>
      </p:pic>
      <mc:AlternateContent xmlns:mc="http://schemas.openxmlformats.org/markup-compatibility/2006" xmlns:a14="http://schemas.microsoft.com/office/drawing/2010/main">
        <mc:Choice Requires="a14">
          <p:graphicFrame>
            <p:nvGraphicFramePr>
              <p:cNvPr id="10" name="Table 9">
                <a:extLst>
                  <a:ext uri="{FF2B5EF4-FFF2-40B4-BE49-F238E27FC236}">
                    <a16:creationId xmlns:a16="http://schemas.microsoft.com/office/drawing/2014/main" id="{52FA5281-C6E9-41F8-97F6-0BD09FC063D9}"/>
                  </a:ext>
                </a:extLst>
              </p:cNvPr>
              <p:cNvGraphicFramePr>
                <a:graphicFrameLocks noGrp="1"/>
              </p:cNvGraphicFramePr>
              <p:nvPr/>
            </p:nvGraphicFramePr>
            <p:xfrm>
              <a:off x="5814378" y="2664156"/>
              <a:ext cx="3024822" cy="1718691"/>
            </p:xfrm>
            <a:graphic>
              <a:graphicData uri="http://schemas.openxmlformats.org/drawingml/2006/table">
                <a:tbl>
                  <a:tblPr firstRow="1" bandRow="1">
                    <a:tableStyleId>{5C22544A-7EE6-4342-B048-85BDC9FD1C3A}</a:tableStyleId>
                  </a:tblPr>
                  <a:tblGrid>
                    <a:gridCol w="1089342">
                      <a:extLst>
                        <a:ext uri="{9D8B030D-6E8A-4147-A177-3AD203B41FA5}">
                          <a16:colId xmlns:a16="http://schemas.microsoft.com/office/drawing/2014/main" val="3166754948"/>
                        </a:ext>
                      </a:extLst>
                    </a:gridCol>
                    <a:gridCol w="1935480">
                      <a:extLst>
                        <a:ext uri="{9D8B030D-6E8A-4147-A177-3AD203B41FA5}">
                          <a16:colId xmlns:a16="http://schemas.microsoft.com/office/drawing/2014/main" val="1131734832"/>
                        </a:ext>
                      </a:extLst>
                    </a:gridCol>
                  </a:tblGrid>
                  <a:tr h="0">
                    <a:tc>
                      <a:txBody>
                        <a:bodyPr/>
                        <a:lstStyle/>
                        <a:p>
                          <a:pPr algn="ctr"/>
                          <a:r>
                            <a:rPr lang="en-US" sz="1600" dirty="0">
                              <a:solidFill>
                                <a:schemeClr val="tx1"/>
                              </a:solidFill>
                              <a:latin typeface="Calibri" panose="020F0502020204030204" pitchFamily="34" charset="0"/>
                              <a:cs typeface="Calibri" panose="020F0502020204030204" pitchFamily="34" charset="0"/>
                            </a:rPr>
                            <a:t>Operation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Overloaded AD </a:t>
                          </a:r>
                          <a:r>
                            <a:rPr lang="en-US" sz="1600" dirty="0" err="1">
                              <a:solidFill>
                                <a:schemeClr val="tx1"/>
                              </a:solidFill>
                              <a:latin typeface="Calibri" panose="020F0502020204030204" pitchFamily="34" charset="0"/>
                              <a:cs typeface="Calibri" panose="020F0502020204030204" pitchFamily="34" charset="0"/>
                            </a:rPr>
                            <a:t>impl</a:t>
                          </a:r>
                          <a:endParaRPr lang="en-US" sz="16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869946942"/>
                      </a:ext>
                    </a:extLst>
                  </a:tr>
                  <a:tr h="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𝑐</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m:t>
                                </m:r>
                                <m:r>
                                  <a:rPr lang="en-US" sz="1600" b="0" i="1" smtClean="0">
                                    <a:solidFill>
                                      <a:schemeClr val="tx1"/>
                                    </a:solidFill>
                                    <a:latin typeface="Cambria Math" panose="02040503050406030204" pitchFamily="18" charset="0"/>
                                    <a:ea typeface="Cambria Math" panose="02040503050406030204" pitchFamily="18" charset="0"/>
                                  </a:rPr>
                                  <m:t>±</m:t>
                                </m:r>
                                <m:r>
                                  <a:rPr lang="en-US" sz="1600" b="0" i="1" smtClean="0">
                                    <a:solidFill>
                                      <a:schemeClr val="tx1"/>
                                    </a:solidFill>
                                    <a:latin typeface="Cambria Math" panose="02040503050406030204" pitchFamily="18" charset="0"/>
                                    <a:ea typeface="Cambria Math" panose="02040503050406030204" pitchFamily="18" charset="0"/>
                                  </a:rPr>
                                  <m:t>𝑏</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solidFill>
                          <a:schemeClr val="bg1"/>
                        </a:solidFill>
                      </a:tcPr>
                    </a:tc>
                    <a:tc>
                      <a:txBody>
                        <a:bodyPr/>
                        <a:lstStyle/>
                        <a:p>
                          <a:pPr/>
                          <a14:m>
                            <m:oMathPara xmlns:m="http://schemas.openxmlformats.org/officeDocument/2006/math">
                              <m:oMathParaPr>
                                <m:jc m:val="centerGroup"/>
                              </m:oMathParaPr>
                              <m:oMath xmlns:m="http://schemas.openxmlformats.org/officeDocument/2006/math">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𝑐</m:t>
                                    </m:r>
                                  </m:e>
                                </m:acc>
                                <m:r>
                                  <a:rPr lang="en-US" sz="1600" b="0" i="1" smtClean="0">
                                    <a:solidFill>
                                      <a:schemeClr val="tx1"/>
                                    </a:solidFill>
                                    <a:latin typeface="Cambria Math" panose="02040503050406030204" pitchFamily="18" charset="0"/>
                                  </a:rPr>
                                  <m:t>=</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𝑎</m:t>
                                    </m:r>
                                  </m:e>
                                </m:acc>
                                <m:r>
                                  <a:rPr lang="en-US" sz="1600" i="1" smtClean="0">
                                    <a:solidFill>
                                      <a:schemeClr val="tx1"/>
                                    </a:solidFill>
                                    <a:latin typeface="Cambria Math" panose="02040503050406030204" pitchFamily="18" charset="0"/>
                                    <a:ea typeface="Cambria Math" panose="02040503050406030204" pitchFamily="18" charset="0"/>
                                  </a:rPr>
                                  <m:t>±</m:t>
                                </m:r>
                                <m:acc>
                                  <m:accPr>
                                    <m:chr m:val="̇"/>
                                    <m:ctrlPr>
                                      <a:rPr lang="en-US" sz="1600" i="1" smtClean="0">
                                        <a:solidFill>
                                          <a:schemeClr val="tx1"/>
                                        </a:solidFill>
                                        <a:latin typeface="Cambria Math" panose="02040503050406030204" pitchFamily="18" charset="0"/>
                                        <a:ea typeface="Cambria Math" panose="02040503050406030204" pitchFamily="18" charset="0"/>
                                      </a:rPr>
                                    </m:ctrlPr>
                                  </m:accPr>
                                  <m:e>
                                    <m:r>
                                      <a:rPr lang="en-US" sz="1600" b="0" i="1" smtClean="0">
                                        <a:solidFill>
                                          <a:schemeClr val="tx1"/>
                                        </a:solidFill>
                                        <a:latin typeface="Cambria Math" panose="02040503050406030204" pitchFamily="18" charset="0"/>
                                        <a:ea typeface="Cambria Math" panose="02040503050406030204" pitchFamily="18" charset="0"/>
                                      </a:rPr>
                                      <m:t>𝑏</m:t>
                                    </m:r>
                                  </m:e>
                                </m:acc>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solidFill>
                          <a:schemeClr val="bg1"/>
                        </a:solidFill>
                      </a:tcPr>
                    </a:tc>
                    <a:extLst>
                      <a:ext uri="{0D108BD9-81ED-4DB2-BD59-A6C34878D82A}">
                        <a16:rowId xmlns:a16="http://schemas.microsoft.com/office/drawing/2014/main" val="736497276"/>
                      </a:ext>
                    </a:extLst>
                  </a:tr>
                  <a:tr h="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𝑐</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𝑎𝑏</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𝑐</m:t>
                                    </m:r>
                                  </m:e>
                                </m:acc>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𝑏</m:t>
                                    </m:r>
                                  </m:e>
                                </m:acc>
                                <m:r>
                                  <a:rPr lang="en-US" sz="1600" b="0" i="1" smtClean="0">
                                    <a:solidFill>
                                      <a:schemeClr val="tx1"/>
                                    </a:solidFill>
                                    <a:latin typeface="Cambria Math" panose="02040503050406030204" pitchFamily="18" charset="0"/>
                                  </a:rPr>
                                  <m:t>+</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𝑎</m:t>
                                    </m:r>
                                  </m:e>
                                </m:acc>
                                <m:r>
                                  <a:rPr lang="en-US" sz="1600" b="0" i="1" smtClean="0">
                                    <a:solidFill>
                                      <a:schemeClr val="tx1"/>
                                    </a:solidFill>
                                    <a:latin typeface="Cambria Math" panose="02040503050406030204" pitchFamily="18" charset="0"/>
                                  </a:rPr>
                                  <m:t>𝑏</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3520804967"/>
                      </a:ext>
                    </a:extLst>
                  </a:tr>
                  <a:tr h="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𝑐</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𝑏</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𝑐</m:t>
                                    </m:r>
                                  </m:e>
                                </m:acc>
                                <m:r>
                                  <a:rPr lang="en-US" sz="1600" b="0" i="1" smtClean="0">
                                    <a:solidFill>
                                      <a:schemeClr val="tx1"/>
                                    </a:solidFill>
                                    <a:latin typeface="Cambria Math" panose="02040503050406030204" pitchFamily="18" charset="0"/>
                                  </a:rPr>
                                  <m:t>=(</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𝑎</m:t>
                                    </m:r>
                                  </m:e>
                                </m:acc>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𝑐</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𝑏</m:t>
                                    </m:r>
                                  </m:e>
                                </m:acc>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𝑏</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643810901"/>
                      </a:ext>
                    </a:extLst>
                  </a:tr>
                  <a:tr h="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𝑐</m:t>
                                </m:r>
                                <m:r>
                                  <a:rPr lang="en-US" sz="1600" b="0" i="1" smtClean="0">
                                    <a:solidFill>
                                      <a:schemeClr val="tx1"/>
                                    </a:solidFill>
                                    <a:latin typeface="Cambria Math" panose="02040503050406030204" pitchFamily="18" charset="0"/>
                                  </a:rPr>
                                  <m:t>=</m:t>
                                </m:r>
                                <m:sSup>
                                  <m:sSupPr>
                                    <m:ctrlPr>
                                      <a:rPr lang="en-US" sz="1600" b="0" i="1" smtClean="0">
                                        <a:solidFill>
                                          <a:schemeClr val="tx1"/>
                                        </a:solidFill>
                                        <a:latin typeface="Cambria Math" panose="02040503050406030204" pitchFamily="18" charset="0"/>
                                      </a:rPr>
                                    </m:ctrlPr>
                                  </m:sSupPr>
                                  <m:e>
                                    <m:r>
                                      <a:rPr lang="en-US" sz="1600" b="0" i="1" smtClean="0">
                                        <a:solidFill>
                                          <a:schemeClr val="tx1"/>
                                        </a:solidFill>
                                        <a:latin typeface="Cambria Math" panose="02040503050406030204" pitchFamily="18" charset="0"/>
                                      </a:rPr>
                                      <m:t>𝑎</m:t>
                                    </m:r>
                                  </m:e>
                                  <m:sup>
                                    <m:r>
                                      <a:rPr lang="en-US" sz="1600" b="0" i="1" smtClean="0">
                                        <a:solidFill>
                                          <a:schemeClr val="tx1"/>
                                        </a:solidFill>
                                        <a:latin typeface="Cambria Math" panose="02040503050406030204" pitchFamily="18" charset="0"/>
                                      </a:rPr>
                                      <m:t>𝑟</m:t>
                                    </m:r>
                                  </m:sup>
                                </m:sSup>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solidFill>
                          <a:schemeClr val="bg1"/>
                        </a:solidFill>
                      </a:tcPr>
                    </a:tc>
                    <a:tc>
                      <a:txBody>
                        <a:bodyPr/>
                        <a:lstStyle/>
                        <a:p>
                          <a:pPr/>
                          <a14:m>
                            <m:oMathPara xmlns:m="http://schemas.openxmlformats.org/officeDocument/2006/math">
                              <m:oMathParaPr>
                                <m:jc m:val="centerGroup"/>
                              </m:oMathParaPr>
                              <m:oMath xmlns:m="http://schemas.openxmlformats.org/officeDocument/2006/math">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𝑐</m:t>
                                    </m:r>
                                  </m:e>
                                </m:acc>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𝑟</m:t>
                                </m:r>
                                <m:sSup>
                                  <m:sSupPr>
                                    <m:ctrlPr>
                                      <a:rPr lang="en-US" sz="1600" b="0" i="1" smtClean="0">
                                        <a:solidFill>
                                          <a:schemeClr val="tx1"/>
                                        </a:solidFill>
                                        <a:latin typeface="Cambria Math" panose="02040503050406030204" pitchFamily="18" charset="0"/>
                                      </a:rPr>
                                    </m:ctrlPr>
                                  </m:sSupPr>
                                  <m:e>
                                    <m:r>
                                      <a:rPr lang="en-US" sz="1600" b="0" i="1" smtClean="0">
                                        <a:solidFill>
                                          <a:schemeClr val="tx1"/>
                                        </a:solidFill>
                                        <a:latin typeface="Cambria Math" panose="02040503050406030204" pitchFamily="18" charset="0"/>
                                      </a:rPr>
                                      <m:t>𝑎</m:t>
                                    </m:r>
                                  </m:e>
                                  <m:sup>
                                    <m:r>
                                      <a:rPr lang="en-US" sz="1600" b="0" i="1" smtClean="0">
                                        <a:solidFill>
                                          <a:schemeClr val="tx1"/>
                                        </a:solidFill>
                                        <a:latin typeface="Cambria Math" panose="02040503050406030204" pitchFamily="18" charset="0"/>
                                      </a:rPr>
                                      <m:t>𝑟</m:t>
                                    </m:r>
                                    <m:r>
                                      <a:rPr lang="en-US" sz="1600" b="0" i="1" smtClean="0">
                                        <a:solidFill>
                                          <a:schemeClr val="tx1"/>
                                        </a:solidFill>
                                        <a:latin typeface="Cambria Math" panose="02040503050406030204" pitchFamily="18" charset="0"/>
                                      </a:rPr>
                                      <m:t>−1</m:t>
                                    </m:r>
                                  </m:sup>
                                </m:sSup>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𝑎</m:t>
                                    </m:r>
                                  </m:e>
                                </m:acc>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825968926"/>
                      </a:ext>
                    </a:extLst>
                  </a:tr>
                </a:tbl>
              </a:graphicData>
            </a:graphic>
          </p:graphicFrame>
        </mc:Choice>
        <mc:Fallback xmlns="">
          <p:graphicFrame>
            <p:nvGraphicFramePr>
              <p:cNvPr id="10" name="Table 9">
                <a:extLst>
                  <a:ext uri="{FF2B5EF4-FFF2-40B4-BE49-F238E27FC236}">
                    <a16:creationId xmlns:a16="http://schemas.microsoft.com/office/drawing/2014/main" id="{52FA5281-C6E9-41F8-97F6-0BD09FC063D9}"/>
                  </a:ext>
                </a:extLst>
              </p:cNvPr>
              <p:cNvGraphicFramePr>
                <a:graphicFrameLocks noGrp="1"/>
              </p:cNvGraphicFramePr>
              <p:nvPr/>
            </p:nvGraphicFramePr>
            <p:xfrm>
              <a:off x="5814378" y="2664156"/>
              <a:ext cx="3024822" cy="1718691"/>
            </p:xfrm>
            <a:graphic>
              <a:graphicData uri="http://schemas.openxmlformats.org/drawingml/2006/table">
                <a:tbl>
                  <a:tblPr firstRow="1" bandRow="1">
                    <a:tableStyleId>{5C22544A-7EE6-4342-B048-85BDC9FD1C3A}</a:tableStyleId>
                  </a:tblPr>
                  <a:tblGrid>
                    <a:gridCol w="1089342">
                      <a:extLst>
                        <a:ext uri="{9D8B030D-6E8A-4147-A177-3AD203B41FA5}">
                          <a16:colId xmlns:a16="http://schemas.microsoft.com/office/drawing/2014/main" val="3166754948"/>
                        </a:ext>
                      </a:extLst>
                    </a:gridCol>
                    <a:gridCol w="1935480">
                      <a:extLst>
                        <a:ext uri="{9D8B030D-6E8A-4147-A177-3AD203B41FA5}">
                          <a16:colId xmlns:a16="http://schemas.microsoft.com/office/drawing/2014/main" val="1131734832"/>
                        </a:ext>
                      </a:extLst>
                    </a:gridCol>
                  </a:tblGrid>
                  <a:tr h="335280">
                    <a:tc>
                      <a:txBody>
                        <a:bodyPr/>
                        <a:lstStyle/>
                        <a:p>
                          <a:pPr algn="ctr"/>
                          <a:r>
                            <a:rPr lang="en-US" sz="1600" dirty="0">
                              <a:solidFill>
                                <a:schemeClr val="tx1"/>
                              </a:solidFill>
                              <a:latin typeface="Calibri" panose="020F0502020204030204" pitchFamily="34" charset="0"/>
                              <a:cs typeface="Calibri" panose="020F0502020204030204" pitchFamily="34" charset="0"/>
                            </a:rPr>
                            <a:t>Operation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Overloaded AD </a:t>
                          </a:r>
                          <a:r>
                            <a:rPr lang="en-US" sz="1600" dirty="0" err="1">
                              <a:solidFill>
                                <a:schemeClr val="tx1"/>
                              </a:solidFill>
                              <a:latin typeface="Calibri" panose="020F0502020204030204" pitchFamily="34" charset="0"/>
                              <a:cs typeface="Calibri" panose="020F0502020204030204" pitchFamily="34" charset="0"/>
                            </a:rPr>
                            <a:t>impl</a:t>
                          </a:r>
                          <a:endParaRPr lang="en-US" sz="16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869946942"/>
                      </a:ext>
                    </a:extLst>
                  </a:tr>
                  <a:tr h="349377">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blipFill>
                          <a:blip r:embed="rId4"/>
                          <a:stretch>
                            <a:fillRect l="-559" t="-101754" r="-179330" b="-303509"/>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blipFill>
                          <a:blip r:embed="rId4"/>
                          <a:stretch>
                            <a:fillRect l="-56604" t="-101754" r="-943" b="-303509"/>
                          </a:stretch>
                        </a:blipFill>
                      </a:tcPr>
                    </a:tc>
                    <a:extLst>
                      <a:ext uri="{0D108BD9-81ED-4DB2-BD59-A6C34878D82A}">
                        <a16:rowId xmlns:a16="http://schemas.microsoft.com/office/drawing/2014/main" val="736497276"/>
                      </a:ext>
                    </a:extLst>
                  </a:tr>
                  <a:tr h="349377">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4"/>
                          <a:stretch>
                            <a:fillRect l="-559" t="-198276" r="-179330" b="-198276"/>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4"/>
                          <a:stretch>
                            <a:fillRect l="-56604" t="-198276" r="-943" b="-198276"/>
                          </a:stretch>
                        </a:blipFill>
                      </a:tcPr>
                    </a:tc>
                    <a:extLst>
                      <a:ext uri="{0D108BD9-81ED-4DB2-BD59-A6C34878D82A}">
                        <a16:rowId xmlns:a16="http://schemas.microsoft.com/office/drawing/2014/main" val="3520804967"/>
                      </a:ext>
                    </a:extLst>
                  </a:tr>
                  <a:tr h="349377">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4"/>
                          <a:stretch>
                            <a:fillRect l="-559" t="-303509" r="-179330" b="-101754"/>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4"/>
                          <a:stretch>
                            <a:fillRect l="-56604" t="-303509" r="-943" b="-101754"/>
                          </a:stretch>
                        </a:blipFill>
                      </a:tcPr>
                    </a:tc>
                    <a:extLst>
                      <a:ext uri="{0D108BD9-81ED-4DB2-BD59-A6C34878D82A}">
                        <a16:rowId xmlns:a16="http://schemas.microsoft.com/office/drawing/2014/main" val="643810901"/>
                      </a:ext>
                    </a:extLst>
                  </a:tr>
                  <a:tr h="335280">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blipFill>
                          <a:blip r:embed="rId4"/>
                          <a:stretch>
                            <a:fillRect l="-559" t="-418182" r="-179330" b="-5455"/>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blipFill>
                          <a:blip r:embed="rId4"/>
                          <a:stretch>
                            <a:fillRect l="-56604" t="-418182" r="-943" b="-5455"/>
                          </a:stretch>
                        </a:blipFill>
                      </a:tcPr>
                    </a:tc>
                    <a:extLst>
                      <a:ext uri="{0D108BD9-81ED-4DB2-BD59-A6C34878D82A}">
                        <a16:rowId xmlns:a16="http://schemas.microsoft.com/office/drawing/2014/main" val="2825968926"/>
                      </a:ext>
                    </a:extLst>
                  </a:tr>
                </a:tbl>
              </a:graphicData>
            </a:graphic>
          </p:graphicFrame>
        </mc:Fallback>
      </mc:AlternateContent>
      <p:sp>
        <p:nvSpPr>
          <p:cNvPr id="11" name="TextBox 10">
            <a:extLst>
              <a:ext uri="{FF2B5EF4-FFF2-40B4-BE49-F238E27FC236}">
                <a16:creationId xmlns:a16="http://schemas.microsoft.com/office/drawing/2014/main" id="{583ECD08-ED65-4ACC-B8EC-703156672D4C}"/>
              </a:ext>
            </a:extLst>
          </p:cNvPr>
          <p:cNvSpPr txBox="1"/>
          <p:nvPr/>
        </p:nvSpPr>
        <p:spPr>
          <a:xfrm>
            <a:off x="6003417" y="2290225"/>
            <a:ext cx="1557161" cy="376775"/>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double</a:t>
            </a:r>
          </a:p>
        </p:txBody>
      </p:sp>
      <p:sp>
        <p:nvSpPr>
          <p:cNvPr id="12" name="TextBox 11">
            <a:extLst>
              <a:ext uri="{FF2B5EF4-FFF2-40B4-BE49-F238E27FC236}">
                <a16:creationId xmlns:a16="http://schemas.microsoft.com/office/drawing/2014/main" id="{877ECFC8-1346-4873-B906-4AA0F057EBD5}"/>
              </a:ext>
            </a:extLst>
          </p:cNvPr>
          <p:cNvSpPr txBox="1"/>
          <p:nvPr/>
        </p:nvSpPr>
        <p:spPr>
          <a:xfrm>
            <a:off x="7188485" y="2273319"/>
            <a:ext cx="1557161" cy="376775"/>
          </a:xfrm>
          <a:prstGeom prst="rect">
            <a:avLst/>
          </a:prstGeom>
          <a:noFill/>
        </p:spPr>
        <p:txBody>
          <a:bodyPr wrap="square" rtlCol="0">
            <a:spAutoFit/>
          </a:bodyPr>
          <a:lstStyle/>
          <a:p>
            <a:r>
              <a:rPr lang="en-US" dirty="0" err="1">
                <a:latin typeface="Calibri" panose="020F0502020204030204" pitchFamily="34" charset="0"/>
                <a:cs typeface="Calibri" panose="020F0502020204030204" pitchFamily="34" charset="0"/>
              </a:rPr>
              <a:t>DFad</a:t>
            </a:r>
            <a:r>
              <a:rPr lang="en-US" dirty="0">
                <a:latin typeface="Calibri" panose="020F0502020204030204" pitchFamily="34" charset="0"/>
                <a:cs typeface="Calibri" panose="020F0502020204030204" pitchFamily="34" charset="0"/>
              </a:rPr>
              <a:t>&lt;double&gt;</a:t>
            </a:r>
          </a:p>
        </p:txBody>
      </p:sp>
      <p:sp>
        <p:nvSpPr>
          <p:cNvPr id="13" name="Rectangle 12">
            <a:extLst>
              <a:ext uri="{FF2B5EF4-FFF2-40B4-BE49-F238E27FC236}">
                <a16:creationId xmlns:a16="http://schemas.microsoft.com/office/drawing/2014/main" id="{74425990-1EAC-4EB9-9669-3790B03FFDED}"/>
              </a:ext>
            </a:extLst>
          </p:cNvPr>
          <p:cNvSpPr/>
          <p:nvPr/>
        </p:nvSpPr>
        <p:spPr>
          <a:xfrm>
            <a:off x="918536" y="5599791"/>
            <a:ext cx="4182725" cy="400110"/>
          </a:xfrm>
          <a:prstGeom prst="rect">
            <a:avLst/>
          </a:prstGeom>
          <a:solidFill>
            <a:srgbClr val="99FFCC"/>
          </a:solidFill>
        </p:spPr>
        <p:txBody>
          <a:bodyPr wrap="square">
            <a:spAutoFit/>
          </a:bodyPr>
          <a:lstStyle/>
          <a:p>
            <a:pPr algn="ctr"/>
            <a:r>
              <a:rPr lang="en-US" sz="2000" b="1" i="1" dirty="0">
                <a:latin typeface="Calibri" panose="020F0502020204030204" pitchFamily="34" charset="0"/>
                <a:cs typeface="Calibri" panose="020F0502020204030204" pitchFamily="34" charset="0"/>
              </a:rPr>
              <a:t>No finite difference truncation error!</a:t>
            </a:r>
          </a:p>
        </p:txBody>
      </p:sp>
      <p:pic>
        <p:nvPicPr>
          <p:cNvPr id="17" name="Picture 16">
            <a:extLst>
              <a:ext uri="{FF2B5EF4-FFF2-40B4-BE49-F238E27FC236}">
                <a16:creationId xmlns:a16="http://schemas.microsoft.com/office/drawing/2014/main" id="{595A1D7B-70FF-4DB2-8206-728DA7FC8EA9}"/>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868020" y="5486400"/>
            <a:ext cx="1440234" cy="825500"/>
          </a:xfrm>
          <a:prstGeom prst="rect">
            <a:avLst/>
          </a:prstGeom>
        </p:spPr>
      </p:pic>
      <p:pic>
        <p:nvPicPr>
          <p:cNvPr id="19" name="Picture 18">
            <a:extLst>
              <a:ext uri="{FF2B5EF4-FFF2-40B4-BE49-F238E27FC236}">
                <a16:creationId xmlns:a16="http://schemas.microsoft.com/office/drawing/2014/main" id="{335F8CE8-16AC-45BA-A215-4930C362E539}"/>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319929" y="5516904"/>
            <a:ext cx="1519271" cy="825500"/>
          </a:xfrm>
          <a:prstGeom prst="rect">
            <a:avLst/>
          </a:prstGeom>
        </p:spPr>
      </p:pic>
      <p:pic>
        <p:nvPicPr>
          <p:cNvPr id="21" name="Picture 20">
            <a:extLst>
              <a:ext uri="{FF2B5EF4-FFF2-40B4-BE49-F238E27FC236}">
                <a16:creationId xmlns:a16="http://schemas.microsoft.com/office/drawing/2014/main" id="{DD814E0F-255F-41F0-A205-A800BF335327}"/>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5814378" y="4436013"/>
            <a:ext cx="3119643" cy="1080891"/>
          </a:xfrm>
          <a:prstGeom prst="rect">
            <a:avLst/>
          </a:prstGeom>
        </p:spPr>
      </p:pic>
      <p:sp>
        <p:nvSpPr>
          <p:cNvPr id="22" name="Rectangle 21">
            <a:extLst>
              <a:ext uri="{FF2B5EF4-FFF2-40B4-BE49-F238E27FC236}">
                <a16:creationId xmlns:a16="http://schemas.microsoft.com/office/drawing/2014/main" id="{0F3FF991-365B-422E-8FD1-BAC00649CC2F}"/>
              </a:ext>
            </a:extLst>
          </p:cNvPr>
          <p:cNvSpPr/>
          <p:nvPr/>
        </p:nvSpPr>
        <p:spPr>
          <a:xfrm>
            <a:off x="609600" y="2459504"/>
            <a:ext cx="4800600" cy="969496"/>
          </a:xfrm>
          <a:prstGeom prst="rect">
            <a:avLst/>
          </a:prstGeom>
          <a:ln>
            <a:solidFill>
              <a:schemeClr val="tx1"/>
            </a:solidFill>
          </a:ln>
        </p:spPr>
        <p:txBody>
          <a:bodyPr wrap="square">
            <a:spAutoFit/>
          </a:bodyPr>
          <a:lstStyle/>
          <a:p>
            <a:pPr algn="ctr"/>
            <a:r>
              <a:rPr lang="en-US" sz="1900" dirty="0">
                <a:latin typeface="Calibri" panose="020F0502020204030204" pitchFamily="34" charset="0"/>
                <a:cs typeface="Calibri" panose="020F0502020204030204" pitchFamily="34" charset="0"/>
              </a:rPr>
              <a:t>Libraries (</a:t>
            </a:r>
            <a:r>
              <a:rPr lang="en-US" sz="1900" dirty="0" err="1">
                <a:latin typeface="Calibri" panose="020F0502020204030204" pitchFamily="34" charset="0"/>
                <a:cs typeface="Calibri" panose="020F0502020204030204" pitchFamily="34" charset="0"/>
              </a:rPr>
              <a:t>Sacado</a:t>
            </a:r>
            <a:r>
              <a:rPr lang="en-US" sz="1900" dirty="0">
                <a:latin typeface="Calibri" panose="020F0502020204030204" pitchFamily="34" charset="0"/>
                <a:cs typeface="Calibri" panose="020F0502020204030204" pitchFamily="34" charset="0"/>
              </a:rPr>
              <a:t>) provides new scalar types that </a:t>
            </a:r>
            <a:r>
              <a:rPr lang="en-US" sz="1900" b="1" i="1" dirty="0">
                <a:latin typeface="Calibri" panose="020F0502020204030204" pitchFamily="34" charset="0"/>
                <a:cs typeface="Calibri" panose="020F0502020204030204" pitchFamily="34" charset="0"/>
              </a:rPr>
              <a:t>overload the math operators </a:t>
            </a:r>
            <a:r>
              <a:rPr lang="en-US" sz="1900" dirty="0">
                <a:latin typeface="Calibri" panose="020F0502020204030204" pitchFamily="34" charset="0"/>
                <a:cs typeface="Calibri" panose="020F0502020204030204" pitchFamily="34" charset="0"/>
              </a:rPr>
              <a:t>to propagate embedded quantities via chain rule</a:t>
            </a:r>
          </a:p>
        </p:txBody>
      </p:sp>
    </p:spTree>
    <p:extLst>
      <p:ext uri="{BB962C8B-B14F-4D97-AF65-F5344CB8AC3E}">
        <p14:creationId xmlns:p14="http://schemas.microsoft.com/office/powerpoint/2010/main" val="3261296906"/>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6193ABD3-8B8F-426E-8132-DAD24D0A0CE2}"/>
              </a:ext>
            </a:extLst>
          </p:cNvPr>
          <p:cNvSpPr txBox="1"/>
          <p:nvPr/>
        </p:nvSpPr>
        <p:spPr>
          <a:xfrm>
            <a:off x="23611" y="673436"/>
            <a:ext cx="8522295" cy="2154436"/>
          </a:xfrm>
          <a:prstGeom prst="rect">
            <a:avLst/>
          </a:prstGeom>
          <a:noFill/>
        </p:spPr>
        <p:txBody>
          <a:bodyPr wrap="square" rtlCol="0">
            <a:spAutoFit/>
          </a:bodyPr>
          <a:lstStyle/>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Picard iterations </a:t>
            </a:r>
            <a:r>
              <a:rPr lang="en-US" sz="2000" dirty="0">
                <a:latin typeface="Calibri" panose="020F0502020204030204" pitchFamily="34" charset="0"/>
                <a:cs typeface="Calibri" panose="020F0502020204030204" pitchFamily="34" charset="0"/>
              </a:rPr>
              <a:t>have been method of choice in ice sheet modeling</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ALI employs </a:t>
            </a:r>
            <a:r>
              <a:rPr lang="en-US" sz="2000" b="1" dirty="0">
                <a:latin typeface="Calibri" panose="020F0502020204030204" pitchFamily="34" charset="0"/>
                <a:cs typeface="Calibri" panose="020F0502020204030204" pitchFamily="34" charset="0"/>
              </a:rPr>
              <a:t>Newton’s method </a:t>
            </a:r>
            <a:r>
              <a:rPr lang="en-US" sz="2000" dirty="0">
                <a:latin typeface="Calibri" panose="020F0502020204030204" pitchFamily="34" charset="0"/>
                <a:cs typeface="Calibri" panose="020F0502020204030204" pitchFamily="34" charset="0"/>
              </a:rPr>
              <a:t>with several advancements:</a:t>
            </a:r>
            <a:endParaRPr lang="en-US" sz="20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Automatic differentiation (AD) </a:t>
            </a:r>
            <a:r>
              <a:rPr lang="en-US" sz="2000" dirty="0">
                <a:latin typeface="Calibri" panose="020F0502020204030204" pitchFamily="34" charset="0"/>
                <a:cs typeface="Calibri" panose="020F0502020204030204" pitchFamily="34" charset="0"/>
              </a:rPr>
              <a:t>Jacobian – gives you exact derivatives/Jacobians without deriving/hand-coding them!</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err="1">
                <a:latin typeface="Calibri" panose="020F0502020204030204" pitchFamily="34" charset="0"/>
                <a:cs typeface="Calibri" panose="020F0502020204030204" pitchFamily="34" charset="0"/>
              </a:rPr>
              <a:t>Homotopy</a:t>
            </a:r>
            <a:r>
              <a:rPr lang="en-US" sz="2000" b="1" dirty="0">
                <a:latin typeface="Calibri" panose="020F0502020204030204" pitchFamily="34" charset="0"/>
                <a:cs typeface="Calibri" panose="020F0502020204030204" pitchFamily="34" charset="0"/>
              </a:rPr>
              <a:t> continuation</a:t>
            </a:r>
            <a:r>
              <a:rPr lang="en-US" sz="2000" dirty="0">
                <a:latin typeface="Calibri" panose="020F0502020204030204" pitchFamily="34" charset="0"/>
                <a:cs typeface="Calibri" panose="020F0502020204030204" pitchFamily="34" charset="0"/>
              </a:rPr>
              <a:t>* to deal with “singular” viscosity.</a:t>
            </a:r>
          </a:p>
          <a:p>
            <a:pPr lvl="1"/>
            <a:endParaRPr lang="en-US" dirty="0">
              <a:latin typeface="Calibri" panose="020F0502020204030204" pitchFamily="34" charset="0"/>
              <a:cs typeface="Calibri" panose="020F0502020204030204" pitchFamily="34" charset="0"/>
            </a:endParaRPr>
          </a:p>
        </p:txBody>
      </p:sp>
      <p:sp>
        <p:nvSpPr>
          <p:cNvPr id="4" name="TextBox 3">
            <a:extLst>
              <a:ext uri="{FF2B5EF4-FFF2-40B4-BE49-F238E27FC236}">
                <a16:creationId xmlns:a16="http://schemas.microsoft.com/office/drawing/2014/main" id="{73E150C9-99AA-4672-B743-69D0D28953D4}"/>
              </a:ext>
            </a:extLst>
          </p:cNvPr>
          <p:cNvSpPr txBox="1"/>
          <p:nvPr/>
        </p:nvSpPr>
        <p:spPr>
          <a:xfrm>
            <a:off x="23611" y="6545649"/>
            <a:ext cx="78486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*Tezaur </a:t>
            </a:r>
            <a:r>
              <a:rPr lang="en-US" sz="1600" i="1" dirty="0">
                <a:solidFill>
                  <a:schemeClr val="bg1"/>
                </a:solidFill>
                <a:latin typeface="Calibri" panose="020F0502020204030204" pitchFamily="34" charset="0"/>
                <a:cs typeface="Calibri" panose="020F0502020204030204" pitchFamily="34" charset="0"/>
              </a:rPr>
              <a:t>et al. </a:t>
            </a:r>
            <a:r>
              <a:rPr lang="en-US" sz="1600" dirty="0">
                <a:solidFill>
                  <a:schemeClr val="bg1"/>
                </a:solidFill>
                <a:latin typeface="Calibri" panose="020F0502020204030204" pitchFamily="34" charset="0"/>
                <a:cs typeface="Calibri" panose="020F0502020204030204" pitchFamily="34" charset="0"/>
              </a:rPr>
              <a:t>2015.</a:t>
            </a:r>
          </a:p>
        </p:txBody>
      </p:sp>
      <p:sp>
        <p:nvSpPr>
          <p:cNvPr id="7" name="Rectangle 2">
            <a:extLst>
              <a:ext uri="{FF2B5EF4-FFF2-40B4-BE49-F238E27FC236}">
                <a16:creationId xmlns:a16="http://schemas.microsoft.com/office/drawing/2014/main" id="{868D592B-9B94-47AA-9EA8-50391B34A610}"/>
              </a:ext>
            </a:extLst>
          </p:cNvPr>
          <p:cNvSpPr txBox="1">
            <a:spLocks noChangeArrowheads="1"/>
          </p:cNvSpPr>
          <p:nvPr/>
        </p:nvSpPr>
        <p:spPr bwMode="auto">
          <a:xfrm>
            <a:off x="12493" y="-311285"/>
            <a:ext cx="8895694" cy="1364312"/>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Nonlinear Solver for Discretized Problem</a:t>
            </a:r>
          </a:p>
        </p:txBody>
      </p:sp>
    </p:spTree>
    <p:extLst>
      <p:ext uri="{BB962C8B-B14F-4D97-AF65-F5344CB8AC3E}">
        <p14:creationId xmlns:p14="http://schemas.microsoft.com/office/powerpoint/2010/main" val="2816973048"/>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6193ABD3-8B8F-426E-8132-DAD24D0A0CE2}"/>
              </a:ext>
            </a:extLst>
          </p:cNvPr>
          <p:cNvSpPr txBox="1"/>
          <p:nvPr/>
        </p:nvSpPr>
        <p:spPr>
          <a:xfrm>
            <a:off x="23611" y="673436"/>
            <a:ext cx="8522295" cy="2154436"/>
          </a:xfrm>
          <a:prstGeom prst="rect">
            <a:avLst/>
          </a:prstGeom>
          <a:noFill/>
        </p:spPr>
        <p:txBody>
          <a:bodyPr wrap="square" rtlCol="0">
            <a:spAutoFit/>
          </a:bodyPr>
          <a:lstStyle/>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Picard iterations </a:t>
            </a:r>
            <a:r>
              <a:rPr lang="en-US" sz="2000" dirty="0">
                <a:latin typeface="Calibri" panose="020F0502020204030204" pitchFamily="34" charset="0"/>
                <a:cs typeface="Calibri" panose="020F0502020204030204" pitchFamily="34" charset="0"/>
              </a:rPr>
              <a:t>have been method of choice in ice sheet modeling</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ALI employs </a:t>
            </a:r>
            <a:r>
              <a:rPr lang="en-US" sz="2000" b="1" dirty="0">
                <a:latin typeface="Calibri" panose="020F0502020204030204" pitchFamily="34" charset="0"/>
                <a:cs typeface="Calibri" panose="020F0502020204030204" pitchFamily="34" charset="0"/>
              </a:rPr>
              <a:t>Newton’s method </a:t>
            </a:r>
            <a:r>
              <a:rPr lang="en-US" sz="2000" dirty="0">
                <a:latin typeface="Calibri" panose="020F0502020204030204" pitchFamily="34" charset="0"/>
                <a:cs typeface="Calibri" panose="020F0502020204030204" pitchFamily="34" charset="0"/>
              </a:rPr>
              <a:t>with several advancements:</a:t>
            </a:r>
            <a:endParaRPr lang="en-US" sz="20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Automatic differentiation (AD) </a:t>
            </a:r>
            <a:r>
              <a:rPr lang="en-US" sz="2000" dirty="0">
                <a:latin typeface="Calibri" panose="020F0502020204030204" pitchFamily="34" charset="0"/>
                <a:cs typeface="Calibri" panose="020F0502020204030204" pitchFamily="34" charset="0"/>
              </a:rPr>
              <a:t>Jacobian – gives you exact derivatives/Jacobians without deriving/hand-coding them!</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err="1">
                <a:latin typeface="Calibri" panose="020F0502020204030204" pitchFamily="34" charset="0"/>
                <a:cs typeface="Calibri" panose="020F0502020204030204" pitchFamily="34" charset="0"/>
              </a:rPr>
              <a:t>Homotopy</a:t>
            </a:r>
            <a:r>
              <a:rPr lang="en-US" sz="2000" b="1" dirty="0">
                <a:latin typeface="Calibri" panose="020F0502020204030204" pitchFamily="34" charset="0"/>
                <a:cs typeface="Calibri" panose="020F0502020204030204" pitchFamily="34" charset="0"/>
              </a:rPr>
              <a:t> continuation</a:t>
            </a:r>
            <a:r>
              <a:rPr lang="en-US" sz="2000" dirty="0">
                <a:latin typeface="Calibri" panose="020F0502020204030204" pitchFamily="34" charset="0"/>
                <a:cs typeface="Calibri" panose="020F0502020204030204" pitchFamily="34" charset="0"/>
              </a:rPr>
              <a:t>* to deal with “singular” viscosity.</a:t>
            </a:r>
          </a:p>
          <a:p>
            <a:pPr lvl="1"/>
            <a:endParaRPr lang="en-US" dirty="0">
              <a:latin typeface="Calibri" panose="020F0502020204030204" pitchFamily="34" charset="0"/>
              <a:cs typeface="Calibri" panose="020F0502020204030204" pitchFamily="34" charset="0"/>
            </a:endParaRPr>
          </a:p>
        </p:txBody>
      </p:sp>
      <p:sp>
        <p:nvSpPr>
          <p:cNvPr id="13" name="TextBox 12">
            <a:extLst>
              <a:ext uri="{FF2B5EF4-FFF2-40B4-BE49-F238E27FC236}">
                <a16:creationId xmlns:a16="http://schemas.microsoft.com/office/drawing/2014/main" id="{0E4E7269-533A-4B6F-BC8C-ED83E61ACB7A}"/>
              </a:ext>
            </a:extLst>
          </p:cNvPr>
          <p:cNvSpPr txBox="1"/>
          <p:nvPr/>
        </p:nvSpPr>
        <p:spPr>
          <a:xfrm>
            <a:off x="6405841" y="3630061"/>
            <a:ext cx="2585759" cy="338554"/>
          </a:xfrm>
          <a:prstGeom prst="rect">
            <a:avLst/>
          </a:prstGeom>
          <a:noFill/>
        </p:spPr>
        <p:txBody>
          <a:bodyPr wrap="square" rtlCol="0">
            <a:spAutoFit/>
          </a:bodyPr>
          <a:lstStyle/>
          <a:p>
            <a:pPr algn="ctr"/>
            <a:r>
              <a:rPr lang="en-US" sz="1600" b="1" dirty="0">
                <a:latin typeface="Calibri" panose="020F0502020204030204" pitchFamily="34" charset="0"/>
                <a:cs typeface="Calibri" panose="020F0502020204030204" pitchFamily="34" charset="0"/>
              </a:rPr>
              <a:t>Glen’s Law Viscosity: </a:t>
            </a:r>
          </a:p>
        </p:txBody>
      </p:sp>
      <mc:AlternateContent xmlns:mc="http://schemas.openxmlformats.org/markup-compatibility/2006" xmlns:a14="http://schemas.microsoft.com/office/drawing/2010/main">
        <mc:Choice Requires="a14">
          <p:sp>
            <p:nvSpPr>
              <p:cNvPr id="15" name="TextBox 14">
                <a:extLst>
                  <a:ext uri="{FF2B5EF4-FFF2-40B4-BE49-F238E27FC236}">
                    <a16:creationId xmlns:a16="http://schemas.microsoft.com/office/drawing/2014/main" id="{8BD667F7-532F-4197-B324-D77DD6C9DE96}"/>
                  </a:ext>
                </a:extLst>
              </p:cNvPr>
              <p:cNvSpPr txBox="1"/>
              <p:nvPr/>
            </p:nvSpPr>
            <p:spPr>
              <a:xfrm>
                <a:off x="6405841" y="4107952"/>
                <a:ext cx="2692242" cy="700385"/>
              </a:xfrm>
              <a:prstGeom prst="rect">
                <a:avLst/>
              </a:prstGeom>
              <a:solidFill>
                <a:schemeClr val="bg1">
                  <a:lumMod val="95000"/>
                </a:schemeClr>
              </a:solidFill>
              <a:ln w="9525">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i="1" dirty="0" smtClean="0">
                          <a:latin typeface="Cambria Math"/>
                          <a:ea typeface="Cambria Math"/>
                        </a:rPr>
                        <m:t>𝜇</m:t>
                      </m:r>
                      <m:r>
                        <a:rPr lang="en-US" sz="1400" i="1" dirty="0">
                          <a:latin typeface="Cambria Math" panose="02040503050406030204" pitchFamily="18" charset="0"/>
                          <a:ea typeface="Cambria Math"/>
                        </a:rPr>
                        <m:t>=</m:t>
                      </m:r>
                      <m:f>
                        <m:fPr>
                          <m:ctrlPr>
                            <a:rPr lang="en-US" sz="1400" i="1">
                              <a:latin typeface="Cambria Math" panose="02040503050406030204" pitchFamily="18" charset="0"/>
                              <a:ea typeface="Cambria Math"/>
                            </a:rPr>
                          </m:ctrlPr>
                        </m:fPr>
                        <m:num>
                          <m:r>
                            <a:rPr lang="en-US" sz="1400" i="1">
                              <a:latin typeface="Cambria Math"/>
                              <a:ea typeface="Cambria Math"/>
                            </a:rPr>
                            <m:t>1</m:t>
                          </m:r>
                        </m:num>
                        <m:den>
                          <m:r>
                            <a:rPr lang="en-US" sz="1400" i="1">
                              <a:latin typeface="Cambria Math"/>
                              <a:ea typeface="Cambria Math"/>
                            </a:rPr>
                            <m:t>2</m:t>
                          </m:r>
                        </m:den>
                      </m:f>
                      <m:sSup>
                        <m:sSupPr>
                          <m:ctrlPr>
                            <a:rPr lang="en-US" sz="1400" i="1">
                              <a:latin typeface="Cambria Math" panose="02040503050406030204" pitchFamily="18" charset="0"/>
                              <a:ea typeface="Cambria Math"/>
                            </a:rPr>
                          </m:ctrlPr>
                        </m:sSupPr>
                        <m:e>
                          <m:sSup>
                            <m:sSupPr>
                              <m:ctrlPr>
                                <a:rPr lang="en-US" sz="1400" i="1">
                                  <a:latin typeface="Cambria Math" panose="02040503050406030204" pitchFamily="18" charset="0"/>
                                  <a:ea typeface="Cambria Math"/>
                                </a:rPr>
                              </m:ctrlPr>
                            </m:sSupPr>
                            <m:e>
                              <m:r>
                                <a:rPr lang="en-US" sz="1400" i="1">
                                  <a:latin typeface="Cambria Math"/>
                                  <a:ea typeface="Cambria Math"/>
                                </a:rPr>
                                <m:t>𝐴</m:t>
                              </m:r>
                              <m:r>
                                <a:rPr lang="en-US" sz="1400" i="1">
                                  <a:latin typeface="Cambria Math" panose="02040503050406030204" pitchFamily="18" charset="0"/>
                                  <a:ea typeface="Cambria Math"/>
                                </a:rPr>
                                <m:t>(</m:t>
                              </m:r>
                              <m:r>
                                <a:rPr lang="en-US" sz="1400" i="1">
                                  <a:latin typeface="Cambria Math" panose="02040503050406030204" pitchFamily="18" charset="0"/>
                                  <a:ea typeface="Cambria Math"/>
                                </a:rPr>
                                <m:t>𝑇</m:t>
                              </m:r>
                              <m:r>
                                <a:rPr lang="en-US" sz="1400" i="1">
                                  <a:latin typeface="Cambria Math" panose="02040503050406030204" pitchFamily="18" charset="0"/>
                                  <a:ea typeface="Cambria Math"/>
                                </a:rPr>
                                <m:t>)</m:t>
                              </m:r>
                            </m:e>
                            <m:sup>
                              <m:r>
                                <a:rPr lang="en-US" sz="1400" i="1">
                                  <a:latin typeface="Cambria Math"/>
                                  <a:ea typeface="Cambria Math"/>
                                </a:rPr>
                                <m:t>−</m:t>
                              </m:r>
                              <m:f>
                                <m:fPr>
                                  <m:ctrlPr>
                                    <a:rPr lang="en-US" sz="1400" i="1">
                                      <a:latin typeface="Cambria Math" panose="02040503050406030204" pitchFamily="18" charset="0"/>
                                      <a:ea typeface="Cambria Math"/>
                                    </a:rPr>
                                  </m:ctrlPr>
                                </m:fPr>
                                <m:num>
                                  <m:r>
                                    <a:rPr lang="en-US" sz="1400" i="1">
                                      <a:latin typeface="Cambria Math"/>
                                      <a:ea typeface="Cambria Math"/>
                                    </a:rPr>
                                    <m:t>1</m:t>
                                  </m:r>
                                </m:num>
                                <m:den>
                                  <m:r>
                                    <a:rPr lang="en-US" sz="1400" i="1">
                                      <a:latin typeface="Cambria Math" panose="02040503050406030204" pitchFamily="18" charset="0"/>
                                      <a:ea typeface="Cambria Math"/>
                                    </a:rPr>
                                    <m:t>3</m:t>
                                  </m:r>
                                </m:den>
                              </m:f>
                            </m:sup>
                          </m:sSup>
                          <m:d>
                            <m:dPr>
                              <m:ctrlPr>
                                <a:rPr lang="en-US" sz="1400" i="1">
                                  <a:latin typeface="Cambria Math" panose="02040503050406030204" pitchFamily="18" charset="0"/>
                                  <a:ea typeface="Cambria Math"/>
                                </a:rPr>
                              </m:ctrlPr>
                            </m:dPr>
                            <m:e>
                              <m:f>
                                <m:fPr>
                                  <m:ctrlPr>
                                    <a:rPr lang="en-US" sz="1400" i="1">
                                      <a:latin typeface="Cambria Math" panose="02040503050406030204" pitchFamily="18" charset="0"/>
                                      <a:ea typeface="Cambria Math"/>
                                    </a:rPr>
                                  </m:ctrlPr>
                                </m:fPr>
                                <m:num>
                                  <m:r>
                                    <a:rPr lang="en-US" sz="1400" i="1">
                                      <a:latin typeface="Cambria Math"/>
                                      <a:ea typeface="Cambria Math"/>
                                    </a:rPr>
                                    <m:t>1</m:t>
                                  </m:r>
                                </m:num>
                                <m:den>
                                  <m:r>
                                    <a:rPr lang="en-US" sz="1400" i="1">
                                      <a:latin typeface="Cambria Math"/>
                                      <a:ea typeface="Cambria Math"/>
                                    </a:rPr>
                                    <m:t>2</m:t>
                                  </m:r>
                                </m:den>
                              </m:f>
                              <m:nary>
                                <m:naryPr>
                                  <m:chr m:val="∑"/>
                                  <m:supHide m:val="on"/>
                                  <m:ctrlPr>
                                    <a:rPr lang="en-US" sz="1400" i="1">
                                      <a:latin typeface="Cambria Math" panose="02040503050406030204" pitchFamily="18" charset="0"/>
                                      <a:ea typeface="Cambria Math"/>
                                    </a:rPr>
                                  </m:ctrlPr>
                                </m:naryPr>
                                <m:sub>
                                  <m:r>
                                    <m:rPr>
                                      <m:brk m:alnAt="7"/>
                                    </m:rPr>
                                    <a:rPr lang="en-US" sz="1400" i="1">
                                      <a:latin typeface="Cambria Math"/>
                                      <a:ea typeface="Cambria Math"/>
                                    </a:rPr>
                                    <m:t>𝑖</m:t>
                                  </m:r>
                                  <m:r>
                                    <a:rPr lang="en-US" sz="1400" i="1">
                                      <a:latin typeface="Cambria Math"/>
                                      <a:ea typeface="Cambria Math"/>
                                    </a:rPr>
                                    <m:t>𝑗</m:t>
                                  </m:r>
                                </m:sub>
                                <m:sup/>
                                <m:e>
                                  <m:acc>
                                    <m:accPr>
                                      <m:chr m:val="̇"/>
                                      <m:ctrlPr>
                                        <a:rPr lang="en-US" sz="1400" i="1">
                                          <a:latin typeface="Cambria Math" panose="02040503050406030204" pitchFamily="18" charset="0"/>
                                          <a:ea typeface="Cambria Math"/>
                                        </a:rPr>
                                      </m:ctrlPr>
                                    </m:accPr>
                                    <m:e>
                                      <m:r>
                                        <a:rPr lang="en-US" sz="1400" b="1" i="1">
                                          <a:latin typeface="Cambria Math"/>
                                          <a:ea typeface="Cambria Math"/>
                                        </a:rPr>
                                        <m:t>𝝐</m:t>
                                      </m:r>
                                    </m:e>
                                  </m:acc>
                                  <m:r>
                                    <a:rPr lang="en-US" sz="1400" i="1" baseline="-25000">
                                      <a:latin typeface="Cambria Math"/>
                                      <a:ea typeface="Cambria Math"/>
                                    </a:rPr>
                                    <m:t>𝑖𝑗</m:t>
                                  </m:r>
                                  <m:r>
                                    <a:rPr lang="en-US" sz="1400" i="1" baseline="30000">
                                      <a:latin typeface="Cambria Math"/>
                                      <a:ea typeface="Cambria Math"/>
                                    </a:rPr>
                                    <m:t>2</m:t>
                                  </m:r>
                                </m:e>
                              </m:nary>
                            </m:e>
                          </m:d>
                        </m:e>
                        <m:sup>
                          <m:r>
                            <a:rPr lang="en-US" sz="1400" b="0" i="1" smtClean="0">
                              <a:latin typeface="Cambria Math" panose="02040503050406030204" pitchFamily="18" charset="0"/>
                              <a:ea typeface="Cambria Math"/>
                            </a:rPr>
                            <m:t>−2/3</m:t>
                          </m:r>
                        </m:sup>
                      </m:sSup>
                    </m:oMath>
                  </m:oMathPara>
                </a14:m>
                <a:endParaRPr lang="en-US" sz="1400" dirty="0">
                  <a:solidFill>
                    <a:schemeClr val="tx1"/>
                  </a:solidFill>
                </a:endParaRPr>
              </a:p>
            </p:txBody>
          </p:sp>
        </mc:Choice>
        <mc:Fallback xmlns="">
          <p:sp>
            <p:nvSpPr>
              <p:cNvPr id="15" name="TextBox 14">
                <a:extLst>
                  <a:ext uri="{FF2B5EF4-FFF2-40B4-BE49-F238E27FC236}">
                    <a16:creationId xmlns:a16="http://schemas.microsoft.com/office/drawing/2014/main" id="{8BD667F7-532F-4197-B324-D77DD6C9DE96}"/>
                  </a:ext>
                </a:extLst>
              </p:cNvPr>
              <p:cNvSpPr txBox="1">
                <a:spLocks noRot="1" noChangeAspect="1" noMove="1" noResize="1" noEditPoints="1" noAdjustHandles="1" noChangeArrowheads="1" noChangeShapeType="1" noTextEdit="1"/>
              </p:cNvSpPr>
              <p:nvPr/>
            </p:nvSpPr>
            <p:spPr>
              <a:xfrm>
                <a:off x="6405841" y="4107952"/>
                <a:ext cx="2692242" cy="700385"/>
              </a:xfrm>
              <a:prstGeom prst="rect">
                <a:avLst/>
              </a:prstGeom>
              <a:blipFill>
                <a:blip r:embed="rId2"/>
                <a:stretch>
                  <a:fillRect/>
                </a:stretch>
              </a:blipFill>
              <a:ln w="9525">
                <a:solidFill>
                  <a:schemeClr val="tx1"/>
                </a:solidFill>
              </a:ln>
            </p:spPr>
            <p:txBody>
              <a:bodyPr/>
              <a:lstStyle/>
              <a:p>
                <a:r>
                  <a:rPr lang="en-US">
                    <a:noFill/>
                  </a:rPr>
                  <a:t> </a:t>
                </a:r>
              </a:p>
            </p:txBody>
          </p:sp>
        </mc:Fallback>
      </mc:AlternateContent>
      <p:sp>
        <p:nvSpPr>
          <p:cNvPr id="4" name="TextBox 3">
            <a:extLst>
              <a:ext uri="{FF2B5EF4-FFF2-40B4-BE49-F238E27FC236}">
                <a16:creationId xmlns:a16="http://schemas.microsoft.com/office/drawing/2014/main" id="{73E150C9-99AA-4672-B743-69D0D28953D4}"/>
              </a:ext>
            </a:extLst>
          </p:cNvPr>
          <p:cNvSpPr txBox="1"/>
          <p:nvPr/>
        </p:nvSpPr>
        <p:spPr>
          <a:xfrm>
            <a:off x="23611" y="6545649"/>
            <a:ext cx="78486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*Tezaur </a:t>
            </a:r>
            <a:r>
              <a:rPr lang="en-US" sz="1600" i="1" dirty="0">
                <a:solidFill>
                  <a:schemeClr val="bg1"/>
                </a:solidFill>
                <a:latin typeface="Calibri" panose="020F0502020204030204" pitchFamily="34" charset="0"/>
                <a:cs typeface="Calibri" panose="020F0502020204030204" pitchFamily="34" charset="0"/>
              </a:rPr>
              <a:t>et al. </a:t>
            </a:r>
            <a:r>
              <a:rPr lang="en-US" sz="1600" dirty="0">
                <a:solidFill>
                  <a:schemeClr val="bg1"/>
                </a:solidFill>
                <a:latin typeface="Calibri" panose="020F0502020204030204" pitchFamily="34" charset="0"/>
                <a:cs typeface="Calibri" panose="020F0502020204030204" pitchFamily="34" charset="0"/>
              </a:rPr>
              <a:t>2015.</a:t>
            </a:r>
          </a:p>
        </p:txBody>
      </p:sp>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CBB089DB-A991-4185-8E51-AF90B594D705}"/>
                  </a:ext>
                </a:extLst>
              </p:cNvPr>
              <p:cNvSpPr txBox="1"/>
              <p:nvPr/>
            </p:nvSpPr>
            <p:spPr>
              <a:xfrm>
                <a:off x="6405841" y="5035574"/>
                <a:ext cx="2692242" cy="369332"/>
              </a:xfrm>
              <a:prstGeom prst="rect">
                <a:avLst/>
              </a:prstGeom>
              <a:noFill/>
            </p:spPr>
            <p:txBody>
              <a:bodyPr wrap="square" rtlCol="0">
                <a:spAutoFit/>
              </a:bodyPr>
              <a:lstStyle/>
              <a:p>
                <a:pPr algn="ctr"/>
                <a:r>
                  <a:rPr lang="en-US" i="1" dirty="0">
                    <a:latin typeface="Calibri" panose="020F0502020204030204" pitchFamily="34" charset="0"/>
                    <a:cs typeface="Calibri" panose="020F0502020204030204" pitchFamily="34" charset="0"/>
                  </a:rPr>
                  <a:t>Undefined for </a:t>
                </a:r>
                <a14:m>
                  <m:oMath xmlns:m="http://schemas.openxmlformats.org/officeDocument/2006/math">
                    <m:r>
                      <a:rPr lang="en-US" b="1" i="1" dirty="0" smtClean="0">
                        <a:latin typeface="Cambria Math" panose="02040503050406030204" pitchFamily="18" charset="0"/>
                        <a:cs typeface="Calibri" panose="020F0502020204030204" pitchFamily="34" charset="0"/>
                      </a:rPr>
                      <m:t>𝒖</m:t>
                    </m:r>
                  </m:oMath>
                </a14:m>
                <a:r>
                  <a:rPr lang="en-US" i="1" dirty="0">
                    <a:latin typeface="Calibri" panose="020F0502020204030204" pitchFamily="34" charset="0"/>
                    <a:cs typeface="Calibri" panose="020F0502020204030204" pitchFamily="34" charset="0"/>
                  </a:rPr>
                  <a:t>=const!</a:t>
                </a:r>
              </a:p>
            </p:txBody>
          </p:sp>
        </mc:Choice>
        <mc:Fallback xmlns="">
          <p:sp>
            <p:nvSpPr>
              <p:cNvPr id="18" name="TextBox 17">
                <a:extLst>
                  <a:ext uri="{FF2B5EF4-FFF2-40B4-BE49-F238E27FC236}">
                    <a16:creationId xmlns:a16="http://schemas.microsoft.com/office/drawing/2014/main" id="{CBB089DB-A991-4185-8E51-AF90B594D705}"/>
                  </a:ext>
                </a:extLst>
              </p:cNvPr>
              <p:cNvSpPr txBox="1">
                <a:spLocks noRot="1" noChangeAspect="1" noMove="1" noResize="1" noEditPoints="1" noAdjustHandles="1" noChangeArrowheads="1" noChangeShapeType="1" noTextEdit="1"/>
              </p:cNvSpPr>
              <p:nvPr/>
            </p:nvSpPr>
            <p:spPr>
              <a:xfrm>
                <a:off x="6405841" y="5035574"/>
                <a:ext cx="2692242" cy="369332"/>
              </a:xfrm>
              <a:prstGeom prst="rect">
                <a:avLst/>
              </a:prstGeom>
              <a:blipFill>
                <a:blip r:embed="rId3"/>
                <a:stretch>
                  <a:fillRect t="-8197" b="-24590"/>
                </a:stretch>
              </a:blipFill>
            </p:spPr>
            <p:txBody>
              <a:bodyPr/>
              <a:lstStyle/>
              <a:p>
                <a:r>
                  <a:rPr lang="en-US">
                    <a:noFill/>
                  </a:rPr>
                  <a:t> </a:t>
                </a:r>
              </a:p>
            </p:txBody>
          </p:sp>
        </mc:Fallback>
      </mc:AlternateContent>
      <p:sp>
        <p:nvSpPr>
          <p:cNvPr id="10" name="Rectangle 2">
            <a:extLst>
              <a:ext uri="{FF2B5EF4-FFF2-40B4-BE49-F238E27FC236}">
                <a16:creationId xmlns:a16="http://schemas.microsoft.com/office/drawing/2014/main" id="{F4C6469D-E614-4352-8E29-A6B57831D9F8}"/>
              </a:ext>
            </a:extLst>
          </p:cNvPr>
          <p:cNvSpPr txBox="1">
            <a:spLocks noChangeArrowheads="1"/>
          </p:cNvSpPr>
          <p:nvPr/>
        </p:nvSpPr>
        <p:spPr bwMode="auto">
          <a:xfrm>
            <a:off x="12493" y="-311285"/>
            <a:ext cx="8895694" cy="1364312"/>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Nonlinear Solver for Discretized Problem</a:t>
            </a:r>
          </a:p>
        </p:txBody>
      </p:sp>
      <mc:AlternateContent xmlns:mc="http://schemas.openxmlformats.org/markup-compatibility/2006" xmlns:a14="http://schemas.microsoft.com/office/drawing/2010/main">
        <mc:Choice Requires="a14">
          <p:sp>
            <p:nvSpPr>
              <p:cNvPr id="12" name="Rectangle 11">
                <a:extLst>
                  <a:ext uri="{FF2B5EF4-FFF2-40B4-BE49-F238E27FC236}">
                    <a16:creationId xmlns:a16="http://schemas.microsoft.com/office/drawing/2014/main" id="{B03EA412-A8B2-4C71-84CD-34F630C860C6}"/>
                  </a:ext>
                </a:extLst>
              </p:cNvPr>
              <p:cNvSpPr/>
              <p:nvPr/>
            </p:nvSpPr>
            <p:spPr>
              <a:xfrm>
                <a:off x="6901152" y="5681471"/>
                <a:ext cx="1701620" cy="580993"/>
              </a:xfrm>
              <a:prstGeom prst="rect">
                <a:avLst/>
              </a:prstGeom>
            </p:spPr>
            <p:txBody>
              <a:bodyPr wrap="none">
                <a:spAutoFit/>
              </a:bodyPr>
              <a:lstStyle/>
              <a:p>
                <a:pPr/>
                <a14:m>
                  <m:oMathPara xmlns:m="http://schemas.openxmlformats.org/officeDocument/2006/math">
                    <m:oMathParaPr>
                      <m:jc m:val="centerGroup"/>
                    </m:oMathParaPr>
                    <m:oMath xmlns:m="http://schemas.openxmlformats.org/officeDocument/2006/math">
                      <m:acc>
                        <m:accPr>
                          <m:chr m:val="̇"/>
                          <m:ctrlPr>
                            <a:rPr lang="en-US" sz="1400" i="1">
                              <a:latin typeface="Cambria Math" panose="02040503050406030204" pitchFamily="18" charset="0"/>
                              <a:ea typeface="Cambria Math"/>
                            </a:rPr>
                          </m:ctrlPr>
                        </m:accPr>
                        <m:e>
                          <m:r>
                            <a:rPr lang="en-US" sz="1400" i="1">
                              <a:latin typeface="Cambria Math"/>
                              <a:ea typeface="Cambria Math"/>
                            </a:rPr>
                            <m:t>𝜖</m:t>
                          </m:r>
                        </m:e>
                      </m:acc>
                      <m:r>
                        <m:rPr>
                          <m:sty m:val="p"/>
                        </m:rPr>
                        <a:rPr lang="en-US" sz="1400" baseline="-25000">
                          <a:latin typeface="Cambria Math"/>
                          <a:ea typeface="Cambria Math"/>
                        </a:rPr>
                        <m:t>ij</m:t>
                      </m:r>
                      <m:r>
                        <a:rPr lang="en-US" sz="1400">
                          <a:latin typeface="Cambria Math"/>
                          <a:ea typeface="Cambria Math"/>
                        </a:rPr>
                        <m:t>=</m:t>
                      </m:r>
                      <m:f>
                        <m:fPr>
                          <m:ctrlPr>
                            <a:rPr lang="en-US" sz="1400" i="1">
                              <a:latin typeface="Cambria Math" panose="02040503050406030204" pitchFamily="18" charset="0"/>
                              <a:ea typeface="Cambria Math"/>
                            </a:rPr>
                          </m:ctrlPr>
                        </m:fPr>
                        <m:num>
                          <m:r>
                            <a:rPr lang="en-US" sz="1400" i="1">
                              <a:latin typeface="Cambria Math"/>
                              <a:ea typeface="Cambria Math"/>
                            </a:rPr>
                            <m:t>1</m:t>
                          </m:r>
                        </m:num>
                        <m:den>
                          <m:r>
                            <a:rPr lang="en-US" sz="1400" i="1">
                              <a:latin typeface="Cambria Math"/>
                              <a:ea typeface="Cambria Math"/>
                            </a:rPr>
                            <m:t>2</m:t>
                          </m:r>
                        </m:den>
                      </m:f>
                      <m:d>
                        <m:dPr>
                          <m:ctrlPr>
                            <a:rPr lang="en-US" sz="1400" i="1">
                              <a:latin typeface="Cambria Math" panose="02040503050406030204" pitchFamily="18" charset="0"/>
                              <a:ea typeface="Cambria Math"/>
                            </a:rPr>
                          </m:ctrlPr>
                        </m:dPr>
                        <m:e>
                          <m:f>
                            <m:fPr>
                              <m:ctrlPr>
                                <a:rPr lang="en-US" sz="1400" i="1">
                                  <a:latin typeface="Cambria Math" panose="02040503050406030204" pitchFamily="18" charset="0"/>
                                  <a:ea typeface="Cambria Math"/>
                                </a:rPr>
                              </m:ctrlPr>
                            </m:fPr>
                            <m:num>
                              <m:r>
                                <a:rPr lang="en-US" sz="1400" i="1">
                                  <a:latin typeface="Cambria Math"/>
                                  <a:ea typeface="Cambria Math"/>
                                </a:rPr>
                                <m:t>𝜕</m:t>
                              </m:r>
                              <m:sSub>
                                <m:sSubPr>
                                  <m:ctrlPr>
                                    <a:rPr lang="en-US" sz="1400" i="1">
                                      <a:latin typeface="Cambria Math" panose="02040503050406030204" pitchFamily="18" charset="0"/>
                                      <a:ea typeface="Cambria Math"/>
                                    </a:rPr>
                                  </m:ctrlPr>
                                </m:sSubPr>
                                <m:e>
                                  <m:r>
                                    <a:rPr lang="en-US" sz="1400" i="1">
                                      <a:latin typeface="Cambria Math"/>
                                      <a:ea typeface="Cambria Math"/>
                                    </a:rPr>
                                    <m:t>𝑢</m:t>
                                  </m:r>
                                </m:e>
                                <m:sub>
                                  <m:r>
                                    <a:rPr lang="en-US" sz="1400" i="1">
                                      <a:latin typeface="Cambria Math"/>
                                      <a:ea typeface="Cambria Math"/>
                                    </a:rPr>
                                    <m:t>𝑖</m:t>
                                  </m:r>
                                </m:sub>
                              </m:sSub>
                            </m:num>
                            <m:den>
                              <m:r>
                                <a:rPr lang="en-US" sz="1400" i="1">
                                  <a:latin typeface="Cambria Math"/>
                                  <a:ea typeface="Cambria Math"/>
                                </a:rPr>
                                <m:t>𝜕</m:t>
                              </m:r>
                              <m:sSub>
                                <m:sSubPr>
                                  <m:ctrlPr>
                                    <a:rPr lang="en-US" sz="1400" i="1">
                                      <a:latin typeface="Cambria Math" panose="02040503050406030204" pitchFamily="18" charset="0"/>
                                      <a:ea typeface="Cambria Math"/>
                                    </a:rPr>
                                  </m:ctrlPr>
                                </m:sSubPr>
                                <m:e>
                                  <m:r>
                                    <a:rPr lang="en-US" sz="1400" i="1">
                                      <a:latin typeface="Cambria Math"/>
                                      <a:ea typeface="Cambria Math"/>
                                    </a:rPr>
                                    <m:t>𝑥</m:t>
                                  </m:r>
                                </m:e>
                                <m:sub>
                                  <m:r>
                                    <a:rPr lang="en-US" sz="1400" i="1">
                                      <a:latin typeface="Cambria Math"/>
                                      <a:ea typeface="Cambria Math"/>
                                    </a:rPr>
                                    <m:t>𝑗</m:t>
                                  </m:r>
                                </m:sub>
                              </m:sSub>
                            </m:den>
                          </m:f>
                          <m:r>
                            <a:rPr lang="en-US" sz="1400" i="1">
                              <a:latin typeface="Cambria Math"/>
                              <a:ea typeface="Cambria Math"/>
                            </a:rPr>
                            <m:t>+</m:t>
                          </m:r>
                          <m:f>
                            <m:fPr>
                              <m:ctrlPr>
                                <a:rPr lang="en-US" sz="1400" i="1">
                                  <a:latin typeface="Cambria Math" panose="02040503050406030204" pitchFamily="18" charset="0"/>
                                  <a:ea typeface="Cambria Math"/>
                                </a:rPr>
                              </m:ctrlPr>
                            </m:fPr>
                            <m:num>
                              <m:r>
                                <a:rPr lang="en-US" sz="1400" i="1">
                                  <a:latin typeface="Cambria Math"/>
                                  <a:ea typeface="Cambria Math"/>
                                </a:rPr>
                                <m:t>𝜕</m:t>
                              </m:r>
                              <m:sSub>
                                <m:sSubPr>
                                  <m:ctrlPr>
                                    <a:rPr lang="en-US" sz="1400" i="1">
                                      <a:latin typeface="Cambria Math" panose="02040503050406030204" pitchFamily="18" charset="0"/>
                                      <a:ea typeface="Cambria Math"/>
                                    </a:rPr>
                                  </m:ctrlPr>
                                </m:sSubPr>
                                <m:e>
                                  <m:r>
                                    <a:rPr lang="en-US" sz="1400" i="1">
                                      <a:latin typeface="Cambria Math"/>
                                      <a:ea typeface="Cambria Math"/>
                                    </a:rPr>
                                    <m:t>𝑢</m:t>
                                  </m:r>
                                </m:e>
                                <m:sub>
                                  <m:r>
                                    <a:rPr lang="en-US" sz="1400" i="1">
                                      <a:latin typeface="Cambria Math"/>
                                      <a:ea typeface="Cambria Math"/>
                                    </a:rPr>
                                    <m:t>𝑗</m:t>
                                  </m:r>
                                </m:sub>
                              </m:sSub>
                            </m:num>
                            <m:den>
                              <m:r>
                                <a:rPr lang="en-US" sz="1400" i="1">
                                  <a:latin typeface="Cambria Math"/>
                                  <a:ea typeface="Cambria Math"/>
                                </a:rPr>
                                <m:t>𝜕</m:t>
                              </m:r>
                              <m:sSub>
                                <m:sSubPr>
                                  <m:ctrlPr>
                                    <a:rPr lang="en-US" sz="1400" i="1">
                                      <a:latin typeface="Cambria Math" panose="02040503050406030204" pitchFamily="18" charset="0"/>
                                      <a:ea typeface="Cambria Math"/>
                                    </a:rPr>
                                  </m:ctrlPr>
                                </m:sSubPr>
                                <m:e>
                                  <m:r>
                                    <a:rPr lang="en-US" sz="1400" i="1">
                                      <a:latin typeface="Cambria Math"/>
                                      <a:ea typeface="Cambria Math"/>
                                    </a:rPr>
                                    <m:t>𝑥</m:t>
                                  </m:r>
                                </m:e>
                                <m:sub>
                                  <m:r>
                                    <a:rPr lang="en-US" sz="1400" i="1">
                                      <a:latin typeface="Cambria Math"/>
                                      <a:ea typeface="Cambria Math"/>
                                    </a:rPr>
                                    <m:t>𝑖</m:t>
                                  </m:r>
                                </m:sub>
                              </m:sSub>
                            </m:den>
                          </m:f>
                        </m:e>
                      </m:d>
                    </m:oMath>
                  </m:oMathPara>
                </a14:m>
                <a:endParaRPr lang="en-US" sz="1400" dirty="0"/>
              </a:p>
            </p:txBody>
          </p:sp>
        </mc:Choice>
        <mc:Fallback xmlns="">
          <p:sp>
            <p:nvSpPr>
              <p:cNvPr id="12" name="Rectangle 11">
                <a:extLst>
                  <a:ext uri="{FF2B5EF4-FFF2-40B4-BE49-F238E27FC236}">
                    <a16:creationId xmlns:a16="http://schemas.microsoft.com/office/drawing/2014/main" id="{B03EA412-A8B2-4C71-84CD-34F630C860C6}"/>
                  </a:ext>
                </a:extLst>
              </p:cNvPr>
              <p:cNvSpPr>
                <a:spLocks noRot="1" noChangeAspect="1" noMove="1" noResize="1" noEditPoints="1" noAdjustHandles="1" noChangeArrowheads="1" noChangeShapeType="1" noTextEdit="1"/>
              </p:cNvSpPr>
              <p:nvPr/>
            </p:nvSpPr>
            <p:spPr>
              <a:xfrm>
                <a:off x="6901152" y="5681471"/>
                <a:ext cx="1701620" cy="580993"/>
              </a:xfrm>
              <a:prstGeom prst="rect">
                <a:avLst/>
              </a:prstGeom>
              <a:blipFill>
                <a:blip r:embed="rId4"/>
                <a:stretch>
                  <a:fillRect b="-1053"/>
                </a:stretch>
              </a:blipFill>
            </p:spPr>
            <p:txBody>
              <a:bodyPr/>
              <a:lstStyle/>
              <a:p>
                <a:r>
                  <a:rPr lang="en-US">
                    <a:noFill/>
                  </a:rPr>
                  <a:t> </a:t>
                </a:r>
              </a:p>
            </p:txBody>
          </p:sp>
        </mc:Fallback>
      </mc:AlternateContent>
    </p:spTree>
    <p:extLst>
      <p:ext uri="{BB962C8B-B14F-4D97-AF65-F5344CB8AC3E}">
        <p14:creationId xmlns:p14="http://schemas.microsoft.com/office/powerpoint/2010/main" val="2480955494"/>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6193ABD3-8B8F-426E-8132-DAD24D0A0CE2}"/>
              </a:ext>
            </a:extLst>
          </p:cNvPr>
          <p:cNvSpPr txBox="1"/>
          <p:nvPr/>
        </p:nvSpPr>
        <p:spPr>
          <a:xfrm>
            <a:off x="23611" y="673436"/>
            <a:ext cx="8522295" cy="2154436"/>
          </a:xfrm>
          <a:prstGeom prst="rect">
            <a:avLst/>
          </a:prstGeom>
          <a:noFill/>
        </p:spPr>
        <p:txBody>
          <a:bodyPr wrap="square" rtlCol="0">
            <a:spAutoFit/>
          </a:bodyPr>
          <a:lstStyle/>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Picard iterations </a:t>
            </a:r>
            <a:r>
              <a:rPr lang="en-US" sz="2000" dirty="0">
                <a:latin typeface="Calibri" panose="020F0502020204030204" pitchFamily="34" charset="0"/>
                <a:cs typeface="Calibri" panose="020F0502020204030204" pitchFamily="34" charset="0"/>
              </a:rPr>
              <a:t>have been method of choice in ice sheet modeling</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ALI employs </a:t>
            </a:r>
            <a:r>
              <a:rPr lang="en-US" sz="2000" b="1" dirty="0">
                <a:latin typeface="Calibri" panose="020F0502020204030204" pitchFamily="34" charset="0"/>
                <a:cs typeface="Calibri" panose="020F0502020204030204" pitchFamily="34" charset="0"/>
              </a:rPr>
              <a:t>Newton’s method </a:t>
            </a:r>
            <a:r>
              <a:rPr lang="en-US" sz="2000" dirty="0">
                <a:latin typeface="Calibri" panose="020F0502020204030204" pitchFamily="34" charset="0"/>
                <a:cs typeface="Calibri" panose="020F0502020204030204" pitchFamily="34" charset="0"/>
              </a:rPr>
              <a:t>with several advancements:</a:t>
            </a:r>
            <a:endParaRPr lang="en-US" sz="20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Automatic differentiation (AD) </a:t>
            </a:r>
            <a:r>
              <a:rPr lang="en-US" sz="2000" dirty="0">
                <a:latin typeface="Calibri" panose="020F0502020204030204" pitchFamily="34" charset="0"/>
                <a:cs typeface="Calibri" panose="020F0502020204030204" pitchFamily="34" charset="0"/>
              </a:rPr>
              <a:t>Jacobian – gives you exact derivatives/Jacobians without deriving/hand-coding them!</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err="1">
                <a:latin typeface="Calibri" panose="020F0502020204030204" pitchFamily="34" charset="0"/>
                <a:cs typeface="Calibri" panose="020F0502020204030204" pitchFamily="34" charset="0"/>
              </a:rPr>
              <a:t>Homotopy</a:t>
            </a:r>
            <a:r>
              <a:rPr lang="en-US" sz="2000" b="1" dirty="0">
                <a:latin typeface="Calibri" panose="020F0502020204030204" pitchFamily="34" charset="0"/>
                <a:cs typeface="Calibri" panose="020F0502020204030204" pitchFamily="34" charset="0"/>
              </a:rPr>
              <a:t> continuation</a:t>
            </a:r>
            <a:r>
              <a:rPr lang="en-US" sz="2000" dirty="0">
                <a:latin typeface="Calibri" panose="020F0502020204030204" pitchFamily="34" charset="0"/>
                <a:cs typeface="Calibri" panose="020F0502020204030204" pitchFamily="34" charset="0"/>
              </a:rPr>
              <a:t>* to deal with “singular” viscosity.</a:t>
            </a:r>
          </a:p>
          <a:p>
            <a:pPr lvl="1"/>
            <a:endParaRPr lang="en-US" dirty="0">
              <a:latin typeface="Calibri" panose="020F0502020204030204" pitchFamily="34" charset="0"/>
              <a:cs typeface="Calibri" panose="020F0502020204030204" pitchFamily="34" charset="0"/>
            </a:endParaRPr>
          </a:p>
        </p:txBody>
      </p:sp>
      <p:sp>
        <p:nvSpPr>
          <p:cNvPr id="13" name="TextBox 12">
            <a:extLst>
              <a:ext uri="{FF2B5EF4-FFF2-40B4-BE49-F238E27FC236}">
                <a16:creationId xmlns:a16="http://schemas.microsoft.com/office/drawing/2014/main" id="{0E4E7269-533A-4B6F-BC8C-ED83E61ACB7A}"/>
              </a:ext>
            </a:extLst>
          </p:cNvPr>
          <p:cNvSpPr txBox="1"/>
          <p:nvPr/>
        </p:nvSpPr>
        <p:spPr>
          <a:xfrm>
            <a:off x="6405841" y="3630061"/>
            <a:ext cx="2585759" cy="338554"/>
          </a:xfrm>
          <a:prstGeom prst="rect">
            <a:avLst/>
          </a:prstGeom>
          <a:noFill/>
        </p:spPr>
        <p:txBody>
          <a:bodyPr wrap="square" rtlCol="0">
            <a:spAutoFit/>
          </a:bodyPr>
          <a:lstStyle/>
          <a:p>
            <a:pPr algn="ctr"/>
            <a:r>
              <a:rPr lang="en-US" sz="1600" b="1" dirty="0">
                <a:latin typeface="Calibri" panose="020F0502020204030204" pitchFamily="34" charset="0"/>
                <a:cs typeface="Calibri" panose="020F0502020204030204" pitchFamily="34" charset="0"/>
              </a:rPr>
              <a:t>Glen’s Law Viscosity: </a:t>
            </a:r>
          </a:p>
        </p:txBody>
      </p: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4575F675-3FFE-4E49-9EB7-010C3AB5EFD7}"/>
                  </a:ext>
                </a:extLst>
              </p:cNvPr>
              <p:cNvSpPr txBox="1"/>
              <p:nvPr/>
            </p:nvSpPr>
            <p:spPr>
              <a:xfrm>
                <a:off x="6629400" y="5015128"/>
                <a:ext cx="2121495" cy="584775"/>
              </a:xfrm>
              <a:prstGeom prst="rect">
                <a:avLst/>
              </a:prstGeom>
              <a:noFill/>
            </p:spPr>
            <p:txBody>
              <a:bodyPr wrap="square" rtlCol="0">
                <a:spAutoFit/>
              </a:bodyPr>
              <a:lstStyle/>
              <a:p>
                <a:pPr algn="ctr"/>
                <a14:m>
                  <m:oMath xmlns:m="http://schemas.openxmlformats.org/officeDocument/2006/math">
                    <m:r>
                      <a:rPr lang="en-US" sz="1600" i="1" smtClean="0">
                        <a:latin typeface="Cambria Math"/>
                        <a:ea typeface="Cambria Math"/>
                      </a:rPr>
                      <m:t>𝛾</m:t>
                    </m:r>
                    <m:r>
                      <a:rPr lang="en-US" sz="1600" b="0" i="1" smtClean="0">
                        <a:latin typeface="Cambria Math"/>
                        <a:ea typeface="Cambria Math"/>
                      </a:rPr>
                      <m:t>= </m:t>
                    </m:r>
                  </m:oMath>
                </a14:m>
                <a:r>
                  <a:rPr lang="en-US" sz="1600" dirty="0">
                    <a:latin typeface="Calibri" panose="020F0502020204030204" pitchFamily="34" charset="0"/>
                    <a:cs typeface="Calibri" panose="020F0502020204030204" pitchFamily="34" charset="0"/>
                  </a:rPr>
                  <a:t>regularization parameter (</a:t>
                </a:r>
                <a14:m>
                  <m:oMath xmlns:m="http://schemas.openxmlformats.org/officeDocument/2006/math">
                    <m:r>
                      <a:rPr lang="en-US" sz="1600" i="1" dirty="0" smtClean="0">
                        <a:latin typeface="Cambria Math" panose="02040503050406030204" pitchFamily="18" charset="0"/>
                        <a:cs typeface="Calibri" panose="020F0502020204030204" pitchFamily="34" charset="0"/>
                      </a:rPr>
                      <m:t>𝑂</m:t>
                    </m:r>
                    <m:r>
                      <a:rPr lang="en-US" sz="1600" i="1" dirty="0" smtClean="0">
                        <a:latin typeface="Cambria Math" panose="02040503050406030204" pitchFamily="18" charset="0"/>
                        <a:cs typeface="Calibri" panose="020F0502020204030204" pitchFamily="34" charset="0"/>
                      </a:rPr>
                      <m:t>(</m:t>
                    </m:r>
                  </m:oMath>
                </a14:m>
                <a:r>
                  <a:rPr lang="en-US" sz="1600" dirty="0">
                    <a:latin typeface="Calibri" panose="020F0502020204030204" pitchFamily="34" charset="0"/>
                    <a:cs typeface="Calibri" panose="020F0502020204030204" pitchFamily="34" charset="0"/>
                  </a:rPr>
                  <a:t>1e-10</a:t>
                </a:r>
                <a14:m>
                  <m:oMath xmlns:m="http://schemas.openxmlformats.org/officeDocument/2006/math">
                    <m:r>
                      <a:rPr lang="en-US" sz="1600" i="1" dirty="0" smtClean="0">
                        <a:latin typeface="Cambria Math" panose="02040503050406030204" pitchFamily="18" charset="0"/>
                        <a:cs typeface="Calibri" panose="020F0502020204030204" pitchFamily="34" charset="0"/>
                      </a:rPr>
                      <m:t>)</m:t>
                    </m:r>
                  </m:oMath>
                </a14:m>
                <a:r>
                  <a:rPr lang="en-US" sz="1600" dirty="0">
                    <a:latin typeface="Calibri" panose="020F0502020204030204" pitchFamily="34" charset="0"/>
                    <a:cs typeface="Calibri" panose="020F0502020204030204" pitchFamily="34" charset="0"/>
                  </a:rPr>
                  <a:t>)</a:t>
                </a:r>
              </a:p>
            </p:txBody>
          </p:sp>
        </mc:Choice>
        <mc:Fallback xmlns="">
          <p:sp>
            <p:nvSpPr>
              <p:cNvPr id="14" name="TextBox 13">
                <a:extLst>
                  <a:ext uri="{FF2B5EF4-FFF2-40B4-BE49-F238E27FC236}">
                    <a16:creationId xmlns:a16="http://schemas.microsoft.com/office/drawing/2014/main" id="{4575F675-3FFE-4E49-9EB7-010C3AB5EFD7}"/>
                  </a:ext>
                </a:extLst>
              </p:cNvPr>
              <p:cNvSpPr txBox="1">
                <a:spLocks noRot="1" noChangeAspect="1" noMove="1" noResize="1" noEditPoints="1" noAdjustHandles="1" noChangeArrowheads="1" noChangeShapeType="1" noTextEdit="1"/>
              </p:cNvSpPr>
              <p:nvPr/>
            </p:nvSpPr>
            <p:spPr>
              <a:xfrm>
                <a:off x="6629400" y="5015128"/>
                <a:ext cx="2121495" cy="584775"/>
              </a:xfrm>
              <a:prstGeom prst="rect">
                <a:avLst/>
              </a:prstGeom>
              <a:blipFill>
                <a:blip r:embed="rId2"/>
                <a:stretch>
                  <a:fillRect t="-3125" b="-12500"/>
                </a:stretch>
              </a:blipFill>
            </p:spPr>
            <p:txBody>
              <a:bodyPr/>
              <a:lstStyle/>
              <a:p>
                <a:r>
                  <a:rPr lang="en-US">
                    <a:noFill/>
                  </a:rPr>
                  <a:t> </a:t>
                </a:r>
              </a:p>
            </p:txBody>
          </p:sp>
        </mc:Fallback>
      </mc:AlternateContent>
      <p:sp>
        <p:nvSpPr>
          <p:cNvPr id="4" name="TextBox 3">
            <a:extLst>
              <a:ext uri="{FF2B5EF4-FFF2-40B4-BE49-F238E27FC236}">
                <a16:creationId xmlns:a16="http://schemas.microsoft.com/office/drawing/2014/main" id="{73E150C9-99AA-4672-B743-69D0D28953D4}"/>
              </a:ext>
            </a:extLst>
          </p:cNvPr>
          <p:cNvSpPr txBox="1"/>
          <p:nvPr/>
        </p:nvSpPr>
        <p:spPr>
          <a:xfrm>
            <a:off x="23611" y="6545649"/>
            <a:ext cx="78486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*Tezaur </a:t>
            </a:r>
            <a:r>
              <a:rPr lang="en-US" sz="1600" i="1" dirty="0">
                <a:solidFill>
                  <a:schemeClr val="bg1"/>
                </a:solidFill>
                <a:latin typeface="Calibri" panose="020F0502020204030204" pitchFamily="34" charset="0"/>
                <a:cs typeface="Calibri" panose="020F0502020204030204" pitchFamily="34" charset="0"/>
              </a:rPr>
              <a:t>et al. </a:t>
            </a:r>
            <a:r>
              <a:rPr lang="en-US" sz="1600" dirty="0">
                <a:solidFill>
                  <a:schemeClr val="bg1"/>
                </a:solidFill>
                <a:latin typeface="Calibri" panose="020F0502020204030204" pitchFamily="34" charset="0"/>
                <a:cs typeface="Calibri" panose="020F0502020204030204" pitchFamily="34" charset="0"/>
              </a:rPr>
              <a:t>2015.</a:t>
            </a:r>
          </a:p>
        </p:txBody>
      </p:sp>
      <p:sp>
        <p:nvSpPr>
          <p:cNvPr id="10" name="Rectangle 2">
            <a:extLst>
              <a:ext uri="{FF2B5EF4-FFF2-40B4-BE49-F238E27FC236}">
                <a16:creationId xmlns:a16="http://schemas.microsoft.com/office/drawing/2014/main" id="{6262414A-34F6-49AC-80ED-AFAFC3DC3B05}"/>
              </a:ext>
            </a:extLst>
          </p:cNvPr>
          <p:cNvSpPr txBox="1">
            <a:spLocks noChangeArrowheads="1"/>
          </p:cNvSpPr>
          <p:nvPr/>
        </p:nvSpPr>
        <p:spPr bwMode="auto">
          <a:xfrm>
            <a:off x="12493" y="-311285"/>
            <a:ext cx="8895694" cy="1364312"/>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Nonlinear Solver for Discretized Problem</a:t>
            </a:r>
          </a:p>
        </p:txBody>
      </p:sp>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BA277E8D-CD26-4401-8270-07888B799755}"/>
                  </a:ext>
                </a:extLst>
              </p:cNvPr>
              <p:cNvSpPr txBox="1"/>
              <p:nvPr/>
            </p:nvSpPr>
            <p:spPr>
              <a:xfrm>
                <a:off x="6405841" y="4107952"/>
                <a:ext cx="2692242" cy="700385"/>
              </a:xfrm>
              <a:prstGeom prst="rect">
                <a:avLst/>
              </a:prstGeom>
              <a:solidFill>
                <a:schemeClr val="bg1">
                  <a:lumMod val="95000"/>
                </a:schemeClr>
              </a:solidFill>
              <a:ln w="9525">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i="1" dirty="0" smtClean="0">
                          <a:latin typeface="Cambria Math"/>
                          <a:ea typeface="Cambria Math"/>
                        </a:rPr>
                        <m:t>𝜇</m:t>
                      </m:r>
                      <m:r>
                        <a:rPr lang="en-US" sz="1400" i="1" dirty="0">
                          <a:latin typeface="Cambria Math" panose="02040503050406030204" pitchFamily="18" charset="0"/>
                          <a:ea typeface="Cambria Math"/>
                        </a:rPr>
                        <m:t>=</m:t>
                      </m:r>
                      <m:f>
                        <m:fPr>
                          <m:ctrlPr>
                            <a:rPr lang="en-US" sz="1400" i="1">
                              <a:latin typeface="Cambria Math" panose="02040503050406030204" pitchFamily="18" charset="0"/>
                              <a:ea typeface="Cambria Math"/>
                            </a:rPr>
                          </m:ctrlPr>
                        </m:fPr>
                        <m:num>
                          <m:r>
                            <a:rPr lang="en-US" sz="1400" i="1">
                              <a:latin typeface="Cambria Math"/>
                              <a:ea typeface="Cambria Math"/>
                            </a:rPr>
                            <m:t>1</m:t>
                          </m:r>
                        </m:num>
                        <m:den>
                          <m:r>
                            <a:rPr lang="en-US" sz="1400" i="1">
                              <a:latin typeface="Cambria Math"/>
                              <a:ea typeface="Cambria Math"/>
                            </a:rPr>
                            <m:t>2</m:t>
                          </m:r>
                        </m:den>
                      </m:f>
                      <m:sSup>
                        <m:sSupPr>
                          <m:ctrlPr>
                            <a:rPr lang="en-US" sz="1400" i="1">
                              <a:latin typeface="Cambria Math" panose="02040503050406030204" pitchFamily="18" charset="0"/>
                              <a:ea typeface="Cambria Math"/>
                            </a:rPr>
                          </m:ctrlPr>
                        </m:sSupPr>
                        <m:e>
                          <m:sSup>
                            <m:sSupPr>
                              <m:ctrlPr>
                                <a:rPr lang="en-US" sz="1400" i="1">
                                  <a:latin typeface="Cambria Math" panose="02040503050406030204" pitchFamily="18" charset="0"/>
                                  <a:ea typeface="Cambria Math"/>
                                </a:rPr>
                              </m:ctrlPr>
                            </m:sSupPr>
                            <m:e>
                              <m:r>
                                <a:rPr lang="en-US" sz="1400" i="1">
                                  <a:latin typeface="Cambria Math"/>
                                  <a:ea typeface="Cambria Math"/>
                                </a:rPr>
                                <m:t>𝐴</m:t>
                              </m:r>
                              <m:r>
                                <a:rPr lang="en-US" sz="1400" i="1">
                                  <a:latin typeface="Cambria Math" panose="02040503050406030204" pitchFamily="18" charset="0"/>
                                  <a:ea typeface="Cambria Math"/>
                                </a:rPr>
                                <m:t>(</m:t>
                              </m:r>
                              <m:r>
                                <a:rPr lang="en-US" sz="1400" i="1">
                                  <a:latin typeface="Cambria Math" panose="02040503050406030204" pitchFamily="18" charset="0"/>
                                  <a:ea typeface="Cambria Math"/>
                                </a:rPr>
                                <m:t>𝑇</m:t>
                              </m:r>
                              <m:r>
                                <a:rPr lang="en-US" sz="1400" i="1">
                                  <a:latin typeface="Cambria Math" panose="02040503050406030204" pitchFamily="18" charset="0"/>
                                  <a:ea typeface="Cambria Math"/>
                                </a:rPr>
                                <m:t>)</m:t>
                              </m:r>
                            </m:e>
                            <m:sup>
                              <m:r>
                                <a:rPr lang="en-US" sz="1400" i="1">
                                  <a:latin typeface="Cambria Math"/>
                                  <a:ea typeface="Cambria Math"/>
                                </a:rPr>
                                <m:t>−</m:t>
                              </m:r>
                              <m:f>
                                <m:fPr>
                                  <m:ctrlPr>
                                    <a:rPr lang="en-US" sz="1400" i="1">
                                      <a:latin typeface="Cambria Math" panose="02040503050406030204" pitchFamily="18" charset="0"/>
                                      <a:ea typeface="Cambria Math"/>
                                    </a:rPr>
                                  </m:ctrlPr>
                                </m:fPr>
                                <m:num>
                                  <m:r>
                                    <a:rPr lang="en-US" sz="1400" i="1">
                                      <a:latin typeface="Cambria Math"/>
                                      <a:ea typeface="Cambria Math"/>
                                    </a:rPr>
                                    <m:t>1</m:t>
                                  </m:r>
                                </m:num>
                                <m:den>
                                  <m:r>
                                    <a:rPr lang="en-US" sz="1400" i="1">
                                      <a:latin typeface="Cambria Math" panose="02040503050406030204" pitchFamily="18" charset="0"/>
                                      <a:ea typeface="Cambria Math"/>
                                    </a:rPr>
                                    <m:t>3</m:t>
                                  </m:r>
                                </m:den>
                              </m:f>
                            </m:sup>
                          </m:sSup>
                          <m:d>
                            <m:dPr>
                              <m:ctrlPr>
                                <a:rPr lang="en-US" sz="1400" i="1">
                                  <a:latin typeface="Cambria Math" panose="02040503050406030204" pitchFamily="18" charset="0"/>
                                  <a:ea typeface="Cambria Math"/>
                                </a:rPr>
                              </m:ctrlPr>
                            </m:dPr>
                            <m:e>
                              <m:f>
                                <m:fPr>
                                  <m:ctrlPr>
                                    <a:rPr lang="en-US" sz="1400" i="1">
                                      <a:latin typeface="Cambria Math" panose="02040503050406030204" pitchFamily="18" charset="0"/>
                                      <a:ea typeface="Cambria Math"/>
                                    </a:rPr>
                                  </m:ctrlPr>
                                </m:fPr>
                                <m:num>
                                  <m:r>
                                    <a:rPr lang="en-US" sz="1400" i="1">
                                      <a:latin typeface="Cambria Math"/>
                                      <a:ea typeface="Cambria Math"/>
                                    </a:rPr>
                                    <m:t>1</m:t>
                                  </m:r>
                                </m:num>
                                <m:den>
                                  <m:r>
                                    <a:rPr lang="en-US" sz="1400" i="1">
                                      <a:latin typeface="Cambria Math"/>
                                      <a:ea typeface="Cambria Math"/>
                                    </a:rPr>
                                    <m:t>2</m:t>
                                  </m:r>
                                </m:den>
                              </m:f>
                              <m:nary>
                                <m:naryPr>
                                  <m:chr m:val="∑"/>
                                  <m:supHide m:val="on"/>
                                  <m:ctrlPr>
                                    <a:rPr lang="en-US" sz="1400" i="1">
                                      <a:latin typeface="Cambria Math" panose="02040503050406030204" pitchFamily="18" charset="0"/>
                                      <a:ea typeface="Cambria Math"/>
                                    </a:rPr>
                                  </m:ctrlPr>
                                </m:naryPr>
                                <m:sub>
                                  <m:r>
                                    <m:rPr>
                                      <m:brk m:alnAt="7"/>
                                    </m:rPr>
                                    <a:rPr lang="en-US" sz="1400" i="1">
                                      <a:latin typeface="Cambria Math"/>
                                      <a:ea typeface="Cambria Math"/>
                                    </a:rPr>
                                    <m:t>𝑖</m:t>
                                  </m:r>
                                  <m:r>
                                    <a:rPr lang="en-US" sz="1400" i="1">
                                      <a:latin typeface="Cambria Math"/>
                                      <a:ea typeface="Cambria Math"/>
                                    </a:rPr>
                                    <m:t>𝑗</m:t>
                                  </m:r>
                                </m:sub>
                                <m:sup/>
                                <m:e>
                                  <m:acc>
                                    <m:accPr>
                                      <m:chr m:val="̇"/>
                                      <m:ctrlPr>
                                        <a:rPr lang="en-US" sz="1400" i="1">
                                          <a:latin typeface="Cambria Math" panose="02040503050406030204" pitchFamily="18" charset="0"/>
                                          <a:ea typeface="Cambria Math"/>
                                        </a:rPr>
                                      </m:ctrlPr>
                                    </m:accPr>
                                    <m:e>
                                      <m:r>
                                        <a:rPr lang="en-US" sz="1400" b="1" i="1">
                                          <a:latin typeface="Cambria Math"/>
                                          <a:ea typeface="Cambria Math"/>
                                        </a:rPr>
                                        <m:t>𝝐</m:t>
                                      </m:r>
                                    </m:e>
                                  </m:acc>
                                  <m:r>
                                    <a:rPr lang="en-US" sz="1400" i="1" baseline="-25000">
                                      <a:latin typeface="Cambria Math"/>
                                      <a:ea typeface="Cambria Math"/>
                                    </a:rPr>
                                    <m:t>𝑖𝑗</m:t>
                                  </m:r>
                                  <m:r>
                                    <a:rPr lang="en-US" sz="1400" i="1" baseline="30000">
                                      <a:latin typeface="Cambria Math"/>
                                      <a:ea typeface="Cambria Math"/>
                                    </a:rPr>
                                    <m:t>2</m:t>
                                  </m:r>
                                </m:e>
                              </m:nary>
                              <m:r>
                                <a:rPr lang="en-US" sz="1400" b="0" i="1" smtClean="0">
                                  <a:latin typeface="Cambria Math" panose="02040503050406030204" pitchFamily="18" charset="0"/>
                                  <a:ea typeface="Cambria Math"/>
                                </a:rPr>
                                <m:t>+</m:t>
                              </m:r>
                              <m:r>
                                <a:rPr lang="en-US" sz="1400" i="1" smtClean="0">
                                  <a:latin typeface="Cambria Math" panose="02040503050406030204" pitchFamily="18" charset="0"/>
                                  <a:ea typeface="Cambria Math" panose="02040503050406030204" pitchFamily="18" charset="0"/>
                                </a:rPr>
                                <m:t>𝛾</m:t>
                              </m:r>
                            </m:e>
                          </m:d>
                        </m:e>
                        <m:sup>
                          <m:r>
                            <a:rPr lang="en-US" sz="1400" b="0" i="1" smtClean="0">
                              <a:latin typeface="Cambria Math" panose="02040503050406030204" pitchFamily="18" charset="0"/>
                              <a:ea typeface="Cambria Math"/>
                            </a:rPr>
                            <m:t>−2/3</m:t>
                          </m:r>
                        </m:sup>
                      </m:sSup>
                    </m:oMath>
                  </m:oMathPara>
                </a14:m>
                <a:endParaRPr lang="en-US" sz="1400" dirty="0">
                  <a:solidFill>
                    <a:schemeClr val="tx1"/>
                  </a:solidFill>
                </a:endParaRPr>
              </a:p>
            </p:txBody>
          </p:sp>
        </mc:Choice>
        <mc:Fallback xmlns="">
          <p:sp>
            <p:nvSpPr>
              <p:cNvPr id="12" name="TextBox 11">
                <a:extLst>
                  <a:ext uri="{FF2B5EF4-FFF2-40B4-BE49-F238E27FC236}">
                    <a16:creationId xmlns:a16="http://schemas.microsoft.com/office/drawing/2014/main" id="{BA277E8D-CD26-4401-8270-07888B799755}"/>
                  </a:ext>
                </a:extLst>
              </p:cNvPr>
              <p:cNvSpPr txBox="1">
                <a:spLocks noRot="1" noChangeAspect="1" noMove="1" noResize="1" noEditPoints="1" noAdjustHandles="1" noChangeArrowheads="1" noChangeShapeType="1" noTextEdit="1"/>
              </p:cNvSpPr>
              <p:nvPr/>
            </p:nvSpPr>
            <p:spPr>
              <a:xfrm>
                <a:off x="6405841" y="4107952"/>
                <a:ext cx="2692242" cy="700385"/>
              </a:xfrm>
              <a:prstGeom prst="rect">
                <a:avLst/>
              </a:prstGeom>
              <a:blipFill>
                <a:blip r:embed="rId3"/>
                <a:stretch>
                  <a:fillRect/>
                </a:stretch>
              </a:blipFill>
              <a:ln w="9525">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8" name="Rectangle 17">
                <a:extLst>
                  <a:ext uri="{FF2B5EF4-FFF2-40B4-BE49-F238E27FC236}">
                    <a16:creationId xmlns:a16="http://schemas.microsoft.com/office/drawing/2014/main" id="{95D9591A-132C-4A06-BFD9-15B632B26B5A}"/>
                  </a:ext>
                </a:extLst>
              </p:cNvPr>
              <p:cNvSpPr/>
              <p:nvPr/>
            </p:nvSpPr>
            <p:spPr>
              <a:xfrm>
                <a:off x="6901152" y="5681471"/>
                <a:ext cx="1701620" cy="580993"/>
              </a:xfrm>
              <a:prstGeom prst="rect">
                <a:avLst/>
              </a:prstGeom>
            </p:spPr>
            <p:txBody>
              <a:bodyPr wrap="none">
                <a:spAutoFit/>
              </a:bodyPr>
              <a:lstStyle/>
              <a:p>
                <a:pPr/>
                <a14:m>
                  <m:oMathPara xmlns:m="http://schemas.openxmlformats.org/officeDocument/2006/math">
                    <m:oMathParaPr>
                      <m:jc m:val="centerGroup"/>
                    </m:oMathParaPr>
                    <m:oMath xmlns:m="http://schemas.openxmlformats.org/officeDocument/2006/math">
                      <m:acc>
                        <m:accPr>
                          <m:chr m:val="̇"/>
                          <m:ctrlPr>
                            <a:rPr lang="en-US" sz="1400" i="1">
                              <a:latin typeface="Cambria Math" panose="02040503050406030204" pitchFamily="18" charset="0"/>
                              <a:ea typeface="Cambria Math"/>
                            </a:rPr>
                          </m:ctrlPr>
                        </m:accPr>
                        <m:e>
                          <m:r>
                            <a:rPr lang="en-US" sz="1400" i="1">
                              <a:latin typeface="Cambria Math"/>
                              <a:ea typeface="Cambria Math"/>
                            </a:rPr>
                            <m:t>𝜖</m:t>
                          </m:r>
                        </m:e>
                      </m:acc>
                      <m:r>
                        <m:rPr>
                          <m:sty m:val="p"/>
                        </m:rPr>
                        <a:rPr lang="en-US" sz="1400" baseline="-25000">
                          <a:latin typeface="Cambria Math"/>
                          <a:ea typeface="Cambria Math"/>
                        </a:rPr>
                        <m:t>ij</m:t>
                      </m:r>
                      <m:r>
                        <a:rPr lang="en-US" sz="1400">
                          <a:latin typeface="Cambria Math"/>
                          <a:ea typeface="Cambria Math"/>
                        </a:rPr>
                        <m:t>=</m:t>
                      </m:r>
                      <m:f>
                        <m:fPr>
                          <m:ctrlPr>
                            <a:rPr lang="en-US" sz="1400" i="1">
                              <a:latin typeface="Cambria Math" panose="02040503050406030204" pitchFamily="18" charset="0"/>
                              <a:ea typeface="Cambria Math"/>
                            </a:rPr>
                          </m:ctrlPr>
                        </m:fPr>
                        <m:num>
                          <m:r>
                            <a:rPr lang="en-US" sz="1400" i="1">
                              <a:latin typeface="Cambria Math"/>
                              <a:ea typeface="Cambria Math"/>
                            </a:rPr>
                            <m:t>1</m:t>
                          </m:r>
                        </m:num>
                        <m:den>
                          <m:r>
                            <a:rPr lang="en-US" sz="1400" i="1">
                              <a:latin typeface="Cambria Math"/>
                              <a:ea typeface="Cambria Math"/>
                            </a:rPr>
                            <m:t>2</m:t>
                          </m:r>
                        </m:den>
                      </m:f>
                      <m:d>
                        <m:dPr>
                          <m:ctrlPr>
                            <a:rPr lang="en-US" sz="1400" i="1">
                              <a:latin typeface="Cambria Math" panose="02040503050406030204" pitchFamily="18" charset="0"/>
                              <a:ea typeface="Cambria Math"/>
                            </a:rPr>
                          </m:ctrlPr>
                        </m:dPr>
                        <m:e>
                          <m:f>
                            <m:fPr>
                              <m:ctrlPr>
                                <a:rPr lang="en-US" sz="1400" i="1">
                                  <a:latin typeface="Cambria Math" panose="02040503050406030204" pitchFamily="18" charset="0"/>
                                  <a:ea typeface="Cambria Math"/>
                                </a:rPr>
                              </m:ctrlPr>
                            </m:fPr>
                            <m:num>
                              <m:r>
                                <a:rPr lang="en-US" sz="1400" i="1">
                                  <a:latin typeface="Cambria Math"/>
                                  <a:ea typeface="Cambria Math"/>
                                </a:rPr>
                                <m:t>𝜕</m:t>
                              </m:r>
                              <m:sSub>
                                <m:sSubPr>
                                  <m:ctrlPr>
                                    <a:rPr lang="en-US" sz="1400" i="1">
                                      <a:latin typeface="Cambria Math" panose="02040503050406030204" pitchFamily="18" charset="0"/>
                                      <a:ea typeface="Cambria Math"/>
                                    </a:rPr>
                                  </m:ctrlPr>
                                </m:sSubPr>
                                <m:e>
                                  <m:r>
                                    <a:rPr lang="en-US" sz="1400" i="1">
                                      <a:latin typeface="Cambria Math"/>
                                      <a:ea typeface="Cambria Math"/>
                                    </a:rPr>
                                    <m:t>𝑢</m:t>
                                  </m:r>
                                </m:e>
                                <m:sub>
                                  <m:r>
                                    <a:rPr lang="en-US" sz="1400" i="1">
                                      <a:latin typeface="Cambria Math"/>
                                      <a:ea typeface="Cambria Math"/>
                                    </a:rPr>
                                    <m:t>𝑖</m:t>
                                  </m:r>
                                </m:sub>
                              </m:sSub>
                            </m:num>
                            <m:den>
                              <m:r>
                                <a:rPr lang="en-US" sz="1400" i="1">
                                  <a:latin typeface="Cambria Math"/>
                                  <a:ea typeface="Cambria Math"/>
                                </a:rPr>
                                <m:t>𝜕</m:t>
                              </m:r>
                              <m:sSub>
                                <m:sSubPr>
                                  <m:ctrlPr>
                                    <a:rPr lang="en-US" sz="1400" i="1">
                                      <a:latin typeface="Cambria Math" panose="02040503050406030204" pitchFamily="18" charset="0"/>
                                      <a:ea typeface="Cambria Math"/>
                                    </a:rPr>
                                  </m:ctrlPr>
                                </m:sSubPr>
                                <m:e>
                                  <m:r>
                                    <a:rPr lang="en-US" sz="1400" i="1">
                                      <a:latin typeface="Cambria Math"/>
                                      <a:ea typeface="Cambria Math"/>
                                    </a:rPr>
                                    <m:t>𝑥</m:t>
                                  </m:r>
                                </m:e>
                                <m:sub>
                                  <m:r>
                                    <a:rPr lang="en-US" sz="1400" i="1">
                                      <a:latin typeface="Cambria Math"/>
                                      <a:ea typeface="Cambria Math"/>
                                    </a:rPr>
                                    <m:t>𝑗</m:t>
                                  </m:r>
                                </m:sub>
                              </m:sSub>
                            </m:den>
                          </m:f>
                          <m:r>
                            <a:rPr lang="en-US" sz="1400" i="1">
                              <a:latin typeface="Cambria Math"/>
                              <a:ea typeface="Cambria Math"/>
                            </a:rPr>
                            <m:t>+</m:t>
                          </m:r>
                          <m:f>
                            <m:fPr>
                              <m:ctrlPr>
                                <a:rPr lang="en-US" sz="1400" i="1">
                                  <a:latin typeface="Cambria Math" panose="02040503050406030204" pitchFamily="18" charset="0"/>
                                  <a:ea typeface="Cambria Math"/>
                                </a:rPr>
                              </m:ctrlPr>
                            </m:fPr>
                            <m:num>
                              <m:r>
                                <a:rPr lang="en-US" sz="1400" i="1">
                                  <a:latin typeface="Cambria Math"/>
                                  <a:ea typeface="Cambria Math"/>
                                </a:rPr>
                                <m:t>𝜕</m:t>
                              </m:r>
                              <m:sSub>
                                <m:sSubPr>
                                  <m:ctrlPr>
                                    <a:rPr lang="en-US" sz="1400" i="1">
                                      <a:latin typeface="Cambria Math" panose="02040503050406030204" pitchFamily="18" charset="0"/>
                                      <a:ea typeface="Cambria Math"/>
                                    </a:rPr>
                                  </m:ctrlPr>
                                </m:sSubPr>
                                <m:e>
                                  <m:r>
                                    <a:rPr lang="en-US" sz="1400" i="1">
                                      <a:latin typeface="Cambria Math"/>
                                      <a:ea typeface="Cambria Math"/>
                                    </a:rPr>
                                    <m:t>𝑢</m:t>
                                  </m:r>
                                </m:e>
                                <m:sub>
                                  <m:r>
                                    <a:rPr lang="en-US" sz="1400" i="1">
                                      <a:latin typeface="Cambria Math"/>
                                      <a:ea typeface="Cambria Math"/>
                                    </a:rPr>
                                    <m:t>𝑗</m:t>
                                  </m:r>
                                </m:sub>
                              </m:sSub>
                            </m:num>
                            <m:den>
                              <m:r>
                                <a:rPr lang="en-US" sz="1400" i="1">
                                  <a:latin typeface="Cambria Math"/>
                                  <a:ea typeface="Cambria Math"/>
                                </a:rPr>
                                <m:t>𝜕</m:t>
                              </m:r>
                              <m:sSub>
                                <m:sSubPr>
                                  <m:ctrlPr>
                                    <a:rPr lang="en-US" sz="1400" i="1">
                                      <a:latin typeface="Cambria Math" panose="02040503050406030204" pitchFamily="18" charset="0"/>
                                      <a:ea typeface="Cambria Math"/>
                                    </a:rPr>
                                  </m:ctrlPr>
                                </m:sSubPr>
                                <m:e>
                                  <m:r>
                                    <a:rPr lang="en-US" sz="1400" i="1">
                                      <a:latin typeface="Cambria Math"/>
                                      <a:ea typeface="Cambria Math"/>
                                    </a:rPr>
                                    <m:t>𝑥</m:t>
                                  </m:r>
                                </m:e>
                                <m:sub>
                                  <m:r>
                                    <a:rPr lang="en-US" sz="1400" i="1">
                                      <a:latin typeface="Cambria Math"/>
                                      <a:ea typeface="Cambria Math"/>
                                    </a:rPr>
                                    <m:t>𝑖</m:t>
                                  </m:r>
                                </m:sub>
                              </m:sSub>
                            </m:den>
                          </m:f>
                        </m:e>
                      </m:d>
                    </m:oMath>
                  </m:oMathPara>
                </a14:m>
                <a:endParaRPr lang="en-US" sz="1400" dirty="0"/>
              </a:p>
            </p:txBody>
          </p:sp>
        </mc:Choice>
        <mc:Fallback xmlns="">
          <p:sp>
            <p:nvSpPr>
              <p:cNvPr id="18" name="Rectangle 17">
                <a:extLst>
                  <a:ext uri="{FF2B5EF4-FFF2-40B4-BE49-F238E27FC236}">
                    <a16:creationId xmlns:a16="http://schemas.microsoft.com/office/drawing/2014/main" id="{95D9591A-132C-4A06-BFD9-15B632B26B5A}"/>
                  </a:ext>
                </a:extLst>
              </p:cNvPr>
              <p:cNvSpPr>
                <a:spLocks noRot="1" noChangeAspect="1" noMove="1" noResize="1" noEditPoints="1" noAdjustHandles="1" noChangeArrowheads="1" noChangeShapeType="1" noTextEdit="1"/>
              </p:cNvSpPr>
              <p:nvPr/>
            </p:nvSpPr>
            <p:spPr>
              <a:xfrm>
                <a:off x="6901152" y="5681471"/>
                <a:ext cx="1701620" cy="580993"/>
              </a:xfrm>
              <a:prstGeom prst="rect">
                <a:avLst/>
              </a:prstGeom>
              <a:blipFill>
                <a:blip r:embed="rId2"/>
                <a:stretch>
                  <a:fillRect b="-1053"/>
                </a:stretch>
              </a:blipFill>
            </p:spPr>
            <p:txBody>
              <a:bodyPr/>
              <a:lstStyle/>
              <a:p>
                <a:r>
                  <a:rPr lang="en-US">
                    <a:noFill/>
                  </a:rPr>
                  <a:t> </a:t>
                </a:r>
              </a:p>
            </p:txBody>
          </p:sp>
        </mc:Fallback>
      </mc:AlternateContent>
    </p:spTree>
    <p:extLst>
      <p:ext uri="{BB962C8B-B14F-4D97-AF65-F5344CB8AC3E}">
        <p14:creationId xmlns:p14="http://schemas.microsoft.com/office/powerpoint/2010/main" val="2003360654"/>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6193ABD3-8B8F-426E-8132-DAD24D0A0CE2}"/>
              </a:ext>
            </a:extLst>
          </p:cNvPr>
          <p:cNvSpPr txBox="1"/>
          <p:nvPr/>
        </p:nvSpPr>
        <p:spPr>
          <a:xfrm>
            <a:off x="23611" y="673436"/>
            <a:ext cx="8522295" cy="2154436"/>
          </a:xfrm>
          <a:prstGeom prst="rect">
            <a:avLst/>
          </a:prstGeom>
          <a:noFill/>
        </p:spPr>
        <p:txBody>
          <a:bodyPr wrap="square" rtlCol="0">
            <a:spAutoFit/>
          </a:bodyPr>
          <a:lstStyle/>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Picard iterations </a:t>
            </a:r>
            <a:r>
              <a:rPr lang="en-US" sz="2000" dirty="0">
                <a:latin typeface="Calibri" panose="020F0502020204030204" pitchFamily="34" charset="0"/>
                <a:cs typeface="Calibri" panose="020F0502020204030204" pitchFamily="34" charset="0"/>
              </a:rPr>
              <a:t>have been method of choice in ice sheet modeling</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ALI employs </a:t>
            </a:r>
            <a:r>
              <a:rPr lang="en-US" sz="2000" b="1" dirty="0">
                <a:latin typeface="Calibri" panose="020F0502020204030204" pitchFamily="34" charset="0"/>
                <a:cs typeface="Calibri" panose="020F0502020204030204" pitchFamily="34" charset="0"/>
              </a:rPr>
              <a:t>Newton’s method </a:t>
            </a:r>
            <a:r>
              <a:rPr lang="en-US" sz="2000" dirty="0">
                <a:latin typeface="Calibri" panose="020F0502020204030204" pitchFamily="34" charset="0"/>
                <a:cs typeface="Calibri" panose="020F0502020204030204" pitchFamily="34" charset="0"/>
              </a:rPr>
              <a:t>with several advancements:</a:t>
            </a:r>
            <a:endParaRPr lang="en-US" sz="20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Automatic differentiation (AD) </a:t>
            </a:r>
            <a:r>
              <a:rPr lang="en-US" sz="2000" dirty="0">
                <a:latin typeface="Calibri" panose="020F0502020204030204" pitchFamily="34" charset="0"/>
                <a:cs typeface="Calibri" panose="020F0502020204030204" pitchFamily="34" charset="0"/>
              </a:rPr>
              <a:t>Jacobian – gives you exact derivatives/Jacobians without deriving/hand-coding them!</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err="1">
                <a:latin typeface="Calibri" panose="020F0502020204030204" pitchFamily="34" charset="0"/>
                <a:cs typeface="Calibri" panose="020F0502020204030204" pitchFamily="34" charset="0"/>
              </a:rPr>
              <a:t>Homotopy</a:t>
            </a:r>
            <a:r>
              <a:rPr lang="en-US" sz="2000" b="1" dirty="0">
                <a:latin typeface="Calibri" panose="020F0502020204030204" pitchFamily="34" charset="0"/>
                <a:cs typeface="Calibri" panose="020F0502020204030204" pitchFamily="34" charset="0"/>
              </a:rPr>
              <a:t> continuation</a:t>
            </a:r>
            <a:r>
              <a:rPr lang="en-US" sz="2000" dirty="0">
                <a:latin typeface="Calibri" panose="020F0502020204030204" pitchFamily="34" charset="0"/>
                <a:cs typeface="Calibri" panose="020F0502020204030204" pitchFamily="34" charset="0"/>
              </a:rPr>
              <a:t>* to deal with “singular” viscosity.</a:t>
            </a:r>
          </a:p>
          <a:p>
            <a:pPr lvl="1"/>
            <a:endParaRPr lang="en-US" dirty="0">
              <a:latin typeface="Calibri" panose="020F0502020204030204" pitchFamily="34" charset="0"/>
              <a:cs typeface="Calibri" panose="020F0502020204030204" pitchFamily="34" charset="0"/>
            </a:endParaRPr>
          </a:p>
        </p:txBody>
      </p:sp>
      <p:grpSp>
        <p:nvGrpSpPr>
          <p:cNvPr id="5" name="Group 4">
            <a:extLst>
              <a:ext uri="{FF2B5EF4-FFF2-40B4-BE49-F238E27FC236}">
                <a16:creationId xmlns:a16="http://schemas.microsoft.com/office/drawing/2014/main" id="{028D7F3A-B413-40C3-A49F-27FA6A832827}"/>
              </a:ext>
            </a:extLst>
          </p:cNvPr>
          <p:cNvGrpSpPr/>
          <p:nvPr/>
        </p:nvGrpSpPr>
        <p:grpSpPr>
          <a:xfrm>
            <a:off x="304800" y="2662720"/>
            <a:ext cx="5580776" cy="3048000"/>
            <a:chOff x="2618124" y="2399021"/>
            <a:chExt cx="7420841" cy="4382779"/>
          </a:xfrm>
        </p:grpSpPr>
        <p:pic>
          <p:nvPicPr>
            <p:cNvPr id="6" name="Picture 5" descr="newnonlinear.png">
              <a:extLst>
                <a:ext uri="{FF2B5EF4-FFF2-40B4-BE49-F238E27FC236}">
                  <a16:creationId xmlns:a16="http://schemas.microsoft.com/office/drawing/2014/main" id="{918FD378-D1E5-49B2-80EE-69C0B27D1EB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618124" y="2399021"/>
              <a:ext cx="7420841" cy="4382779"/>
            </a:xfrm>
            <a:prstGeom prst="rect">
              <a:avLst/>
            </a:prstGeom>
          </p:spPr>
        </p:pic>
        <mc:AlternateContent xmlns:mc="http://schemas.openxmlformats.org/markup-compatibility/2006" xmlns:a14="http://schemas.microsoft.com/office/drawing/2010/main">
          <mc:Choice Requires="a14">
            <p:sp>
              <p:nvSpPr>
                <p:cNvPr id="7" name="TextBox 6">
                  <a:extLst>
                    <a:ext uri="{FF2B5EF4-FFF2-40B4-BE49-F238E27FC236}">
                      <a16:creationId xmlns:a16="http://schemas.microsoft.com/office/drawing/2014/main" id="{E1565963-1003-4979-B4C0-05CFE34E97AF}"/>
                    </a:ext>
                  </a:extLst>
                </p:cNvPr>
                <p:cNvSpPr txBox="1"/>
                <p:nvPr/>
              </p:nvSpPr>
              <p:spPr>
                <a:xfrm>
                  <a:off x="4177838" y="5240719"/>
                  <a:ext cx="985104" cy="385097"/>
                </a:xfrm>
                <a:prstGeom prst="rect">
                  <a:avLst/>
                </a:prstGeom>
                <a:noFill/>
              </p:spPr>
              <p:txBody>
                <a:bodyPr wrap="square" rtlCol="0">
                  <a:spAutoFit/>
                </a:bodyPr>
                <a:lstStyle/>
                <a:p>
                  <a14:m>
                    <m:oMath xmlns:m="http://schemas.openxmlformats.org/officeDocument/2006/math">
                      <m:r>
                        <m:rPr>
                          <m:sty m:val="p"/>
                        </m:rPr>
                        <a:rPr lang="en-US" sz="1400">
                          <a:latin typeface="Cambria Math"/>
                          <a:ea typeface="Cambria Math"/>
                        </a:rPr>
                        <m:t>γ</m:t>
                      </m:r>
                    </m:oMath>
                  </a14:m>
                  <a:r>
                    <a:rPr lang="en-US" sz="1400" dirty="0">
                      <a:latin typeface="Calibri" panose="020F0502020204030204" pitchFamily="34" charset="0"/>
                      <a:cs typeface="Calibri" panose="020F0502020204030204" pitchFamily="34" charset="0"/>
                    </a:rPr>
                    <a:t>=10</a:t>
                  </a:r>
                  <a:r>
                    <a:rPr lang="en-US" sz="1400" baseline="30000" dirty="0">
                      <a:latin typeface="Calibri" panose="020F0502020204030204" pitchFamily="34" charset="0"/>
                      <a:cs typeface="Calibri" panose="020F0502020204030204" pitchFamily="34" charset="0"/>
                    </a:rPr>
                    <a:t>-1.0</a:t>
                  </a:r>
                </a:p>
              </p:txBody>
            </p:sp>
          </mc:Choice>
          <mc:Fallback xmlns="">
            <p:sp>
              <p:nvSpPr>
                <p:cNvPr id="7" name="TextBox 6">
                  <a:extLst>
                    <a:ext uri="{FF2B5EF4-FFF2-40B4-BE49-F238E27FC236}">
                      <a16:creationId xmlns:a16="http://schemas.microsoft.com/office/drawing/2014/main" id="{E1565963-1003-4979-B4C0-05CFE34E97AF}"/>
                    </a:ext>
                  </a:extLst>
                </p:cNvPr>
                <p:cNvSpPr txBox="1">
                  <a:spLocks noRot="1" noChangeAspect="1" noMove="1" noResize="1" noEditPoints="1" noAdjustHandles="1" noChangeArrowheads="1" noChangeShapeType="1" noTextEdit="1"/>
                </p:cNvSpPr>
                <p:nvPr/>
              </p:nvSpPr>
              <p:spPr>
                <a:xfrm>
                  <a:off x="4177838" y="5240719"/>
                  <a:ext cx="985104" cy="385097"/>
                </a:xfrm>
                <a:prstGeom prst="rect">
                  <a:avLst/>
                </a:prstGeom>
                <a:blipFill>
                  <a:blip r:embed="rId3"/>
                  <a:stretch>
                    <a:fillRect t="-4545" b="-38636"/>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8" name="TextBox 7">
                  <a:extLst>
                    <a:ext uri="{FF2B5EF4-FFF2-40B4-BE49-F238E27FC236}">
                      <a16:creationId xmlns:a16="http://schemas.microsoft.com/office/drawing/2014/main" id="{3DD4A9F4-FB61-4C78-8B68-967BB51B9A28}"/>
                    </a:ext>
                  </a:extLst>
                </p:cNvPr>
                <p:cNvSpPr txBox="1"/>
                <p:nvPr/>
              </p:nvSpPr>
              <p:spPr>
                <a:xfrm>
                  <a:off x="4907517" y="5654189"/>
                  <a:ext cx="1018871" cy="442559"/>
                </a:xfrm>
                <a:prstGeom prst="rect">
                  <a:avLst/>
                </a:prstGeom>
                <a:noFill/>
              </p:spPr>
              <p:txBody>
                <a:bodyPr wrap="square" rtlCol="0">
                  <a:spAutoFit/>
                </a:bodyPr>
                <a:lstStyle/>
                <a:p>
                  <a14:m>
                    <m:oMath xmlns:m="http://schemas.openxmlformats.org/officeDocument/2006/math">
                      <m:r>
                        <m:rPr>
                          <m:sty m:val="p"/>
                        </m:rPr>
                        <a:rPr lang="en-US" sz="1400">
                          <a:latin typeface="Cambria Math"/>
                          <a:ea typeface="Cambria Math"/>
                        </a:rPr>
                        <m:t>γ</m:t>
                      </m:r>
                    </m:oMath>
                  </a14:m>
                  <a:r>
                    <a:rPr lang="en-US" sz="1400" dirty="0">
                      <a:latin typeface="Calibri" panose="020F0502020204030204" pitchFamily="34" charset="0"/>
                      <a:cs typeface="Calibri" panose="020F0502020204030204" pitchFamily="34" charset="0"/>
                    </a:rPr>
                    <a:t>=10</a:t>
                  </a:r>
                  <a:r>
                    <a:rPr lang="en-US" sz="1400" baseline="30000" dirty="0">
                      <a:latin typeface="Calibri" panose="020F0502020204030204" pitchFamily="34" charset="0"/>
                      <a:cs typeface="Calibri" panose="020F0502020204030204" pitchFamily="34" charset="0"/>
                    </a:rPr>
                    <a:t>-2.5</a:t>
                  </a:r>
                </a:p>
              </p:txBody>
            </p:sp>
          </mc:Choice>
          <mc:Fallback xmlns="">
            <p:sp>
              <p:nvSpPr>
                <p:cNvPr id="8" name="TextBox 7">
                  <a:extLst>
                    <a:ext uri="{FF2B5EF4-FFF2-40B4-BE49-F238E27FC236}">
                      <a16:creationId xmlns:a16="http://schemas.microsoft.com/office/drawing/2014/main" id="{3DD4A9F4-FB61-4C78-8B68-967BB51B9A28}"/>
                    </a:ext>
                  </a:extLst>
                </p:cNvPr>
                <p:cNvSpPr txBox="1">
                  <a:spLocks noRot="1" noChangeAspect="1" noMove="1" noResize="1" noEditPoints="1" noAdjustHandles="1" noChangeArrowheads="1" noChangeShapeType="1" noTextEdit="1"/>
                </p:cNvSpPr>
                <p:nvPr/>
              </p:nvSpPr>
              <p:spPr>
                <a:xfrm>
                  <a:off x="4907517" y="5654189"/>
                  <a:ext cx="1018871" cy="442559"/>
                </a:xfrm>
                <a:prstGeom prst="rect">
                  <a:avLst/>
                </a:prstGeom>
                <a:blipFill>
                  <a:blip r:embed="rId4"/>
                  <a:stretch>
                    <a:fillRect t="-1961" b="-1960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F16293DA-B64F-44D9-A057-B5DBAD0FCAA1}"/>
                    </a:ext>
                  </a:extLst>
                </p:cNvPr>
                <p:cNvSpPr txBox="1"/>
                <p:nvPr/>
              </p:nvSpPr>
              <p:spPr>
                <a:xfrm>
                  <a:off x="5650948" y="5442737"/>
                  <a:ext cx="1018871" cy="442559"/>
                </a:xfrm>
                <a:prstGeom prst="rect">
                  <a:avLst/>
                </a:prstGeom>
                <a:noFill/>
              </p:spPr>
              <p:txBody>
                <a:bodyPr wrap="square" rtlCol="0">
                  <a:spAutoFit/>
                </a:bodyPr>
                <a:lstStyle/>
                <a:p>
                  <a14:m>
                    <m:oMath xmlns:m="http://schemas.openxmlformats.org/officeDocument/2006/math">
                      <m:r>
                        <m:rPr>
                          <m:sty m:val="p"/>
                        </m:rPr>
                        <a:rPr lang="en-US" sz="1400">
                          <a:latin typeface="Cambria Math"/>
                          <a:ea typeface="Cambria Math"/>
                        </a:rPr>
                        <m:t>γ</m:t>
                      </m:r>
                    </m:oMath>
                  </a14:m>
                  <a:r>
                    <a:rPr lang="en-US" sz="1400" dirty="0">
                      <a:latin typeface="Calibri" panose="020F0502020204030204" pitchFamily="34" charset="0"/>
                      <a:cs typeface="Calibri" panose="020F0502020204030204" pitchFamily="34" charset="0"/>
                    </a:rPr>
                    <a:t>=10</a:t>
                  </a:r>
                  <a:r>
                    <a:rPr lang="en-US" sz="1400" baseline="30000" dirty="0">
                      <a:latin typeface="Calibri" panose="020F0502020204030204" pitchFamily="34" charset="0"/>
                      <a:cs typeface="Calibri" panose="020F0502020204030204" pitchFamily="34" charset="0"/>
                    </a:rPr>
                    <a:t>-6.0</a:t>
                  </a:r>
                </a:p>
              </p:txBody>
            </p:sp>
          </mc:Choice>
          <mc:Fallback xmlns="">
            <p:sp>
              <p:nvSpPr>
                <p:cNvPr id="9" name="TextBox 8">
                  <a:extLst>
                    <a:ext uri="{FF2B5EF4-FFF2-40B4-BE49-F238E27FC236}">
                      <a16:creationId xmlns:a16="http://schemas.microsoft.com/office/drawing/2014/main" id="{F16293DA-B64F-44D9-A057-B5DBAD0FCAA1}"/>
                    </a:ext>
                  </a:extLst>
                </p:cNvPr>
                <p:cNvSpPr txBox="1">
                  <a:spLocks noRot="1" noChangeAspect="1" noMove="1" noResize="1" noEditPoints="1" noAdjustHandles="1" noChangeArrowheads="1" noChangeShapeType="1" noTextEdit="1"/>
                </p:cNvSpPr>
                <p:nvPr/>
              </p:nvSpPr>
              <p:spPr>
                <a:xfrm>
                  <a:off x="5650948" y="5442737"/>
                  <a:ext cx="1018871" cy="442559"/>
                </a:xfrm>
                <a:prstGeom prst="rect">
                  <a:avLst/>
                </a:prstGeom>
                <a:blipFill>
                  <a:blip r:embed="rId5"/>
                  <a:stretch>
                    <a:fillRect t="-3922" b="-1960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0" name="TextBox 9">
                  <a:extLst>
                    <a:ext uri="{FF2B5EF4-FFF2-40B4-BE49-F238E27FC236}">
                      <a16:creationId xmlns:a16="http://schemas.microsoft.com/office/drawing/2014/main" id="{0C71D906-AB80-4BCA-93B6-B1F4725380FE}"/>
                    </a:ext>
                  </a:extLst>
                </p:cNvPr>
                <p:cNvSpPr txBox="1"/>
                <p:nvPr/>
              </p:nvSpPr>
              <p:spPr>
                <a:xfrm>
                  <a:off x="6790352" y="5442737"/>
                  <a:ext cx="1018871" cy="442559"/>
                </a:xfrm>
                <a:prstGeom prst="rect">
                  <a:avLst/>
                </a:prstGeom>
                <a:noFill/>
              </p:spPr>
              <p:txBody>
                <a:bodyPr wrap="square" rtlCol="0">
                  <a:spAutoFit/>
                </a:bodyPr>
                <a:lstStyle/>
                <a:p>
                  <a14:m>
                    <m:oMath xmlns:m="http://schemas.openxmlformats.org/officeDocument/2006/math">
                      <m:r>
                        <m:rPr>
                          <m:sty m:val="p"/>
                        </m:rPr>
                        <a:rPr lang="en-US" sz="1400">
                          <a:latin typeface="Cambria Math"/>
                          <a:ea typeface="Cambria Math"/>
                        </a:rPr>
                        <m:t>γ</m:t>
                      </m:r>
                    </m:oMath>
                  </a14:m>
                  <a:r>
                    <a:rPr lang="en-US" sz="1400" dirty="0">
                      <a:latin typeface="Calibri" panose="020F0502020204030204" pitchFamily="34" charset="0"/>
                      <a:cs typeface="Calibri" panose="020F0502020204030204" pitchFamily="34" charset="0"/>
                    </a:rPr>
                    <a:t>=10</a:t>
                  </a:r>
                  <a:r>
                    <a:rPr lang="en-US" sz="1400" baseline="30000" dirty="0">
                      <a:latin typeface="Calibri" panose="020F0502020204030204" pitchFamily="34" charset="0"/>
                      <a:cs typeface="Calibri" panose="020F0502020204030204" pitchFamily="34" charset="0"/>
                    </a:rPr>
                    <a:t>-10</a:t>
                  </a:r>
                </a:p>
              </p:txBody>
            </p:sp>
          </mc:Choice>
          <mc:Fallback xmlns="">
            <p:sp>
              <p:nvSpPr>
                <p:cNvPr id="10" name="TextBox 9">
                  <a:extLst>
                    <a:ext uri="{FF2B5EF4-FFF2-40B4-BE49-F238E27FC236}">
                      <a16:creationId xmlns:a16="http://schemas.microsoft.com/office/drawing/2014/main" id="{0C71D906-AB80-4BCA-93B6-B1F4725380FE}"/>
                    </a:ext>
                  </a:extLst>
                </p:cNvPr>
                <p:cNvSpPr txBox="1">
                  <a:spLocks noRot="1" noChangeAspect="1" noMove="1" noResize="1" noEditPoints="1" noAdjustHandles="1" noChangeArrowheads="1" noChangeShapeType="1" noTextEdit="1"/>
                </p:cNvSpPr>
                <p:nvPr/>
              </p:nvSpPr>
              <p:spPr>
                <a:xfrm>
                  <a:off x="6790352" y="5442737"/>
                  <a:ext cx="1018871" cy="442559"/>
                </a:xfrm>
                <a:prstGeom prst="rect">
                  <a:avLst/>
                </a:prstGeom>
                <a:blipFill>
                  <a:blip r:embed="rId6"/>
                  <a:stretch>
                    <a:fillRect t="-3922" b="-1960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675BE6DB-8B99-4FE2-98CC-A10C619F25C9}"/>
                    </a:ext>
                  </a:extLst>
                </p:cNvPr>
                <p:cNvSpPr txBox="1"/>
                <p:nvPr/>
              </p:nvSpPr>
              <p:spPr>
                <a:xfrm>
                  <a:off x="7708457" y="4482272"/>
                  <a:ext cx="1187644" cy="442559"/>
                </a:xfrm>
                <a:prstGeom prst="rect">
                  <a:avLst/>
                </a:prstGeom>
                <a:noFill/>
              </p:spPr>
              <p:txBody>
                <a:bodyPr wrap="square" rtlCol="0">
                  <a:spAutoFit/>
                </a:bodyPr>
                <a:lstStyle/>
                <a:p>
                  <a14:m>
                    <m:oMath xmlns:m="http://schemas.openxmlformats.org/officeDocument/2006/math">
                      <m:r>
                        <m:rPr>
                          <m:sty m:val="p"/>
                        </m:rPr>
                        <a:rPr lang="en-US" sz="1400">
                          <a:latin typeface="Cambria Math"/>
                          <a:ea typeface="Cambria Math"/>
                        </a:rPr>
                        <m:t>γ</m:t>
                      </m:r>
                    </m:oMath>
                  </a14:m>
                  <a:r>
                    <a:rPr lang="en-US" sz="1400" dirty="0">
                      <a:latin typeface="Calibri" panose="020F0502020204030204" pitchFamily="34" charset="0"/>
                      <a:cs typeface="Calibri" panose="020F0502020204030204" pitchFamily="34" charset="0"/>
                    </a:rPr>
                    <a:t>=10</a:t>
                  </a:r>
                  <a:r>
                    <a:rPr lang="en-US" sz="1400" baseline="30000" dirty="0">
                      <a:latin typeface="Calibri" panose="020F0502020204030204" pitchFamily="34" charset="0"/>
                      <a:cs typeface="Calibri" panose="020F0502020204030204" pitchFamily="34" charset="0"/>
                    </a:rPr>
                    <a:t>-10</a:t>
                  </a:r>
                </a:p>
              </p:txBody>
            </p:sp>
          </mc:Choice>
          <mc:Fallback xmlns="">
            <p:sp>
              <p:nvSpPr>
                <p:cNvPr id="11" name="TextBox 10">
                  <a:extLst>
                    <a:ext uri="{FF2B5EF4-FFF2-40B4-BE49-F238E27FC236}">
                      <a16:creationId xmlns:a16="http://schemas.microsoft.com/office/drawing/2014/main" id="{675BE6DB-8B99-4FE2-98CC-A10C619F25C9}"/>
                    </a:ext>
                  </a:extLst>
                </p:cNvPr>
                <p:cNvSpPr txBox="1">
                  <a:spLocks noRot="1" noChangeAspect="1" noMove="1" noResize="1" noEditPoints="1" noAdjustHandles="1" noChangeArrowheads="1" noChangeShapeType="1" noTextEdit="1"/>
                </p:cNvSpPr>
                <p:nvPr/>
              </p:nvSpPr>
              <p:spPr>
                <a:xfrm>
                  <a:off x="7708457" y="4482272"/>
                  <a:ext cx="1187644" cy="442559"/>
                </a:xfrm>
                <a:prstGeom prst="rect">
                  <a:avLst/>
                </a:prstGeom>
                <a:blipFill>
                  <a:blip r:embed="rId7"/>
                  <a:stretch>
                    <a:fillRect t="-4000" b="-2000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E6AC25FD-B725-4567-B395-0980A37D1C32}"/>
                    </a:ext>
                  </a:extLst>
                </p:cNvPr>
                <p:cNvSpPr txBox="1"/>
                <p:nvPr/>
              </p:nvSpPr>
              <p:spPr>
                <a:xfrm>
                  <a:off x="5161995" y="2754314"/>
                  <a:ext cx="1018871" cy="442559"/>
                </a:xfrm>
                <a:prstGeom prst="rect">
                  <a:avLst/>
                </a:prstGeom>
                <a:noFill/>
              </p:spPr>
              <p:txBody>
                <a:bodyPr wrap="square" rtlCol="0">
                  <a:spAutoFit/>
                </a:bodyPr>
                <a:lstStyle/>
                <a:p>
                  <a14:m>
                    <m:oMath xmlns:m="http://schemas.openxmlformats.org/officeDocument/2006/math">
                      <m:r>
                        <m:rPr>
                          <m:sty m:val="p"/>
                        </m:rPr>
                        <a:rPr lang="en-US" sz="1400" i="0" smtClean="0">
                          <a:latin typeface="Cambria Math"/>
                          <a:ea typeface="Cambria Math"/>
                        </a:rPr>
                        <m:t>γ</m:t>
                      </m:r>
                    </m:oMath>
                  </a14:m>
                  <a:r>
                    <a:rPr lang="en-US" sz="1400" dirty="0">
                      <a:latin typeface="Calibri" panose="020F0502020204030204" pitchFamily="34" charset="0"/>
                      <a:cs typeface="Calibri" panose="020F0502020204030204" pitchFamily="34" charset="0"/>
                    </a:rPr>
                    <a:t>=10</a:t>
                  </a:r>
                  <a:r>
                    <a:rPr lang="en-US" sz="1400" baseline="30000" dirty="0">
                      <a:latin typeface="Calibri" panose="020F0502020204030204" pitchFamily="34" charset="0"/>
                      <a:cs typeface="Calibri" panose="020F0502020204030204" pitchFamily="34" charset="0"/>
                    </a:rPr>
                    <a:t>-10</a:t>
                  </a:r>
                </a:p>
              </p:txBody>
            </p:sp>
          </mc:Choice>
          <mc:Fallback xmlns="">
            <p:sp>
              <p:nvSpPr>
                <p:cNvPr id="12" name="TextBox 11">
                  <a:extLst>
                    <a:ext uri="{FF2B5EF4-FFF2-40B4-BE49-F238E27FC236}">
                      <a16:creationId xmlns:a16="http://schemas.microsoft.com/office/drawing/2014/main" id="{E6AC25FD-B725-4567-B395-0980A37D1C32}"/>
                    </a:ext>
                  </a:extLst>
                </p:cNvPr>
                <p:cNvSpPr txBox="1">
                  <a:spLocks noRot="1" noChangeAspect="1" noMove="1" noResize="1" noEditPoints="1" noAdjustHandles="1" noChangeArrowheads="1" noChangeShapeType="1" noTextEdit="1"/>
                </p:cNvSpPr>
                <p:nvPr/>
              </p:nvSpPr>
              <p:spPr>
                <a:xfrm>
                  <a:off x="5161995" y="2754314"/>
                  <a:ext cx="1018871" cy="442559"/>
                </a:xfrm>
                <a:prstGeom prst="rect">
                  <a:avLst/>
                </a:prstGeom>
                <a:blipFill>
                  <a:blip r:embed="rId8"/>
                  <a:stretch>
                    <a:fillRect t="-4000" b="-20000"/>
                  </a:stretch>
                </a:blipFill>
              </p:spPr>
              <p:txBody>
                <a:bodyPr/>
                <a:lstStyle/>
                <a:p>
                  <a:r>
                    <a:rPr lang="en-US">
                      <a:noFill/>
                    </a:rPr>
                    <a:t> </a:t>
                  </a:r>
                </a:p>
              </p:txBody>
            </p:sp>
          </mc:Fallback>
        </mc:AlternateContent>
      </p:grpSp>
      <p:sp>
        <p:nvSpPr>
          <p:cNvPr id="13" name="TextBox 12">
            <a:extLst>
              <a:ext uri="{FF2B5EF4-FFF2-40B4-BE49-F238E27FC236}">
                <a16:creationId xmlns:a16="http://schemas.microsoft.com/office/drawing/2014/main" id="{0E4E7269-533A-4B6F-BC8C-ED83E61ACB7A}"/>
              </a:ext>
            </a:extLst>
          </p:cNvPr>
          <p:cNvSpPr txBox="1"/>
          <p:nvPr/>
        </p:nvSpPr>
        <p:spPr>
          <a:xfrm>
            <a:off x="6405841" y="3630061"/>
            <a:ext cx="2585759" cy="338554"/>
          </a:xfrm>
          <a:prstGeom prst="rect">
            <a:avLst/>
          </a:prstGeom>
          <a:noFill/>
        </p:spPr>
        <p:txBody>
          <a:bodyPr wrap="square" rtlCol="0">
            <a:spAutoFit/>
          </a:bodyPr>
          <a:lstStyle/>
          <a:p>
            <a:pPr algn="ctr"/>
            <a:r>
              <a:rPr lang="en-US" sz="1600" b="1" dirty="0">
                <a:latin typeface="Calibri" panose="020F0502020204030204" pitchFamily="34" charset="0"/>
                <a:cs typeface="Calibri" panose="020F0502020204030204" pitchFamily="34" charset="0"/>
              </a:rPr>
              <a:t>Glen’s Law Viscosity: </a:t>
            </a:r>
          </a:p>
        </p:txBody>
      </p: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4575F675-3FFE-4E49-9EB7-010C3AB5EFD7}"/>
                  </a:ext>
                </a:extLst>
              </p:cNvPr>
              <p:cNvSpPr txBox="1"/>
              <p:nvPr/>
            </p:nvSpPr>
            <p:spPr>
              <a:xfrm>
                <a:off x="6918564" y="4980394"/>
                <a:ext cx="1832331" cy="584775"/>
              </a:xfrm>
              <a:prstGeom prst="rect">
                <a:avLst/>
              </a:prstGeom>
              <a:noFill/>
            </p:spPr>
            <p:txBody>
              <a:bodyPr wrap="square" rtlCol="0">
                <a:spAutoFit/>
              </a:bodyPr>
              <a:lstStyle/>
              <a:p>
                <a:pPr algn="ctr"/>
                <a14:m>
                  <m:oMath xmlns:m="http://schemas.openxmlformats.org/officeDocument/2006/math">
                    <m:r>
                      <a:rPr lang="en-US" sz="1600" i="1" smtClean="0">
                        <a:latin typeface="Cambria Math"/>
                        <a:ea typeface="Cambria Math"/>
                      </a:rPr>
                      <m:t>𝛾</m:t>
                    </m:r>
                    <m:r>
                      <a:rPr lang="en-US" sz="1600" b="0" i="1" smtClean="0">
                        <a:latin typeface="Cambria Math"/>
                        <a:ea typeface="Cambria Math"/>
                      </a:rPr>
                      <m:t>= </m:t>
                    </m:r>
                  </m:oMath>
                </a14:m>
                <a:r>
                  <a:rPr lang="en-US" sz="1600" dirty="0">
                    <a:latin typeface="Calibri" panose="020F0502020204030204" pitchFamily="34" charset="0"/>
                    <a:cs typeface="Calibri" panose="020F0502020204030204" pitchFamily="34" charset="0"/>
                  </a:rPr>
                  <a:t>regularization parameter</a:t>
                </a:r>
              </a:p>
            </p:txBody>
          </p:sp>
        </mc:Choice>
        <mc:Fallback xmlns="">
          <p:sp>
            <p:nvSpPr>
              <p:cNvPr id="14" name="TextBox 13">
                <a:extLst>
                  <a:ext uri="{FF2B5EF4-FFF2-40B4-BE49-F238E27FC236}">
                    <a16:creationId xmlns:a16="http://schemas.microsoft.com/office/drawing/2014/main" id="{4575F675-3FFE-4E49-9EB7-010C3AB5EFD7}"/>
                  </a:ext>
                </a:extLst>
              </p:cNvPr>
              <p:cNvSpPr txBox="1">
                <a:spLocks noRot="1" noChangeAspect="1" noMove="1" noResize="1" noEditPoints="1" noAdjustHandles="1" noChangeArrowheads="1" noChangeShapeType="1" noTextEdit="1"/>
              </p:cNvSpPr>
              <p:nvPr/>
            </p:nvSpPr>
            <p:spPr>
              <a:xfrm>
                <a:off x="6918564" y="4980394"/>
                <a:ext cx="1832331" cy="584775"/>
              </a:xfrm>
              <a:prstGeom prst="rect">
                <a:avLst/>
              </a:prstGeom>
              <a:blipFill>
                <a:blip r:embed="rId9"/>
                <a:stretch>
                  <a:fillRect t="-3125" b="-12500"/>
                </a:stretch>
              </a:blipFill>
            </p:spPr>
            <p:txBody>
              <a:bodyPr/>
              <a:lstStyle/>
              <a:p>
                <a:r>
                  <a:rPr lang="en-US">
                    <a:noFill/>
                  </a:rPr>
                  <a:t> </a:t>
                </a:r>
              </a:p>
            </p:txBody>
          </p:sp>
        </mc:Fallback>
      </mc:AlternateContent>
      <p:sp>
        <p:nvSpPr>
          <p:cNvPr id="4" name="TextBox 3">
            <a:extLst>
              <a:ext uri="{FF2B5EF4-FFF2-40B4-BE49-F238E27FC236}">
                <a16:creationId xmlns:a16="http://schemas.microsoft.com/office/drawing/2014/main" id="{73E150C9-99AA-4672-B743-69D0D28953D4}"/>
              </a:ext>
            </a:extLst>
          </p:cNvPr>
          <p:cNvSpPr txBox="1"/>
          <p:nvPr/>
        </p:nvSpPr>
        <p:spPr>
          <a:xfrm>
            <a:off x="23611" y="6545649"/>
            <a:ext cx="78486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*Tezaur </a:t>
            </a:r>
            <a:r>
              <a:rPr lang="en-US" sz="1600" i="1" dirty="0">
                <a:solidFill>
                  <a:schemeClr val="bg1"/>
                </a:solidFill>
                <a:latin typeface="Calibri" panose="020F0502020204030204" pitchFamily="34" charset="0"/>
                <a:cs typeface="Calibri" panose="020F0502020204030204" pitchFamily="34" charset="0"/>
              </a:rPr>
              <a:t>et al. </a:t>
            </a:r>
            <a:r>
              <a:rPr lang="en-US" sz="1600" dirty="0">
                <a:solidFill>
                  <a:schemeClr val="bg1"/>
                </a:solidFill>
                <a:latin typeface="Calibri" panose="020F0502020204030204" pitchFamily="34" charset="0"/>
                <a:cs typeface="Calibri" panose="020F0502020204030204" pitchFamily="34" charset="0"/>
              </a:rPr>
              <a:t>2015.</a:t>
            </a:r>
          </a:p>
        </p:txBody>
      </p:sp>
      <mc:AlternateContent xmlns:mc="http://schemas.openxmlformats.org/markup-compatibility/2006" xmlns:a14="http://schemas.microsoft.com/office/drawing/2010/main">
        <mc:Choice Requires="a14">
          <p:sp>
            <p:nvSpPr>
              <p:cNvPr id="16" name="TextBox 15">
                <a:extLst>
                  <a:ext uri="{FF2B5EF4-FFF2-40B4-BE49-F238E27FC236}">
                    <a16:creationId xmlns:a16="http://schemas.microsoft.com/office/drawing/2014/main" id="{8174A77D-6AC1-40D8-8B7E-B0CE2B119E4F}"/>
                  </a:ext>
                </a:extLst>
              </p:cNvPr>
              <p:cNvSpPr txBox="1"/>
              <p:nvPr/>
            </p:nvSpPr>
            <p:spPr>
              <a:xfrm>
                <a:off x="637653" y="5740676"/>
                <a:ext cx="5428376" cy="646331"/>
              </a:xfrm>
              <a:prstGeom prst="rect">
                <a:avLst/>
              </a:prstGeom>
              <a:solidFill>
                <a:srgbClr val="A5F7BA"/>
              </a:solidFill>
            </p:spPr>
            <p:txBody>
              <a:bodyPr wrap="square" rtlCol="0">
                <a:spAutoFit/>
              </a:bodyPr>
              <a:lstStyle/>
              <a:p>
                <a:pPr algn="ctr"/>
                <a:r>
                  <a:rPr lang="en-US" dirty="0">
                    <a:latin typeface="Calibri" panose="020F0502020204030204" pitchFamily="34" charset="0"/>
                    <a:cs typeface="Calibri" panose="020F0502020204030204" pitchFamily="34" charset="0"/>
                  </a:rPr>
                  <a:t>Improved </a:t>
                </a:r>
                <a:r>
                  <a:rPr lang="en-US" b="1" dirty="0">
                    <a:latin typeface="Calibri" panose="020F0502020204030204" pitchFamily="34" charset="0"/>
                    <a:cs typeface="Calibri" panose="020F0502020204030204" pitchFamily="34" charset="0"/>
                  </a:rPr>
                  <a:t>robustness</a:t>
                </a:r>
                <a:r>
                  <a:rPr lang="en-US" dirty="0">
                    <a:latin typeface="Calibri" panose="020F0502020204030204" pitchFamily="34" charset="0"/>
                    <a:cs typeface="Calibri" panose="020F0502020204030204" pitchFamily="34" charset="0"/>
                  </a:rPr>
                  <a:t> and </a:t>
                </a:r>
                <a:r>
                  <a:rPr lang="en-US" b="1" dirty="0">
                    <a:latin typeface="Calibri" panose="020F0502020204030204" pitchFamily="34" charset="0"/>
                    <a:cs typeface="Calibri" panose="020F0502020204030204" pitchFamily="34" charset="0"/>
                  </a:rPr>
                  <a:t>faster</a:t>
                </a:r>
                <a:r>
                  <a:rPr lang="en-US" dirty="0">
                    <a:latin typeface="Calibri" panose="020F0502020204030204" pitchFamily="34" charset="0"/>
                    <a:cs typeface="Calibri" panose="020F0502020204030204" pitchFamily="34" charset="0"/>
                  </a:rPr>
                  <a:t> nonlinear convergence by doing a </a:t>
                </a:r>
                <a:r>
                  <a:rPr lang="en-US" b="1" dirty="0" err="1">
                    <a:latin typeface="Calibri" panose="020F0502020204030204" pitchFamily="34" charset="0"/>
                    <a:cs typeface="Calibri" panose="020F0502020204030204" pitchFamily="34" charset="0"/>
                  </a:rPr>
                  <a:t>homotopy</a:t>
                </a:r>
                <a:r>
                  <a:rPr lang="en-US" b="1" dirty="0">
                    <a:latin typeface="Calibri" panose="020F0502020204030204" pitchFamily="34" charset="0"/>
                    <a:cs typeface="Calibri" panose="020F0502020204030204" pitchFamily="34" charset="0"/>
                  </a:rPr>
                  <a:t> continuation </a:t>
                </a:r>
                <a:r>
                  <a:rPr lang="en-US" dirty="0" err="1">
                    <a:latin typeface="Calibri" panose="020F0502020204030204" pitchFamily="34" charset="0"/>
                    <a:cs typeface="Calibri" panose="020F0502020204030204" pitchFamily="34" charset="0"/>
                  </a:rPr>
                  <a:t>w.r.t.</a:t>
                </a:r>
                <a:r>
                  <a:rPr lang="en-US" dirty="0">
                    <a:latin typeface="Calibri" panose="020F0502020204030204" pitchFamily="34" charset="0"/>
                    <a:cs typeface="Calibri" panose="020F0502020204030204" pitchFamily="34" charset="0"/>
                  </a:rPr>
                  <a:t> </a:t>
                </a:r>
                <a14:m>
                  <m:oMath xmlns:m="http://schemas.openxmlformats.org/officeDocument/2006/math">
                    <m:r>
                      <a:rPr lang="en-US" i="1">
                        <a:latin typeface="Cambria Math"/>
                        <a:ea typeface="Cambria Math"/>
                      </a:rPr>
                      <m:t>𝛾</m:t>
                    </m:r>
                  </m:oMath>
                </a14:m>
                <a:endParaRPr lang="en-US" dirty="0">
                  <a:latin typeface="Calibri" panose="020F0502020204030204" pitchFamily="34" charset="0"/>
                  <a:cs typeface="Calibri" panose="020F0502020204030204" pitchFamily="34" charset="0"/>
                </a:endParaRPr>
              </a:p>
            </p:txBody>
          </p:sp>
        </mc:Choice>
        <mc:Fallback xmlns="">
          <p:sp>
            <p:nvSpPr>
              <p:cNvPr id="16" name="TextBox 15">
                <a:extLst>
                  <a:ext uri="{FF2B5EF4-FFF2-40B4-BE49-F238E27FC236}">
                    <a16:creationId xmlns:a16="http://schemas.microsoft.com/office/drawing/2014/main" id="{8174A77D-6AC1-40D8-8B7E-B0CE2B119E4F}"/>
                  </a:ext>
                </a:extLst>
              </p:cNvPr>
              <p:cNvSpPr txBox="1">
                <a:spLocks noRot="1" noChangeAspect="1" noMove="1" noResize="1" noEditPoints="1" noAdjustHandles="1" noChangeArrowheads="1" noChangeShapeType="1" noTextEdit="1"/>
              </p:cNvSpPr>
              <p:nvPr/>
            </p:nvSpPr>
            <p:spPr>
              <a:xfrm>
                <a:off x="637653" y="5740676"/>
                <a:ext cx="5428376" cy="646331"/>
              </a:xfrm>
              <a:prstGeom prst="rect">
                <a:avLst/>
              </a:prstGeom>
              <a:blipFill>
                <a:blip r:embed="rId11"/>
                <a:stretch>
                  <a:fillRect l="-225" t="-5660" r="-787" b="-14151"/>
                </a:stretch>
              </a:blipFill>
            </p:spPr>
            <p:txBody>
              <a:bodyPr/>
              <a:lstStyle/>
              <a:p>
                <a:r>
                  <a:rPr lang="en-US">
                    <a:noFill/>
                  </a:rPr>
                  <a:t> </a:t>
                </a:r>
              </a:p>
            </p:txBody>
          </p:sp>
        </mc:Fallback>
      </mc:AlternateContent>
      <p:sp>
        <p:nvSpPr>
          <p:cNvPr id="19" name="Rectangle 2">
            <a:extLst>
              <a:ext uri="{FF2B5EF4-FFF2-40B4-BE49-F238E27FC236}">
                <a16:creationId xmlns:a16="http://schemas.microsoft.com/office/drawing/2014/main" id="{E46D583A-F643-4DB3-9A8F-FC7E193EC9AF}"/>
              </a:ext>
            </a:extLst>
          </p:cNvPr>
          <p:cNvSpPr txBox="1">
            <a:spLocks noChangeArrowheads="1"/>
          </p:cNvSpPr>
          <p:nvPr/>
        </p:nvSpPr>
        <p:spPr bwMode="auto">
          <a:xfrm>
            <a:off x="12493" y="-311285"/>
            <a:ext cx="8895694" cy="1364312"/>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Nonlinear Solver for Discretized Problem</a:t>
            </a:r>
          </a:p>
        </p:txBody>
      </p:sp>
      <mc:AlternateContent xmlns:mc="http://schemas.openxmlformats.org/markup-compatibility/2006" xmlns:a14="http://schemas.microsoft.com/office/drawing/2010/main">
        <mc:Choice Requires="a14">
          <p:sp>
            <p:nvSpPr>
              <p:cNvPr id="22" name="Rectangle 21">
                <a:extLst>
                  <a:ext uri="{FF2B5EF4-FFF2-40B4-BE49-F238E27FC236}">
                    <a16:creationId xmlns:a16="http://schemas.microsoft.com/office/drawing/2014/main" id="{C47E21B0-7CA6-44E2-B1A1-4E9905F9440A}"/>
                  </a:ext>
                </a:extLst>
              </p:cNvPr>
              <p:cNvSpPr/>
              <p:nvPr/>
            </p:nvSpPr>
            <p:spPr>
              <a:xfrm>
                <a:off x="6901152" y="5681471"/>
                <a:ext cx="1701620" cy="580993"/>
              </a:xfrm>
              <a:prstGeom prst="rect">
                <a:avLst/>
              </a:prstGeom>
            </p:spPr>
            <p:txBody>
              <a:bodyPr wrap="none">
                <a:spAutoFit/>
              </a:bodyPr>
              <a:lstStyle/>
              <a:p>
                <a:pPr/>
                <a14:m>
                  <m:oMathPara xmlns:m="http://schemas.openxmlformats.org/officeDocument/2006/math">
                    <m:oMathParaPr>
                      <m:jc m:val="centerGroup"/>
                    </m:oMathParaPr>
                    <m:oMath xmlns:m="http://schemas.openxmlformats.org/officeDocument/2006/math">
                      <m:acc>
                        <m:accPr>
                          <m:chr m:val="̇"/>
                          <m:ctrlPr>
                            <a:rPr lang="en-US" sz="1400" i="1">
                              <a:latin typeface="Cambria Math" panose="02040503050406030204" pitchFamily="18" charset="0"/>
                              <a:ea typeface="Cambria Math"/>
                            </a:rPr>
                          </m:ctrlPr>
                        </m:accPr>
                        <m:e>
                          <m:r>
                            <a:rPr lang="en-US" sz="1400" i="1">
                              <a:latin typeface="Cambria Math"/>
                              <a:ea typeface="Cambria Math"/>
                            </a:rPr>
                            <m:t>𝜖</m:t>
                          </m:r>
                        </m:e>
                      </m:acc>
                      <m:r>
                        <m:rPr>
                          <m:sty m:val="p"/>
                        </m:rPr>
                        <a:rPr lang="en-US" sz="1400" baseline="-25000">
                          <a:latin typeface="Cambria Math"/>
                          <a:ea typeface="Cambria Math"/>
                        </a:rPr>
                        <m:t>ij</m:t>
                      </m:r>
                      <m:r>
                        <a:rPr lang="en-US" sz="1400">
                          <a:latin typeface="Cambria Math"/>
                          <a:ea typeface="Cambria Math"/>
                        </a:rPr>
                        <m:t>=</m:t>
                      </m:r>
                      <m:f>
                        <m:fPr>
                          <m:ctrlPr>
                            <a:rPr lang="en-US" sz="1400" i="1">
                              <a:latin typeface="Cambria Math" panose="02040503050406030204" pitchFamily="18" charset="0"/>
                              <a:ea typeface="Cambria Math"/>
                            </a:rPr>
                          </m:ctrlPr>
                        </m:fPr>
                        <m:num>
                          <m:r>
                            <a:rPr lang="en-US" sz="1400" i="1">
                              <a:latin typeface="Cambria Math"/>
                              <a:ea typeface="Cambria Math"/>
                            </a:rPr>
                            <m:t>1</m:t>
                          </m:r>
                        </m:num>
                        <m:den>
                          <m:r>
                            <a:rPr lang="en-US" sz="1400" i="1">
                              <a:latin typeface="Cambria Math"/>
                              <a:ea typeface="Cambria Math"/>
                            </a:rPr>
                            <m:t>2</m:t>
                          </m:r>
                        </m:den>
                      </m:f>
                      <m:d>
                        <m:dPr>
                          <m:ctrlPr>
                            <a:rPr lang="en-US" sz="1400" i="1">
                              <a:latin typeface="Cambria Math" panose="02040503050406030204" pitchFamily="18" charset="0"/>
                              <a:ea typeface="Cambria Math"/>
                            </a:rPr>
                          </m:ctrlPr>
                        </m:dPr>
                        <m:e>
                          <m:f>
                            <m:fPr>
                              <m:ctrlPr>
                                <a:rPr lang="en-US" sz="1400" i="1">
                                  <a:latin typeface="Cambria Math" panose="02040503050406030204" pitchFamily="18" charset="0"/>
                                  <a:ea typeface="Cambria Math"/>
                                </a:rPr>
                              </m:ctrlPr>
                            </m:fPr>
                            <m:num>
                              <m:r>
                                <a:rPr lang="en-US" sz="1400" i="1">
                                  <a:latin typeface="Cambria Math"/>
                                  <a:ea typeface="Cambria Math"/>
                                </a:rPr>
                                <m:t>𝜕</m:t>
                              </m:r>
                              <m:sSub>
                                <m:sSubPr>
                                  <m:ctrlPr>
                                    <a:rPr lang="en-US" sz="1400" i="1">
                                      <a:latin typeface="Cambria Math" panose="02040503050406030204" pitchFamily="18" charset="0"/>
                                      <a:ea typeface="Cambria Math"/>
                                    </a:rPr>
                                  </m:ctrlPr>
                                </m:sSubPr>
                                <m:e>
                                  <m:r>
                                    <a:rPr lang="en-US" sz="1400" i="1">
                                      <a:latin typeface="Cambria Math"/>
                                      <a:ea typeface="Cambria Math"/>
                                    </a:rPr>
                                    <m:t>𝑢</m:t>
                                  </m:r>
                                </m:e>
                                <m:sub>
                                  <m:r>
                                    <a:rPr lang="en-US" sz="1400" i="1">
                                      <a:latin typeface="Cambria Math"/>
                                      <a:ea typeface="Cambria Math"/>
                                    </a:rPr>
                                    <m:t>𝑖</m:t>
                                  </m:r>
                                </m:sub>
                              </m:sSub>
                            </m:num>
                            <m:den>
                              <m:r>
                                <a:rPr lang="en-US" sz="1400" i="1">
                                  <a:latin typeface="Cambria Math"/>
                                  <a:ea typeface="Cambria Math"/>
                                </a:rPr>
                                <m:t>𝜕</m:t>
                              </m:r>
                              <m:sSub>
                                <m:sSubPr>
                                  <m:ctrlPr>
                                    <a:rPr lang="en-US" sz="1400" i="1">
                                      <a:latin typeface="Cambria Math" panose="02040503050406030204" pitchFamily="18" charset="0"/>
                                      <a:ea typeface="Cambria Math"/>
                                    </a:rPr>
                                  </m:ctrlPr>
                                </m:sSubPr>
                                <m:e>
                                  <m:r>
                                    <a:rPr lang="en-US" sz="1400" i="1">
                                      <a:latin typeface="Cambria Math"/>
                                      <a:ea typeface="Cambria Math"/>
                                    </a:rPr>
                                    <m:t>𝑥</m:t>
                                  </m:r>
                                </m:e>
                                <m:sub>
                                  <m:r>
                                    <a:rPr lang="en-US" sz="1400" i="1">
                                      <a:latin typeface="Cambria Math"/>
                                      <a:ea typeface="Cambria Math"/>
                                    </a:rPr>
                                    <m:t>𝑗</m:t>
                                  </m:r>
                                </m:sub>
                              </m:sSub>
                            </m:den>
                          </m:f>
                          <m:r>
                            <a:rPr lang="en-US" sz="1400" i="1">
                              <a:latin typeface="Cambria Math"/>
                              <a:ea typeface="Cambria Math"/>
                            </a:rPr>
                            <m:t>+</m:t>
                          </m:r>
                          <m:f>
                            <m:fPr>
                              <m:ctrlPr>
                                <a:rPr lang="en-US" sz="1400" i="1">
                                  <a:latin typeface="Cambria Math" panose="02040503050406030204" pitchFamily="18" charset="0"/>
                                  <a:ea typeface="Cambria Math"/>
                                </a:rPr>
                              </m:ctrlPr>
                            </m:fPr>
                            <m:num>
                              <m:r>
                                <a:rPr lang="en-US" sz="1400" i="1">
                                  <a:latin typeface="Cambria Math"/>
                                  <a:ea typeface="Cambria Math"/>
                                </a:rPr>
                                <m:t>𝜕</m:t>
                              </m:r>
                              <m:sSub>
                                <m:sSubPr>
                                  <m:ctrlPr>
                                    <a:rPr lang="en-US" sz="1400" i="1">
                                      <a:latin typeface="Cambria Math" panose="02040503050406030204" pitchFamily="18" charset="0"/>
                                      <a:ea typeface="Cambria Math"/>
                                    </a:rPr>
                                  </m:ctrlPr>
                                </m:sSubPr>
                                <m:e>
                                  <m:r>
                                    <a:rPr lang="en-US" sz="1400" i="1">
                                      <a:latin typeface="Cambria Math"/>
                                      <a:ea typeface="Cambria Math"/>
                                    </a:rPr>
                                    <m:t>𝑢</m:t>
                                  </m:r>
                                </m:e>
                                <m:sub>
                                  <m:r>
                                    <a:rPr lang="en-US" sz="1400" i="1">
                                      <a:latin typeface="Cambria Math"/>
                                      <a:ea typeface="Cambria Math"/>
                                    </a:rPr>
                                    <m:t>𝑗</m:t>
                                  </m:r>
                                </m:sub>
                              </m:sSub>
                            </m:num>
                            <m:den>
                              <m:r>
                                <a:rPr lang="en-US" sz="1400" i="1">
                                  <a:latin typeface="Cambria Math"/>
                                  <a:ea typeface="Cambria Math"/>
                                </a:rPr>
                                <m:t>𝜕</m:t>
                              </m:r>
                              <m:sSub>
                                <m:sSubPr>
                                  <m:ctrlPr>
                                    <a:rPr lang="en-US" sz="1400" i="1">
                                      <a:latin typeface="Cambria Math" panose="02040503050406030204" pitchFamily="18" charset="0"/>
                                      <a:ea typeface="Cambria Math"/>
                                    </a:rPr>
                                  </m:ctrlPr>
                                </m:sSubPr>
                                <m:e>
                                  <m:r>
                                    <a:rPr lang="en-US" sz="1400" i="1">
                                      <a:latin typeface="Cambria Math"/>
                                      <a:ea typeface="Cambria Math"/>
                                    </a:rPr>
                                    <m:t>𝑥</m:t>
                                  </m:r>
                                </m:e>
                                <m:sub>
                                  <m:r>
                                    <a:rPr lang="en-US" sz="1400" i="1">
                                      <a:latin typeface="Cambria Math"/>
                                      <a:ea typeface="Cambria Math"/>
                                    </a:rPr>
                                    <m:t>𝑖</m:t>
                                  </m:r>
                                </m:sub>
                              </m:sSub>
                            </m:den>
                          </m:f>
                        </m:e>
                      </m:d>
                    </m:oMath>
                  </m:oMathPara>
                </a14:m>
                <a:endParaRPr lang="en-US" sz="1400" dirty="0"/>
              </a:p>
            </p:txBody>
          </p:sp>
        </mc:Choice>
        <mc:Fallback xmlns="">
          <p:sp>
            <p:nvSpPr>
              <p:cNvPr id="22" name="Rectangle 21">
                <a:extLst>
                  <a:ext uri="{FF2B5EF4-FFF2-40B4-BE49-F238E27FC236}">
                    <a16:creationId xmlns:a16="http://schemas.microsoft.com/office/drawing/2014/main" id="{C47E21B0-7CA6-44E2-B1A1-4E9905F9440A}"/>
                  </a:ext>
                </a:extLst>
              </p:cNvPr>
              <p:cNvSpPr>
                <a:spLocks noRot="1" noChangeAspect="1" noMove="1" noResize="1" noEditPoints="1" noAdjustHandles="1" noChangeArrowheads="1" noChangeShapeType="1" noTextEdit="1"/>
              </p:cNvSpPr>
              <p:nvPr/>
            </p:nvSpPr>
            <p:spPr>
              <a:xfrm>
                <a:off x="6901152" y="5681471"/>
                <a:ext cx="1701620" cy="580993"/>
              </a:xfrm>
              <a:prstGeom prst="rect">
                <a:avLst/>
              </a:prstGeom>
              <a:blipFill>
                <a:blip r:embed="rId13"/>
                <a:stretch>
                  <a:fillRect b="-105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861A1E73-7E61-4050-AE2A-BBC04361F337}"/>
                  </a:ext>
                </a:extLst>
              </p:cNvPr>
              <p:cNvSpPr txBox="1"/>
              <p:nvPr/>
            </p:nvSpPr>
            <p:spPr>
              <a:xfrm>
                <a:off x="6405841" y="4107952"/>
                <a:ext cx="2692242" cy="700385"/>
              </a:xfrm>
              <a:prstGeom prst="rect">
                <a:avLst/>
              </a:prstGeom>
              <a:solidFill>
                <a:schemeClr val="bg1">
                  <a:lumMod val="95000"/>
                </a:schemeClr>
              </a:solidFill>
              <a:ln w="9525">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i="1" dirty="0" smtClean="0">
                          <a:latin typeface="Cambria Math"/>
                          <a:ea typeface="Cambria Math"/>
                        </a:rPr>
                        <m:t>𝜇</m:t>
                      </m:r>
                      <m:r>
                        <a:rPr lang="en-US" sz="1400" i="1" dirty="0">
                          <a:latin typeface="Cambria Math" panose="02040503050406030204" pitchFamily="18" charset="0"/>
                          <a:ea typeface="Cambria Math"/>
                        </a:rPr>
                        <m:t>=</m:t>
                      </m:r>
                      <m:f>
                        <m:fPr>
                          <m:ctrlPr>
                            <a:rPr lang="en-US" sz="1400" i="1">
                              <a:latin typeface="Cambria Math" panose="02040503050406030204" pitchFamily="18" charset="0"/>
                              <a:ea typeface="Cambria Math"/>
                            </a:rPr>
                          </m:ctrlPr>
                        </m:fPr>
                        <m:num>
                          <m:r>
                            <a:rPr lang="en-US" sz="1400" i="1">
                              <a:latin typeface="Cambria Math"/>
                              <a:ea typeface="Cambria Math"/>
                            </a:rPr>
                            <m:t>1</m:t>
                          </m:r>
                        </m:num>
                        <m:den>
                          <m:r>
                            <a:rPr lang="en-US" sz="1400" i="1">
                              <a:latin typeface="Cambria Math"/>
                              <a:ea typeface="Cambria Math"/>
                            </a:rPr>
                            <m:t>2</m:t>
                          </m:r>
                        </m:den>
                      </m:f>
                      <m:sSup>
                        <m:sSupPr>
                          <m:ctrlPr>
                            <a:rPr lang="en-US" sz="1400" i="1">
                              <a:latin typeface="Cambria Math" panose="02040503050406030204" pitchFamily="18" charset="0"/>
                              <a:ea typeface="Cambria Math"/>
                            </a:rPr>
                          </m:ctrlPr>
                        </m:sSupPr>
                        <m:e>
                          <m:sSup>
                            <m:sSupPr>
                              <m:ctrlPr>
                                <a:rPr lang="en-US" sz="1400" i="1">
                                  <a:latin typeface="Cambria Math" panose="02040503050406030204" pitchFamily="18" charset="0"/>
                                  <a:ea typeface="Cambria Math"/>
                                </a:rPr>
                              </m:ctrlPr>
                            </m:sSupPr>
                            <m:e>
                              <m:r>
                                <a:rPr lang="en-US" sz="1400" i="1">
                                  <a:latin typeface="Cambria Math"/>
                                  <a:ea typeface="Cambria Math"/>
                                </a:rPr>
                                <m:t>𝐴</m:t>
                              </m:r>
                              <m:r>
                                <a:rPr lang="en-US" sz="1400" i="1">
                                  <a:latin typeface="Cambria Math" panose="02040503050406030204" pitchFamily="18" charset="0"/>
                                  <a:ea typeface="Cambria Math"/>
                                </a:rPr>
                                <m:t>(</m:t>
                              </m:r>
                              <m:r>
                                <a:rPr lang="en-US" sz="1400" i="1">
                                  <a:latin typeface="Cambria Math" panose="02040503050406030204" pitchFamily="18" charset="0"/>
                                  <a:ea typeface="Cambria Math"/>
                                </a:rPr>
                                <m:t>𝑇</m:t>
                              </m:r>
                              <m:r>
                                <a:rPr lang="en-US" sz="1400" i="1">
                                  <a:latin typeface="Cambria Math" panose="02040503050406030204" pitchFamily="18" charset="0"/>
                                  <a:ea typeface="Cambria Math"/>
                                </a:rPr>
                                <m:t>)</m:t>
                              </m:r>
                            </m:e>
                            <m:sup>
                              <m:r>
                                <a:rPr lang="en-US" sz="1400" i="1">
                                  <a:latin typeface="Cambria Math"/>
                                  <a:ea typeface="Cambria Math"/>
                                </a:rPr>
                                <m:t>−</m:t>
                              </m:r>
                              <m:f>
                                <m:fPr>
                                  <m:ctrlPr>
                                    <a:rPr lang="en-US" sz="1400" i="1">
                                      <a:latin typeface="Cambria Math" panose="02040503050406030204" pitchFamily="18" charset="0"/>
                                      <a:ea typeface="Cambria Math"/>
                                    </a:rPr>
                                  </m:ctrlPr>
                                </m:fPr>
                                <m:num>
                                  <m:r>
                                    <a:rPr lang="en-US" sz="1400" i="1">
                                      <a:latin typeface="Cambria Math"/>
                                      <a:ea typeface="Cambria Math"/>
                                    </a:rPr>
                                    <m:t>1</m:t>
                                  </m:r>
                                </m:num>
                                <m:den>
                                  <m:r>
                                    <a:rPr lang="en-US" sz="1400" i="1">
                                      <a:latin typeface="Cambria Math" panose="02040503050406030204" pitchFamily="18" charset="0"/>
                                      <a:ea typeface="Cambria Math"/>
                                    </a:rPr>
                                    <m:t>3</m:t>
                                  </m:r>
                                </m:den>
                              </m:f>
                            </m:sup>
                          </m:sSup>
                          <m:d>
                            <m:dPr>
                              <m:ctrlPr>
                                <a:rPr lang="en-US" sz="1400" i="1">
                                  <a:latin typeface="Cambria Math" panose="02040503050406030204" pitchFamily="18" charset="0"/>
                                  <a:ea typeface="Cambria Math"/>
                                </a:rPr>
                              </m:ctrlPr>
                            </m:dPr>
                            <m:e>
                              <m:f>
                                <m:fPr>
                                  <m:ctrlPr>
                                    <a:rPr lang="en-US" sz="1400" i="1">
                                      <a:latin typeface="Cambria Math" panose="02040503050406030204" pitchFamily="18" charset="0"/>
                                      <a:ea typeface="Cambria Math"/>
                                    </a:rPr>
                                  </m:ctrlPr>
                                </m:fPr>
                                <m:num>
                                  <m:r>
                                    <a:rPr lang="en-US" sz="1400" i="1">
                                      <a:latin typeface="Cambria Math"/>
                                      <a:ea typeface="Cambria Math"/>
                                    </a:rPr>
                                    <m:t>1</m:t>
                                  </m:r>
                                </m:num>
                                <m:den>
                                  <m:r>
                                    <a:rPr lang="en-US" sz="1400" i="1">
                                      <a:latin typeface="Cambria Math"/>
                                      <a:ea typeface="Cambria Math"/>
                                    </a:rPr>
                                    <m:t>2</m:t>
                                  </m:r>
                                </m:den>
                              </m:f>
                              <m:nary>
                                <m:naryPr>
                                  <m:chr m:val="∑"/>
                                  <m:supHide m:val="on"/>
                                  <m:ctrlPr>
                                    <a:rPr lang="en-US" sz="1400" i="1">
                                      <a:latin typeface="Cambria Math" panose="02040503050406030204" pitchFamily="18" charset="0"/>
                                      <a:ea typeface="Cambria Math"/>
                                    </a:rPr>
                                  </m:ctrlPr>
                                </m:naryPr>
                                <m:sub>
                                  <m:r>
                                    <m:rPr>
                                      <m:brk m:alnAt="7"/>
                                    </m:rPr>
                                    <a:rPr lang="en-US" sz="1400" i="1">
                                      <a:latin typeface="Cambria Math"/>
                                      <a:ea typeface="Cambria Math"/>
                                    </a:rPr>
                                    <m:t>𝑖</m:t>
                                  </m:r>
                                  <m:r>
                                    <a:rPr lang="en-US" sz="1400" i="1">
                                      <a:latin typeface="Cambria Math"/>
                                      <a:ea typeface="Cambria Math"/>
                                    </a:rPr>
                                    <m:t>𝑗</m:t>
                                  </m:r>
                                </m:sub>
                                <m:sup/>
                                <m:e>
                                  <m:acc>
                                    <m:accPr>
                                      <m:chr m:val="̇"/>
                                      <m:ctrlPr>
                                        <a:rPr lang="en-US" sz="1400" i="1">
                                          <a:latin typeface="Cambria Math" panose="02040503050406030204" pitchFamily="18" charset="0"/>
                                          <a:ea typeface="Cambria Math"/>
                                        </a:rPr>
                                      </m:ctrlPr>
                                    </m:accPr>
                                    <m:e>
                                      <m:r>
                                        <a:rPr lang="en-US" sz="1400" b="1" i="1">
                                          <a:latin typeface="Cambria Math"/>
                                          <a:ea typeface="Cambria Math"/>
                                        </a:rPr>
                                        <m:t>𝝐</m:t>
                                      </m:r>
                                    </m:e>
                                  </m:acc>
                                  <m:r>
                                    <a:rPr lang="en-US" sz="1400" i="1" baseline="-25000">
                                      <a:latin typeface="Cambria Math"/>
                                      <a:ea typeface="Cambria Math"/>
                                    </a:rPr>
                                    <m:t>𝑖𝑗</m:t>
                                  </m:r>
                                  <m:r>
                                    <a:rPr lang="en-US" sz="1400" i="1" baseline="30000">
                                      <a:latin typeface="Cambria Math"/>
                                      <a:ea typeface="Cambria Math"/>
                                    </a:rPr>
                                    <m:t>2</m:t>
                                  </m:r>
                                </m:e>
                              </m:nary>
                              <m:r>
                                <a:rPr lang="en-US" sz="1400" b="0" i="1" smtClean="0">
                                  <a:latin typeface="Cambria Math" panose="02040503050406030204" pitchFamily="18" charset="0"/>
                                  <a:ea typeface="Cambria Math"/>
                                </a:rPr>
                                <m:t>+</m:t>
                              </m:r>
                              <m:r>
                                <a:rPr lang="en-US" sz="1400" i="1" smtClean="0">
                                  <a:latin typeface="Cambria Math" panose="02040503050406030204" pitchFamily="18" charset="0"/>
                                  <a:ea typeface="Cambria Math" panose="02040503050406030204" pitchFamily="18" charset="0"/>
                                </a:rPr>
                                <m:t>𝛾</m:t>
                              </m:r>
                            </m:e>
                          </m:d>
                        </m:e>
                        <m:sup>
                          <m:r>
                            <a:rPr lang="en-US" sz="1400" b="0" i="1" smtClean="0">
                              <a:latin typeface="Cambria Math" panose="02040503050406030204" pitchFamily="18" charset="0"/>
                              <a:ea typeface="Cambria Math" panose="02040503050406030204" pitchFamily="18" charset="0"/>
                            </a:rPr>
                            <m:t>−2/3</m:t>
                          </m:r>
                        </m:sup>
                      </m:sSup>
                    </m:oMath>
                  </m:oMathPara>
                </a14:m>
                <a:endParaRPr lang="en-US" sz="1400" dirty="0">
                  <a:solidFill>
                    <a:schemeClr val="tx1"/>
                  </a:solidFill>
                </a:endParaRPr>
              </a:p>
            </p:txBody>
          </p:sp>
        </mc:Choice>
        <mc:Fallback xmlns="">
          <p:sp>
            <p:nvSpPr>
              <p:cNvPr id="20" name="TextBox 19">
                <a:extLst>
                  <a:ext uri="{FF2B5EF4-FFF2-40B4-BE49-F238E27FC236}">
                    <a16:creationId xmlns:a16="http://schemas.microsoft.com/office/drawing/2014/main" id="{861A1E73-7E61-4050-AE2A-BBC04361F337}"/>
                  </a:ext>
                </a:extLst>
              </p:cNvPr>
              <p:cNvSpPr txBox="1">
                <a:spLocks noRot="1" noChangeAspect="1" noMove="1" noResize="1" noEditPoints="1" noAdjustHandles="1" noChangeArrowheads="1" noChangeShapeType="1" noTextEdit="1"/>
              </p:cNvSpPr>
              <p:nvPr/>
            </p:nvSpPr>
            <p:spPr>
              <a:xfrm>
                <a:off x="6405841" y="4107952"/>
                <a:ext cx="2692242" cy="700385"/>
              </a:xfrm>
              <a:prstGeom prst="rect">
                <a:avLst/>
              </a:prstGeom>
              <a:blipFill>
                <a:blip r:embed="rId14"/>
                <a:stretch>
                  <a:fillRect/>
                </a:stretch>
              </a:blipFill>
              <a:ln w="9525">
                <a:solidFill>
                  <a:schemeClr val="tx1"/>
                </a:solidFill>
              </a:ln>
            </p:spPr>
            <p:txBody>
              <a:bodyPr/>
              <a:lstStyle/>
              <a:p>
                <a:r>
                  <a:rPr lang="en-US">
                    <a:noFill/>
                  </a:rPr>
                  <a:t> </a:t>
                </a:r>
              </a:p>
            </p:txBody>
          </p:sp>
        </mc:Fallback>
      </mc:AlternateContent>
    </p:spTree>
    <p:extLst>
      <p:ext uri="{BB962C8B-B14F-4D97-AF65-F5344CB8AC3E}">
        <p14:creationId xmlns:p14="http://schemas.microsoft.com/office/powerpoint/2010/main" val="168958927"/>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76200" y="-7620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5" name="TextBox 4"/>
          <p:cNvSpPr txBox="1"/>
          <p:nvPr/>
        </p:nvSpPr>
        <p:spPr>
          <a:xfrm>
            <a:off x="104775" y="915240"/>
            <a:ext cx="8686800" cy="6894195"/>
          </a:xfrm>
          <a:prstGeom prst="rect">
            <a:avLst/>
          </a:prstGeom>
          <a:noFill/>
        </p:spPr>
        <p:txBody>
          <a:bodyPr wrap="square" rtlCol="0">
            <a:spAutoFit/>
          </a:bodyPr>
          <a:lstStyle/>
          <a:p>
            <a:pPr marL="457200" indent="-457200">
              <a:buAutoNum type="arabicPeriod"/>
            </a:pPr>
            <a:r>
              <a:rPr lang="en-US" sz="2200" dirty="0">
                <a:latin typeface="Calibri" panose="020F0502020204030204" pitchFamily="34" charset="0"/>
              </a:rPr>
              <a:t>Background</a:t>
            </a:r>
            <a:endParaRPr lang="en-US" sz="400" dirty="0">
              <a:latin typeface="Calibri" panose="020F0502020204030204" pitchFamily="34" charset="0"/>
            </a:endParaRPr>
          </a:p>
          <a:p>
            <a:pPr marL="800100" lvl="1" indent="-342900">
              <a:buFont typeface="Arial" panose="020B0604020202020204" pitchFamily="34" charset="0"/>
              <a:buChar char="•"/>
            </a:pPr>
            <a:r>
              <a:rPr lang="en-US" sz="2200" dirty="0">
                <a:latin typeface="Calibri" panose="020F0502020204030204" pitchFamily="34" charset="0"/>
              </a:rPr>
              <a:t>Motivation for climate &amp; land-ice modeling</a:t>
            </a:r>
          </a:p>
          <a:p>
            <a:pPr marL="800100" lvl="1" indent="-342900">
              <a:buFont typeface="Arial" panose="020B0604020202020204" pitchFamily="34" charset="0"/>
              <a:buChar char="•"/>
            </a:pPr>
            <a:r>
              <a:rPr lang="en-US" sz="2200" dirty="0">
                <a:latin typeface="Calibri" panose="020F0502020204030204" pitchFamily="34" charset="0"/>
              </a:rPr>
              <a:t>ISMs, ESMs &amp; projects</a:t>
            </a:r>
          </a:p>
          <a:p>
            <a:pPr marL="800100" lvl="1" indent="-342900">
              <a:buFont typeface="Arial" panose="020B0604020202020204" pitchFamily="34" charset="0"/>
              <a:buChar char="•"/>
            </a:pPr>
            <a:r>
              <a:rPr lang="en-US" sz="2200" dirty="0">
                <a:latin typeface="Calibri" panose="020F0502020204030204" pitchFamily="34" charset="0"/>
              </a:rPr>
              <a:t>Land-ice equations</a:t>
            </a:r>
          </a:p>
          <a:p>
            <a:pPr marL="800100" lvl="1" indent="-342900">
              <a:buFont typeface="Arial" panose="020B0604020202020204" pitchFamily="34" charset="0"/>
              <a:buChar char="•"/>
            </a:pPr>
            <a:r>
              <a:rPr lang="en-US" sz="2200" dirty="0">
                <a:latin typeface="Calibri" panose="020F0502020204030204" pitchFamily="34" charset="0"/>
              </a:rPr>
              <a:t>Our codes: ALI, MALI</a:t>
            </a:r>
          </a:p>
          <a:p>
            <a:pPr lvl="1"/>
            <a:endParaRPr lang="en-US" sz="400" dirty="0">
              <a:latin typeface="Calibri" panose="020F0502020204030204" pitchFamily="34" charset="0"/>
            </a:endParaRPr>
          </a:p>
          <a:p>
            <a:pPr lvl="1"/>
            <a:endParaRPr lang="en-US" sz="400" dirty="0">
              <a:latin typeface="Calibri" panose="020F0502020204030204" pitchFamily="34" charset="0"/>
            </a:endParaRPr>
          </a:p>
          <a:p>
            <a:r>
              <a:rPr lang="en-US" sz="2200" b="1" dirty="0">
                <a:latin typeface="Calibri" panose="020F0502020204030204" pitchFamily="34" charset="0"/>
              </a:rPr>
              <a:t>2.   Algorithms and software</a:t>
            </a:r>
          </a:p>
          <a:p>
            <a:pPr marL="800100" lvl="1" indent="-342900">
              <a:buFont typeface="Arial" panose="020B0604020202020204" pitchFamily="34" charset="0"/>
              <a:buChar char="•"/>
            </a:pPr>
            <a:r>
              <a:rPr lang="en-US" sz="2200" dirty="0">
                <a:latin typeface="Calibri" panose="020F0502020204030204" pitchFamily="34" charset="0"/>
              </a:rPr>
              <a:t>Discretization &amp; meshes</a:t>
            </a:r>
          </a:p>
          <a:p>
            <a:pPr marL="800100" lvl="1" indent="-342900">
              <a:buFont typeface="Arial" panose="020B0604020202020204" pitchFamily="34" charset="0"/>
              <a:buChar char="•"/>
            </a:pPr>
            <a:r>
              <a:rPr lang="en-US" sz="2200" dirty="0">
                <a:latin typeface="Calibri" panose="020F0502020204030204" pitchFamily="34" charset="0"/>
              </a:rPr>
              <a:t>Nonlinear solvers</a:t>
            </a:r>
          </a:p>
          <a:p>
            <a:pPr marL="800100" lvl="1" indent="-342900">
              <a:buFont typeface="Arial" panose="020B0604020202020204" pitchFamily="34" charset="0"/>
              <a:buChar char="•"/>
            </a:pPr>
            <a:r>
              <a:rPr lang="en-US" sz="2200" b="1" dirty="0">
                <a:latin typeface="Calibri" panose="020F0502020204030204" pitchFamily="34" charset="0"/>
              </a:rPr>
              <a:t>Linear solvers</a:t>
            </a:r>
          </a:p>
          <a:p>
            <a:pPr marL="800100" lvl="1" indent="-342900">
              <a:buFont typeface="Arial" panose="020B0604020202020204" pitchFamily="34" charset="0"/>
              <a:buChar char="•"/>
            </a:pPr>
            <a:r>
              <a:rPr lang="en-US" sz="2200" dirty="0">
                <a:latin typeface="Calibri" panose="020F0502020204030204" pitchFamily="34" charset="0"/>
              </a:rPr>
              <a:t>Performance-portability</a:t>
            </a:r>
          </a:p>
          <a:p>
            <a:pPr marL="800100" lvl="1" indent="-342900">
              <a:buFont typeface="Arial" panose="020B0604020202020204" pitchFamily="34" charset="0"/>
              <a:buChar char="•"/>
            </a:pPr>
            <a:r>
              <a:rPr lang="en-US" sz="2200" dirty="0">
                <a:latin typeface="Calibri" panose="020F0502020204030204" pitchFamily="34" charset="0"/>
              </a:rPr>
              <a:t>Ice sheet initialization</a:t>
            </a:r>
          </a:p>
          <a:p>
            <a:pPr marL="800100" lvl="1" indent="-342900">
              <a:buFont typeface="Arial" panose="020B0604020202020204" pitchFamily="34" charset="0"/>
              <a:buChar char="•"/>
            </a:pPr>
            <a:r>
              <a:rPr lang="en-US" sz="2200" dirty="0">
                <a:latin typeface="Calibri" panose="020F0502020204030204" pitchFamily="34" charset="0"/>
              </a:rPr>
              <a:t>Towards UQ</a:t>
            </a:r>
          </a:p>
          <a:p>
            <a:pPr marL="171450" indent="-171450">
              <a:buFont typeface="Arial" panose="020B0604020202020204" pitchFamily="34" charset="0"/>
              <a:buChar char="•"/>
            </a:pPr>
            <a:endParaRPr lang="en-US" sz="400" dirty="0">
              <a:latin typeface="Calibri" panose="020F0502020204030204" pitchFamily="34" charset="0"/>
            </a:endParaRPr>
          </a:p>
          <a:p>
            <a:endParaRPr lang="en-US" sz="400" dirty="0">
              <a:latin typeface="Calibri" panose="020F0502020204030204" pitchFamily="34" charset="0"/>
            </a:endParaRPr>
          </a:p>
          <a:p>
            <a:r>
              <a:rPr lang="en-US" sz="2200" dirty="0">
                <a:latin typeface="Calibri" panose="020F0502020204030204" pitchFamily="34" charset="0"/>
              </a:rPr>
              <a:t>3.    Simulations </a:t>
            </a:r>
          </a:p>
          <a:p>
            <a:pPr lvl="2"/>
            <a:endParaRPr lang="en-US" sz="400" dirty="0">
              <a:latin typeface="Calibri" panose="020F0502020204030204" pitchFamily="34" charset="0"/>
            </a:endParaRPr>
          </a:p>
          <a:p>
            <a:r>
              <a:rPr lang="en-US" sz="2200" dirty="0">
                <a:latin typeface="Calibri" panose="020F0502020204030204" pitchFamily="34" charset="0"/>
              </a:rPr>
              <a:t>4.    Ongoing &amp; future work</a:t>
            </a:r>
          </a:p>
          <a:p>
            <a:endParaRPr lang="en-US" sz="4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07426" y="794564"/>
            <a:ext cx="2514600" cy="1839773"/>
          </a:xfrm>
          <a:prstGeom prst="rect">
            <a:avLst/>
          </a:prstGeom>
        </p:spPr>
      </p:pic>
      <p:pic>
        <p:nvPicPr>
          <p:cNvPr id="8" name="Picture 7" descr="global-ocean-eddies.jp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39000" y="2743101"/>
            <a:ext cx="1676400" cy="1664582"/>
          </a:xfrm>
          <a:prstGeom prst="rect">
            <a:avLst/>
          </a:prstGeom>
        </p:spPr>
      </p:pic>
      <p:pic>
        <p:nvPicPr>
          <p:cNvPr id="9" name="Picture 8">
            <a:extLst>
              <a:ext uri="{FF2B5EF4-FFF2-40B4-BE49-F238E27FC236}">
                <a16:creationId xmlns:a16="http://schemas.microsoft.com/office/drawing/2014/main" id="{80C1262A-45A6-4D1D-AC10-ED5463DA9CD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07426" y="4648201"/>
            <a:ext cx="2673626" cy="1782418"/>
          </a:xfrm>
          <a:prstGeom prst="rect">
            <a:avLst/>
          </a:prstGeom>
        </p:spPr>
      </p:pic>
    </p:spTree>
    <p:extLst>
      <p:ext uri="{BB962C8B-B14F-4D97-AF65-F5344CB8AC3E}">
        <p14:creationId xmlns:p14="http://schemas.microsoft.com/office/powerpoint/2010/main" val="2545232121"/>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Lion:private:var:folders:h0:q6x8sxtn3zz1mzzdgjjy2khc000n18:T:TemporaryItems:tobi1.png">
            <a:extLst>
              <a:ext uri="{FF2B5EF4-FFF2-40B4-BE49-F238E27FC236}">
                <a16:creationId xmlns:a16="http://schemas.microsoft.com/office/drawing/2014/main" id="{9807FCDA-6FAB-40B1-AC8F-B3ABF17754F9}"/>
              </a:ext>
            </a:extLst>
          </p:cNvPr>
          <p:cNvPicPr/>
          <p:nvPr/>
        </p:nvPicPr>
        <p:blipFill rotWithShape="1">
          <a:blip r:embed="rId3" cstate="print">
            <a:extLst>
              <a:ext uri="{28A0092B-C50C-407E-A947-70E740481C1C}">
                <a14:useLocalDpi xmlns:a14="http://schemas.microsoft.com/office/drawing/2010/main" val="0"/>
              </a:ext>
            </a:extLst>
          </a:blip>
          <a:srcRect l="5168" t="4985" r="10447" b="5272"/>
          <a:stretch/>
        </p:blipFill>
        <p:spPr bwMode="auto">
          <a:xfrm>
            <a:off x="6501020" y="3718056"/>
            <a:ext cx="2494894" cy="1872735"/>
          </a:xfrm>
          <a:prstGeom prst="rect">
            <a:avLst/>
          </a:prstGeom>
          <a:solidFill>
            <a:srgbClr val="FFFFFF">
              <a:shade val="85000"/>
            </a:srgbClr>
          </a:solidFill>
          <a:ln w="190500" cap="rnd">
            <a:solidFill>
              <a:srgbClr val="FFFFFF"/>
            </a:solidFill>
          </a:ln>
          <a:effectLst>
            <a:outerShdw blurRad="50000" algn="tl" rotWithShape="0">
              <a:srgbClr val="000000">
                <a:alpha val="41000"/>
              </a:srgbClr>
            </a:outerShdw>
          </a:effectLst>
          <a:scene3d>
            <a:camera prst="orthographicFront"/>
            <a:lightRig rig="twoPt" dir="t">
              <a:rot lat="0" lon="0" rev="7800000"/>
            </a:lightRig>
          </a:scene3d>
          <a:sp3d contourW="6350">
            <a:bevelT w="50800" h="16510"/>
            <a:contourClr>
              <a:srgbClr val="C0C0C0"/>
            </a:contourClr>
          </a:sp3d>
        </p:spPr>
      </p:pic>
      <p:sp>
        <p:nvSpPr>
          <p:cNvPr id="21" name="TextBox 20">
            <a:extLst>
              <a:ext uri="{FF2B5EF4-FFF2-40B4-BE49-F238E27FC236}">
                <a16:creationId xmlns:a16="http://schemas.microsoft.com/office/drawing/2014/main" id="{B02A6139-5D7D-4D64-95FE-59B4EEDD4AC8}"/>
              </a:ext>
            </a:extLst>
          </p:cNvPr>
          <p:cNvSpPr txBox="1"/>
          <p:nvPr/>
        </p:nvSpPr>
        <p:spPr>
          <a:xfrm>
            <a:off x="6202611" y="5767176"/>
            <a:ext cx="3028294" cy="738664"/>
          </a:xfrm>
          <a:prstGeom prst="rect">
            <a:avLst/>
          </a:prstGeom>
          <a:noFill/>
        </p:spPr>
        <p:txBody>
          <a:bodyPr wrap="square" rtlCol="0">
            <a:spAutoFit/>
          </a:bodyPr>
          <a:lstStyle/>
          <a:p>
            <a:pPr algn="ctr"/>
            <a:r>
              <a:rPr lang="en-US" sz="1400" i="1" dirty="0">
                <a:latin typeface="Calibri" panose="020F0502020204030204" pitchFamily="34" charset="0"/>
                <a:cs typeface="Calibri" panose="020F0502020204030204" pitchFamily="34" charset="0"/>
              </a:rPr>
              <a:t>Visualization of AMG preconditioner</a:t>
            </a:r>
            <a:r>
              <a:rPr lang="en-US" sz="1400" i="1" baseline="30000" dirty="0">
                <a:latin typeface="Calibri" panose="020F0502020204030204" pitchFamily="34" charset="0"/>
                <a:cs typeface="Calibri" panose="020F0502020204030204" pitchFamily="34" charset="0"/>
              </a:rPr>
              <a:t>2</a:t>
            </a:r>
            <a:r>
              <a:rPr lang="en-US" sz="1400" i="1" dirty="0">
                <a:latin typeface="Calibri" panose="020F0502020204030204" pitchFamily="34" charset="0"/>
                <a:cs typeface="Calibri" panose="020F0502020204030204" pitchFamily="34" charset="0"/>
              </a:rPr>
              <a:t>, which takes advantage of layered nature of 3D mesh.</a:t>
            </a:r>
          </a:p>
        </p:txBody>
      </p:sp>
      <p:sp>
        <p:nvSpPr>
          <p:cNvPr id="20" name="TextBox 19">
            <a:extLst>
              <a:ext uri="{FF2B5EF4-FFF2-40B4-BE49-F238E27FC236}">
                <a16:creationId xmlns:a16="http://schemas.microsoft.com/office/drawing/2014/main" id="{32B7EFA5-19EF-46D1-BF5B-3D62A50D4764}"/>
              </a:ext>
            </a:extLst>
          </p:cNvPr>
          <p:cNvSpPr txBox="1"/>
          <p:nvPr/>
        </p:nvSpPr>
        <p:spPr>
          <a:xfrm>
            <a:off x="-14998" y="6534212"/>
            <a:ext cx="9188274" cy="338554"/>
          </a:xfrm>
          <a:prstGeom prst="rect">
            <a:avLst/>
          </a:prstGeom>
          <a:noFill/>
        </p:spPr>
        <p:txBody>
          <a:bodyPr wrap="square" rtlCol="0">
            <a:spAutoFit/>
          </a:bodyPr>
          <a:lstStyle/>
          <a:p>
            <a:r>
              <a:rPr lang="en-US" sz="1600" baseline="30000" dirty="0">
                <a:solidFill>
                  <a:schemeClr val="bg1"/>
                </a:solidFill>
                <a:latin typeface="Calibri" panose="020F0502020204030204" pitchFamily="34" charset="0"/>
                <a:cs typeface="Calibri" panose="020F0502020204030204" pitchFamily="34" charset="0"/>
              </a:rPr>
              <a:t>1 </a:t>
            </a:r>
            <a:r>
              <a:rPr lang="en-US" sz="1600" dirty="0">
                <a:solidFill>
                  <a:schemeClr val="bg1"/>
                </a:solidFill>
                <a:latin typeface="Calibri" panose="020F0502020204030204" pitchFamily="34" charset="0"/>
                <a:cs typeface="Calibri" panose="020F0502020204030204" pitchFamily="34" charset="0"/>
              </a:rPr>
              <a:t>Algebraic Multi-Grid.  </a:t>
            </a:r>
            <a:r>
              <a:rPr lang="en-US" sz="1600" baseline="30000" dirty="0">
                <a:solidFill>
                  <a:schemeClr val="bg1"/>
                </a:solidFill>
                <a:latin typeface="Calibri" panose="020F0502020204030204" pitchFamily="34" charset="0"/>
                <a:cs typeface="Calibri" panose="020F0502020204030204" pitchFamily="34" charset="0"/>
              </a:rPr>
              <a:t>2 </a:t>
            </a:r>
            <a:r>
              <a:rPr lang="en-US" sz="1600" dirty="0">
                <a:solidFill>
                  <a:schemeClr val="bg1"/>
                </a:solidFill>
                <a:latin typeface="Calibri" panose="020F0502020204030204" pitchFamily="34" charset="0"/>
                <a:cs typeface="Calibri" panose="020F0502020204030204" pitchFamily="34" charset="0"/>
              </a:rPr>
              <a:t>Tuminaro </a:t>
            </a:r>
            <a:r>
              <a:rPr lang="en-US" sz="1600" i="1" dirty="0">
                <a:solidFill>
                  <a:schemeClr val="bg1"/>
                </a:solidFill>
                <a:latin typeface="Calibri" panose="020F0502020204030204" pitchFamily="34" charset="0"/>
                <a:cs typeface="Calibri" panose="020F0502020204030204" pitchFamily="34" charset="0"/>
              </a:rPr>
              <a:t>et al. </a:t>
            </a:r>
            <a:r>
              <a:rPr lang="en-US" sz="1600" dirty="0">
                <a:solidFill>
                  <a:schemeClr val="bg1"/>
                </a:solidFill>
                <a:latin typeface="Calibri" panose="020F0502020204030204" pitchFamily="34" charset="0"/>
                <a:cs typeface="Calibri" panose="020F0502020204030204" pitchFamily="34" charset="0"/>
              </a:rPr>
              <a:t>2016. </a:t>
            </a:r>
            <a:r>
              <a:rPr lang="en-US" sz="1600" baseline="30000" dirty="0">
                <a:solidFill>
                  <a:schemeClr val="bg1"/>
                </a:solidFill>
                <a:latin typeface="Calibri" panose="020F0502020204030204" pitchFamily="34" charset="0"/>
                <a:cs typeface="Calibri" panose="020F0502020204030204" pitchFamily="34" charset="0"/>
              </a:rPr>
              <a:t>3</a:t>
            </a:r>
            <a:r>
              <a:rPr lang="en-US" sz="1600" dirty="0">
                <a:solidFill>
                  <a:schemeClr val="bg1"/>
                </a:solidFill>
                <a:latin typeface="Calibri" panose="020F0502020204030204" pitchFamily="34" charset="0"/>
                <a:cs typeface="Calibri" panose="020F0502020204030204" pitchFamily="34" charset="0"/>
              </a:rPr>
              <a:t> Heinlein </a:t>
            </a:r>
            <a:r>
              <a:rPr lang="en-US" sz="1600" i="1" dirty="0">
                <a:solidFill>
                  <a:schemeClr val="bg1"/>
                </a:solidFill>
                <a:latin typeface="Calibri" panose="020F0502020204030204" pitchFamily="34" charset="0"/>
                <a:cs typeface="Calibri" panose="020F0502020204030204" pitchFamily="34" charset="0"/>
              </a:rPr>
              <a:t>et al. </a:t>
            </a:r>
            <a:r>
              <a:rPr lang="en-US" sz="1600" dirty="0">
                <a:solidFill>
                  <a:schemeClr val="bg1"/>
                </a:solidFill>
                <a:latin typeface="Calibri" panose="020F0502020204030204" pitchFamily="34" charset="0"/>
                <a:cs typeface="Calibri" panose="020F0502020204030204" pitchFamily="34" charset="0"/>
              </a:rPr>
              <a:t>2020.  </a:t>
            </a:r>
            <a:r>
              <a:rPr lang="en-US" sz="1600" baseline="30000" dirty="0">
                <a:solidFill>
                  <a:schemeClr val="bg1"/>
                </a:solidFill>
                <a:latin typeface="Calibri" panose="020F0502020204030204" pitchFamily="34" charset="0"/>
                <a:cs typeface="Calibri" panose="020F0502020204030204" pitchFamily="34" charset="0"/>
              </a:rPr>
              <a:t>4</a:t>
            </a:r>
            <a:r>
              <a:rPr lang="en-US" sz="1600" dirty="0">
                <a:solidFill>
                  <a:schemeClr val="bg1"/>
                </a:solidFill>
                <a:latin typeface="Calibri" panose="020F0502020204030204" pitchFamily="34" charset="0"/>
                <a:cs typeface="Calibri" panose="020F0502020204030204" pitchFamily="34" charset="0"/>
              </a:rPr>
              <a:t> Generalized-</a:t>
            </a:r>
            <a:r>
              <a:rPr lang="en-US" sz="1600" dirty="0" err="1">
                <a:solidFill>
                  <a:schemeClr val="bg1"/>
                </a:solidFill>
                <a:latin typeface="Calibri" panose="020F0502020204030204" pitchFamily="34" charset="0"/>
                <a:cs typeface="Calibri" panose="020F0502020204030204" pitchFamily="34" charset="0"/>
              </a:rPr>
              <a:t>Dryja</a:t>
            </a:r>
            <a:r>
              <a:rPr lang="en-US" sz="1600" dirty="0">
                <a:solidFill>
                  <a:schemeClr val="bg1"/>
                </a:solidFill>
                <a:latin typeface="Calibri" panose="020F0502020204030204" pitchFamily="34" charset="0"/>
                <a:cs typeface="Calibri" panose="020F0502020204030204" pitchFamily="34" charset="0"/>
              </a:rPr>
              <a:t>-Smith-</a:t>
            </a:r>
            <a:r>
              <a:rPr lang="en-US" sz="1600" dirty="0" err="1">
                <a:solidFill>
                  <a:schemeClr val="bg1"/>
                </a:solidFill>
                <a:latin typeface="Calibri" panose="020F0502020204030204" pitchFamily="34" charset="0"/>
                <a:cs typeface="Calibri" panose="020F0502020204030204" pitchFamily="34" charset="0"/>
              </a:rPr>
              <a:t>Widlund</a:t>
            </a:r>
            <a:r>
              <a:rPr lang="en-US" sz="1600" dirty="0">
                <a:solidFill>
                  <a:schemeClr val="bg1"/>
                </a:solidFill>
                <a:latin typeface="Calibri" panose="020F0502020204030204" pitchFamily="34" charset="0"/>
                <a:cs typeface="Calibri" panose="020F0502020204030204" pitchFamily="34" charset="0"/>
              </a:rPr>
              <a:t>.  </a:t>
            </a:r>
          </a:p>
        </p:txBody>
      </p:sp>
      <p:sp>
        <p:nvSpPr>
          <p:cNvPr id="16" name="Rectangle 2">
            <a:extLst>
              <a:ext uri="{FF2B5EF4-FFF2-40B4-BE49-F238E27FC236}">
                <a16:creationId xmlns:a16="http://schemas.microsoft.com/office/drawing/2014/main" id="{09EB9E19-BDD3-4EAB-A5C8-DA9BF5026FFA}"/>
              </a:ext>
            </a:extLst>
          </p:cNvPr>
          <p:cNvSpPr txBox="1">
            <a:spLocks noChangeArrowheads="1"/>
          </p:cNvSpPr>
          <p:nvPr/>
        </p:nvSpPr>
        <p:spPr bwMode="auto">
          <a:xfrm>
            <a:off x="0" y="-269898"/>
            <a:ext cx="8995914" cy="1364312"/>
          </a:xfrm>
          <a:prstGeom prst="rect">
            <a:avLst/>
          </a:prstGeom>
          <a:solidFill>
            <a:schemeClr val="bg1"/>
          </a:solid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From Nonlinear Solvers to Linear Solvers</a:t>
            </a:r>
          </a:p>
        </p:txBody>
      </p:sp>
      <p:sp>
        <p:nvSpPr>
          <p:cNvPr id="4" name="TextBox 3">
            <a:extLst>
              <a:ext uri="{FF2B5EF4-FFF2-40B4-BE49-F238E27FC236}">
                <a16:creationId xmlns:a16="http://schemas.microsoft.com/office/drawing/2014/main" id="{08FA5074-7BD9-4669-96E1-77F268A580FA}"/>
              </a:ext>
            </a:extLst>
          </p:cNvPr>
          <p:cNvSpPr txBox="1"/>
          <p:nvPr/>
        </p:nvSpPr>
        <p:spPr>
          <a:xfrm>
            <a:off x="6991" y="807388"/>
            <a:ext cx="7079609" cy="1631216"/>
          </a:xfrm>
          <a:prstGeom prst="rect">
            <a:avLst/>
          </a:prstGeom>
          <a:noFill/>
        </p:spPr>
        <p:txBody>
          <a:bodyPr wrap="square" rtlCol="0">
            <a:spAutoFit/>
          </a:bodyPr>
          <a:lstStyle/>
          <a:p>
            <a:pPr marL="285750" indent="-285750">
              <a:buFont typeface="Arial" panose="020B0604020202020204" pitchFamily="34" charset="0"/>
              <a:buChar char="•"/>
            </a:pPr>
            <a:r>
              <a:rPr lang="en-US" sz="2000" b="1" dirty="0" err="1">
                <a:latin typeface="Calibri" panose="020F0502020204030204" pitchFamily="34" charset="0"/>
                <a:cs typeface="Calibri" panose="020F0502020204030204" pitchFamily="34" charset="0"/>
              </a:rPr>
              <a:t>Krylov</a:t>
            </a:r>
            <a:r>
              <a:rPr lang="en-US" sz="2000" b="1" dirty="0">
                <a:latin typeface="Calibri" panose="020F0502020204030204" pitchFamily="34" charset="0"/>
                <a:cs typeface="Calibri" panose="020F0502020204030204" pitchFamily="34" charset="0"/>
              </a:rPr>
              <a:t> iterative linear solvers </a:t>
            </a:r>
            <a:r>
              <a:rPr lang="en-US" sz="2000" dirty="0">
                <a:latin typeface="Calibri" panose="020F0502020204030204" pitchFamily="34" charset="0"/>
                <a:cs typeface="Calibri" panose="020F0502020204030204" pitchFamily="34" charset="0"/>
              </a:rPr>
              <a:t>are employed – CG or GMRES.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FO Stokes equations are </a:t>
            </a:r>
            <a:r>
              <a:rPr lang="en-US" sz="2000" b="1" dirty="0">
                <a:latin typeface="Calibri" panose="020F0502020204030204" pitchFamily="34" charset="0"/>
                <a:cs typeface="Calibri" panose="020F0502020204030204" pitchFamily="34" charset="0"/>
              </a:rPr>
              <a:t>symmetric</a:t>
            </a:r>
            <a:r>
              <a:rPr lang="en-US" sz="2000" dirty="0">
                <a:latin typeface="Calibri" panose="020F0502020204030204" pitchFamily="34" charset="0"/>
                <a:cs typeface="Calibri" panose="020F0502020204030204" pitchFamily="34" charset="0"/>
              </a:rPr>
              <a:t>.</a:t>
            </a:r>
          </a:p>
          <a:p>
            <a:pPr marL="742950" lvl="1"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Grid partitioning is done on </a:t>
            </a:r>
            <a:r>
              <a:rPr lang="en-US" sz="2000" b="1" dirty="0">
                <a:latin typeface="Calibri" panose="020F0502020204030204" pitchFamily="34" charset="0"/>
                <a:cs typeface="Calibri" panose="020F0502020204030204" pitchFamily="34" charset="0"/>
              </a:rPr>
              <a:t>2D base grid</a:t>
            </a:r>
            <a:r>
              <a:rPr lang="en-US" sz="2000" dirty="0">
                <a:latin typeface="Calibri" panose="020F0502020204030204" pitchFamily="34" charset="0"/>
                <a:cs typeface="Calibri" panose="020F0502020204030204" pitchFamily="34" charset="0"/>
              </a:rPr>
              <a:t> for best linear solver performance (recall that mesh is layered).</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p:pic>
        <p:nvPicPr>
          <p:cNvPr id="14" name="Picture 13">
            <a:extLst>
              <a:ext uri="{FF2B5EF4-FFF2-40B4-BE49-F238E27FC236}">
                <a16:creationId xmlns:a16="http://schemas.microsoft.com/office/drawing/2014/main" id="{61523359-2F3D-4286-B070-1801A1C91BDD}"/>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05431" y="558965"/>
            <a:ext cx="1219200" cy="2114026"/>
          </a:xfrm>
          <a:prstGeom prst="rect">
            <a:avLst/>
          </a:prstGeom>
        </p:spPr>
      </p:pic>
      <p:sp>
        <p:nvSpPr>
          <p:cNvPr id="2" name="Rectangle 1">
            <a:extLst>
              <a:ext uri="{FF2B5EF4-FFF2-40B4-BE49-F238E27FC236}">
                <a16:creationId xmlns:a16="http://schemas.microsoft.com/office/drawing/2014/main" id="{101BD6F4-A866-40BA-ABBD-1797D6F4727A}"/>
              </a:ext>
            </a:extLst>
          </p:cNvPr>
          <p:cNvSpPr/>
          <p:nvPr/>
        </p:nvSpPr>
        <p:spPr>
          <a:xfrm>
            <a:off x="-1" y="2438604"/>
            <a:ext cx="6382189" cy="2985433"/>
          </a:xfrm>
          <a:prstGeom prst="rect">
            <a:avLst/>
          </a:prstGeom>
        </p:spPr>
        <p:txBody>
          <a:bodyPr wrap="square">
            <a:spAutoFit/>
          </a:bodyPr>
          <a:lstStyle/>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Bad aspect ratios</a:t>
            </a:r>
            <a:r>
              <a:rPr lang="en-US" sz="2000" dirty="0">
                <a:latin typeface="Calibri" panose="020F0502020204030204" pitchFamily="34" charset="0"/>
                <a:cs typeface="Calibri" panose="020F0502020204030204" pitchFamily="34" charset="0"/>
              </a:rPr>
              <a:t>, </a:t>
            </a:r>
            <a:r>
              <a:rPr lang="en-US" sz="2000" b="1" dirty="0">
                <a:latin typeface="Calibri" panose="020F0502020204030204" pitchFamily="34" charset="0"/>
                <a:cs typeface="Calibri" panose="020F0502020204030204" pitchFamily="34" charset="0"/>
              </a:rPr>
              <a:t>floating ice</a:t>
            </a:r>
            <a:r>
              <a:rPr lang="en-US" sz="2000" dirty="0">
                <a:latin typeface="Calibri" panose="020F0502020204030204" pitchFamily="34" charset="0"/>
                <a:cs typeface="Calibri" panose="020F0502020204030204" pitchFamily="34" charset="0"/>
              </a:rPr>
              <a:t>, and </a:t>
            </a:r>
            <a:r>
              <a:rPr lang="en-US" sz="2000" b="1" dirty="0">
                <a:latin typeface="Calibri" panose="020F0502020204030204" pitchFamily="34" charset="0"/>
                <a:cs typeface="Calibri" panose="020F0502020204030204" pitchFamily="34" charset="0"/>
              </a:rPr>
              <a:t>island/ice hinges </a:t>
            </a:r>
            <a:r>
              <a:rPr lang="en-US" sz="2000" dirty="0">
                <a:latin typeface="Calibri" panose="020F0502020204030204" pitchFamily="34" charset="0"/>
                <a:cs typeface="Calibri" panose="020F0502020204030204" pitchFamily="34" charset="0"/>
              </a:rPr>
              <a:t>can </a:t>
            </a:r>
            <a:r>
              <a:rPr lang="en-US" sz="2000" b="1" dirty="0">
                <a:latin typeface="Calibri" panose="020F0502020204030204" pitchFamily="34" charset="0"/>
                <a:cs typeface="Calibri" panose="020F0502020204030204" pitchFamily="34" charset="0"/>
              </a:rPr>
              <a:t>wreak havoc </a:t>
            </a:r>
            <a:r>
              <a:rPr lang="en-US" sz="2000" dirty="0">
                <a:latin typeface="Calibri" panose="020F0502020204030204" pitchFamily="34" charset="0"/>
                <a:cs typeface="Calibri" panose="020F0502020204030204" pitchFamily="34" charset="0"/>
              </a:rPr>
              <a:t>on linear solver!</a:t>
            </a: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Specialized </a:t>
            </a:r>
            <a:r>
              <a:rPr lang="en-US" sz="2000" b="1" dirty="0">
                <a:latin typeface="Calibri" panose="020F0502020204030204" pitchFamily="34" charset="0"/>
                <a:cs typeface="Calibri" panose="020F0502020204030204" pitchFamily="34" charset="0"/>
              </a:rPr>
              <a:t>solvers/preconditioners </a:t>
            </a:r>
            <a:r>
              <a:rPr lang="en-US" sz="2000" dirty="0">
                <a:latin typeface="Calibri" panose="020F0502020204030204" pitchFamily="34" charset="0"/>
                <a:cs typeface="Calibri" panose="020F0502020204030204" pitchFamily="34" charset="0"/>
              </a:rPr>
              <a:t>have been developed in </a:t>
            </a:r>
            <a:r>
              <a:rPr lang="en-US" sz="2000" dirty="0" err="1">
                <a:latin typeface="Calibri" panose="020F0502020204030204" pitchFamily="34" charset="0"/>
                <a:cs typeface="Calibri" panose="020F0502020204030204" pitchFamily="34" charset="0"/>
              </a:rPr>
              <a:t>Trilinos</a:t>
            </a:r>
            <a:r>
              <a:rPr lang="en-US" sz="2000" dirty="0">
                <a:latin typeface="Calibri" panose="020F0502020204030204" pitchFamily="34" charset="0"/>
                <a:cs typeface="Calibri" panose="020F0502020204030204" pitchFamily="34" charset="0"/>
              </a:rPr>
              <a:t> to deal w/ these issues.</a:t>
            </a:r>
          </a:p>
          <a:p>
            <a:pPr marL="742950" lvl="1"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1257300" lvl="2" indent="-342900">
              <a:buFont typeface="Wingdings" panose="05000000000000000000" pitchFamily="2" charset="2"/>
              <a:buChar char="v"/>
            </a:pPr>
            <a:r>
              <a:rPr lang="en-US" sz="2000" dirty="0">
                <a:latin typeface="Calibri" panose="020F0502020204030204" pitchFamily="34" charset="0"/>
                <a:cs typeface="Calibri" panose="020F0502020204030204" pitchFamily="34" charset="0"/>
              </a:rPr>
              <a:t>AMG</a:t>
            </a:r>
            <a:r>
              <a:rPr lang="en-US" sz="2000" baseline="30000" dirty="0">
                <a:latin typeface="Calibri" panose="020F0502020204030204" pitchFamily="34" charset="0"/>
                <a:cs typeface="Calibri" panose="020F0502020204030204" pitchFamily="34" charset="0"/>
              </a:rPr>
              <a:t>1</a:t>
            </a:r>
            <a:r>
              <a:rPr lang="en-US" sz="2000" dirty="0">
                <a:latin typeface="Calibri" panose="020F0502020204030204" pitchFamily="34" charset="0"/>
                <a:cs typeface="Calibri" panose="020F0502020204030204" pitchFamily="34" charset="0"/>
              </a:rPr>
              <a:t> preconditioner</a:t>
            </a:r>
            <a:r>
              <a:rPr lang="en-US" sz="2000" baseline="30000"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w/ semi-coarsening</a:t>
            </a:r>
            <a:r>
              <a:rPr lang="en-US" sz="2000" baseline="30000" dirty="0">
                <a:latin typeface="Calibri" panose="020F0502020204030204" pitchFamily="34" charset="0"/>
                <a:cs typeface="Calibri" panose="020F0502020204030204" pitchFamily="34" charset="0"/>
              </a:rPr>
              <a:t>2</a:t>
            </a:r>
            <a:r>
              <a:rPr lang="en-US" sz="2000" dirty="0">
                <a:latin typeface="Calibri" panose="020F0502020204030204" pitchFamily="34" charset="0"/>
                <a:cs typeface="Calibri" panose="020F0502020204030204" pitchFamily="34" charset="0"/>
              </a:rPr>
              <a:t>.</a:t>
            </a:r>
          </a:p>
          <a:p>
            <a:pPr marL="1200150" lvl="2" indent="-285750">
              <a:buFont typeface="Wingdings" panose="05000000000000000000" pitchFamily="2" charset="2"/>
              <a:buChar char="v"/>
            </a:pPr>
            <a:endParaRPr lang="en-US" sz="200" dirty="0">
              <a:latin typeface="Calibri" panose="020F0502020204030204" pitchFamily="34" charset="0"/>
              <a:cs typeface="Calibri" panose="020F0502020204030204" pitchFamily="34" charset="0"/>
            </a:endParaRPr>
          </a:p>
          <a:p>
            <a:pPr marL="1257300" lvl="2" indent="-342900">
              <a:buFont typeface="Wingdings" panose="05000000000000000000" pitchFamily="2" charset="2"/>
              <a:buChar char="v"/>
            </a:pPr>
            <a:r>
              <a:rPr lang="en-US" sz="2000" dirty="0">
                <a:latin typeface="Calibri" panose="020F0502020204030204" pitchFamily="34" charset="0"/>
                <a:cs typeface="Calibri" panose="020F0502020204030204" pitchFamily="34" charset="0"/>
              </a:rPr>
              <a:t>Fast and Robust Overlapping Schwarz (</a:t>
            </a:r>
            <a:r>
              <a:rPr lang="en-US" sz="2000" dirty="0" err="1">
                <a:latin typeface="Calibri" panose="020F0502020204030204" pitchFamily="34" charset="0"/>
                <a:cs typeface="Calibri" panose="020F0502020204030204" pitchFamily="34" charset="0"/>
              </a:rPr>
              <a:t>FROSch</a:t>
            </a:r>
            <a:r>
              <a:rPr lang="en-US" sz="2000" dirty="0">
                <a:latin typeface="Calibri" panose="020F0502020204030204" pitchFamily="34" charset="0"/>
                <a:cs typeface="Calibri" panose="020F0502020204030204" pitchFamily="34" charset="0"/>
              </a:rPr>
              <a:t>) preconditioner</a:t>
            </a:r>
            <a:r>
              <a:rPr lang="en-US" sz="2000" baseline="30000" dirty="0">
                <a:latin typeface="Calibri" panose="020F0502020204030204" pitchFamily="34" charset="0"/>
                <a:cs typeface="Calibri" panose="020F0502020204030204" pitchFamily="34" charset="0"/>
              </a:rPr>
              <a:t>3 </a:t>
            </a:r>
            <a:r>
              <a:rPr lang="en-US" sz="2000" dirty="0">
                <a:latin typeface="Calibri" panose="020F0502020204030204" pitchFamily="34" charset="0"/>
                <a:cs typeface="Calibri" panose="020F0502020204030204" pitchFamily="34" charset="0"/>
              </a:rPr>
              <a:t>w/ GDSW</a:t>
            </a:r>
            <a:r>
              <a:rPr lang="en-US" sz="2000" baseline="30000" dirty="0">
                <a:latin typeface="Calibri" panose="020F0502020204030204" pitchFamily="34" charset="0"/>
                <a:cs typeface="Calibri" panose="020F0502020204030204" pitchFamily="34" charset="0"/>
              </a:rPr>
              <a:t>4</a:t>
            </a:r>
            <a:r>
              <a:rPr lang="en-US" sz="2000" dirty="0">
                <a:latin typeface="Calibri" panose="020F0502020204030204" pitchFamily="34" charset="0"/>
                <a:cs typeface="Calibri" panose="020F0502020204030204" pitchFamily="34" charset="0"/>
              </a:rPr>
              <a:t> coarse spaces</a:t>
            </a: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Graph-based algorithms </a:t>
            </a:r>
            <a:r>
              <a:rPr lang="en-US" sz="2000" dirty="0">
                <a:latin typeface="Calibri" panose="020F0502020204030204" pitchFamily="34" charset="0"/>
                <a:cs typeface="Calibri" panose="020F0502020204030204" pitchFamily="34" charset="0"/>
              </a:rPr>
              <a:t>for </a:t>
            </a:r>
            <a:r>
              <a:rPr lang="en-US" sz="2000" b="1" dirty="0">
                <a:latin typeface="Calibri" panose="020F0502020204030204" pitchFamily="34" charset="0"/>
                <a:cs typeface="Calibri" panose="020F0502020204030204" pitchFamily="34" charset="0"/>
              </a:rPr>
              <a:t>removing islands/ice                   hinges </a:t>
            </a:r>
            <a:r>
              <a:rPr lang="en-US" sz="2000" dirty="0">
                <a:latin typeface="Calibri" panose="020F0502020204030204" pitchFamily="34" charset="0"/>
                <a:cs typeface="Calibri" panose="020F0502020204030204" pitchFamily="34" charset="0"/>
              </a:rPr>
              <a:t>are being developed</a:t>
            </a:r>
            <a:r>
              <a:rPr lang="en-US" sz="2000" baseline="30000" dirty="0">
                <a:latin typeface="Calibri" panose="020F0502020204030204" pitchFamily="34" charset="0"/>
                <a:cs typeface="Calibri" panose="020F0502020204030204" pitchFamily="34" charset="0"/>
              </a:rPr>
              <a:t>2</a:t>
            </a:r>
            <a:r>
              <a:rPr lang="en-US" sz="2000" dirty="0">
                <a:latin typeface="Calibri" panose="020F0502020204030204" pitchFamily="34" charset="0"/>
                <a:cs typeface="Calibri" panose="020F0502020204030204" pitchFamily="34" charset="0"/>
              </a:rPr>
              <a:t>.</a:t>
            </a:r>
            <a:endParaRPr lang="en-US" dirty="0">
              <a:latin typeface="Calibri" panose="020F0502020204030204" pitchFamily="34" charset="0"/>
              <a:cs typeface="Calibri" panose="020F0502020204030204" pitchFamily="34" charset="0"/>
            </a:endParaRPr>
          </a:p>
        </p:txBody>
      </p:sp>
      <p:pic>
        <p:nvPicPr>
          <p:cNvPr id="18" name="Picture 20" descr="trilinos_over">
            <a:extLst>
              <a:ext uri="{FF2B5EF4-FFF2-40B4-BE49-F238E27FC236}">
                <a16:creationId xmlns:a16="http://schemas.microsoft.com/office/drawing/2014/main" id="{B2B4C004-F0DE-47B7-990A-34D88C92E014}"/>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990032" y="5575900"/>
            <a:ext cx="1265933" cy="707495"/>
          </a:xfrm>
          <a:prstGeom prst="rect">
            <a:avLst/>
          </a:prstGeom>
          <a:ln>
            <a:noFill/>
          </a:ln>
          <a:effectLst>
            <a:outerShdw blurRad="190500" algn="tl" rotWithShape="0">
              <a:srgbClr val="000000">
                <a:alpha val="70000"/>
              </a:srgbClr>
            </a:outerShdw>
          </a:effectLst>
          <a:extLst>
            <a:ext uri="{909E8E84-426E-40DD-AFC4-6F175D3DCCD1}">
              <a14:hiddenFill xmlns:a14="http://schemas.microsoft.com/office/drawing/2010/main">
                <a:solidFill>
                  <a:srgbClr val="FFFFFF"/>
                </a:solidFill>
              </a14:hiddenFill>
            </a:ext>
          </a:extLst>
        </p:spPr>
      </p:pic>
      <p:pic>
        <p:nvPicPr>
          <p:cNvPr id="22" name="Picture 2" descr="ML">
            <a:extLst>
              <a:ext uri="{FF2B5EF4-FFF2-40B4-BE49-F238E27FC236}">
                <a16:creationId xmlns:a16="http://schemas.microsoft.com/office/drawing/2014/main" id="{8ACAEDCA-B9DB-4A4A-9389-3955D43AE2C6}"/>
              </a:ext>
            </a:extLst>
          </p:cNvPr>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2677523" y="5527912"/>
            <a:ext cx="582198" cy="748541"/>
          </a:xfrm>
          <a:prstGeom prst="rect">
            <a:avLst/>
          </a:prstGeom>
          <a:noFill/>
          <a:extLst>
            <a:ext uri="{909E8E84-426E-40DD-AFC4-6F175D3DCCD1}">
              <a14:hiddenFill xmlns:a14="http://schemas.microsoft.com/office/drawing/2010/main">
                <a:solidFill>
                  <a:srgbClr val="FFFFFF"/>
                </a:solidFill>
              </a14:hiddenFill>
            </a:ext>
          </a:extLst>
        </p:spPr>
      </p:pic>
      <p:pic>
        <p:nvPicPr>
          <p:cNvPr id="23" name="Picture 22">
            <a:extLst>
              <a:ext uri="{FF2B5EF4-FFF2-40B4-BE49-F238E27FC236}">
                <a16:creationId xmlns:a16="http://schemas.microsoft.com/office/drawing/2014/main" id="{D64D22F4-7E52-4320-885A-5E800C2A9381}"/>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3479430" y="5527912"/>
            <a:ext cx="921691" cy="709270"/>
          </a:xfrm>
          <a:prstGeom prst="rect">
            <a:avLst/>
          </a:prstGeom>
        </p:spPr>
      </p:pic>
      <p:pic>
        <p:nvPicPr>
          <p:cNvPr id="5" name="Picture 4" descr="A picture containing text, clipart&#10;&#10;Description automatically generated">
            <a:extLst>
              <a:ext uri="{FF2B5EF4-FFF2-40B4-BE49-F238E27FC236}">
                <a16:creationId xmlns:a16="http://schemas.microsoft.com/office/drawing/2014/main" id="{62A6C4CF-8075-48FA-AF46-6CDAD9D59C69}"/>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4572000" y="5334000"/>
            <a:ext cx="921690" cy="1031198"/>
          </a:xfrm>
          <a:prstGeom prst="rect">
            <a:avLst/>
          </a:prstGeom>
        </p:spPr>
      </p:pic>
      <p:sp>
        <p:nvSpPr>
          <p:cNvPr id="19" name="TextBox 18">
            <a:extLst>
              <a:ext uri="{FF2B5EF4-FFF2-40B4-BE49-F238E27FC236}">
                <a16:creationId xmlns:a16="http://schemas.microsoft.com/office/drawing/2014/main" id="{ED91429E-BB63-472D-B2FE-E9FC3811A980}"/>
              </a:ext>
            </a:extLst>
          </p:cNvPr>
          <p:cNvSpPr txBox="1"/>
          <p:nvPr/>
        </p:nvSpPr>
        <p:spPr>
          <a:xfrm>
            <a:off x="6671814" y="2756141"/>
            <a:ext cx="2324100" cy="738664"/>
          </a:xfrm>
          <a:prstGeom prst="rect">
            <a:avLst/>
          </a:prstGeom>
          <a:noFill/>
        </p:spPr>
        <p:txBody>
          <a:bodyPr wrap="square" rtlCol="0">
            <a:spAutoFit/>
          </a:bodyPr>
          <a:lstStyle/>
          <a:p>
            <a:pPr algn="ctr"/>
            <a:r>
              <a:rPr lang="en-US" sz="1400" i="1" dirty="0">
                <a:latin typeface="Calibri" panose="020F0502020204030204" pitchFamily="34" charset="0"/>
                <a:cs typeface="Calibri" panose="020F0502020204030204" pitchFamily="34" charset="0"/>
              </a:rPr>
              <a:t>Example parallel decomposition of Greenland geometry.</a:t>
            </a:r>
          </a:p>
        </p:txBody>
      </p:sp>
    </p:spTree>
    <p:extLst>
      <p:ext uri="{BB962C8B-B14F-4D97-AF65-F5344CB8AC3E}">
        <p14:creationId xmlns:p14="http://schemas.microsoft.com/office/powerpoint/2010/main" val="331146048"/>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Lion:private:var:folders:h0:q6x8sxtn3zz1mzzdgjjy2khc000n18:T:TemporaryItems:tobi1.png">
            <a:extLst>
              <a:ext uri="{FF2B5EF4-FFF2-40B4-BE49-F238E27FC236}">
                <a16:creationId xmlns:a16="http://schemas.microsoft.com/office/drawing/2014/main" id="{9807FCDA-6FAB-40B1-AC8F-B3ABF17754F9}"/>
              </a:ext>
            </a:extLst>
          </p:cNvPr>
          <p:cNvPicPr/>
          <p:nvPr/>
        </p:nvPicPr>
        <p:blipFill rotWithShape="1">
          <a:blip r:embed="rId3" cstate="print">
            <a:extLst>
              <a:ext uri="{28A0092B-C50C-407E-A947-70E740481C1C}">
                <a14:useLocalDpi xmlns:a14="http://schemas.microsoft.com/office/drawing/2010/main" val="0"/>
              </a:ext>
            </a:extLst>
          </a:blip>
          <a:srcRect l="5168" t="4985" r="10447" b="5272"/>
          <a:stretch/>
        </p:blipFill>
        <p:spPr bwMode="auto">
          <a:xfrm>
            <a:off x="6501020" y="3718056"/>
            <a:ext cx="2494894" cy="1872735"/>
          </a:xfrm>
          <a:prstGeom prst="rect">
            <a:avLst/>
          </a:prstGeom>
          <a:solidFill>
            <a:srgbClr val="FFFFFF">
              <a:shade val="85000"/>
            </a:srgbClr>
          </a:solidFill>
          <a:ln w="190500" cap="rnd">
            <a:solidFill>
              <a:srgbClr val="FFFFFF"/>
            </a:solidFill>
          </a:ln>
          <a:effectLst>
            <a:outerShdw blurRad="50000" algn="tl" rotWithShape="0">
              <a:srgbClr val="000000">
                <a:alpha val="41000"/>
              </a:srgbClr>
            </a:outerShdw>
          </a:effectLst>
          <a:scene3d>
            <a:camera prst="orthographicFront"/>
            <a:lightRig rig="twoPt" dir="t">
              <a:rot lat="0" lon="0" rev="7800000"/>
            </a:lightRig>
          </a:scene3d>
          <a:sp3d contourW="6350">
            <a:bevelT w="50800" h="16510"/>
            <a:contourClr>
              <a:srgbClr val="C0C0C0"/>
            </a:contourClr>
          </a:sp3d>
        </p:spPr>
      </p:pic>
      <p:sp>
        <p:nvSpPr>
          <p:cNvPr id="21" name="TextBox 20">
            <a:extLst>
              <a:ext uri="{FF2B5EF4-FFF2-40B4-BE49-F238E27FC236}">
                <a16:creationId xmlns:a16="http://schemas.microsoft.com/office/drawing/2014/main" id="{B02A6139-5D7D-4D64-95FE-59B4EEDD4AC8}"/>
              </a:ext>
            </a:extLst>
          </p:cNvPr>
          <p:cNvSpPr txBox="1"/>
          <p:nvPr/>
        </p:nvSpPr>
        <p:spPr>
          <a:xfrm>
            <a:off x="6202611" y="5767176"/>
            <a:ext cx="3028294" cy="738664"/>
          </a:xfrm>
          <a:prstGeom prst="rect">
            <a:avLst/>
          </a:prstGeom>
          <a:noFill/>
        </p:spPr>
        <p:txBody>
          <a:bodyPr wrap="square" rtlCol="0">
            <a:spAutoFit/>
          </a:bodyPr>
          <a:lstStyle/>
          <a:p>
            <a:pPr algn="ctr"/>
            <a:r>
              <a:rPr lang="en-US" sz="1400" i="1" dirty="0">
                <a:latin typeface="Calibri" panose="020F0502020204030204" pitchFamily="34" charset="0"/>
                <a:cs typeface="Calibri" panose="020F0502020204030204" pitchFamily="34" charset="0"/>
              </a:rPr>
              <a:t>Visualization of AMG preconditioner</a:t>
            </a:r>
            <a:r>
              <a:rPr lang="en-US" sz="1400" i="1" baseline="30000" dirty="0">
                <a:latin typeface="Calibri" panose="020F0502020204030204" pitchFamily="34" charset="0"/>
                <a:cs typeface="Calibri" panose="020F0502020204030204" pitchFamily="34" charset="0"/>
              </a:rPr>
              <a:t>2</a:t>
            </a:r>
            <a:r>
              <a:rPr lang="en-US" sz="1400" i="1" dirty="0">
                <a:latin typeface="Calibri" panose="020F0502020204030204" pitchFamily="34" charset="0"/>
                <a:cs typeface="Calibri" panose="020F0502020204030204" pitchFamily="34" charset="0"/>
              </a:rPr>
              <a:t>, which takes advantage of layered nature of 3D mesh.</a:t>
            </a:r>
          </a:p>
        </p:txBody>
      </p:sp>
      <p:sp>
        <p:nvSpPr>
          <p:cNvPr id="20" name="TextBox 19">
            <a:extLst>
              <a:ext uri="{FF2B5EF4-FFF2-40B4-BE49-F238E27FC236}">
                <a16:creationId xmlns:a16="http://schemas.microsoft.com/office/drawing/2014/main" id="{32B7EFA5-19EF-46D1-BF5B-3D62A50D4764}"/>
              </a:ext>
            </a:extLst>
          </p:cNvPr>
          <p:cNvSpPr txBox="1"/>
          <p:nvPr/>
        </p:nvSpPr>
        <p:spPr>
          <a:xfrm>
            <a:off x="-14998" y="6534212"/>
            <a:ext cx="9188274" cy="338554"/>
          </a:xfrm>
          <a:prstGeom prst="rect">
            <a:avLst/>
          </a:prstGeom>
          <a:noFill/>
        </p:spPr>
        <p:txBody>
          <a:bodyPr wrap="square" rtlCol="0">
            <a:spAutoFit/>
          </a:bodyPr>
          <a:lstStyle/>
          <a:p>
            <a:r>
              <a:rPr lang="en-US" sz="1600" baseline="30000" dirty="0">
                <a:solidFill>
                  <a:schemeClr val="bg1"/>
                </a:solidFill>
                <a:latin typeface="Calibri" panose="020F0502020204030204" pitchFamily="34" charset="0"/>
                <a:cs typeface="Calibri" panose="020F0502020204030204" pitchFamily="34" charset="0"/>
              </a:rPr>
              <a:t>1 </a:t>
            </a:r>
            <a:r>
              <a:rPr lang="en-US" sz="1600" dirty="0">
                <a:solidFill>
                  <a:schemeClr val="bg1"/>
                </a:solidFill>
                <a:latin typeface="Calibri" panose="020F0502020204030204" pitchFamily="34" charset="0"/>
                <a:cs typeface="Calibri" panose="020F0502020204030204" pitchFamily="34" charset="0"/>
              </a:rPr>
              <a:t>Algebraic Multi-Grid.  </a:t>
            </a:r>
            <a:r>
              <a:rPr lang="en-US" sz="1600" baseline="30000" dirty="0">
                <a:solidFill>
                  <a:schemeClr val="bg1"/>
                </a:solidFill>
                <a:latin typeface="Calibri" panose="020F0502020204030204" pitchFamily="34" charset="0"/>
                <a:cs typeface="Calibri" panose="020F0502020204030204" pitchFamily="34" charset="0"/>
              </a:rPr>
              <a:t>2 </a:t>
            </a:r>
            <a:r>
              <a:rPr lang="en-US" sz="1600" dirty="0">
                <a:solidFill>
                  <a:schemeClr val="bg1"/>
                </a:solidFill>
                <a:latin typeface="Calibri" panose="020F0502020204030204" pitchFamily="34" charset="0"/>
                <a:cs typeface="Calibri" panose="020F0502020204030204" pitchFamily="34" charset="0"/>
              </a:rPr>
              <a:t>Tuminaro </a:t>
            </a:r>
            <a:r>
              <a:rPr lang="en-US" sz="1600" i="1" dirty="0">
                <a:solidFill>
                  <a:schemeClr val="bg1"/>
                </a:solidFill>
                <a:latin typeface="Calibri" panose="020F0502020204030204" pitchFamily="34" charset="0"/>
                <a:cs typeface="Calibri" panose="020F0502020204030204" pitchFamily="34" charset="0"/>
              </a:rPr>
              <a:t>et al. </a:t>
            </a:r>
            <a:r>
              <a:rPr lang="en-US" sz="1600" dirty="0">
                <a:solidFill>
                  <a:schemeClr val="bg1"/>
                </a:solidFill>
                <a:latin typeface="Calibri" panose="020F0502020204030204" pitchFamily="34" charset="0"/>
                <a:cs typeface="Calibri" panose="020F0502020204030204" pitchFamily="34" charset="0"/>
              </a:rPr>
              <a:t>2016. </a:t>
            </a:r>
            <a:r>
              <a:rPr lang="en-US" sz="1600" baseline="30000" dirty="0">
                <a:solidFill>
                  <a:schemeClr val="bg1"/>
                </a:solidFill>
                <a:latin typeface="Calibri" panose="020F0502020204030204" pitchFamily="34" charset="0"/>
                <a:cs typeface="Calibri" panose="020F0502020204030204" pitchFamily="34" charset="0"/>
              </a:rPr>
              <a:t>3</a:t>
            </a:r>
            <a:r>
              <a:rPr lang="en-US" sz="1600" dirty="0">
                <a:solidFill>
                  <a:schemeClr val="bg1"/>
                </a:solidFill>
                <a:latin typeface="Calibri" panose="020F0502020204030204" pitchFamily="34" charset="0"/>
                <a:cs typeface="Calibri" panose="020F0502020204030204" pitchFamily="34" charset="0"/>
              </a:rPr>
              <a:t> Heinlein </a:t>
            </a:r>
            <a:r>
              <a:rPr lang="en-US" sz="1600" i="1" dirty="0">
                <a:solidFill>
                  <a:schemeClr val="bg1"/>
                </a:solidFill>
                <a:latin typeface="Calibri" panose="020F0502020204030204" pitchFamily="34" charset="0"/>
                <a:cs typeface="Calibri" panose="020F0502020204030204" pitchFamily="34" charset="0"/>
              </a:rPr>
              <a:t>et al. </a:t>
            </a:r>
            <a:r>
              <a:rPr lang="en-US" sz="1600" dirty="0">
                <a:solidFill>
                  <a:schemeClr val="bg1"/>
                </a:solidFill>
                <a:latin typeface="Calibri" panose="020F0502020204030204" pitchFamily="34" charset="0"/>
                <a:cs typeface="Calibri" panose="020F0502020204030204" pitchFamily="34" charset="0"/>
              </a:rPr>
              <a:t>2020.  </a:t>
            </a:r>
            <a:r>
              <a:rPr lang="en-US" sz="1600" baseline="30000" dirty="0">
                <a:solidFill>
                  <a:schemeClr val="bg1"/>
                </a:solidFill>
                <a:latin typeface="Calibri" panose="020F0502020204030204" pitchFamily="34" charset="0"/>
                <a:cs typeface="Calibri" panose="020F0502020204030204" pitchFamily="34" charset="0"/>
              </a:rPr>
              <a:t>4</a:t>
            </a:r>
            <a:r>
              <a:rPr lang="en-US" sz="1600" dirty="0">
                <a:solidFill>
                  <a:schemeClr val="bg1"/>
                </a:solidFill>
                <a:latin typeface="Calibri" panose="020F0502020204030204" pitchFamily="34" charset="0"/>
                <a:cs typeface="Calibri" panose="020F0502020204030204" pitchFamily="34" charset="0"/>
              </a:rPr>
              <a:t> Generalized-</a:t>
            </a:r>
            <a:r>
              <a:rPr lang="en-US" sz="1600" dirty="0" err="1">
                <a:solidFill>
                  <a:schemeClr val="bg1"/>
                </a:solidFill>
                <a:latin typeface="Calibri" panose="020F0502020204030204" pitchFamily="34" charset="0"/>
                <a:cs typeface="Calibri" panose="020F0502020204030204" pitchFamily="34" charset="0"/>
              </a:rPr>
              <a:t>Dryja</a:t>
            </a:r>
            <a:r>
              <a:rPr lang="en-US" sz="1600" dirty="0">
                <a:solidFill>
                  <a:schemeClr val="bg1"/>
                </a:solidFill>
                <a:latin typeface="Calibri" panose="020F0502020204030204" pitchFamily="34" charset="0"/>
                <a:cs typeface="Calibri" panose="020F0502020204030204" pitchFamily="34" charset="0"/>
              </a:rPr>
              <a:t>-Smith-</a:t>
            </a:r>
            <a:r>
              <a:rPr lang="en-US" sz="1600" dirty="0" err="1">
                <a:solidFill>
                  <a:schemeClr val="bg1"/>
                </a:solidFill>
                <a:latin typeface="Calibri" panose="020F0502020204030204" pitchFamily="34" charset="0"/>
                <a:cs typeface="Calibri" panose="020F0502020204030204" pitchFamily="34" charset="0"/>
              </a:rPr>
              <a:t>Widlund</a:t>
            </a:r>
            <a:r>
              <a:rPr lang="en-US" sz="1600" dirty="0">
                <a:solidFill>
                  <a:schemeClr val="bg1"/>
                </a:solidFill>
                <a:latin typeface="Calibri" panose="020F0502020204030204" pitchFamily="34" charset="0"/>
                <a:cs typeface="Calibri" panose="020F0502020204030204" pitchFamily="34" charset="0"/>
              </a:rPr>
              <a:t>.  </a:t>
            </a:r>
          </a:p>
        </p:txBody>
      </p:sp>
      <p:sp>
        <p:nvSpPr>
          <p:cNvPr id="16" name="Rectangle 2">
            <a:extLst>
              <a:ext uri="{FF2B5EF4-FFF2-40B4-BE49-F238E27FC236}">
                <a16:creationId xmlns:a16="http://schemas.microsoft.com/office/drawing/2014/main" id="{09EB9E19-BDD3-4EAB-A5C8-DA9BF5026FFA}"/>
              </a:ext>
            </a:extLst>
          </p:cNvPr>
          <p:cNvSpPr txBox="1">
            <a:spLocks noChangeArrowheads="1"/>
          </p:cNvSpPr>
          <p:nvPr/>
        </p:nvSpPr>
        <p:spPr bwMode="auto">
          <a:xfrm>
            <a:off x="0" y="-269898"/>
            <a:ext cx="8995914" cy="1364312"/>
          </a:xfrm>
          <a:prstGeom prst="rect">
            <a:avLst/>
          </a:prstGeom>
          <a:solidFill>
            <a:schemeClr val="bg1"/>
          </a:solid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From Nonlinear Solvers to Linear Solvers</a:t>
            </a:r>
          </a:p>
        </p:txBody>
      </p:sp>
      <p:sp>
        <p:nvSpPr>
          <p:cNvPr id="4" name="TextBox 3">
            <a:extLst>
              <a:ext uri="{FF2B5EF4-FFF2-40B4-BE49-F238E27FC236}">
                <a16:creationId xmlns:a16="http://schemas.microsoft.com/office/drawing/2014/main" id="{08FA5074-7BD9-4669-96E1-77F268A580FA}"/>
              </a:ext>
            </a:extLst>
          </p:cNvPr>
          <p:cNvSpPr txBox="1"/>
          <p:nvPr/>
        </p:nvSpPr>
        <p:spPr>
          <a:xfrm>
            <a:off x="6991" y="807388"/>
            <a:ext cx="7079609" cy="1631216"/>
          </a:xfrm>
          <a:prstGeom prst="rect">
            <a:avLst/>
          </a:prstGeom>
          <a:noFill/>
        </p:spPr>
        <p:txBody>
          <a:bodyPr wrap="square" rtlCol="0">
            <a:spAutoFit/>
          </a:bodyPr>
          <a:lstStyle/>
          <a:p>
            <a:pPr marL="285750" indent="-285750">
              <a:buFont typeface="Arial" panose="020B0604020202020204" pitchFamily="34" charset="0"/>
              <a:buChar char="•"/>
            </a:pPr>
            <a:r>
              <a:rPr lang="en-US" sz="2000" b="1" dirty="0" err="1">
                <a:latin typeface="Calibri" panose="020F0502020204030204" pitchFamily="34" charset="0"/>
                <a:cs typeface="Calibri" panose="020F0502020204030204" pitchFamily="34" charset="0"/>
              </a:rPr>
              <a:t>Krylov</a:t>
            </a:r>
            <a:r>
              <a:rPr lang="en-US" sz="2000" b="1" dirty="0">
                <a:latin typeface="Calibri" panose="020F0502020204030204" pitchFamily="34" charset="0"/>
                <a:cs typeface="Calibri" panose="020F0502020204030204" pitchFamily="34" charset="0"/>
              </a:rPr>
              <a:t> iterative linear solvers </a:t>
            </a:r>
            <a:r>
              <a:rPr lang="en-US" sz="2000" dirty="0">
                <a:latin typeface="Calibri" panose="020F0502020204030204" pitchFamily="34" charset="0"/>
                <a:cs typeface="Calibri" panose="020F0502020204030204" pitchFamily="34" charset="0"/>
              </a:rPr>
              <a:t>are employed – CG or GMRES.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FO Stokes equations are </a:t>
            </a:r>
            <a:r>
              <a:rPr lang="en-US" sz="2000" b="1" dirty="0">
                <a:latin typeface="Calibri" panose="020F0502020204030204" pitchFamily="34" charset="0"/>
                <a:cs typeface="Calibri" panose="020F0502020204030204" pitchFamily="34" charset="0"/>
              </a:rPr>
              <a:t>symmetric</a:t>
            </a:r>
            <a:r>
              <a:rPr lang="en-US" sz="2000" dirty="0">
                <a:latin typeface="Calibri" panose="020F0502020204030204" pitchFamily="34" charset="0"/>
                <a:cs typeface="Calibri" panose="020F0502020204030204" pitchFamily="34" charset="0"/>
              </a:rPr>
              <a:t>.</a:t>
            </a:r>
          </a:p>
          <a:p>
            <a:pPr marL="742950" lvl="1"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Grid partitioning is done on </a:t>
            </a:r>
            <a:r>
              <a:rPr lang="en-US" sz="2000" b="1" dirty="0">
                <a:latin typeface="Calibri" panose="020F0502020204030204" pitchFamily="34" charset="0"/>
                <a:cs typeface="Calibri" panose="020F0502020204030204" pitchFamily="34" charset="0"/>
              </a:rPr>
              <a:t>2D base grid</a:t>
            </a:r>
            <a:r>
              <a:rPr lang="en-US" sz="2000" dirty="0">
                <a:latin typeface="Calibri" panose="020F0502020204030204" pitchFamily="34" charset="0"/>
                <a:cs typeface="Calibri" panose="020F0502020204030204" pitchFamily="34" charset="0"/>
              </a:rPr>
              <a:t> for best linear solver performance (recall that mesh is layered).</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p:pic>
        <p:nvPicPr>
          <p:cNvPr id="14" name="Picture 13">
            <a:extLst>
              <a:ext uri="{FF2B5EF4-FFF2-40B4-BE49-F238E27FC236}">
                <a16:creationId xmlns:a16="http://schemas.microsoft.com/office/drawing/2014/main" id="{61523359-2F3D-4286-B070-1801A1C91BDD}"/>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05431" y="558965"/>
            <a:ext cx="1219200" cy="2114026"/>
          </a:xfrm>
          <a:prstGeom prst="rect">
            <a:avLst/>
          </a:prstGeom>
        </p:spPr>
      </p:pic>
      <p:sp>
        <p:nvSpPr>
          <p:cNvPr id="2" name="Rectangle 1">
            <a:extLst>
              <a:ext uri="{FF2B5EF4-FFF2-40B4-BE49-F238E27FC236}">
                <a16:creationId xmlns:a16="http://schemas.microsoft.com/office/drawing/2014/main" id="{101BD6F4-A866-40BA-ABBD-1797D6F4727A}"/>
              </a:ext>
            </a:extLst>
          </p:cNvPr>
          <p:cNvSpPr/>
          <p:nvPr/>
        </p:nvSpPr>
        <p:spPr>
          <a:xfrm>
            <a:off x="-1" y="2438604"/>
            <a:ext cx="6382189" cy="2985433"/>
          </a:xfrm>
          <a:prstGeom prst="rect">
            <a:avLst/>
          </a:prstGeom>
        </p:spPr>
        <p:txBody>
          <a:bodyPr wrap="square">
            <a:spAutoFit/>
          </a:bodyPr>
          <a:lstStyle/>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Bad aspect ratios</a:t>
            </a:r>
            <a:r>
              <a:rPr lang="en-US" sz="2000" dirty="0">
                <a:latin typeface="Calibri" panose="020F0502020204030204" pitchFamily="34" charset="0"/>
                <a:cs typeface="Calibri" panose="020F0502020204030204" pitchFamily="34" charset="0"/>
              </a:rPr>
              <a:t>, </a:t>
            </a:r>
            <a:r>
              <a:rPr lang="en-US" sz="2000" b="1" dirty="0">
                <a:latin typeface="Calibri" panose="020F0502020204030204" pitchFamily="34" charset="0"/>
                <a:cs typeface="Calibri" panose="020F0502020204030204" pitchFamily="34" charset="0"/>
              </a:rPr>
              <a:t>floating ice</a:t>
            </a:r>
            <a:r>
              <a:rPr lang="en-US" sz="2000" dirty="0">
                <a:latin typeface="Calibri" panose="020F0502020204030204" pitchFamily="34" charset="0"/>
                <a:cs typeface="Calibri" panose="020F0502020204030204" pitchFamily="34" charset="0"/>
              </a:rPr>
              <a:t>, and </a:t>
            </a:r>
            <a:r>
              <a:rPr lang="en-US" sz="2000" b="1" dirty="0">
                <a:latin typeface="Calibri" panose="020F0502020204030204" pitchFamily="34" charset="0"/>
                <a:cs typeface="Calibri" panose="020F0502020204030204" pitchFamily="34" charset="0"/>
              </a:rPr>
              <a:t>island/ice hinges </a:t>
            </a:r>
            <a:r>
              <a:rPr lang="en-US" sz="2000" dirty="0">
                <a:latin typeface="Calibri" panose="020F0502020204030204" pitchFamily="34" charset="0"/>
                <a:cs typeface="Calibri" panose="020F0502020204030204" pitchFamily="34" charset="0"/>
              </a:rPr>
              <a:t>can </a:t>
            </a:r>
            <a:r>
              <a:rPr lang="en-US" sz="2000" b="1" dirty="0">
                <a:latin typeface="Calibri" panose="020F0502020204030204" pitchFamily="34" charset="0"/>
                <a:cs typeface="Calibri" panose="020F0502020204030204" pitchFamily="34" charset="0"/>
              </a:rPr>
              <a:t>wreak havoc </a:t>
            </a:r>
            <a:r>
              <a:rPr lang="en-US" sz="2000" dirty="0">
                <a:latin typeface="Calibri" panose="020F0502020204030204" pitchFamily="34" charset="0"/>
                <a:cs typeface="Calibri" panose="020F0502020204030204" pitchFamily="34" charset="0"/>
              </a:rPr>
              <a:t>on linear solver!</a:t>
            </a: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Specialized </a:t>
            </a:r>
            <a:r>
              <a:rPr lang="en-US" sz="2000" b="1" dirty="0">
                <a:latin typeface="Calibri" panose="020F0502020204030204" pitchFamily="34" charset="0"/>
                <a:cs typeface="Calibri" panose="020F0502020204030204" pitchFamily="34" charset="0"/>
              </a:rPr>
              <a:t>solvers/preconditioners </a:t>
            </a:r>
            <a:r>
              <a:rPr lang="en-US" sz="2000" dirty="0">
                <a:latin typeface="Calibri" panose="020F0502020204030204" pitchFamily="34" charset="0"/>
                <a:cs typeface="Calibri" panose="020F0502020204030204" pitchFamily="34" charset="0"/>
              </a:rPr>
              <a:t>have been developed in </a:t>
            </a:r>
            <a:r>
              <a:rPr lang="en-US" sz="2000" dirty="0" err="1">
                <a:latin typeface="Calibri" panose="020F0502020204030204" pitchFamily="34" charset="0"/>
                <a:cs typeface="Calibri" panose="020F0502020204030204" pitchFamily="34" charset="0"/>
              </a:rPr>
              <a:t>Trilinos</a:t>
            </a:r>
            <a:r>
              <a:rPr lang="en-US" sz="2000" dirty="0">
                <a:latin typeface="Calibri" panose="020F0502020204030204" pitchFamily="34" charset="0"/>
                <a:cs typeface="Calibri" panose="020F0502020204030204" pitchFamily="34" charset="0"/>
              </a:rPr>
              <a:t> to deal w/ these issues.</a:t>
            </a:r>
          </a:p>
          <a:p>
            <a:pPr marL="742950" lvl="1"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1257300" lvl="2" indent="-342900">
              <a:buFont typeface="Wingdings" panose="05000000000000000000" pitchFamily="2" charset="2"/>
              <a:buChar char="v"/>
            </a:pPr>
            <a:r>
              <a:rPr lang="en-US" sz="2000" dirty="0">
                <a:latin typeface="Calibri" panose="020F0502020204030204" pitchFamily="34" charset="0"/>
                <a:cs typeface="Calibri" panose="020F0502020204030204" pitchFamily="34" charset="0"/>
              </a:rPr>
              <a:t>AMG</a:t>
            </a:r>
            <a:r>
              <a:rPr lang="en-US" sz="2000" baseline="30000" dirty="0">
                <a:latin typeface="Calibri" panose="020F0502020204030204" pitchFamily="34" charset="0"/>
                <a:cs typeface="Calibri" panose="020F0502020204030204" pitchFamily="34" charset="0"/>
              </a:rPr>
              <a:t>1</a:t>
            </a:r>
            <a:r>
              <a:rPr lang="en-US" sz="2000" dirty="0">
                <a:latin typeface="Calibri" panose="020F0502020204030204" pitchFamily="34" charset="0"/>
                <a:cs typeface="Calibri" panose="020F0502020204030204" pitchFamily="34" charset="0"/>
              </a:rPr>
              <a:t> preconditioner</a:t>
            </a:r>
            <a:r>
              <a:rPr lang="en-US" sz="2000" baseline="30000"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w/ semi-coarsening</a:t>
            </a:r>
            <a:r>
              <a:rPr lang="en-US" sz="2000" baseline="30000" dirty="0">
                <a:latin typeface="Calibri" panose="020F0502020204030204" pitchFamily="34" charset="0"/>
                <a:cs typeface="Calibri" panose="020F0502020204030204" pitchFamily="34" charset="0"/>
              </a:rPr>
              <a:t>2</a:t>
            </a:r>
            <a:r>
              <a:rPr lang="en-US" sz="2000" dirty="0">
                <a:latin typeface="Calibri" panose="020F0502020204030204" pitchFamily="34" charset="0"/>
                <a:cs typeface="Calibri" panose="020F0502020204030204" pitchFamily="34" charset="0"/>
              </a:rPr>
              <a:t>.</a:t>
            </a:r>
          </a:p>
          <a:p>
            <a:pPr marL="1200150" lvl="2" indent="-285750">
              <a:buFont typeface="Wingdings" panose="05000000000000000000" pitchFamily="2" charset="2"/>
              <a:buChar char="v"/>
            </a:pPr>
            <a:endParaRPr lang="en-US" sz="200" dirty="0">
              <a:latin typeface="Calibri" panose="020F0502020204030204" pitchFamily="34" charset="0"/>
              <a:cs typeface="Calibri" panose="020F0502020204030204" pitchFamily="34" charset="0"/>
            </a:endParaRPr>
          </a:p>
          <a:p>
            <a:pPr marL="1257300" lvl="2" indent="-342900">
              <a:buFont typeface="Wingdings" panose="05000000000000000000" pitchFamily="2" charset="2"/>
              <a:buChar char="v"/>
            </a:pPr>
            <a:r>
              <a:rPr lang="en-US" sz="2000" dirty="0">
                <a:latin typeface="Calibri" panose="020F0502020204030204" pitchFamily="34" charset="0"/>
                <a:cs typeface="Calibri" panose="020F0502020204030204" pitchFamily="34" charset="0"/>
              </a:rPr>
              <a:t>Fast and Robust Overlapping Schwarz (</a:t>
            </a:r>
            <a:r>
              <a:rPr lang="en-US" sz="2000" dirty="0" err="1">
                <a:latin typeface="Calibri" panose="020F0502020204030204" pitchFamily="34" charset="0"/>
                <a:cs typeface="Calibri" panose="020F0502020204030204" pitchFamily="34" charset="0"/>
              </a:rPr>
              <a:t>FROSch</a:t>
            </a:r>
            <a:r>
              <a:rPr lang="en-US" sz="2000" dirty="0">
                <a:latin typeface="Calibri" panose="020F0502020204030204" pitchFamily="34" charset="0"/>
                <a:cs typeface="Calibri" panose="020F0502020204030204" pitchFamily="34" charset="0"/>
              </a:rPr>
              <a:t>) preconditioner</a:t>
            </a:r>
            <a:r>
              <a:rPr lang="en-US" sz="2000" baseline="30000" dirty="0">
                <a:latin typeface="Calibri" panose="020F0502020204030204" pitchFamily="34" charset="0"/>
                <a:cs typeface="Calibri" panose="020F0502020204030204" pitchFamily="34" charset="0"/>
              </a:rPr>
              <a:t>3 </a:t>
            </a:r>
            <a:r>
              <a:rPr lang="en-US" sz="2000" dirty="0">
                <a:latin typeface="Calibri" panose="020F0502020204030204" pitchFamily="34" charset="0"/>
                <a:cs typeface="Calibri" panose="020F0502020204030204" pitchFamily="34" charset="0"/>
              </a:rPr>
              <a:t>w/ GDSW</a:t>
            </a:r>
            <a:r>
              <a:rPr lang="en-US" sz="2000" baseline="30000" dirty="0">
                <a:latin typeface="Calibri" panose="020F0502020204030204" pitchFamily="34" charset="0"/>
                <a:cs typeface="Calibri" panose="020F0502020204030204" pitchFamily="34" charset="0"/>
              </a:rPr>
              <a:t>4</a:t>
            </a:r>
            <a:r>
              <a:rPr lang="en-US" sz="2000" dirty="0">
                <a:latin typeface="Calibri" panose="020F0502020204030204" pitchFamily="34" charset="0"/>
                <a:cs typeface="Calibri" panose="020F0502020204030204" pitchFamily="34" charset="0"/>
              </a:rPr>
              <a:t> coarse spaces</a:t>
            </a: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Graph-based algorithms </a:t>
            </a:r>
            <a:r>
              <a:rPr lang="en-US" sz="2000" dirty="0">
                <a:latin typeface="Calibri" panose="020F0502020204030204" pitchFamily="34" charset="0"/>
                <a:cs typeface="Calibri" panose="020F0502020204030204" pitchFamily="34" charset="0"/>
              </a:rPr>
              <a:t>for </a:t>
            </a:r>
            <a:r>
              <a:rPr lang="en-US" sz="2000" b="1" dirty="0">
                <a:latin typeface="Calibri" panose="020F0502020204030204" pitchFamily="34" charset="0"/>
                <a:cs typeface="Calibri" panose="020F0502020204030204" pitchFamily="34" charset="0"/>
              </a:rPr>
              <a:t>removing islands/ice                   hinges </a:t>
            </a:r>
            <a:r>
              <a:rPr lang="en-US" sz="2000" dirty="0">
                <a:latin typeface="Calibri" panose="020F0502020204030204" pitchFamily="34" charset="0"/>
                <a:cs typeface="Calibri" panose="020F0502020204030204" pitchFamily="34" charset="0"/>
              </a:rPr>
              <a:t>are being developed</a:t>
            </a:r>
            <a:r>
              <a:rPr lang="en-US" sz="2000" baseline="30000" dirty="0">
                <a:latin typeface="Calibri" panose="020F0502020204030204" pitchFamily="34" charset="0"/>
                <a:cs typeface="Calibri" panose="020F0502020204030204" pitchFamily="34" charset="0"/>
              </a:rPr>
              <a:t>2</a:t>
            </a:r>
            <a:r>
              <a:rPr lang="en-US" sz="2000" dirty="0">
                <a:latin typeface="Calibri" panose="020F0502020204030204" pitchFamily="34" charset="0"/>
                <a:cs typeface="Calibri" panose="020F0502020204030204" pitchFamily="34" charset="0"/>
              </a:rPr>
              <a:t>.</a:t>
            </a:r>
            <a:endParaRPr lang="en-US" dirty="0">
              <a:latin typeface="Calibri" panose="020F0502020204030204" pitchFamily="34" charset="0"/>
              <a:cs typeface="Calibri" panose="020F0502020204030204" pitchFamily="34" charset="0"/>
            </a:endParaRPr>
          </a:p>
        </p:txBody>
      </p:sp>
      <p:pic>
        <p:nvPicPr>
          <p:cNvPr id="18" name="Picture 20" descr="trilinos_over">
            <a:extLst>
              <a:ext uri="{FF2B5EF4-FFF2-40B4-BE49-F238E27FC236}">
                <a16:creationId xmlns:a16="http://schemas.microsoft.com/office/drawing/2014/main" id="{B2B4C004-F0DE-47B7-990A-34D88C92E014}"/>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990032" y="5575900"/>
            <a:ext cx="1265933" cy="707495"/>
          </a:xfrm>
          <a:prstGeom prst="rect">
            <a:avLst/>
          </a:prstGeom>
          <a:ln>
            <a:noFill/>
          </a:ln>
          <a:effectLst>
            <a:outerShdw blurRad="190500" algn="tl" rotWithShape="0">
              <a:srgbClr val="000000">
                <a:alpha val="70000"/>
              </a:srgbClr>
            </a:outerShdw>
          </a:effectLst>
          <a:extLst>
            <a:ext uri="{909E8E84-426E-40DD-AFC4-6F175D3DCCD1}">
              <a14:hiddenFill xmlns:a14="http://schemas.microsoft.com/office/drawing/2010/main">
                <a:solidFill>
                  <a:srgbClr val="FFFFFF"/>
                </a:solidFill>
              </a14:hiddenFill>
            </a:ext>
          </a:extLst>
        </p:spPr>
      </p:pic>
      <p:pic>
        <p:nvPicPr>
          <p:cNvPr id="22" name="Picture 2" descr="ML">
            <a:extLst>
              <a:ext uri="{FF2B5EF4-FFF2-40B4-BE49-F238E27FC236}">
                <a16:creationId xmlns:a16="http://schemas.microsoft.com/office/drawing/2014/main" id="{8ACAEDCA-B9DB-4A4A-9389-3955D43AE2C6}"/>
              </a:ext>
            </a:extLst>
          </p:cNvPr>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2677523" y="5527912"/>
            <a:ext cx="582198" cy="748541"/>
          </a:xfrm>
          <a:prstGeom prst="rect">
            <a:avLst/>
          </a:prstGeom>
          <a:noFill/>
          <a:extLst>
            <a:ext uri="{909E8E84-426E-40DD-AFC4-6F175D3DCCD1}">
              <a14:hiddenFill xmlns:a14="http://schemas.microsoft.com/office/drawing/2010/main">
                <a:solidFill>
                  <a:srgbClr val="FFFFFF"/>
                </a:solidFill>
              </a14:hiddenFill>
            </a:ext>
          </a:extLst>
        </p:spPr>
      </p:pic>
      <p:pic>
        <p:nvPicPr>
          <p:cNvPr id="23" name="Picture 22">
            <a:extLst>
              <a:ext uri="{FF2B5EF4-FFF2-40B4-BE49-F238E27FC236}">
                <a16:creationId xmlns:a16="http://schemas.microsoft.com/office/drawing/2014/main" id="{D64D22F4-7E52-4320-885A-5E800C2A9381}"/>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3479430" y="5527912"/>
            <a:ext cx="921691" cy="709270"/>
          </a:xfrm>
          <a:prstGeom prst="rect">
            <a:avLst/>
          </a:prstGeom>
        </p:spPr>
      </p:pic>
      <p:pic>
        <p:nvPicPr>
          <p:cNvPr id="5" name="Picture 4" descr="A picture containing text, clipart&#10;&#10;Description automatically generated">
            <a:extLst>
              <a:ext uri="{FF2B5EF4-FFF2-40B4-BE49-F238E27FC236}">
                <a16:creationId xmlns:a16="http://schemas.microsoft.com/office/drawing/2014/main" id="{62A6C4CF-8075-48FA-AF46-6CDAD9D59C69}"/>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4572000" y="5334000"/>
            <a:ext cx="921690" cy="1031198"/>
          </a:xfrm>
          <a:prstGeom prst="rect">
            <a:avLst/>
          </a:prstGeom>
        </p:spPr>
      </p:pic>
      <p:sp>
        <p:nvSpPr>
          <p:cNvPr id="19" name="TextBox 18">
            <a:extLst>
              <a:ext uri="{FF2B5EF4-FFF2-40B4-BE49-F238E27FC236}">
                <a16:creationId xmlns:a16="http://schemas.microsoft.com/office/drawing/2014/main" id="{ED91429E-BB63-472D-B2FE-E9FC3811A980}"/>
              </a:ext>
            </a:extLst>
          </p:cNvPr>
          <p:cNvSpPr txBox="1"/>
          <p:nvPr/>
        </p:nvSpPr>
        <p:spPr>
          <a:xfrm>
            <a:off x="6671814" y="2756141"/>
            <a:ext cx="2324100" cy="738664"/>
          </a:xfrm>
          <a:prstGeom prst="rect">
            <a:avLst/>
          </a:prstGeom>
          <a:noFill/>
        </p:spPr>
        <p:txBody>
          <a:bodyPr wrap="square" rtlCol="0">
            <a:spAutoFit/>
          </a:bodyPr>
          <a:lstStyle/>
          <a:p>
            <a:pPr algn="ctr"/>
            <a:r>
              <a:rPr lang="en-US" sz="1400" i="1" dirty="0">
                <a:latin typeface="Calibri" panose="020F0502020204030204" pitchFamily="34" charset="0"/>
                <a:cs typeface="Calibri" panose="020F0502020204030204" pitchFamily="34" charset="0"/>
              </a:rPr>
              <a:t>Example parallel decomposition of Greenland geometry.</a:t>
            </a:r>
          </a:p>
        </p:txBody>
      </p:sp>
      <p:sp>
        <p:nvSpPr>
          <p:cNvPr id="15" name="Rectangle 14">
            <a:extLst>
              <a:ext uri="{FF2B5EF4-FFF2-40B4-BE49-F238E27FC236}">
                <a16:creationId xmlns:a16="http://schemas.microsoft.com/office/drawing/2014/main" id="{8837BC76-7C63-406E-A4DB-4DBA1C44B355}"/>
              </a:ext>
            </a:extLst>
          </p:cNvPr>
          <p:cNvSpPr/>
          <p:nvPr/>
        </p:nvSpPr>
        <p:spPr>
          <a:xfrm>
            <a:off x="381000" y="3124200"/>
            <a:ext cx="5753139" cy="997708"/>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TextBox 16">
            <a:extLst>
              <a:ext uri="{FF2B5EF4-FFF2-40B4-BE49-F238E27FC236}">
                <a16:creationId xmlns:a16="http://schemas.microsoft.com/office/drawing/2014/main" id="{8E2B356D-B938-4E8F-89A2-A670CF24FA91}"/>
              </a:ext>
            </a:extLst>
          </p:cNvPr>
          <p:cNvSpPr txBox="1"/>
          <p:nvPr/>
        </p:nvSpPr>
        <p:spPr>
          <a:xfrm>
            <a:off x="4906013" y="2776895"/>
            <a:ext cx="1600200" cy="369332"/>
          </a:xfrm>
          <a:prstGeom prst="rect">
            <a:avLst/>
          </a:prstGeom>
          <a:noFill/>
        </p:spPr>
        <p:txBody>
          <a:bodyPr wrap="square" rtlCol="0">
            <a:spAutoFit/>
          </a:bodyPr>
          <a:lstStyle/>
          <a:p>
            <a:r>
              <a:rPr lang="en-US" b="1" i="1" dirty="0">
                <a:solidFill>
                  <a:schemeClr val="tx2"/>
                </a:solidFill>
                <a:latin typeface="Calibri" panose="020F0502020204030204" pitchFamily="34" charset="0"/>
                <a:cs typeface="Calibri" panose="020F0502020204030204" pitchFamily="34" charset="0"/>
              </a:rPr>
              <a:t>Deep dive</a:t>
            </a:r>
          </a:p>
        </p:txBody>
      </p:sp>
    </p:spTree>
    <p:extLst>
      <p:ext uri="{BB962C8B-B14F-4D97-AF65-F5344CB8AC3E}">
        <p14:creationId xmlns:p14="http://schemas.microsoft.com/office/powerpoint/2010/main" val="1924556542"/>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247E646A-1219-4D12-BB09-62B1C6769792}"/>
              </a:ext>
            </a:extLst>
          </p:cNvPr>
          <p:cNvSpPr>
            <a:spLocks noGrp="1"/>
          </p:cNvSpPr>
          <p:nvPr>
            <p:ph type="title"/>
          </p:nvPr>
        </p:nvSpPr>
        <p:spPr>
          <a:xfrm>
            <a:off x="228600" y="-76200"/>
            <a:ext cx="8991600" cy="1261646"/>
          </a:xfrm>
        </p:spPr>
        <p:txBody>
          <a:bodyPr/>
          <a:lstStyle/>
          <a:p>
            <a:pPr algn="l"/>
            <a:r>
              <a:rPr lang="en-US" sz="3600" dirty="0">
                <a:solidFill>
                  <a:schemeClr val="tx1"/>
                </a:solidFill>
                <a:latin typeface="Calibri" panose="020F0502020204030204" pitchFamily="34" charset="0"/>
              </a:rPr>
              <a:t>How Does Multi-Grid Work?</a:t>
            </a:r>
          </a:p>
        </p:txBody>
      </p:sp>
      <p:sp>
        <p:nvSpPr>
          <p:cNvPr id="3" name="Rectangle 2">
            <a:extLst>
              <a:ext uri="{FF2B5EF4-FFF2-40B4-BE49-F238E27FC236}">
                <a16:creationId xmlns:a16="http://schemas.microsoft.com/office/drawing/2014/main" id="{C9CC998B-B964-4FE5-B15E-44CF3FAC7779}"/>
              </a:ext>
            </a:extLst>
          </p:cNvPr>
          <p:cNvSpPr/>
          <p:nvPr/>
        </p:nvSpPr>
        <p:spPr>
          <a:xfrm>
            <a:off x="417989" y="945872"/>
            <a:ext cx="7696200" cy="707886"/>
          </a:xfrm>
          <a:prstGeom prst="rect">
            <a:avLst/>
          </a:prstGeom>
          <a:solidFill>
            <a:schemeClr val="accent5">
              <a:lumMod val="40000"/>
              <a:lumOff val="60000"/>
            </a:schemeClr>
          </a:solidFill>
        </p:spPr>
        <p:txBody>
          <a:bodyPr wrap="square">
            <a:spAutoFit/>
          </a:bodyPr>
          <a:lstStyle/>
          <a:p>
            <a:pPr algn="ctr"/>
            <a:r>
              <a:rPr lang="en-US" sz="2000" b="1" u="sng" dirty="0">
                <a:latin typeface="Calibri" panose="020F0502020204030204" pitchFamily="34" charset="0"/>
                <a:cs typeface="Calibri" panose="020F0502020204030204" pitchFamily="34" charset="0"/>
              </a:rPr>
              <a:t>Basic idea</a:t>
            </a:r>
            <a:r>
              <a:rPr lang="en-US" sz="2000" b="1"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accelerate convergence of an iterative method on a given grid by solving a series of (cheaper) problems on coarser grids.</a:t>
            </a:r>
          </a:p>
        </p:txBody>
      </p:sp>
      <p:grpSp>
        <p:nvGrpSpPr>
          <p:cNvPr id="69" name="Group 72">
            <a:extLst>
              <a:ext uri="{FF2B5EF4-FFF2-40B4-BE49-F238E27FC236}">
                <a16:creationId xmlns:a16="http://schemas.microsoft.com/office/drawing/2014/main" id="{BA6DF6BA-B44C-4E8A-ABD1-4AB68B7CF040}"/>
              </a:ext>
            </a:extLst>
          </p:cNvPr>
          <p:cNvGrpSpPr>
            <a:grpSpLocks/>
          </p:cNvGrpSpPr>
          <p:nvPr/>
        </p:nvGrpSpPr>
        <p:grpSpPr bwMode="auto">
          <a:xfrm>
            <a:off x="125412" y="4608513"/>
            <a:ext cx="9043989" cy="1727201"/>
            <a:chOff x="-12" y="3146"/>
            <a:chExt cx="5697" cy="1088"/>
          </a:xfrm>
        </p:grpSpPr>
        <p:grpSp>
          <p:nvGrpSpPr>
            <p:cNvPr id="70" name="Group 14">
              <a:extLst>
                <a:ext uri="{FF2B5EF4-FFF2-40B4-BE49-F238E27FC236}">
                  <a16:creationId xmlns:a16="http://schemas.microsoft.com/office/drawing/2014/main" id="{2E4C29D8-C8F0-4335-8651-10B1E50C3C29}"/>
                </a:ext>
              </a:extLst>
            </p:cNvPr>
            <p:cNvGrpSpPr>
              <a:grpSpLocks/>
            </p:cNvGrpSpPr>
            <p:nvPr/>
          </p:nvGrpSpPr>
          <p:grpSpPr bwMode="auto">
            <a:xfrm>
              <a:off x="-12" y="3146"/>
              <a:ext cx="2280" cy="1088"/>
              <a:chOff x="79" y="1590"/>
              <a:chExt cx="2280" cy="1088"/>
            </a:xfrm>
          </p:grpSpPr>
          <mc:AlternateContent xmlns:mc="http://schemas.openxmlformats.org/markup-compatibility/2006" xmlns:a14="http://schemas.microsoft.com/office/drawing/2010/main">
            <mc:Choice Requires="a14">
              <p:sp>
                <p:nvSpPr>
                  <p:cNvPr id="75" name="Text Box 15">
                    <a:extLst>
                      <a:ext uri="{FF2B5EF4-FFF2-40B4-BE49-F238E27FC236}">
                        <a16:creationId xmlns:a16="http://schemas.microsoft.com/office/drawing/2014/main" id="{41E0F77E-5070-4F0B-9D23-9191432CA6E4}"/>
                      </a:ext>
                    </a:extLst>
                  </p:cNvPr>
                  <p:cNvSpPr txBox="1">
                    <a:spLocks noChangeArrowheads="1"/>
                  </p:cNvSpPr>
                  <p:nvPr/>
                </p:nvSpPr>
                <p:spPr bwMode="auto">
                  <a:xfrm>
                    <a:off x="719" y="2445"/>
                    <a:ext cx="1585" cy="233"/>
                  </a:xfrm>
                  <a:prstGeom prst="rect">
                    <a:avLst/>
                  </a:prstGeom>
                  <a:noFill/>
                  <a:ln>
                    <a:noFill/>
                  </a:ln>
                  <a:extLst>
                    <a:ext uri="{909E8E84-426E-40DD-AFC4-6F175D3DCCD1}">
                      <a14:hiddenFill>
                        <a:solidFill>
                          <a:srgbClr val="FFFFFF"/>
                        </a:solidFill>
                      </a14:hiddenFill>
                    </a:ext>
                    <a:ext uri="{91240B29-F687-4F45-9708-019B960494DF}">
                      <a14:hiddenLine w="28575">
                        <a:solidFill>
                          <a:srgbClr val="000000"/>
                        </a:solidFill>
                        <a:miter lim="800000"/>
                        <a:headEnd/>
                        <a:tailEnd/>
                      </a14:hiddenLine>
                    </a:ext>
                  </a:extLst>
                </p:spPr>
                <p:txBody>
                  <a:bodyPr wrap="none" anchor="ctr">
                    <a:spAutoFit/>
                  </a:bodyP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r>
                      <a:rPr lang="en-US" altLang="en-US" dirty="0">
                        <a:solidFill>
                          <a:srgbClr val="0000FF"/>
                        </a:solidFill>
                        <a:latin typeface="Calibri" panose="020F0502020204030204" pitchFamily="34" charset="0"/>
                        <a:cs typeface="Calibri" panose="020F0502020204030204" pitchFamily="34" charset="0"/>
                      </a:rPr>
                      <a:t>Solve </a:t>
                    </a:r>
                    <a14:m>
                      <m:oMath xmlns:m="http://schemas.openxmlformats.org/officeDocument/2006/math">
                        <m:r>
                          <a:rPr lang="en-US" altLang="en-US" b="1" i="1" dirty="0" smtClean="0">
                            <a:solidFill>
                              <a:srgbClr val="0000FF"/>
                            </a:solidFill>
                            <a:latin typeface="Cambria Math" panose="02040503050406030204" pitchFamily="18" charset="0"/>
                            <a:cs typeface="Calibri" panose="020F0502020204030204" pitchFamily="34" charset="0"/>
                          </a:rPr>
                          <m:t>𝑨</m:t>
                        </m:r>
                        <m:r>
                          <a:rPr lang="en-US" altLang="en-US" i="1" baseline="-25000" dirty="0">
                            <a:solidFill>
                              <a:srgbClr val="0000FF"/>
                            </a:solidFill>
                            <a:latin typeface="Cambria Math" panose="02040503050406030204" pitchFamily="18" charset="0"/>
                            <a:cs typeface="Calibri" panose="020F0502020204030204" pitchFamily="34" charset="0"/>
                          </a:rPr>
                          <m:t>1</m:t>
                        </m:r>
                        <m:r>
                          <a:rPr lang="en-US" altLang="en-US" b="1" i="1" dirty="0">
                            <a:solidFill>
                              <a:srgbClr val="0000FF"/>
                            </a:solidFill>
                            <a:latin typeface="Cambria Math" panose="02040503050406030204" pitchFamily="18" charset="0"/>
                            <a:cs typeface="Calibri" panose="020F0502020204030204" pitchFamily="34" charset="0"/>
                          </a:rPr>
                          <m:t>𝒖</m:t>
                        </m:r>
                        <m:r>
                          <a:rPr lang="en-US" altLang="en-US" i="1" baseline="-25000" dirty="0">
                            <a:solidFill>
                              <a:srgbClr val="0000FF"/>
                            </a:solidFill>
                            <a:latin typeface="Cambria Math" panose="02040503050406030204" pitchFamily="18" charset="0"/>
                            <a:cs typeface="Calibri" panose="020F0502020204030204" pitchFamily="34" charset="0"/>
                          </a:rPr>
                          <m:t>1</m:t>
                        </m:r>
                        <m:r>
                          <a:rPr lang="en-US" altLang="en-US" i="1" dirty="0">
                            <a:solidFill>
                              <a:srgbClr val="0000FF"/>
                            </a:solidFill>
                            <a:latin typeface="Cambria Math" panose="02040503050406030204" pitchFamily="18" charset="0"/>
                            <a:cs typeface="Calibri" panose="020F0502020204030204" pitchFamily="34" charset="0"/>
                          </a:rPr>
                          <m:t>=</m:t>
                        </m:r>
                        <m:r>
                          <a:rPr lang="en-US" altLang="en-US" b="1" i="1" dirty="0">
                            <a:solidFill>
                              <a:srgbClr val="0000FF"/>
                            </a:solidFill>
                            <a:latin typeface="Cambria Math" panose="02040503050406030204" pitchFamily="18" charset="0"/>
                            <a:cs typeface="Calibri" panose="020F0502020204030204" pitchFamily="34" charset="0"/>
                          </a:rPr>
                          <m:t>𝒇</m:t>
                        </m:r>
                        <m:r>
                          <a:rPr lang="en-US" altLang="en-US" i="1" baseline="-25000" dirty="0">
                            <a:solidFill>
                              <a:srgbClr val="0000FF"/>
                            </a:solidFill>
                            <a:latin typeface="Cambria Math" panose="02040503050406030204" pitchFamily="18" charset="0"/>
                            <a:cs typeface="Calibri" panose="020F0502020204030204" pitchFamily="34" charset="0"/>
                          </a:rPr>
                          <m:t>1</m:t>
                        </m:r>
                        <m:r>
                          <a:rPr lang="en-US" altLang="en-US" i="1" dirty="0">
                            <a:solidFill>
                              <a:srgbClr val="0000FF"/>
                            </a:solidFill>
                            <a:latin typeface="Cambria Math" panose="02040503050406030204" pitchFamily="18" charset="0"/>
                            <a:cs typeface="Calibri" panose="020F0502020204030204" pitchFamily="34" charset="0"/>
                          </a:rPr>
                          <m:t> </m:t>
                        </m:r>
                      </m:oMath>
                    </a14:m>
                    <a:r>
                      <a:rPr lang="en-US" altLang="en-US" dirty="0">
                        <a:solidFill>
                          <a:srgbClr val="0000FF"/>
                        </a:solidFill>
                        <a:latin typeface="Calibri" panose="020F0502020204030204" pitchFamily="34" charset="0"/>
                        <a:cs typeface="Calibri" panose="020F0502020204030204" pitchFamily="34" charset="0"/>
                      </a:rPr>
                      <a:t>directly.</a:t>
                    </a:r>
                    <a:endParaRPr lang="en-US" altLang="en-US" sz="2400" dirty="0">
                      <a:solidFill>
                        <a:srgbClr val="0000FF"/>
                      </a:solidFill>
                      <a:latin typeface="Calibri" panose="020F0502020204030204" pitchFamily="34" charset="0"/>
                      <a:cs typeface="Calibri" panose="020F0502020204030204" pitchFamily="34" charset="0"/>
                    </a:endParaRPr>
                  </a:p>
                </p:txBody>
              </p:sp>
            </mc:Choice>
            <mc:Fallback xmlns="">
              <p:sp>
                <p:nvSpPr>
                  <p:cNvPr id="75" name="Text Box 15">
                    <a:extLst>
                      <a:ext uri="{FF2B5EF4-FFF2-40B4-BE49-F238E27FC236}">
                        <a16:creationId xmlns:a16="http://schemas.microsoft.com/office/drawing/2014/main" id="{41E0F77E-5070-4F0B-9D23-9191432CA6E4}"/>
                      </a:ext>
                    </a:extLst>
                  </p:cNvPr>
                  <p:cNvSpPr txBox="1">
                    <a:spLocks noRot="1" noChangeAspect="1" noMove="1" noResize="1" noEditPoints="1" noAdjustHandles="1" noChangeArrowheads="1" noChangeShapeType="1" noTextEdit="1"/>
                  </p:cNvSpPr>
                  <p:nvPr/>
                </p:nvSpPr>
                <p:spPr bwMode="auto">
                  <a:xfrm>
                    <a:off x="719" y="2445"/>
                    <a:ext cx="1585" cy="233"/>
                  </a:xfrm>
                  <a:prstGeom prst="rect">
                    <a:avLst/>
                  </a:prstGeom>
                  <a:blipFill>
                    <a:blip r:embed="rId2"/>
                    <a:stretch>
                      <a:fillRect l="-1937" t="-10000" r="-1937" b="-26667"/>
                    </a:stretch>
                  </a:blip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8575">
                        <a:solidFill>
                          <a:srgbClr val="000000"/>
                        </a:solidFill>
                        <a:miter lim="800000"/>
                        <a:headEnd/>
                        <a:tailEnd/>
                      </a14:hiddenLine>
                    </a:ext>
                  </a:extLst>
                </p:spPr>
                <p:txBody>
                  <a:bodyPr/>
                  <a:lstStyle/>
                  <a:p>
                    <a:r>
                      <a:rPr lang="en-US">
                        <a:noFill/>
                      </a:rPr>
                      <a:t> </a:t>
                    </a:r>
                  </a:p>
                </p:txBody>
              </p:sp>
            </mc:Fallback>
          </mc:AlternateContent>
          <p:sp>
            <p:nvSpPr>
              <p:cNvPr id="76" name="Text Box 16">
                <a:extLst>
                  <a:ext uri="{FF2B5EF4-FFF2-40B4-BE49-F238E27FC236}">
                    <a16:creationId xmlns:a16="http://schemas.microsoft.com/office/drawing/2014/main" id="{918E85D6-AF04-489F-B839-5AA8FE0D7B83}"/>
                  </a:ext>
                </a:extLst>
              </p:cNvPr>
              <p:cNvSpPr txBox="1">
                <a:spLocks noChangeArrowheads="1"/>
              </p:cNvSpPr>
              <p:nvPr/>
            </p:nvSpPr>
            <p:spPr bwMode="auto">
              <a:xfrm>
                <a:off x="136" y="1590"/>
                <a:ext cx="1960" cy="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8575">
                    <a:solidFill>
                      <a:srgbClr val="000000"/>
                    </a:solidFill>
                    <a:miter lim="800000"/>
                    <a:headEnd/>
                    <a:tailEnd/>
                  </a14:hiddenLine>
                </a:ext>
              </a:extLst>
            </p:spPr>
            <p:txBody>
              <a:bodyPr anchor="ctr">
                <a:spAutoFit/>
              </a:bodyP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endParaRPr lang="en-US" altLang="en-US" i="1">
                  <a:solidFill>
                    <a:srgbClr val="0000FF"/>
                  </a:solidFill>
                </a:endParaRPr>
              </a:p>
            </p:txBody>
          </p:sp>
          <mc:AlternateContent xmlns:mc="http://schemas.openxmlformats.org/markup-compatibility/2006" xmlns:a14="http://schemas.microsoft.com/office/drawing/2010/main">
            <mc:Choice Requires="a14">
              <p:sp>
                <p:nvSpPr>
                  <p:cNvPr id="77" name="Text Box 17">
                    <a:extLst>
                      <a:ext uri="{FF2B5EF4-FFF2-40B4-BE49-F238E27FC236}">
                        <a16:creationId xmlns:a16="http://schemas.microsoft.com/office/drawing/2014/main" id="{3EEA1174-DE2E-49B4-9430-14C1EA28BCF9}"/>
                      </a:ext>
                    </a:extLst>
                  </p:cNvPr>
                  <p:cNvSpPr txBox="1">
                    <a:spLocks noChangeArrowheads="1"/>
                  </p:cNvSpPr>
                  <p:nvPr/>
                </p:nvSpPr>
                <p:spPr bwMode="auto">
                  <a:xfrm>
                    <a:off x="79" y="1901"/>
                    <a:ext cx="2280" cy="233"/>
                  </a:xfrm>
                  <a:prstGeom prst="rect">
                    <a:avLst/>
                  </a:prstGeom>
                  <a:noFill/>
                  <a:ln>
                    <a:noFill/>
                  </a:ln>
                  <a:extLst>
                    <a:ext uri="{909E8E84-426E-40DD-AFC4-6F175D3DCCD1}">
                      <a14:hiddenFill>
                        <a:solidFill>
                          <a:srgbClr val="FFFFFF"/>
                        </a:solidFill>
                      </a14:hiddenFill>
                    </a:ext>
                    <a:ext uri="{91240B29-F687-4F45-9708-019B960494DF}">
                      <a14:hiddenLine w="28575">
                        <a:solidFill>
                          <a:srgbClr val="000000"/>
                        </a:solidFill>
                        <a:miter lim="800000"/>
                        <a:headEnd/>
                        <a:tailEnd/>
                      </a14:hiddenLine>
                    </a:ext>
                  </a:extLst>
                </p:spPr>
                <p:txBody>
                  <a:bodyPr wrap="square" anchor="ctr">
                    <a:spAutoFit/>
                  </a:bodyP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r>
                      <a:rPr lang="en-US" altLang="en-US" dirty="0">
                        <a:solidFill>
                          <a:srgbClr val="0000FF"/>
                        </a:solidFill>
                        <a:latin typeface="Calibri" panose="020F0502020204030204" pitchFamily="34" charset="0"/>
                        <a:cs typeface="Calibri" panose="020F0502020204030204" pitchFamily="34" charset="0"/>
                      </a:rPr>
                      <a:t>Smooth </a:t>
                    </a:r>
                    <a14:m>
                      <m:oMath xmlns:m="http://schemas.openxmlformats.org/officeDocument/2006/math">
                        <m:r>
                          <a:rPr lang="en-US" altLang="en-US" b="1" i="1" dirty="0" smtClean="0">
                            <a:solidFill>
                              <a:srgbClr val="0000FF"/>
                            </a:solidFill>
                            <a:latin typeface="Cambria Math" panose="02040503050406030204" pitchFamily="18" charset="0"/>
                            <a:cs typeface="Calibri" panose="020F0502020204030204" pitchFamily="34" charset="0"/>
                          </a:rPr>
                          <m:t>𝑨</m:t>
                        </m:r>
                        <m:r>
                          <a:rPr lang="en-US" altLang="en-US" i="1" baseline="-25000" dirty="0" smtClean="0">
                            <a:solidFill>
                              <a:srgbClr val="0000FF"/>
                            </a:solidFill>
                            <a:latin typeface="Cambria Math" panose="02040503050406030204" pitchFamily="18" charset="0"/>
                            <a:cs typeface="Calibri" panose="020F0502020204030204" pitchFamily="34" charset="0"/>
                          </a:rPr>
                          <m:t>3</m:t>
                        </m:r>
                        <m:r>
                          <a:rPr lang="en-US" altLang="en-US" b="1" i="1" dirty="0" smtClean="0">
                            <a:solidFill>
                              <a:srgbClr val="0000FF"/>
                            </a:solidFill>
                            <a:latin typeface="Cambria Math" panose="02040503050406030204" pitchFamily="18" charset="0"/>
                            <a:cs typeface="Calibri" panose="020F0502020204030204" pitchFamily="34" charset="0"/>
                          </a:rPr>
                          <m:t>𝒖</m:t>
                        </m:r>
                        <m:r>
                          <a:rPr lang="en-US" altLang="en-US" i="1" baseline="-25000" dirty="0" smtClean="0">
                            <a:solidFill>
                              <a:srgbClr val="0000FF"/>
                            </a:solidFill>
                            <a:latin typeface="Cambria Math" panose="02040503050406030204" pitchFamily="18" charset="0"/>
                            <a:cs typeface="Calibri" panose="020F0502020204030204" pitchFamily="34" charset="0"/>
                          </a:rPr>
                          <m:t>3</m:t>
                        </m:r>
                        <m:r>
                          <a:rPr lang="en-US" altLang="en-US" i="1" dirty="0" smtClean="0">
                            <a:solidFill>
                              <a:srgbClr val="0000FF"/>
                            </a:solidFill>
                            <a:latin typeface="Cambria Math" panose="02040503050406030204" pitchFamily="18" charset="0"/>
                            <a:cs typeface="Calibri" panose="020F0502020204030204" pitchFamily="34" charset="0"/>
                          </a:rPr>
                          <m:t>=</m:t>
                        </m:r>
                        <m:r>
                          <a:rPr lang="en-US" altLang="en-US" b="1" i="1" dirty="0" smtClean="0">
                            <a:solidFill>
                              <a:srgbClr val="0000FF"/>
                            </a:solidFill>
                            <a:latin typeface="Cambria Math" panose="02040503050406030204" pitchFamily="18" charset="0"/>
                            <a:cs typeface="Calibri" panose="020F0502020204030204" pitchFamily="34" charset="0"/>
                          </a:rPr>
                          <m:t>𝒇</m:t>
                        </m:r>
                        <m:r>
                          <a:rPr lang="en-US" altLang="en-US" i="1" baseline="-25000" dirty="0" smtClean="0">
                            <a:solidFill>
                              <a:srgbClr val="0000FF"/>
                            </a:solidFill>
                            <a:latin typeface="Cambria Math" panose="02040503050406030204" pitchFamily="18" charset="0"/>
                            <a:cs typeface="Calibri" panose="020F0502020204030204" pitchFamily="34" charset="0"/>
                          </a:rPr>
                          <m:t>3</m:t>
                        </m:r>
                        <m:r>
                          <a:rPr lang="en-US" altLang="en-US" i="1" dirty="0" smtClean="0">
                            <a:solidFill>
                              <a:srgbClr val="0000FF"/>
                            </a:solidFill>
                            <a:latin typeface="Cambria Math" panose="02040503050406030204" pitchFamily="18" charset="0"/>
                            <a:cs typeface="Calibri" panose="020F0502020204030204" pitchFamily="34" charset="0"/>
                          </a:rPr>
                          <m:t>. </m:t>
                        </m:r>
                      </m:oMath>
                    </a14:m>
                    <a:r>
                      <a:rPr lang="en-US" altLang="en-US" dirty="0">
                        <a:solidFill>
                          <a:srgbClr val="0000FF"/>
                        </a:solidFill>
                        <a:latin typeface="Calibri" panose="020F0502020204030204" pitchFamily="34" charset="0"/>
                        <a:cs typeface="Calibri" panose="020F0502020204030204" pitchFamily="34" charset="0"/>
                      </a:rPr>
                      <a:t>Set </a:t>
                    </a:r>
                    <a14:m>
                      <m:oMath xmlns:m="http://schemas.openxmlformats.org/officeDocument/2006/math">
                        <m:r>
                          <a:rPr lang="en-US" altLang="en-US" b="1" i="1" dirty="0" smtClean="0">
                            <a:solidFill>
                              <a:srgbClr val="0000FF"/>
                            </a:solidFill>
                            <a:latin typeface="Cambria Math" panose="02040503050406030204" pitchFamily="18" charset="0"/>
                            <a:cs typeface="Calibri" panose="020F0502020204030204" pitchFamily="34" charset="0"/>
                          </a:rPr>
                          <m:t>𝒇</m:t>
                        </m:r>
                        <m:r>
                          <a:rPr lang="en-US" altLang="en-US" i="1" baseline="-25000" dirty="0">
                            <a:solidFill>
                              <a:srgbClr val="0000FF"/>
                            </a:solidFill>
                            <a:latin typeface="Cambria Math" panose="02040503050406030204" pitchFamily="18" charset="0"/>
                            <a:cs typeface="Calibri" panose="020F0502020204030204" pitchFamily="34" charset="0"/>
                          </a:rPr>
                          <m:t>2</m:t>
                        </m:r>
                        <m:r>
                          <a:rPr lang="en-US" altLang="en-US" i="1" dirty="0">
                            <a:solidFill>
                              <a:srgbClr val="0000FF"/>
                            </a:solidFill>
                            <a:latin typeface="Cambria Math" panose="02040503050406030204" pitchFamily="18" charset="0"/>
                            <a:cs typeface="Calibri" panose="020F0502020204030204" pitchFamily="34" charset="0"/>
                          </a:rPr>
                          <m:t> = </m:t>
                        </m:r>
                        <m:r>
                          <a:rPr lang="en-US" altLang="en-US" b="1" i="1" dirty="0">
                            <a:solidFill>
                              <a:srgbClr val="0000FF"/>
                            </a:solidFill>
                            <a:latin typeface="Cambria Math" panose="02040503050406030204" pitchFamily="18" charset="0"/>
                            <a:cs typeface="Calibri" panose="020F0502020204030204" pitchFamily="34" charset="0"/>
                          </a:rPr>
                          <m:t>𝑹</m:t>
                        </m:r>
                        <m:r>
                          <a:rPr lang="en-US" altLang="en-US" i="1" baseline="-25000" dirty="0">
                            <a:solidFill>
                              <a:srgbClr val="0000FF"/>
                            </a:solidFill>
                            <a:latin typeface="Cambria Math" panose="02040503050406030204" pitchFamily="18" charset="0"/>
                            <a:cs typeface="Calibri" panose="020F0502020204030204" pitchFamily="34" charset="0"/>
                          </a:rPr>
                          <m:t>2</m:t>
                        </m:r>
                        <m:r>
                          <a:rPr lang="en-US" altLang="en-US" b="1" i="1" dirty="0">
                            <a:solidFill>
                              <a:srgbClr val="0000FF"/>
                            </a:solidFill>
                            <a:latin typeface="Cambria Math" panose="02040503050406030204" pitchFamily="18" charset="0"/>
                            <a:cs typeface="Calibri" panose="020F0502020204030204" pitchFamily="34" charset="0"/>
                          </a:rPr>
                          <m:t>𝒓</m:t>
                        </m:r>
                        <m:r>
                          <a:rPr lang="en-US" altLang="en-US" i="1" baseline="-25000" dirty="0">
                            <a:solidFill>
                              <a:srgbClr val="0000FF"/>
                            </a:solidFill>
                            <a:latin typeface="Cambria Math" panose="02040503050406030204" pitchFamily="18" charset="0"/>
                            <a:cs typeface="Calibri" panose="020F0502020204030204" pitchFamily="34" charset="0"/>
                          </a:rPr>
                          <m:t>3</m:t>
                        </m:r>
                        <m:r>
                          <a:rPr lang="en-US" altLang="en-US" i="1" dirty="0">
                            <a:solidFill>
                              <a:srgbClr val="0000FF"/>
                            </a:solidFill>
                            <a:latin typeface="Cambria Math" panose="02040503050406030204" pitchFamily="18" charset="0"/>
                            <a:cs typeface="Calibri" panose="020F0502020204030204" pitchFamily="34" charset="0"/>
                          </a:rPr>
                          <m:t>.</m:t>
                        </m:r>
                      </m:oMath>
                    </a14:m>
                    <a:endParaRPr lang="en-US" altLang="en-US" dirty="0">
                      <a:solidFill>
                        <a:srgbClr val="0000FF"/>
                      </a:solidFill>
                      <a:latin typeface="Calibri" panose="020F0502020204030204" pitchFamily="34" charset="0"/>
                      <a:cs typeface="Calibri" panose="020F0502020204030204" pitchFamily="34" charset="0"/>
                    </a:endParaRPr>
                  </a:p>
                </p:txBody>
              </p:sp>
            </mc:Choice>
            <mc:Fallback xmlns="">
              <p:sp>
                <p:nvSpPr>
                  <p:cNvPr id="77" name="Text Box 17">
                    <a:extLst>
                      <a:ext uri="{FF2B5EF4-FFF2-40B4-BE49-F238E27FC236}">
                        <a16:creationId xmlns:a16="http://schemas.microsoft.com/office/drawing/2014/main" id="{3EEA1174-DE2E-49B4-9430-14C1EA28BCF9}"/>
                      </a:ext>
                    </a:extLst>
                  </p:cNvPr>
                  <p:cNvSpPr txBox="1">
                    <a:spLocks noRot="1" noChangeAspect="1" noMove="1" noResize="1" noEditPoints="1" noAdjustHandles="1" noChangeArrowheads="1" noChangeShapeType="1" noTextEdit="1"/>
                  </p:cNvSpPr>
                  <p:nvPr/>
                </p:nvSpPr>
                <p:spPr bwMode="auto">
                  <a:xfrm>
                    <a:off x="79" y="1901"/>
                    <a:ext cx="2280" cy="233"/>
                  </a:xfrm>
                  <a:prstGeom prst="rect">
                    <a:avLst/>
                  </a:prstGeom>
                  <a:blipFill>
                    <a:blip r:embed="rId3"/>
                    <a:stretch>
                      <a:fillRect l="-1518" t="-8197" b="-24590"/>
                    </a:stretch>
                  </a:blip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8575">
                        <a:solidFill>
                          <a:srgbClr val="000000"/>
                        </a:solidFill>
                        <a:miter lim="800000"/>
                        <a:headEnd/>
                        <a:tailEnd/>
                      </a14:hiddenLine>
                    </a:ext>
                  </a:extLst>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8" name="Text Box 18">
                    <a:extLst>
                      <a:ext uri="{FF2B5EF4-FFF2-40B4-BE49-F238E27FC236}">
                        <a16:creationId xmlns:a16="http://schemas.microsoft.com/office/drawing/2014/main" id="{7840E321-2091-4E5C-8F3B-8553EA03B791}"/>
                      </a:ext>
                    </a:extLst>
                  </p:cNvPr>
                  <p:cNvSpPr txBox="1">
                    <a:spLocks noChangeArrowheads="1"/>
                  </p:cNvSpPr>
                  <p:nvPr/>
                </p:nvSpPr>
                <p:spPr bwMode="auto">
                  <a:xfrm>
                    <a:off x="149" y="2183"/>
                    <a:ext cx="2155" cy="233"/>
                  </a:xfrm>
                  <a:prstGeom prst="rect">
                    <a:avLst/>
                  </a:prstGeom>
                  <a:noFill/>
                  <a:ln>
                    <a:noFill/>
                  </a:ln>
                  <a:extLst>
                    <a:ext uri="{909E8E84-426E-40DD-AFC4-6F175D3DCCD1}">
                      <a14:hiddenFill>
                        <a:solidFill>
                          <a:srgbClr val="FFFFFF"/>
                        </a:solidFill>
                      </a14:hiddenFill>
                    </a:ext>
                    <a:ext uri="{91240B29-F687-4F45-9708-019B960494DF}">
                      <a14:hiddenLine w="28575">
                        <a:solidFill>
                          <a:srgbClr val="000000"/>
                        </a:solidFill>
                        <a:miter lim="800000"/>
                        <a:headEnd/>
                        <a:tailEnd/>
                      </a14:hiddenLine>
                    </a:ext>
                  </a:extLst>
                </p:spPr>
                <p:txBody>
                  <a:bodyPr wrap="square" anchor="ctr">
                    <a:spAutoFit/>
                  </a:bodyP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r>
                      <a:rPr lang="en-US" altLang="en-US" dirty="0">
                        <a:solidFill>
                          <a:srgbClr val="0000FF"/>
                        </a:solidFill>
                        <a:latin typeface="Calibri" panose="020F0502020204030204" pitchFamily="34" charset="0"/>
                        <a:cs typeface="Calibri" panose="020F0502020204030204" pitchFamily="34" charset="0"/>
                      </a:rPr>
                      <a:t>Smooth </a:t>
                    </a:r>
                    <a14:m>
                      <m:oMath xmlns:m="http://schemas.openxmlformats.org/officeDocument/2006/math">
                        <m:r>
                          <a:rPr lang="en-US" altLang="en-US" b="1" i="1" dirty="0" smtClean="0">
                            <a:solidFill>
                              <a:srgbClr val="0000FF"/>
                            </a:solidFill>
                            <a:latin typeface="Cambria Math" panose="02040503050406030204" pitchFamily="18" charset="0"/>
                            <a:cs typeface="Calibri" panose="020F0502020204030204" pitchFamily="34" charset="0"/>
                          </a:rPr>
                          <m:t>𝑨</m:t>
                        </m:r>
                        <m:r>
                          <a:rPr lang="en-US" altLang="en-US" i="1" baseline="-25000" dirty="0">
                            <a:solidFill>
                              <a:srgbClr val="0000FF"/>
                            </a:solidFill>
                            <a:latin typeface="Cambria Math" panose="02040503050406030204" pitchFamily="18" charset="0"/>
                            <a:cs typeface="Calibri" panose="020F0502020204030204" pitchFamily="34" charset="0"/>
                          </a:rPr>
                          <m:t>2</m:t>
                        </m:r>
                        <m:r>
                          <a:rPr lang="en-US" altLang="en-US" b="1" i="1" dirty="0">
                            <a:solidFill>
                              <a:srgbClr val="0000FF"/>
                            </a:solidFill>
                            <a:latin typeface="Cambria Math" panose="02040503050406030204" pitchFamily="18" charset="0"/>
                            <a:cs typeface="Calibri" panose="020F0502020204030204" pitchFamily="34" charset="0"/>
                          </a:rPr>
                          <m:t>𝒖</m:t>
                        </m:r>
                        <m:r>
                          <a:rPr lang="en-US" altLang="en-US" i="1" baseline="-25000" dirty="0">
                            <a:solidFill>
                              <a:srgbClr val="0000FF"/>
                            </a:solidFill>
                            <a:latin typeface="Cambria Math" panose="02040503050406030204" pitchFamily="18" charset="0"/>
                            <a:cs typeface="Calibri" panose="020F0502020204030204" pitchFamily="34" charset="0"/>
                          </a:rPr>
                          <m:t>2</m:t>
                        </m:r>
                        <m:r>
                          <a:rPr lang="en-US" altLang="en-US" i="1" dirty="0">
                            <a:solidFill>
                              <a:srgbClr val="0000FF"/>
                            </a:solidFill>
                            <a:latin typeface="Cambria Math" panose="02040503050406030204" pitchFamily="18" charset="0"/>
                            <a:cs typeface="Calibri" panose="020F0502020204030204" pitchFamily="34" charset="0"/>
                          </a:rPr>
                          <m:t>=</m:t>
                        </m:r>
                        <m:r>
                          <a:rPr lang="en-US" altLang="en-US" i="1" dirty="0">
                            <a:solidFill>
                              <a:srgbClr val="0000FF"/>
                            </a:solidFill>
                            <a:latin typeface="Cambria Math" panose="02040503050406030204" pitchFamily="18" charset="0"/>
                            <a:cs typeface="Calibri" panose="020F0502020204030204" pitchFamily="34" charset="0"/>
                          </a:rPr>
                          <m:t>𝑓</m:t>
                        </m:r>
                        <m:r>
                          <a:rPr lang="en-US" altLang="en-US" i="1" baseline="-25000" dirty="0">
                            <a:solidFill>
                              <a:srgbClr val="0000FF"/>
                            </a:solidFill>
                            <a:latin typeface="Cambria Math" panose="02040503050406030204" pitchFamily="18" charset="0"/>
                            <a:cs typeface="Calibri" panose="020F0502020204030204" pitchFamily="34" charset="0"/>
                          </a:rPr>
                          <m:t>2</m:t>
                        </m:r>
                      </m:oMath>
                    </a14:m>
                    <a:r>
                      <a:rPr lang="en-US" altLang="en-US" dirty="0">
                        <a:solidFill>
                          <a:srgbClr val="0000FF"/>
                        </a:solidFill>
                        <a:latin typeface="Calibri" panose="020F0502020204030204" pitchFamily="34" charset="0"/>
                        <a:cs typeface="Calibri" panose="020F0502020204030204" pitchFamily="34" charset="0"/>
                      </a:rPr>
                      <a:t>. Set </a:t>
                    </a:r>
                    <a14:m>
                      <m:oMath xmlns:m="http://schemas.openxmlformats.org/officeDocument/2006/math">
                        <m:r>
                          <a:rPr lang="en-US" altLang="en-US" b="1" i="1" dirty="0" smtClean="0">
                            <a:solidFill>
                              <a:srgbClr val="0000FF"/>
                            </a:solidFill>
                            <a:latin typeface="Cambria Math" panose="02040503050406030204" pitchFamily="18" charset="0"/>
                            <a:cs typeface="Calibri" panose="020F0502020204030204" pitchFamily="34" charset="0"/>
                          </a:rPr>
                          <m:t>𝒇</m:t>
                        </m:r>
                        <m:r>
                          <a:rPr lang="en-US" altLang="en-US" i="1" baseline="-25000" dirty="0">
                            <a:solidFill>
                              <a:srgbClr val="0000FF"/>
                            </a:solidFill>
                            <a:latin typeface="Cambria Math" panose="02040503050406030204" pitchFamily="18" charset="0"/>
                            <a:cs typeface="Calibri" panose="020F0502020204030204" pitchFamily="34" charset="0"/>
                          </a:rPr>
                          <m:t>1</m:t>
                        </m:r>
                        <m:r>
                          <a:rPr lang="en-US" altLang="en-US" i="1" dirty="0">
                            <a:solidFill>
                              <a:srgbClr val="0000FF"/>
                            </a:solidFill>
                            <a:latin typeface="Cambria Math" panose="02040503050406030204" pitchFamily="18" charset="0"/>
                            <a:cs typeface="Calibri" panose="020F0502020204030204" pitchFamily="34" charset="0"/>
                          </a:rPr>
                          <m:t>=</m:t>
                        </m:r>
                        <m:r>
                          <a:rPr lang="en-US" altLang="en-US" b="1" i="1" dirty="0">
                            <a:solidFill>
                              <a:srgbClr val="0000FF"/>
                            </a:solidFill>
                            <a:latin typeface="Cambria Math" panose="02040503050406030204" pitchFamily="18" charset="0"/>
                            <a:cs typeface="Calibri" panose="020F0502020204030204" pitchFamily="34" charset="0"/>
                          </a:rPr>
                          <m:t>𝑹</m:t>
                        </m:r>
                        <m:r>
                          <a:rPr lang="en-US" altLang="en-US" i="1" baseline="-25000" dirty="0">
                            <a:solidFill>
                              <a:srgbClr val="0000FF"/>
                            </a:solidFill>
                            <a:latin typeface="Cambria Math" panose="02040503050406030204" pitchFamily="18" charset="0"/>
                            <a:cs typeface="Calibri" panose="020F0502020204030204" pitchFamily="34" charset="0"/>
                          </a:rPr>
                          <m:t>1</m:t>
                        </m:r>
                        <m:r>
                          <a:rPr lang="en-US" altLang="en-US" b="1" i="1" dirty="0">
                            <a:solidFill>
                              <a:srgbClr val="0000FF"/>
                            </a:solidFill>
                            <a:latin typeface="Cambria Math" panose="02040503050406030204" pitchFamily="18" charset="0"/>
                            <a:cs typeface="Calibri" panose="020F0502020204030204" pitchFamily="34" charset="0"/>
                          </a:rPr>
                          <m:t>𝒓</m:t>
                        </m:r>
                        <m:r>
                          <a:rPr lang="en-US" altLang="en-US" i="1" baseline="-25000" dirty="0">
                            <a:solidFill>
                              <a:srgbClr val="0000FF"/>
                            </a:solidFill>
                            <a:latin typeface="Cambria Math" panose="02040503050406030204" pitchFamily="18" charset="0"/>
                            <a:cs typeface="Calibri" panose="020F0502020204030204" pitchFamily="34" charset="0"/>
                          </a:rPr>
                          <m:t>2</m:t>
                        </m:r>
                      </m:oMath>
                    </a14:m>
                    <a:r>
                      <a:rPr lang="en-US" altLang="en-US" dirty="0">
                        <a:solidFill>
                          <a:srgbClr val="0000FF"/>
                        </a:solidFill>
                        <a:latin typeface="Calibri" panose="020F0502020204030204" pitchFamily="34" charset="0"/>
                        <a:cs typeface="Calibri" panose="020F0502020204030204" pitchFamily="34" charset="0"/>
                      </a:rPr>
                      <a:t>.</a:t>
                    </a:r>
                  </a:p>
                </p:txBody>
              </p:sp>
            </mc:Choice>
            <mc:Fallback xmlns="">
              <p:sp>
                <p:nvSpPr>
                  <p:cNvPr id="78" name="Text Box 18">
                    <a:extLst>
                      <a:ext uri="{FF2B5EF4-FFF2-40B4-BE49-F238E27FC236}">
                        <a16:creationId xmlns:a16="http://schemas.microsoft.com/office/drawing/2014/main" id="{7840E321-2091-4E5C-8F3B-8553EA03B791}"/>
                      </a:ext>
                    </a:extLst>
                  </p:cNvPr>
                  <p:cNvSpPr txBox="1">
                    <a:spLocks noRot="1" noChangeAspect="1" noMove="1" noResize="1" noEditPoints="1" noAdjustHandles="1" noChangeArrowheads="1" noChangeShapeType="1" noTextEdit="1"/>
                  </p:cNvSpPr>
                  <p:nvPr/>
                </p:nvSpPr>
                <p:spPr bwMode="auto">
                  <a:xfrm>
                    <a:off x="149" y="2183"/>
                    <a:ext cx="2155" cy="233"/>
                  </a:xfrm>
                  <a:prstGeom prst="rect">
                    <a:avLst/>
                  </a:prstGeom>
                  <a:blipFill>
                    <a:blip r:embed="rId4"/>
                    <a:stretch>
                      <a:fillRect l="-1604" t="-8197" r="-1248" b="-26230"/>
                    </a:stretch>
                  </a:blip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8575">
                        <a:solidFill>
                          <a:srgbClr val="000000"/>
                        </a:solidFill>
                        <a:miter lim="800000"/>
                        <a:headEnd/>
                        <a:tailEnd/>
                      </a14:hiddenLine>
                    </a:ext>
                  </a:extLst>
                </p:spPr>
                <p:txBody>
                  <a:bodyPr/>
                  <a:lstStyle/>
                  <a:p>
                    <a:r>
                      <a:rPr lang="en-US">
                        <a:noFill/>
                      </a:rPr>
                      <a:t> </a:t>
                    </a:r>
                  </a:p>
                </p:txBody>
              </p:sp>
            </mc:Fallback>
          </mc:AlternateContent>
        </p:grpSp>
        <p:grpSp>
          <p:nvGrpSpPr>
            <p:cNvPr id="71" name="Group 19">
              <a:extLst>
                <a:ext uri="{FF2B5EF4-FFF2-40B4-BE49-F238E27FC236}">
                  <a16:creationId xmlns:a16="http://schemas.microsoft.com/office/drawing/2014/main" id="{0C05E05E-CCBC-4013-972D-874E8D6B03D3}"/>
                </a:ext>
              </a:extLst>
            </p:cNvPr>
            <p:cNvGrpSpPr>
              <a:grpSpLocks/>
            </p:cNvGrpSpPr>
            <p:nvPr/>
          </p:nvGrpSpPr>
          <p:grpSpPr bwMode="auto">
            <a:xfrm>
              <a:off x="2981" y="3158"/>
              <a:ext cx="2704" cy="813"/>
              <a:chOff x="3185" y="1596"/>
              <a:chExt cx="2704" cy="813"/>
            </a:xfrm>
          </p:grpSpPr>
          <mc:AlternateContent xmlns:mc="http://schemas.openxmlformats.org/markup-compatibility/2006" xmlns:a14="http://schemas.microsoft.com/office/drawing/2010/main">
            <mc:Choice Requires="a14">
              <p:sp>
                <p:nvSpPr>
                  <p:cNvPr id="72" name="Text Box 20">
                    <a:extLst>
                      <a:ext uri="{FF2B5EF4-FFF2-40B4-BE49-F238E27FC236}">
                        <a16:creationId xmlns:a16="http://schemas.microsoft.com/office/drawing/2014/main" id="{80CBDF79-432C-4111-BE8E-4ECA09174853}"/>
                      </a:ext>
                    </a:extLst>
                  </p:cNvPr>
                  <p:cNvSpPr txBox="1">
                    <a:spLocks noChangeArrowheads="1"/>
                  </p:cNvSpPr>
                  <p:nvPr/>
                </p:nvSpPr>
                <p:spPr bwMode="auto">
                  <a:xfrm>
                    <a:off x="3185" y="2176"/>
                    <a:ext cx="2704" cy="233"/>
                  </a:xfrm>
                  <a:prstGeom prst="rect">
                    <a:avLst/>
                  </a:prstGeom>
                  <a:noFill/>
                  <a:ln>
                    <a:noFill/>
                  </a:ln>
                  <a:extLst>
                    <a:ext uri="{909E8E84-426E-40DD-AFC4-6F175D3DCCD1}">
                      <a14:hiddenFill>
                        <a:solidFill>
                          <a:srgbClr val="FFFFFF"/>
                        </a:solidFill>
                      </a14:hiddenFill>
                    </a:ext>
                    <a:ext uri="{91240B29-F687-4F45-9708-019B960494DF}">
                      <a14:hiddenLine w="28575">
                        <a:solidFill>
                          <a:srgbClr val="000000"/>
                        </a:solidFill>
                        <a:miter lim="800000"/>
                        <a:headEnd/>
                        <a:tailEnd/>
                      </a14:hiddenLine>
                    </a:ext>
                  </a:extLst>
                </p:spPr>
                <p:txBody>
                  <a:bodyPr wrap="square" anchor="ctr">
                    <a:spAutoFit/>
                  </a:bodyP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r>
                      <a:rPr lang="en-US" altLang="en-US" dirty="0">
                        <a:solidFill>
                          <a:srgbClr val="0000FF"/>
                        </a:solidFill>
                        <a:latin typeface="Calibri" panose="020F0502020204030204" pitchFamily="34" charset="0"/>
                        <a:cs typeface="Calibri" panose="020F0502020204030204" pitchFamily="34" charset="0"/>
                      </a:rPr>
                      <a:t>Set</a:t>
                    </a:r>
                    <a:r>
                      <a:rPr lang="en-US" altLang="en-US" i="1" dirty="0">
                        <a:solidFill>
                          <a:srgbClr val="0000FF"/>
                        </a:solidFill>
                        <a:latin typeface="Calibri" panose="020F0502020204030204" pitchFamily="34" charset="0"/>
                        <a:cs typeface="Calibri" panose="020F0502020204030204" pitchFamily="34" charset="0"/>
                      </a:rPr>
                      <a:t> </a:t>
                    </a:r>
                    <a14:m>
                      <m:oMath xmlns:m="http://schemas.openxmlformats.org/officeDocument/2006/math">
                        <m:r>
                          <a:rPr lang="en-US" altLang="en-US" b="1" i="1" dirty="0" smtClean="0">
                            <a:solidFill>
                              <a:srgbClr val="0000FF"/>
                            </a:solidFill>
                            <a:latin typeface="Cambria Math" panose="02040503050406030204" pitchFamily="18" charset="0"/>
                            <a:cs typeface="Calibri" panose="020F0502020204030204" pitchFamily="34" charset="0"/>
                          </a:rPr>
                          <m:t>𝒖</m:t>
                        </m:r>
                        <m:r>
                          <a:rPr lang="en-US" altLang="en-US" i="1" baseline="-25000" dirty="0">
                            <a:solidFill>
                              <a:srgbClr val="0000FF"/>
                            </a:solidFill>
                            <a:latin typeface="Cambria Math" panose="02040503050406030204" pitchFamily="18" charset="0"/>
                            <a:cs typeface="Calibri" panose="020F0502020204030204" pitchFamily="34" charset="0"/>
                          </a:rPr>
                          <m:t>2</m:t>
                        </m:r>
                        <m:r>
                          <a:rPr lang="en-US" altLang="en-US" i="1" dirty="0">
                            <a:solidFill>
                              <a:srgbClr val="0000FF"/>
                            </a:solidFill>
                            <a:latin typeface="Cambria Math" panose="02040503050406030204" pitchFamily="18" charset="0"/>
                            <a:cs typeface="Calibri" panose="020F0502020204030204" pitchFamily="34" charset="0"/>
                          </a:rPr>
                          <m:t> = </m:t>
                        </m:r>
                        <m:r>
                          <a:rPr lang="en-US" altLang="en-US" b="1" i="1" dirty="0">
                            <a:solidFill>
                              <a:srgbClr val="0000FF"/>
                            </a:solidFill>
                            <a:latin typeface="Cambria Math" panose="02040503050406030204" pitchFamily="18" charset="0"/>
                            <a:cs typeface="Calibri" panose="020F0502020204030204" pitchFamily="34" charset="0"/>
                          </a:rPr>
                          <m:t>𝒖</m:t>
                        </m:r>
                        <m:r>
                          <a:rPr lang="en-US" altLang="en-US" i="1" baseline="-25000" dirty="0">
                            <a:solidFill>
                              <a:srgbClr val="0000FF"/>
                            </a:solidFill>
                            <a:latin typeface="Cambria Math" panose="02040503050406030204" pitchFamily="18" charset="0"/>
                            <a:cs typeface="Calibri" panose="020F0502020204030204" pitchFamily="34" charset="0"/>
                          </a:rPr>
                          <m:t>2</m:t>
                        </m:r>
                        <m:r>
                          <a:rPr lang="en-US" altLang="en-US" i="1" dirty="0">
                            <a:solidFill>
                              <a:srgbClr val="0000FF"/>
                            </a:solidFill>
                            <a:latin typeface="Cambria Math" panose="02040503050406030204" pitchFamily="18" charset="0"/>
                            <a:cs typeface="Calibri" panose="020F0502020204030204" pitchFamily="34" charset="0"/>
                          </a:rPr>
                          <m:t> + </m:t>
                        </m:r>
                        <m:r>
                          <a:rPr lang="en-US" altLang="en-US" b="1" i="1" dirty="0">
                            <a:solidFill>
                              <a:srgbClr val="0000FF"/>
                            </a:solidFill>
                            <a:latin typeface="Cambria Math" panose="02040503050406030204" pitchFamily="18" charset="0"/>
                            <a:cs typeface="Calibri" panose="020F0502020204030204" pitchFamily="34" charset="0"/>
                          </a:rPr>
                          <m:t>𝑷</m:t>
                        </m:r>
                        <m:r>
                          <a:rPr lang="en-US" altLang="en-US" i="1" baseline="-25000" dirty="0">
                            <a:solidFill>
                              <a:srgbClr val="0000FF"/>
                            </a:solidFill>
                            <a:latin typeface="Cambria Math" panose="02040503050406030204" pitchFamily="18" charset="0"/>
                            <a:cs typeface="Calibri" panose="020F0502020204030204" pitchFamily="34" charset="0"/>
                          </a:rPr>
                          <m:t>1</m:t>
                        </m:r>
                        <m:r>
                          <a:rPr lang="en-US" altLang="en-US" b="1" i="1" dirty="0">
                            <a:solidFill>
                              <a:srgbClr val="0000FF"/>
                            </a:solidFill>
                            <a:latin typeface="Cambria Math" panose="02040503050406030204" pitchFamily="18" charset="0"/>
                            <a:cs typeface="Calibri" panose="020F0502020204030204" pitchFamily="34" charset="0"/>
                          </a:rPr>
                          <m:t>𝒖</m:t>
                        </m:r>
                        <m:r>
                          <a:rPr lang="en-US" altLang="en-US" i="1" baseline="-25000" dirty="0">
                            <a:solidFill>
                              <a:srgbClr val="0000FF"/>
                            </a:solidFill>
                            <a:latin typeface="Cambria Math" panose="02040503050406030204" pitchFamily="18" charset="0"/>
                            <a:cs typeface="Calibri" panose="020F0502020204030204" pitchFamily="34" charset="0"/>
                          </a:rPr>
                          <m:t>1</m:t>
                        </m:r>
                      </m:oMath>
                    </a14:m>
                    <a:r>
                      <a:rPr lang="en-US" altLang="en-US" dirty="0">
                        <a:solidFill>
                          <a:srgbClr val="0000FF"/>
                        </a:solidFill>
                        <a:latin typeface="Calibri" panose="020F0502020204030204" pitchFamily="34" charset="0"/>
                        <a:cs typeface="Calibri" panose="020F0502020204030204" pitchFamily="34" charset="0"/>
                      </a:rPr>
                      <a:t>.  Smooth </a:t>
                    </a:r>
                    <a14:m>
                      <m:oMath xmlns:m="http://schemas.openxmlformats.org/officeDocument/2006/math">
                        <m:r>
                          <a:rPr lang="en-US" altLang="en-US" b="1" i="1" dirty="0" smtClean="0">
                            <a:solidFill>
                              <a:srgbClr val="0000FF"/>
                            </a:solidFill>
                            <a:latin typeface="Cambria Math" panose="02040503050406030204" pitchFamily="18" charset="0"/>
                            <a:cs typeface="Calibri" panose="020F0502020204030204" pitchFamily="34" charset="0"/>
                          </a:rPr>
                          <m:t>𝑨</m:t>
                        </m:r>
                        <m:r>
                          <a:rPr lang="en-US" altLang="en-US" i="1" baseline="-25000" dirty="0">
                            <a:solidFill>
                              <a:srgbClr val="0000FF"/>
                            </a:solidFill>
                            <a:latin typeface="Cambria Math" panose="02040503050406030204" pitchFamily="18" charset="0"/>
                            <a:cs typeface="Calibri" panose="020F0502020204030204" pitchFamily="34" charset="0"/>
                          </a:rPr>
                          <m:t>2</m:t>
                        </m:r>
                        <m:r>
                          <a:rPr lang="en-US" altLang="en-US" b="1" i="1" dirty="0">
                            <a:solidFill>
                              <a:srgbClr val="0000FF"/>
                            </a:solidFill>
                            <a:latin typeface="Cambria Math" panose="02040503050406030204" pitchFamily="18" charset="0"/>
                            <a:cs typeface="Calibri" panose="020F0502020204030204" pitchFamily="34" charset="0"/>
                          </a:rPr>
                          <m:t>𝒖</m:t>
                        </m:r>
                        <m:r>
                          <a:rPr lang="en-US" altLang="en-US" i="1" baseline="-25000" dirty="0">
                            <a:solidFill>
                              <a:srgbClr val="0000FF"/>
                            </a:solidFill>
                            <a:latin typeface="Cambria Math" panose="02040503050406030204" pitchFamily="18" charset="0"/>
                            <a:cs typeface="Calibri" panose="020F0502020204030204" pitchFamily="34" charset="0"/>
                          </a:rPr>
                          <m:t>2</m:t>
                        </m:r>
                        <m:r>
                          <a:rPr lang="en-US" altLang="en-US" i="1" dirty="0">
                            <a:solidFill>
                              <a:srgbClr val="0000FF"/>
                            </a:solidFill>
                            <a:latin typeface="Cambria Math" panose="02040503050406030204" pitchFamily="18" charset="0"/>
                            <a:cs typeface="Calibri" panose="020F0502020204030204" pitchFamily="34" charset="0"/>
                          </a:rPr>
                          <m:t>=</m:t>
                        </m:r>
                        <m:r>
                          <a:rPr lang="en-US" altLang="en-US" b="1" i="1" dirty="0">
                            <a:solidFill>
                              <a:srgbClr val="0000FF"/>
                            </a:solidFill>
                            <a:latin typeface="Cambria Math" panose="02040503050406030204" pitchFamily="18" charset="0"/>
                            <a:cs typeface="Calibri" panose="020F0502020204030204" pitchFamily="34" charset="0"/>
                          </a:rPr>
                          <m:t>𝒇</m:t>
                        </m:r>
                        <m:r>
                          <a:rPr lang="en-US" altLang="en-US" i="1" baseline="-25000" dirty="0">
                            <a:solidFill>
                              <a:srgbClr val="0000FF"/>
                            </a:solidFill>
                            <a:latin typeface="Cambria Math" panose="02040503050406030204" pitchFamily="18" charset="0"/>
                            <a:cs typeface="Calibri" panose="020F0502020204030204" pitchFamily="34" charset="0"/>
                          </a:rPr>
                          <m:t>2</m:t>
                        </m:r>
                      </m:oMath>
                    </a14:m>
                    <a:r>
                      <a:rPr lang="en-US" altLang="en-US" dirty="0">
                        <a:solidFill>
                          <a:srgbClr val="0000FF"/>
                        </a:solidFill>
                        <a:latin typeface="Calibri" panose="020F0502020204030204" pitchFamily="34" charset="0"/>
                        <a:cs typeface="Calibri" panose="020F0502020204030204" pitchFamily="34" charset="0"/>
                      </a:rPr>
                      <a:t>. </a:t>
                    </a:r>
                  </a:p>
                </p:txBody>
              </p:sp>
            </mc:Choice>
            <mc:Fallback xmlns="">
              <p:sp>
                <p:nvSpPr>
                  <p:cNvPr id="72" name="Text Box 20">
                    <a:extLst>
                      <a:ext uri="{FF2B5EF4-FFF2-40B4-BE49-F238E27FC236}">
                        <a16:creationId xmlns:a16="http://schemas.microsoft.com/office/drawing/2014/main" id="{80CBDF79-432C-4111-BE8E-4ECA09174853}"/>
                      </a:ext>
                    </a:extLst>
                  </p:cNvPr>
                  <p:cNvSpPr txBox="1">
                    <a:spLocks noRot="1" noChangeAspect="1" noMove="1" noResize="1" noEditPoints="1" noAdjustHandles="1" noChangeArrowheads="1" noChangeShapeType="1" noTextEdit="1"/>
                  </p:cNvSpPr>
                  <p:nvPr/>
                </p:nvSpPr>
                <p:spPr bwMode="auto">
                  <a:xfrm>
                    <a:off x="3185" y="2176"/>
                    <a:ext cx="2704" cy="233"/>
                  </a:xfrm>
                  <a:prstGeom prst="rect">
                    <a:avLst/>
                  </a:prstGeom>
                  <a:blipFill>
                    <a:blip r:embed="rId5"/>
                    <a:stretch>
                      <a:fillRect l="-1136" t="-8197" r="-568" b="-24590"/>
                    </a:stretch>
                  </a:blip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8575">
                        <a:solidFill>
                          <a:srgbClr val="000000"/>
                        </a:solidFill>
                        <a:miter lim="800000"/>
                        <a:headEnd/>
                        <a:tailEnd/>
                      </a14:hiddenLine>
                    </a:ext>
                  </a:extLst>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3" name="Text Box 21">
                    <a:extLst>
                      <a:ext uri="{FF2B5EF4-FFF2-40B4-BE49-F238E27FC236}">
                        <a16:creationId xmlns:a16="http://schemas.microsoft.com/office/drawing/2014/main" id="{1BF581DE-199F-49E6-AD3D-7E81718CFC1C}"/>
                      </a:ext>
                    </a:extLst>
                  </p:cNvPr>
                  <p:cNvSpPr txBox="1">
                    <a:spLocks noChangeArrowheads="1"/>
                  </p:cNvSpPr>
                  <p:nvPr/>
                </p:nvSpPr>
                <p:spPr bwMode="auto">
                  <a:xfrm>
                    <a:off x="3212" y="1896"/>
                    <a:ext cx="2661" cy="233"/>
                  </a:xfrm>
                  <a:prstGeom prst="rect">
                    <a:avLst/>
                  </a:prstGeom>
                  <a:noFill/>
                  <a:ln>
                    <a:noFill/>
                  </a:ln>
                  <a:extLst>
                    <a:ext uri="{909E8E84-426E-40DD-AFC4-6F175D3DCCD1}">
                      <a14:hiddenFill>
                        <a:solidFill>
                          <a:srgbClr val="FFFFFF"/>
                        </a:solidFill>
                      </a14:hiddenFill>
                    </a:ext>
                    <a:ext uri="{91240B29-F687-4F45-9708-019B960494DF}">
                      <a14:hiddenLine w="28575">
                        <a:solidFill>
                          <a:srgbClr val="000000"/>
                        </a:solidFill>
                        <a:miter lim="800000"/>
                        <a:headEnd/>
                        <a:tailEnd/>
                      </a14:hiddenLine>
                    </a:ext>
                  </a:extLst>
                </p:spPr>
                <p:txBody>
                  <a:bodyPr wrap="square" anchor="ctr">
                    <a:spAutoFit/>
                  </a:bodyP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r>
                      <a:rPr lang="en-US" altLang="en-US" dirty="0">
                        <a:solidFill>
                          <a:srgbClr val="0000FF"/>
                        </a:solidFill>
                        <a:latin typeface="Calibri" panose="020F0502020204030204" pitchFamily="34" charset="0"/>
                        <a:cs typeface="Calibri" panose="020F0502020204030204" pitchFamily="34" charset="0"/>
                      </a:rPr>
                      <a:t>Set</a:t>
                    </a:r>
                    <a:r>
                      <a:rPr lang="en-US" altLang="en-US" i="1" dirty="0">
                        <a:solidFill>
                          <a:srgbClr val="0000FF"/>
                        </a:solidFill>
                        <a:latin typeface="Calibri" panose="020F0502020204030204" pitchFamily="34" charset="0"/>
                        <a:cs typeface="Calibri" panose="020F0502020204030204" pitchFamily="34" charset="0"/>
                      </a:rPr>
                      <a:t> </a:t>
                    </a:r>
                    <a14:m>
                      <m:oMath xmlns:m="http://schemas.openxmlformats.org/officeDocument/2006/math">
                        <m:r>
                          <a:rPr lang="en-US" altLang="en-US" b="1" i="1" dirty="0" smtClean="0">
                            <a:solidFill>
                              <a:srgbClr val="0000FF"/>
                            </a:solidFill>
                            <a:latin typeface="Cambria Math" panose="02040503050406030204" pitchFamily="18" charset="0"/>
                            <a:cs typeface="Calibri" panose="020F0502020204030204" pitchFamily="34" charset="0"/>
                          </a:rPr>
                          <m:t>𝒖</m:t>
                        </m:r>
                        <m:r>
                          <a:rPr lang="en-US" altLang="en-US" i="1" baseline="-25000" dirty="0">
                            <a:solidFill>
                              <a:srgbClr val="0000FF"/>
                            </a:solidFill>
                            <a:latin typeface="Cambria Math" panose="02040503050406030204" pitchFamily="18" charset="0"/>
                            <a:cs typeface="Calibri" panose="020F0502020204030204" pitchFamily="34" charset="0"/>
                          </a:rPr>
                          <m:t>3</m:t>
                        </m:r>
                        <m:r>
                          <a:rPr lang="en-US" altLang="en-US" b="0" i="1" dirty="0" smtClean="0">
                            <a:solidFill>
                              <a:srgbClr val="0000FF"/>
                            </a:solidFill>
                            <a:latin typeface="Cambria Math" panose="02040503050406030204" pitchFamily="18" charset="0"/>
                            <a:cs typeface="Calibri" panose="020F0502020204030204" pitchFamily="34" charset="0"/>
                          </a:rPr>
                          <m:t>=</m:t>
                        </m:r>
                        <m:r>
                          <a:rPr lang="en-US" altLang="en-US" i="1" dirty="0">
                            <a:solidFill>
                              <a:srgbClr val="0000FF"/>
                            </a:solidFill>
                            <a:latin typeface="Cambria Math" panose="02040503050406030204" pitchFamily="18" charset="0"/>
                            <a:cs typeface="Calibri" panose="020F0502020204030204" pitchFamily="34" charset="0"/>
                          </a:rPr>
                          <m:t> </m:t>
                        </m:r>
                        <m:r>
                          <a:rPr lang="en-US" altLang="en-US" b="1" i="1" dirty="0">
                            <a:solidFill>
                              <a:srgbClr val="0000FF"/>
                            </a:solidFill>
                            <a:latin typeface="Cambria Math" panose="02040503050406030204" pitchFamily="18" charset="0"/>
                            <a:cs typeface="Calibri" panose="020F0502020204030204" pitchFamily="34" charset="0"/>
                          </a:rPr>
                          <m:t>𝒖</m:t>
                        </m:r>
                        <m:r>
                          <a:rPr lang="en-US" altLang="en-US" i="1" baseline="-25000" dirty="0">
                            <a:solidFill>
                              <a:srgbClr val="0000FF"/>
                            </a:solidFill>
                            <a:latin typeface="Cambria Math" panose="02040503050406030204" pitchFamily="18" charset="0"/>
                            <a:cs typeface="Calibri" panose="020F0502020204030204" pitchFamily="34" charset="0"/>
                          </a:rPr>
                          <m:t>3</m:t>
                        </m:r>
                        <m:r>
                          <a:rPr lang="en-US" altLang="en-US" i="1" dirty="0">
                            <a:solidFill>
                              <a:srgbClr val="0000FF"/>
                            </a:solidFill>
                            <a:latin typeface="Cambria Math" panose="02040503050406030204" pitchFamily="18" charset="0"/>
                            <a:cs typeface="Calibri" panose="020F0502020204030204" pitchFamily="34" charset="0"/>
                          </a:rPr>
                          <m:t> + </m:t>
                        </m:r>
                        <m:r>
                          <a:rPr lang="en-US" altLang="en-US" b="1" i="1" dirty="0">
                            <a:solidFill>
                              <a:srgbClr val="0000FF"/>
                            </a:solidFill>
                            <a:latin typeface="Cambria Math" panose="02040503050406030204" pitchFamily="18" charset="0"/>
                            <a:cs typeface="Calibri" panose="020F0502020204030204" pitchFamily="34" charset="0"/>
                          </a:rPr>
                          <m:t>𝑷</m:t>
                        </m:r>
                        <m:r>
                          <a:rPr lang="en-US" altLang="en-US" i="1" baseline="-25000" dirty="0">
                            <a:solidFill>
                              <a:srgbClr val="0000FF"/>
                            </a:solidFill>
                            <a:latin typeface="Cambria Math" panose="02040503050406030204" pitchFamily="18" charset="0"/>
                            <a:cs typeface="Calibri" panose="020F0502020204030204" pitchFamily="34" charset="0"/>
                          </a:rPr>
                          <m:t>2</m:t>
                        </m:r>
                        <m:r>
                          <a:rPr lang="en-US" altLang="en-US" b="1" i="1" dirty="0">
                            <a:solidFill>
                              <a:srgbClr val="0000FF"/>
                            </a:solidFill>
                            <a:latin typeface="Cambria Math" panose="02040503050406030204" pitchFamily="18" charset="0"/>
                            <a:cs typeface="Calibri" panose="020F0502020204030204" pitchFamily="34" charset="0"/>
                          </a:rPr>
                          <m:t>𝒖</m:t>
                        </m:r>
                        <m:r>
                          <a:rPr lang="en-US" altLang="en-US" i="1" baseline="-25000" dirty="0">
                            <a:solidFill>
                              <a:srgbClr val="0000FF"/>
                            </a:solidFill>
                            <a:latin typeface="Cambria Math" panose="02040503050406030204" pitchFamily="18" charset="0"/>
                            <a:cs typeface="Calibri" panose="020F0502020204030204" pitchFamily="34" charset="0"/>
                          </a:rPr>
                          <m:t>2</m:t>
                        </m:r>
                      </m:oMath>
                    </a14:m>
                    <a:r>
                      <a:rPr lang="en-US" altLang="en-US" dirty="0">
                        <a:solidFill>
                          <a:srgbClr val="0000FF"/>
                        </a:solidFill>
                        <a:latin typeface="Calibri" panose="020F0502020204030204" pitchFamily="34" charset="0"/>
                        <a:cs typeface="Calibri" panose="020F0502020204030204" pitchFamily="34" charset="0"/>
                      </a:rPr>
                      <a:t>.  Smooth </a:t>
                    </a:r>
                    <a14:m>
                      <m:oMath xmlns:m="http://schemas.openxmlformats.org/officeDocument/2006/math">
                        <m:r>
                          <a:rPr lang="en-US" altLang="en-US" b="1" i="1" dirty="0" smtClean="0">
                            <a:solidFill>
                              <a:srgbClr val="0000FF"/>
                            </a:solidFill>
                            <a:latin typeface="Cambria Math" panose="02040503050406030204" pitchFamily="18" charset="0"/>
                            <a:cs typeface="Calibri" panose="020F0502020204030204" pitchFamily="34" charset="0"/>
                          </a:rPr>
                          <m:t>𝑨</m:t>
                        </m:r>
                        <m:r>
                          <a:rPr lang="en-US" altLang="en-US" i="1" baseline="-25000" dirty="0">
                            <a:solidFill>
                              <a:srgbClr val="0000FF"/>
                            </a:solidFill>
                            <a:latin typeface="Cambria Math" panose="02040503050406030204" pitchFamily="18" charset="0"/>
                            <a:cs typeface="Calibri" panose="020F0502020204030204" pitchFamily="34" charset="0"/>
                          </a:rPr>
                          <m:t>3</m:t>
                        </m:r>
                        <m:r>
                          <a:rPr lang="en-US" altLang="en-US" b="1" i="1" dirty="0">
                            <a:solidFill>
                              <a:srgbClr val="0000FF"/>
                            </a:solidFill>
                            <a:latin typeface="Cambria Math" panose="02040503050406030204" pitchFamily="18" charset="0"/>
                            <a:cs typeface="Calibri" panose="020F0502020204030204" pitchFamily="34" charset="0"/>
                          </a:rPr>
                          <m:t>𝒖</m:t>
                        </m:r>
                        <m:r>
                          <a:rPr lang="en-US" altLang="en-US" i="1" baseline="-25000" dirty="0">
                            <a:solidFill>
                              <a:srgbClr val="0000FF"/>
                            </a:solidFill>
                            <a:latin typeface="Cambria Math" panose="02040503050406030204" pitchFamily="18" charset="0"/>
                            <a:cs typeface="Calibri" panose="020F0502020204030204" pitchFamily="34" charset="0"/>
                          </a:rPr>
                          <m:t>3</m:t>
                        </m:r>
                        <m:r>
                          <a:rPr lang="en-US" altLang="en-US" i="1" dirty="0">
                            <a:solidFill>
                              <a:srgbClr val="0000FF"/>
                            </a:solidFill>
                            <a:latin typeface="Cambria Math" panose="02040503050406030204" pitchFamily="18" charset="0"/>
                            <a:cs typeface="Calibri" panose="020F0502020204030204" pitchFamily="34" charset="0"/>
                          </a:rPr>
                          <m:t>=</m:t>
                        </m:r>
                        <m:r>
                          <a:rPr lang="en-US" altLang="en-US" b="1" i="1" dirty="0">
                            <a:solidFill>
                              <a:srgbClr val="0000FF"/>
                            </a:solidFill>
                            <a:latin typeface="Cambria Math" panose="02040503050406030204" pitchFamily="18" charset="0"/>
                            <a:cs typeface="Calibri" panose="020F0502020204030204" pitchFamily="34" charset="0"/>
                          </a:rPr>
                          <m:t>𝒇</m:t>
                        </m:r>
                        <m:r>
                          <a:rPr lang="en-US" altLang="en-US" i="1" baseline="-25000" dirty="0">
                            <a:solidFill>
                              <a:srgbClr val="0000FF"/>
                            </a:solidFill>
                            <a:latin typeface="Cambria Math" panose="02040503050406030204" pitchFamily="18" charset="0"/>
                            <a:cs typeface="Calibri" panose="020F0502020204030204" pitchFamily="34" charset="0"/>
                          </a:rPr>
                          <m:t>3</m:t>
                        </m:r>
                      </m:oMath>
                    </a14:m>
                    <a:r>
                      <a:rPr lang="en-US" altLang="en-US" dirty="0">
                        <a:solidFill>
                          <a:srgbClr val="0000FF"/>
                        </a:solidFill>
                        <a:latin typeface="Calibri" panose="020F0502020204030204" pitchFamily="34" charset="0"/>
                        <a:cs typeface="Calibri" panose="020F0502020204030204" pitchFamily="34" charset="0"/>
                      </a:rPr>
                      <a:t>. </a:t>
                    </a:r>
                  </a:p>
                </p:txBody>
              </p:sp>
            </mc:Choice>
            <mc:Fallback xmlns="">
              <p:sp>
                <p:nvSpPr>
                  <p:cNvPr id="73" name="Text Box 21">
                    <a:extLst>
                      <a:ext uri="{FF2B5EF4-FFF2-40B4-BE49-F238E27FC236}">
                        <a16:creationId xmlns:a16="http://schemas.microsoft.com/office/drawing/2014/main" id="{1BF581DE-199F-49E6-AD3D-7E81718CFC1C}"/>
                      </a:ext>
                    </a:extLst>
                  </p:cNvPr>
                  <p:cNvSpPr txBox="1">
                    <a:spLocks noRot="1" noChangeAspect="1" noMove="1" noResize="1" noEditPoints="1" noAdjustHandles="1" noChangeArrowheads="1" noChangeShapeType="1" noTextEdit="1"/>
                  </p:cNvSpPr>
                  <p:nvPr/>
                </p:nvSpPr>
                <p:spPr bwMode="auto">
                  <a:xfrm>
                    <a:off x="3212" y="1896"/>
                    <a:ext cx="2661" cy="233"/>
                  </a:xfrm>
                  <a:prstGeom prst="rect">
                    <a:avLst/>
                  </a:prstGeom>
                  <a:blipFill>
                    <a:blip r:embed="rId6"/>
                    <a:stretch>
                      <a:fillRect l="-1154" t="-8197" r="-1010" b="-26230"/>
                    </a:stretch>
                  </a:blip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8575">
                        <a:solidFill>
                          <a:srgbClr val="000000"/>
                        </a:solidFill>
                        <a:miter lim="800000"/>
                        <a:headEnd/>
                        <a:tailEnd/>
                      </a14:hiddenLine>
                    </a:ext>
                  </a:extLst>
                </p:spPr>
                <p:txBody>
                  <a:bodyPr/>
                  <a:lstStyle/>
                  <a:p>
                    <a:r>
                      <a:rPr lang="en-US">
                        <a:noFill/>
                      </a:rPr>
                      <a:t> </a:t>
                    </a:r>
                  </a:p>
                </p:txBody>
              </p:sp>
            </mc:Fallback>
          </mc:AlternateContent>
          <p:sp>
            <p:nvSpPr>
              <p:cNvPr id="74" name="Text Box 22">
                <a:extLst>
                  <a:ext uri="{FF2B5EF4-FFF2-40B4-BE49-F238E27FC236}">
                    <a16:creationId xmlns:a16="http://schemas.microsoft.com/office/drawing/2014/main" id="{AACAAE4B-2AD5-471D-A567-D4BA4B1BA81C}"/>
                  </a:ext>
                </a:extLst>
              </p:cNvPr>
              <p:cNvSpPr txBox="1">
                <a:spLocks noChangeArrowheads="1"/>
              </p:cNvSpPr>
              <p:nvPr/>
            </p:nvSpPr>
            <p:spPr bwMode="auto">
              <a:xfrm>
                <a:off x="3464" y="1596"/>
                <a:ext cx="2296" cy="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8575">
                    <a:solidFill>
                      <a:srgbClr val="000000"/>
                    </a:solidFill>
                    <a:miter lim="800000"/>
                    <a:headEnd/>
                    <a:tailEnd/>
                  </a14:hiddenLine>
                </a:ext>
              </a:extLst>
            </p:spPr>
            <p:txBody>
              <a:bodyPr anchor="ctr">
                <a:spAutoFit/>
              </a:bodyP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endParaRPr lang="en-US" altLang="en-US">
                  <a:solidFill>
                    <a:srgbClr val="0000FF"/>
                  </a:solidFill>
                </a:endParaRPr>
              </a:p>
            </p:txBody>
          </p:sp>
        </p:grpSp>
      </p:grpSp>
      <mc:AlternateContent xmlns:mc="http://schemas.openxmlformats.org/markup-compatibility/2006" xmlns:a14="http://schemas.microsoft.com/office/drawing/2010/main">
        <mc:Choice Requires="a14">
          <p:sp>
            <p:nvSpPr>
              <p:cNvPr id="79" name="Text Box 8">
                <a:extLst>
                  <a:ext uri="{FF2B5EF4-FFF2-40B4-BE49-F238E27FC236}">
                    <a16:creationId xmlns:a16="http://schemas.microsoft.com/office/drawing/2014/main" id="{6498B032-3CE4-4B81-92AC-B7CA045ECF2D}"/>
                  </a:ext>
                </a:extLst>
              </p:cNvPr>
              <p:cNvSpPr txBox="1">
                <a:spLocks noChangeArrowheads="1"/>
              </p:cNvSpPr>
              <p:nvPr/>
            </p:nvSpPr>
            <p:spPr bwMode="auto">
              <a:xfrm>
                <a:off x="1205774" y="4505900"/>
                <a:ext cx="1722908" cy="369332"/>
              </a:xfrm>
              <a:prstGeom prst="rect">
                <a:avLst/>
              </a:prstGeom>
              <a:solidFill>
                <a:schemeClr val="accent5">
                  <a:lumMod val="20000"/>
                  <a:lumOff val="80000"/>
                </a:schemeClr>
              </a:solidFill>
              <a:ln>
                <a:noFill/>
              </a:ln>
            </p:spPr>
            <p:txBody>
              <a:bodyPr wrap="none" anchor="ctr">
                <a:spAutoFit/>
              </a:bodyP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dirty="0">
                    <a:latin typeface="Calibri" panose="020F0502020204030204" pitchFamily="34" charset="0"/>
                    <a:cs typeface="Calibri" panose="020F0502020204030204" pitchFamily="34" charset="0"/>
                  </a:rPr>
                  <a:t>Solve </a:t>
                </a:r>
                <a14:m>
                  <m:oMath xmlns:m="http://schemas.openxmlformats.org/officeDocument/2006/math">
                    <m:r>
                      <a:rPr lang="en-US" altLang="en-US" b="1" i="1" dirty="0" smtClean="0">
                        <a:latin typeface="Cambria Math" panose="02040503050406030204" pitchFamily="18" charset="0"/>
                        <a:cs typeface="Calibri" panose="020F0502020204030204" pitchFamily="34" charset="0"/>
                      </a:rPr>
                      <m:t>𝑨</m:t>
                    </m:r>
                    <m:r>
                      <a:rPr lang="en-US" altLang="en-US" i="1" baseline="-25000" dirty="0">
                        <a:latin typeface="Cambria Math" panose="02040503050406030204" pitchFamily="18" charset="0"/>
                        <a:cs typeface="Calibri" panose="020F0502020204030204" pitchFamily="34" charset="0"/>
                      </a:rPr>
                      <m:t>3</m:t>
                    </m:r>
                    <m:r>
                      <a:rPr lang="en-US" altLang="en-US" b="1" i="1" dirty="0">
                        <a:latin typeface="Cambria Math" panose="02040503050406030204" pitchFamily="18" charset="0"/>
                        <a:cs typeface="Calibri" panose="020F0502020204030204" pitchFamily="34" charset="0"/>
                      </a:rPr>
                      <m:t>𝒖</m:t>
                    </m:r>
                    <m:r>
                      <a:rPr lang="en-US" altLang="en-US" i="1" baseline="-25000" dirty="0">
                        <a:latin typeface="Cambria Math" panose="02040503050406030204" pitchFamily="18" charset="0"/>
                        <a:cs typeface="Calibri" panose="020F0502020204030204" pitchFamily="34" charset="0"/>
                      </a:rPr>
                      <m:t>3</m:t>
                    </m:r>
                    <m:r>
                      <a:rPr lang="en-US" altLang="en-US" i="1" dirty="0">
                        <a:latin typeface="Cambria Math" panose="02040503050406030204" pitchFamily="18" charset="0"/>
                        <a:cs typeface="Calibri" panose="020F0502020204030204" pitchFamily="34" charset="0"/>
                      </a:rPr>
                      <m:t>=</m:t>
                    </m:r>
                    <m:r>
                      <a:rPr lang="en-US" altLang="en-US" b="1" i="1" dirty="0">
                        <a:latin typeface="Cambria Math" panose="02040503050406030204" pitchFamily="18" charset="0"/>
                        <a:cs typeface="Calibri" panose="020F0502020204030204" pitchFamily="34" charset="0"/>
                      </a:rPr>
                      <m:t>𝒇</m:t>
                    </m:r>
                    <m:r>
                      <a:rPr lang="en-US" altLang="en-US" i="1" baseline="-25000" dirty="0">
                        <a:latin typeface="Cambria Math" panose="02040503050406030204" pitchFamily="18" charset="0"/>
                        <a:cs typeface="Calibri" panose="020F0502020204030204" pitchFamily="34" charset="0"/>
                      </a:rPr>
                      <m:t>3</m:t>
                    </m:r>
                  </m:oMath>
                </a14:m>
                <a:endParaRPr lang="en-US" altLang="en-US" baseline="-25000" dirty="0">
                  <a:latin typeface="Calibri" panose="020F0502020204030204" pitchFamily="34" charset="0"/>
                  <a:cs typeface="Calibri" panose="020F0502020204030204" pitchFamily="34" charset="0"/>
                </a:endParaRPr>
              </a:p>
            </p:txBody>
          </p:sp>
        </mc:Choice>
        <mc:Fallback xmlns="">
          <p:sp>
            <p:nvSpPr>
              <p:cNvPr id="79" name="Text Box 8">
                <a:extLst>
                  <a:ext uri="{FF2B5EF4-FFF2-40B4-BE49-F238E27FC236}">
                    <a16:creationId xmlns:a16="http://schemas.microsoft.com/office/drawing/2014/main" id="{6498B032-3CE4-4B81-92AC-B7CA045ECF2D}"/>
                  </a:ext>
                </a:extLst>
              </p:cNvPr>
              <p:cNvSpPr txBox="1">
                <a:spLocks noRot="1" noChangeAspect="1" noMove="1" noResize="1" noEditPoints="1" noAdjustHandles="1" noChangeArrowheads="1" noChangeShapeType="1" noTextEdit="1"/>
              </p:cNvSpPr>
              <p:nvPr/>
            </p:nvSpPr>
            <p:spPr bwMode="auto">
              <a:xfrm>
                <a:off x="1205774" y="4505900"/>
                <a:ext cx="1722908" cy="369332"/>
              </a:xfrm>
              <a:prstGeom prst="rect">
                <a:avLst/>
              </a:prstGeom>
              <a:blipFill>
                <a:blip r:embed="rId7"/>
                <a:stretch>
                  <a:fillRect l="-2482" t="-8197" b="-24590"/>
                </a:stretch>
              </a:blipFill>
              <a:ln>
                <a:noFill/>
              </a:ln>
              <a:extLst/>
            </p:spPr>
            <p:txBody>
              <a:bodyPr/>
              <a:lstStyle/>
              <a:p>
                <a:r>
                  <a:rPr lang="en-US">
                    <a:noFill/>
                  </a:rPr>
                  <a:t> </a:t>
                </a:r>
              </a:p>
            </p:txBody>
          </p:sp>
        </mc:Fallback>
      </mc:AlternateContent>
      <p:grpSp>
        <p:nvGrpSpPr>
          <p:cNvPr id="84" name="Group 83">
            <a:extLst>
              <a:ext uri="{FF2B5EF4-FFF2-40B4-BE49-F238E27FC236}">
                <a16:creationId xmlns:a16="http://schemas.microsoft.com/office/drawing/2014/main" id="{992D70E4-FE14-42AA-B72A-26ADD0152672}"/>
              </a:ext>
            </a:extLst>
          </p:cNvPr>
          <p:cNvGrpSpPr/>
          <p:nvPr/>
        </p:nvGrpSpPr>
        <p:grpSpPr>
          <a:xfrm>
            <a:off x="2987675" y="1902968"/>
            <a:ext cx="5941072" cy="2778458"/>
            <a:chOff x="2348953" y="1061620"/>
            <a:chExt cx="6330950" cy="3494085"/>
          </a:xfrm>
        </p:grpSpPr>
        <p:pic>
          <p:nvPicPr>
            <p:cNvPr id="85" name="Picture 54" descr="large_node">
              <a:extLst>
                <a:ext uri="{FF2B5EF4-FFF2-40B4-BE49-F238E27FC236}">
                  <a16:creationId xmlns:a16="http://schemas.microsoft.com/office/drawing/2014/main" id="{B1599E3F-0B25-404F-9D9A-DD33C15A7DFB}"/>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4390478" y="1061620"/>
              <a:ext cx="3944938" cy="1255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86" name="Group 70">
              <a:extLst>
                <a:ext uri="{FF2B5EF4-FFF2-40B4-BE49-F238E27FC236}">
                  <a16:creationId xmlns:a16="http://schemas.microsoft.com/office/drawing/2014/main" id="{BCDFDFB6-15F9-4282-89BB-9EEC1E550EAC}"/>
                </a:ext>
              </a:extLst>
            </p:cNvPr>
            <p:cNvGrpSpPr>
              <a:grpSpLocks/>
            </p:cNvGrpSpPr>
            <p:nvPr/>
          </p:nvGrpSpPr>
          <p:grpSpPr bwMode="auto">
            <a:xfrm>
              <a:off x="2348953" y="1785519"/>
              <a:ext cx="6330950" cy="2770186"/>
              <a:chOff x="1893" y="1323"/>
              <a:chExt cx="3988" cy="1745"/>
            </a:xfrm>
          </p:grpSpPr>
          <p:grpSp>
            <p:nvGrpSpPr>
              <p:cNvPr id="87" name="Group 55">
                <a:extLst>
                  <a:ext uri="{FF2B5EF4-FFF2-40B4-BE49-F238E27FC236}">
                    <a16:creationId xmlns:a16="http://schemas.microsoft.com/office/drawing/2014/main" id="{C95A3794-057A-4B0C-BF3D-1845C542CD53}"/>
                  </a:ext>
                </a:extLst>
              </p:cNvPr>
              <p:cNvGrpSpPr>
                <a:grpSpLocks/>
              </p:cNvGrpSpPr>
              <p:nvPr/>
            </p:nvGrpSpPr>
            <p:grpSpPr bwMode="auto">
              <a:xfrm>
                <a:off x="1893" y="1704"/>
                <a:ext cx="3783" cy="804"/>
                <a:chOff x="558" y="2218"/>
                <a:chExt cx="3824" cy="1142"/>
              </a:xfrm>
            </p:grpSpPr>
            <p:pic>
              <p:nvPicPr>
                <p:cNvPr id="97" name="Picture 56" descr="med_node">
                  <a:extLst>
                    <a:ext uri="{FF2B5EF4-FFF2-40B4-BE49-F238E27FC236}">
                      <a16:creationId xmlns:a16="http://schemas.microsoft.com/office/drawing/2014/main" id="{F9695CAE-2CD0-4B2A-96B1-B1D147972A38}"/>
                    </a:ext>
                  </a:extLst>
                </p:cNvPr>
                <p:cNvPicPr>
                  <a:picLocks noChangeAspect="1" noChangeArrowheads="1"/>
                </p:cNvPicPr>
                <p:nvPr/>
              </p:nvPicPr>
              <p:blipFill>
                <a:blip r:embed="rId9">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1824" y="2218"/>
                  <a:ext cx="2558" cy="114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8" name="Text Box 57">
                  <a:extLst>
                    <a:ext uri="{FF2B5EF4-FFF2-40B4-BE49-F238E27FC236}">
                      <a16:creationId xmlns:a16="http://schemas.microsoft.com/office/drawing/2014/main" id="{F2CBE2C8-DF79-4ED9-AB99-802768E2780A}"/>
                    </a:ext>
                  </a:extLst>
                </p:cNvPr>
                <p:cNvSpPr txBox="1">
                  <a:spLocks noChangeArrowheads="1"/>
                </p:cNvSpPr>
                <p:nvPr/>
              </p:nvSpPr>
              <p:spPr bwMode="auto">
                <a:xfrm>
                  <a:off x="558" y="2228"/>
                  <a:ext cx="117" cy="24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8575">
                      <a:solidFill>
                        <a:srgbClr val="000000"/>
                      </a:solidFill>
                      <a:miter lim="800000"/>
                      <a:headEnd/>
                      <a:tailEnd/>
                    </a14:hiddenLine>
                  </a:ext>
                </a:extLst>
              </p:spPr>
              <p:txBody>
                <a:bodyPr wrap="none" anchor="ctr">
                  <a:spAutoFit/>
                </a:bodyPr>
                <a:lstStyle>
                  <a:lvl1pPr marL="174625" indent="-174625">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endParaRPr lang="en-US" altLang="en-US" baseline="-25000"/>
                </a:p>
              </p:txBody>
            </p:sp>
          </p:grpSp>
          <p:pic>
            <p:nvPicPr>
              <p:cNvPr id="88" name="Picture 58" descr="small_node">
                <a:extLst>
                  <a:ext uri="{FF2B5EF4-FFF2-40B4-BE49-F238E27FC236}">
                    <a16:creationId xmlns:a16="http://schemas.microsoft.com/office/drawing/2014/main" id="{BB2D96E6-8246-430B-BD25-03B05FB304EA}"/>
                  </a:ext>
                </a:extLst>
              </p:cNvPr>
              <p:cNvPicPr>
                <a:picLocks noChangeAspect="1" noChangeArrowheads="1"/>
              </p:cNvPicPr>
              <p:nvPr/>
            </p:nvPicPr>
            <p:blipFill>
              <a:blip r:embed="rId10">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3430" y="2592"/>
                <a:ext cx="1827" cy="4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89" name="Group 59">
                <a:extLst>
                  <a:ext uri="{FF2B5EF4-FFF2-40B4-BE49-F238E27FC236}">
                    <a16:creationId xmlns:a16="http://schemas.microsoft.com/office/drawing/2014/main" id="{88351572-372D-4DD4-BFD3-7C664F46AA09}"/>
                  </a:ext>
                </a:extLst>
              </p:cNvPr>
              <p:cNvGrpSpPr>
                <a:grpSpLocks/>
              </p:cNvGrpSpPr>
              <p:nvPr/>
            </p:nvGrpSpPr>
            <p:grpSpPr bwMode="auto">
              <a:xfrm>
                <a:off x="5002" y="1323"/>
                <a:ext cx="879" cy="297"/>
                <a:chOff x="3746" y="1706"/>
                <a:chExt cx="889" cy="422"/>
              </a:xfrm>
            </p:grpSpPr>
            <mc:AlternateContent xmlns:mc="http://schemas.openxmlformats.org/markup-compatibility/2006" xmlns:a14="http://schemas.microsoft.com/office/drawing/2010/main">
              <mc:Choice Requires="a14">
                <p:sp>
                  <p:nvSpPr>
                    <p:cNvPr id="94" name="Text Box 60">
                      <a:extLst>
                        <a:ext uri="{FF2B5EF4-FFF2-40B4-BE49-F238E27FC236}">
                          <a16:creationId xmlns:a16="http://schemas.microsoft.com/office/drawing/2014/main" id="{6A968619-249A-4F08-9A1A-0A1659EC4811}"/>
                        </a:ext>
                      </a:extLst>
                    </p:cNvPr>
                    <p:cNvSpPr txBox="1">
                      <a:spLocks noChangeArrowheads="1"/>
                    </p:cNvSpPr>
                    <p:nvPr/>
                  </p:nvSpPr>
                  <p:spPr bwMode="auto">
                    <a:xfrm>
                      <a:off x="3746" y="1716"/>
                      <a:ext cx="889" cy="412"/>
                    </a:xfrm>
                    <a:prstGeom prst="rect">
                      <a:avLst/>
                    </a:prstGeom>
                    <a:noFill/>
                    <a:ln>
                      <a:noFill/>
                    </a:ln>
                    <a:extLst>
                      <a:ext uri="{909E8E84-426E-40DD-AFC4-6F175D3DCCD1}">
                        <a14:hiddenFill>
                          <a:solidFill>
                            <a:srgbClr val="FFFFFF"/>
                          </a:solidFill>
                        </a14:hiddenFill>
                      </a:ext>
                      <a:ext uri="{91240B29-F687-4F45-9708-019B960494DF}">
                        <a14:hiddenLine w="12700" algn="ctr">
                          <a:solidFill>
                            <a:srgbClr val="000000"/>
                          </a:solidFill>
                          <a:miter lim="800000"/>
                          <a:headEnd/>
                          <a:tailEnd/>
                        </a14:hiddenLine>
                      </a:ext>
                    </a:extLst>
                  </p:spPr>
                  <p:txBody>
                    <a:bodyPr wrap="square" lIns="90487" tIns="44450" rIns="90487" bIns="44450">
                      <a:spAutoFit/>
                    </a:bodyP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14:m>
                        <m:oMath xmlns:m="http://schemas.openxmlformats.org/officeDocument/2006/math">
                          <m:r>
                            <a:rPr lang="en-US" altLang="en-US" b="1" i="1" dirty="0" smtClean="0">
                              <a:latin typeface="Cambria Math" panose="02040503050406030204" pitchFamily="18" charset="0"/>
                              <a:cs typeface="Calibri" panose="020F0502020204030204" pitchFamily="34" charset="0"/>
                            </a:rPr>
                            <m:t>𝑷</m:t>
                          </m:r>
                          <m:r>
                            <a:rPr lang="en-US" altLang="en-US" i="1" baseline="-25000" dirty="0">
                              <a:latin typeface="Cambria Math" panose="02040503050406030204" pitchFamily="18" charset="0"/>
                              <a:cs typeface="Calibri" panose="020F0502020204030204" pitchFamily="34" charset="0"/>
                            </a:rPr>
                            <m:t>2</m:t>
                          </m:r>
                        </m:oMath>
                      </a14:m>
                      <a:r>
                        <a:rPr lang="en-US" altLang="en-US" dirty="0">
                          <a:latin typeface="Calibri" panose="020F0502020204030204" pitchFamily="34" charset="0"/>
                          <a:cs typeface="Calibri" panose="020F0502020204030204" pitchFamily="34" charset="0"/>
                        </a:rPr>
                        <a:t>          </a:t>
                      </a:r>
                      <a14:m>
                        <m:oMath xmlns:m="http://schemas.openxmlformats.org/officeDocument/2006/math">
                          <m:r>
                            <a:rPr lang="en-US" altLang="en-US" b="1" i="1" dirty="0" smtClean="0">
                              <a:latin typeface="Cambria Math" panose="02040503050406030204" pitchFamily="18" charset="0"/>
                              <a:cs typeface="Calibri" panose="020F0502020204030204" pitchFamily="34" charset="0"/>
                            </a:rPr>
                            <m:t>𝑹</m:t>
                          </m:r>
                          <m:r>
                            <a:rPr lang="en-US" altLang="en-US" i="1" baseline="-25000" dirty="0">
                              <a:latin typeface="Cambria Math" panose="02040503050406030204" pitchFamily="18" charset="0"/>
                              <a:cs typeface="Calibri" panose="020F0502020204030204" pitchFamily="34" charset="0"/>
                            </a:rPr>
                            <m:t>2</m:t>
                          </m:r>
                        </m:oMath>
                      </a14:m>
                      <a:endParaRPr lang="en-US" altLang="en-US" baseline="30000" dirty="0">
                        <a:latin typeface="Calibri" panose="020F0502020204030204" pitchFamily="34" charset="0"/>
                        <a:cs typeface="Calibri" panose="020F0502020204030204" pitchFamily="34" charset="0"/>
                      </a:endParaRPr>
                    </a:p>
                  </p:txBody>
                </p:sp>
              </mc:Choice>
              <mc:Fallback xmlns="">
                <p:sp>
                  <p:nvSpPr>
                    <p:cNvPr id="94" name="Text Box 60">
                      <a:extLst>
                        <a:ext uri="{FF2B5EF4-FFF2-40B4-BE49-F238E27FC236}">
                          <a16:creationId xmlns:a16="http://schemas.microsoft.com/office/drawing/2014/main" id="{6A968619-249A-4F08-9A1A-0A1659EC4811}"/>
                        </a:ext>
                      </a:extLst>
                    </p:cNvPr>
                    <p:cNvSpPr txBox="1">
                      <a:spLocks noRot="1" noChangeAspect="1" noMove="1" noResize="1" noEditPoints="1" noAdjustHandles="1" noChangeArrowheads="1" noChangeShapeType="1" noTextEdit="1"/>
                    </p:cNvSpPr>
                    <p:nvPr/>
                  </p:nvSpPr>
                  <p:spPr bwMode="auto">
                    <a:xfrm>
                      <a:off x="3746" y="1716"/>
                      <a:ext cx="889" cy="412"/>
                    </a:xfrm>
                    <a:prstGeom prst="rect">
                      <a:avLst/>
                    </a:prstGeom>
                    <a:blipFill>
                      <a:blip r:embed="rId12"/>
                      <a:stretch>
                        <a:fillRect/>
                      </a:stretch>
                    </a:blip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lgn="ctr">
                          <a:solidFill>
                            <a:srgbClr val="000000"/>
                          </a:solidFill>
                          <a:miter lim="800000"/>
                          <a:headEnd/>
                          <a:tailEnd/>
                        </a14:hiddenLine>
                      </a:ext>
                    </a:extLst>
                  </p:spPr>
                  <p:txBody>
                    <a:bodyPr/>
                    <a:lstStyle/>
                    <a:p>
                      <a:r>
                        <a:rPr lang="en-US">
                          <a:noFill/>
                        </a:rPr>
                        <a:t> </a:t>
                      </a:r>
                    </a:p>
                  </p:txBody>
                </p:sp>
              </mc:Fallback>
            </mc:AlternateContent>
            <p:sp>
              <p:nvSpPr>
                <p:cNvPr id="95" name="AutoShape 61">
                  <a:extLst>
                    <a:ext uri="{FF2B5EF4-FFF2-40B4-BE49-F238E27FC236}">
                      <a16:creationId xmlns:a16="http://schemas.microsoft.com/office/drawing/2014/main" id="{688056E0-C52C-4004-B72A-3A7004C94A87}"/>
                    </a:ext>
                  </a:extLst>
                </p:cNvPr>
                <p:cNvSpPr>
                  <a:spLocks noChangeArrowheads="1"/>
                </p:cNvSpPr>
                <p:nvPr/>
              </p:nvSpPr>
              <p:spPr bwMode="auto">
                <a:xfrm>
                  <a:off x="3991" y="1706"/>
                  <a:ext cx="91" cy="250"/>
                </a:xfrm>
                <a:prstGeom prst="upArrow">
                  <a:avLst>
                    <a:gd name="adj1" fmla="val 50000"/>
                    <a:gd name="adj2" fmla="val 68681"/>
                  </a:avLst>
                </a:prstGeom>
                <a:solidFill>
                  <a:srgbClr val="0000FF">
                    <a:alpha val="27058"/>
                  </a:srgbClr>
                </a:solidFill>
                <a:ln w="12700" algn="ctr">
                  <a:solidFill>
                    <a:schemeClr val="tx1"/>
                  </a:solidFill>
                  <a:miter lim="800000"/>
                  <a:headEnd/>
                  <a:tailEnd/>
                </a:ln>
              </p:spPr>
              <p:txBody>
                <a:bodyPr wrap="none" lIns="90487" tIns="44450" rIns="90487" bIns="44450" anchor="ct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endParaRPr lang="en-US" altLang="en-US"/>
                </a:p>
              </p:txBody>
            </p:sp>
            <p:sp>
              <p:nvSpPr>
                <p:cNvPr id="96" name="AutoShape 62">
                  <a:extLst>
                    <a:ext uri="{FF2B5EF4-FFF2-40B4-BE49-F238E27FC236}">
                      <a16:creationId xmlns:a16="http://schemas.microsoft.com/office/drawing/2014/main" id="{CAED9DE7-DCE1-4C76-A276-F14711DF21E0}"/>
                    </a:ext>
                  </a:extLst>
                </p:cNvPr>
                <p:cNvSpPr>
                  <a:spLocks noChangeArrowheads="1"/>
                </p:cNvSpPr>
                <p:nvPr/>
              </p:nvSpPr>
              <p:spPr bwMode="auto">
                <a:xfrm flipV="1">
                  <a:off x="4173" y="1729"/>
                  <a:ext cx="91" cy="250"/>
                </a:xfrm>
                <a:prstGeom prst="upArrow">
                  <a:avLst>
                    <a:gd name="adj1" fmla="val 50000"/>
                    <a:gd name="adj2" fmla="val 68681"/>
                  </a:avLst>
                </a:prstGeom>
                <a:solidFill>
                  <a:srgbClr val="0000FF">
                    <a:alpha val="27058"/>
                  </a:srgbClr>
                </a:solidFill>
                <a:ln w="12700" algn="ctr">
                  <a:solidFill>
                    <a:schemeClr val="tx1"/>
                  </a:solidFill>
                  <a:miter lim="800000"/>
                  <a:headEnd/>
                  <a:tailEnd/>
                </a:ln>
              </p:spPr>
              <p:txBody>
                <a:bodyPr wrap="none" lIns="90487" tIns="44450" rIns="90487" bIns="44450" anchor="ct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endParaRPr lang="en-US" altLang="en-US"/>
                </a:p>
              </p:txBody>
            </p:sp>
          </p:grpSp>
          <p:grpSp>
            <p:nvGrpSpPr>
              <p:cNvPr id="90" name="Group 66">
                <a:extLst>
                  <a:ext uri="{FF2B5EF4-FFF2-40B4-BE49-F238E27FC236}">
                    <a16:creationId xmlns:a16="http://schemas.microsoft.com/office/drawing/2014/main" id="{74321315-4E58-446B-AA34-F5706054B825}"/>
                  </a:ext>
                </a:extLst>
              </p:cNvPr>
              <p:cNvGrpSpPr>
                <a:grpSpLocks/>
              </p:cNvGrpSpPr>
              <p:nvPr/>
            </p:nvGrpSpPr>
            <p:grpSpPr bwMode="auto">
              <a:xfrm>
                <a:off x="5002" y="2212"/>
                <a:ext cx="879" cy="307"/>
                <a:chOff x="3754" y="1706"/>
                <a:chExt cx="889" cy="435"/>
              </a:xfrm>
            </p:grpSpPr>
            <mc:AlternateContent xmlns:mc="http://schemas.openxmlformats.org/markup-compatibility/2006" xmlns:a14="http://schemas.microsoft.com/office/drawing/2010/main">
              <mc:Choice Requires="a14">
                <p:sp>
                  <p:nvSpPr>
                    <p:cNvPr id="91" name="Text Box 67">
                      <a:extLst>
                        <a:ext uri="{FF2B5EF4-FFF2-40B4-BE49-F238E27FC236}">
                          <a16:creationId xmlns:a16="http://schemas.microsoft.com/office/drawing/2014/main" id="{996E1181-92D2-40E3-A199-6B6106E34744}"/>
                        </a:ext>
                      </a:extLst>
                    </p:cNvPr>
                    <p:cNvSpPr txBox="1">
                      <a:spLocks noChangeArrowheads="1"/>
                    </p:cNvSpPr>
                    <p:nvPr/>
                  </p:nvSpPr>
                  <p:spPr bwMode="auto">
                    <a:xfrm>
                      <a:off x="3754" y="1729"/>
                      <a:ext cx="889" cy="412"/>
                    </a:xfrm>
                    <a:prstGeom prst="rect">
                      <a:avLst/>
                    </a:prstGeom>
                    <a:noFill/>
                    <a:ln>
                      <a:noFill/>
                    </a:ln>
                    <a:extLst>
                      <a:ext uri="{909E8E84-426E-40DD-AFC4-6F175D3DCCD1}">
                        <a14:hiddenFill>
                          <a:solidFill>
                            <a:srgbClr val="FFFFFF"/>
                          </a:solidFill>
                        </a14:hiddenFill>
                      </a:ext>
                      <a:ext uri="{91240B29-F687-4F45-9708-019B960494DF}">
                        <a14:hiddenLine w="12700" algn="ctr">
                          <a:solidFill>
                            <a:srgbClr val="000000"/>
                          </a:solidFill>
                          <a:miter lim="800000"/>
                          <a:headEnd/>
                          <a:tailEnd/>
                        </a14:hiddenLine>
                      </a:ext>
                    </a:extLst>
                  </p:spPr>
                  <p:txBody>
                    <a:bodyPr wrap="square" lIns="90487" tIns="44450" rIns="90487" bIns="44450">
                      <a:spAutoFit/>
                    </a:bodyP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14:m>
                        <m:oMath xmlns:m="http://schemas.openxmlformats.org/officeDocument/2006/math">
                          <m:r>
                            <a:rPr lang="en-US" altLang="en-US" b="1" i="1" dirty="0" smtClean="0">
                              <a:latin typeface="Cambria Math" panose="02040503050406030204" pitchFamily="18" charset="0"/>
                              <a:cs typeface="Calibri" panose="020F0502020204030204" pitchFamily="34" charset="0"/>
                            </a:rPr>
                            <m:t>𝑷</m:t>
                          </m:r>
                          <m:r>
                            <a:rPr lang="en-US" altLang="en-US" i="1" baseline="-25000" dirty="0">
                              <a:latin typeface="Cambria Math" panose="02040503050406030204" pitchFamily="18" charset="0"/>
                              <a:cs typeface="Calibri" panose="020F0502020204030204" pitchFamily="34" charset="0"/>
                            </a:rPr>
                            <m:t>1</m:t>
                          </m:r>
                        </m:oMath>
                      </a14:m>
                      <a:r>
                        <a:rPr lang="en-US" altLang="en-US" dirty="0">
                          <a:latin typeface="Calibri" panose="020F0502020204030204" pitchFamily="34" charset="0"/>
                          <a:cs typeface="Calibri" panose="020F0502020204030204" pitchFamily="34" charset="0"/>
                        </a:rPr>
                        <a:t>          </a:t>
                      </a:r>
                      <a14:m>
                        <m:oMath xmlns:m="http://schemas.openxmlformats.org/officeDocument/2006/math">
                          <m:r>
                            <a:rPr lang="en-US" altLang="en-US" b="1" i="1" dirty="0" smtClean="0">
                              <a:latin typeface="Cambria Math" panose="02040503050406030204" pitchFamily="18" charset="0"/>
                              <a:cs typeface="Calibri" panose="020F0502020204030204" pitchFamily="34" charset="0"/>
                            </a:rPr>
                            <m:t>𝑹</m:t>
                          </m:r>
                          <m:r>
                            <a:rPr lang="en-US" altLang="en-US" i="1" baseline="-25000" dirty="0">
                              <a:latin typeface="Cambria Math" panose="02040503050406030204" pitchFamily="18" charset="0"/>
                              <a:cs typeface="Calibri" panose="020F0502020204030204" pitchFamily="34" charset="0"/>
                            </a:rPr>
                            <m:t>1</m:t>
                          </m:r>
                        </m:oMath>
                      </a14:m>
                      <a:endParaRPr lang="en-US" altLang="en-US" baseline="30000" dirty="0">
                        <a:latin typeface="Calibri" panose="020F0502020204030204" pitchFamily="34" charset="0"/>
                        <a:cs typeface="Calibri" panose="020F0502020204030204" pitchFamily="34" charset="0"/>
                      </a:endParaRPr>
                    </a:p>
                  </p:txBody>
                </p:sp>
              </mc:Choice>
              <mc:Fallback xmlns="">
                <p:sp>
                  <p:nvSpPr>
                    <p:cNvPr id="91" name="Text Box 67">
                      <a:extLst>
                        <a:ext uri="{FF2B5EF4-FFF2-40B4-BE49-F238E27FC236}">
                          <a16:creationId xmlns:a16="http://schemas.microsoft.com/office/drawing/2014/main" id="{996E1181-92D2-40E3-A199-6B6106E34744}"/>
                        </a:ext>
                      </a:extLst>
                    </p:cNvPr>
                    <p:cNvSpPr txBox="1">
                      <a:spLocks noRot="1" noChangeAspect="1" noMove="1" noResize="1" noEditPoints="1" noAdjustHandles="1" noChangeArrowheads="1" noChangeShapeType="1" noTextEdit="1"/>
                    </p:cNvSpPr>
                    <p:nvPr/>
                  </p:nvSpPr>
                  <p:spPr bwMode="auto">
                    <a:xfrm>
                      <a:off x="3754" y="1729"/>
                      <a:ext cx="889" cy="412"/>
                    </a:xfrm>
                    <a:prstGeom prst="rect">
                      <a:avLst/>
                    </a:prstGeom>
                    <a:blipFill>
                      <a:blip r:embed="rId13"/>
                      <a:stretch>
                        <a:fillRect/>
                      </a:stretch>
                    </a:blip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lgn="ctr">
                          <a:solidFill>
                            <a:srgbClr val="000000"/>
                          </a:solidFill>
                          <a:miter lim="800000"/>
                          <a:headEnd/>
                          <a:tailEnd/>
                        </a14:hiddenLine>
                      </a:ext>
                    </a:extLst>
                  </p:spPr>
                  <p:txBody>
                    <a:bodyPr/>
                    <a:lstStyle/>
                    <a:p>
                      <a:r>
                        <a:rPr lang="en-US">
                          <a:noFill/>
                        </a:rPr>
                        <a:t> </a:t>
                      </a:r>
                    </a:p>
                  </p:txBody>
                </p:sp>
              </mc:Fallback>
            </mc:AlternateContent>
            <p:sp>
              <p:nvSpPr>
                <p:cNvPr id="92" name="AutoShape 68">
                  <a:extLst>
                    <a:ext uri="{FF2B5EF4-FFF2-40B4-BE49-F238E27FC236}">
                      <a16:creationId xmlns:a16="http://schemas.microsoft.com/office/drawing/2014/main" id="{5FDBF415-36A0-4E9D-9893-DAD142E99198}"/>
                    </a:ext>
                  </a:extLst>
                </p:cNvPr>
                <p:cNvSpPr>
                  <a:spLocks noChangeArrowheads="1"/>
                </p:cNvSpPr>
                <p:nvPr/>
              </p:nvSpPr>
              <p:spPr bwMode="auto">
                <a:xfrm>
                  <a:off x="3991" y="1706"/>
                  <a:ext cx="91" cy="250"/>
                </a:xfrm>
                <a:prstGeom prst="upArrow">
                  <a:avLst>
                    <a:gd name="adj1" fmla="val 50000"/>
                    <a:gd name="adj2" fmla="val 68681"/>
                  </a:avLst>
                </a:prstGeom>
                <a:solidFill>
                  <a:srgbClr val="0000FF">
                    <a:alpha val="27058"/>
                  </a:srgbClr>
                </a:solidFill>
                <a:ln w="12700" algn="ctr">
                  <a:solidFill>
                    <a:schemeClr val="tx1"/>
                  </a:solidFill>
                  <a:miter lim="800000"/>
                  <a:headEnd/>
                  <a:tailEnd/>
                </a:ln>
              </p:spPr>
              <p:txBody>
                <a:bodyPr wrap="none" lIns="90487" tIns="44450" rIns="90487" bIns="44450" anchor="ct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endParaRPr lang="en-US" altLang="en-US"/>
                </a:p>
              </p:txBody>
            </p:sp>
            <p:sp>
              <p:nvSpPr>
                <p:cNvPr id="93" name="AutoShape 69">
                  <a:extLst>
                    <a:ext uri="{FF2B5EF4-FFF2-40B4-BE49-F238E27FC236}">
                      <a16:creationId xmlns:a16="http://schemas.microsoft.com/office/drawing/2014/main" id="{190183CA-D139-4A7F-94CB-252FA3DCEA56}"/>
                    </a:ext>
                  </a:extLst>
                </p:cNvPr>
                <p:cNvSpPr>
                  <a:spLocks noChangeArrowheads="1"/>
                </p:cNvSpPr>
                <p:nvPr/>
              </p:nvSpPr>
              <p:spPr bwMode="auto">
                <a:xfrm flipV="1">
                  <a:off x="4173" y="1729"/>
                  <a:ext cx="91" cy="250"/>
                </a:xfrm>
                <a:prstGeom prst="upArrow">
                  <a:avLst>
                    <a:gd name="adj1" fmla="val 50000"/>
                    <a:gd name="adj2" fmla="val 68681"/>
                  </a:avLst>
                </a:prstGeom>
                <a:solidFill>
                  <a:srgbClr val="0000FF">
                    <a:alpha val="27058"/>
                  </a:srgbClr>
                </a:solidFill>
                <a:ln w="12700" algn="ctr">
                  <a:solidFill>
                    <a:schemeClr val="tx1"/>
                  </a:solidFill>
                  <a:miter lim="800000"/>
                  <a:headEnd/>
                  <a:tailEnd/>
                </a:ln>
              </p:spPr>
              <p:txBody>
                <a:bodyPr wrap="none" lIns="90487" tIns="44450" rIns="90487" bIns="44450" anchor="ctr"/>
                <a:lstStyle>
                  <a:lvl1pPr>
                    <a:defRPr>
                      <a:solidFill>
                        <a:schemeClr val="tx1"/>
                      </a:solidFill>
                      <a:latin typeface="Times New Roman" panose="02020603050405020304" pitchFamily="18" charset="0"/>
                    </a:defRPr>
                  </a:lvl1pPr>
                  <a:lvl2pPr marL="742950" indent="-285750">
                    <a:defRPr>
                      <a:solidFill>
                        <a:schemeClr val="tx1"/>
                      </a:solidFill>
                      <a:latin typeface="Times New Roman" panose="02020603050405020304" pitchFamily="18" charset="0"/>
                    </a:defRPr>
                  </a:lvl2pPr>
                  <a:lvl3pPr marL="1143000" indent="-228600">
                    <a:defRPr>
                      <a:solidFill>
                        <a:schemeClr val="tx1"/>
                      </a:solidFill>
                      <a:latin typeface="Times New Roman" panose="02020603050405020304" pitchFamily="18" charset="0"/>
                    </a:defRPr>
                  </a:lvl3pPr>
                  <a:lvl4pPr marL="1600200" indent="-228600">
                    <a:defRPr>
                      <a:solidFill>
                        <a:schemeClr val="tx1"/>
                      </a:solidFill>
                      <a:latin typeface="Times New Roman" panose="02020603050405020304" pitchFamily="18" charset="0"/>
                    </a:defRPr>
                  </a:lvl4pPr>
                  <a:lvl5pPr marL="2057400" indent="-22860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endParaRPr lang="en-US" altLang="en-US"/>
                </a:p>
              </p:txBody>
            </p:sp>
          </p:grpSp>
        </p:grpSp>
      </p:grpSp>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EE9AFF28-7312-4F62-B7B0-7C2020E69824}"/>
                  </a:ext>
                </a:extLst>
              </p:cNvPr>
              <p:cNvSpPr txBox="1"/>
              <p:nvPr/>
            </p:nvSpPr>
            <p:spPr>
              <a:xfrm>
                <a:off x="-24460" y="1763494"/>
                <a:ext cx="4743879" cy="2616101"/>
              </a:xfrm>
              <a:prstGeom prst="rect">
                <a:avLst/>
              </a:prstGeom>
              <a:noFill/>
              <a:ln>
                <a:noFill/>
              </a:ln>
            </p:spPr>
            <p:txBody>
              <a:bodyPr wrap="square" rtlCol="0">
                <a:spAutoFit/>
              </a:bodyPr>
              <a:lstStyle/>
              <a:p>
                <a:pPr algn="ctr"/>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Create set of </a:t>
                </a:r>
                <a:r>
                  <a:rPr lang="en-US" b="1" i="1" dirty="0">
                    <a:latin typeface="Calibri" panose="020F0502020204030204" pitchFamily="34" charset="0"/>
                    <a:cs typeface="Calibri" panose="020F0502020204030204" pitchFamily="34" charset="0"/>
                  </a:rPr>
                  <a:t>coarse approximations.</a:t>
                </a:r>
              </a:p>
              <a:p>
                <a:pPr marL="285750" indent="-285750">
                  <a:buFont typeface="Arial" panose="020B0604020202020204" pitchFamily="34" charset="0"/>
                  <a:buChar char="•"/>
                </a:pPr>
                <a:endParaRPr lang="en-US" sz="400" b="1" i="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Apply </a:t>
                </a:r>
                <a:r>
                  <a:rPr lang="en-US" b="1" i="1" dirty="0">
                    <a:latin typeface="Calibri" panose="020F0502020204030204" pitchFamily="34" charset="0"/>
                    <a:cs typeface="Calibri" panose="020F0502020204030204" pitchFamily="34" charset="0"/>
                  </a:rPr>
                  <a:t>restriction operator </a:t>
                </a:r>
                <a14:m>
                  <m:oMath xmlns:m="http://schemas.openxmlformats.org/officeDocument/2006/math">
                    <m:r>
                      <a:rPr lang="en-US" altLang="en-US" sz="1600" b="1" i="1" dirty="0">
                        <a:latin typeface="Cambria Math" panose="02040503050406030204" pitchFamily="18" charset="0"/>
                        <a:cs typeface="Calibri" panose="020F0502020204030204" pitchFamily="34" charset="0"/>
                      </a:rPr>
                      <m:t>𝑹</m:t>
                    </m:r>
                    <m:r>
                      <a:rPr lang="en-US" altLang="en-US" sz="1600" b="0" i="1" baseline="-25000" dirty="0" smtClean="0">
                        <a:latin typeface="Cambria Math" panose="02040503050406030204" pitchFamily="18" charset="0"/>
                        <a:cs typeface="Calibri" panose="020F0502020204030204" pitchFamily="34" charset="0"/>
                      </a:rPr>
                      <m:t>𝑖</m:t>
                    </m:r>
                  </m:oMath>
                </a14:m>
                <a:r>
                  <a:rPr lang="en-US" sz="1600" b="1" i="1"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t</a:t>
                </a:r>
                <a:r>
                  <a:rPr lang="en-US" dirty="0">
                    <a:latin typeface="Calibri" panose="020F0502020204030204" pitchFamily="34" charset="0"/>
                    <a:cs typeface="Calibri" panose="020F0502020204030204" pitchFamily="34" charset="0"/>
                  </a:rPr>
                  <a:t>o interpolate from fine to coarse grid.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Solve</a:t>
                </a:r>
                <a:r>
                  <a:rPr lang="en-US" dirty="0">
                    <a:latin typeface="Calibri" panose="020F0502020204030204" pitchFamily="34" charset="0"/>
                    <a:cs typeface="Calibri" panose="020F0502020204030204" pitchFamily="34" charset="0"/>
                  </a:rPr>
                  <a:t> problem on coarse grid.</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Apply </a:t>
                </a:r>
                <a:r>
                  <a:rPr lang="en-US" b="1" i="1" dirty="0">
                    <a:latin typeface="Calibri" panose="020F0502020204030204" pitchFamily="34" charset="0"/>
                    <a:cs typeface="Calibri" panose="020F0502020204030204" pitchFamily="34" charset="0"/>
                  </a:rPr>
                  <a:t>prolongation operator</a:t>
                </a:r>
                <a:r>
                  <a:rPr lang="en-US" altLang="en-US" b="1" dirty="0">
                    <a:cs typeface="Calibri" panose="020F0502020204030204" pitchFamily="34" charset="0"/>
                  </a:rPr>
                  <a:t> </a:t>
                </a:r>
                <a14:m>
                  <m:oMath xmlns:m="http://schemas.openxmlformats.org/officeDocument/2006/math">
                    <m:r>
                      <a:rPr lang="en-US" altLang="en-US" b="1" i="1" dirty="0" smtClean="0">
                        <a:latin typeface="Cambria Math" panose="02040503050406030204" pitchFamily="18" charset="0"/>
                        <a:cs typeface="Calibri" panose="020F0502020204030204" pitchFamily="34" charset="0"/>
                      </a:rPr>
                      <m:t>𝑷</m:t>
                    </m:r>
                    <m:r>
                      <a:rPr lang="en-US" altLang="en-US" i="1" baseline="-25000" dirty="0">
                        <a:latin typeface="Cambria Math" panose="02040503050406030204" pitchFamily="18" charset="0"/>
                        <a:cs typeface="Calibri" panose="020F0502020204030204" pitchFamily="34" charset="0"/>
                      </a:rPr>
                      <m:t>𝑖</m:t>
                    </m:r>
                  </m:oMath>
                </a14:m>
                <a:r>
                  <a:rPr lang="en-US" b="1"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to get back to original (fine) grid.</a:t>
                </a:r>
              </a:p>
              <a:p>
                <a:pPr marL="285750" indent="-285750">
                  <a:buFont typeface="Arial" panose="020B0604020202020204" pitchFamily="34" charset="0"/>
                  <a:buChar char="•"/>
                </a:pPr>
                <a:endParaRPr lang="en-US" sz="400" b="1" i="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Smoothers </a:t>
                </a:r>
                <a:r>
                  <a:rPr lang="en-US" dirty="0">
                    <a:latin typeface="Calibri" panose="020F0502020204030204" pitchFamily="34" charset="0"/>
                    <a:cs typeface="Calibri" panose="020F0502020204030204" pitchFamily="34" charset="0"/>
                  </a:rPr>
                  <a:t>are applied throughout procedure</a:t>
                </a:r>
                <a:r>
                  <a:rPr lang="en-US" b="1"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to reduce short wavelength errors. </a:t>
                </a:r>
              </a:p>
            </p:txBody>
          </p:sp>
        </mc:Choice>
        <mc:Fallback xmlns="">
          <p:sp>
            <p:nvSpPr>
              <p:cNvPr id="21" name="TextBox 20">
                <a:extLst>
                  <a:ext uri="{FF2B5EF4-FFF2-40B4-BE49-F238E27FC236}">
                    <a16:creationId xmlns:a16="http://schemas.microsoft.com/office/drawing/2014/main" id="{EE9AFF28-7312-4F62-B7B0-7C2020E69824}"/>
                  </a:ext>
                </a:extLst>
              </p:cNvPr>
              <p:cNvSpPr txBox="1">
                <a:spLocks noRot="1" noChangeAspect="1" noMove="1" noResize="1" noEditPoints="1" noAdjustHandles="1" noChangeArrowheads="1" noChangeShapeType="1" noTextEdit="1"/>
              </p:cNvSpPr>
              <p:nvPr/>
            </p:nvSpPr>
            <p:spPr>
              <a:xfrm>
                <a:off x="-24460" y="1763494"/>
                <a:ext cx="4743879" cy="2616101"/>
              </a:xfrm>
              <a:prstGeom prst="rect">
                <a:avLst/>
              </a:prstGeom>
              <a:blipFill>
                <a:blip r:embed="rId14"/>
                <a:stretch>
                  <a:fillRect l="-900" r="-386" b="-2797"/>
                </a:stretch>
              </a:blipFill>
              <a:ln>
                <a:noFill/>
              </a:ln>
            </p:spPr>
            <p:txBody>
              <a:bodyPr/>
              <a:lstStyle/>
              <a:p>
                <a:r>
                  <a:rPr lang="en-US">
                    <a:noFill/>
                  </a:rPr>
                  <a:t> </a:t>
                </a:r>
              </a:p>
            </p:txBody>
          </p:sp>
        </mc:Fallback>
      </mc:AlternateContent>
      <p:grpSp>
        <p:nvGrpSpPr>
          <p:cNvPr id="26" name="Group 25">
            <a:extLst>
              <a:ext uri="{FF2B5EF4-FFF2-40B4-BE49-F238E27FC236}">
                <a16:creationId xmlns:a16="http://schemas.microsoft.com/office/drawing/2014/main" id="{75AE475C-D367-450D-8BC9-C664DFEFBFC0}"/>
              </a:ext>
            </a:extLst>
          </p:cNvPr>
          <p:cNvGrpSpPr/>
          <p:nvPr/>
        </p:nvGrpSpPr>
        <p:grpSpPr>
          <a:xfrm>
            <a:off x="3815645" y="5188446"/>
            <a:ext cx="900888" cy="962324"/>
            <a:chOff x="4157447" y="4076402"/>
            <a:chExt cx="900888" cy="962324"/>
          </a:xfrm>
        </p:grpSpPr>
        <p:cxnSp>
          <p:nvCxnSpPr>
            <p:cNvPr id="5" name="Straight Connector 4">
              <a:extLst>
                <a:ext uri="{FF2B5EF4-FFF2-40B4-BE49-F238E27FC236}">
                  <a16:creationId xmlns:a16="http://schemas.microsoft.com/office/drawing/2014/main" id="{BC7A1FE8-C414-46D7-AA14-2F639192E32E}"/>
                </a:ext>
              </a:extLst>
            </p:cNvPr>
            <p:cNvCxnSpPr>
              <a:cxnSpLocks/>
            </p:cNvCxnSpPr>
            <p:nvPr/>
          </p:nvCxnSpPr>
          <p:spPr>
            <a:xfrm>
              <a:off x="4157447" y="4076402"/>
              <a:ext cx="490753" cy="962324"/>
            </a:xfrm>
            <a:prstGeom prst="line">
              <a:avLst/>
            </a:prstGeom>
            <a:ln w="28575">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7F1EF0EA-04FA-48FC-B408-2D94ECFE97A6}"/>
                </a:ext>
              </a:extLst>
            </p:cNvPr>
            <p:cNvCxnSpPr>
              <a:cxnSpLocks/>
            </p:cNvCxnSpPr>
            <p:nvPr/>
          </p:nvCxnSpPr>
          <p:spPr>
            <a:xfrm flipH="1">
              <a:off x="4648200" y="4076402"/>
              <a:ext cx="410135" cy="943274"/>
            </a:xfrm>
            <a:prstGeom prst="line">
              <a:avLst/>
            </a:prstGeom>
            <a:ln w="28575">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p:nvSpPr>
            <p:cNvPr id="16" name="Oval 15">
              <a:extLst>
                <a:ext uri="{FF2B5EF4-FFF2-40B4-BE49-F238E27FC236}">
                  <a16:creationId xmlns:a16="http://schemas.microsoft.com/office/drawing/2014/main" id="{437D66CC-4E0C-4651-ADEE-E6DD1CB8BAF4}"/>
                </a:ext>
              </a:extLst>
            </p:cNvPr>
            <p:cNvSpPr/>
            <p:nvPr/>
          </p:nvSpPr>
          <p:spPr>
            <a:xfrm flipV="1">
              <a:off x="4157447" y="4114800"/>
              <a:ext cx="71438" cy="76200"/>
            </a:xfrm>
            <a:prstGeom prst="ellipse">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9" name="Oval 48">
              <a:extLst>
                <a:ext uri="{FF2B5EF4-FFF2-40B4-BE49-F238E27FC236}">
                  <a16:creationId xmlns:a16="http://schemas.microsoft.com/office/drawing/2014/main" id="{B92A99C2-6F78-4D3B-885C-C3E207D19AFE}"/>
                </a:ext>
              </a:extLst>
            </p:cNvPr>
            <p:cNvSpPr/>
            <p:nvPr/>
          </p:nvSpPr>
          <p:spPr>
            <a:xfrm flipV="1">
              <a:off x="4357696" y="4506594"/>
              <a:ext cx="71438" cy="76200"/>
            </a:xfrm>
            <a:prstGeom prst="ellipse">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0" name="Oval 49">
              <a:extLst>
                <a:ext uri="{FF2B5EF4-FFF2-40B4-BE49-F238E27FC236}">
                  <a16:creationId xmlns:a16="http://schemas.microsoft.com/office/drawing/2014/main" id="{F9CD441C-E200-427B-8D47-72ADF48FA546}"/>
                </a:ext>
              </a:extLst>
            </p:cNvPr>
            <p:cNvSpPr/>
            <p:nvPr/>
          </p:nvSpPr>
          <p:spPr>
            <a:xfrm flipV="1">
              <a:off x="4600741" y="4953001"/>
              <a:ext cx="71438" cy="76200"/>
            </a:xfrm>
            <a:prstGeom prst="ellipse">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1" name="Oval 50">
              <a:extLst>
                <a:ext uri="{FF2B5EF4-FFF2-40B4-BE49-F238E27FC236}">
                  <a16:creationId xmlns:a16="http://schemas.microsoft.com/office/drawing/2014/main" id="{971F3589-D813-41EB-8F24-0E1E5E912BB0}"/>
                </a:ext>
              </a:extLst>
            </p:cNvPr>
            <p:cNvSpPr/>
            <p:nvPr/>
          </p:nvSpPr>
          <p:spPr>
            <a:xfrm flipV="1">
              <a:off x="4812730" y="4525644"/>
              <a:ext cx="71438" cy="76200"/>
            </a:xfrm>
            <a:prstGeom prst="ellipse">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2" name="Oval 51">
              <a:extLst>
                <a:ext uri="{FF2B5EF4-FFF2-40B4-BE49-F238E27FC236}">
                  <a16:creationId xmlns:a16="http://schemas.microsoft.com/office/drawing/2014/main" id="{00FDCCAD-05E6-4A42-83FB-A2EA472B23DA}"/>
                </a:ext>
              </a:extLst>
            </p:cNvPr>
            <p:cNvSpPr/>
            <p:nvPr/>
          </p:nvSpPr>
          <p:spPr>
            <a:xfrm flipV="1">
              <a:off x="4986897" y="4114800"/>
              <a:ext cx="71438" cy="76200"/>
            </a:xfrm>
            <a:prstGeom prst="ellipse">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8" name="Straight Arrow Connector 17">
              <a:extLst>
                <a:ext uri="{FF2B5EF4-FFF2-40B4-BE49-F238E27FC236}">
                  <a16:creationId xmlns:a16="http://schemas.microsoft.com/office/drawing/2014/main" id="{57C9DE92-9DF3-4C66-BDB9-8C056D8BF332}"/>
                </a:ext>
              </a:extLst>
            </p:cNvPr>
            <p:cNvCxnSpPr>
              <a:cxnSpLocks/>
            </p:cNvCxnSpPr>
            <p:nvPr/>
          </p:nvCxnSpPr>
          <p:spPr>
            <a:xfrm>
              <a:off x="4328212" y="4152900"/>
              <a:ext cx="318399" cy="594976"/>
            </a:xfrm>
            <a:prstGeom prst="straightConnector1">
              <a:avLst/>
            </a:prstGeom>
            <a:ln w="19050">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56" name="Straight Arrow Connector 55">
              <a:extLst>
                <a:ext uri="{FF2B5EF4-FFF2-40B4-BE49-F238E27FC236}">
                  <a16:creationId xmlns:a16="http://schemas.microsoft.com/office/drawing/2014/main" id="{2B31CD0E-F926-4936-92B6-40F0D56580B1}"/>
                </a:ext>
              </a:extLst>
            </p:cNvPr>
            <p:cNvCxnSpPr>
              <a:cxnSpLocks/>
            </p:cNvCxnSpPr>
            <p:nvPr/>
          </p:nvCxnSpPr>
          <p:spPr>
            <a:xfrm flipV="1">
              <a:off x="4685014" y="4160917"/>
              <a:ext cx="213819" cy="462941"/>
            </a:xfrm>
            <a:prstGeom prst="straightConnector1">
              <a:avLst/>
            </a:prstGeom>
            <a:ln w="19050">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2777690675"/>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2"/>
          <p:cNvSpPr txBox="1">
            <a:spLocks noChangeArrowheads="1"/>
          </p:cNvSpPr>
          <p:nvPr/>
        </p:nvSpPr>
        <p:spPr>
          <a:xfrm>
            <a:off x="152400" y="80016"/>
            <a:ext cx="8153400" cy="9144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rPr>
              <a:t>Scalable Algebraic Multi-Grid (AMG) Preconditioners</a:t>
            </a:r>
          </a:p>
        </p:txBody>
      </p:sp>
      <mc:AlternateContent xmlns:mc="http://schemas.openxmlformats.org/markup-compatibility/2006" xmlns:a14="http://schemas.microsoft.com/office/drawing/2010/main">
        <mc:Choice Requires="a14">
          <p:sp>
            <p:nvSpPr>
              <p:cNvPr id="2" name="TextBox 1"/>
              <p:cNvSpPr txBox="1"/>
              <p:nvPr/>
            </p:nvSpPr>
            <p:spPr>
              <a:xfrm>
                <a:off x="262133" y="1556953"/>
                <a:ext cx="3344333" cy="2031325"/>
              </a:xfrm>
              <a:prstGeom prst="rect">
                <a:avLst/>
              </a:prstGeom>
              <a:noFill/>
              <a:ln>
                <a:solidFill>
                  <a:schemeClr val="tx1"/>
                </a:solidFill>
              </a:ln>
            </p:spPr>
            <p:txBody>
              <a:bodyPr wrap="square" rtlCol="0">
                <a:spAutoFit/>
              </a:bodyPr>
              <a:lstStyle/>
              <a:p>
                <a:r>
                  <a:rPr lang="en-US" b="1" dirty="0">
                    <a:latin typeface="Calibri" panose="020F0502020204030204" pitchFamily="34" charset="0"/>
                    <a:sym typeface="Symbol"/>
                  </a:rPr>
                  <a:t>Bad aspect ratios </a:t>
                </a:r>
                <a14:m>
                  <m:oMath xmlns:m="http://schemas.openxmlformats.org/officeDocument/2006/math">
                    <m:r>
                      <a:rPr lang="en-US" dirty="0">
                        <a:latin typeface="Cambria Math"/>
                        <a:sym typeface="Symbol"/>
                      </a:rPr>
                      <m:t>(</m:t>
                    </m:r>
                    <m:r>
                      <a:rPr lang="en-US" i="1" dirty="0">
                        <a:latin typeface="Cambria Math"/>
                        <a:sym typeface="Symbol"/>
                      </a:rPr>
                      <m:t>𝑑</m:t>
                    </m:r>
                    <m:r>
                      <a:rPr lang="en-US" b="1" i="1" dirty="0">
                        <a:latin typeface="Cambria Math"/>
                        <a:sym typeface="Symbol"/>
                      </a:rPr>
                      <m:t>𝒙</m:t>
                    </m:r>
                    <m:r>
                      <a:rPr lang="en-US" i="1" dirty="0">
                        <a:latin typeface="Cambria Math"/>
                        <a:ea typeface="Cambria Math"/>
                        <a:sym typeface="Symbol"/>
                      </a:rPr>
                      <m:t>≫</m:t>
                    </m:r>
                    <m:r>
                      <a:rPr lang="en-US" i="1" dirty="0" err="1">
                        <a:latin typeface="Cambria Math"/>
                        <a:sym typeface="Symbol"/>
                      </a:rPr>
                      <m:t>𝑑</m:t>
                    </m:r>
                    <m:r>
                      <a:rPr lang="en-US" b="0" i="1" dirty="0" smtClean="0">
                        <a:latin typeface="Cambria Math"/>
                        <a:sym typeface="Symbol"/>
                      </a:rPr>
                      <m:t>𝑧</m:t>
                    </m:r>
                    <m:r>
                      <a:rPr lang="en-US" i="1" dirty="0" smtClean="0">
                        <a:latin typeface="Cambria Math"/>
                        <a:sym typeface="Symbol"/>
                      </a:rPr>
                      <m:t>)</m:t>
                    </m:r>
                  </m:oMath>
                </a14:m>
                <a:r>
                  <a:rPr lang="en-US" dirty="0">
                    <a:latin typeface="Calibri" panose="020F0502020204030204" pitchFamily="34" charset="0"/>
                    <a:sym typeface="Symbol"/>
                  </a:rPr>
                  <a:t> ruin classical AMG convergence rates!</a:t>
                </a:r>
              </a:p>
              <a:p>
                <a:pPr marL="285750" indent="-285750">
                  <a:buFont typeface="Arial" panose="020B0604020202020204" pitchFamily="34" charset="0"/>
                  <a:buChar char="•"/>
                </a:pPr>
                <a:r>
                  <a:rPr lang="en-US" dirty="0">
                    <a:latin typeface="Calibri" panose="020F0502020204030204" pitchFamily="34" charset="0"/>
                    <a:sym typeface="Symbol"/>
                  </a:rPr>
                  <a:t>relatively small horizontal coupling terms, hard to smooth horizontal errors</a:t>
                </a:r>
              </a:p>
              <a:p>
                <a:r>
                  <a:rPr lang="en-US" dirty="0">
                    <a:latin typeface="Calibri" panose="020F0502020204030204" pitchFamily="34" charset="0"/>
                    <a:sym typeface="Symbol"/>
                  </a:rPr>
                  <a:t>  Solvers (AMG and ILU) must take </a:t>
                </a:r>
                <a:r>
                  <a:rPr lang="en-US" b="1" dirty="0">
                    <a:latin typeface="Calibri" panose="020F0502020204030204" pitchFamily="34" charset="0"/>
                    <a:sym typeface="Symbol"/>
                  </a:rPr>
                  <a:t>aspect ratios</a:t>
                </a:r>
                <a:r>
                  <a:rPr lang="en-US" dirty="0">
                    <a:latin typeface="Calibri" panose="020F0502020204030204" pitchFamily="34" charset="0"/>
                    <a:sym typeface="Symbol"/>
                  </a:rPr>
                  <a:t> into account!</a:t>
                </a:r>
              </a:p>
            </p:txBody>
          </p:sp>
        </mc:Choice>
        <mc:Fallback xmlns="">
          <p:sp>
            <p:nvSpPr>
              <p:cNvPr id="2" name="TextBox 1"/>
              <p:cNvSpPr txBox="1">
                <a:spLocks noRot="1" noChangeAspect="1" noMove="1" noResize="1" noEditPoints="1" noAdjustHandles="1" noChangeArrowheads="1" noChangeShapeType="1" noTextEdit="1"/>
              </p:cNvSpPr>
              <p:nvPr/>
            </p:nvSpPr>
            <p:spPr>
              <a:xfrm>
                <a:off x="262133" y="1556953"/>
                <a:ext cx="3344333" cy="2031325"/>
              </a:xfrm>
              <a:prstGeom prst="rect">
                <a:avLst/>
              </a:prstGeom>
              <a:blipFill>
                <a:blip r:embed="rId2"/>
                <a:stretch>
                  <a:fillRect l="-1270" t="-1190" r="-1633" b="-3274"/>
                </a:stretch>
              </a:blipFill>
              <a:ln>
                <a:solidFill>
                  <a:schemeClr val="tx1"/>
                </a:solidFill>
              </a:ln>
            </p:spPr>
            <p:txBody>
              <a:bodyPr/>
              <a:lstStyle/>
              <a:p>
                <a:r>
                  <a:rPr lang="en-US">
                    <a:noFill/>
                  </a:rPr>
                  <a:t> </a:t>
                </a:r>
              </a:p>
            </p:txBody>
          </p:sp>
        </mc:Fallback>
      </mc:AlternateContent>
      <p:pic>
        <p:nvPicPr>
          <p:cNvPr id="19" name="Picture 2" descr="ML"/>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951672" y="5405920"/>
            <a:ext cx="595689" cy="765887"/>
          </a:xfrm>
          <a:prstGeom prst="rect">
            <a:avLst/>
          </a:prstGeom>
          <a:noFill/>
          <a:extLst>
            <a:ext uri="{909E8E84-426E-40DD-AFC4-6F175D3DCCD1}">
              <a14:hiddenFill xmlns:a14="http://schemas.microsoft.com/office/drawing/2010/main">
                <a:solidFill>
                  <a:srgbClr val="FFFFFF"/>
                </a:solidFill>
              </a14:hiddenFill>
            </a:ext>
          </a:extLst>
        </p:spPr>
      </p:pic>
      <p:pic>
        <p:nvPicPr>
          <p:cNvPr id="20" name="Picture 20" descr="trilinos_ov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372713" y="5435117"/>
            <a:ext cx="1265933" cy="707495"/>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pic>
      <p:pic>
        <p:nvPicPr>
          <p:cNvPr id="25" name="Picture 24" descr="Lion:private:var:folders:h0:q6x8sxtn3zz1mzzdgjjy2khc000n18:T:TemporaryItems:tobi1.png"/>
          <p:cNvPicPr/>
          <p:nvPr/>
        </p:nvPicPr>
        <p:blipFill rotWithShape="1">
          <a:blip r:embed="rId5">
            <a:extLst>
              <a:ext uri="{28A0092B-C50C-407E-A947-70E740481C1C}">
                <a14:useLocalDpi xmlns:a14="http://schemas.microsoft.com/office/drawing/2010/main" val="0"/>
              </a:ext>
            </a:extLst>
          </a:blip>
          <a:srcRect l="5168" t="4985" r="10447" b="5272"/>
          <a:stretch/>
        </p:blipFill>
        <p:spPr bwMode="auto">
          <a:xfrm>
            <a:off x="3810000" y="1295400"/>
            <a:ext cx="4220562" cy="3844592"/>
          </a:xfrm>
          <a:prstGeom prst="rect">
            <a:avLst/>
          </a:prstGeom>
          <a:noFill/>
          <a:ln>
            <a:solidFill>
              <a:srgbClr val="618FFD"/>
            </a:solidFill>
          </a:ln>
        </p:spPr>
      </p:pic>
      <p:sp>
        <p:nvSpPr>
          <p:cNvPr id="5" name="TextBox 4"/>
          <p:cNvSpPr txBox="1"/>
          <p:nvPr/>
        </p:nvSpPr>
        <p:spPr>
          <a:xfrm>
            <a:off x="498118" y="3919153"/>
            <a:ext cx="3184548" cy="1200329"/>
          </a:xfrm>
          <a:prstGeom prst="rect">
            <a:avLst/>
          </a:prstGeom>
          <a:solidFill>
            <a:schemeClr val="tx2">
              <a:lumMod val="20000"/>
              <a:lumOff val="80000"/>
            </a:schemeClr>
          </a:solidFill>
        </p:spPr>
        <p:txBody>
          <a:bodyPr wrap="square" rtlCol="0">
            <a:spAutoFit/>
          </a:bodyPr>
          <a:lstStyle/>
          <a:p>
            <a:pPr lvl="0" algn="ctr"/>
            <a:r>
              <a:rPr lang="en-US" dirty="0">
                <a:solidFill>
                  <a:srgbClr val="000000"/>
                </a:solidFill>
                <a:latin typeface="Calibri"/>
              </a:rPr>
              <a:t>We developed a </a:t>
            </a:r>
            <a:r>
              <a:rPr lang="en-US" b="1" dirty="0">
                <a:solidFill>
                  <a:srgbClr val="000000"/>
                </a:solidFill>
                <a:latin typeface="Calibri"/>
              </a:rPr>
              <a:t>new AMG solver </a:t>
            </a:r>
            <a:r>
              <a:rPr lang="en-US" dirty="0">
                <a:solidFill>
                  <a:srgbClr val="000000"/>
                </a:solidFill>
                <a:latin typeface="Calibri"/>
              </a:rPr>
              <a:t>based on aggressive </a:t>
            </a:r>
            <a:r>
              <a:rPr lang="en-US" b="1" dirty="0">
                <a:solidFill>
                  <a:srgbClr val="000000"/>
                </a:solidFill>
                <a:latin typeface="Calibri"/>
              </a:rPr>
              <a:t>semi-coarsening </a:t>
            </a:r>
            <a:r>
              <a:rPr lang="en-US" dirty="0">
                <a:solidFill>
                  <a:srgbClr val="000000"/>
                </a:solidFill>
                <a:latin typeface="Calibri"/>
              </a:rPr>
              <a:t>(available in </a:t>
            </a:r>
            <a:r>
              <a:rPr lang="en-US" i="1" dirty="0">
                <a:solidFill>
                  <a:srgbClr val="000000"/>
                </a:solidFill>
                <a:latin typeface="Calibri"/>
              </a:rPr>
              <a:t>ML/</a:t>
            </a:r>
            <a:r>
              <a:rPr lang="en-US" i="1" dirty="0" err="1">
                <a:solidFill>
                  <a:srgbClr val="000000"/>
                </a:solidFill>
                <a:latin typeface="Calibri"/>
              </a:rPr>
              <a:t>MueLu</a:t>
            </a:r>
            <a:r>
              <a:rPr lang="en-US" dirty="0">
                <a:solidFill>
                  <a:srgbClr val="000000"/>
                </a:solidFill>
                <a:latin typeface="Calibri"/>
              </a:rPr>
              <a:t> packages of </a:t>
            </a:r>
            <a:r>
              <a:rPr lang="en-US" i="1" dirty="0" err="1">
                <a:solidFill>
                  <a:srgbClr val="000000"/>
                </a:solidFill>
                <a:latin typeface="Calibri"/>
              </a:rPr>
              <a:t>Trilinos</a:t>
            </a:r>
            <a:r>
              <a:rPr lang="en-US" dirty="0">
                <a:solidFill>
                  <a:srgbClr val="000000"/>
                </a:solidFill>
                <a:latin typeface="Calibri"/>
              </a:rPr>
              <a:t>)</a:t>
            </a:r>
            <a:endParaRPr lang="en-US" dirty="0"/>
          </a:p>
        </p:txBody>
      </p:sp>
      <p:sp>
        <p:nvSpPr>
          <p:cNvPr id="11" name="TextBox 10"/>
          <p:cNvSpPr txBox="1"/>
          <p:nvPr/>
        </p:nvSpPr>
        <p:spPr>
          <a:xfrm>
            <a:off x="8053414" y="1937953"/>
            <a:ext cx="1166786" cy="461665"/>
          </a:xfrm>
          <a:prstGeom prst="rect">
            <a:avLst/>
          </a:prstGeom>
          <a:noFill/>
        </p:spPr>
        <p:txBody>
          <a:bodyPr wrap="square" rtlCol="0">
            <a:spAutoFit/>
          </a:bodyPr>
          <a:lstStyle/>
          <a:p>
            <a:pPr algn="ctr"/>
            <a:r>
              <a:rPr lang="en-US" sz="1200" dirty="0">
                <a:latin typeface="Calibri" panose="020F0502020204030204" pitchFamily="34" charset="0"/>
              </a:rPr>
              <a:t>Algebraic Structured MG</a:t>
            </a:r>
          </a:p>
        </p:txBody>
      </p:sp>
      <p:sp>
        <p:nvSpPr>
          <p:cNvPr id="12" name="TextBox 11"/>
          <p:cNvSpPr txBox="1"/>
          <p:nvPr/>
        </p:nvSpPr>
        <p:spPr>
          <a:xfrm>
            <a:off x="8061260" y="3793066"/>
            <a:ext cx="1006540" cy="461665"/>
          </a:xfrm>
          <a:prstGeom prst="rect">
            <a:avLst/>
          </a:prstGeom>
          <a:noFill/>
        </p:spPr>
        <p:txBody>
          <a:bodyPr wrap="square" rtlCol="0">
            <a:spAutoFit/>
          </a:bodyPr>
          <a:lstStyle/>
          <a:p>
            <a:pPr algn="ctr"/>
            <a:r>
              <a:rPr lang="en-US" sz="1200" dirty="0">
                <a:latin typeface="Calibri" panose="020F0502020204030204" pitchFamily="34" charset="0"/>
              </a:rPr>
              <a:t>Unstructured AMG </a:t>
            </a:r>
          </a:p>
        </p:txBody>
      </p:sp>
      <p:sp>
        <p:nvSpPr>
          <p:cNvPr id="13" name="Curved Left Arrow 12"/>
          <p:cNvSpPr/>
          <p:nvPr/>
        </p:nvSpPr>
        <p:spPr>
          <a:xfrm>
            <a:off x="7949866" y="2090353"/>
            <a:ext cx="205979" cy="408953"/>
          </a:xfrm>
          <a:prstGeom prst="curvedLef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4" name="Curved Left Arrow 13"/>
          <p:cNvSpPr/>
          <p:nvPr/>
        </p:nvSpPr>
        <p:spPr>
          <a:xfrm>
            <a:off x="7949866" y="2947663"/>
            <a:ext cx="205979" cy="408953"/>
          </a:xfrm>
          <a:prstGeom prst="curvedLef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5" name="Curved Left Arrow 14"/>
          <p:cNvSpPr/>
          <p:nvPr/>
        </p:nvSpPr>
        <p:spPr>
          <a:xfrm>
            <a:off x="7896287" y="3919153"/>
            <a:ext cx="205979" cy="408953"/>
          </a:xfrm>
          <a:prstGeom prst="curvedLef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6" name="TextBox 15"/>
          <p:cNvSpPr txBox="1"/>
          <p:nvPr/>
        </p:nvSpPr>
        <p:spPr>
          <a:xfrm>
            <a:off x="8053414" y="2795263"/>
            <a:ext cx="1166786" cy="461665"/>
          </a:xfrm>
          <a:prstGeom prst="rect">
            <a:avLst/>
          </a:prstGeom>
          <a:noFill/>
        </p:spPr>
        <p:txBody>
          <a:bodyPr wrap="square" rtlCol="0">
            <a:spAutoFit/>
          </a:bodyPr>
          <a:lstStyle/>
          <a:p>
            <a:pPr algn="ctr"/>
            <a:r>
              <a:rPr lang="en-US" sz="1200" dirty="0">
                <a:latin typeface="Calibri" panose="020F0502020204030204" pitchFamily="34" charset="0"/>
              </a:rPr>
              <a:t>Algebraic Structured MG</a:t>
            </a:r>
          </a:p>
        </p:txBody>
      </p:sp>
      <p:sp>
        <p:nvSpPr>
          <p:cNvPr id="18" name="TextBox 17"/>
          <p:cNvSpPr txBox="1"/>
          <p:nvPr/>
        </p:nvSpPr>
        <p:spPr>
          <a:xfrm>
            <a:off x="498118" y="5450357"/>
            <a:ext cx="3263724" cy="584775"/>
          </a:xfrm>
          <a:prstGeom prst="rect">
            <a:avLst/>
          </a:prstGeom>
          <a:noFill/>
          <a:ln>
            <a:solidFill>
              <a:schemeClr val="tx1"/>
            </a:solidFill>
          </a:ln>
        </p:spPr>
        <p:txBody>
          <a:bodyPr wrap="square" rtlCol="0">
            <a:spAutoFit/>
          </a:bodyPr>
          <a:lstStyle/>
          <a:p>
            <a:pPr algn="ctr"/>
            <a:r>
              <a:rPr lang="en-US" sz="1600" dirty="0">
                <a:latin typeface="Calibri" panose="020F0502020204030204" pitchFamily="34" charset="0"/>
              </a:rPr>
              <a:t>See (Tezaur </a:t>
            </a:r>
            <a:r>
              <a:rPr lang="en-US" sz="1600" i="1" dirty="0">
                <a:latin typeface="Calibri" panose="020F0502020204030204" pitchFamily="34" charset="0"/>
              </a:rPr>
              <a:t>et al.,</a:t>
            </a:r>
            <a:r>
              <a:rPr lang="en-US" sz="1600" dirty="0">
                <a:latin typeface="Calibri" panose="020F0502020204030204" pitchFamily="34" charset="0"/>
              </a:rPr>
              <a:t> 2015),</a:t>
            </a:r>
          </a:p>
          <a:p>
            <a:pPr algn="ctr"/>
            <a:r>
              <a:rPr lang="en-US" sz="1600" dirty="0">
                <a:latin typeface="Calibri" panose="020F0502020204030204" pitchFamily="34" charset="0"/>
              </a:rPr>
              <a:t> (</a:t>
            </a:r>
            <a:r>
              <a:rPr lang="en-US" sz="1600" dirty="0" err="1">
                <a:latin typeface="Calibri" panose="020F0502020204030204" pitchFamily="34" charset="0"/>
              </a:rPr>
              <a:t>Tuminaro</a:t>
            </a:r>
            <a:r>
              <a:rPr lang="en-US" sz="1600" dirty="0">
                <a:latin typeface="Calibri" panose="020F0502020204030204" pitchFamily="34" charset="0"/>
              </a:rPr>
              <a:t> </a:t>
            </a:r>
            <a:r>
              <a:rPr lang="en-US" sz="1600" i="1" dirty="0">
                <a:latin typeface="Calibri" panose="020F0502020204030204" pitchFamily="34" charset="0"/>
              </a:rPr>
              <a:t>et al., </a:t>
            </a:r>
            <a:r>
              <a:rPr lang="en-US" sz="1600" dirty="0">
                <a:latin typeface="Calibri" panose="020F0502020204030204" pitchFamily="34" charset="0"/>
              </a:rPr>
              <a:t>2016).</a:t>
            </a:r>
          </a:p>
        </p:txBody>
      </p:sp>
      <p:pic>
        <p:nvPicPr>
          <p:cNvPr id="21" name="Picture 20">
            <a:extLst>
              <a:ext uri="{FF2B5EF4-FFF2-40B4-BE49-F238E27FC236}">
                <a16:creationId xmlns:a16="http://schemas.microsoft.com/office/drawing/2014/main" id="{A4DD5343-6C7A-4733-B023-C417A668BF8E}"/>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6824827" y="5465008"/>
            <a:ext cx="841694" cy="647710"/>
          </a:xfrm>
          <a:prstGeom prst="rect">
            <a:avLst/>
          </a:prstGeom>
        </p:spPr>
      </p:pic>
    </p:spTree>
    <p:extLst>
      <p:ext uri="{BB962C8B-B14F-4D97-AF65-F5344CB8AC3E}">
        <p14:creationId xmlns:p14="http://schemas.microsoft.com/office/powerpoint/2010/main" val="1742633383"/>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52400" y="152400"/>
            <a:ext cx="8991600" cy="1018059"/>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rPr>
              <a:t>Greenland Controlled Weak Scalability Study</a:t>
            </a:r>
          </a:p>
        </p:txBody>
      </p:sp>
      <mc:AlternateContent xmlns:mc="http://schemas.openxmlformats.org/markup-compatibility/2006" xmlns:a14="http://schemas.microsoft.com/office/drawing/2010/main">
        <mc:Choice Requires="a14">
          <p:sp>
            <p:nvSpPr>
              <p:cNvPr id="8" name="TextBox 7"/>
              <p:cNvSpPr txBox="1"/>
              <p:nvPr/>
            </p:nvSpPr>
            <p:spPr>
              <a:xfrm>
                <a:off x="5334000" y="1447800"/>
                <a:ext cx="3581400" cy="4493538"/>
              </a:xfrm>
              <a:prstGeom prst="rect">
                <a:avLst/>
              </a:prstGeom>
              <a:solidFill>
                <a:schemeClr val="bg1"/>
              </a:solid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rPr>
                  <a:t>Weak scaling study with fixed dataset, 4 mesh bisections.</a:t>
                </a: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~70-80K </a:t>
                </a:r>
                <a:r>
                  <a:rPr lang="en-US" dirty="0" err="1">
                    <a:latin typeface="Calibri" panose="020F0502020204030204" pitchFamily="34" charset="0"/>
                  </a:rPr>
                  <a:t>dofs</a:t>
                </a:r>
                <a:r>
                  <a:rPr lang="en-US" dirty="0">
                    <a:latin typeface="Calibri" panose="020F0502020204030204" pitchFamily="34" charset="0"/>
                  </a:rPr>
                  <a:t>/core.</a:t>
                </a:r>
              </a:p>
              <a:p>
                <a:endParaRPr lang="en-US" sz="400" dirty="0">
                  <a:latin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rPr>
                  <a:t>Conjugate Gradient (CG)</a:t>
                </a:r>
                <a:r>
                  <a:rPr lang="en-US" dirty="0">
                    <a:latin typeface="Calibri" panose="020F0502020204030204" pitchFamily="34" charset="0"/>
                  </a:rPr>
                  <a:t> </a:t>
                </a:r>
                <a:r>
                  <a:rPr lang="en-US" b="1" i="1" dirty="0">
                    <a:latin typeface="Calibri" panose="020F0502020204030204" pitchFamily="34" charset="0"/>
                  </a:rPr>
                  <a:t>iterative method </a:t>
                </a:r>
                <a:r>
                  <a:rPr lang="en-US" dirty="0">
                    <a:latin typeface="Calibri" panose="020F0502020204030204" pitchFamily="34" charset="0"/>
                  </a:rPr>
                  <a:t>for linear solves (faster convergence than GMRES).</a:t>
                </a:r>
              </a:p>
              <a:p>
                <a:endParaRPr lang="en-US" sz="400" dirty="0">
                  <a:latin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rPr>
                  <a:t>New AMG preconditioner </a:t>
                </a:r>
                <a:r>
                  <a:rPr lang="en-US" dirty="0">
                    <a:latin typeface="Calibri" panose="020F0502020204030204" pitchFamily="34" charset="0"/>
                  </a:rPr>
                  <a:t>developed by R. </a:t>
                </a:r>
                <a:r>
                  <a:rPr lang="en-US" dirty="0" err="1">
                    <a:latin typeface="Calibri" panose="020F0502020204030204" pitchFamily="34" charset="0"/>
                  </a:rPr>
                  <a:t>Tuminaro</a:t>
                </a:r>
                <a:r>
                  <a:rPr lang="en-US" dirty="0">
                    <a:latin typeface="Calibri" panose="020F0502020204030204" pitchFamily="34" charset="0"/>
                  </a:rPr>
                  <a:t> based on </a:t>
                </a:r>
                <a:r>
                  <a:rPr lang="en-US" b="1" i="1" dirty="0">
                    <a:latin typeface="Calibri" panose="020F0502020204030204" pitchFamily="34" charset="0"/>
                  </a:rPr>
                  <a:t>semi-coarsening</a:t>
                </a:r>
                <a:r>
                  <a:rPr lang="en-US" dirty="0">
                    <a:latin typeface="Calibri" panose="020F0502020204030204" pitchFamily="34" charset="0"/>
                  </a:rPr>
                  <a:t> (coarsening in </a:t>
                </a:r>
                <a14:m>
                  <m:oMath xmlns:m="http://schemas.openxmlformats.org/officeDocument/2006/math">
                    <m:r>
                      <a:rPr lang="en-US" i="1" dirty="0" smtClean="0">
                        <a:latin typeface="Cambria Math"/>
                      </a:rPr>
                      <m:t>𝑧</m:t>
                    </m:r>
                  </m:oMath>
                </a14:m>
                <a:r>
                  <a:rPr lang="en-US" dirty="0">
                    <a:latin typeface="Calibri" panose="020F0502020204030204" pitchFamily="34" charset="0"/>
                  </a:rPr>
                  <a:t>-direction only).</a:t>
                </a:r>
                <a:r>
                  <a:rPr lang="en-US" b="1" i="1" dirty="0">
                    <a:latin typeface="Calibri" panose="020F0502020204030204" pitchFamily="34" charset="0"/>
                  </a:rPr>
                  <a:t>  </a:t>
                </a:r>
                <a:endParaRPr lang="en-US" dirty="0">
                  <a:latin typeface="Calibri" panose="020F0502020204030204" pitchFamily="34" charset="0"/>
                </a:endParaRPr>
              </a:p>
              <a:p>
                <a:endParaRPr lang="en-US" sz="400" dirty="0">
                  <a:latin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rPr>
                  <a:t>Significant improvement </a:t>
                </a:r>
                <a:r>
                  <a:rPr lang="en-US" dirty="0">
                    <a:latin typeface="Calibri" panose="020F0502020204030204" pitchFamily="34" charset="0"/>
                  </a:rPr>
                  <a:t>in scalability with new AMG preconditioner over ILU preconditioner! </a:t>
                </a:r>
              </a:p>
            </p:txBody>
          </p:sp>
        </mc:Choice>
        <mc:Fallback xmlns="">
          <p:sp>
            <p:nvSpPr>
              <p:cNvPr id="8" name="TextBox 7"/>
              <p:cNvSpPr txBox="1">
                <a:spLocks noRot="1" noChangeAspect="1" noMove="1" noResize="1" noEditPoints="1" noAdjustHandles="1" noChangeArrowheads="1" noChangeShapeType="1" noTextEdit="1"/>
              </p:cNvSpPr>
              <p:nvPr/>
            </p:nvSpPr>
            <p:spPr>
              <a:xfrm>
                <a:off x="5334000" y="1447800"/>
                <a:ext cx="3581400" cy="4493538"/>
              </a:xfrm>
              <a:prstGeom prst="rect">
                <a:avLst/>
              </a:prstGeom>
              <a:blipFill>
                <a:blip r:embed="rId2"/>
                <a:stretch>
                  <a:fillRect l="-1020" t="-814" r="-2381" b="-1085"/>
                </a:stretch>
              </a:blipFill>
            </p:spPr>
            <p:txBody>
              <a:bodyPr/>
              <a:lstStyle/>
              <a:p>
                <a:r>
                  <a:rPr lang="en-US">
                    <a:noFill/>
                  </a:rPr>
                  <a:t> </a:t>
                </a:r>
              </a:p>
            </p:txBody>
          </p:sp>
        </mc:Fallback>
      </mc:AlternateContent>
      <p:sp>
        <p:nvSpPr>
          <p:cNvPr id="9" name="TextBox 8"/>
          <p:cNvSpPr txBox="1"/>
          <p:nvPr/>
        </p:nvSpPr>
        <p:spPr>
          <a:xfrm>
            <a:off x="202543" y="5037118"/>
            <a:ext cx="1576113" cy="1077218"/>
          </a:xfrm>
          <a:prstGeom prst="rect">
            <a:avLst/>
          </a:prstGeom>
          <a:solidFill>
            <a:schemeClr val="bg1">
              <a:lumMod val="95000"/>
            </a:schemeClr>
          </a:solidFill>
        </p:spPr>
        <p:txBody>
          <a:bodyPr wrap="square" rtlCol="0">
            <a:spAutoFit/>
          </a:bodyPr>
          <a:lstStyle/>
          <a:p>
            <a:pPr algn="ctr"/>
            <a:r>
              <a:rPr lang="en-US" sz="1600" dirty="0">
                <a:latin typeface="Calibri" panose="020F0502020204030204" pitchFamily="34" charset="0"/>
              </a:rPr>
              <a:t>4 cores</a:t>
            </a:r>
          </a:p>
          <a:p>
            <a:pPr algn="ctr"/>
            <a:r>
              <a:rPr lang="en-US" sz="1600" dirty="0">
                <a:latin typeface="Calibri" panose="020F0502020204030204" pitchFamily="34" charset="0"/>
              </a:rPr>
              <a:t>334K </a:t>
            </a:r>
            <a:r>
              <a:rPr lang="en-US" sz="1600" dirty="0" err="1">
                <a:latin typeface="Calibri" panose="020F0502020204030204" pitchFamily="34" charset="0"/>
              </a:rPr>
              <a:t>dofs</a:t>
            </a:r>
            <a:endParaRPr lang="en-US" sz="1600" dirty="0">
              <a:latin typeface="Calibri" panose="020F0502020204030204" pitchFamily="34" charset="0"/>
            </a:endParaRPr>
          </a:p>
          <a:p>
            <a:pPr algn="ctr"/>
            <a:r>
              <a:rPr lang="en-US" sz="1600" dirty="0">
                <a:latin typeface="Calibri" panose="020F0502020204030204" pitchFamily="34" charset="0"/>
              </a:rPr>
              <a:t>8 km Greenland, </a:t>
            </a:r>
          </a:p>
          <a:p>
            <a:pPr algn="ctr"/>
            <a:r>
              <a:rPr lang="en-US" sz="1600" dirty="0">
                <a:latin typeface="Calibri" panose="020F0502020204030204" pitchFamily="34" charset="0"/>
              </a:rPr>
              <a:t>5 vertical layers</a:t>
            </a:r>
          </a:p>
        </p:txBody>
      </p:sp>
      <p:cxnSp>
        <p:nvCxnSpPr>
          <p:cNvPr id="11" name="Straight Arrow Connector 10"/>
          <p:cNvCxnSpPr>
            <a:stCxn id="9" idx="3"/>
            <a:endCxn id="10" idx="1"/>
          </p:cNvCxnSpPr>
          <p:nvPr/>
        </p:nvCxnSpPr>
        <p:spPr>
          <a:xfrm>
            <a:off x="1778656" y="5575727"/>
            <a:ext cx="1878944"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12" name="TextBox 11"/>
              <p:cNvSpPr txBox="1"/>
              <p:nvPr/>
            </p:nvSpPr>
            <p:spPr>
              <a:xfrm>
                <a:off x="1981200" y="5605761"/>
                <a:ext cx="1066800" cy="523220"/>
              </a:xfrm>
              <a:prstGeom prst="rect">
                <a:avLst/>
              </a:prstGeom>
              <a:noFill/>
            </p:spPr>
            <p:txBody>
              <a:bodyPr wrap="square" rtlCol="0">
                <a:spAutoFit/>
              </a:bodyPr>
              <a:lstStyle/>
              <a:p>
                <a:pPr algn="ctr"/>
                <a14:m>
                  <m:oMath xmlns:m="http://schemas.openxmlformats.org/officeDocument/2006/math">
                    <m:r>
                      <a:rPr lang="en-US" sz="1400" i="1" smtClean="0">
                        <a:latin typeface="Cambria Math"/>
                        <a:ea typeface="Cambria Math"/>
                      </a:rPr>
                      <m:t>×</m:t>
                    </m:r>
                    <m:r>
                      <a:rPr lang="en-US" sz="1400" b="0" i="1" smtClean="0">
                        <a:latin typeface="Cambria Math"/>
                        <a:ea typeface="Cambria Math"/>
                      </a:rPr>
                      <m:t>8</m:t>
                    </m:r>
                    <m:r>
                      <a:rPr lang="en-US" sz="1400" b="0" i="1" baseline="30000" smtClean="0">
                        <a:latin typeface="Cambria Math"/>
                        <a:ea typeface="Cambria Math"/>
                      </a:rPr>
                      <m:t>4</m:t>
                    </m:r>
                  </m:oMath>
                </a14:m>
                <a:r>
                  <a:rPr lang="en-US" sz="1400" dirty="0">
                    <a:latin typeface="Calibri" panose="020F0502020204030204" pitchFamily="34" charset="0"/>
                  </a:rPr>
                  <a:t> </a:t>
                </a:r>
              </a:p>
              <a:p>
                <a:pPr algn="ctr"/>
                <a:r>
                  <a:rPr lang="en-US" sz="1400" dirty="0">
                    <a:latin typeface="Calibri" panose="020F0502020204030204" pitchFamily="34" charset="0"/>
                  </a:rPr>
                  <a:t>scale up</a:t>
                </a:r>
              </a:p>
            </p:txBody>
          </p:sp>
        </mc:Choice>
        <mc:Fallback xmlns="">
          <p:sp>
            <p:nvSpPr>
              <p:cNvPr id="12" name="TextBox 11"/>
              <p:cNvSpPr txBox="1">
                <a:spLocks noRot="1" noChangeAspect="1" noMove="1" noResize="1" noEditPoints="1" noAdjustHandles="1" noChangeArrowheads="1" noChangeShapeType="1" noTextEdit="1"/>
              </p:cNvSpPr>
              <p:nvPr/>
            </p:nvSpPr>
            <p:spPr>
              <a:xfrm>
                <a:off x="1981200" y="5605761"/>
                <a:ext cx="1066800" cy="523220"/>
              </a:xfrm>
              <a:prstGeom prst="rect">
                <a:avLst/>
              </a:prstGeom>
              <a:blipFill>
                <a:blip r:embed="rId3"/>
                <a:stretch>
                  <a:fillRect b="-11765"/>
                </a:stretch>
              </a:blipFill>
            </p:spPr>
            <p:txBody>
              <a:bodyPr/>
              <a:lstStyle/>
              <a:p>
                <a:r>
                  <a:rPr lang="en-US">
                    <a:noFill/>
                  </a:rPr>
                  <a:t> </a:t>
                </a:r>
              </a:p>
            </p:txBody>
          </p:sp>
        </mc:Fallback>
      </mc:AlternateContent>
      <p:pic>
        <p:nvPicPr>
          <p:cNvPr id="14" name="Picture 1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77143" y="1219200"/>
            <a:ext cx="4558109" cy="3418582"/>
          </a:xfrm>
          <a:prstGeom prst="rect">
            <a:avLst/>
          </a:prstGeom>
        </p:spPr>
      </p:pic>
      <p:sp>
        <p:nvSpPr>
          <p:cNvPr id="10" name="TextBox 9"/>
          <p:cNvSpPr txBox="1"/>
          <p:nvPr/>
        </p:nvSpPr>
        <p:spPr>
          <a:xfrm>
            <a:off x="3657600" y="5037118"/>
            <a:ext cx="1721506" cy="1077218"/>
          </a:xfrm>
          <a:prstGeom prst="rect">
            <a:avLst/>
          </a:prstGeom>
          <a:solidFill>
            <a:schemeClr val="accent2">
              <a:lumMod val="20000"/>
              <a:lumOff val="80000"/>
            </a:schemeClr>
          </a:solidFill>
        </p:spPr>
        <p:txBody>
          <a:bodyPr wrap="square" rtlCol="0">
            <a:spAutoFit/>
          </a:bodyPr>
          <a:lstStyle/>
          <a:p>
            <a:pPr algn="ctr"/>
            <a:r>
              <a:rPr lang="en-US" sz="1600" dirty="0">
                <a:latin typeface="Calibri" panose="020F0502020204030204" pitchFamily="34" charset="0"/>
              </a:rPr>
              <a:t>16,384 cores</a:t>
            </a:r>
          </a:p>
          <a:p>
            <a:pPr algn="ctr"/>
            <a:r>
              <a:rPr lang="en-US" sz="1600" b="1" dirty="0">
                <a:latin typeface="Calibri" panose="020F0502020204030204" pitchFamily="34" charset="0"/>
              </a:rPr>
              <a:t>1.12B </a:t>
            </a:r>
            <a:r>
              <a:rPr lang="en-US" sz="1600" b="1" dirty="0" err="1">
                <a:latin typeface="Calibri" panose="020F0502020204030204" pitchFamily="34" charset="0"/>
              </a:rPr>
              <a:t>dofs</a:t>
            </a:r>
            <a:r>
              <a:rPr lang="en-US" sz="1600" b="1" dirty="0">
                <a:latin typeface="Calibri" panose="020F0502020204030204" pitchFamily="34" charset="0"/>
              </a:rPr>
              <a:t>(!)</a:t>
            </a:r>
          </a:p>
          <a:p>
            <a:pPr algn="ctr"/>
            <a:r>
              <a:rPr lang="en-US" sz="1600" dirty="0">
                <a:latin typeface="Calibri" panose="020F0502020204030204" pitchFamily="34" charset="0"/>
              </a:rPr>
              <a:t>0.5 km Greenland, </a:t>
            </a:r>
          </a:p>
          <a:p>
            <a:pPr algn="ctr"/>
            <a:r>
              <a:rPr lang="en-US" sz="1600" dirty="0">
                <a:latin typeface="Calibri" panose="020F0502020204030204" pitchFamily="34" charset="0"/>
              </a:rPr>
              <a:t>80 vertical layers</a:t>
            </a:r>
          </a:p>
        </p:txBody>
      </p:sp>
      <p:pic>
        <p:nvPicPr>
          <p:cNvPr id="13" name="Picture 12"/>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920013" y="1048631"/>
            <a:ext cx="1413987" cy="921448"/>
          </a:xfrm>
          <a:prstGeom prst="rect">
            <a:avLst/>
          </a:prstGeom>
        </p:spPr>
      </p:pic>
    </p:spTree>
    <p:extLst>
      <p:ext uri="{BB962C8B-B14F-4D97-AF65-F5344CB8AC3E}">
        <p14:creationId xmlns:p14="http://schemas.microsoft.com/office/powerpoint/2010/main" val="1367341502"/>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52400" y="152400"/>
            <a:ext cx="8991600" cy="1018059"/>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rPr>
              <a:t>Greenland Controlled Weak Scalability Study</a:t>
            </a:r>
          </a:p>
        </p:txBody>
      </p:sp>
      <mc:AlternateContent xmlns:mc="http://schemas.openxmlformats.org/markup-compatibility/2006" xmlns:a14="http://schemas.microsoft.com/office/drawing/2010/main">
        <mc:Choice Requires="a14">
          <p:sp>
            <p:nvSpPr>
              <p:cNvPr id="8" name="TextBox 7"/>
              <p:cNvSpPr txBox="1"/>
              <p:nvPr/>
            </p:nvSpPr>
            <p:spPr>
              <a:xfrm>
                <a:off x="5334000" y="1447800"/>
                <a:ext cx="3581400" cy="4493538"/>
              </a:xfrm>
              <a:prstGeom prst="rect">
                <a:avLst/>
              </a:prstGeom>
              <a:solidFill>
                <a:schemeClr val="bg1"/>
              </a:solid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rPr>
                  <a:t>Weak scaling study with fixed dataset, 4 mesh bisections.</a:t>
                </a: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~70-80K </a:t>
                </a:r>
                <a:r>
                  <a:rPr lang="en-US" dirty="0" err="1">
                    <a:latin typeface="Calibri" panose="020F0502020204030204" pitchFamily="34" charset="0"/>
                  </a:rPr>
                  <a:t>dofs</a:t>
                </a:r>
                <a:r>
                  <a:rPr lang="en-US" dirty="0">
                    <a:latin typeface="Calibri" panose="020F0502020204030204" pitchFamily="34" charset="0"/>
                  </a:rPr>
                  <a:t>/core.</a:t>
                </a:r>
              </a:p>
              <a:p>
                <a:endParaRPr lang="en-US" sz="400" dirty="0">
                  <a:latin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rPr>
                  <a:t>Conjugate Gradient (CG)</a:t>
                </a:r>
                <a:r>
                  <a:rPr lang="en-US" dirty="0">
                    <a:latin typeface="Calibri" panose="020F0502020204030204" pitchFamily="34" charset="0"/>
                  </a:rPr>
                  <a:t> </a:t>
                </a:r>
                <a:r>
                  <a:rPr lang="en-US" b="1" i="1" dirty="0">
                    <a:latin typeface="Calibri" panose="020F0502020204030204" pitchFamily="34" charset="0"/>
                  </a:rPr>
                  <a:t>iterative method </a:t>
                </a:r>
                <a:r>
                  <a:rPr lang="en-US" dirty="0">
                    <a:latin typeface="Calibri" panose="020F0502020204030204" pitchFamily="34" charset="0"/>
                  </a:rPr>
                  <a:t>for linear solves (faster convergence than GMRES).</a:t>
                </a:r>
              </a:p>
              <a:p>
                <a:endParaRPr lang="en-US" sz="400" dirty="0">
                  <a:latin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rPr>
                  <a:t>New AMG preconditioner </a:t>
                </a:r>
                <a:r>
                  <a:rPr lang="en-US" dirty="0">
                    <a:latin typeface="Calibri" panose="020F0502020204030204" pitchFamily="34" charset="0"/>
                  </a:rPr>
                  <a:t>developed by R. </a:t>
                </a:r>
                <a:r>
                  <a:rPr lang="en-US" dirty="0" err="1">
                    <a:latin typeface="Calibri" panose="020F0502020204030204" pitchFamily="34" charset="0"/>
                  </a:rPr>
                  <a:t>Tuminaro</a:t>
                </a:r>
                <a:r>
                  <a:rPr lang="en-US" dirty="0">
                    <a:latin typeface="Calibri" panose="020F0502020204030204" pitchFamily="34" charset="0"/>
                  </a:rPr>
                  <a:t> based on </a:t>
                </a:r>
                <a:r>
                  <a:rPr lang="en-US" b="1" i="1" dirty="0">
                    <a:latin typeface="Calibri" panose="020F0502020204030204" pitchFamily="34" charset="0"/>
                  </a:rPr>
                  <a:t>semi-coarsening</a:t>
                </a:r>
                <a:r>
                  <a:rPr lang="en-US" dirty="0">
                    <a:latin typeface="Calibri" panose="020F0502020204030204" pitchFamily="34" charset="0"/>
                  </a:rPr>
                  <a:t> (coarsening in </a:t>
                </a:r>
                <a14:m>
                  <m:oMath xmlns:m="http://schemas.openxmlformats.org/officeDocument/2006/math">
                    <m:r>
                      <a:rPr lang="en-US" i="1" dirty="0" smtClean="0">
                        <a:latin typeface="Cambria Math"/>
                      </a:rPr>
                      <m:t>𝑧</m:t>
                    </m:r>
                  </m:oMath>
                </a14:m>
                <a:r>
                  <a:rPr lang="en-US" dirty="0">
                    <a:latin typeface="Calibri" panose="020F0502020204030204" pitchFamily="34" charset="0"/>
                  </a:rPr>
                  <a:t>-direction only).</a:t>
                </a:r>
                <a:r>
                  <a:rPr lang="en-US" b="1" i="1" dirty="0">
                    <a:latin typeface="Calibri" panose="020F0502020204030204" pitchFamily="34" charset="0"/>
                  </a:rPr>
                  <a:t>  </a:t>
                </a:r>
                <a:endParaRPr lang="en-US" dirty="0">
                  <a:latin typeface="Calibri" panose="020F0502020204030204" pitchFamily="34" charset="0"/>
                </a:endParaRPr>
              </a:p>
              <a:p>
                <a:endParaRPr lang="en-US" sz="400" dirty="0">
                  <a:latin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rPr>
                  <a:t>Significant improvement </a:t>
                </a:r>
                <a:r>
                  <a:rPr lang="en-US" dirty="0">
                    <a:latin typeface="Calibri" panose="020F0502020204030204" pitchFamily="34" charset="0"/>
                  </a:rPr>
                  <a:t>in scalability with new AMG preconditioner over ILU preconditioner! </a:t>
                </a:r>
              </a:p>
            </p:txBody>
          </p:sp>
        </mc:Choice>
        <mc:Fallback xmlns="">
          <p:sp>
            <p:nvSpPr>
              <p:cNvPr id="8" name="TextBox 7"/>
              <p:cNvSpPr txBox="1">
                <a:spLocks noRot="1" noChangeAspect="1" noMove="1" noResize="1" noEditPoints="1" noAdjustHandles="1" noChangeArrowheads="1" noChangeShapeType="1" noTextEdit="1"/>
              </p:cNvSpPr>
              <p:nvPr/>
            </p:nvSpPr>
            <p:spPr>
              <a:xfrm>
                <a:off x="5334000" y="1447800"/>
                <a:ext cx="3581400" cy="4493538"/>
              </a:xfrm>
              <a:prstGeom prst="rect">
                <a:avLst/>
              </a:prstGeom>
              <a:blipFill>
                <a:blip r:embed="rId2"/>
                <a:stretch>
                  <a:fillRect l="-1020" t="-814" r="-2381" b="-1085"/>
                </a:stretch>
              </a:blipFill>
            </p:spPr>
            <p:txBody>
              <a:bodyPr/>
              <a:lstStyle/>
              <a:p>
                <a:r>
                  <a:rPr lang="en-US">
                    <a:noFill/>
                  </a:rPr>
                  <a:t> </a:t>
                </a:r>
              </a:p>
            </p:txBody>
          </p:sp>
        </mc:Fallback>
      </mc:AlternateContent>
      <p:sp>
        <p:nvSpPr>
          <p:cNvPr id="9" name="TextBox 8"/>
          <p:cNvSpPr txBox="1"/>
          <p:nvPr/>
        </p:nvSpPr>
        <p:spPr>
          <a:xfrm>
            <a:off x="202543" y="5037118"/>
            <a:ext cx="1576113" cy="1077218"/>
          </a:xfrm>
          <a:prstGeom prst="rect">
            <a:avLst/>
          </a:prstGeom>
          <a:solidFill>
            <a:schemeClr val="bg1">
              <a:lumMod val="95000"/>
            </a:schemeClr>
          </a:solidFill>
        </p:spPr>
        <p:txBody>
          <a:bodyPr wrap="square" rtlCol="0">
            <a:spAutoFit/>
          </a:bodyPr>
          <a:lstStyle/>
          <a:p>
            <a:pPr algn="ctr"/>
            <a:r>
              <a:rPr lang="en-US" sz="1600" dirty="0">
                <a:latin typeface="Calibri" panose="020F0502020204030204" pitchFamily="34" charset="0"/>
              </a:rPr>
              <a:t>4 cores</a:t>
            </a:r>
          </a:p>
          <a:p>
            <a:pPr algn="ctr"/>
            <a:r>
              <a:rPr lang="en-US" sz="1600" dirty="0">
                <a:latin typeface="Calibri" panose="020F0502020204030204" pitchFamily="34" charset="0"/>
              </a:rPr>
              <a:t>334K </a:t>
            </a:r>
            <a:r>
              <a:rPr lang="en-US" sz="1600" dirty="0" err="1">
                <a:latin typeface="Calibri" panose="020F0502020204030204" pitchFamily="34" charset="0"/>
              </a:rPr>
              <a:t>dofs</a:t>
            </a:r>
            <a:endParaRPr lang="en-US" sz="1600" dirty="0">
              <a:latin typeface="Calibri" panose="020F0502020204030204" pitchFamily="34" charset="0"/>
            </a:endParaRPr>
          </a:p>
          <a:p>
            <a:pPr algn="ctr"/>
            <a:r>
              <a:rPr lang="en-US" sz="1600" dirty="0">
                <a:latin typeface="Calibri" panose="020F0502020204030204" pitchFamily="34" charset="0"/>
              </a:rPr>
              <a:t>8 km Greenland, </a:t>
            </a:r>
          </a:p>
          <a:p>
            <a:pPr algn="ctr"/>
            <a:r>
              <a:rPr lang="en-US" sz="1600" dirty="0">
                <a:latin typeface="Calibri" panose="020F0502020204030204" pitchFamily="34" charset="0"/>
              </a:rPr>
              <a:t>5 vertical layers</a:t>
            </a:r>
          </a:p>
        </p:txBody>
      </p:sp>
      <p:cxnSp>
        <p:nvCxnSpPr>
          <p:cNvPr id="11" name="Straight Arrow Connector 10"/>
          <p:cNvCxnSpPr>
            <a:stCxn id="9" idx="3"/>
            <a:endCxn id="10" idx="1"/>
          </p:cNvCxnSpPr>
          <p:nvPr/>
        </p:nvCxnSpPr>
        <p:spPr>
          <a:xfrm>
            <a:off x="1778656" y="5575727"/>
            <a:ext cx="1878944"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12" name="TextBox 11"/>
              <p:cNvSpPr txBox="1"/>
              <p:nvPr/>
            </p:nvSpPr>
            <p:spPr>
              <a:xfrm>
                <a:off x="1981200" y="5605761"/>
                <a:ext cx="1066800" cy="523220"/>
              </a:xfrm>
              <a:prstGeom prst="rect">
                <a:avLst/>
              </a:prstGeom>
              <a:noFill/>
            </p:spPr>
            <p:txBody>
              <a:bodyPr wrap="square" rtlCol="0">
                <a:spAutoFit/>
              </a:bodyPr>
              <a:lstStyle/>
              <a:p>
                <a:pPr algn="ctr"/>
                <a14:m>
                  <m:oMath xmlns:m="http://schemas.openxmlformats.org/officeDocument/2006/math">
                    <m:r>
                      <a:rPr lang="en-US" sz="1400" i="1" smtClean="0">
                        <a:latin typeface="Cambria Math"/>
                        <a:ea typeface="Cambria Math"/>
                      </a:rPr>
                      <m:t>×</m:t>
                    </m:r>
                    <m:r>
                      <a:rPr lang="en-US" sz="1400" b="0" i="1" smtClean="0">
                        <a:latin typeface="Cambria Math"/>
                        <a:ea typeface="Cambria Math"/>
                      </a:rPr>
                      <m:t>8</m:t>
                    </m:r>
                    <m:r>
                      <a:rPr lang="en-US" sz="1400" b="0" i="1" baseline="30000" smtClean="0">
                        <a:latin typeface="Cambria Math"/>
                        <a:ea typeface="Cambria Math"/>
                      </a:rPr>
                      <m:t>4</m:t>
                    </m:r>
                  </m:oMath>
                </a14:m>
                <a:r>
                  <a:rPr lang="en-US" sz="1400" dirty="0">
                    <a:latin typeface="Calibri" panose="020F0502020204030204" pitchFamily="34" charset="0"/>
                  </a:rPr>
                  <a:t> </a:t>
                </a:r>
              </a:p>
              <a:p>
                <a:pPr algn="ctr"/>
                <a:r>
                  <a:rPr lang="en-US" sz="1400" dirty="0">
                    <a:latin typeface="Calibri" panose="020F0502020204030204" pitchFamily="34" charset="0"/>
                  </a:rPr>
                  <a:t>scale up</a:t>
                </a:r>
              </a:p>
            </p:txBody>
          </p:sp>
        </mc:Choice>
        <mc:Fallback xmlns="">
          <p:sp>
            <p:nvSpPr>
              <p:cNvPr id="12" name="TextBox 11"/>
              <p:cNvSpPr txBox="1">
                <a:spLocks noRot="1" noChangeAspect="1" noMove="1" noResize="1" noEditPoints="1" noAdjustHandles="1" noChangeArrowheads="1" noChangeShapeType="1" noTextEdit="1"/>
              </p:cNvSpPr>
              <p:nvPr/>
            </p:nvSpPr>
            <p:spPr>
              <a:xfrm>
                <a:off x="1981200" y="5605761"/>
                <a:ext cx="1066800" cy="523220"/>
              </a:xfrm>
              <a:prstGeom prst="rect">
                <a:avLst/>
              </a:prstGeom>
              <a:blipFill>
                <a:blip r:embed="rId3"/>
                <a:stretch>
                  <a:fillRect b="-11765"/>
                </a:stretch>
              </a:blipFill>
            </p:spPr>
            <p:txBody>
              <a:bodyPr/>
              <a:lstStyle/>
              <a:p>
                <a:r>
                  <a:rPr lang="en-US">
                    <a:noFill/>
                  </a:rPr>
                  <a:t> </a:t>
                </a:r>
              </a:p>
            </p:txBody>
          </p:sp>
        </mc:Fallback>
      </mc:AlternateContent>
      <p:pic>
        <p:nvPicPr>
          <p:cNvPr id="14" name="Picture 1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77143" y="1219200"/>
            <a:ext cx="4558109" cy="3418582"/>
          </a:xfrm>
          <a:prstGeom prst="rect">
            <a:avLst/>
          </a:prstGeom>
        </p:spPr>
      </p:pic>
      <p:pic>
        <p:nvPicPr>
          <p:cNvPr id="13" name="Picture 12"/>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445656" y="1283732"/>
            <a:ext cx="4537250" cy="3402938"/>
          </a:xfrm>
          <a:prstGeom prst="rect">
            <a:avLst/>
          </a:prstGeom>
        </p:spPr>
      </p:pic>
      <p:sp>
        <p:nvSpPr>
          <p:cNvPr id="10" name="TextBox 9"/>
          <p:cNvSpPr txBox="1"/>
          <p:nvPr/>
        </p:nvSpPr>
        <p:spPr>
          <a:xfrm>
            <a:off x="3657600" y="5037118"/>
            <a:ext cx="1721506" cy="1077218"/>
          </a:xfrm>
          <a:prstGeom prst="rect">
            <a:avLst/>
          </a:prstGeom>
          <a:solidFill>
            <a:schemeClr val="accent2">
              <a:lumMod val="20000"/>
              <a:lumOff val="80000"/>
            </a:schemeClr>
          </a:solidFill>
        </p:spPr>
        <p:txBody>
          <a:bodyPr wrap="square" rtlCol="0">
            <a:spAutoFit/>
          </a:bodyPr>
          <a:lstStyle/>
          <a:p>
            <a:pPr algn="ctr"/>
            <a:r>
              <a:rPr lang="en-US" sz="1600" dirty="0">
                <a:latin typeface="Calibri" panose="020F0502020204030204" pitchFamily="34" charset="0"/>
              </a:rPr>
              <a:t>16,384 cores</a:t>
            </a:r>
          </a:p>
          <a:p>
            <a:pPr algn="ctr"/>
            <a:r>
              <a:rPr lang="en-US" sz="1600" b="1" dirty="0">
                <a:latin typeface="Calibri" panose="020F0502020204030204" pitchFamily="34" charset="0"/>
              </a:rPr>
              <a:t>1.12B </a:t>
            </a:r>
            <a:r>
              <a:rPr lang="en-US" sz="1600" b="1" dirty="0" err="1">
                <a:latin typeface="Calibri" panose="020F0502020204030204" pitchFamily="34" charset="0"/>
              </a:rPr>
              <a:t>dofs</a:t>
            </a:r>
            <a:r>
              <a:rPr lang="en-US" sz="1600" b="1" dirty="0">
                <a:latin typeface="Calibri" panose="020F0502020204030204" pitchFamily="34" charset="0"/>
              </a:rPr>
              <a:t>(!)</a:t>
            </a:r>
          </a:p>
          <a:p>
            <a:pPr algn="ctr"/>
            <a:r>
              <a:rPr lang="en-US" sz="1600" dirty="0">
                <a:latin typeface="Calibri" panose="020F0502020204030204" pitchFamily="34" charset="0"/>
              </a:rPr>
              <a:t>0.5 km Greenland, </a:t>
            </a:r>
          </a:p>
          <a:p>
            <a:pPr algn="ctr"/>
            <a:r>
              <a:rPr lang="en-US" sz="1600" dirty="0">
                <a:latin typeface="Calibri" panose="020F0502020204030204" pitchFamily="34" charset="0"/>
              </a:rPr>
              <a:t>80 vertical layers</a:t>
            </a:r>
          </a:p>
        </p:txBody>
      </p:sp>
      <p:sp>
        <p:nvSpPr>
          <p:cNvPr id="15" name="TextBox 14"/>
          <p:cNvSpPr txBox="1"/>
          <p:nvPr/>
        </p:nvSpPr>
        <p:spPr>
          <a:xfrm>
            <a:off x="990600" y="838200"/>
            <a:ext cx="3074056" cy="646331"/>
          </a:xfrm>
          <a:prstGeom prst="rect">
            <a:avLst/>
          </a:prstGeom>
          <a:solidFill>
            <a:schemeClr val="bg1"/>
          </a:solidFill>
        </p:spPr>
        <p:txBody>
          <a:bodyPr wrap="square" rtlCol="0">
            <a:spAutoFit/>
          </a:bodyPr>
          <a:lstStyle/>
          <a:p>
            <a:pPr algn="ctr"/>
            <a:r>
              <a:rPr lang="en-US" b="1" dirty="0">
                <a:latin typeface="Calibri" panose="020F0502020204030204" pitchFamily="34" charset="0"/>
              </a:rPr>
              <a:t>New AMG preconditioner preconditioner</a:t>
            </a:r>
          </a:p>
        </p:txBody>
      </p:sp>
      <p:sp>
        <p:nvSpPr>
          <p:cNvPr id="16" name="TextBox 15"/>
          <p:cNvSpPr txBox="1"/>
          <p:nvPr/>
        </p:nvSpPr>
        <p:spPr>
          <a:xfrm>
            <a:off x="5116252" y="1078468"/>
            <a:ext cx="3570548" cy="430887"/>
          </a:xfrm>
          <a:prstGeom prst="rect">
            <a:avLst/>
          </a:prstGeom>
          <a:solidFill>
            <a:schemeClr val="bg1"/>
          </a:solidFill>
        </p:spPr>
        <p:txBody>
          <a:bodyPr wrap="square" rtlCol="0">
            <a:spAutoFit/>
          </a:bodyPr>
          <a:lstStyle/>
          <a:p>
            <a:pPr algn="ctr"/>
            <a:r>
              <a:rPr lang="en-US" b="1" dirty="0">
                <a:latin typeface="Calibri" panose="020F0502020204030204" pitchFamily="34" charset="0"/>
              </a:rPr>
              <a:t>ILU preconditioner</a:t>
            </a:r>
          </a:p>
          <a:p>
            <a:pPr algn="ctr"/>
            <a:endParaRPr lang="en-US" sz="400" b="1" dirty="0">
              <a:latin typeface="Calibri" panose="020F0502020204030204" pitchFamily="34" charset="0"/>
            </a:endParaRPr>
          </a:p>
        </p:txBody>
      </p:sp>
      <p:sp>
        <p:nvSpPr>
          <p:cNvPr id="2" name="AutoShape 2" descr="Image result for hopper nersc"/>
          <p:cNvSpPr>
            <a:spLocks noChangeAspect="1" noChangeArrowheads="1"/>
          </p:cNvSpPr>
          <p:nvPr/>
        </p:nvSpPr>
        <p:spPr bwMode="auto">
          <a:xfrm>
            <a:off x="155575" y="-846138"/>
            <a:ext cx="2600325" cy="1762126"/>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3" name="Picture 2"/>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920013" y="1048631"/>
            <a:ext cx="1413987" cy="921448"/>
          </a:xfrm>
          <a:prstGeom prst="rect">
            <a:avLst/>
          </a:prstGeom>
        </p:spPr>
      </p:pic>
    </p:spTree>
    <p:extLst>
      <p:ext uri="{BB962C8B-B14F-4D97-AF65-F5344CB8AC3E}">
        <p14:creationId xmlns:p14="http://schemas.microsoft.com/office/powerpoint/2010/main" val="1631650801"/>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Rectangle 2"/>
          <p:cNvSpPr txBox="1">
            <a:spLocks noChangeArrowheads="1"/>
          </p:cNvSpPr>
          <p:nvPr/>
        </p:nvSpPr>
        <p:spPr>
          <a:xfrm>
            <a:off x="114300" y="160561"/>
            <a:ext cx="8153400" cy="9144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rPr>
              <a:t>Weak scalability: Antarctica</a:t>
            </a:r>
          </a:p>
        </p:txBody>
      </p:sp>
      <mc:AlternateContent xmlns:mc="http://schemas.openxmlformats.org/markup-compatibility/2006" xmlns:a14="http://schemas.microsoft.com/office/drawing/2010/main">
        <mc:Choice Requires="a14">
          <p:sp>
            <p:nvSpPr>
              <p:cNvPr id="8" name="TextBox 7"/>
              <p:cNvSpPr txBox="1"/>
              <p:nvPr/>
            </p:nvSpPr>
            <p:spPr>
              <a:xfrm>
                <a:off x="56456" y="5068004"/>
                <a:ext cx="9031085" cy="1384995"/>
              </a:xfrm>
              <a:prstGeom prst="rect">
                <a:avLst/>
              </a:prstGeom>
              <a:noFill/>
            </p:spPr>
            <p:txBody>
              <a:bodyPr wrap="square" rtlCol="0">
                <a:spAutoFit/>
              </a:bodyPr>
              <a:lstStyle/>
              <a:p>
                <a:pPr marL="285750" indent="-285750">
                  <a:buFont typeface="Arial" panose="020B0604020202020204" pitchFamily="34" charset="0"/>
                  <a:buChar char="•"/>
                </a:pPr>
                <a:r>
                  <a:rPr lang="en-US" b="1" dirty="0">
                    <a:latin typeface="Calibri" panose="020F0502020204030204" pitchFamily="34" charset="0"/>
                  </a:rPr>
                  <a:t>Weak scaling study</a:t>
                </a:r>
                <a:r>
                  <a:rPr lang="en-US" dirty="0">
                    <a:latin typeface="Calibri" panose="020F0502020204030204" pitchFamily="34" charset="0"/>
                  </a:rPr>
                  <a:t>: 2.5M </a:t>
                </a:r>
                <a14:m>
                  <m:oMath xmlns:m="http://schemas.openxmlformats.org/officeDocument/2006/math">
                    <m:r>
                      <a:rPr lang="en-US" i="1" dirty="0" smtClean="0">
                        <a:latin typeface="Cambria Math" panose="02040503050406030204" pitchFamily="18" charset="0"/>
                        <a:ea typeface="Cambria Math" panose="02040503050406030204" pitchFamily="18" charset="0"/>
                      </a:rPr>
                      <m:t>→</m:t>
                    </m:r>
                  </m:oMath>
                </a14:m>
                <a:r>
                  <a:rPr lang="en-US" dirty="0">
                    <a:latin typeface="Calibri" panose="020F0502020204030204" pitchFamily="34" charset="0"/>
                  </a:rPr>
                  <a:t> 1.1B </a:t>
                </a:r>
                <a:r>
                  <a:rPr lang="en-US" dirty="0" err="1">
                    <a:latin typeface="Calibri" panose="020F0502020204030204" pitchFamily="34" charset="0"/>
                  </a:rPr>
                  <a:t>dofs</a:t>
                </a:r>
                <a:r>
                  <a:rPr lang="en-US" dirty="0">
                    <a:latin typeface="Calibri" panose="020F0502020204030204" pitchFamily="34" charset="0"/>
                  </a:rPr>
                  <a:t>, 16</a:t>
                </a:r>
                <a:r>
                  <a:rPr lang="en-US" dirty="0">
                    <a:ea typeface="Cambria Math" panose="02040503050406030204" pitchFamily="18" charset="0"/>
                  </a:rPr>
                  <a:t> </a:t>
                </a:r>
                <a14:m>
                  <m:oMath xmlns:m="http://schemas.openxmlformats.org/officeDocument/2006/math">
                    <m:r>
                      <a:rPr lang="en-US" i="1" dirty="0">
                        <a:latin typeface="Cambria Math" panose="02040503050406030204" pitchFamily="18" charset="0"/>
                        <a:ea typeface="Cambria Math" panose="02040503050406030204" pitchFamily="18" charset="0"/>
                      </a:rPr>
                      <m:t>→ </m:t>
                    </m:r>
                  </m:oMath>
                </a14:m>
                <a:r>
                  <a:rPr lang="en-US" dirty="0">
                    <a:latin typeface="Calibri" panose="020F0502020204030204" pitchFamily="34" charset="0"/>
                  </a:rPr>
                  <a:t>8192 cores</a:t>
                </a: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Initialized with realistic basal friction and temperature field from BEDMAP2.</a:t>
                </a:r>
              </a:p>
              <a:p>
                <a:endParaRPr lang="en-US" sz="400" dirty="0">
                  <a:latin typeface="Calibri" panose="020F0502020204030204" pitchFamily="34" charset="0"/>
                </a:endParaRPr>
              </a:p>
              <a:p>
                <a:pPr marL="285750" indent="-285750">
                  <a:buFont typeface="Arial" panose="020B0604020202020204" pitchFamily="34" charset="0"/>
                  <a:buChar char="•"/>
                </a:pPr>
                <a:r>
                  <a:rPr lang="en-US" b="1" dirty="0">
                    <a:latin typeface="Calibri" panose="020F0502020204030204" pitchFamily="34" charset="0"/>
                  </a:rPr>
                  <a:t>Iterative linear solver</a:t>
                </a:r>
                <a:r>
                  <a:rPr lang="en-US" dirty="0">
                    <a:latin typeface="Calibri" panose="020F0502020204030204" pitchFamily="34" charset="0"/>
                  </a:rPr>
                  <a:t>: GMRES.</a:t>
                </a:r>
              </a:p>
              <a:p>
                <a:endParaRPr lang="en-US" sz="400" dirty="0">
                  <a:latin typeface="Calibri" panose="020F0502020204030204" pitchFamily="34" charset="0"/>
                </a:endParaRPr>
              </a:p>
              <a:p>
                <a:pPr marL="285750" indent="-285750">
                  <a:buFont typeface="Arial" panose="020B0604020202020204" pitchFamily="34" charset="0"/>
                  <a:buChar char="•"/>
                </a:pPr>
                <a:r>
                  <a:rPr lang="en-US" b="1" dirty="0">
                    <a:latin typeface="Calibri" panose="020F0502020204030204" pitchFamily="34" charset="0"/>
                  </a:rPr>
                  <a:t>Preconditioner</a:t>
                </a:r>
                <a:r>
                  <a:rPr lang="en-US" dirty="0">
                    <a:latin typeface="Calibri" panose="020F0502020204030204" pitchFamily="34" charset="0"/>
                  </a:rPr>
                  <a:t>: ILU vs. new AMG based on aggressive semi-coarsening.</a:t>
                </a:r>
              </a:p>
            </p:txBody>
          </p:sp>
        </mc:Choice>
        <mc:Fallback xmlns="">
          <p:sp>
            <p:nvSpPr>
              <p:cNvPr id="8" name="TextBox 7"/>
              <p:cNvSpPr txBox="1">
                <a:spLocks noRot="1" noChangeAspect="1" noMove="1" noResize="1" noEditPoints="1" noAdjustHandles="1" noChangeArrowheads="1" noChangeShapeType="1" noTextEdit="1"/>
              </p:cNvSpPr>
              <p:nvPr/>
            </p:nvSpPr>
            <p:spPr>
              <a:xfrm>
                <a:off x="56456" y="5068004"/>
                <a:ext cx="9031085" cy="1384995"/>
              </a:xfrm>
              <a:prstGeom prst="rect">
                <a:avLst/>
              </a:prstGeom>
              <a:blipFill>
                <a:blip r:embed="rId3"/>
                <a:stretch>
                  <a:fillRect l="-405" t="-2193" b="-5702"/>
                </a:stretch>
              </a:blipFill>
            </p:spPr>
            <p:txBody>
              <a:bodyPr/>
              <a:lstStyle/>
              <a:p>
                <a:r>
                  <a:rPr lang="en-US">
                    <a:noFill/>
                  </a:rPr>
                  <a:t> </a:t>
                </a:r>
              </a:p>
            </p:txBody>
          </p:sp>
        </mc:Fallback>
      </mc:AlternateContent>
      <p:pic>
        <p:nvPicPr>
          <p:cNvPr id="6" name="Picture 5">
            <a:extLst>
              <a:ext uri="{FF2B5EF4-FFF2-40B4-BE49-F238E27FC236}">
                <a16:creationId xmlns:a16="http://schemas.microsoft.com/office/drawing/2014/main" id="{AF198C5B-0695-418D-B4C2-96BB6514CD23}"/>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772056" y="1433948"/>
            <a:ext cx="2920663" cy="2700236"/>
          </a:xfrm>
          <a:prstGeom prst="rect">
            <a:avLst/>
          </a:prstGeom>
        </p:spPr>
      </p:pic>
      <p:pic>
        <p:nvPicPr>
          <p:cNvPr id="27" name="Picture 26">
            <a:extLst>
              <a:ext uri="{FF2B5EF4-FFF2-40B4-BE49-F238E27FC236}">
                <a16:creationId xmlns:a16="http://schemas.microsoft.com/office/drawing/2014/main" id="{63C7B5A3-FD1A-45B3-8A8B-17C7513FE98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006940" y="725804"/>
            <a:ext cx="4284518" cy="3665172"/>
          </a:xfrm>
          <a:prstGeom prst="rect">
            <a:avLst/>
          </a:prstGeom>
        </p:spPr>
      </p:pic>
      <p:sp>
        <p:nvSpPr>
          <p:cNvPr id="28" name="TextBox 27">
            <a:extLst>
              <a:ext uri="{FF2B5EF4-FFF2-40B4-BE49-F238E27FC236}">
                <a16:creationId xmlns:a16="http://schemas.microsoft.com/office/drawing/2014/main" id="{B4109AB2-2506-4A69-970D-B1CD649B54E1}"/>
              </a:ext>
            </a:extLst>
          </p:cNvPr>
          <p:cNvSpPr txBox="1"/>
          <p:nvPr/>
        </p:nvSpPr>
        <p:spPr>
          <a:xfrm>
            <a:off x="2819400" y="4353123"/>
            <a:ext cx="1680747"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 cores</a:t>
            </a:r>
          </a:p>
        </p:txBody>
      </p:sp>
      <p:sp>
        <p:nvSpPr>
          <p:cNvPr id="34" name="TextBox 33">
            <a:extLst>
              <a:ext uri="{FF2B5EF4-FFF2-40B4-BE49-F238E27FC236}">
                <a16:creationId xmlns:a16="http://schemas.microsoft.com/office/drawing/2014/main" id="{A38C0A09-323F-442A-89E1-E6D59C680281}"/>
              </a:ext>
            </a:extLst>
          </p:cNvPr>
          <p:cNvSpPr txBox="1"/>
          <p:nvPr/>
        </p:nvSpPr>
        <p:spPr>
          <a:xfrm rot="16200000">
            <a:off x="-69714" y="2434738"/>
            <a:ext cx="1680747" cy="307777"/>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time (sec)</a:t>
            </a:r>
          </a:p>
        </p:txBody>
      </p:sp>
      <p:sp>
        <p:nvSpPr>
          <p:cNvPr id="29" name="TextBox 28">
            <a:extLst>
              <a:ext uri="{FF2B5EF4-FFF2-40B4-BE49-F238E27FC236}">
                <a16:creationId xmlns:a16="http://schemas.microsoft.com/office/drawing/2014/main" id="{68AB6FEF-DD48-4D80-A2B4-4132F3D7B3CF}"/>
              </a:ext>
            </a:extLst>
          </p:cNvPr>
          <p:cNvSpPr txBox="1"/>
          <p:nvPr/>
        </p:nvSpPr>
        <p:spPr>
          <a:xfrm>
            <a:off x="1555859" y="1008586"/>
            <a:ext cx="3186680" cy="646331"/>
          </a:xfrm>
          <a:prstGeom prst="rect">
            <a:avLst/>
          </a:prstGeom>
          <a:solidFill>
            <a:srgbClr val="FFCCFF"/>
          </a:solidFill>
        </p:spPr>
        <p:txBody>
          <a:bodyPr wrap="square" rtlCol="0">
            <a:spAutoFit/>
          </a:bodyPr>
          <a:lstStyle/>
          <a:p>
            <a:pPr algn="ctr"/>
            <a:r>
              <a:rPr lang="en-US" dirty="0">
                <a:latin typeface="Calibri" panose="020F0502020204030204" pitchFamily="34" charset="0"/>
                <a:cs typeface="Calibri" panose="020F0502020204030204" pitchFamily="34" charset="0"/>
              </a:rPr>
              <a:t>ILU solver </a:t>
            </a:r>
            <a:r>
              <a:rPr lang="en-US" b="1" i="1" dirty="0">
                <a:latin typeface="Calibri" panose="020F0502020204030204" pitchFamily="34" charset="0"/>
                <a:cs typeface="Calibri" panose="020F0502020204030204" pitchFamily="34" charset="0"/>
              </a:rPr>
              <a:t>does not converge</a:t>
            </a:r>
            <a:r>
              <a:rPr lang="en-US" dirty="0">
                <a:latin typeface="Calibri" panose="020F0502020204030204" pitchFamily="34" charset="0"/>
                <a:cs typeface="Calibri" panose="020F0502020204030204" pitchFamily="34" charset="0"/>
              </a:rPr>
              <a:t> for finest mesh resolution!</a:t>
            </a:r>
          </a:p>
        </p:txBody>
      </p:sp>
      <p:pic>
        <p:nvPicPr>
          <p:cNvPr id="9" name="Picture 8">
            <a:extLst>
              <a:ext uri="{FF2B5EF4-FFF2-40B4-BE49-F238E27FC236}">
                <a16:creationId xmlns:a16="http://schemas.microsoft.com/office/drawing/2014/main" id="{66C21AA1-E926-45A4-BB9C-DACF7AF0F6B5}"/>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638800" y="1040831"/>
            <a:ext cx="1229305" cy="757653"/>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
        <p:nvSpPr>
          <p:cNvPr id="2" name="Rectangle 1">
            <a:extLst>
              <a:ext uri="{FF2B5EF4-FFF2-40B4-BE49-F238E27FC236}">
                <a16:creationId xmlns:a16="http://schemas.microsoft.com/office/drawing/2014/main" id="{195FE64C-880C-48AF-B6FB-A8F3554B6F02}"/>
              </a:ext>
            </a:extLst>
          </p:cNvPr>
          <p:cNvSpPr/>
          <p:nvPr/>
        </p:nvSpPr>
        <p:spPr>
          <a:xfrm>
            <a:off x="7034612" y="1012913"/>
            <a:ext cx="1975219" cy="646331"/>
          </a:xfrm>
          <a:prstGeom prst="rect">
            <a:avLst/>
          </a:prstGeom>
          <a:ln>
            <a:solidFill>
              <a:schemeClr val="tx1"/>
            </a:solidFill>
          </a:ln>
        </p:spPr>
        <p:txBody>
          <a:bodyPr wrap="square">
            <a:spAutoFit/>
          </a:bodyPr>
          <a:lstStyle/>
          <a:p>
            <a:pPr algn="ctr"/>
            <a:r>
              <a:rPr lang="en-US" sz="1200" b="1" i="1" dirty="0">
                <a:latin typeface="Calibri" panose="020F0502020204030204" pitchFamily="34" charset="0"/>
                <a:cs typeface="Calibri" panose="020F0502020204030204" pitchFamily="34" charset="0"/>
              </a:rPr>
              <a:t>Thin floating ice</a:t>
            </a:r>
            <a:r>
              <a:rPr lang="en-US" sz="1200" i="1" dirty="0">
                <a:latin typeface="Calibri" panose="020F0502020204030204" pitchFamily="34" charset="0"/>
                <a:cs typeface="Calibri" panose="020F0502020204030204" pitchFamily="34" charset="0"/>
              </a:rPr>
              <a:t>: ILU will not work well! Green’s function ~ constant in thin direction*</a:t>
            </a:r>
            <a:endParaRPr lang="en-US" sz="1200" i="1" dirty="0"/>
          </a:p>
        </p:txBody>
      </p:sp>
      <p:sp>
        <p:nvSpPr>
          <p:cNvPr id="3" name="Rectangle 2">
            <a:extLst>
              <a:ext uri="{FF2B5EF4-FFF2-40B4-BE49-F238E27FC236}">
                <a16:creationId xmlns:a16="http://schemas.microsoft.com/office/drawing/2014/main" id="{17EAA6BE-6FAF-4023-8D18-99F14991A026}"/>
              </a:ext>
            </a:extLst>
          </p:cNvPr>
          <p:cNvSpPr/>
          <p:nvPr/>
        </p:nvSpPr>
        <p:spPr>
          <a:xfrm>
            <a:off x="6477000" y="2512148"/>
            <a:ext cx="152400" cy="148438"/>
          </a:xfrm>
          <a:prstGeom prst="rect">
            <a:avLst/>
          </a:pr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5" name="Straight Arrow Connector 4">
            <a:extLst>
              <a:ext uri="{FF2B5EF4-FFF2-40B4-BE49-F238E27FC236}">
                <a16:creationId xmlns:a16="http://schemas.microsoft.com/office/drawing/2014/main" id="{D30D7A0E-3814-4BE8-B1A9-F977EFEAB02F}"/>
              </a:ext>
            </a:extLst>
          </p:cNvPr>
          <p:cNvCxnSpPr>
            <a:cxnSpLocks/>
          </p:cNvCxnSpPr>
          <p:nvPr/>
        </p:nvCxnSpPr>
        <p:spPr>
          <a:xfrm flipH="1" flipV="1">
            <a:off x="6261765" y="1841308"/>
            <a:ext cx="249382" cy="673292"/>
          </a:xfrm>
          <a:prstGeom prst="straightConnector1">
            <a:avLst/>
          </a:prstGeom>
          <a:ln w="12700">
            <a:solidFill>
              <a:schemeClr val="tx1"/>
            </a:solidFill>
            <a:tailEnd type="triangle"/>
          </a:ln>
        </p:spPr>
        <p:style>
          <a:lnRef idx="1">
            <a:schemeClr val="accent1"/>
          </a:lnRef>
          <a:fillRef idx="0">
            <a:schemeClr val="accent1"/>
          </a:fillRef>
          <a:effectRef idx="0">
            <a:schemeClr val="accent1"/>
          </a:effectRef>
          <a:fontRef idx="minor">
            <a:schemeClr val="tx1"/>
          </a:fontRef>
        </p:style>
      </p:cxnSp>
      <p:pic>
        <p:nvPicPr>
          <p:cNvPr id="16" name="Picture 15">
            <a:extLst>
              <a:ext uri="{FF2B5EF4-FFF2-40B4-BE49-F238E27FC236}">
                <a16:creationId xmlns:a16="http://schemas.microsoft.com/office/drawing/2014/main" id="{3A8A5F0C-9732-490B-B5AF-85DA13B8A159}"/>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745878" y="4166925"/>
            <a:ext cx="1072327" cy="709469"/>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
        <p:nvSpPr>
          <p:cNvPr id="17" name="TextBox 16">
            <a:extLst>
              <a:ext uri="{FF2B5EF4-FFF2-40B4-BE49-F238E27FC236}">
                <a16:creationId xmlns:a16="http://schemas.microsoft.com/office/drawing/2014/main" id="{6C190A0F-BA04-4A40-A8EE-9454644F3357}"/>
              </a:ext>
            </a:extLst>
          </p:cNvPr>
          <p:cNvSpPr txBox="1"/>
          <p:nvPr/>
        </p:nvSpPr>
        <p:spPr>
          <a:xfrm>
            <a:off x="6140935" y="4197223"/>
            <a:ext cx="1507544" cy="646331"/>
          </a:xfrm>
          <a:prstGeom prst="rect">
            <a:avLst/>
          </a:prstGeom>
          <a:noFill/>
          <a:ln>
            <a:solidFill>
              <a:schemeClr val="tx1"/>
            </a:solidFill>
          </a:ln>
        </p:spPr>
        <p:txBody>
          <a:bodyPr wrap="square" rtlCol="0">
            <a:spAutoFit/>
          </a:bodyPr>
          <a:lstStyle/>
          <a:p>
            <a:pPr algn="ctr"/>
            <a:r>
              <a:rPr lang="en-US" sz="1200" b="1" i="1" dirty="0">
                <a:latin typeface="Calibri" panose="020F0502020204030204" pitchFamily="34" charset="0"/>
                <a:cs typeface="Calibri" panose="020F0502020204030204" pitchFamily="34" charset="0"/>
              </a:rPr>
              <a:t>Thin grounded ice</a:t>
            </a:r>
            <a:r>
              <a:rPr lang="en-US" sz="1200" i="1" dirty="0">
                <a:latin typeface="Calibri" panose="020F0502020204030204" pitchFamily="34" charset="0"/>
                <a:cs typeface="Calibri" panose="020F0502020204030204" pitchFamily="34" charset="0"/>
              </a:rPr>
              <a:t>: ILU can work well w/ proper ordering</a:t>
            </a:r>
          </a:p>
        </p:txBody>
      </p:sp>
      <p:sp>
        <p:nvSpPr>
          <p:cNvPr id="18" name="Rectangle 17">
            <a:extLst>
              <a:ext uri="{FF2B5EF4-FFF2-40B4-BE49-F238E27FC236}">
                <a16:creationId xmlns:a16="http://schemas.microsoft.com/office/drawing/2014/main" id="{BC01C847-BF0E-4C48-B7EC-CBA77F29E7DA}"/>
              </a:ext>
            </a:extLst>
          </p:cNvPr>
          <p:cNvSpPr/>
          <p:nvPr/>
        </p:nvSpPr>
        <p:spPr>
          <a:xfrm>
            <a:off x="7519830" y="2718673"/>
            <a:ext cx="152400" cy="148438"/>
          </a:xfrm>
          <a:prstGeom prst="rect">
            <a:avLst/>
          </a:pr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2" name="Straight Arrow Connector 11">
            <a:extLst>
              <a:ext uri="{FF2B5EF4-FFF2-40B4-BE49-F238E27FC236}">
                <a16:creationId xmlns:a16="http://schemas.microsoft.com/office/drawing/2014/main" id="{E298EF09-67D2-4AEE-8174-7BF13870242D}"/>
              </a:ext>
            </a:extLst>
          </p:cNvPr>
          <p:cNvCxnSpPr/>
          <p:nvPr/>
        </p:nvCxnSpPr>
        <p:spPr>
          <a:xfrm>
            <a:off x="7614041" y="2867111"/>
            <a:ext cx="595470" cy="1267073"/>
          </a:xfrm>
          <a:prstGeom prst="straightConnector1">
            <a:avLst/>
          </a:prstGeom>
          <a:ln w="127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9" name="TextBox 18">
            <a:extLst>
              <a:ext uri="{FF2B5EF4-FFF2-40B4-BE49-F238E27FC236}">
                <a16:creationId xmlns:a16="http://schemas.microsoft.com/office/drawing/2014/main" id="{4326A375-1B03-4AF9-B3DF-45ABC6814C7C}"/>
              </a:ext>
            </a:extLst>
          </p:cNvPr>
          <p:cNvSpPr txBox="1"/>
          <p:nvPr/>
        </p:nvSpPr>
        <p:spPr>
          <a:xfrm>
            <a:off x="5564054" y="5765917"/>
            <a:ext cx="3263724" cy="338554"/>
          </a:xfrm>
          <a:prstGeom prst="rect">
            <a:avLst/>
          </a:prstGeom>
          <a:noFill/>
          <a:ln>
            <a:solidFill>
              <a:schemeClr val="tx1"/>
            </a:solidFill>
          </a:ln>
        </p:spPr>
        <p:txBody>
          <a:bodyPr wrap="square" rtlCol="0">
            <a:spAutoFit/>
          </a:bodyPr>
          <a:lstStyle/>
          <a:p>
            <a:pPr algn="ctr"/>
            <a:r>
              <a:rPr lang="en-US" sz="1600" dirty="0">
                <a:latin typeface="Calibri" panose="020F0502020204030204" pitchFamily="34" charset="0"/>
              </a:rPr>
              <a:t>See (</a:t>
            </a:r>
            <a:r>
              <a:rPr lang="en-US" sz="1600" dirty="0" err="1">
                <a:latin typeface="Calibri" panose="020F0502020204030204" pitchFamily="34" charset="0"/>
              </a:rPr>
              <a:t>Tuminaro</a:t>
            </a:r>
            <a:r>
              <a:rPr lang="en-US" sz="1600" dirty="0">
                <a:latin typeface="Calibri" panose="020F0502020204030204" pitchFamily="34" charset="0"/>
              </a:rPr>
              <a:t> </a:t>
            </a:r>
            <a:r>
              <a:rPr lang="en-US" sz="1600" i="1" dirty="0">
                <a:latin typeface="Calibri" panose="020F0502020204030204" pitchFamily="34" charset="0"/>
              </a:rPr>
              <a:t>et al., SISC, </a:t>
            </a:r>
            <a:r>
              <a:rPr lang="en-US" sz="1600" dirty="0">
                <a:latin typeface="Calibri" panose="020F0502020204030204" pitchFamily="34" charset="0"/>
              </a:rPr>
              <a:t>2016).</a:t>
            </a:r>
          </a:p>
        </p:txBody>
      </p:sp>
      <mc:AlternateContent xmlns:mc="http://schemas.openxmlformats.org/markup-compatibility/2006" xmlns:a14="http://schemas.microsoft.com/office/drawing/2010/main">
        <mc:Choice Requires="a14">
          <p:sp>
            <p:nvSpPr>
              <p:cNvPr id="4" name="TextBox 3"/>
              <p:cNvSpPr txBox="1"/>
              <p:nvPr/>
            </p:nvSpPr>
            <p:spPr>
              <a:xfrm>
                <a:off x="-1" y="6519446"/>
                <a:ext cx="9144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a:t>
                </a:r>
                <a14:m>
                  <m:oMath xmlns:m="http://schemas.openxmlformats.org/officeDocument/2006/math">
                    <m:sSup>
                      <m:sSupPr>
                        <m:ctrlPr>
                          <a:rPr lang="en-US" sz="1600" i="1" smtClean="0">
                            <a:solidFill>
                              <a:schemeClr val="bg1"/>
                            </a:solidFill>
                            <a:latin typeface="Cambria Math" panose="02040503050406030204" pitchFamily="18" charset="0"/>
                            <a:cs typeface="Calibri" panose="020F0502020204030204" pitchFamily="34" charset="0"/>
                          </a:rPr>
                        </m:ctrlPr>
                      </m:sSupPr>
                      <m:e>
                        <m:r>
                          <a:rPr lang="en-US" sz="1600" b="1" i="1" smtClean="0">
                            <a:solidFill>
                              <a:schemeClr val="bg1"/>
                            </a:solidFill>
                            <a:latin typeface="Cambria Math" panose="02040503050406030204" pitchFamily="18" charset="0"/>
                            <a:cs typeface="Calibri" panose="020F0502020204030204" pitchFamily="34" charset="0"/>
                          </a:rPr>
                          <m:t>𝑨</m:t>
                        </m:r>
                      </m:e>
                      <m:sup>
                        <m:r>
                          <a:rPr lang="en-US" sz="1600" b="0" i="1" smtClean="0">
                            <a:solidFill>
                              <a:schemeClr val="bg1"/>
                            </a:solidFill>
                            <a:latin typeface="Cambria Math" panose="02040503050406030204" pitchFamily="18" charset="0"/>
                            <a:cs typeface="Calibri" panose="020F0502020204030204" pitchFamily="34" charset="0"/>
                          </a:rPr>
                          <m:t>−1</m:t>
                        </m:r>
                      </m:sup>
                    </m:sSup>
                  </m:oMath>
                </a14:m>
                <a:r>
                  <a:rPr lang="en-US" sz="1600" dirty="0">
                    <a:solidFill>
                      <a:schemeClr val="bg1"/>
                    </a:solidFill>
                    <a:latin typeface="Calibri" panose="020F0502020204030204" pitchFamily="34" charset="0"/>
                    <a:cs typeface="Calibri" panose="020F0502020204030204" pitchFamily="34" charset="0"/>
                  </a:rPr>
                  <a:t> will have large number of non-zeroes, so approximate inverse ILU preconditioner is ineffective.</a:t>
                </a:r>
              </a:p>
            </p:txBody>
          </p:sp>
        </mc:Choice>
        <mc:Fallback xmlns="">
          <p:sp>
            <p:nvSpPr>
              <p:cNvPr id="4" name="TextBox 3"/>
              <p:cNvSpPr txBox="1">
                <a:spLocks noRot="1" noChangeAspect="1" noMove="1" noResize="1" noEditPoints="1" noAdjustHandles="1" noChangeArrowheads="1" noChangeShapeType="1" noTextEdit="1"/>
              </p:cNvSpPr>
              <p:nvPr/>
            </p:nvSpPr>
            <p:spPr>
              <a:xfrm>
                <a:off x="-1" y="6519446"/>
                <a:ext cx="9144000" cy="338554"/>
              </a:xfrm>
              <a:prstGeom prst="rect">
                <a:avLst/>
              </a:prstGeom>
              <a:blipFill>
                <a:blip r:embed="rId8"/>
                <a:stretch>
                  <a:fillRect l="-333" t="-5357" b="-21429"/>
                </a:stretch>
              </a:blipFill>
            </p:spPr>
            <p:txBody>
              <a:bodyPr/>
              <a:lstStyle/>
              <a:p>
                <a:r>
                  <a:rPr lang="en-US">
                    <a:noFill/>
                  </a:rPr>
                  <a:t> </a:t>
                </a:r>
              </a:p>
            </p:txBody>
          </p:sp>
        </mc:Fallback>
      </mc:AlternateContent>
      <p:sp>
        <p:nvSpPr>
          <p:cNvPr id="20" name="TextBox 19">
            <a:extLst>
              <a:ext uri="{FF2B5EF4-FFF2-40B4-BE49-F238E27FC236}">
                <a16:creationId xmlns:a16="http://schemas.microsoft.com/office/drawing/2014/main" id="{BEF2B4EB-D3DA-439A-9653-032DF2B0699F}"/>
              </a:ext>
            </a:extLst>
          </p:cNvPr>
          <p:cNvSpPr txBox="1"/>
          <p:nvPr/>
        </p:nvSpPr>
        <p:spPr>
          <a:xfrm>
            <a:off x="148636" y="4419600"/>
            <a:ext cx="5943600" cy="646331"/>
          </a:xfrm>
          <a:prstGeom prst="rect">
            <a:avLst/>
          </a:prstGeom>
          <a:solidFill>
            <a:srgbClr val="CCECFF"/>
          </a:solidFill>
        </p:spPr>
        <p:txBody>
          <a:bodyPr wrap="square" rtlCol="0">
            <a:spAutoFit/>
          </a:bodyPr>
          <a:lstStyle/>
          <a:p>
            <a:pPr algn="ctr"/>
            <a:r>
              <a:rPr lang="en-US" b="1" dirty="0">
                <a:latin typeface="Calibri" panose="020F0502020204030204" pitchFamily="34" charset="0"/>
              </a:rPr>
              <a:t>Antarctica is fundamentally different than Greenland</a:t>
            </a:r>
            <a:r>
              <a:rPr lang="en-US" dirty="0">
                <a:latin typeface="Calibri" panose="020F0502020204030204" pitchFamily="34" charset="0"/>
              </a:rPr>
              <a:t>: </a:t>
            </a:r>
          </a:p>
          <a:p>
            <a:pPr algn="ctr"/>
            <a:r>
              <a:rPr lang="en-US" dirty="0">
                <a:latin typeface="Calibri" panose="020F0502020204030204" pitchFamily="34" charset="0"/>
              </a:rPr>
              <a:t>AIS contains large ice shelves (floating extensions of land ice). </a:t>
            </a:r>
          </a:p>
        </p:txBody>
      </p:sp>
    </p:spTree>
    <p:extLst>
      <p:ext uri="{BB962C8B-B14F-4D97-AF65-F5344CB8AC3E}">
        <p14:creationId xmlns:p14="http://schemas.microsoft.com/office/powerpoint/2010/main" val="2675727981"/>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76200" y="-7620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5" name="TextBox 4"/>
          <p:cNvSpPr txBox="1"/>
          <p:nvPr/>
        </p:nvSpPr>
        <p:spPr>
          <a:xfrm>
            <a:off x="104775" y="915240"/>
            <a:ext cx="8686800" cy="6894195"/>
          </a:xfrm>
          <a:prstGeom prst="rect">
            <a:avLst/>
          </a:prstGeom>
          <a:noFill/>
        </p:spPr>
        <p:txBody>
          <a:bodyPr wrap="square" rtlCol="0">
            <a:spAutoFit/>
          </a:bodyPr>
          <a:lstStyle/>
          <a:p>
            <a:pPr marL="457200" indent="-457200">
              <a:buAutoNum type="arabicPeriod"/>
            </a:pPr>
            <a:r>
              <a:rPr lang="en-US" sz="2200" dirty="0">
                <a:latin typeface="Calibri" panose="020F0502020204030204" pitchFamily="34" charset="0"/>
              </a:rPr>
              <a:t>Background</a:t>
            </a:r>
            <a:endParaRPr lang="en-US" sz="400" dirty="0">
              <a:latin typeface="Calibri" panose="020F0502020204030204" pitchFamily="34" charset="0"/>
            </a:endParaRPr>
          </a:p>
          <a:p>
            <a:pPr marL="800100" lvl="1" indent="-342900">
              <a:buFont typeface="Arial" panose="020B0604020202020204" pitchFamily="34" charset="0"/>
              <a:buChar char="•"/>
            </a:pPr>
            <a:r>
              <a:rPr lang="en-US" sz="2200" dirty="0">
                <a:latin typeface="Calibri" panose="020F0502020204030204" pitchFamily="34" charset="0"/>
              </a:rPr>
              <a:t>Motivation for climate &amp; land-ice modeling</a:t>
            </a:r>
          </a:p>
          <a:p>
            <a:pPr marL="800100" lvl="1" indent="-342900">
              <a:buFont typeface="Arial" panose="020B0604020202020204" pitchFamily="34" charset="0"/>
              <a:buChar char="•"/>
            </a:pPr>
            <a:r>
              <a:rPr lang="en-US" sz="2200" dirty="0">
                <a:latin typeface="Calibri" panose="020F0502020204030204" pitchFamily="34" charset="0"/>
              </a:rPr>
              <a:t>ISMs, ESMs &amp; projects</a:t>
            </a:r>
          </a:p>
          <a:p>
            <a:pPr marL="800100" lvl="1" indent="-342900">
              <a:buFont typeface="Arial" panose="020B0604020202020204" pitchFamily="34" charset="0"/>
              <a:buChar char="•"/>
            </a:pPr>
            <a:r>
              <a:rPr lang="en-US" sz="2200" dirty="0">
                <a:latin typeface="Calibri" panose="020F0502020204030204" pitchFamily="34" charset="0"/>
              </a:rPr>
              <a:t>Land-ice equations</a:t>
            </a:r>
          </a:p>
          <a:p>
            <a:pPr marL="800100" lvl="1" indent="-342900">
              <a:buFont typeface="Arial" panose="020B0604020202020204" pitchFamily="34" charset="0"/>
              <a:buChar char="•"/>
            </a:pPr>
            <a:r>
              <a:rPr lang="en-US" sz="2200" dirty="0">
                <a:latin typeface="Calibri" panose="020F0502020204030204" pitchFamily="34" charset="0"/>
              </a:rPr>
              <a:t>Our codes: ALI, MALI</a:t>
            </a:r>
          </a:p>
          <a:p>
            <a:pPr lvl="1"/>
            <a:endParaRPr lang="en-US" sz="400" dirty="0">
              <a:latin typeface="Calibri" panose="020F0502020204030204" pitchFamily="34" charset="0"/>
            </a:endParaRPr>
          </a:p>
          <a:p>
            <a:pPr lvl="1"/>
            <a:endParaRPr lang="en-US" sz="400" dirty="0">
              <a:latin typeface="Calibri" panose="020F0502020204030204" pitchFamily="34" charset="0"/>
            </a:endParaRPr>
          </a:p>
          <a:p>
            <a:r>
              <a:rPr lang="en-US" sz="2200" b="1" dirty="0">
                <a:latin typeface="Calibri" panose="020F0502020204030204" pitchFamily="34" charset="0"/>
              </a:rPr>
              <a:t>2.   Algorithms and software</a:t>
            </a:r>
          </a:p>
          <a:p>
            <a:pPr marL="800100" lvl="1" indent="-342900">
              <a:buFont typeface="Arial" panose="020B0604020202020204" pitchFamily="34" charset="0"/>
              <a:buChar char="•"/>
            </a:pPr>
            <a:r>
              <a:rPr lang="en-US" sz="2200" dirty="0">
                <a:latin typeface="Calibri" panose="020F0502020204030204" pitchFamily="34" charset="0"/>
              </a:rPr>
              <a:t>Discretization &amp; meshes</a:t>
            </a:r>
          </a:p>
          <a:p>
            <a:pPr marL="800100" lvl="1" indent="-342900">
              <a:buFont typeface="Arial" panose="020B0604020202020204" pitchFamily="34" charset="0"/>
              <a:buChar char="•"/>
            </a:pPr>
            <a:r>
              <a:rPr lang="en-US" sz="2200" dirty="0">
                <a:latin typeface="Calibri" panose="020F0502020204030204" pitchFamily="34" charset="0"/>
              </a:rPr>
              <a:t>Nonlinear solvers</a:t>
            </a:r>
          </a:p>
          <a:p>
            <a:pPr marL="800100" lvl="1" indent="-342900">
              <a:buFont typeface="Arial" panose="020B0604020202020204" pitchFamily="34" charset="0"/>
              <a:buChar char="•"/>
            </a:pPr>
            <a:r>
              <a:rPr lang="en-US" sz="2200" dirty="0">
                <a:latin typeface="Calibri" panose="020F0502020204030204" pitchFamily="34" charset="0"/>
              </a:rPr>
              <a:t>Linear solvers</a:t>
            </a:r>
          </a:p>
          <a:p>
            <a:pPr marL="800100" lvl="1" indent="-342900">
              <a:buFont typeface="Arial" panose="020B0604020202020204" pitchFamily="34" charset="0"/>
              <a:buChar char="•"/>
            </a:pPr>
            <a:r>
              <a:rPr lang="en-US" sz="2200" b="1" dirty="0">
                <a:latin typeface="Calibri" panose="020F0502020204030204" pitchFamily="34" charset="0"/>
              </a:rPr>
              <a:t>Performance-portability</a:t>
            </a:r>
          </a:p>
          <a:p>
            <a:pPr marL="800100" lvl="1" indent="-342900">
              <a:buFont typeface="Arial" panose="020B0604020202020204" pitchFamily="34" charset="0"/>
              <a:buChar char="•"/>
            </a:pPr>
            <a:r>
              <a:rPr lang="en-US" sz="2200" dirty="0">
                <a:latin typeface="Calibri" panose="020F0502020204030204" pitchFamily="34" charset="0"/>
              </a:rPr>
              <a:t>Ice sheet initialization</a:t>
            </a:r>
          </a:p>
          <a:p>
            <a:pPr marL="800100" lvl="1" indent="-342900">
              <a:buFont typeface="Arial" panose="020B0604020202020204" pitchFamily="34" charset="0"/>
              <a:buChar char="•"/>
            </a:pPr>
            <a:r>
              <a:rPr lang="en-US" sz="2200" dirty="0">
                <a:latin typeface="Calibri" panose="020F0502020204030204" pitchFamily="34" charset="0"/>
              </a:rPr>
              <a:t>Towards UQ</a:t>
            </a:r>
          </a:p>
          <a:p>
            <a:pPr marL="171450" indent="-171450">
              <a:buFont typeface="Arial" panose="020B0604020202020204" pitchFamily="34" charset="0"/>
              <a:buChar char="•"/>
            </a:pPr>
            <a:endParaRPr lang="en-US" sz="400" dirty="0">
              <a:latin typeface="Calibri" panose="020F0502020204030204" pitchFamily="34" charset="0"/>
            </a:endParaRPr>
          </a:p>
          <a:p>
            <a:endParaRPr lang="en-US" sz="400" dirty="0">
              <a:latin typeface="Calibri" panose="020F0502020204030204" pitchFamily="34" charset="0"/>
            </a:endParaRPr>
          </a:p>
          <a:p>
            <a:r>
              <a:rPr lang="en-US" sz="2200" dirty="0">
                <a:latin typeface="Calibri" panose="020F0502020204030204" pitchFamily="34" charset="0"/>
              </a:rPr>
              <a:t>3.    Simulations </a:t>
            </a:r>
          </a:p>
          <a:p>
            <a:pPr lvl="2"/>
            <a:endParaRPr lang="en-US" sz="400" dirty="0">
              <a:latin typeface="Calibri" panose="020F0502020204030204" pitchFamily="34" charset="0"/>
            </a:endParaRPr>
          </a:p>
          <a:p>
            <a:r>
              <a:rPr lang="en-US" sz="2200" dirty="0">
                <a:latin typeface="Calibri" panose="020F0502020204030204" pitchFamily="34" charset="0"/>
              </a:rPr>
              <a:t>4.    Ongoing &amp; future work</a:t>
            </a:r>
          </a:p>
          <a:p>
            <a:endParaRPr lang="en-US" sz="4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07426" y="794564"/>
            <a:ext cx="2514600" cy="1839773"/>
          </a:xfrm>
          <a:prstGeom prst="rect">
            <a:avLst/>
          </a:prstGeom>
        </p:spPr>
      </p:pic>
      <p:pic>
        <p:nvPicPr>
          <p:cNvPr id="8" name="Picture 7" descr="global-ocean-eddies.jp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39000" y="2743101"/>
            <a:ext cx="1676400" cy="1664582"/>
          </a:xfrm>
          <a:prstGeom prst="rect">
            <a:avLst/>
          </a:prstGeom>
        </p:spPr>
      </p:pic>
      <p:pic>
        <p:nvPicPr>
          <p:cNvPr id="9" name="Picture 8">
            <a:extLst>
              <a:ext uri="{FF2B5EF4-FFF2-40B4-BE49-F238E27FC236}">
                <a16:creationId xmlns:a16="http://schemas.microsoft.com/office/drawing/2014/main" id="{80C1262A-45A6-4D1D-AC10-ED5463DA9CD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07426" y="4648201"/>
            <a:ext cx="2673626" cy="1782418"/>
          </a:xfrm>
          <a:prstGeom prst="rect">
            <a:avLst/>
          </a:prstGeom>
        </p:spPr>
      </p:pic>
    </p:spTree>
    <p:extLst>
      <p:ext uri="{BB962C8B-B14F-4D97-AF65-F5344CB8AC3E}">
        <p14:creationId xmlns:p14="http://schemas.microsoft.com/office/powerpoint/2010/main" val="2515994224"/>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p:cNvSpPr txBox="1"/>
          <p:nvPr/>
        </p:nvSpPr>
        <p:spPr>
          <a:xfrm>
            <a:off x="342899" y="2133600"/>
            <a:ext cx="8115301" cy="2400657"/>
          </a:xfrm>
          <a:prstGeom prst="rect">
            <a:avLst/>
          </a:prstGeom>
          <a:noFill/>
        </p:spPr>
        <p:txBody>
          <a:bodyPr wrap="square" rtlCol="0">
            <a:spAutoFit/>
          </a:bodyPr>
          <a:lstStyle/>
          <a:p>
            <a:pPr marL="285750" indent="-285750">
              <a:buFont typeface="Arial" panose="020B0604020202020204" pitchFamily="34" charset="0"/>
              <a:buChar char="•"/>
            </a:pPr>
            <a:r>
              <a:rPr lang="en-US" b="1" i="1" dirty="0" err="1">
                <a:latin typeface="Calibri" panose="020F0502020204030204" pitchFamily="34" charset="0"/>
              </a:rPr>
              <a:t>Kokkos</a:t>
            </a:r>
            <a:r>
              <a:rPr lang="en-US" b="1" i="1" dirty="0">
                <a:latin typeface="Calibri" panose="020F0502020204030204" pitchFamily="34" charset="0"/>
              </a:rPr>
              <a:t>**</a:t>
            </a:r>
            <a:r>
              <a:rPr lang="en-US" dirty="0">
                <a:latin typeface="Calibri" panose="020F0502020204030204" pitchFamily="34" charset="0"/>
              </a:rPr>
              <a:t>: open-source C++ library that provides performance portability across diverse devises with different memory models.</a:t>
            </a:r>
          </a:p>
          <a:p>
            <a:pPr lvl="1"/>
            <a:endParaRPr lang="en-US" sz="400" i="1" kern="0" dirty="0">
              <a:latin typeface="Calibri" panose="020F0502020204030204" pitchFamily="34" charset="0"/>
            </a:endParaRPr>
          </a:p>
          <a:p>
            <a:pPr marL="742950" lvl="1" indent="-285750">
              <a:buFont typeface="Wingdings" panose="05000000000000000000" pitchFamily="2" charset="2"/>
              <a:buChar char="Ø"/>
            </a:pPr>
            <a:r>
              <a:rPr lang="en-US" kern="0" dirty="0">
                <a:latin typeface="Calibri" panose="020F0502020204030204" pitchFamily="34" charset="0"/>
                <a:cs typeface="Courier"/>
              </a:rPr>
              <a:t>A </a:t>
            </a:r>
            <a:r>
              <a:rPr lang="en-US" i="1" kern="0" dirty="0">
                <a:latin typeface="Calibri" panose="020F0502020204030204" pitchFamily="34" charset="0"/>
                <a:cs typeface="Courier"/>
              </a:rPr>
              <a:t>programming model</a:t>
            </a:r>
            <a:r>
              <a:rPr lang="en-US" kern="0" dirty="0">
                <a:latin typeface="Calibri" panose="020F0502020204030204" pitchFamily="34" charset="0"/>
                <a:cs typeface="Courier"/>
              </a:rPr>
              <a:t> as much as a software library.</a:t>
            </a:r>
          </a:p>
          <a:p>
            <a:pPr lvl="1"/>
            <a:endParaRPr lang="en-US" sz="400" kern="0" dirty="0">
              <a:latin typeface="Calibri" panose="020F0502020204030204" pitchFamily="34" charset="0"/>
              <a:cs typeface="Courier"/>
            </a:endParaRPr>
          </a:p>
          <a:p>
            <a:pPr marL="742950" lvl="1" indent="-285750">
              <a:buFont typeface="Wingdings" panose="05000000000000000000" pitchFamily="2" charset="2"/>
              <a:buChar char="Ø"/>
            </a:pPr>
            <a:r>
              <a:rPr lang="en-US" kern="0" dirty="0">
                <a:latin typeface="Calibri" panose="020F0502020204030204" pitchFamily="34" charset="0"/>
                <a:cs typeface="Courier"/>
              </a:rPr>
              <a:t>Provides automatic access to </a:t>
            </a:r>
            <a:r>
              <a:rPr lang="en-US" kern="0" dirty="0" err="1">
                <a:latin typeface="Calibri" panose="020F0502020204030204" pitchFamily="34" charset="0"/>
                <a:cs typeface="Courier"/>
              </a:rPr>
              <a:t>OpenMP</a:t>
            </a:r>
            <a:r>
              <a:rPr lang="en-US" kern="0" dirty="0">
                <a:latin typeface="Calibri" panose="020F0502020204030204" pitchFamily="34" charset="0"/>
                <a:cs typeface="Courier"/>
              </a:rPr>
              <a:t>, CUDA, </a:t>
            </a:r>
            <a:r>
              <a:rPr lang="en-US" kern="0" dirty="0" err="1">
                <a:latin typeface="Calibri" panose="020F0502020204030204" pitchFamily="34" charset="0"/>
                <a:cs typeface="Courier"/>
              </a:rPr>
              <a:t>Pthreads</a:t>
            </a:r>
            <a:r>
              <a:rPr lang="en-US" kern="0" dirty="0">
                <a:latin typeface="Calibri" panose="020F0502020204030204" pitchFamily="34" charset="0"/>
                <a:cs typeface="Courier"/>
              </a:rPr>
              <a:t>, ...</a:t>
            </a:r>
          </a:p>
          <a:p>
            <a:pPr lvl="1"/>
            <a:endParaRPr lang="en-US" sz="400" kern="0" dirty="0">
              <a:latin typeface="Calibri" panose="020F0502020204030204" pitchFamily="34" charset="0"/>
              <a:cs typeface="Courier"/>
            </a:endParaRPr>
          </a:p>
          <a:p>
            <a:pPr marL="800100" lvl="1" indent="-342900">
              <a:buFont typeface="Wingdings" panose="05000000000000000000" pitchFamily="2" charset="2"/>
              <a:buChar char="Ø"/>
            </a:pPr>
            <a:r>
              <a:rPr lang="en-US" kern="0" dirty="0">
                <a:latin typeface="Calibri" panose="020F0502020204030204" pitchFamily="34" charset="0"/>
              </a:rPr>
              <a:t>Templated meta-programming: </a:t>
            </a:r>
            <a:r>
              <a:rPr lang="en-US" kern="0" dirty="0" err="1">
                <a:latin typeface="Calibri" panose="020F0502020204030204" pitchFamily="34" charset="0"/>
                <a:cs typeface="Courier"/>
              </a:rPr>
              <a:t>parallel_for</a:t>
            </a:r>
            <a:r>
              <a:rPr lang="en-US" kern="0" dirty="0">
                <a:latin typeface="Calibri" panose="020F0502020204030204" pitchFamily="34" charset="0"/>
              </a:rPr>
              <a:t>, </a:t>
            </a:r>
            <a:r>
              <a:rPr lang="en-US" kern="0" dirty="0" err="1">
                <a:latin typeface="Calibri" panose="020F0502020204030204" pitchFamily="34" charset="0"/>
                <a:cs typeface="Courier"/>
              </a:rPr>
              <a:t>parallel_reduce</a:t>
            </a:r>
            <a:r>
              <a:rPr lang="en-US" kern="0" dirty="0">
                <a:latin typeface="Calibri" panose="020F0502020204030204" pitchFamily="34" charset="0"/>
                <a:cs typeface="Courier"/>
              </a:rPr>
              <a:t> (templated on an </a:t>
            </a:r>
            <a:r>
              <a:rPr lang="en-US" i="1" kern="0" dirty="0">
                <a:latin typeface="Calibri" panose="020F0502020204030204" pitchFamily="34" charset="0"/>
                <a:cs typeface="Courier"/>
              </a:rPr>
              <a:t>execution space</a:t>
            </a:r>
            <a:r>
              <a:rPr lang="en-US" kern="0" dirty="0">
                <a:latin typeface="Calibri" panose="020F0502020204030204" pitchFamily="34" charset="0"/>
                <a:cs typeface="Courier"/>
              </a:rPr>
              <a:t>).</a:t>
            </a:r>
          </a:p>
          <a:p>
            <a:pPr lvl="1"/>
            <a:endParaRPr lang="en-US" sz="400" kern="0" dirty="0">
              <a:latin typeface="Calibri" panose="020F0502020204030204" pitchFamily="34" charset="0"/>
              <a:cs typeface="Courier"/>
            </a:endParaRPr>
          </a:p>
          <a:p>
            <a:pPr marL="742950" lvl="1" indent="-285750">
              <a:buFont typeface="Wingdings" panose="05000000000000000000" pitchFamily="2" charset="2"/>
              <a:buChar char="Ø"/>
            </a:pPr>
            <a:r>
              <a:rPr lang="en-US" kern="0" dirty="0">
                <a:latin typeface="Calibri" panose="020F0502020204030204" pitchFamily="34" charset="0"/>
              </a:rPr>
              <a:t>Memory layout abstraction (“array of structs” vs. “struct of arrays”, locality).</a:t>
            </a:r>
          </a:p>
          <a:p>
            <a:endParaRPr lang="en-US" sz="800" dirty="0">
              <a:latin typeface="Calibri" panose="020F0502020204030204" pitchFamily="34" charset="0"/>
            </a:endParaRPr>
          </a:p>
        </p:txBody>
      </p:sp>
      <p:sp>
        <p:nvSpPr>
          <p:cNvPr id="12" name="Title 1"/>
          <p:cNvSpPr txBox="1">
            <a:spLocks/>
          </p:cNvSpPr>
          <p:nvPr/>
        </p:nvSpPr>
        <p:spPr>
          <a:xfrm>
            <a:off x="152400" y="152400"/>
            <a:ext cx="8077200" cy="12192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rPr>
              <a:t>Performance-Portability via </a:t>
            </a:r>
            <a:r>
              <a:rPr lang="en-US" sz="3600" i="1" kern="0" dirty="0">
                <a:solidFill>
                  <a:schemeClr val="tx1"/>
                </a:solidFill>
                <a:latin typeface="Calibri" panose="020F0502020204030204" pitchFamily="34" charset="0"/>
              </a:rPr>
              <a:t>Kokkos</a:t>
            </a:r>
          </a:p>
        </p:txBody>
      </p:sp>
      <p:pic>
        <p:nvPicPr>
          <p:cNvPr id="13" name="Picture 20" descr="trilinos_ove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596633" y="214423"/>
            <a:ext cx="1265933" cy="707495"/>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pic>
      <p:sp>
        <p:nvSpPr>
          <p:cNvPr id="9" name="TextBox 8"/>
          <p:cNvSpPr txBox="1"/>
          <p:nvPr/>
        </p:nvSpPr>
        <p:spPr>
          <a:xfrm>
            <a:off x="122661" y="5388114"/>
            <a:ext cx="8555774" cy="769441"/>
          </a:xfrm>
          <a:prstGeom prst="rect">
            <a:avLst/>
          </a:prstGeom>
          <a:noFill/>
        </p:spPr>
        <p:txBody>
          <a:bodyPr wrap="square" rtlCol="0">
            <a:spAutoFit/>
          </a:bodyPr>
          <a:lstStyle/>
          <a:p>
            <a:pPr marL="285750" indent="-285750">
              <a:buFont typeface="Arial" panose="020B0604020202020204" pitchFamily="34" charset="0"/>
              <a:buChar char="•"/>
            </a:pPr>
            <a:r>
              <a:rPr lang="en-US" b="1" dirty="0">
                <a:latin typeface="Calibri" panose="020F0502020204030204" pitchFamily="34" charset="0"/>
              </a:rPr>
              <a:t>Finite element assembly </a:t>
            </a:r>
            <a:r>
              <a:rPr lang="en-US" dirty="0">
                <a:latin typeface="Calibri" panose="020F0502020204030204" pitchFamily="34" charset="0"/>
              </a:rPr>
              <a:t>in </a:t>
            </a:r>
            <a:r>
              <a:rPr lang="en-US" i="1" dirty="0">
                <a:latin typeface="Calibri" panose="020F0502020204030204" pitchFamily="34" charset="0"/>
              </a:rPr>
              <a:t>Albany Land-Ice </a:t>
            </a:r>
            <a:r>
              <a:rPr lang="en-US" dirty="0">
                <a:latin typeface="Calibri" panose="020F0502020204030204" pitchFamily="34" charset="0"/>
              </a:rPr>
              <a:t>has been rewritten using </a:t>
            </a:r>
            <a:r>
              <a:rPr lang="en-US" i="1" dirty="0">
                <a:latin typeface="Calibri" panose="020F0502020204030204" pitchFamily="34" charset="0"/>
              </a:rPr>
              <a:t>Kokkos </a:t>
            </a:r>
            <a:r>
              <a:rPr lang="en-US" dirty="0" err="1">
                <a:latin typeface="Calibri" panose="020F0502020204030204" pitchFamily="34" charset="0"/>
              </a:rPr>
              <a:t>functors</a:t>
            </a:r>
            <a:r>
              <a:rPr lang="en-US" dirty="0">
                <a:latin typeface="Calibri" panose="020F0502020204030204" pitchFamily="34" charset="0"/>
              </a:rPr>
              <a:t>.</a:t>
            </a:r>
          </a:p>
          <a:p>
            <a:pPr marL="285750" indent="-285750">
              <a:buFont typeface="Arial" panose="020B0604020202020204" pitchFamily="34" charset="0"/>
              <a:buChar char="•"/>
            </a:pPr>
            <a:endParaRPr lang="en-US" sz="400" dirty="0">
              <a:latin typeface="Calibri" panose="020F0502020204030204" pitchFamily="34" charset="0"/>
            </a:endParaRP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Performance portability for </a:t>
            </a:r>
            <a:r>
              <a:rPr lang="en-US" b="1" dirty="0">
                <a:latin typeface="Calibri" panose="020F0502020204030204" pitchFamily="34" charset="0"/>
                <a:cs typeface="Calibri" panose="020F0502020204030204" pitchFamily="34" charset="0"/>
              </a:rPr>
              <a:t>linear solvers </a:t>
            </a:r>
            <a:r>
              <a:rPr lang="en-US" dirty="0">
                <a:latin typeface="Calibri" panose="020F0502020204030204" pitchFamily="34" charset="0"/>
                <a:cs typeface="Calibri" panose="020F0502020204030204" pitchFamily="34" charset="0"/>
              </a:rPr>
              <a:t>is an ongoing research topic within </a:t>
            </a:r>
            <a:r>
              <a:rPr lang="en-US" dirty="0" err="1">
                <a:latin typeface="Calibri" panose="020F0502020204030204" pitchFamily="34" charset="0"/>
                <a:cs typeface="Calibri" panose="020F0502020204030204" pitchFamily="34" charset="0"/>
              </a:rPr>
              <a:t>Trilinos</a:t>
            </a:r>
            <a:r>
              <a:rPr lang="en-US" dirty="0">
                <a:latin typeface="Calibri" panose="020F0502020204030204" pitchFamily="34" charset="0"/>
                <a:cs typeface="Calibri" panose="020F0502020204030204" pitchFamily="34" charset="0"/>
              </a:rPr>
              <a:t>.</a:t>
            </a:r>
            <a:endParaRPr lang="en-US" dirty="0">
              <a:latin typeface="Calibri" panose="020F0502020204030204" pitchFamily="34" charset="0"/>
            </a:endParaRPr>
          </a:p>
        </p:txBody>
      </p:sp>
      <p:sp>
        <p:nvSpPr>
          <p:cNvPr id="10" name="TextBox 9"/>
          <p:cNvSpPr txBox="1"/>
          <p:nvPr/>
        </p:nvSpPr>
        <p:spPr>
          <a:xfrm>
            <a:off x="425449" y="921918"/>
            <a:ext cx="7950200" cy="646331"/>
          </a:xfrm>
          <a:prstGeom prst="rect">
            <a:avLst/>
          </a:prstGeom>
          <a:solidFill>
            <a:schemeClr val="accent1">
              <a:lumMod val="20000"/>
              <a:lumOff val="80000"/>
            </a:schemeClr>
          </a:solidFill>
        </p:spPr>
        <p:txBody>
          <a:bodyPr wrap="square" rtlCol="0">
            <a:spAutoFit/>
          </a:bodyPr>
          <a:lstStyle/>
          <a:p>
            <a:pPr algn="ctr"/>
            <a:r>
              <a:rPr lang="en-US" dirty="0">
                <a:latin typeface="Calibri" panose="020F0502020204030204" pitchFamily="34" charset="0"/>
              </a:rPr>
              <a:t>We need to be able to run </a:t>
            </a:r>
            <a:r>
              <a:rPr lang="en-US" i="1" dirty="0">
                <a:latin typeface="Calibri" panose="020F0502020204030204" pitchFamily="34" charset="0"/>
              </a:rPr>
              <a:t>Albany Land-Ice</a:t>
            </a:r>
            <a:r>
              <a:rPr lang="en-US" dirty="0">
                <a:latin typeface="Calibri" panose="020F0502020204030204" pitchFamily="34" charset="0"/>
              </a:rPr>
              <a:t> on </a:t>
            </a:r>
            <a:r>
              <a:rPr lang="en-US" b="1" i="1" dirty="0">
                <a:latin typeface="Calibri" panose="020F0502020204030204" pitchFamily="34" charset="0"/>
              </a:rPr>
              <a:t>new architecture machines </a:t>
            </a:r>
            <a:r>
              <a:rPr lang="en-US" dirty="0">
                <a:latin typeface="Calibri" panose="020F0502020204030204" pitchFamily="34" charset="0"/>
              </a:rPr>
              <a:t>(hybrid systems) and </a:t>
            </a:r>
            <a:r>
              <a:rPr lang="en-US" b="1" i="1" dirty="0">
                <a:latin typeface="Calibri" panose="020F0502020204030204" pitchFamily="34" charset="0"/>
              </a:rPr>
              <a:t>manycore devices </a:t>
            </a:r>
            <a:r>
              <a:rPr lang="en-US" dirty="0">
                <a:latin typeface="Calibri" panose="020F0502020204030204" pitchFamily="34" charset="0"/>
              </a:rPr>
              <a:t>(multi-core CPU, GPUs, Intel Xeon Phi, etc.).</a:t>
            </a:r>
          </a:p>
        </p:txBody>
      </p:sp>
      <p:sp>
        <p:nvSpPr>
          <p:cNvPr id="11" name="TextBox 10"/>
          <p:cNvSpPr txBox="1"/>
          <p:nvPr/>
        </p:nvSpPr>
        <p:spPr>
          <a:xfrm>
            <a:off x="1280447" y="1726483"/>
            <a:ext cx="5969000" cy="369332"/>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rPr>
              <a:t>MPI </a:t>
            </a:r>
            <a:r>
              <a:rPr lang="en-US" dirty="0">
                <a:latin typeface="Calibri" panose="020F0502020204030204" pitchFamily="34" charset="0"/>
              </a:rPr>
              <a:t>(inter-node parallelism) </a:t>
            </a:r>
            <a:r>
              <a:rPr lang="en-US" b="1" dirty="0">
                <a:latin typeface="Calibri" panose="020F0502020204030204" pitchFamily="34" charset="0"/>
              </a:rPr>
              <a:t>+</a:t>
            </a:r>
            <a:r>
              <a:rPr lang="en-US" dirty="0">
                <a:latin typeface="Calibri" panose="020F0502020204030204" pitchFamily="34" charset="0"/>
              </a:rPr>
              <a:t> </a:t>
            </a:r>
            <a:r>
              <a:rPr lang="en-US" b="1" dirty="0">
                <a:latin typeface="Calibri" panose="020F0502020204030204" pitchFamily="34" charset="0"/>
              </a:rPr>
              <a:t>X*</a:t>
            </a:r>
            <a:r>
              <a:rPr lang="en-US" dirty="0">
                <a:latin typeface="Calibri" panose="020F0502020204030204" pitchFamily="34" charset="0"/>
              </a:rPr>
              <a:t> (intra-node parallelism)</a:t>
            </a:r>
          </a:p>
        </p:txBody>
      </p:sp>
      <p:sp>
        <p:nvSpPr>
          <p:cNvPr id="4" name="Rectangle 3"/>
          <p:cNvSpPr/>
          <p:nvPr/>
        </p:nvSpPr>
        <p:spPr>
          <a:xfrm>
            <a:off x="9525" y="6536323"/>
            <a:ext cx="8555774" cy="338554"/>
          </a:xfrm>
          <a:prstGeom prst="rect">
            <a:avLst/>
          </a:prstGeom>
        </p:spPr>
        <p:txBody>
          <a:bodyPr wrap="square">
            <a:spAutoFit/>
          </a:bodyPr>
          <a:lstStyle/>
          <a:p>
            <a:r>
              <a:rPr lang="en-US" sz="1600" dirty="0">
                <a:solidFill>
                  <a:schemeClr val="bg1"/>
                </a:solidFill>
                <a:latin typeface="Calibri" panose="020F0502020204030204" pitchFamily="34" charset="0"/>
              </a:rPr>
              <a:t>*X = OpenMP, CUDA, etc.  **https://github.com/kokkos/kokkos</a:t>
            </a:r>
          </a:p>
        </p:txBody>
      </p:sp>
      <p:pic>
        <p:nvPicPr>
          <p:cNvPr id="14" name="Picture 13" descr="Xeon_Phi_PCIe_Card_M.jp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625509" y="2539076"/>
            <a:ext cx="1201803" cy="759540"/>
          </a:xfrm>
          <a:prstGeom prst="rect">
            <a:avLst/>
          </a:prstGeom>
        </p:spPr>
      </p:pic>
      <p:pic>
        <p:nvPicPr>
          <p:cNvPr id="17" name="Picture 16" descr="prev_NVIDIA-Tesla-GPU-Card.pn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65439" y="2714052"/>
            <a:ext cx="1231789" cy="833511"/>
          </a:xfrm>
          <a:prstGeom prst="rect">
            <a:avLst/>
          </a:prstGeom>
        </p:spPr>
      </p:pic>
      <p:sp>
        <p:nvSpPr>
          <p:cNvPr id="15" name="TextBox 14"/>
          <p:cNvSpPr txBox="1"/>
          <p:nvPr/>
        </p:nvSpPr>
        <p:spPr>
          <a:xfrm>
            <a:off x="536573" y="4542896"/>
            <a:ext cx="7727951" cy="646331"/>
          </a:xfrm>
          <a:prstGeom prst="rect">
            <a:avLst/>
          </a:prstGeom>
          <a:solidFill>
            <a:srgbClr val="99FF66"/>
          </a:solidFill>
        </p:spPr>
        <p:txBody>
          <a:bodyPr wrap="square" rtlCol="0">
            <a:spAutoFit/>
          </a:bodyPr>
          <a:lstStyle/>
          <a:p>
            <a:pPr algn="ctr"/>
            <a:r>
              <a:rPr lang="en-US" dirty="0">
                <a:latin typeface="Calibri" panose="020F0502020204030204" pitchFamily="34" charset="0"/>
              </a:rPr>
              <a:t>With </a:t>
            </a:r>
            <a:r>
              <a:rPr lang="en-US" i="1" dirty="0">
                <a:latin typeface="Calibri" panose="020F0502020204030204" pitchFamily="34" charset="0"/>
              </a:rPr>
              <a:t>Kokkos</a:t>
            </a:r>
            <a:r>
              <a:rPr lang="en-US" dirty="0">
                <a:latin typeface="Calibri" panose="020F0502020204030204" pitchFamily="34" charset="0"/>
              </a:rPr>
              <a:t>, you write an algorithm </a:t>
            </a:r>
            <a:r>
              <a:rPr lang="en-US" b="1" dirty="0">
                <a:latin typeface="Calibri" panose="020F0502020204030204" pitchFamily="34" charset="0"/>
              </a:rPr>
              <a:t>once</a:t>
            </a:r>
            <a:r>
              <a:rPr lang="en-US" dirty="0">
                <a:latin typeface="Calibri" panose="020F0502020204030204" pitchFamily="34" charset="0"/>
              </a:rPr>
              <a:t>, and just change a template parameter to get the optimal data layout for your hardware (e.g., (</a:t>
            </a:r>
            <a:r>
              <a:rPr lang="en-US" dirty="0" err="1">
                <a:latin typeface="Calibri" panose="020F0502020204030204" pitchFamily="34" charset="0"/>
              </a:rPr>
              <a:t>i,j,k</a:t>
            </a:r>
            <a:r>
              <a:rPr lang="en-US" dirty="0">
                <a:latin typeface="Calibri" panose="020F0502020204030204" pitchFamily="34" charset="0"/>
              </a:rPr>
              <a:t>) vs. (</a:t>
            </a:r>
            <a:r>
              <a:rPr lang="en-US" dirty="0" err="1">
                <a:latin typeface="Calibri" panose="020F0502020204030204" pitchFamily="34" charset="0"/>
              </a:rPr>
              <a:t>k,i,j</a:t>
            </a:r>
            <a:r>
              <a:rPr lang="en-US" dirty="0">
                <a:latin typeface="Calibri" panose="020F0502020204030204" pitchFamily="34" charset="0"/>
              </a:rPr>
              <a:t>)).</a:t>
            </a:r>
          </a:p>
        </p:txBody>
      </p:sp>
    </p:spTree>
    <p:extLst>
      <p:ext uri="{BB962C8B-B14F-4D97-AF65-F5344CB8AC3E}">
        <p14:creationId xmlns:p14="http://schemas.microsoft.com/office/powerpoint/2010/main" val="2843720268"/>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
          <p:cNvSpPr txBox="1">
            <a:spLocks/>
          </p:cNvSpPr>
          <p:nvPr/>
        </p:nvSpPr>
        <p:spPr>
          <a:xfrm>
            <a:off x="304800" y="76200"/>
            <a:ext cx="8915400" cy="121920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i="1" kern="0" dirty="0" err="1">
                <a:solidFill>
                  <a:schemeClr val="tx1"/>
                </a:solidFill>
                <a:latin typeface="Calibri" panose="020F0502020204030204" pitchFamily="34" charset="0"/>
              </a:rPr>
              <a:t>Kokkos-</a:t>
            </a:r>
            <a:r>
              <a:rPr lang="en-US" sz="3600" kern="0" dirty="0" err="1">
                <a:solidFill>
                  <a:schemeClr val="tx1"/>
                </a:solidFill>
                <a:latin typeface="Calibri" panose="020F0502020204030204" pitchFamily="34" charset="0"/>
              </a:rPr>
              <a:t>ification</a:t>
            </a:r>
            <a:r>
              <a:rPr lang="en-US" sz="3600" kern="0" dirty="0">
                <a:solidFill>
                  <a:schemeClr val="tx1"/>
                </a:solidFill>
                <a:latin typeface="Calibri" panose="020F0502020204030204" pitchFamily="34" charset="0"/>
              </a:rPr>
              <a:t> of Finite Element Assembly (FEA)</a:t>
            </a:r>
            <a:endParaRPr lang="en-US" sz="3600" i="1" kern="0" dirty="0">
              <a:solidFill>
                <a:schemeClr val="tx1"/>
              </a:solidFill>
              <a:latin typeface="Calibri" panose="020F0502020204030204" pitchFamily="34" charset="0"/>
            </a:endParaRPr>
          </a:p>
        </p:txBody>
      </p:sp>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25120" y="1387985"/>
            <a:ext cx="8305800" cy="502762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1" name="Picture 1" descr="image00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172200" y="3124200"/>
            <a:ext cx="1762986" cy="91981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extBox 1"/>
          <p:cNvSpPr txBox="1"/>
          <p:nvPr/>
        </p:nvSpPr>
        <p:spPr>
          <a:xfrm>
            <a:off x="5867400" y="4191000"/>
            <a:ext cx="2514600" cy="830997"/>
          </a:xfrm>
          <a:prstGeom prst="rect">
            <a:avLst/>
          </a:prstGeom>
          <a:noFill/>
          <a:ln>
            <a:solidFill>
              <a:schemeClr val="tx1"/>
            </a:solidFill>
          </a:ln>
        </p:spPr>
        <p:txBody>
          <a:bodyPr wrap="square" rtlCol="0">
            <a:spAutoFit/>
          </a:bodyPr>
          <a:lstStyle/>
          <a:p>
            <a:pPr algn="ctr"/>
            <a:r>
              <a:rPr lang="en-US" sz="1600" dirty="0" err="1">
                <a:latin typeface="Calibri" panose="020F0502020204030204" pitchFamily="34" charset="0"/>
              </a:rPr>
              <a:t>ExecutionSpace</a:t>
            </a:r>
            <a:r>
              <a:rPr lang="en-US" sz="1600" dirty="0">
                <a:latin typeface="Calibri" panose="020F0502020204030204" pitchFamily="34" charset="0"/>
              </a:rPr>
              <a:t> parameter tailors code for device (e.g., </a:t>
            </a:r>
            <a:r>
              <a:rPr lang="en-US" sz="1600" dirty="0" err="1">
                <a:latin typeface="Calibri" panose="020F0502020204030204" pitchFamily="34" charset="0"/>
              </a:rPr>
              <a:t>OpenMP</a:t>
            </a:r>
            <a:r>
              <a:rPr lang="en-US" sz="1600" dirty="0">
                <a:latin typeface="Calibri" panose="020F0502020204030204" pitchFamily="34" charset="0"/>
              </a:rPr>
              <a:t>, CUDA, etc.)</a:t>
            </a:r>
          </a:p>
        </p:txBody>
      </p:sp>
      <p:grpSp>
        <p:nvGrpSpPr>
          <p:cNvPr id="3" name="Group 2">
            <a:extLst>
              <a:ext uri="{FF2B5EF4-FFF2-40B4-BE49-F238E27FC236}">
                <a16:creationId xmlns:a16="http://schemas.microsoft.com/office/drawing/2014/main" id="{48C06582-9CB7-4DD9-A836-21FBD0EFBBCA}"/>
              </a:ext>
            </a:extLst>
          </p:cNvPr>
          <p:cNvGrpSpPr/>
          <p:nvPr/>
        </p:nvGrpSpPr>
        <p:grpSpPr>
          <a:xfrm>
            <a:off x="2590800" y="855338"/>
            <a:ext cx="3505199" cy="560927"/>
            <a:chOff x="4260980" y="886872"/>
            <a:chExt cx="3791337" cy="560927"/>
          </a:xfrm>
        </p:grpSpPr>
        <p:sp>
          <p:nvSpPr>
            <p:cNvPr id="7" name="Rectangle 6">
              <a:extLst>
                <a:ext uri="{FF2B5EF4-FFF2-40B4-BE49-F238E27FC236}">
                  <a16:creationId xmlns:a16="http://schemas.microsoft.com/office/drawing/2014/main" id="{D12348BA-FB00-4F9E-89D3-07EDE107F046}"/>
                </a:ext>
              </a:extLst>
            </p:cNvPr>
            <p:cNvSpPr/>
            <p:nvPr/>
          </p:nvSpPr>
          <p:spPr>
            <a:xfrm>
              <a:off x="4260980" y="886872"/>
              <a:ext cx="3791337" cy="560927"/>
            </a:xfrm>
            <a:prstGeom prst="rect">
              <a:avLst/>
            </a:prstGeom>
            <a:solidFill>
              <a:schemeClr val="bg2"/>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TextBox 7">
              <a:extLst>
                <a:ext uri="{FF2B5EF4-FFF2-40B4-BE49-F238E27FC236}">
                  <a16:creationId xmlns:a16="http://schemas.microsoft.com/office/drawing/2014/main" id="{6D1982B6-C263-437E-8D2F-20EF78F6EE4F}"/>
                </a:ext>
              </a:extLst>
            </p:cNvPr>
            <p:cNvSpPr txBox="1"/>
            <p:nvPr/>
          </p:nvSpPr>
          <p:spPr>
            <a:xfrm>
              <a:off x="4419599" y="1001318"/>
              <a:ext cx="1447800" cy="338554"/>
            </a:xfrm>
            <a:prstGeom prst="rect">
              <a:avLst/>
            </a:prstGeom>
            <a:solidFill>
              <a:srgbClr val="A5F7BA"/>
            </a:solidFill>
            <a:ln>
              <a:solidFill>
                <a:schemeClr val="tx1"/>
              </a:solidFill>
            </a:ln>
          </p:spPr>
          <p:txBody>
            <a:bodyPr wrap="square" rtlCol="0">
              <a:spAutoFit/>
            </a:bodyPr>
            <a:lstStyle/>
            <a:p>
              <a:pPr algn="ctr"/>
              <a:r>
                <a:rPr lang="en-US" sz="1600" dirty="0">
                  <a:latin typeface="Calibri" panose="020F0502020204030204" pitchFamily="34" charset="0"/>
                  <a:cs typeface="Calibri" panose="020F0502020204030204" pitchFamily="34" charset="0"/>
                </a:rPr>
                <a:t>MPI-only FEA</a:t>
              </a:r>
            </a:p>
          </p:txBody>
        </p:sp>
        <p:sp>
          <p:nvSpPr>
            <p:cNvPr id="9" name="TextBox 8">
              <a:extLst>
                <a:ext uri="{FF2B5EF4-FFF2-40B4-BE49-F238E27FC236}">
                  <a16:creationId xmlns:a16="http://schemas.microsoft.com/office/drawing/2014/main" id="{692AA15F-1DBD-4021-9224-2695302D9D87}"/>
                </a:ext>
              </a:extLst>
            </p:cNvPr>
            <p:cNvSpPr txBox="1"/>
            <p:nvPr/>
          </p:nvSpPr>
          <p:spPr>
            <a:xfrm>
              <a:off x="6543041" y="986630"/>
              <a:ext cx="1371600" cy="338554"/>
            </a:xfrm>
            <a:prstGeom prst="rect">
              <a:avLst/>
            </a:prstGeom>
            <a:solidFill>
              <a:srgbClr val="CCFF99"/>
            </a:solidFill>
            <a:ln>
              <a:solidFill>
                <a:schemeClr val="tx1"/>
              </a:solidFill>
            </a:ln>
          </p:spPr>
          <p:txBody>
            <a:bodyPr wrap="square" rtlCol="0">
              <a:spAutoFit/>
            </a:bodyPr>
            <a:lstStyle/>
            <a:p>
              <a:pPr algn="ctr"/>
              <a:r>
                <a:rPr lang="en-US" sz="1600" dirty="0">
                  <a:latin typeface="Calibri" panose="020F0502020204030204" pitchFamily="34" charset="0"/>
                  <a:cs typeface="Calibri" panose="020F0502020204030204" pitchFamily="34" charset="0"/>
                </a:rPr>
                <a:t>MPI+X  FEA</a:t>
              </a:r>
            </a:p>
          </p:txBody>
        </p:sp>
        <p:sp>
          <p:nvSpPr>
            <p:cNvPr id="10" name="Arrow: Right 9">
              <a:extLst>
                <a:ext uri="{FF2B5EF4-FFF2-40B4-BE49-F238E27FC236}">
                  <a16:creationId xmlns:a16="http://schemas.microsoft.com/office/drawing/2014/main" id="{74AB2DCC-462E-4B7B-9203-2327A1A2CED6}"/>
                </a:ext>
              </a:extLst>
            </p:cNvPr>
            <p:cNvSpPr/>
            <p:nvPr/>
          </p:nvSpPr>
          <p:spPr>
            <a:xfrm>
              <a:off x="5974080" y="1078113"/>
              <a:ext cx="457200" cy="184964"/>
            </a:xfrm>
            <a:prstGeom prst="rightArrow">
              <a:avLst/>
            </a:prstGeom>
            <a:solidFill>
              <a:schemeClr val="bg1"/>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Tree>
    <p:extLst>
      <p:ext uri="{BB962C8B-B14F-4D97-AF65-F5344CB8AC3E}">
        <p14:creationId xmlns:p14="http://schemas.microsoft.com/office/powerpoint/2010/main" val="1621386321"/>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Chart, line chart&#10;&#10;Description automatically generated">
            <a:extLst>
              <a:ext uri="{FF2B5EF4-FFF2-40B4-BE49-F238E27FC236}">
                <a16:creationId xmlns:a16="http://schemas.microsoft.com/office/drawing/2014/main" id="{2509156F-ADC6-4C18-B507-1DC4ED5A795C}"/>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3137" t="8254" r="8806" b="1175"/>
          <a:stretch/>
        </p:blipFill>
        <p:spPr>
          <a:xfrm>
            <a:off x="66675" y="3395547"/>
            <a:ext cx="4572000" cy="2939114"/>
          </a:xfrm>
          <a:prstGeom prst="rect">
            <a:avLst/>
          </a:prstGeom>
        </p:spPr>
      </p:pic>
      <p:sp>
        <p:nvSpPr>
          <p:cNvPr id="67587" name="Content Placeholder 2"/>
          <p:cNvSpPr>
            <a:spLocks noGrp="1"/>
          </p:cNvSpPr>
          <p:nvPr>
            <p:ph idx="4294967295"/>
          </p:nvPr>
        </p:nvSpPr>
        <p:spPr>
          <a:xfrm>
            <a:off x="76201" y="1981201"/>
            <a:ext cx="6532870" cy="1414346"/>
          </a:xfrm>
        </p:spPr>
        <p:txBody>
          <a:bodyPr/>
          <a:lstStyle/>
          <a:p>
            <a:r>
              <a:rPr lang="en-US" b="1" kern="0" dirty="0">
                <a:solidFill>
                  <a:sysClr val="windowText" lastClr="000000"/>
                </a:solidFill>
                <a:latin typeface="Calibri" panose="020F0502020204030204" pitchFamily="34" charset="0"/>
                <a:cs typeface="Calibri" panose="020F0502020204030204" pitchFamily="34" charset="0"/>
              </a:rPr>
              <a:t>Cori </a:t>
            </a:r>
            <a:r>
              <a:rPr lang="en-US" kern="0" dirty="0">
                <a:solidFill>
                  <a:sysClr val="windowText" lastClr="000000"/>
                </a:solidFill>
                <a:latin typeface="Calibri" panose="020F0502020204030204" pitchFamily="34" charset="0"/>
                <a:cs typeface="Calibri" panose="020F0502020204030204" pitchFamily="34" charset="0"/>
              </a:rPr>
              <a:t>(NERSC): 2,388 Haswell nodes [2 Haswell (32 cores)] 	               	       9,688 KNL nodes [1 Xeon Phi KNL (68 cores)]</a:t>
            </a:r>
          </a:p>
          <a:p>
            <a:endParaRPr lang="en-US" altLang="en-US" sz="400" dirty="0">
              <a:latin typeface="Calibri" panose="020F0502020204030204" pitchFamily="34" charset="0"/>
              <a:ea typeface="ＭＳ Ｐゴシック" panose="020B0600070205080204" pitchFamily="34" charset="-128"/>
              <a:cs typeface="Calibri" panose="020F0502020204030204" pitchFamily="34" charset="0"/>
            </a:endParaRPr>
          </a:p>
          <a:p>
            <a:r>
              <a:rPr lang="en-US" altLang="en-US" b="1" dirty="0">
                <a:latin typeface="Calibri" panose="020F0502020204030204" pitchFamily="34" charset="0"/>
                <a:ea typeface="ＭＳ Ｐゴシック" panose="020B0600070205080204" pitchFamily="34" charset="-128"/>
                <a:cs typeface="Calibri" panose="020F0502020204030204" pitchFamily="34" charset="0"/>
              </a:rPr>
              <a:t>Summit</a:t>
            </a:r>
            <a:r>
              <a:rPr lang="en-US" altLang="en-US" dirty="0">
                <a:latin typeface="Calibri" panose="020F0502020204030204" pitchFamily="34" charset="0"/>
                <a:ea typeface="ＭＳ Ｐゴシック" panose="020B0600070205080204" pitchFamily="34" charset="-128"/>
                <a:cs typeface="Calibri" panose="020F0502020204030204" pitchFamily="34" charset="0"/>
              </a:rPr>
              <a:t> (OLCF): 4600 nodes [2 P9 (22 cores) + V100 (6 GPUs)]</a:t>
            </a:r>
          </a:p>
          <a:p>
            <a:endParaRPr lang="en-US" altLang="en-US" sz="400" dirty="0">
              <a:latin typeface="Calibri" panose="020F0502020204030204" pitchFamily="34" charset="0"/>
              <a:ea typeface="ＭＳ Ｐゴシック" panose="020B0600070205080204" pitchFamily="34" charset="-128"/>
              <a:cs typeface="Calibri" panose="020F0502020204030204" pitchFamily="34" charset="0"/>
            </a:endParaRPr>
          </a:p>
          <a:p>
            <a:r>
              <a:rPr lang="en-US" altLang="en-US" b="1" dirty="0">
                <a:latin typeface="Calibri" panose="020F0502020204030204" pitchFamily="34" charset="0"/>
                <a:ea typeface="ＭＳ Ｐゴシック" panose="020B0600070205080204" pitchFamily="34" charset="-128"/>
                <a:cs typeface="Calibri" panose="020F0502020204030204" pitchFamily="34" charset="0"/>
              </a:rPr>
              <a:t>Future targets:</a:t>
            </a:r>
            <a:r>
              <a:rPr lang="en-US" altLang="en-US" dirty="0">
                <a:latin typeface="Calibri" panose="020F0502020204030204" pitchFamily="34" charset="0"/>
                <a:ea typeface="ＭＳ Ｐゴシック" panose="020B0600070205080204" pitchFamily="34" charset="-128"/>
                <a:cs typeface="Calibri" panose="020F0502020204030204" pitchFamily="34" charset="0"/>
              </a:rPr>
              <a:t> Aurora Intel GPU (ALCF), Frontier AMD GPU (OLCF)</a:t>
            </a:r>
          </a:p>
          <a:p>
            <a:pPr lvl="1"/>
            <a:endParaRPr lang="en-US" altLang="en-US" sz="1800" dirty="0">
              <a:latin typeface="Calibri" panose="020F0502020204030204" pitchFamily="34" charset="0"/>
              <a:ea typeface="ＭＳ Ｐゴシック" panose="020B0600070205080204" pitchFamily="34" charset="-128"/>
              <a:cs typeface="Calibri" panose="020F0502020204030204" pitchFamily="34" charset="0"/>
            </a:endParaRPr>
          </a:p>
          <a:p>
            <a:endParaRPr lang="en-US" altLang="en-US" dirty="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67586" name="Title 1"/>
          <p:cNvSpPr>
            <a:spLocks noGrp="1"/>
          </p:cNvSpPr>
          <p:nvPr>
            <p:ph type="title" idx="4294967295"/>
          </p:nvPr>
        </p:nvSpPr>
        <p:spPr>
          <a:xfrm>
            <a:off x="23468" y="-187582"/>
            <a:ext cx="8229240" cy="991440"/>
          </a:xfrm>
        </p:spPr>
        <p:txBody>
          <a:bodyPr/>
          <a:lstStyle/>
          <a:p>
            <a:r>
              <a:rPr lang="en-US" altLang="en-US" sz="3400" dirty="0">
                <a:latin typeface="Calibri" panose="020F0502020204030204" pitchFamily="34" charset="0"/>
                <a:ea typeface="ＭＳ Ｐゴシック" panose="020B0600070205080204" pitchFamily="34" charset="-128"/>
                <a:cs typeface="Calibri" panose="020F0502020204030204" pitchFamily="34" charset="0"/>
              </a:rPr>
              <a:t>Targeted Computer Architectures/Results</a:t>
            </a:r>
          </a:p>
        </p:txBody>
      </p:sp>
      <p:pic>
        <p:nvPicPr>
          <p:cNvPr id="9" name="Picture 8"/>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670509" y="774982"/>
            <a:ext cx="2957380" cy="897345"/>
          </a:xfrm>
          <a:prstGeom prst="rect">
            <a:avLst/>
          </a:prstGeom>
        </p:spPr>
      </p:pic>
      <p:pic>
        <p:nvPicPr>
          <p:cNvPr id="11" name="Picture 10"/>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599074" y="1894501"/>
            <a:ext cx="2382866" cy="1414346"/>
          </a:xfrm>
          <a:prstGeom prst="rect">
            <a:avLst/>
          </a:prstGeom>
        </p:spPr>
      </p:pic>
      <p:pic>
        <p:nvPicPr>
          <p:cNvPr id="13" name="Picture 12" descr="Xeon_Phi_PCIe_Card_M.jpg"/>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439586" y="5103575"/>
            <a:ext cx="1074417" cy="679032"/>
          </a:xfrm>
          <a:prstGeom prst="rect">
            <a:avLst/>
          </a:prstGeom>
        </p:spPr>
      </p:pic>
      <p:pic>
        <p:nvPicPr>
          <p:cNvPr id="14" name="Picture 13" descr="prev_NVIDIA-Tesla-GPU-Card.png"/>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3942773" y="5242074"/>
            <a:ext cx="1101224" cy="745162"/>
          </a:xfrm>
          <a:prstGeom prst="rect">
            <a:avLst/>
          </a:prstGeom>
        </p:spPr>
      </p:pic>
      <p:sp>
        <p:nvSpPr>
          <p:cNvPr id="15" name="Text Box 8">
            <a:extLst>
              <a:ext uri="{FF2B5EF4-FFF2-40B4-BE49-F238E27FC236}">
                <a16:creationId xmlns:a16="http://schemas.microsoft.com/office/drawing/2014/main" id="{297E6FD2-1BCD-40B2-AF98-69DE956E4A0B}"/>
              </a:ext>
            </a:extLst>
          </p:cNvPr>
          <p:cNvSpPr txBox="1">
            <a:spLocks noChangeArrowheads="1"/>
          </p:cNvSpPr>
          <p:nvPr/>
        </p:nvSpPr>
        <p:spPr bwMode="auto">
          <a:xfrm>
            <a:off x="340160" y="704671"/>
            <a:ext cx="4966757" cy="1200329"/>
          </a:xfrm>
          <a:prstGeom prst="rect">
            <a:avLst/>
          </a:prstGeom>
          <a:solidFill>
            <a:srgbClr val="FFCC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cs typeface="Arial" panose="020B0604020202020204" pitchFamily="34" charset="0"/>
              </a:defRPr>
            </a:lvl1pPr>
            <a:lvl2pPr>
              <a:defRPr>
                <a:solidFill>
                  <a:schemeClr val="tx1"/>
                </a:solidFill>
                <a:latin typeface="Arial" panose="020B0604020202020204" pitchFamily="34" charset="0"/>
                <a:cs typeface="Arial" panose="020B0604020202020204" pitchFamily="34" charset="0"/>
              </a:defRPr>
            </a:lvl2pPr>
            <a:lvl3pPr>
              <a:defRPr>
                <a:solidFill>
                  <a:schemeClr val="tx1"/>
                </a:solidFill>
                <a:latin typeface="Arial" panose="020B0604020202020204" pitchFamily="34" charset="0"/>
                <a:cs typeface="Arial" panose="020B0604020202020204" pitchFamily="34" charset="0"/>
              </a:defRPr>
            </a:lvl3pPr>
            <a:lvl4pPr>
              <a:defRPr>
                <a:solidFill>
                  <a:schemeClr val="tx1"/>
                </a:solidFill>
                <a:latin typeface="Arial" panose="020B0604020202020204" pitchFamily="34" charset="0"/>
                <a:cs typeface="Arial" panose="020B0604020202020204" pitchFamily="34" charset="0"/>
              </a:defRPr>
            </a:lvl4pPr>
            <a:lvl5pPr>
              <a:defRPr>
                <a:solidFill>
                  <a:schemeClr val="tx1"/>
                </a:solidFill>
                <a:latin typeface="Arial" panose="020B0604020202020204" pitchFamily="34" charset="0"/>
                <a:cs typeface="Arial" panose="020B0604020202020204" pitchFamily="34" charset="0"/>
              </a:defRPr>
            </a:lvl5pPr>
            <a:lvl6pPr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50000"/>
              </a:spcBef>
            </a:pPr>
            <a:r>
              <a:rPr lang="en-US" altLang="en-US" b="0" dirty="0">
                <a:latin typeface="Calibri" panose="020F0502020204030204" pitchFamily="34" charset="0"/>
              </a:rPr>
              <a:t>Performance-portability of FEA in ALI has been tested across </a:t>
            </a:r>
            <a:r>
              <a:rPr lang="en-US" altLang="en-US" b="1" i="1" dirty="0">
                <a:latin typeface="Calibri" panose="020F0502020204030204" pitchFamily="34" charset="0"/>
              </a:rPr>
              <a:t>multiple architectures</a:t>
            </a:r>
            <a:r>
              <a:rPr lang="en-US" altLang="en-US" b="0" dirty="0">
                <a:latin typeface="Calibri" panose="020F0502020204030204" pitchFamily="34" charset="0"/>
              </a:rPr>
              <a:t>: Intel Sandy Bridge, Intel Skylake, IBM POWER8, IBM POWER9, </a:t>
            </a:r>
            <a:r>
              <a:rPr lang="en-US" altLang="en-US" b="0" dirty="0" err="1">
                <a:latin typeface="Calibri" panose="020F0502020204030204" pitchFamily="34" charset="0"/>
              </a:rPr>
              <a:t>Keplar</a:t>
            </a:r>
            <a:r>
              <a:rPr lang="en-US" altLang="en-US" b="0" dirty="0">
                <a:latin typeface="Calibri" panose="020F0502020204030204" pitchFamily="34" charset="0"/>
              </a:rPr>
              <a:t>/Pascal/Volta/Ampere GPUs, KNL Xeon Phi</a:t>
            </a:r>
          </a:p>
        </p:txBody>
      </p:sp>
      <p:sp>
        <p:nvSpPr>
          <p:cNvPr id="7" name="TextBox 6"/>
          <p:cNvSpPr txBox="1"/>
          <p:nvPr/>
        </p:nvSpPr>
        <p:spPr>
          <a:xfrm>
            <a:off x="1336633" y="5548576"/>
            <a:ext cx="2941629" cy="323165"/>
          </a:xfrm>
          <a:prstGeom prst="rect">
            <a:avLst/>
          </a:prstGeom>
          <a:noFill/>
        </p:spPr>
        <p:txBody>
          <a:bodyPr wrap="square" rtlCol="0">
            <a:spAutoFit/>
          </a:bodyPr>
          <a:lstStyle/>
          <a:p>
            <a:r>
              <a:rPr lang="en-US" sz="1500" dirty="0">
                <a:latin typeface="Calibri" panose="020F0502020204030204" pitchFamily="34" charset="0"/>
                <a:cs typeface="Calibri" panose="020F0502020204030204" pitchFamily="34" charset="0"/>
              </a:rPr>
              <a:t>MPI+X strong-scaling</a:t>
            </a:r>
          </a:p>
        </p:txBody>
      </p:sp>
      <p:pic>
        <p:nvPicPr>
          <p:cNvPr id="8" name="Picture 7" descr="Graphical user interface, chart&#10;&#10;Description automatically generated">
            <a:extLst>
              <a:ext uri="{FF2B5EF4-FFF2-40B4-BE49-F238E27FC236}">
                <a16:creationId xmlns:a16="http://schemas.microsoft.com/office/drawing/2014/main" id="{4E74E053-2CAC-4325-A793-C0A7FEDB61EB}"/>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5072572" y="3385048"/>
            <a:ext cx="4042853" cy="2939114"/>
          </a:xfrm>
          <a:prstGeom prst="rect">
            <a:avLst/>
          </a:prstGeom>
        </p:spPr>
      </p:pic>
      <p:sp>
        <p:nvSpPr>
          <p:cNvPr id="18" name="TextBox 17">
            <a:extLst>
              <a:ext uri="{FF2B5EF4-FFF2-40B4-BE49-F238E27FC236}">
                <a16:creationId xmlns:a16="http://schemas.microsoft.com/office/drawing/2014/main" id="{5BB6D536-06FF-4C70-AF2D-3B5E3A9D6EAD}"/>
              </a:ext>
            </a:extLst>
          </p:cNvPr>
          <p:cNvSpPr txBox="1"/>
          <p:nvPr/>
        </p:nvSpPr>
        <p:spPr>
          <a:xfrm>
            <a:off x="6561850" y="3904822"/>
            <a:ext cx="1219603" cy="784830"/>
          </a:xfrm>
          <a:prstGeom prst="rect">
            <a:avLst/>
          </a:prstGeom>
          <a:noFill/>
        </p:spPr>
        <p:txBody>
          <a:bodyPr wrap="square" rtlCol="0">
            <a:spAutoFit/>
          </a:bodyPr>
          <a:lstStyle/>
          <a:p>
            <a:pPr algn="ctr"/>
            <a:r>
              <a:rPr lang="en-US" sz="1500" dirty="0">
                <a:latin typeface="Calibri" panose="020F0502020204030204" pitchFamily="34" charset="0"/>
                <a:cs typeface="Calibri" panose="020F0502020204030204" pitchFamily="34" charset="0"/>
              </a:rPr>
              <a:t>Antarctica performance monitoring</a:t>
            </a:r>
          </a:p>
        </p:txBody>
      </p:sp>
    </p:spTree>
    <p:extLst>
      <p:ext uri="{BB962C8B-B14F-4D97-AF65-F5344CB8AC3E}">
        <p14:creationId xmlns:p14="http://schemas.microsoft.com/office/powerpoint/2010/main" val="910152297"/>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76200" y="-7620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5" name="TextBox 4"/>
          <p:cNvSpPr txBox="1"/>
          <p:nvPr/>
        </p:nvSpPr>
        <p:spPr>
          <a:xfrm>
            <a:off x="104775" y="915240"/>
            <a:ext cx="8686800" cy="6894195"/>
          </a:xfrm>
          <a:prstGeom prst="rect">
            <a:avLst/>
          </a:prstGeom>
          <a:noFill/>
        </p:spPr>
        <p:txBody>
          <a:bodyPr wrap="square" rtlCol="0">
            <a:spAutoFit/>
          </a:bodyPr>
          <a:lstStyle/>
          <a:p>
            <a:pPr marL="457200" indent="-457200">
              <a:buAutoNum type="arabicPeriod"/>
            </a:pPr>
            <a:r>
              <a:rPr lang="en-US" sz="2200" dirty="0">
                <a:latin typeface="Calibri" panose="020F0502020204030204" pitchFamily="34" charset="0"/>
              </a:rPr>
              <a:t>Background</a:t>
            </a:r>
            <a:endParaRPr lang="en-US" sz="400" dirty="0">
              <a:latin typeface="Calibri" panose="020F0502020204030204" pitchFamily="34" charset="0"/>
            </a:endParaRPr>
          </a:p>
          <a:p>
            <a:pPr marL="800100" lvl="1" indent="-342900">
              <a:buFont typeface="Arial" panose="020B0604020202020204" pitchFamily="34" charset="0"/>
              <a:buChar char="•"/>
            </a:pPr>
            <a:r>
              <a:rPr lang="en-US" sz="2200" dirty="0">
                <a:latin typeface="Calibri" panose="020F0502020204030204" pitchFamily="34" charset="0"/>
              </a:rPr>
              <a:t>Motivation for climate &amp; land-ice modeling</a:t>
            </a:r>
          </a:p>
          <a:p>
            <a:pPr marL="800100" lvl="1" indent="-342900">
              <a:buFont typeface="Arial" panose="020B0604020202020204" pitchFamily="34" charset="0"/>
              <a:buChar char="•"/>
            </a:pPr>
            <a:r>
              <a:rPr lang="en-US" sz="2200" dirty="0">
                <a:latin typeface="Calibri" panose="020F0502020204030204" pitchFamily="34" charset="0"/>
              </a:rPr>
              <a:t>ISMs, ESMs &amp; projects</a:t>
            </a:r>
          </a:p>
          <a:p>
            <a:pPr marL="800100" lvl="1" indent="-342900">
              <a:buFont typeface="Arial" panose="020B0604020202020204" pitchFamily="34" charset="0"/>
              <a:buChar char="•"/>
            </a:pPr>
            <a:r>
              <a:rPr lang="en-US" sz="2200" dirty="0">
                <a:latin typeface="Calibri" panose="020F0502020204030204" pitchFamily="34" charset="0"/>
              </a:rPr>
              <a:t>Land-ice equations</a:t>
            </a:r>
          </a:p>
          <a:p>
            <a:pPr marL="800100" lvl="1" indent="-342900">
              <a:buFont typeface="Arial" panose="020B0604020202020204" pitchFamily="34" charset="0"/>
              <a:buChar char="•"/>
            </a:pPr>
            <a:r>
              <a:rPr lang="en-US" sz="2200" dirty="0">
                <a:latin typeface="Calibri" panose="020F0502020204030204" pitchFamily="34" charset="0"/>
              </a:rPr>
              <a:t>Our codes: ALI, MALI</a:t>
            </a:r>
          </a:p>
          <a:p>
            <a:pPr lvl="1"/>
            <a:endParaRPr lang="en-US" sz="400" dirty="0">
              <a:latin typeface="Calibri" panose="020F0502020204030204" pitchFamily="34" charset="0"/>
            </a:endParaRPr>
          </a:p>
          <a:p>
            <a:pPr lvl="1"/>
            <a:endParaRPr lang="en-US" sz="400" dirty="0">
              <a:latin typeface="Calibri" panose="020F0502020204030204" pitchFamily="34" charset="0"/>
            </a:endParaRPr>
          </a:p>
          <a:p>
            <a:r>
              <a:rPr lang="en-US" sz="2200" b="1" dirty="0">
                <a:latin typeface="Calibri" panose="020F0502020204030204" pitchFamily="34" charset="0"/>
              </a:rPr>
              <a:t>2.   Algorithms and software</a:t>
            </a:r>
          </a:p>
          <a:p>
            <a:pPr marL="800100" lvl="1" indent="-342900">
              <a:buFont typeface="Arial" panose="020B0604020202020204" pitchFamily="34" charset="0"/>
              <a:buChar char="•"/>
            </a:pPr>
            <a:r>
              <a:rPr lang="en-US" sz="2200" dirty="0">
                <a:latin typeface="Calibri" panose="020F0502020204030204" pitchFamily="34" charset="0"/>
              </a:rPr>
              <a:t>Discretization &amp; meshes</a:t>
            </a:r>
          </a:p>
          <a:p>
            <a:pPr marL="800100" lvl="1" indent="-342900">
              <a:buFont typeface="Arial" panose="020B0604020202020204" pitchFamily="34" charset="0"/>
              <a:buChar char="•"/>
            </a:pPr>
            <a:r>
              <a:rPr lang="en-US" sz="2200" dirty="0">
                <a:latin typeface="Calibri" panose="020F0502020204030204" pitchFamily="34" charset="0"/>
              </a:rPr>
              <a:t>Nonlinear solvers</a:t>
            </a:r>
          </a:p>
          <a:p>
            <a:pPr marL="800100" lvl="1" indent="-342900">
              <a:buFont typeface="Arial" panose="020B0604020202020204" pitchFamily="34" charset="0"/>
              <a:buChar char="•"/>
            </a:pPr>
            <a:r>
              <a:rPr lang="en-US" sz="2200" dirty="0">
                <a:latin typeface="Calibri" panose="020F0502020204030204" pitchFamily="34" charset="0"/>
              </a:rPr>
              <a:t>Linear solvers</a:t>
            </a:r>
          </a:p>
          <a:p>
            <a:pPr marL="800100" lvl="1" indent="-342900">
              <a:buFont typeface="Arial" panose="020B0604020202020204" pitchFamily="34" charset="0"/>
              <a:buChar char="•"/>
            </a:pPr>
            <a:r>
              <a:rPr lang="en-US" sz="2200" dirty="0">
                <a:latin typeface="Calibri" panose="020F0502020204030204" pitchFamily="34" charset="0"/>
              </a:rPr>
              <a:t>Performance-portability</a:t>
            </a:r>
          </a:p>
          <a:p>
            <a:pPr marL="800100" lvl="1" indent="-342900">
              <a:buFont typeface="Arial" panose="020B0604020202020204" pitchFamily="34" charset="0"/>
              <a:buChar char="•"/>
            </a:pPr>
            <a:r>
              <a:rPr lang="en-US" sz="2200" b="1" dirty="0">
                <a:latin typeface="Calibri" panose="020F0502020204030204" pitchFamily="34" charset="0"/>
              </a:rPr>
              <a:t>Ice sheet initialization</a:t>
            </a:r>
          </a:p>
          <a:p>
            <a:pPr marL="800100" lvl="1" indent="-342900">
              <a:buFont typeface="Arial" panose="020B0604020202020204" pitchFamily="34" charset="0"/>
              <a:buChar char="•"/>
            </a:pPr>
            <a:r>
              <a:rPr lang="en-US" sz="2200" dirty="0">
                <a:latin typeface="Calibri" panose="020F0502020204030204" pitchFamily="34" charset="0"/>
              </a:rPr>
              <a:t>Towards UQ</a:t>
            </a:r>
          </a:p>
          <a:p>
            <a:pPr marL="171450" indent="-171450">
              <a:buFont typeface="Arial" panose="020B0604020202020204" pitchFamily="34" charset="0"/>
              <a:buChar char="•"/>
            </a:pPr>
            <a:endParaRPr lang="en-US" sz="400" dirty="0">
              <a:latin typeface="Calibri" panose="020F0502020204030204" pitchFamily="34" charset="0"/>
            </a:endParaRPr>
          </a:p>
          <a:p>
            <a:endParaRPr lang="en-US" sz="400" dirty="0">
              <a:latin typeface="Calibri" panose="020F0502020204030204" pitchFamily="34" charset="0"/>
            </a:endParaRPr>
          </a:p>
          <a:p>
            <a:r>
              <a:rPr lang="en-US" sz="2200" dirty="0">
                <a:latin typeface="Calibri" panose="020F0502020204030204" pitchFamily="34" charset="0"/>
              </a:rPr>
              <a:t>3.    Simulations </a:t>
            </a:r>
          </a:p>
          <a:p>
            <a:pPr lvl="2"/>
            <a:endParaRPr lang="en-US" sz="400" dirty="0">
              <a:latin typeface="Calibri" panose="020F0502020204030204" pitchFamily="34" charset="0"/>
            </a:endParaRPr>
          </a:p>
          <a:p>
            <a:r>
              <a:rPr lang="en-US" sz="2200" dirty="0">
                <a:latin typeface="Calibri" panose="020F0502020204030204" pitchFamily="34" charset="0"/>
              </a:rPr>
              <a:t>4.    Ongoing &amp; future work</a:t>
            </a:r>
          </a:p>
          <a:p>
            <a:endParaRPr lang="en-US" sz="4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07426" y="794564"/>
            <a:ext cx="2514600" cy="1839773"/>
          </a:xfrm>
          <a:prstGeom prst="rect">
            <a:avLst/>
          </a:prstGeom>
        </p:spPr>
      </p:pic>
      <p:pic>
        <p:nvPicPr>
          <p:cNvPr id="8" name="Picture 7" descr="global-ocean-eddies.jp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39000" y="2743101"/>
            <a:ext cx="1676400" cy="1664582"/>
          </a:xfrm>
          <a:prstGeom prst="rect">
            <a:avLst/>
          </a:prstGeom>
        </p:spPr>
      </p:pic>
      <p:pic>
        <p:nvPicPr>
          <p:cNvPr id="9" name="Picture 8">
            <a:extLst>
              <a:ext uri="{FF2B5EF4-FFF2-40B4-BE49-F238E27FC236}">
                <a16:creationId xmlns:a16="http://schemas.microsoft.com/office/drawing/2014/main" id="{80C1262A-45A6-4D1D-AC10-ED5463DA9CD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07426" y="4648201"/>
            <a:ext cx="2673626" cy="1782418"/>
          </a:xfrm>
          <a:prstGeom prst="rect">
            <a:avLst/>
          </a:prstGeom>
        </p:spPr>
      </p:pic>
    </p:spTree>
    <p:extLst>
      <p:ext uri="{BB962C8B-B14F-4D97-AF65-F5344CB8AC3E}">
        <p14:creationId xmlns:p14="http://schemas.microsoft.com/office/powerpoint/2010/main" val="3681714430"/>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TextBox 19">
            <a:extLst>
              <a:ext uri="{FF2B5EF4-FFF2-40B4-BE49-F238E27FC236}">
                <a16:creationId xmlns:a16="http://schemas.microsoft.com/office/drawing/2014/main" id="{E78F92AA-62A6-4D04-A8B9-D84B9AF1FCF3}"/>
              </a:ext>
            </a:extLst>
          </p:cNvPr>
          <p:cNvSpPr txBox="1"/>
          <p:nvPr/>
        </p:nvSpPr>
        <p:spPr>
          <a:xfrm>
            <a:off x="152400" y="4178296"/>
            <a:ext cx="8839200" cy="2431435"/>
          </a:xfrm>
          <a:prstGeom prst="rect">
            <a:avLst/>
          </a:prstGeom>
          <a:noFill/>
        </p:spPr>
        <p:txBody>
          <a:bodyPr wrap="square" rtlCol="0">
            <a:spAutoFit/>
          </a:bodyPr>
          <a:lstStyle/>
          <a:p>
            <a:pPr marL="742950" lvl="1"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r>
              <a:rPr lang="en-US" b="1" i="1" dirty="0">
                <a:latin typeface="Calibri" panose="020F0502020204030204" pitchFamily="34" charset="0"/>
                <a:cs typeface="Calibri" panose="020F0502020204030204" pitchFamily="34" charset="0"/>
              </a:rPr>
              <a:t>“Spin-up” approach</a:t>
            </a:r>
            <a:r>
              <a:rPr lang="en-US" b="1" dirty="0">
                <a:latin typeface="Calibri" panose="020F0502020204030204" pitchFamily="34" charset="0"/>
                <a:cs typeface="Calibri" panose="020F0502020204030204" pitchFamily="34" charset="0"/>
              </a:rPr>
              <a:t>:</a:t>
            </a:r>
            <a:r>
              <a:rPr lang="en-US" dirty="0">
                <a:latin typeface="Calibri" panose="020F0502020204030204" pitchFamily="34" charset="0"/>
                <a:cs typeface="Calibri" panose="020F0502020204030204" pitchFamily="34" charset="0"/>
              </a:rPr>
              <a:t> initialize model with (imperfect/unknown) present state and integrate forward until states consistent with observations are reached.</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Can require </a:t>
            </a:r>
            <a:r>
              <a:rPr lang="en-US" b="1" dirty="0">
                <a:latin typeface="Calibri" panose="020F0502020204030204" pitchFamily="34" charset="0"/>
                <a:cs typeface="Calibri" panose="020F0502020204030204" pitchFamily="34" charset="0"/>
              </a:rPr>
              <a:t>a lot of CPU time </a:t>
            </a:r>
            <a:r>
              <a:rPr lang="en-US" dirty="0">
                <a:latin typeface="Calibri" panose="020F0502020204030204" pitchFamily="34" charset="0"/>
                <a:cs typeface="Calibri" panose="020F0502020204030204" pitchFamily="34" charset="0"/>
              </a:rPr>
              <a:t>(“spin-up time”): long timescale adjustments to past BC forcing requires a model “spin-up” of order 10</a:t>
            </a:r>
            <a:r>
              <a:rPr lang="en-US" baseline="30000" dirty="0">
                <a:latin typeface="Calibri" panose="020F0502020204030204" pitchFamily="34" charset="0"/>
                <a:cs typeface="Calibri" panose="020F0502020204030204" pitchFamily="34" charset="0"/>
              </a:rPr>
              <a:t>4</a:t>
            </a:r>
            <a:r>
              <a:rPr lang="en-US" dirty="0">
                <a:latin typeface="Calibri" panose="020F0502020204030204" pitchFamily="34" charset="0"/>
                <a:cs typeface="Calibri" panose="020F0502020204030204" pitchFamily="34" charset="0"/>
              </a:rPr>
              <a:t>-10</a:t>
            </a:r>
            <a:r>
              <a:rPr lang="en-US" baseline="30000" dirty="0">
                <a:latin typeface="Calibri" panose="020F0502020204030204" pitchFamily="34" charset="0"/>
                <a:cs typeface="Calibri" panose="020F0502020204030204" pitchFamily="34" charset="0"/>
              </a:rPr>
              <a:t>5</a:t>
            </a:r>
            <a:r>
              <a:rPr lang="en-US" dirty="0">
                <a:latin typeface="Calibri" panose="020F0502020204030204" pitchFamily="34" charset="0"/>
                <a:cs typeface="Calibri" panose="020F0502020204030204" pitchFamily="34" charset="0"/>
              </a:rPr>
              <a:t> years*.</a:t>
            </a:r>
          </a:p>
          <a:p>
            <a:pPr marL="742950" lvl="1"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“Spun-up” initial conditions can result in “</a:t>
            </a:r>
            <a:r>
              <a:rPr lang="en-US" b="1" dirty="0">
                <a:latin typeface="Calibri" panose="020F0502020204030204" pitchFamily="34" charset="0"/>
                <a:cs typeface="Calibri" panose="020F0502020204030204" pitchFamily="34" charset="0"/>
              </a:rPr>
              <a:t>shocks</a:t>
            </a:r>
            <a:r>
              <a:rPr lang="en-US" dirty="0">
                <a:latin typeface="Calibri" panose="020F0502020204030204" pitchFamily="34" charset="0"/>
                <a:cs typeface="Calibri" panose="020F0502020204030204" pitchFamily="34" charset="0"/>
              </a:rPr>
              <a:t>”, which initiate large transients that can </a:t>
            </a:r>
            <a:r>
              <a:rPr lang="en-US" b="1" dirty="0">
                <a:latin typeface="Calibri" panose="020F0502020204030204" pitchFamily="34" charset="0"/>
                <a:cs typeface="Calibri" panose="020F0502020204030204" pitchFamily="34" charset="0"/>
              </a:rPr>
              <a:t>derail </a:t>
            </a:r>
            <a:r>
              <a:rPr lang="en-US" dirty="0">
                <a:latin typeface="Calibri" panose="020F0502020204030204" pitchFamily="34" charset="0"/>
                <a:cs typeface="Calibri" panose="020F0502020204030204" pitchFamily="34" charset="0"/>
              </a:rPr>
              <a:t>dynamic ice simulations*.</a:t>
            </a:r>
          </a:p>
          <a:p>
            <a:pPr marL="742950" lvl="1"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2" name="Rectangle 2"/>
          <p:cNvSpPr txBox="1">
            <a:spLocks noChangeArrowheads="1"/>
          </p:cNvSpPr>
          <p:nvPr/>
        </p:nvSpPr>
        <p:spPr>
          <a:xfrm>
            <a:off x="108751" y="90390"/>
            <a:ext cx="7130250" cy="67108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Inversion for Ice Sheet Initialization</a:t>
            </a:r>
          </a:p>
        </p:txBody>
      </p:sp>
      <mc:AlternateContent xmlns:mc="http://schemas.openxmlformats.org/markup-compatibility/2006" xmlns:a14="http://schemas.microsoft.com/office/drawing/2010/main">
        <mc:Choice Requires="a14">
          <p:sp>
            <p:nvSpPr>
              <p:cNvPr id="3" name="TextBox 2"/>
              <p:cNvSpPr txBox="1"/>
              <p:nvPr/>
            </p:nvSpPr>
            <p:spPr>
              <a:xfrm>
                <a:off x="152400" y="2289570"/>
                <a:ext cx="5334000" cy="1477328"/>
              </a:xfrm>
              <a:prstGeom prst="rect">
                <a:avLst/>
              </a:prstGeom>
              <a:noFill/>
            </p:spPr>
            <p:txBody>
              <a:bodyPr wrap="square" rtlCol="0">
                <a:spAutoFit/>
              </a:bodyPr>
              <a:lstStyle/>
              <a:p>
                <a:r>
                  <a:rPr lang="en-US" b="1" i="1" dirty="0">
                    <a:latin typeface="Calibri" panose="020F0502020204030204" pitchFamily="34" charset="0"/>
                    <a:cs typeface="Calibri" panose="020F0502020204030204" pitchFamily="34" charset="0"/>
                  </a:rPr>
                  <a:t>Available data/measurements:</a:t>
                </a: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Ice extent and surface topography.</a:t>
                </a: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Surface velocity.</a:t>
                </a: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Surface mass balance (SMB).</a:t>
                </a: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Ice thickness </a:t>
                </a:r>
                <a14:m>
                  <m:oMath xmlns:m="http://schemas.openxmlformats.org/officeDocument/2006/math">
                    <m:r>
                      <a:rPr lang="en-US" b="0" i="1" dirty="0" smtClean="0">
                        <a:latin typeface="Cambria Math" panose="02040503050406030204" pitchFamily="18" charset="0"/>
                        <a:cs typeface="Calibri" panose="020F0502020204030204" pitchFamily="34" charset="0"/>
                      </a:rPr>
                      <m:t>𝐻</m:t>
                    </m:r>
                  </m:oMath>
                </a14:m>
                <a:r>
                  <a:rPr lang="en-US" dirty="0">
                    <a:latin typeface="Calibri" panose="020F0502020204030204" pitchFamily="34" charset="0"/>
                    <a:cs typeface="Calibri" panose="020F0502020204030204" pitchFamily="34" charset="0"/>
                  </a:rPr>
                  <a:t> (sparse measurements).</a:t>
                </a:r>
              </a:p>
            </p:txBody>
          </p:sp>
        </mc:Choice>
        <mc:Fallback xmlns="">
          <p:sp>
            <p:nvSpPr>
              <p:cNvPr id="3" name="TextBox 2"/>
              <p:cNvSpPr txBox="1">
                <a:spLocks noRot="1" noChangeAspect="1" noMove="1" noResize="1" noEditPoints="1" noAdjustHandles="1" noChangeArrowheads="1" noChangeShapeType="1" noTextEdit="1"/>
              </p:cNvSpPr>
              <p:nvPr/>
            </p:nvSpPr>
            <p:spPr>
              <a:xfrm>
                <a:off x="152400" y="2289570"/>
                <a:ext cx="5334000" cy="1477328"/>
              </a:xfrm>
              <a:prstGeom prst="rect">
                <a:avLst/>
              </a:prstGeom>
              <a:blipFill>
                <a:blip r:embed="rId3"/>
                <a:stretch>
                  <a:fillRect l="-914" t="-2479" b="-5785"/>
                </a:stretch>
              </a:blipFill>
            </p:spPr>
            <p:txBody>
              <a:bodyPr/>
              <a:lstStyle/>
              <a:p>
                <a:r>
                  <a:rPr lang="en-US">
                    <a:noFill/>
                  </a:rPr>
                  <a:t> </a:t>
                </a:r>
              </a:p>
            </p:txBody>
          </p:sp>
        </mc:Fallback>
      </mc:AlternateContent>
      <p:pic>
        <p:nvPicPr>
          <p:cNvPr id="14" name="Picture 1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248400" y="859092"/>
            <a:ext cx="2532720" cy="2057400"/>
          </a:xfrm>
          <a:prstGeom prst="rect">
            <a:avLst/>
          </a:prstGeom>
          <a:ln>
            <a:solidFill>
              <a:schemeClr val="tx1"/>
            </a:solidFill>
          </a:ln>
        </p:spPr>
      </p:pic>
      <p:sp>
        <p:nvSpPr>
          <p:cNvPr id="4" name="TextBox 3"/>
          <p:cNvSpPr txBox="1"/>
          <p:nvPr/>
        </p:nvSpPr>
        <p:spPr>
          <a:xfrm>
            <a:off x="6136479" y="3039070"/>
            <a:ext cx="2729330" cy="923330"/>
          </a:xfrm>
          <a:prstGeom prst="rect">
            <a:avLst/>
          </a:prstGeom>
          <a:solidFill>
            <a:schemeClr val="accent4">
              <a:lumMod val="20000"/>
              <a:lumOff val="80000"/>
            </a:schemeClr>
          </a:solidFill>
        </p:spPr>
        <p:txBody>
          <a:bodyPr wrap="square" rtlCol="0">
            <a:spAutoFit/>
          </a:bodyPr>
          <a:lstStyle/>
          <a:p>
            <a:pPr algn="ctr"/>
            <a:r>
              <a:rPr lang="en-US" b="1" i="1" dirty="0">
                <a:latin typeface="Calibri" pitchFamily="34" charset="0"/>
              </a:rPr>
              <a:t>Sources of data</a:t>
            </a:r>
            <a:r>
              <a:rPr lang="en-US" dirty="0">
                <a:latin typeface="Calibri" pitchFamily="34" charset="0"/>
              </a:rPr>
              <a:t>: satellite </a:t>
            </a:r>
            <a:r>
              <a:rPr lang="en-US" dirty="0" err="1">
                <a:latin typeface="Calibri" pitchFamily="34" charset="0"/>
              </a:rPr>
              <a:t>infrarometry</a:t>
            </a:r>
            <a:r>
              <a:rPr lang="en-US" dirty="0">
                <a:latin typeface="Calibri" pitchFamily="34" charset="0"/>
              </a:rPr>
              <a:t>, radar, altimetry, etc.</a:t>
            </a:r>
            <a:endParaRPr lang="en-US" dirty="0"/>
          </a:p>
        </p:txBody>
      </p:sp>
      <p:sp>
        <p:nvSpPr>
          <p:cNvPr id="17" name="TextBox 16"/>
          <p:cNvSpPr txBox="1"/>
          <p:nvPr/>
        </p:nvSpPr>
        <p:spPr>
          <a:xfrm>
            <a:off x="168166" y="1027962"/>
            <a:ext cx="6014906" cy="1169551"/>
          </a:xfrm>
          <a:prstGeom prst="rect">
            <a:avLst/>
          </a:prstGeom>
          <a:noFill/>
        </p:spPr>
        <p:txBody>
          <a:bodyPr wrap="square" rtlCol="0">
            <a:spAutoFit/>
          </a:bodyPr>
          <a:lstStyle/>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matches observations (e.g. surface velocity, temperature).</a:t>
            </a:r>
          </a:p>
          <a:p>
            <a:pPr lvl="1"/>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matches present-day geometry (elevation, thickness).</a:t>
            </a:r>
          </a:p>
          <a:p>
            <a:pPr lvl="1"/>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is in “equilibrium” with climate </a:t>
            </a:r>
            <a:r>
              <a:rPr lang="en-US" dirty="0" err="1">
                <a:latin typeface="Calibri" panose="020F0502020204030204" pitchFamily="34" charset="0"/>
              </a:rPr>
              <a:t>forcings</a:t>
            </a:r>
            <a:r>
              <a:rPr lang="en-US" dirty="0">
                <a:latin typeface="Calibri" panose="020F0502020204030204" pitchFamily="34" charset="0"/>
              </a:rPr>
              <a:t> (SMB).</a:t>
            </a:r>
            <a:endParaRPr lang="en-US" sz="400" dirty="0">
              <a:latin typeface="Calibri" panose="020F0502020204030204" pitchFamily="34" charset="0"/>
            </a:endParaRPr>
          </a:p>
        </p:txBody>
      </p:sp>
      <p:sp>
        <p:nvSpPr>
          <p:cNvPr id="18" name="TextBox 17"/>
          <p:cNvSpPr txBox="1"/>
          <p:nvPr/>
        </p:nvSpPr>
        <p:spPr>
          <a:xfrm>
            <a:off x="80366" y="762000"/>
            <a:ext cx="5586926" cy="430887"/>
          </a:xfrm>
          <a:prstGeom prst="rect">
            <a:avLst/>
          </a:prstGeom>
          <a:noFill/>
          <a:ln>
            <a:noFill/>
          </a:ln>
        </p:spPr>
        <p:txBody>
          <a:bodyPr wrap="square" rtlCol="0">
            <a:spAutoFit/>
          </a:bodyPr>
          <a:lstStyle/>
          <a:p>
            <a:pPr algn="ctr"/>
            <a:r>
              <a:rPr lang="en-US" b="1" u="sng" dirty="0">
                <a:latin typeface="Calibri" panose="020F0502020204030204" pitchFamily="34" charset="0"/>
                <a:cs typeface="Calibri" panose="020F0502020204030204" pitchFamily="34" charset="0"/>
              </a:rPr>
              <a:t>Goal:</a:t>
            </a:r>
            <a:r>
              <a:rPr lang="en-US" dirty="0">
                <a:latin typeface="Calibri" panose="020F0502020204030204" pitchFamily="34" charset="0"/>
                <a:cs typeface="Calibri" panose="020F0502020204030204" pitchFamily="34" charset="0"/>
              </a:rPr>
              <a:t> find ice sheet initial state that:</a:t>
            </a:r>
          </a:p>
          <a:p>
            <a:pPr algn="ctr"/>
            <a:endParaRPr lang="en-US" sz="400" dirty="0"/>
          </a:p>
        </p:txBody>
      </p:sp>
      <p:sp>
        <p:nvSpPr>
          <p:cNvPr id="19" name="Rectangle 18"/>
          <p:cNvSpPr/>
          <p:nvPr/>
        </p:nvSpPr>
        <p:spPr>
          <a:xfrm>
            <a:off x="152400" y="761470"/>
            <a:ext cx="5829301" cy="1436043"/>
          </a:xfrm>
          <a:prstGeom prst="rect">
            <a:avLst/>
          </a:prstGeom>
          <a:noFill/>
          <a:ln w="1905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29CBABAC-D930-48B4-B3C7-3D21240017C2}"/>
                  </a:ext>
                </a:extLst>
              </p:cNvPr>
              <p:cNvSpPr txBox="1"/>
              <p:nvPr/>
            </p:nvSpPr>
            <p:spPr>
              <a:xfrm>
                <a:off x="152400" y="3758730"/>
                <a:ext cx="5334000" cy="646331"/>
              </a:xfrm>
              <a:prstGeom prst="rect">
                <a:avLst/>
              </a:prstGeom>
              <a:noFill/>
            </p:spPr>
            <p:txBody>
              <a:bodyPr wrap="square" rtlCol="0">
                <a:spAutoFit/>
              </a:bodyPr>
              <a:lstStyle/>
              <a:p>
                <a:r>
                  <a:rPr lang="en-US" b="1" i="1" dirty="0">
                    <a:latin typeface="Calibri" panose="020F0502020204030204" pitchFamily="34" charset="0"/>
                    <a:cs typeface="Calibri" panose="020F0502020204030204" pitchFamily="34" charset="0"/>
                  </a:rPr>
                  <a:t>Fields to be estimated:</a:t>
                </a: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Basal friction </a:t>
                </a:r>
                <a14:m>
                  <m:oMath xmlns:m="http://schemas.openxmlformats.org/officeDocument/2006/math">
                    <m:r>
                      <a:rPr lang="en-US" i="1">
                        <a:latin typeface="Cambria Math" panose="02040503050406030204" pitchFamily="18" charset="0"/>
                        <a:ea typeface="Cambria Math" panose="02040503050406030204" pitchFamily="18" charset="0"/>
                        <a:cs typeface="Calibri" panose="020F0502020204030204" pitchFamily="34" charset="0"/>
                      </a:rPr>
                      <m:t>𝛽</m:t>
                    </m:r>
                  </m:oMath>
                </a14:m>
                <a:r>
                  <a:rPr lang="en-US" dirty="0">
                    <a:latin typeface="Calibri" panose="020F0502020204030204" pitchFamily="34" charset="0"/>
                    <a:cs typeface="Calibri" panose="020F0502020204030204" pitchFamily="34" charset="0"/>
                  </a:rPr>
                  <a:t>, ice thickness </a:t>
                </a:r>
                <a14:m>
                  <m:oMath xmlns:m="http://schemas.openxmlformats.org/officeDocument/2006/math">
                    <m:r>
                      <a:rPr lang="en-US" i="1">
                        <a:latin typeface="Cambria Math" panose="02040503050406030204" pitchFamily="18" charset="0"/>
                        <a:ea typeface="Cambria Math" panose="02040503050406030204" pitchFamily="18" charset="0"/>
                        <a:cs typeface="Calibri" panose="020F0502020204030204" pitchFamily="34" charset="0"/>
                      </a:rPr>
                      <m:t>𝐻</m:t>
                    </m:r>
                  </m:oMath>
                </a14:m>
                <a:r>
                  <a:rPr lang="en-US" dirty="0">
                    <a:latin typeface="Calibri" panose="020F0502020204030204" pitchFamily="34" charset="0"/>
                    <a:cs typeface="Calibri" panose="020F0502020204030204" pitchFamily="34" charset="0"/>
                  </a:rPr>
                  <a:t> </a:t>
                </a:r>
              </a:p>
            </p:txBody>
          </p:sp>
        </mc:Choice>
        <mc:Fallback xmlns="">
          <p:sp>
            <p:nvSpPr>
              <p:cNvPr id="21" name="TextBox 20">
                <a:extLst>
                  <a:ext uri="{FF2B5EF4-FFF2-40B4-BE49-F238E27FC236}">
                    <a16:creationId xmlns:a16="http://schemas.microsoft.com/office/drawing/2014/main" id="{29CBABAC-D930-48B4-B3C7-3D21240017C2}"/>
                  </a:ext>
                </a:extLst>
              </p:cNvPr>
              <p:cNvSpPr txBox="1">
                <a:spLocks noRot="1" noChangeAspect="1" noMove="1" noResize="1" noEditPoints="1" noAdjustHandles="1" noChangeArrowheads="1" noChangeShapeType="1" noTextEdit="1"/>
              </p:cNvSpPr>
              <p:nvPr/>
            </p:nvSpPr>
            <p:spPr>
              <a:xfrm>
                <a:off x="152400" y="3758730"/>
                <a:ext cx="5334000" cy="646331"/>
              </a:xfrm>
              <a:prstGeom prst="rect">
                <a:avLst/>
              </a:prstGeom>
              <a:blipFill>
                <a:blip r:embed="rId5"/>
                <a:stretch>
                  <a:fillRect l="-914" t="-5660" b="-14151"/>
                </a:stretch>
              </a:blipFill>
            </p:spPr>
            <p:txBody>
              <a:bodyPr/>
              <a:lstStyle/>
              <a:p>
                <a:r>
                  <a:rPr lang="en-US">
                    <a:noFill/>
                  </a:rPr>
                  <a:t> </a:t>
                </a:r>
              </a:p>
            </p:txBody>
          </p:sp>
        </mc:Fallback>
      </mc:AlternateContent>
      <p:sp>
        <p:nvSpPr>
          <p:cNvPr id="11" name="TextBox 10">
            <a:extLst>
              <a:ext uri="{FF2B5EF4-FFF2-40B4-BE49-F238E27FC236}">
                <a16:creationId xmlns:a16="http://schemas.microsoft.com/office/drawing/2014/main" id="{80ED7A4C-C801-4E7A-9D7F-3951BDBDA5A9}"/>
              </a:ext>
            </a:extLst>
          </p:cNvPr>
          <p:cNvSpPr txBox="1"/>
          <p:nvPr/>
        </p:nvSpPr>
        <p:spPr>
          <a:xfrm>
            <a:off x="0" y="6519446"/>
            <a:ext cx="507285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Perego,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Price, </a:t>
            </a:r>
            <a:r>
              <a:rPr lang="en-US" sz="1600" i="1" dirty="0">
                <a:solidFill>
                  <a:schemeClr val="bg1"/>
                </a:solidFill>
                <a:latin typeface="Calibri" panose="020F0502020204030204" pitchFamily="34" charset="0"/>
                <a:cs typeface="Calibri" panose="020F0502020204030204" pitchFamily="34" charset="0"/>
              </a:rPr>
              <a:t>JGR</a:t>
            </a:r>
            <a:r>
              <a:rPr lang="en-US" sz="1600" dirty="0">
                <a:solidFill>
                  <a:schemeClr val="bg1"/>
                </a:solidFill>
                <a:latin typeface="Calibri" panose="020F0502020204030204" pitchFamily="34" charset="0"/>
                <a:cs typeface="Calibri" panose="020F0502020204030204" pitchFamily="34" charset="0"/>
              </a:rPr>
              <a:t>, 2014.</a:t>
            </a:r>
          </a:p>
        </p:txBody>
      </p:sp>
    </p:spTree>
    <p:extLst>
      <p:ext uri="{BB962C8B-B14F-4D97-AF65-F5344CB8AC3E}">
        <p14:creationId xmlns:p14="http://schemas.microsoft.com/office/powerpoint/2010/main" val="815512082"/>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txBox="1">
            <a:spLocks noChangeArrowheads="1"/>
          </p:cNvSpPr>
          <p:nvPr/>
        </p:nvSpPr>
        <p:spPr>
          <a:xfrm>
            <a:off x="108750" y="76200"/>
            <a:ext cx="8349450" cy="60907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Deterministic Inversion</a:t>
            </a:r>
          </a:p>
        </p:txBody>
      </p:sp>
      <mc:AlternateContent xmlns:mc="http://schemas.openxmlformats.org/markup-compatibility/2006" xmlns:a14="http://schemas.microsoft.com/office/drawing/2010/main">
        <mc:Choice Requires="a14">
          <p:sp>
            <p:nvSpPr>
              <p:cNvPr id="8" name="TextBox 7"/>
              <p:cNvSpPr txBox="1"/>
              <p:nvPr/>
            </p:nvSpPr>
            <p:spPr>
              <a:xfrm>
                <a:off x="304800" y="947624"/>
                <a:ext cx="4419600" cy="1253035"/>
              </a:xfrm>
              <a:prstGeom prst="rect">
                <a:avLst/>
              </a:prstGeom>
              <a:solidFill>
                <a:srgbClr val="CCECFF"/>
              </a:solidFill>
              <a:ln>
                <a:solidFill>
                  <a:schemeClr val="bg1"/>
                </a:solidFill>
              </a:ln>
            </p:spPr>
            <p:txBody>
              <a:bodyPr wrap="square" rtlCol="0">
                <a:spAutoFit/>
              </a:bodyPr>
              <a:lstStyle/>
              <a:p>
                <a:pPr algn="ctr"/>
                <a:r>
                  <a:rPr lang="en-US" sz="1600" b="1" dirty="0">
                    <a:latin typeface="Calibri" panose="020F0502020204030204" pitchFamily="34" charset="0"/>
                    <a:cs typeface="Calibri" panose="020F0502020204030204" pitchFamily="34" charset="0"/>
                  </a:rPr>
                  <a:t>First-Order Stokes PDE-Constrained optimization problem for initial condition*:</a:t>
                </a:r>
              </a:p>
              <a:p>
                <a:pPr algn="ctr"/>
                <a:endParaRPr lang="en-US" sz="1000" b="1" dirty="0">
                  <a:latin typeface="Calibri" panose="020F0502020204030204" pitchFamily="34" charset="0"/>
                  <a:cs typeface="Calibri" panose="020F0502020204030204" pitchFamily="34" charset="0"/>
                </a:endParaRPr>
              </a:p>
              <a:p>
                <a:pPr algn="ctr"/>
                <a14:m>
                  <m:oMath xmlns:m="http://schemas.openxmlformats.org/officeDocument/2006/math">
                    <m:sSub>
                      <m:sSubPr>
                        <m:ctrlPr>
                          <a:rPr lang="en-US" sz="1600" i="1" smtClean="0">
                            <a:latin typeface="Cambria Math" panose="02040503050406030204" pitchFamily="18" charset="0"/>
                          </a:rPr>
                        </m:ctrlPr>
                      </m:sSubPr>
                      <m:e>
                        <m:r>
                          <m:rPr>
                            <m:nor/>
                          </m:rPr>
                          <a:rPr lang="en-US" sz="1600" dirty="0">
                            <a:latin typeface="Calibri" panose="020F0502020204030204" pitchFamily="34" charset="0"/>
                            <a:cs typeface="Calibri" panose="020F0502020204030204" pitchFamily="34" charset="0"/>
                          </a:rPr>
                          <m:t>minimize</m:t>
                        </m:r>
                        <m:r>
                          <m:rPr>
                            <m:nor/>
                          </m:rPr>
                          <a:rPr lang="en-US" sz="1600" b="0" i="0" dirty="0" smtClean="0">
                            <a:latin typeface="Calibri" panose="020F0502020204030204" pitchFamily="34" charset="0"/>
                            <a:cs typeface="Calibri" panose="020F0502020204030204" pitchFamily="34" charset="0"/>
                          </a:rPr>
                          <m:t> </m:t>
                        </m:r>
                      </m:e>
                      <m:sub>
                        <m:r>
                          <a:rPr lang="en-US" sz="1600" i="1">
                            <a:latin typeface="Cambria Math"/>
                            <a:ea typeface="Cambria Math"/>
                          </a:rPr>
                          <m:t>𝛽</m:t>
                        </m:r>
                        <m:r>
                          <a:rPr lang="en-US" sz="1600" i="1">
                            <a:latin typeface="Cambria Math"/>
                            <a:ea typeface="Cambria Math"/>
                          </a:rPr>
                          <m:t>,</m:t>
                        </m:r>
                        <m:r>
                          <a:rPr lang="en-US" sz="1600" b="0" i="1" smtClean="0">
                            <a:latin typeface="Cambria Math" panose="02040503050406030204" pitchFamily="18" charset="0"/>
                            <a:ea typeface="Cambria Math"/>
                          </a:rPr>
                          <m:t>𝐻</m:t>
                        </m:r>
                      </m:sub>
                    </m:sSub>
                  </m:oMath>
                </a14:m>
                <a:r>
                  <a:rPr lang="en-US" sz="1600" dirty="0">
                    <a:latin typeface="Calibri" panose="020F0502020204030204" pitchFamily="34" charset="0"/>
                    <a:cs typeface="Calibri" panose="020F0502020204030204" pitchFamily="34" charset="0"/>
                  </a:rPr>
                  <a:t>  </a:t>
                </a:r>
                <a14:m>
                  <m:oMath xmlns:m="http://schemas.openxmlformats.org/officeDocument/2006/math">
                    <m:r>
                      <a:rPr lang="en-US" sz="1600" b="0" i="1" smtClean="0">
                        <a:latin typeface="Cambria Math" panose="02040503050406030204" pitchFamily="18" charset="0"/>
                      </a:rPr>
                      <m:t>𝑚</m:t>
                    </m:r>
                    <m:d>
                      <m:dPr>
                        <m:ctrlPr>
                          <a:rPr lang="en-US" sz="1600" i="1">
                            <a:latin typeface="Cambria Math" panose="02040503050406030204" pitchFamily="18" charset="0"/>
                          </a:rPr>
                        </m:ctrlPr>
                      </m:dPr>
                      <m:e>
                        <m:r>
                          <a:rPr lang="en-US" sz="1600" b="1" i="1" smtClean="0">
                            <a:latin typeface="Cambria Math" panose="02040503050406030204" pitchFamily="18" charset="0"/>
                            <a:ea typeface="Cambria Math"/>
                          </a:rPr>
                          <m:t>𝒖</m:t>
                        </m:r>
                        <m:r>
                          <a:rPr lang="en-US" sz="1600" i="1">
                            <a:latin typeface="Cambria Math"/>
                            <a:ea typeface="Cambria Math"/>
                          </a:rPr>
                          <m:t>,</m:t>
                        </m:r>
                        <m:r>
                          <a:rPr lang="en-US" sz="1600" b="0" i="1" smtClean="0">
                            <a:latin typeface="Cambria Math" panose="02040503050406030204" pitchFamily="18" charset="0"/>
                            <a:ea typeface="Cambria Math"/>
                          </a:rPr>
                          <m:t>𝐻</m:t>
                        </m:r>
                      </m:e>
                    </m:d>
                  </m:oMath>
                </a14:m>
                <a:endParaRPr lang="en-US" sz="1600" dirty="0">
                  <a:latin typeface="Calibri" panose="020F0502020204030204" pitchFamily="34" charset="0"/>
                  <a:cs typeface="Calibri" panose="020F0502020204030204" pitchFamily="34" charset="0"/>
                </a:endParaRPr>
              </a:p>
              <a:p>
                <a:pPr algn="ctr"/>
                <a:r>
                  <a:rPr lang="en-US" sz="1600" dirty="0" err="1">
                    <a:latin typeface="Calibri" panose="020F0502020204030204" pitchFamily="34" charset="0"/>
                    <a:cs typeface="Calibri" panose="020F0502020204030204" pitchFamily="34" charset="0"/>
                  </a:rPr>
                  <a:t>s.t.</a:t>
                </a:r>
                <a:r>
                  <a:rPr lang="en-US" sz="1600" dirty="0">
                    <a:latin typeface="Calibri" panose="020F0502020204030204" pitchFamily="34" charset="0"/>
                    <a:cs typeface="Calibri" panose="020F0502020204030204" pitchFamily="34" charset="0"/>
                  </a:rPr>
                  <a:t> FO Stokes PDEs</a:t>
                </a:r>
              </a:p>
            </p:txBody>
          </p:sp>
        </mc:Choice>
        <mc:Fallback xmlns="">
          <p:sp>
            <p:nvSpPr>
              <p:cNvPr id="8" name="TextBox 7"/>
              <p:cNvSpPr txBox="1">
                <a:spLocks noRot="1" noChangeAspect="1" noMove="1" noResize="1" noEditPoints="1" noAdjustHandles="1" noChangeArrowheads="1" noChangeShapeType="1" noTextEdit="1"/>
              </p:cNvSpPr>
              <p:nvPr/>
            </p:nvSpPr>
            <p:spPr>
              <a:xfrm>
                <a:off x="304800" y="947624"/>
                <a:ext cx="4419600" cy="1253035"/>
              </a:xfrm>
              <a:prstGeom prst="rect">
                <a:avLst/>
              </a:prstGeom>
              <a:blipFill>
                <a:blip r:embed="rId3"/>
                <a:stretch>
                  <a:fillRect t="-962" b="-4808"/>
                </a:stretch>
              </a:blipFill>
              <a:ln>
                <a:solidFill>
                  <a:schemeClr val="bg1"/>
                </a:solidFill>
              </a:ln>
            </p:spPr>
            <p:txBody>
              <a:bodyPr/>
              <a:lstStyle/>
              <a:p>
                <a:r>
                  <a:rPr lang="en-US">
                    <a:noFill/>
                  </a:rPr>
                  <a:t> </a:t>
                </a:r>
              </a:p>
            </p:txBody>
          </p:sp>
        </mc:Fallback>
      </mc:AlternateContent>
      <p:sp>
        <p:nvSpPr>
          <p:cNvPr id="4" name="TextBox 3"/>
          <p:cNvSpPr txBox="1"/>
          <p:nvPr/>
        </p:nvSpPr>
        <p:spPr>
          <a:xfrm>
            <a:off x="0" y="6519446"/>
            <a:ext cx="507285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Perego,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Price, </a:t>
            </a:r>
            <a:r>
              <a:rPr lang="en-US" sz="1600" i="1" dirty="0">
                <a:solidFill>
                  <a:schemeClr val="bg1"/>
                </a:solidFill>
                <a:latin typeface="Calibri" panose="020F0502020204030204" pitchFamily="34" charset="0"/>
                <a:cs typeface="Calibri" panose="020F0502020204030204" pitchFamily="34" charset="0"/>
              </a:rPr>
              <a:t>JGR</a:t>
            </a:r>
            <a:r>
              <a:rPr lang="en-US" sz="1600" dirty="0">
                <a:solidFill>
                  <a:schemeClr val="bg1"/>
                </a:solidFill>
                <a:latin typeface="Calibri" panose="020F0502020204030204" pitchFamily="34" charset="0"/>
                <a:cs typeface="Calibri" panose="020F0502020204030204" pitchFamily="34" charset="0"/>
              </a:rPr>
              <a:t>, 2014.</a:t>
            </a:r>
          </a:p>
        </p:txBody>
      </p:sp>
      <mc:AlternateContent xmlns:mc="http://schemas.openxmlformats.org/markup-compatibility/2006" xmlns:a14="http://schemas.microsoft.com/office/drawing/2010/main">
        <mc:Choice Requires="a14">
          <p:sp>
            <p:nvSpPr>
              <p:cNvPr id="23" name="TextBox 22">
                <a:extLst>
                  <a:ext uri="{FF2B5EF4-FFF2-40B4-BE49-F238E27FC236}">
                    <a16:creationId xmlns:a16="http://schemas.microsoft.com/office/drawing/2014/main" id="{CE4F0730-2ED4-4AF4-954C-29B885DC7260}"/>
                  </a:ext>
                </a:extLst>
              </p:cNvPr>
              <p:cNvSpPr txBox="1"/>
              <p:nvPr/>
            </p:nvSpPr>
            <p:spPr>
              <a:xfrm>
                <a:off x="790852" y="2884978"/>
                <a:ext cx="8229600" cy="2647007"/>
              </a:xfrm>
              <a:prstGeom prst="rect">
                <a:avLst/>
              </a:prstGeom>
              <a:noFill/>
              <a:ln>
                <a:noFill/>
              </a:ln>
            </p:spPr>
            <p:txBody>
              <a:bodyPr wrap="square" rtlCol="0">
                <a:spAutoFit/>
              </a:bodyPr>
              <a:lstStyle/>
              <a:p>
                <a:pPr algn="ctr"/>
                <a14:m>
                  <m:oMathPara xmlns:m="http://schemas.openxmlformats.org/officeDocument/2006/math">
                    <m:oMathParaPr>
                      <m:jc m:val="left"/>
                    </m:oMathParaPr>
                    <m:oMath xmlns:m="http://schemas.openxmlformats.org/officeDocument/2006/math">
                      <m:r>
                        <a:rPr lang="en-US" sz="1600" b="0" i="1" smtClean="0">
                          <a:latin typeface="Cambria Math" panose="02040503050406030204" pitchFamily="18" charset="0"/>
                        </a:rPr>
                        <m:t>𝑚</m:t>
                      </m:r>
                      <m:d>
                        <m:dPr>
                          <m:ctrlPr>
                            <a:rPr lang="en-US" sz="1600" i="1">
                              <a:latin typeface="Cambria Math" panose="02040503050406030204" pitchFamily="18" charset="0"/>
                            </a:rPr>
                          </m:ctrlPr>
                        </m:dPr>
                        <m:e>
                          <m:r>
                            <a:rPr lang="en-US" sz="1600" b="1" i="1" smtClean="0">
                              <a:latin typeface="Cambria Math" panose="02040503050406030204" pitchFamily="18" charset="0"/>
                              <a:ea typeface="Cambria Math"/>
                            </a:rPr>
                            <m:t>𝒖</m:t>
                          </m:r>
                          <m:r>
                            <a:rPr lang="en-US" sz="1600" i="1">
                              <a:latin typeface="Cambria Math"/>
                              <a:ea typeface="Cambria Math"/>
                            </a:rPr>
                            <m:t>,</m:t>
                          </m:r>
                          <m:r>
                            <a:rPr lang="en-US" sz="1600" b="0" i="1" smtClean="0">
                              <a:latin typeface="Cambria Math" panose="02040503050406030204" pitchFamily="18" charset="0"/>
                              <a:ea typeface="Cambria Math"/>
                            </a:rPr>
                            <m:t>𝐻</m:t>
                          </m:r>
                        </m:e>
                      </m:d>
                      <m:r>
                        <a:rPr lang="en-US" sz="1600" i="1">
                          <a:latin typeface="Cambria Math"/>
                          <a:ea typeface="Cambria Math"/>
                        </a:rPr>
                        <m:t>=</m:t>
                      </m:r>
                      <m:r>
                        <a:rPr lang="en-US" sz="1600" b="0" i="1" smtClean="0">
                          <a:latin typeface="Cambria Math" panose="02040503050406030204" pitchFamily="18" charset="0"/>
                          <a:ea typeface="Cambria Math"/>
                        </a:rPr>
                        <m:t> </m:t>
                      </m:r>
                      <m:nary>
                        <m:naryPr>
                          <m:ctrlPr>
                            <a:rPr lang="en-US" sz="1600" i="1" smtClean="0">
                              <a:solidFill>
                                <a:schemeClr val="accent2"/>
                              </a:solidFill>
                              <a:latin typeface="Cambria Math" panose="02040503050406030204" pitchFamily="18" charset="0"/>
                              <a:ea typeface="Cambria Math"/>
                            </a:rPr>
                          </m:ctrlPr>
                        </m:naryPr>
                        <m:sub>
                          <m:r>
                            <m:rPr>
                              <m:sty m:val="p"/>
                              <m:brk m:alnAt="23"/>
                            </m:rPr>
                            <a:rPr lang="el-GR" sz="1600" i="1">
                              <a:solidFill>
                                <a:schemeClr val="accent2"/>
                              </a:solidFill>
                              <a:latin typeface="Cambria Math"/>
                              <a:ea typeface="Cambria Math"/>
                            </a:rPr>
                            <m:t>Γ</m:t>
                          </m:r>
                        </m:sub>
                        <m:sup/>
                        <m:e>
                          <m:f>
                            <m:fPr>
                              <m:ctrlPr>
                                <a:rPr lang="en-US" sz="1600" i="1">
                                  <a:solidFill>
                                    <a:schemeClr val="accent2"/>
                                  </a:solidFill>
                                  <a:latin typeface="Cambria Math" panose="02040503050406030204" pitchFamily="18" charset="0"/>
                                  <a:ea typeface="Cambria Math"/>
                                </a:rPr>
                              </m:ctrlPr>
                            </m:fPr>
                            <m:num>
                              <m:r>
                                <a:rPr lang="en-US" sz="1600" i="1">
                                  <a:solidFill>
                                    <a:schemeClr val="accent2"/>
                                  </a:solidFill>
                                  <a:latin typeface="Cambria Math"/>
                                  <a:ea typeface="Cambria Math"/>
                                </a:rPr>
                                <m:t>1</m:t>
                              </m:r>
                            </m:num>
                            <m:den>
                              <m:sSubSup>
                                <m:sSubSupPr>
                                  <m:ctrlPr>
                                    <a:rPr lang="en-US" sz="1600" i="1" smtClean="0">
                                      <a:solidFill>
                                        <a:schemeClr val="accent2"/>
                                      </a:solidFill>
                                      <a:latin typeface="Cambria Math" panose="02040503050406030204" pitchFamily="18" charset="0"/>
                                      <a:ea typeface="Cambria Math"/>
                                    </a:rPr>
                                  </m:ctrlPr>
                                </m:sSubSupPr>
                                <m:e>
                                  <m:r>
                                    <a:rPr lang="en-US" sz="1600" i="1" smtClean="0">
                                      <a:solidFill>
                                        <a:schemeClr val="accent2"/>
                                      </a:solidFill>
                                      <a:latin typeface="Cambria Math" panose="02040503050406030204" pitchFamily="18" charset="0"/>
                                      <a:ea typeface="Cambria Math" panose="02040503050406030204" pitchFamily="18" charset="0"/>
                                    </a:rPr>
                                    <m:t>𝜎</m:t>
                                  </m:r>
                                </m:e>
                                <m:sub>
                                  <m:r>
                                    <a:rPr lang="en-US" sz="1600" b="0" i="1" smtClean="0">
                                      <a:solidFill>
                                        <a:schemeClr val="accent2"/>
                                      </a:solidFill>
                                      <a:latin typeface="Cambria Math" panose="02040503050406030204" pitchFamily="18" charset="0"/>
                                      <a:ea typeface="Cambria Math"/>
                                    </a:rPr>
                                    <m:t>𝑢</m:t>
                                  </m:r>
                                </m:sub>
                                <m:sup>
                                  <m:r>
                                    <a:rPr lang="en-US" sz="1600" b="0" i="1" smtClean="0">
                                      <a:solidFill>
                                        <a:schemeClr val="accent2"/>
                                      </a:solidFill>
                                      <a:latin typeface="Cambria Math" panose="02040503050406030204" pitchFamily="18" charset="0"/>
                                      <a:ea typeface="Cambria Math"/>
                                    </a:rPr>
                                    <m:t>2</m:t>
                                  </m:r>
                                </m:sup>
                              </m:sSubSup>
                            </m:den>
                          </m:f>
                          <m:d>
                            <m:dPr>
                              <m:begChr m:val="|"/>
                              <m:endChr m:val="|"/>
                              <m:ctrlPr>
                                <a:rPr lang="en-US" sz="1600" i="1" smtClean="0">
                                  <a:solidFill>
                                    <a:schemeClr val="accent2"/>
                                  </a:solidFill>
                                  <a:latin typeface="Cambria Math" panose="02040503050406030204" pitchFamily="18" charset="0"/>
                                  <a:ea typeface="Cambria Math"/>
                                </a:rPr>
                              </m:ctrlPr>
                            </m:dPr>
                            <m:e>
                              <m:r>
                                <a:rPr lang="en-US" sz="1600" b="1" i="1">
                                  <a:solidFill>
                                    <a:schemeClr val="accent2"/>
                                  </a:solidFill>
                                  <a:latin typeface="Cambria Math"/>
                                  <a:ea typeface="Cambria Math"/>
                                </a:rPr>
                                <m:t>𝒖</m:t>
                              </m:r>
                              <m:r>
                                <a:rPr lang="en-US" sz="1600" i="1">
                                  <a:solidFill>
                                    <a:schemeClr val="accent2"/>
                                  </a:solidFill>
                                  <a:latin typeface="Cambria Math"/>
                                  <a:ea typeface="Cambria Math"/>
                                </a:rPr>
                                <m:t>−</m:t>
                              </m:r>
                              <m:r>
                                <a:rPr lang="en-US" sz="1600" b="1" i="1">
                                  <a:solidFill>
                                    <a:schemeClr val="accent2"/>
                                  </a:solidFill>
                                  <a:latin typeface="Cambria Math"/>
                                  <a:ea typeface="Cambria Math"/>
                                </a:rPr>
                                <m:t>𝒖</m:t>
                              </m:r>
                              <m:r>
                                <a:rPr lang="en-US" sz="1600" i="1" baseline="30000">
                                  <a:solidFill>
                                    <a:schemeClr val="accent2"/>
                                  </a:solidFill>
                                  <a:latin typeface="Cambria Math"/>
                                  <a:ea typeface="Cambria Math"/>
                                </a:rPr>
                                <m:t>𝑜𝑏𝑠</m:t>
                              </m:r>
                            </m:e>
                          </m:d>
                          <m:r>
                            <a:rPr lang="en-US" sz="1600" i="1" baseline="30000">
                              <a:solidFill>
                                <a:schemeClr val="accent2"/>
                              </a:solidFill>
                              <a:latin typeface="Cambria Math"/>
                              <a:ea typeface="Cambria Math"/>
                            </a:rPr>
                            <m:t>2</m:t>
                          </m:r>
                          <m:r>
                            <a:rPr lang="en-US" sz="1600" i="1">
                              <a:solidFill>
                                <a:schemeClr val="accent2"/>
                              </a:solidFill>
                              <a:latin typeface="Cambria Math"/>
                              <a:ea typeface="Cambria Math"/>
                            </a:rPr>
                            <m:t>𝑑𝑠</m:t>
                          </m:r>
                        </m:e>
                      </m:nary>
                    </m:oMath>
                  </m:oMathPara>
                </a14:m>
                <a:endParaRPr lang="en-US" sz="1600" i="1" dirty="0">
                  <a:latin typeface="Cambria Math" panose="02040503050406030204" pitchFamily="18" charset="0"/>
                  <a:ea typeface="Cambria Math"/>
                </a:endParaRPr>
              </a:p>
              <a:p>
                <a:pPr algn="ctr"/>
                <a:endParaRPr lang="en-US" sz="1600" i="1" dirty="0">
                  <a:latin typeface="Cambria Math" panose="02040503050406030204" pitchFamily="18" charset="0"/>
                  <a:ea typeface="Cambria Math"/>
                </a:endParaRPr>
              </a:p>
              <a:p>
                <a:pPr algn="ctr"/>
                <a14:m>
                  <m:oMathPara xmlns:m="http://schemas.openxmlformats.org/officeDocument/2006/math">
                    <m:oMathParaPr>
                      <m:jc m:val="left"/>
                    </m:oMathParaPr>
                    <m:oMath xmlns:m="http://schemas.openxmlformats.org/officeDocument/2006/math">
                      <m:r>
                        <a:rPr lang="en-US" sz="1600" b="0" i="1" smtClean="0">
                          <a:latin typeface="Cambria Math" panose="02040503050406030204" pitchFamily="18" charset="0"/>
                          <a:ea typeface="Cambria Math"/>
                        </a:rPr>
                        <m:t>               </m:t>
                      </m:r>
                      <m:r>
                        <a:rPr lang="en-US" sz="1600" i="1" smtClean="0">
                          <a:solidFill>
                            <a:schemeClr val="tx2"/>
                          </a:solidFill>
                          <a:latin typeface="Cambria Math"/>
                          <a:ea typeface="Cambria Math"/>
                        </a:rPr>
                        <m:t>+</m:t>
                      </m:r>
                      <m:r>
                        <a:rPr lang="en-US" sz="1600" b="0" i="1" smtClean="0">
                          <a:solidFill>
                            <a:schemeClr val="tx2"/>
                          </a:solidFill>
                          <a:latin typeface="Cambria Math" panose="02040503050406030204" pitchFamily="18" charset="0"/>
                          <a:ea typeface="Cambria Math"/>
                        </a:rPr>
                        <m:t> </m:t>
                      </m:r>
                      <m:nary>
                        <m:naryPr>
                          <m:ctrlPr>
                            <a:rPr lang="en-US" sz="1600" i="1">
                              <a:solidFill>
                                <a:schemeClr val="tx2"/>
                              </a:solidFill>
                              <a:latin typeface="Cambria Math" panose="02040503050406030204" pitchFamily="18" charset="0"/>
                              <a:ea typeface="Cambria Math"/>
                            </a:rPr>
                          </m:ctrlPr>
                        </m:naryPr>
                        <m:sub>
                          <m:r>
                            <m:rPr>
                              <m:sty m:val="p"/>
                              <m:brk m:alnAt="23"/>
                            </m:rPr>
                            <a:rPr lang="el-GR" sz="1600" i="1">
                              <a:solidFill>
                                <a:schemeClr val="tx2"/>
                              </a:solidFill>
                              <a:latin typeface="Cambria Math"/>
                              <a:ea typeface="Cambria Math"/>
                            </a:rPr>
                            <m:t>Γ</m:t>
                          </m:r>
                        </m:sub>
                        <m:sup/>
                        <m:e>
                          <m:f>
                            <m:fPr>
                              <m:ctrlPr>
                                <a:rPr lang="en-US" sz="1600" i="1">
                                  <a:solidFill>
                                    <a:schemeClr val="tx2"/>
                                  </a:solidFill>
                                  <a:latin typeface="Cambria Math" panose="02040503050406030204" pitchFamily="18" charset="0"/>
                                  <a:ea typeface="Cambria Math"/>
                                </a:rPr>
                              </m:ctrlPr>
                            </m:fPr>
                            <m:num>
                              <m:r>
                                <a:rPr lang="en-US" sz="1600" i="1">
                                  <a:solidFill>
                                    <a:schemeClr val="tx2"/>
                                  </a:solidFill>
                                  <a:latin typeface="Cambria Math"/>
                                  <a:ea typeface="Cambria Math"/>
                                </a:rPr>
                                <m:t>1</m:t>
                              </m:r>
                            </m:num>
                            <m:den>
                              <m:sSubSup>
                                <m:sSubSupPr>
                                  <m:ctrlPr>
                                    <a:rPr lang="en-US" sz="1600" i="1">
                                      <a:solidFill>
                                        <a:schemeClr val="tx2"/>
                                      </a:solidFill>
                                      <a:latin typeface="Cambria Math" panose="02040503050406030204" pitchFamily="18" charset="0"/>
                                      <a:ea typeface="Cambria Math"/>
                                    </a:rPr>
                                  </m:ctrlPr>
                                </m:sSubSupPr>
                                <m:e>
                                  <m:r>
                                    <a:rPr lang="en-US" sz="1600" i="1">
                                      <a:solidFill>
                                        <a:schemeClr val="tx2"/>
                                      </a:solidFill>
                                      <a:latin typeface="Cambria Math" panose="02040503050406030204" pitchFamily="18" charset="0"/>
                                      <a:ea typeface="Cambria Math" panose="02040503050406030204" pitchFamily="18" charset="0"/>
                                    </a:rPr>
                                    <m:t>𝜎</m:t>
                                  </m:r>
                                </m:e>
                                <m:sub>
                                  <m:r>
                                    <a:rPr lang="en-US" sz="1600" i="1" smtClean="0">
                                      <a:solidFill>
                                        <a:schemeClr val="tx2"/>
                                      </a:solidFill>
                                      <a:latin typeface="Cambria Math" panose="02040503050406030204" pitchFamily="18" charset="0"/>
                                      <a:ea typeface="Cambria Math" panose="02040503050406030204" pitchFamily="18" charset="0"/>
                                    </a:rPr>
                                    <m:t>𝜏</m:t>
                                  </m:r>
                                </m:sub>
                                <m:sup>
                                  <m:r>
                                    <a:rPr lang="en-US" sz="1600" i="1">
                                      <a:solidFill>
                                        <a:schemeClr val="tx2"/>
                                      </a:solidFill>
                                      <a:latin typeface="Cambria Math" panose="02040503050406030204" pitchFamily="18" charset="0"/>
                                      <a:ea typeface="Cambria Math"/>
                                    </a:rPr>
                                    <m:t>2</m:t>
                                  </m:r>
                                </m:sup>
                              </m:sSubSup>
                            </m:den>
                          </m:f>
                          <m:d>
                            <m:dPr>
                              <m:begChr m:val="|"/>
                              <m:endChr m:val="|"/>
                              <m:ctrlPr>
                                <a:rPr lang="en-US" sz="1600" i="1">
                                  <a:solidFill>
                                    <a:schemeClr val="tx2"/>
                                  </a:solidFill>
                                  <a:latin typeface="Cambria Math" panose="02040503050406030204" pitchFamily="18" charset="0"/>
                                  <a:ea typeface="Cambria Math"/>
                                </a:rPr>
                              </m:ctrlPr>
                            </m:dPr>
                            <m:e>
                              <m:r>
                                <a:rPr lang="en-US" sz="1600" i="1">
                                  <a:solidFill>
                                    <a:schemeClr val="tx2"/>
                                  </a:solidFill>
                                  <a:latin typeface="Cambria Math"/>
                                  <a:ea typeface="Cambria Math"/>
                                </a:rPr>
                                <m:t>𝑑𝑖𝑣</m:t>
                              </m:r>
                              <m:d>
                                <m:dPr>
                                  <m:ctrlPr>
                                    <a:rPr lang="en-US" sz="1600" i="1">
                                      <a:solidFill>
                                        <a:schemeClr val="tx2"/>
                                      </a:solidFill>
                                      <a:latin typeface="Cambria Math" panose="02040503050406030204" pitchFamily="18" charset="0"/>
                                      <a:ea typeface="Cambria Math"/>
                                    </a:rPr>
                                  </m:ctrlPr>
                                </m:dPr>
                                <m:e>
                                  <m:r>
                                    <a:rPr lang="en-US" sz="1600" b="1" i="1">
                                      <a:solidFill>
                                        <a:schemeClr val="tx2"/>
                                      </a:solidFill>
                                      <a:latin typeface="Cambria Math"/>
                                      <a:ea typeface="Cambria Math"/>
                                    </a:rPr>
                                    <m:t>𝑼</m:t>
                                  </m:r>
                                  <m:r>
                                    <a:rPr lang="en-US" sz="1600" b="0" i="1" smtClean="0">
                                      <a:solidFill>
                                        <a:schemeClr val="tx2"/>
                                      </a:solidFill>
                                      <a:latin typeface="Cambria Math" panose="02040503050406030204" pitchFamily="18" charset="0"/>
                                      <a:ea typeface="Cambria Math"/>
                                    </a:rPr>
                                    <m:t>𝐻</m:t>
                                  </m:r>
                                </m:e>
                              </m:d>
                              <m:r>
                                <a:rPr lang="en-US" sz="1600" i="1">
                                  <a:solidFill>
                                    <a:schemeClr val="tx2"/>
                                  </a:solidFill>
                                  <a:latin typeface="Cambria Math"/>
                                  <a:ea typeface="Cambria Math"/>
                                </a:rPr>
                                <m:t>−</m:t>
                              </m:r>
                              <m:sSub>
                                <m:sSubPr>
                                  <m:ctrlPr>
                                    <a:rPr lang="en-US" sz="1600" i="1" smtClean="0">
                                      <a:solidFill>
                                        <a:schemeClr val="tx2"/>
                                      </a:solidFill>
                                      <a:latin typeface="Cambria Math" panose="02040503050406030204" pitchFamily="18" charset="0"/>
                                      <a:ea typeface="Cambria Math"/>
                                    </a:rPr>
                                  </m:ctrlPr>
                                </m:sSubPr>
                                <m:e>
                                  <m:r>
                                    <a:rPr lang="en-US" sz="1600" i="1" smtClean="0">
                                      <a:solidFill>
                                        <a:schemeClr val="tx2"/>
                                      </a:solidFill>
                                      <a:latin typeface="Cambria Math" panose="02040503050406030204" pitchFamily="18" charset="0"/>
                                      <a:ea typeface="Cambria Math" panose="02040503050406030204" pitchFamily="18" charset="0"/>
                                    </a:rPr>
                                    <m:t>𝜏</m:t>
                                  </m:r>
                                </m:e>
                                <m:sub>
                                  <m:r>
                                    <a:rPr lang="en-US" sz="1600" b="0" i="1" smtClean="0">
                                      <a:solidFill>
                                        <a:schemeClr val="tx2"/>
                                      </a:solidFill>
                                      <a:latin typeface="Cambria Math" panose="02040503050406030204" pitchFamily="18" charset="0"/>
                                      <a:ea typeface="Cambria Math"/>
                                    </a:rPr>
                                    <m:t>𝑠</m:t>
                                  </m:r>
                                </m:sub>
                              </m:sSub>
                            </m:e>
                          </m:d>
                          <m:r>
                            <a:rPr lang="en-US" sz="1600" i="1" baseline="30000">
                              <a:solidFill>
                                <a:schemeClr val="tx2"/>
                              </a:solidFill>
                              <a:latin typeface="Cambria Math"/>
                              <a:ea typeface="Cambria Math"/>
                            </a:rPr>
                            <m:t>2</m:t>
                          </m:r>
                          <m:r>
                            <a:rPr lang="en-US" sz="1600" i="1">
                              <a:solidFill>
                                <a:schemeClr val="tx2"/>
                              </a:solidFill>
                              <a:latin typeface="Cambria Math"/>
                              <a:ea typeface="Cambria Math"/>
                            </a:rPr>
                            <m:t>𝑑𝑠</m:t>
                          </m:r>
                        </m:e>
                      </m:nary>
                    </m:oMath>
                  </m:oMathPara>
                </a14:m>
                <a:endParaRPr lang="en-US" sz="1600" i="1" dirty="0">
                  <a:latin typeface="Cambria Math" panose="02040503050406030204" pitchFamily="18" charset="0"/>
                  <a:ea typeface="Cambria Math"/>
                </a:endParaRPr>
              </a:p>
              <a:p>
                <a:pPr algn="ctr"/>
                <a:endParaRPr lang="en-US" sz="1600" i="1" dirty="0">
                  <a:latin typeface="Cambria Math" panose="02040503050406030204" pitchFamily="18" charset="0"/>
                  <a:ea typeface="Cambria Math"/>
                </a:endParaRPr>
              </a:p>
              <a:p>
                <a:r>
                  <a:rPr lang="en-US" sz="1600" b="0" dirty="0">
                    <a:ea typeface="Cambria Math"/>
                  </a:rPr>
                  <a:t>            </a:t>
                </a:r>
                <a14:m>
                  <m:oMath xmlns:m="http://schemas.openxmlformats.org/officeDocument/2006/math">
                    <m:r>
                      <a:rPr lang="en-US" sz="1600" b="0" i="1" smtClean="0">
                        <a:solidFill>
                          <a:schemeClr val="accent3">
                            <a:lumMod val="50000"/>
                          </a:schemeClr>
                        </a:solidFill>
                        <a:latin typeface="Cambria Math" panose="02040503050406030204" pitchFamily="18" charset="0"/>
                        <a:ea typeface="Cambria Math"/>
                      </a:rPr>
                      <m:t>+ </m:t>
                    </m:r>
                    <m:nary>
                      <m:naryPr>
                        <m:ctrlPr>
                          <a:rPr lang="en-US" sz="1600" i="1" smtClean="0">
                            <a:solidFill>
                              <a:schemeClr val="accent3">
                                <a:lumMod val="50000"/>
                              </a:schemeClr>
                            </a:solidFill>
                            <a:latin typeface="Cambria Math" panose="02040503050406030204" pitchFamily="18" charset="0"/>
                            <a:ea typeface="Cambria Math"/>
                          </a:rPr>
                        </m:ctrlPr>
                      </m:naryPr>
                      <m:sub>
                        <m:r>
                          <m:rPr>
                            <m:sty m:val="p"/>
                            <m:brk m:alnAt="23"/>
                          </m:rPr>
                          <a:rPr lang="el-GR" sz="1600" i="1">
                            <a:solidFill>
                              <a:schemeClr val="accent3">
                                <a:lumMod val="50000"/>
                              </a:schemeClr>
                            </a:solidFill>
                            <a:latin typeface="Cambria Math"/>
                            <a:ea typeface="Cambria Math"/>
                          </a:rPr>
                          <m:t>Γ</m:t>
                        </m:r>
                      </m:sub>
                      <m:sup/>
                      <m:e>
                        <m:f>
                          <m:fPr>
                            <m:ctrlPr>
                              <a:rPr lang="en-US" sz="1600" i="1">
                                <a:solidFill>
                                  <a:schemeClr val="accent3">
                                    <a:lumMod val="50000"/>
                                  </a:schemeClr>
                                </a:solidFill>
                                <a:latin typeface="Cambria Math" panose="02040503050406030204" pitchFamily="18" charset="0"/>
                                <a:ea typeface="Cambria Math"/>
                              </a:rPr>
                            </m:ctrlPr>
                          </m:fPr>
                          <m:num>
                            <m:r>
                              <a:rPr lang="en-US" sz="1600" i="1">
                                <a:solidFill>
                                  <a:schemeClr val="accent3">
                                    <a:lumMod val="50000"/>
                                  </a:schemeClr>
                                </a:solidFill>
                                <a:latin typeface="Cambria Math"/>
                                <a:ea typeface="Cambria Math"/>
                              </a:rPr>
                              <m:t>1</m:t>
                            </m:r>
                          </m:num>
                          <m:den>
                            <m:sSubSup>
                              <m:sSubSupPr>
                                <m:ctrlPr>
                                  <a:rPr lang="en-US" sz="1600" i="1">
                                    <a:solidFill>
                                      <a:schemeClr val="accent3">
                                        <a:lumMod val="50000"/>
                                      </a:schemeClr>
                                    </a:solidFill>
                                    <a:latin typeface="Cambria Math" panose="02040503050406030204" pitchFamily="18" charset="0"/>
                                    <a:ea typeface="Cambria Math"/>
                                  </a:rPr>
                                </m:ctrlPr>
                              </m:sSubSupPr>
                              <m:e>
                                <m:r>
                                  <a:rPr lang="en-US" sz="1600" i="1">
                                    <a:solidFill>
                                      <a:schemeClr val="accent3">
                                        <a:lumMod val="50000"/>
                                      </a:schemeClr>
                                    </a:solidFill>
                                    <a:latin typeface="Cambria Math" panose="02040503050406030204" pitchFamily="18" charset="0"/>
                                    <a:ea typeface="Cambria Math" panose="02040503050406030204" pitchFamily="18" charset="0"/>
                                  </a:rPr>
                                  <m:t>𝜎</m:t>
                                </m:r>
                              </m:e>
                              <m:sub>
                                <m:r>
                                  <a:rPr lang="en-US" sz="1600" b="0" i="1" smtClean="0">
                                    <a:solidFill>
                                      <a:schemeClr val="accent3">
                                        <a:lumMod val="50000"/>
                                      </a:schemeClr>
                                    </a:solidFill>
                                    <a:latin typeface="Cambria Math" panose="02040503050406030204" pitchFamily="18" charset="0"/>
                                    <a:ea typeface="Cambria Math"/>
                                  </a:rPr>
                                  <m:t>𝐻</m:t>
                                </m:r>
                              </m:sub>
                              <m:sup>
                                <m:r>
                                  <a:rPr lang="en-US" sz="1600" i="1">
                                    <a:solidFill>
                                      <a:schemeClr val="accent3">
                                        <a:lumMod val="50000"/>
                                      </a:schemeClr>
                                    </a:solidFill>
                                    <a:latin typeface="Cambria Math" panose="02040503050406030204" pitchFamily="18" charset="0"/>
                                    <a:ea typeface="Cambria Math"/>
                                  </a:rPr>
                                  <m:t>2</m:t>
                                </m:r>
                              </m:sup>
                            </m:sSubSup>
                          </m:den>
                        </m:f>
                        <m:r>
                          <a:rPr lang="en-US" sz="1600" i="0" smtClean="0">
                            <a:solidFill>
                              <a:schemeClr val="accent3">
                                <a:lumMod val="50000"/>
                              </a:schemeClr>
                            </a:solidFill>
                            <a:latin typeface="Cambria Math" panose="02040503050406030204" pitchFamily="18" charset="0"/>
                            <a:ea typeface="Cambria Math"/>
                          </a:rPr>
                          <m:t>|</m:t>
                        </m:r>
                        <m:sSup>
                          <m:sSupPr>
                            <m:ctrlPr>
                              <a:rPr lang="en-US" sz="1600" i="1" smtClean="0">
                                <a:solidFill>
                                  <a:schemeClr val="accent3">
                                    <a:lumMod val="50000"/>
                                  </a:schemeClr>
                                </a:solidFill>
                                <a:latin typeface="Cambria Math" panose="02040503050406030204" pitchFamily="18" charset="0"/>
                                <a:ea typeface="Cambria Math"/>
                              </a:rPr>
                            </m:ctrlPr>
                          </m:sSupPr>
                          <m:e>
                            <m:r>
                              <a:rPr lang="en-US" sz="1600" b="0" i="1" smtClean="0">
                                <a:solidFill>
                                  <a:schemeClr val="accent3">
                                    <a:lumMod val="50000"/>
                                  </a:schemeClr>
                                </a:solidFill>
                                <a:latin typeface="Cambria Math" panose="02040503050406030204" pitchFamily="18" charset="0"/>
                                <a:ea typeface="Cambria Math"/>
                              </a:rPr>
                              <m:t>𝐻</m:t>
                            </m:r>
                            <m:r>
                              <a:rPr lang="en-US" sz="1600" b="0" i="1" smtClean="0">
                                <a:solidFill>
                                  <a:schemeClr val="accent3">
                                    <a:lumMod val="50000"/>
                                  </a:schemeClr>
                                </a:solidFill>
                                <a:latin typeface="Cambria Math" panose="02040503050406030204" pitchFamily="18" charset="0"/>
                                <a:ea typeface="Cambria Math"/>
                              </a:rPr>
                              <m:t>−</m:t>
                            </m:r>
                            <m:r>
                              <a:rPr lang="en-US" sz="1600" b="0" i="1" smtClean="0">
                                <a:solidFill>
                                  <a:schemeClr val="accent3">
                                    <a:lumMod val="50000"/>
                                  </a:schemeClr>
                                </a:solidFill>
                                <a:latin typeface="Cambria Math" panose="02040503050406030204" pitchFamily="18" charset="0"/>
                                <a:ea typeface="Cambria Math"/>
                              </a:rPr>
                              <m:t>𝐻</m:t>
                            </m:r>
                          </m:e>
                          <m:sup>
                            <m:r>
                              <a:rPr lang="en-US" sz="1600" b="0" i="1" smtClean="0">
                                <a:solidFill>
                                  <a:schemeClr val="accent3">
                                    <a:lumMod val="50000"/>
                                  </a:schemeClr>
                                </a:solidFill>
                                <a:latin typeface="Cambria Math" panose="02040503050406030204" pitchFamily="18" charset="0"/>
                                <a:ea typeface="Cambria Math"/>
                              </a:rPr>
                              <m:t>𝑜𝑏𝑠</m:t>
                            </m:r>
                          </m:sup>
                        </m:sSup>
                        <m:r>
                          <a:rPr lang="en-US" sz="1600" i="0">
                            <a:solidFill>
                              <a:schemeClr val="accent3">
                                <a:lumMod val="50000"/>
                              </a:schemeClr>
                            </a:solidFill>
                            <a:latin typeface="Cambria Math" panose="02040503050406030204" pitchFamily="18" charset="0"/>
                            <a:ea typeface="Cambria Math"/>
                          </a:rPr>
                          <m:t>|</m:t>
                        </m:r>
                        <m:r>
                          <a:rPr lang="en-US" sz="1600" i="1" baseline="30000">
                            <a:solidFill>
                              <a:schemeClr val="accent3">
                                <a:lumMod val="50000"/>
                              </a:schemeClr>
                            </a:solidFill>
                            <a:latin typeface="Cambria Math"/>
                            <a:ea typeface="Cambria Math"/>
                          </a:rPr>
                          <m:t>2</m:t>
                        </m:r>
                        <m:r>
                          <a:rPr lang="en-US" sz="1600" i="1">
                            <a:solidFill>
                              <a:schemeClr val="accent3">
                                <a:lumMod val="50000"/>
                              </a:schemeClr>
                            </a:solidFill>
                            <a:latin typeface="Cambria Math"/>
                            <a:ea typeface="Cambria Math"/>
                          </a:rPr>
                          <m:t>𝑑𝑠</m:t>
                        </m:r>
                      </m:e>
                    </m:nary>
                  </m:oMath>
                </a14:m>
                <a:endParaRPr lang="en-US" sz="1600" dirty="0">
                  <a:ea typeface="Cambria Math"/>
                </a:endParaRPr>
              </a:p>
              <a:p>
                <a:endParaRPr lang="en-US" sz="1600" dirty="0">
                  <a:ea typeface="Cambria Math"/>
                </a:endParaRPr>
              </a:p>
              <a:p>
                <a:pPr/>
                <a14:m>
                  <m:oMathPara xmlns:m="http://schemas.openxmlformats.org/officeDocument/2006/math">
                    <m:oMathParaPr>
                      <m:jc m:val="left"/>
                    </m:oMathParaPr>
                    <m:oMath xmlns:m="http://schemas.openxmlformats.org/officeDocument/2006/math">
                      <m:r>
                        <a:rPr lang="en-US" sz="1600" b="0" i="1" smtClean="0">
                          <a:latin typeface="Cambria Math" panose="02040503050406030204" pitchFamily="18" charset="0"/>
                          <a:ea typeface="Cambria Math"/>
                        </a:rPr>
                        <m:t>               </m:t>
                      </m:r>
                      <m:r>
                        <a:rPr lang="en-US" sz="1600" i="1" smtClean="0">
                          <a:solidFill>
                            <a:schemeClr val="accent4">
                              <a:lumMod val="75000"/>
                            </a:schemeClr>
                          </a:solidFill>
                          <a:latin typeface="Cambria Math"/>
                          <a:ea typeface="Cambria Math"/>
                        </a:rPr>
                        <m:t>+</m:t>
                      </m:r>
                      <m:r>
                        <a:rPr lang="en-US" sz="1600" b="0" i="1" smtClean="0">
                          <a:solidFill>
                            <a:schemeClr val="accent4">
                              <a:lumMod val="75000"/>
                            </a:schemeClr>
                          </a:solidFill>
                          <a:latin typeface="Cambria Math" panose="02040503050406030204" pitchFamily="18" charset="0"/>
                          <a:ea typeface="Cambria Math"/>
                        </a:rPr>
                        <m:t> </m:t>
                      </m:r>
                      <m:r>
                        <a:rPr lang="en-US" sz="1600" i="1">
                          <a:solidFill>
                            <a:schemeClr val="accent4">
                              <a:lumMod val="75000"/>
                            </a:schemeClr>
                          </a:solidFill>
                          <a:latin typeface="Cambria Math"/>
                          <a:ea typeface="Cambria Math"/>
                        </a:rPr>
                        <m:t>ℛ</m:t>
                      </m:r>
                      <m:r>
                        <a:rPr lang="en-US" sz="1600" i="1">
                          <a:solidFill>
                            <a:schemeClr val="accent4">
                              <a:lumMod val="75000"/>
                            </a:schemeClr>
                          </a:solidFill>
                          <a:latin typeface="Cambria Math"/>
                          <a:ea typeface="Cambria Math"/>
                        </a:rPr>
                        <m:t>(</m:t>
                      </m:r>
                      <m:r>
                        <a:rPr lang="en-US" sz="1600" b="1" i="1" smtClean="0">
                          <a:solidFill>
                            <a:schemeClr val="accent4">
                              <a:lumMod val="75000"/>
                            </a:schemeClr>
                          </a:solidFill>
                          <a:latin typeface="Cambria Math" panose="02040503050406030204" pitchFamily="18" charset="0"/>
                          <a:ea typeface="Cambria Math"/>
                        </a:rPr>
                        <m:t>𝒖</m:t>
                      </m:r>
                      <m:r>
                        <a:rPr lang="en-US" sz="1600" b="0" i="1" smtClean="0">
                          <a:solidFill>
                            <a:schemeClr val="accent4">
                              <a:lumMod val="75000"/>
                            </a:schemeClr>
                          </a:solidFill>
                          <a:latin typeface="Cambria Math" panose="02040503050406030204" pitchFamily="18" charset="0"/>
                          <a:ea typeface="Cambria Math"/>
                        </a:rPr>
                        <m:t>,</m:t>
                      </m:r>
                      <m:r>
                        <a:rPr lang="en-US" sz="1600" b="0" i="1" smtClean="0">
                          <a:solidFill>
                            <a:schemeClr val="accent4">
                              <a:lumMod val="75000"/>
                            </a:schemeClr>
                          </a:solidFill>
                          <a:latin typeface="Cambria Math" panose="02040503050406030204" pitchFamily="18" charset="0"/>
                          <a:ea typeface="Cambria Math"/>
                        </a:rPr>
                        <m:t>𝐻</m:t>
                      </m:r>
                      <m:r>
                        <a:rPr lang="en-US" sz="1600" b="0" i="1" smtClean="0">
                          <a:solidFill>
                            <a:schemeClr val="accent4">
                              <a:lumMod val="75000"/>
                            </a:schemeClr>
                          </a:solidFill>
                          <a:latin typeface="Cambria Math" panose="02040503050406030204" pitchFamily="18" charset="0"/>
                          <a:ea typeface="Cambria Math"/>
                        </a:rPr>
                        <m:t>)</m:t>
                      </m:r>
                    </m:oMath>
                  </m:oMathPara>
                </a14:m>
                <a:endParaRPr lang="en-US" sz="1600" dirty="0">
                  <a:solidFill>
                    <a:schemeClr val="accent4">
                      <a:lumMod val="75000"/>
                    </a:schemeClr>
                  </a:solidFill>
                </a:endParaRPr>
              </a:p>
            </p:txBody>
          </p:sp>
        </mc:Choice>
        <mc:Fallback xmlns="">
          <p:sp>
            <p:nvSpPr>
              <p:cNvPr id="23" name="TextBox 22">
                <a:extLst>
                  <a:ext uri="{FF2B5EF4-FFF2-40B4-BE49-F238E27FC236}">
                    <a16:creationId xmlns:a16="http://schemas.microsoft.com/office/drawing/2014/main" id="{CE4F0730-2ED4-4AF4-954C-29B885DC7260}"/>
                  </a:ext>
                </a:extLst>
              </p:cNvPr>
              <p:cNvSpPr txBox="1">
                <a:spLocks noRot="1" noChangeAspect="1" noMove="1" noResize="1" noEditPoints="1" noAdjustHandles="1" noChangeArrowheads="1" noChangeShapeType="1" noTextEdit="1"/>
              </p:cNvSpPr>
              <p:nvPr/>
            </p:nvSpPr>
            <p:spPr>
              <a:xfrm>
                <a:off x="790852" y="2884978"/>
                <a:ext cx="8229600" cy="2647007"/>
              </a:xfrm>
              <a:prstGeom prst="rect">
                <a:avLst/>
              </a:prstGeom>
              <a:blipFill>
                <a:blip r:embed="rId4"/>
                <a:stretch>
                  <a:fillRect b="-4378"/>
                </a:stretch>
              </a:blipFill>
              <a:ln>
                <a:noFill/>
              </a:ln>
            </p:spPr>
            <p:txBody>
              <a:bodyPr/>
              <a:lstStyle/>
              <a:p>
                <a:r>
                  <a:rPr lang="en-US">
                    <a:noFill/>
                  </a:rPr>
                  <a:t> </a:t>
                </a:r>
              </a:p>
            </p:txBody>
          </p:sp>
        </mc:Fallback>
      </mc:AlternateContent>
      <p:sp>
        <p:nvSpPr>
          <p:cNvPr id="24" name="TextBox 23">
            <a:extLst>
              <a:ext uri="{FF2B5EF4-FFF2-40B4-BE49-F238E27FC236}">
                <a16:creationId xmlns:a16="http://schemas.microsoft.com/office/drawing/2014/main" id="{C4E61474-CE45-454C-882C-F46CB136D01A}"/>
              </a:ext>
            </a:extLst>
          </p:cNvPr>
          <p:cNvSpPr txBox="1"/>
          <p:nvPr/>
        </p:nvSpPr>
        <p:spPr>
          <a:xfrm>
            <a:off x="4736237" y="3037378"/>
            <a:ext cx="4572000" cy="338554"/>
          </a:xfrm>
          <a:prstGeom prst="rect">
            <a:avLst/>
          </a:prstGeom>
          <a:noFill/>
        </p:spPr>
        <p:txBody>
          <a:bodyPr wrap="square" rtlCol="0">
            <a:spAutoFit/>
          </a:bodyPr>
          <a:lstStyle/>
          <a:p>
            <a:r>
              <a:rPr lang="en-US" sz="1600" dirty="0">
                <a:solidFill>
                  <a:schemeClr val="accent2"/>
                </a:solidFill>
                <a:latin typeface="Calibri" panose="020F0502020204030204" pitchFamily="34" charset="0"/>
                <a:cs typeface="Calibri" panose="020F0502020204030204" pitchFamily="34" charset="0"/>
              </a:rPr>
              <a:t>surface velocity mismatch</a:t>
            </a:r>
          </a:p>
        </p:txBody>
      </p:sp>
      <p:sp>
        <p:nvSpPr>
          <p:cNvPr id="25" name="TextBox 24">
            <a:extLst>
              <a:ext uri="{FF2B5EF4-FFF2-40B4-BE49-F238E27FC236}">
                <a16:creationId xmlns:a16="http://schemas.microsoft.com/office/drawing/2014/main" id="{B7CDB7C5-4EDC-479E-8158-3BB187B3266E}"/>
              </a:ext>
            </a:extLst>
          </p:cNvPr>
          <p:cNvSpPr txBox="1"/>
          <p:nvPr/>
        </p:nvSpPr>
        <p:spPr>
          <a:xfrm>
            <a:off x="4724400" y="3841824"/>
            <a:ext cx="4572000" cy="338554"/>
          </a:xfrm>
          <a:prstGeom prst="rect">
            <a:avLst/>
          </a:prstGeom>
          <a:noFill/>
        </p:spPr>
        <p:txBody>
          <a:bodyPr wrap="square" rtlCol="0">
            <a:spAutoFit/>
          </a:bodyPr>
          <a:lstStyle/>
          <a:p>
            <a:r>
              <a:rPr lang="en-US" sz="1600" dirty="0">
                <a:solidFill>
                  <a:schemeClr val="tx2"/>
                </a:solidFill>
                <a:latin typeface="Calibri" panose="020F0502020204030204" pitchFamily="34" charset="0"/>
                <a:cs typeface="Calibri" panose="020F0502020204030204" pitchFamily="34" charset="0"/>
              </a:rPr>
              <a:t>SMB mismatch</a:t>
            </a:r>
          </a:p>
        </p:txBody>
      </p:sp>
      <p:sp>
        <p:nvSpPr>
          <p:cNvPr id="26" name="TextBox 25">
            <a:extLst>
              <a:ext uri="{FF2B5EF4-FFF2-40B4-BE49-F238E27FC236}">
                <a16:creationId xmlns:a16="http://schemas.microsoft.com/office/drawing/2014/main" id="{D379FEA4-CBC7-4F81-808A-87341EB99DAF}"/>
              </a:ext>
            </a:extLst>
          </p:cNvPr>
          <p:cNvSpPr txBox="1"/>
          <p:nvPr/>
        </p:nvSpPr>
        <p:spPr>
          <a:xfrm>
            <a:off x="4724400" y="4561378"/>
            <a:ext cx="4572000" cy="338554"/>
          </a:xfrm>
          <a:prstGeom prst="rect">
            <a:avLst/>
          </a:prstGeom>
          <a:noFill/>
        </p:spPr>
        <p:txBody>
          <a:bodyPr wrap="square" rtlCol="0">
            <a:spAutoFit/>
          </a:bodyPr>
          <a:lstStyle/>
          <a:p>
            <a:r>
              <a:rPr lang="en-US" sz="1600" dirty="0">
                <a:solidFill>
                  <a:schemeClr val="accent3">
                    <a:lumMod val="50000"/>
                  </a:schemeClr>
                </a:solidFill>
                <a:latin typeface="Calibri" panose="020F0502020204030204" pitchFamily="34" charset="0"/>
                <a:cs typeface="Calibri" panose="020F0502020204030204" pitchFamily="34" charset="0"/>
              </a:rPr>
              <a:t>thickness mismatch</a:t>
            </a:r>
          </a:p>
        </p:txBody>
      </p:sp>
      <p:sp>
        <p:nvSpPr>
          <p:cNvPr id="27" name="TextBox 26">
            <a:extLst>
              <a:ext uri="{FF2B5EF4-FFF2-40B4-BE49-F238E27FC236}">
                <a16:creationId xmlns:a16="http://schemas.microsoft.com/office/drawing/2014/main" id="{5463570C-ACC1-4B8B-A9C4-70A1AB9FCA91}"/>
              </a:ext>
            </a:extLst>
          </p:cNvPr>
          <p:cNvSpPr txBox="1"/>
          <p:nvPr/>
        </p:nvSpPr>
        <p:spPr>
          <a:xfrm>
            <a:off x="4736237" y="5094778"/>
            <a:ext cx="4572000" cy="338554"/>
          </a:xfrm>
          <a:prstGeom prst="rect">
            <a:avLst/>
          </a:prstGeom>
          <a:noFill/>
        </p:spPr>
        <p:txBody>
          <a:bodyPr wrap="square" rtlCol="0">
            <a:spAutoFit/>
          </a:bodyPr>
          <a:lstStyle/>
          <a:p>
            <a:r>
              <a:rPr lang="en-US" sz="1600" dirty="0">
                <a:solidFill>
                  <a:schemeClr val="accent4">
                    <a:lumMod val="50000"/>
                  </a:schemeClr>
                </a:solidFill>
                <a:latin typeface="Calibri" panose="020F0502020204030204" pitchFamily="34" charset="0"/>
                <a:cs typeface="Calibri" panose="020F0502020204030204" pitchFamily="34" charset="0"/>
              </a:rPr>
              <a:t>regularization terms</a:t>
            </a:r>
          </a:p>
        </p:txBody>
      </p:sp>
      <p:sp>
        <p:nvSpPr>
          <p:cNvPr id="28" name="Rectangle 27">
            <a:extLst>
              <a:ext uri="{FF2B5EF4-FFF2-40B4-BE49-F238E27FC236}">
                <a16:creationId xmlns:a16="http://schemas.microsoft.com/office/drawing/2014/main" id="{F94B12D3-9EB0-4673-8094-3C18673B33CB}"/>
              </a:ext>
            </a:extLst>
          </p:cNvPr>
          <p:cNvSpPr/>
          <p:nvPr/>
        </p:nvSpPr>
        <p:spPr>
          <a:xfrm>
            <a:off x="609600" y="2732578"/>
            <a:ext cx="6717437" cy="2895600"/>
          </a:xfrm>
          <a:prstGeom prst="rect">
            <a:avLst/>
          </a:pr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TextBox 28">
            <a:extLst>
              <a:ext uri="{FF2B5EF4-FFF2-40B4-BE49-F238E27FC236}">
                <a16:creationId xmlns:a16="http://schemas.microsoft.com/office/drawing/2014/main" id="{4FADB007-96A9-4B86-B21C-8C42C04FFA7D}"/>
              </a:ext>
            </a:extLst>
          </p:cNvPr>
          <p:cNvSpPr txBox="1"/>
          <p:nvPr/>
        </p:nvSpPr>
        <p:spPr>
          <a:xfrm>
            <a:off x="4736237" y="3037378"/>
            <a:ext cx="4572000" cy="338554"/>
          </a:xfrm>
          <a:prstGeom prst="rect">
            <a:avLst/>
          </a:prstGeom>
          <a:noFill/>
        </p:spPr>
        <p:txBody>
          <a:bodyPr wrap="square" rtlCol="0">
            <a:spAutoFit/>
          </a:bodyPr>
          <a:lstStyle/>
          <a:p>
            <a:r>
              <a:rPr lang="en-US" sz="1600" dirty="0">
                <a:solidFill>
                  <a:schemeClr val="accent2"/>
                </a:solidFill>
                <a:latin typeface="Calibri" panose="020F0502020204030204" pitchFamily="34" charset="0"/>
                <a:cs typeface="Calibri" panose="020F0502020204030204" pitchFamily="34" charset="0"/>
              </a:rPr>
              <a:t>surface velocity mismatch</a:t>
            </a:r>
          </a:p>
        </p:txBody>
      </p:sp>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4A97AD9D-0FE8-40B3-B0A0-A7535790EBF1}"/>
                  </a:ext>
                </a:extLst>
              </p:cNvPr>
              <p:cNvSpPr txBox="1"/>
              <p:nvPr/>
            </p:nvSpPr>
            <p:spPr>
              <a:xfrm>
                <a:off x="4862003" y="399871"/>
                <a:ext cx="4082249" cy="1877437"/>
              </a:xfrm>
              <a:prstGeom prst="rect">
                <a:avLst/>
              </a:prstGeom>
              <a:noFill/>
              <a:ln>
                <a:solidFill>
                  <a:schemeClr val="tx1"/>
                </a:solidFill>
              </a:ln>
            </p:spPr>
            <p:txBody>
              <a:bodyPr wrap="square" rtlCol="0">
                <a:spAutoFit/>
              </a:bodyPr>
              <a:lstStyle/>
              <a:p>
                <a14:m>
                  <m:oMath xmlns:m="http://schemas.openxmlformats.org/officeDocument/2006/math">
                    <m:r>
                      <a:rPr lang="en-US" sz="1600" b="1" i="1" dirty="0" smtClean="0">
                        <a:solidFill>
                          <a:schemeClr val="tx1"/>
                        </a:solidFill>
                        <a:latin typeface="Cambria Math" panose="02040503050406030204" pitchFamily="18" charset="0"/>
                        <a:cs typeface="Calibri" panose="020F0502020204030204" pitchFamily="34" charset="0"/>
                      </a:rPr>
                      <m:t>𝑼</m:t>
                    </m:r>
                  </m:oMath>
                </a14:m>
                <a:r>
                  <a:rPr lang="en-US" sz="1600" dirty="0">
                    <a:solidFill>
                      <a:schemeClr val="tx1"/>
                    </a:solidFill>
                    <a:latin typeface="Calibri" panose="020F0502020204030204" pitchFamily="34" charset="0"/>
                    <a:cs typeface="Calibri" panose="020F0502020204030204" pitchFamily="34" charset="0"/>
                  </a:rPr>
                  <a:t>: computed depth averaged velocity</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r>
                      <a:rPr lang="en-US" sz="1600" b="0" i="1" dirty="0" smtClean="0">
                        <a:solidFill>
                          <a:schemeClr val="tx1"/>
                        </a:solidFill>
                        <a:latin typeface="Cambria Math" panose="02040503050406030204" pitchFamily="18" charset="0"/>
                        <a:cs typeface="Calibri" panose="020F0502020204030204" pitchFamily="34" charset="0"/>
                      </a:rPr>
                      <m:t>𝐻</m:t>
                    </m:r>
                  </m:oMath>
                </a14:m>
                <a:r>
                  <a:rPr lang="en-US" sz="1600" dirty="0">
                    <a:solidFill>
                      <a:schemeClr val="tx1"/>
                    </a:solidFill>
                    <a:latin typeface="Calibri" panose="020F0502020204030204" pitchFamily="34" charset="0"/>
                    <a:cs typeface="Calibri" panose="020F0502020204030204" pitchFamily="34" charset="0"/>
                  </a:rPr>
                  <a:t>: ice thickness</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r>
                      <a:rPr lang="en-US" sz="1600" i="1" smtClean="0">
                        <a:solidFill>
                          <a:schemeClr val="tx1"/>
                        </a:solidFill>
                        <a:latin typeface="Cambria Math" panose="02040503050406030204" pitchFamily="18" charset="0"/>
                        <a:ea typeface="Cambria Math" panose="02040503050406030204" pitchFamily="18" charset="0"/>
                        <a:cs typeface="Calibri" panose="020F0502020204030204" pitchFamily="34" charset="0"/>
                      </a:rPr>
                      <m:t>𝛽</m:t>
                    </m:r>
                  </m:oMath>
                </a14:m>
                <a:r>
                  <a:rPr lang="en-US" sz="1600" dirty="0">
                    <a:solidFill>
                      <a:schemeClr val="tx1"/>
                    </a:solidFill>
                    <a:latin typeface="Calibri" panose="020F0502020204030204" pitchFamily="34" charset="0"/>
                    <a:cs typeface="Calibri" panose="020F0502020204030204" pitchFamily="34" charset="0"/>
                  </a:rPr>
                  <a:t>: basal sliding friction coefficient</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sSub>
                      <m:sSubPr>
                        <m:ctrlPr>
                          <a:rPr lang="en-US" sz="1600" i="1" smtClean="0">
                            <a:solidFill>
                              <a:schemeClr val="tx1"/>
                            </a:solidFill>
                            <a:latin typeface="Cambria Math" panose="02040503050406030204" pitchFamily="18" charset="0"/>
                            <a:ea typeface="Cambria Math"/>
                          </a:rPr>
                        </m:ctrlPr>
                      </m:sSubPr>
                      <m:e>
                        <m:r>
                          <a:rPr lang="en-US" sz="1600" i="1">
                            <a:solidFill>
                              <a:schemeClr val="tx1"/>
                            </a:solidFill>
                            <a:latin typeface="Cambria Math" panose="02040503050406030204" pitchFamily="18" charset="0"/>
                            <a:ea typeface="Cambria Math" panose="02040503050406030204" pitchFamily="18" charset="0"/>
                          </a:rPr>
                          <m:t>𝜏</m:t>
                        </m:r>
                      </m:e>
                      <m:sub>
                        <m:r>
                          <a:rPr lang="en-US" sz="1600" i="1">
                            <a:solidFill>
                              <a:schemeClr val="tx1"/>
                            </a:solidFill>
                            <a:latin typeface="Cambria Math" panose="02040503050406030204" pitchFamily="18" charset="0"/>
                            <a:ea typeface="Cambria Math"/>
                          </a:rPr>
                          <m:t>𝑠</m:t>
                        </m:r>
                      </m:sub>
                    </m:sSub>
                  </m:oMath>
                </a14:m>
                <a:r>
                  <a:rPr lang="en-US" sz="1600" dirty="0">
                    <a:solidFill>
                      <a:schemeClr val="tx1"/>
                    </a:solidFill>
                    <a:latin typeface="Calibri" panose="020F0502020204030204" pitchFamily="34" charset="0"/>
                    <a:cs typeface="Calibri" panose="020F0502020204030204" pitchFamily="34" charset="0"/>
                  </a:rPr>
                  <a:t>: surface mass balance (SMB)</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r>
                      <a:rPr lang="en-US" sz="1600" i="1">
                        <a:solidFill>
                          <a:schemeClr val="tx1"/>
                        </a:solidFill>
                        <a:latin typeface="Cambria Math"/>
                        <a:ea typeface="Cambria Math"/>
                      </a:rPr>
                      <m:t>ℛ</m:t>
                    </m:r>
                    <m:r>
                      <a:rPr lang="en-US" sz="1600" i="1">
                        <a:solidFill>
                          <a:schemeClr val="tx1"/>
                        </a:solidFill>
                        <a:latin typeface="Cambria Math"/>
                        <a:ea typeface="Cambria Math"/>
                      </a:rPr>
                      <m:t>(</m:t>
                    </m:r>
                    <m:r>
                      <a:rPr lang="en-US" sz="1600" b="1" i="1" smtClean="0">
                        <a:solidFill>
                          <a:schemeClr val="tx1"/>
                        </a:solidFill>
                        <a:latin typeface="Cambria Math" panose="02040503050406030204" pitchFamily="18" charset="0"/>
                        <a:ea typeface="Cambria Math"/>
                      </a:rPr>
                      <m:t>𝒖</m:t>
                    </m:r>
                    <m:r>
                      <a:rPr lang="en-US" sz="1600" i="1">
                        <a:solidFill>
                          <a:schemeClr val="tx1"/>
                        </a:solidFill>
                        <a:latin typeface="Cambria Math" panose="02040503050406030204" pitchFamily="18" charset="0"/>
                        <a:ea typeface="Cambria Math"/>
                      </a:rPr>
                      <m:t>,</m:t>
                    </m:r>
                    <m:r>
                      <a:rPr lang="en-US" sz="1600" b="0" i="1" smtClean="0">
                        <a:solidFill>
                          <a:schemeClr val="tx1"/>
                        </a:solidFill>
                        <a:latin typeface="Cambria Math" panose="02040503050406030204" pitchFamily="18" charset="0"/>
                        <a:ea typeface="Cambria Math"/>
                      </a:rPr>
                      <m:t>𝐻</m:t>
                    </m:r>
                    <m:r>
                      <a:rPr lang="en-US" sz="1600" i="1">
                        <a:solidFill>
                          <a:schemeClr val="tx1"/>
                        </a:solidFill>
                        <a:latin typeface="Cambria Math" panose="02040503050406030204" pitchFamily="18" charset="0"/>
                        <a:ea typeface="Cambria Math"/>
                      </a:rPr>
                      <m:t>)</m:t>
                    </m:r>
                  </m:oMath>
                </a14:m>
                <a:r>
                  <a:rPr lang="en-US" sz="1600" dirty="0">
                    <a:solidFill>
                      <a:schemeClr val="tx1"/>
                    </a:solidFill>
                  </a:rPr>
                  <a:t>: </a:t>
                </a:r>
                <a:r>
                  <a:rPr lang="en-US" sz="1600" dirty="0">
                    <a:solidFill>
                      <a:schemeClr val="tx1"/>
                    </a:solidFill>
                    <a:latin typeface="Calibri" panose="020F0502020204030204" pitchFamily="34" charset="0"/>
                    <a:cs typeface="Calibri" panose="020F0502020204030204" pitchFamily="34" charset="0"/>
                  </a:rPr>
                  <a:t>regularization term</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r>
                      <a:rPr lang="en-US" sz="1600" i="1" smtClean="0">
                        <a:solidFill>
                          <a:schemeClr val="tx1"/>
                        </a:solidFill>
                        <a:latin typeface="Cambria Math" panose="02040503050406030204" pitchFamily="18" charset="0"/>
                        <a:ea typeface="Cambria Math" panose="02040503050406030204" pitchFamily="18" charset="0"/>
                        <a:cs typeface="Calibri" panose="020F0502020204030204" pitchFamily="34" charset="0"/>
                      </a:rPr>
                      <m:t>𝜎</m:t>
                    </m:r>
                  </m:oMath>
                </a14:m>
                <a:r>
                  <a:rPr lang="en-US" sz="1600" dirty="0">
                    <a:solidFill>
                      <a:schemeClr val="tx1"/>
                    </a:solidFill>
                    <a:latin typeface="Calibri" panose="020F0502020204030204" pitchFamily="34" charset="0"/>
                    <a:cs typeface="Calibri" panose="020F0502020204030204" pitchFamily="34" charset="0"/>
                  </a:rPr>
                  <a:t>: standard deviation (weight of </a:t>
                </a:r>
                <a:r>
                  <a:rPr lang="en-US" sz="1600" dirty="0" err="1">
                    <a:solidFill>
                      <a:schemeClr val="tx1"/>
                    </a:solidFill>
                    <a:latin typeface="Calibri" panose="020F0502020204030204" pitchFamily="34" charset="0"/>
                    <a:cs typeface="Calibri" panose="020F0502020204030204" pitchFamily="34" charset="0"/>
                  </a:rPr>
                  <a:t>uncertanties</a:t>
                </a:r>
                <a:r>
                  <a:rPr lang="en-US" sz="1600" dirty="0">
                    <a:solidFill>
                      <a:schemeClr val="tx1"/>
                    </a:solidFill>
                    <a:latin typeface="Calibri" panose="020F0502020204030204" pitchFamily="34" charset="0"/>
                    <a:cs typeface="Calibri" panose="020F0502020204030204" pitchFamily="34" charset="0"/>
                  </a:rPr>
                  <a:t>)</a:t>
                </a:r>
              </a:p>
            </p:txBody>
          </p:sp>
        </mc:Choice>
        <mc:Fallback xmlns="">
          <p:sp>
            <p:nvSpPr>
              <p:cNvPr id="18" name="TextBox 17">
                <a:extLst>
                  <a:ext uri="{FF2B5EF4-FFF2-40B4-BE49-F238E27FC236}">
                    <a16:creationId xmlns:a16="http://schemas.microsoft.com/office/drawing/2014/main" id="{4A97AD9D-0FE8-40B3-B0A0-A7535790EBF1}"/>
                  </a:ext>
                </a:extLst>
              </p:cNvPr>
              <p:cNvSpPr txBox="1">
                <a:spLocks noRot="1" noChangeAspect="1" noMove="1" noResize="1" noEditPoints="1" noAdjustHandles="1" noChangeArrowheads="1" noChangeShapeType="1" noTextEdit="1"/>
              </p:cNvSpPr>
              <p:nvPr/>
            </p:nvSpPr>
            <p:spPr>
              <a:xfrm>
                <a:off x="4862003" y="399871"/>
                <a:ext cx="4082249" cy="1877437"/>
              </a:xfrm>
              <a:prstGeom prst="rect">
                <a:avLst/>
              </a:prstGeom>
              <a:blipFill>
                <a:blip r:embed="rId5"/>
                <a:stretch>
                  <a:fillRect t="-645" b="-2903"/>
                </a:stretch>
              </a:blipFill>
              <a:ln>
                <a:solidFill>
                  <a:schemeClr val="tx1"/>
                </a:solidFill>
              </a:ln>
            </p:spPr>
            <p:txBody>
              <a:bodyPr/>
              <a:lstStyle/>
              <a:p>
                <a:r>
                  <a:rPr lang="en-US">
                    <a:noFill/>
                  </a:rPr>
                  <a:t> </a:t>
                </a:r>
              </a:p>
            </p:txBody>
          </p:sp>
        </mc:Fallback>
      </mc:AlternateContent>
      <p:sp>
        <p:nvSpPr>
          <p:cNvPr id="3" name="Rectangle 2">
            <a:extLst>
              <a:ext uri="{FF2B5EF4-FFF2-40B4-BE49-F238E27FC236}">
                <a16:creationId xmlns:a16="http://schemas.microsoft.com/office/drawing/2014/main" id="{F68D033A-6207-417C-90A8-71E848650768}"/>
              </a:ext>
            </a:extLst>
          </p:cNvPr>
          <p:cNvSpPr/>
          <p:nvPr/>
        </p:nvSpPr>
        <p:spPr>
          <a:xfrm>
            <a:off x="250425" y="2336832"/>
            <a:ext cx="9644850" cy="338554"/>
          </a:xfrm>
          <a:prstGeom prst="rect">
            <a:avLst/>
          </a:prstGeom>
        </p:spPr>
        <p:txBody>
          <a:bodyPr wrap="square">
            <a:spAutoFit/>
          </a:bodyPr>
          <a:lstStyle/>
          <a:p>
            <a:r>
              <a:rPr lang="en-US" sz="1600" b="1" i="1" dirty="0">
                <a:latin typeface="Calibri" panose="020F0502020204030204" pitchFamily="34" charset="0"/>
                <a:cs typeface="Calibri" panose="020F0502020204030204" pitchFamily="34" charset="0"/>
              </a:rPr>
              <a:t>Modeling Assumptions: </a:t>
            </a:r>
            <a:r>
              <a:rPr lang="en-US" sz="1600" dirty="0">
                <a:latin typeface="Calibri" panose="020F0502020204030204" pitchFamily="34" charset="0"/>
                <a:cs typeface="Calibri" panose="020F0502020204030204" pitchFamily="34" charset="0"/>
              </a:rPr>
              <a:t>ice described by FO Stokes equations; ice close to mechanical equilibrium.</a:t>
            </a:r>
          </a:p>
        </p:txBody>
      </p:sp>
    </p:spTree>
    <p:extLst>
      <p:ext uri="{BB962C8B-B14F-4D97-AF65-F5344CB8AC3E}">
        <p14:creationId xmlns:p14="http://schemas.microsoft.com/office/powerpoint/2010/main" val="838471577"/>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txBox="1">
            <a:spLocks noChangeArrowheads="1"/>
          </p:cNvSpPr>
          <p:nvPr/>
        </p:nvSpPr>
        <p:spPr>
          <a:xfrm>
            <a:off x="108750" y="76200"/>
            <a:ext cx="8349450" cy="60907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Deterministic Inversion</a:t>
            </a:r>
          </a:p>
        </p:txBody>
      </p:sp>
      <mc:AlternateContent xmlns:mc="http://schemas.openxmlformats.org/markup-compatibility/2006" xmlns:a14="http://schemas.microsoft.com/office/drawing/2010/main">
        <mc:Choice Requires="a14">
          <p:sp>
            <p:nvSpPr>
              <p:cNvPr id="8" name="TextBox 7"/>
              <p:cNvSpPr txBox="1"/>
              <p:nvPr/>
            </p:nvSpPr>
            <p:spPr>
              <a:xfrm>
                <a:off x="304800" y="947624"/>
                <a:ext cx="4419600" cy="1253035"/>
              </a:xfrm>
              <a:prstGeom prst="rect">
                <a:avLst/>
              </a:prstGeom>
              <a:solidFill>
                <a:srgbClr val="CCECFF"/>
              </a:solidFill>
              <a:ln>
                <a:solidFill>
                  <a:schemeClr val="bg1"/>
                </a:solidFill>
              </a:ln>
            </p:spPr>
            <p:txBody>
              <a:bodyPr wrap="square" rtlCol="0">
                <a:spAutoFit/>
              </a:bodyPr>
              <a:lstStyle/>
              <a:p>
                <a:pPr algn="ctr"/>
                <a:r>
                  <a:rPr lang="en-US" sz="1600" b="1" dirty="0">
                    <a:latin typeface="Calibri" panose="020F0502020204030204" pitchFamily="34" charset="0"/>
                    <a:cs typeface="Calibri" panose="020F0502020204030204" pitchFamily="34" charset="0"/>
                  </a:rPr>
                  <a:t>First-Order Stokes PDE-Constrained optimization problem for initial condition*:</a:t>
                </a:r>
              </a:p>
              <a:p>
                <a:pPr algn="ctr"/>
                <a:endParaRPr lang="en-US" sz="1000" b="1" dirty="0">
                  <a:latin typeface="Calibri" panose="020F0502020204030204" pitchFamily="34" charset="0"/>
                  <a:cs typeface="Calibri" panose="020F0502020204030204" pitchFamily="34" charset="0"/>
                </a:endParaRPr>
              </a:p>
              <a:p>
                <a:pPr algn="ctr"/>
                <a14:m>
                  <m:oMath xmlns:m="http://schemas.openxmlformats.org/officeDocument/2006/math">
                    <m:sSub>
                      <m:sSubPr>
                        <m:ctrlPr>
                          <a:rPr lang="en-US" sz="1600" i="1" smtClean="0">
                            <a:latin typeface="Cambria Math" panose="02040503050406030204" pitchFamily="18" charset="0"/>
                          </a:rPr>
                        </m:ctrlPr>
                      </m:sSubPr>
                      <m:e>
                        <m:r>
                          <m:rPr>
                            <m:nor/>
                          </m:rPr>
                          <a:rPr lang="en-US" sz="1600" dirty="0">
                            <a:latin typeface="Calibri" panose="020F0502020204030204" pitchFamily="34" charset="0"/>
                            <a:cs typeface="Calibri" panose="020F0502020204030204" pitchFamily="34" charset="0"/>
                          </a:rPr>
                          <m:t>minimize</m:t>
                        </m:r>
                        <m:r>
                          <m:rPr>
                            <m:nor/>
                          </m:rPr>
                          <a:rPr lang="en-US" sz="1600" b="0" i="0" dirty="0" smtClean="0">
                            <a:latin typeface="Calibri" panose="020F0502020204030204" pitchFamily="34" charset="0"/>
                            <a:cs typeface="Calibri" panose="020F0502020204030204" pitchFamily="34" charset="0"/>
                          </a:rPr>
                          <m:t> </m:t>
                        </m:r>
                      </m:e>
                      <m:sub>
                        <m:r>
                          <a:rPr lang="en-US" sz="1600" i="1">
                            <a:latin typeface="Cambria Math"/>
                            <a:ea typeface="Cambria Math"/>
                          </a:rPr>
                          <m:t>𝛽</m:t>
                        </m:r>
                        <m:r>
                          <a:rPr lang="en-US" sz="1600" i="1">
                            <a:latin typeface="Cambria Math"/>
                            <a:ea typeface="Cambria Math"/>
                          </a:rPr>
                          <m:t>,</m:t>
                        </m:r>
                        <m:r>
                          <a:rPr lang="en-US" sz="1600" b="0" i="1" smtClean="0">
                            <a:latin typeface="Cambria Math" panose="02040503050406030204" pitchFamily="18" charset="0"/>
                            <a:ea typeface="Cambria Math"/>
                          </a:rPr>
                          <m:t>𝐻</m:t>
                        </m:r>
                      </m:sub>
                    </m:sSub>
                  </m:oMath>
                </a14:m>
                <a:r>
                  <a:rPr lang="en-US" sz="1600" dirty="0">
                    <a:latin typeface="Calibri" panose="020F0502020204030204" pitchFamily="34" charset="0"/>
                    <a:cs typeface="Calibri" panose="020F0502020204030204" pitchFamily="34" charset="0"/>
                  </a:rPr>
                  <a:t>  </a:t>
                </a:r>
                <a14:m>
                  <m:oMath xmlns:m="http://schemas.openxmlformats.org/officeDocument/2006/math">
                    <m:r>
                      <a:rPr lang="en-US" sz="1600" b="0" i="1" smtClean="0">
                        <a:latin typeface="Cambria Math" panose="02040503050406030204" pitchFamily="18" charset="0"/>
                      </a:rPr>
                      <m:t>𝑚</m:t>
                    </m:r>
                    <m:d>
                      <m:dPr>
                        <m:ctrlPr>
                          <a:rPr lang="en-US" sz="1600" i="1">
                            <a:latin typeface="Cambria Math" panose="02040503050406030204" pitchFamily="18" charset="0"/>
                          </a:rPr>
                        </m:ctrlPr>
                      </m:dPr>
                      <m:e>
                        <m:r>
                          <a:rPr lang="en-US" sz="1600" b="1" i="1" smtClean="0">
                            <a:latin typeface="Cambria Math" panose="02040503050406030204" pitchFamily="18" charset="0"/>
                            <a:ea typeface="Cambria Math"/>
                          </a:rPr>
                          <m:t>𝒖</m:t>
                        </m:r>
                        <m:r>
                          <a:rPr lang="en-US" sz="1600" i="1">
                            <a:latin typeface="Cambria Math"/>
                            <a:ea typeface="Cambria Math"/>
                          </a:rPr>
                          <m:t>,</m:t>
                        </m:r>
                        <m:r>
                          <a:rPr lang="en-US" sz="1600" b="0" i="1" smtClean="0">
                            <a:latin typeface="Cambria Math" panose="02040503050406030204" pitchFamily="18" charset="0"/>
                            <a:ea typeface="Cambria Math"/>
                          </a:rPr>
                          <m:t>𝐻</m:t>
                        </m:r>
                      </m:e>
                    </m:d>
                  </m:oMath>
                </a14:m>
                <a:endParaRPr lang="en-US" sz="1600" dirty="0">
                  <a:latin typeface="Calibri" panose="020F0502020204030204" pitchFamily="34" charset="0"/>
                  <a:cs typeface="Calibri" panose="020F0502020204030204" pitchFamily="34" charset="0"/>
                </a:endParaRPr>
              </a:p>
              <a:p>
                <a:pPr algn="ctr"/>
                <a:r>
                  <a:rPr lang="en-US" sz="1600" dirty="0" err="1">
                    <a:latin typeface="Calibri" panose="020F0502020204030204" pitchFamily="34" charset="0"/>
                    <a:cs typeface="Calibri" panose="020F0502020204030204" pitchFamily="34" charset="0"/>
                  </a:rPr>
                  <a:t>s.t.</a:t>
                </a:r>
                <a:r>
                  <a:rPr lang="en-US" sz="1600" dirty="0">
                    <a:latin typeface="Calibri" panose="020F0502020204030204" pitchFamily="34" charset="0"/>
                    <a:cs typeface="Calibri" panose="020F0502020204030204" pitchFamily="34" charset="0"/>
                  </a:rPr>
                  <a:t> FO Stokes PDEs</a:t>
                </a:r>
              </a:p>
            </p:txBody>
          </p:sp>
        </mc:Choice>
        <mc:Fallback xmlns="">
          <p:sp>
            <p:nvSpPr>
              <p:cNvPr id="8" name="TextBox 7"/>
              <p:cNvSpPr txBox="1">
                <a:spLocks noRot="1" noChangeAspect="1" noMove="1" noResize="1" noEditPoints="1" noAdjustHandles="1" noChangeArrowheads="1" noChangeShapeType="1" noTextEdit="1"/>
              </p:cNvSpPr>
              <p:nvPr/>
            </p:nvSpPr>
            <p:spPr>
              <a:xfrm>
                <a:off x="304800" y="947624"/>
                <a:ext cx="4419600" cy="1253035"/>
              </a:xfrm>
              <a:prstGeom prst="rect">
                <a:avLst/>
              </a:prstGeom>
              <a:blipFill>
                <a:blip r:embed="rId3"/>
                <a:stretch>
                  <a:fillRect t="-962" b="-4808"/>
                </a:stretch>
              </a:blipFill>
              <a:ln>
                <a:solidFill>
                  <a:schemeClr val="bg1"/>
                </a:solidFill>
              </a:ln>
            </p:spPr>
            <p:txBody>
              <a:bodyPr/>
              <a:lstStyle/>
              <a:p>
                <a:r>
                  <a:rPr lang="en-US">
                    <a:noFill/>
                  </a:rPr>
                  <a:t> </a:t>
                </a:r>
              </a:p>
            </p:txBody>
          </p:sp>
        </mc:Fallback>
      </mc:AlternateContent>
      <p:sp>
        <p:nvSpPr>
          <p:cNvPr id="4" name="TextBox 3"/>
          <p:cNvSpPr txBox="1"/>
          <p:nvPr/>
        </p:nvSpPr>
        <p:spPr>
          <a:xfrm>
            <a:off x="0" y="6519446"/>
            <a:ext cx="507285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Perego,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Price, </a:t>
            </a:r>
            <a:r>
              <a:rPr lang="en-US" sz="1600" i="1" dirty="0">
                <a:solidFill>
                  <a:schemeClr val="bg1"/>
                </a:solidFill>
                <a:latin typeface="Calibri" panose="020F0502020204030204" pitchFamily="34" charset="0"/>
                <a:cs typeface="Calibri" panose="020F0502020204030204" pitchFamily="34" charset="0"/>
              </a:rPr>
              <a:t>JGR</a:t>
            </a:r>
            <a:r>
              <a:rPr lang="en-US" sz="1600" dirty="0">
                <a:solidFill>
                  <a:schemeClr val="bg1"/>
                </a:solidFill>
                <a:latin typeface="Calibri" panose="020F0502020204030204" pitchFamily="34" charset="0"/>
                <a:cs typeface="Calibri" panose="020F0502020204030204" pitchFamily="34" charset="0"/>
              </a:rPr>
              <a:t>, 2014.</a:t>
            </a:r>
          </a:p>
        </p:txBody>
      </p:sp>
      <mc:AlternateContent xmlns:mc="http://schemas.openxmlformats.org/markup-compatibility/2006" xmlns:a14="http://schemas.microsoft.com/office/drawing/2010/main">
        <mc:Choice Requires="a14">
          <p:sp>
            <p:nvSpPr>
              <p:cNvPr id="23" name="TextBox 22">
                <a:extLst>
                  <a:ext uri="{FF2B5EF4-FFF2-40B4-BE49-F238E27FC236}">
                    <a16:creationId xmlns:a16="http://schemas.microsoft.com/office/drawing/2014/main" id="{CE4F0730-2ED4-4AF4-954C-29B885DC7260}"/>
                  </a:ext>
                </a:extLst>
              </p:cNvPr>
              <p:cNvSpPr txBox="1"/>
              <p:nvPr/>
            </p:nvSpPr>
            <p:spPr>
              <a:xfrm>
                <a:off x="790852" y="2884978"/>
                <a:ext cx="8229600" cy="2647007"/>
              </a:xfrm>
              <a:prstGeom prst="rect">
                <a:avLst/>
              </a:prstGeom>
              <a:noFill/>
              <a:ln>
                <a:noFill/>
              </a:ln>
            </p:spPr>
            <p:txBody>
              <a:bodyPr wrap="square" rtlCol="0">
                <a:spAutoFit/>
              </a:bodyPr>
              <a:lstStyle/>
              <a:p>
                <a:pPr algn="ctr"/>
                <a14:m>
                  <m:oMathPara xmlns:m="http://schemas.openxmlformats.org/officeDocument/2006/math">
                    <m:oMathParaPr>
                      <m:jc m:val="left"/>
                    </m:oMathParaPr>
                    <m:oMath xmlns:m="http://schemas.openxmlformats.org/officeDocument/2006/math">
                      <m:r>
                        <a:rPr lang="en-US" sz="1600" b="0" i="1" smtClean="0">
                          <a:latin typeface="Cambria Math" panose="02040503050406030204" pitchFamily="18" charset="0"/>
                        </a:rPr>
                        <m:t>𝑚</m:t>
                      </m:r>
                      <m:d>
                        <m:dPr>
                          <m:ctrlPr>
                            <a:rPr lang="en-US" sz="1600" i="1">
                              <a:latin typeface="Cambria Math" panose="02040503050406030204" pitchFamily="18" charset="0"/>
                            </a:rPr>
                          </m:ctrlPr>
                        </m:dPr>
                        <m:e>
                          <m:r>
                            <a:rPr lang="en-US" sz="1600" b="1" i="1" smtClean="0">
                              <a:latin typeface="Cambria Math" panose="02040503050406030204" pitchFamily="18" charset="0"/>
                              <a:ea typeface="Cambria Math"/>
                            </a:rPr>
                            <m:t>𝒖</m:t>
                          </m:r>
                          <m:r>
                            <a:rPr lang="en-US" sz="1600" i="1">
                              <a:latin typeface="Cambria Math"/>
                              <a:ea typeface="Cambria Math"/>
                            </a:rPr>
                            <m:t>,</m:t>
                          </m:r>
                          <m:r>
                            <a:rPr lang="en-US" sz="1600" b="0" i="1" smtClean="0">
                              <a:latin typeface="Cambria Math" panose="02040503050406030204" pitchFamily="18" charset="0"/>
                              <a:ea typeface="Cambria Math"/>
                            </a:rPr>
                            <m:t>𝐻</m:t>
                          </m:r>
                        </m:e>
                      </m:d>
                      <m:r>
                        <a:rPr lang="en-US" sz="1600" i="1">
                          <a:latin typeface="Cambria Math"/>
                          <a:ea typeface="Cambria Math"/>
                        </a:rPr>
                        <m:t>=</m:t>
                      </m:r>
                      <m:r>
                        <a:rPr lang="en-US" sz="1600" b="0" i="1" smtClean="0">
                          <a:latin typeface="Cambria Math" panose="02040503050406030204" pitchFamily="18" charset="0"/>
                          <a:ea typeface="Cambria Math"/>
                        </a:rPr>
                        <m:t> </m:t>
                      </m:r>
                      <m:nary>
                        <m:naryPr>
                          <m:ctrlPr>
                            <a:rPr lang="en-US" sz="1600" i="1" smtClean="0">
                              <a:solidFill>
                                <a:schemeClr val="accent2"/>
                              </a:solidFill>
                              <a:latin typeface="Cambria Math" panose="02040503050406030204" pitchFamily="18" charset="0"/>
                              <a:ea typeface="Cambria Math"/>
                            </a:rPr>
                          </m:ctrlPr>
                        </m:naryPr>
                        <m:sub>
                          <m:r>
                            <m:rPr>
                              <m:sty m:val="p"/>
                              <m:brk m:alnAt="23"/>
                            </m:rPr>
                            <a:rPr lang="el-GR" sz="1600" i="1">
                              <a:solidFill>
                                <a:schemeClr val="accent2"/>
                              </a:solidFill>
                              <a:latin typeface="Cambria Math"/>
                              <a:ea typeface="Cambria Math"/>
                            </a:rPr>
                            <m:t>Γ</m:t>
                          </m:r>
                        </m:sub>
                        <m:sup/>
                        <m:e>
                          <m:f>
                            <m:fPr>
                              <m:ctrlPr>
                                <a:rPr lang="en-US" sz="1600" i="1">
                                  <a:solidFill>
                                    <a:schemeClr val="accent2"/>
                                  </a:solidFill>
                                  <a:latin typeface="Cambria Math" panose="02040503050406030204" pitchFamily="18" charset="0"/>
                                  <a:ea typeface="Cambria Math"/>
                                </a:rPr>
                              </m:ctrlPr>
                            </m:fPr>
                            <m:num>
                              <m:r>
                                <a:rPr lang="en-US" sz="1600" i="1">
                                  <a:solidFill>
                                    <a:schemeClr val="accent2"/>
                                  </a:solidFill>
                                  <a:latin typeface="Cambria Math"/>
                                  <a:ea typeface="Cambria Math"/>
                                </a:rPr>
                                <m:t>1</m:t>
                              </m:r>
                            </m:num>
                            <m:den>
                              <m:sSubSup>
                                <m:sSubSupPr>
                                  <m:ctrlPr>
                                    <a:rPr lang="en-US" sz="1600" i="1" smtClean="0">
                                      <a:solidFill>
                                        <a:schemeClr val="accent2"/>
                                      </a:solidFill>
                                      <a:latin typeface="Cambria Math" panose="02040503050406030204" pitchFamily="18" charset="0"/>
                                      <a:ea typeface="Cambria Math"/>
                                    </a:rPr>
                                  </m:ctrlPr>
                                </m:sSubSupPr>
                                <m:e>
                                  <m:r>
                                    <a:rPr lang="en-US" sz="1600" i="1" smtClean="0">
                                      <a:solidFill>
                                        <a:schemeClr val="accent2"/>
                                      </a:solidFill>
                                      <a:latin typeface="Cambria Math" panose="02040503050406030204" pitchFamily="18" charset="0"/>
                                      <a:ea typeface="Cambria Math" panose="02040503050406030204" pitchFamily="18" charset="0"/>
                                    </a:rPr>
                                    <m:t>𝜎</m:t>
                                  </m:r>
                                </m:e>
                                <m:sub>
                                  <m:r>
                                    <a:rPr lang="en-US" sz="1600" b="0" i="1" smtClean="0">
                                      <a:solidFill>
                                        <a:schemeClr val="accent2"/>
                                      </a:solidFill>
                                      <a:latin typeface="Cambria Math" panose="02040503050406030204" pitchFamily="18" charset="0"/>
                                      <a:ea typeface="Cambria Math"/>
                                    </a:rPr>
                                    <m:t>𝑢</m:t>
                                  </m:r>
                                </m:sub>
                                <m:sup>
                                  <m:r>
                                    <a:rPr lang="en-US" sz="1600" b="0" i="1" smtClean="0">
                                      <a:solidFill>
                                        <a:schemeClr val="accent2"/>
                                      </a:solidFill>
                                      <a:latin typeface="Cambria Math" panose="02040503050406030204" pitchFamily="18" charset="0"/>
                                      <a:ea typeface="Cambria Math"/>
                                    </a:rPr>
                                    <m:t>2</m:t>
                                  </m:r>
                                </m:sup>
                              </m:sSubSup>
                            </m:den>
                          </m:f>
                          <m:d>
                            <m:dPr>
                              <m:begChr m:val="|"/>
                              <m:endChr m:val="|"/>
                              <m:ctrlPr>
                                <a:rPr lang="en-US" sz="1600" i="1" smtClean="0">
                                  <a:solidFill>
                                    <a:schemeClr val="accent2"/>
                                  </a:solidFill>
                                  <a:latin typeface="Cambria Math" panose="02040503050406030204" pitchFamily="18" charset="0"/>
                                  <a:ea typeface="Cambria Math"/>
                                </a:rPr>
                              </m:ctrlPr>
                            </m:dPr>
                            <m:e>
                              <m:r>
                                <a:rPr lang="en-US" sz="1600" b="1" i="1">
                                  <a:solidFill>
                                    <a:schemeClr val="accent2"/>
                                  </a:solidFill>
                                  <a:latin typeface="Cambria Math"/>
                                  <a:ea typeface="Cambria Math"/>
                                </a:rPr>
                                <m:t>𝒖</m:t>
                              </m:r>
                              <m:r>
                                <a:rPr lang="en-US" sz="1600" i="1">
                                  <a:solidFill>
                                    <a:schemeClr val="accent2"/>
                                  </a:solidFill>
                                  <a:latin typeface="Cambria Math"/>
                                  <a:ea typeface="Cambria Math"/>
                                </a:rPr>
                                <m:t>−</m:t>
                              </m:r>
                              <m:r>
                                <a:rPr lang="en-US" sz="1600" b="1" i="1">
                                  <a:solidFill>
                                    <a:schemeClr val="accent2"/>
                                  </a:solidFill>
                                  <a:latin typeface="Cambria Math"/>
                                  <a:ea typeface="Cambria Math"/>
                                </a:rPr>
                                <m:t>𝒖</m:t>
                              </m:r>
                              <m:r>
                                <a:rPr lang="en-US" sz="1600" i="1" baseline="30000">
                                  <a:solidFill>
                                    <a:schemeClr val="accent2"/>
                                  </a:solidFill>
                                  <a:latin typeface="Cambria Math"/>
                                  <a:ea typeface="Cambria Math"/>
                                </a:rPr>
                                <m:t>𝑜𝑏𝑠</m:t>
                              </m:r>
                            </m:e>
                          </m:d>
                          <m:r>
                            <a:rPr lang="en-US" sz="1600" i="1" baseline="30000">
                              <a:solidFill>
                                <a:schemeClr val="accent2"/>
                              </a:solidFill>
                              <a:latin typeface="Cambria Math"/>
                              <a:ea typeface="Cambria Math"/>
                            </a:rPr>
                            <m:t>2</m:t>
                          </m:r>
                          <m:r>
                            <a:rPr lang="en-US" sz="1600" i="1">
                              <a:solidFill>
                                <a:schemeClr val="accent2"/>
                              </a:solidFill>
                              <a:latin typeface="Cambria Math"/>
                              <a:ea typeface="Cambria Math"/>
                            </a:rPr>
                            <m:t>𝑑𝑠</m:t>
                          </m:r>
                        </m:e>
                      </m:nary>
                    </m:oMath>
                  </m:oMathPara>
                </a14:m>
                <a:endParaRPr lang="en-US" sz="1600" i="1" dirty="0">
                  <a:latin typeface="Cambria Math" panose="02040503050406030204" pitchFamily="18" charset="0"/>
                  <a:ea typeface="Cambria Math"/>
                </a:endParaRPr>
              </a:p>
              <a:p>
                <a:pPr algn="ctr"/>
                <a:endParaRPr lang="en-US" sz="1600" i="1" dirty="0">
                  <a:latin typeface="Cambria Math" panose="02040503050406030204" pitchFamily="18" charset="0"/>
                  <a:ea typeface="Cambria Math"/>
                </a:endParaRPr>
              </a:p>
              <a:p>
                <a:pPr algn="ctr"/>
                <a14:m>
                  <m:oMathPara xmlns:m="http://schemas.openxmlformats.org/officeDocument/2006/math">
                    <m:oMathParaPr>
                      <m:jc m:val="left"/>
                    </m:oMathParaPr>
                    <m:oMath xmlns:m="http://schemas.openxmlformats.org/officeDocument/2006/math">
                      <m:r>
                        <a:rPr lang="en-US" sz="1600" b="0" i="1" smtClean="0">
                          <a:latin typeface="Cambria Math" panose="02040503050406030204" pitchFamily="18" charset="0"/>
                          <a:ea typeface="Cambria Math"/>
                        </a:rPr>
                        <m:t>               </m:t>
                      </m:r>
                      <m:r>
                        <a:rPr lang="en-US" sz="1600" i="1" smtClean="0">
                          <a:solidFill>
                            <a:schemeClr val="tx2"/>
                          </a:solidFill>
                          <a:latin typeface="Cambria Math"/>
                          <a:ea typeface="Cambria Math"/>
                        </a:rPr>
                        <m:t>+</m:t>
                      </m:r>
                      <m:r>
                        <a:rPr lang="en-US" sz="1600" b="0" i="1" smtClean="0">
                          <a:solidFill>
                            <a:schemeClr val="tx2"/>
                          </a:solidFill>
                          <a:latin typeface="Cambria Math" panose="02040503050406030204" pitchFamily="18" charset="0"/>
                          <a:ea typeface="Cambria Math"/>
                        </a:rPr>
                        <m:t> </m:t>
                      </m:r>
                      <m:nary>
                        <m:naryPr>
                          <m:ctrlPr>
                            <a:rPr lang="en-US" sz="1600" i="1">
                              <a:solidFill>
                                <a:schemeClr val="tx2"/>
                              </a:solidFill>
                              <a:latin typeface="Cambria Math" panose="02040503050406030204" pitchFamily="18" charset="0"/>
                              <a:ea typeface="Cambria Math"/>
                            </a:rPr>
                          </m:ctrlPr>
                        </m:naryPr>
                        <m:sub>
                          <m:r>
                            <m:rPr>
                              <m:sty m:val="p"/>
                              <m:brk m:alnAt="23"/>
                            </m:rPr>
                            <a:rPr lang="el-GR" sz="1600" i="1">
                              <a:solidFill>
                                <a:schemeClr val="tx2"/>
                              </a:solidFill>
                              <a:latin typeface="Cambria Math"/>
                              <a:ea typeface="Cambria Math"/>
                            </a:rPr>
                            <m:t>Γ</m:t>
                          </m:r>
                        </m:sub>
                        <m:sup/>
                        <m:e>
                          <m:f>
                            <m:fPr>
                              <m:ctrlPr>
                                <a:rPr lang="en-US" sz="1600" i="1">
                                  <a:solidFill>
                                    <a:schemeClr val="tx2"/>
                                  </a:solidFill>
                                  <a:latin typeface="Cambria Math" panose="02040503050406030204" pitchFamily="18" charset="0"/>
                                  <a:ea typeface="Cambria Math"/>
                                </a:rPr>
                              </m:ctrlPr>
                            </m:fPr>
                            <m:num>
                              <m:r>
                                <a:rPr lang="en-US" sz="1600" i="1">
                                  <a:solidFill>
                                    <a:schemeClr val="tx2"/>
                                  </a:solidFill>
                                  <a:latin typeface="Cambria Math"/>
                                  <a:ea typeface="Cambria Math"/>
                                </a:rPr>
                                <m:t>1</m:t>
                              </m:r>
                            </m:num>
                            <m:den>
                              <m:sSubSup>
                                <m:sSubSupPr>
                                  <m:ctrlPr>
                                    <a:rPr lang="en-US" sz="1600" i="1">
                                      <a:solidFill>
                                        <a:schemeClr val="tx2"/>
                                      </a:solidFill>
                                      <a:latin typeface="Cambria Math" panose="02040503050406030204" pitchFamily="18" charset="0"/>
                                      <a:ea typeface="Cambria Math"/>
                                    </a:rPr>
                                  </m:ctrlPr>
                                </m:sSubSupPr>
                                <m:e>
                                  <m:r>
                                    <a:rPr lang="en-US" sz="1600" i="1">
                                      <a:solidFill>
                                        <a:schemeClr val="tx2"/>
                                      </a:solidFill>
                                      <a:latin typeface="Cambria Math" panose="02040503050406030204" pitchFamily="18" charset="0"/>
                                      <a:ea typeface="Cambria Math" panose="02040503050406030204" pitchFamily="18" charset="0"/>
                                    </a:rPr>
                                    <m:t>𝜎</m:t>
                                  </m:r>
                                </m:e>
                                <m:sub>
                                  <m:r>
                                    <a:rPr lang="en-US" sz="1600" i="1" smtClean="0">
                                      <a:solidFill>
                                        <a:schemeClr val="tx2"/>
                                      </a:solidFill>
                                      <a:latin typeface="Cambria Math" panose="02040503050406030204" pitchFamily="18" charset="0"/>
                                      <a:ea typeface="Cambria Math" panose="02040503050406030204" pitchFamily="18" charset="0"/>
                                    </a:rPr>
                                    <m:t>𝜏</m:t>
                                  </m:r>
                                </m:sub>
                                <m:sup>
                                  <m:r>
                                    <a:rPr lang="en-US" sz="1600" i="1">
                                      <a:solidFill>
                                        <a:schemeClr val="tx2"/>
                                      </a:solidFill>
                                      <a:latin typeface="Cambria Math" panose="02040503050406030204" pitchFamily="18" charset="0"/>
                                      <a:ea typeface="Cambria Math"/>
                                    </a:rPr>
                                    <m:t>2</m:t>
                                  </m:r>
                                </m:sup>
                              </m:sSubSup>
                            </m:den>
                          </m:f>
                          <m:d>
                            <m:dPr>
                              <m:begChr m:val="|"/>
                              <m:endChr m:val="|"/>
                              <m:ctrlPr>
                                <a:rPr lang="en-US" sz="1600" i="1">
                                  <a:solidFill>
                                    <a:schemeClr val="tx2"/>
                                  </a:solidFill>
                                  <a:latin typeface="Cambria Math" panose="02040503050406030204" pitchFamily="18" charset="0"/>
                                  <a:ea typeface="Cambria Math"/>
                                </a:rPr>
                              </m:ctrlPr>
                            </m:dPr>
                            <m:e>
                              <m:r>
                                <a:rPr lang="en-US" sz="1600" i="1">
                                  <a:solidFill>
                                    <a:schemeClr val="tx2"/>
                                  </a:solidFill>
                                  <a:latin typeface="Cambria Math"/>
                                  <a:ea typeface="Cambria Math"/>
                                </a:rPr>
                                <m:t>𝑑𝑖𝑣</m:t>
                              </m:r>
                              <m:d>
                                <m:dPr>
                                  <m:ctrlPr>
                                    <a:rPr lang="en-US" sz="1600" i="1">
                                      <a:solidFill>
                                        <a:schemeClr val="tx2"/>
                                      </a:solidFill>
                                      <a:latin typeface="Cambria Math" panose="02040503050406030204" pitchFamily="18" charset="0"/>
                                      <a:ea typeface="Cambria Math"/>
                                    </a:rPr>
                                  </m:ctrlPr>
                                </m:dPr>
                                <m:e>
                                  <m:r>
                                    <a:rPr lang="en-US" sz="1600" b="1" i="1">
                                      <a:solidFill>
                                        <a:schemeClr val="tx2"/>
                                      </a:solidFill>
                                      <a:latin typeface="Cambria Math"/>
                                      <a:ea typeface="Cambria Math"/>
                                    </a:rPr>
                                    <m:t>𝑼</m:t>
                                  </m:r>
                                  <m:r>
                                    <a:rPr lang="en-US" sz="1600" b="0" i="1" smtClean="0">
                                      <a:solidFill>
                                        <a:schemeClr val="tx2"/>
                                      </a:solidFill>
                                      <a:latin typeface="Cambria Math" panose="02040503050406030204" pitchFamily="18" charset="0"/>
                                      <a:ea typeface="Cambria Math"/>
                                    </a:rPr>
                                    <m:t>𝐻</m:t>
                                  </m:r>
                                </m:e>
                              </m:d>
                              <m:r>
                                <a:rPr lang="en-US" sz="1600" i="1">
                                  <a:solidFill>
                                    <a:schemeClr val="tx2"/>
                                  </a:solidFill>
                                  <a:latin typeface="Cambria Math"/>
                                  <a:ea typeface="Cambria Math"/>
                                </a:rPr>
                                <m:t>−</m:t>
                              </m:r>
                              <m:sSub>
                                <m:sSubPr>
                                  <m:ctrlPr>
                                    <a:rPr lang="en-US" sz="1600" i="1" smtClean="0">
                                      <a:solidFill>
                                        <a:schemeClr val="tx2"/>
                                      </a:solidFill>
                                      <a:latin typeface="Cambria Math" panose="02040503050406030204" pitchFamily="18" charset="0"/>
                                      <a:ea typeface="Cambria Math"/>
                                    </a:rPr>
                                  </m:ctrlPr>
                                </m:sSubPr>
                                <m:e>
                                  <m:r>
                                    <a:rPr lang="en-US" sz="1600" i="1" smtClean="0">
                                      <a:solidFill>
                                        <a:schemeClr val="tx2"/>
                                      </a:solidFill>
                                      <a:latin typeface="Cambria Math" panose="02040503050406030204" pitchFamily="18" charset="0"/>
                                      <a:ea typeface="Cambria Math" panose="02040503050406030204" pitchFamily="18" charset="0"/>
                                    </a:rPr>
                                    <m:t>𝜏</m:t>
                                  </m:r>
                                </m:e>
                                <m:sub>
                                  <m:r>
                                    <a:rPr lang="en-US" sz="1600" b="0" i="1" smtClean="0">
                                      <a:solidFill>
                                        <a:schemeClr val="tx2"/>
                                      </a:solidFill>
                                      <a:latin typeface="Cambria Math" panose="02040503050406030204" pitchFamily="18" charset="0"/>
                                      <a:ea typeface="Cambria Math"/>
                                    </a:rPr>
                                    <m:t>𝑠</m:t>
                                  </m:r>
                                </m:sub>
                              </m:sSub>
                            </m:e>
                          </m:d>
                          <m:r>
                            <a:rPr lang="en-US" sz="1600" i="1" baseline="30000">
                              <a:solidFill>
                                <a:schemeClr val="tx2"/>
                              </a:solidFill>
                              <a:latin typeface="Cambria Math"/>
                              <a:ea typeface="Cambria Math"/>
                            </a:rPr>
                            <m:t>2</m:t>
                          </m:r>
                          <m:r>
                            <a:rPr lang="en-US" sz="1600" i="1">
                              <a:solidFill>
                                <a:schemeClr val="tx2"/>
                              </a:solidFill>
                              <a:latin typeface="Cambria Math"/>
                              <a:ea typeface="Cambria Math"/>
                            </a:rPr>
                            <m:t>𝑑𝑠</m:t>
                          </m:r>
                        </m:e>
                      </m:nary>
                    </m:oMath>
                  </m:oMathPara>
                </a14:m>
                <a:endParaRPr lang="en-US" sz="1600" i="1" dirty="0">
                  <a:latin typeface="Cambria Math" panose="02040503050406030204" pitchFamily="18" charset="0"/>
                  <a:ea typeface="Cambria Math"/>
                </a:endParaRPr>
              </a:p>
              <a:p>
                <a:pPr algn="ctr"/>
                <a:endParaRPr lang="en-US" sz="1600" i="1" dirty="0">
                  <a:latin typeface="Cambria Math" panose="02040503050406030204" pitchFamily="18" charset="0"/>
                  <a:ea typeface="Cambria Math"/>
                </a:endParaRPr>
              </a:p>
              <a:p>
                <a:r>
                  <a:rPr lang="en-US" sz="1600" b="0" dirty="0">
                    <a:ea typeface="Cambria Math"/>
                  </a:rPr>
                  <a:t>            </a:t>
                </a:r>
                <a14:m>
                  <m:oMath xmlns:m="http://schemas.openxmlformats.org/officeDocument/2006/math">
                    <m:r>
                      <a:rPr lang="en-US" sz="1600" b="0" i="1" smtClean="0">
                        <a:solidFill>
                          <a:schemeClr val="accent3">
                            <a:lumMod val="50000"/>
                          </a:schemeClr>
                        </a:solidFill>
                        <a:latin typeface="Cambria Math" panose="02040503050406030204" pitchFamily="18" charset="0"/>
                        <a:ea typeface="Cambria Math"/>
                      </a:rPr>
                      <m:t>+ </m:t>
                    </m:r>
                    <m:nary>
                      <m:naryPr>
                        <m:ctrlPr>
                          <a:rPr lang="en-US" sz="1600" i="1" smtClean="0">
                            <a:solidFill>
                              <a:schemeClr val="accent3">
                                <a:lumMod val="50000"/>
                              </a:schemeClr>
                            </a:solidFill>
                            <a:latin typeface="Cambria Math" panose="02040503050406030204" pitchFamily="18" charset="0"/>
                            <a:ea typeface="Cambria Math"/>
                          </a:rPr>
                        </m:ctrlPr>
                      </m:naryPr>
                      <m:sub>
                        <m:r>
                          <m:rPr>
                            <m:sty m:val="p"/>
                            <m:brk m:alnAt="23"/>
                          </m:rPr>
                          <a:rPr lang="el-GR" sz="1600" i="1">
                            <a:solidFill>
                              <a:schemeClr val="accent3">
                                <a:lumMod val="50000"/>
                              </a:schemeClr>
                            </a:solidFill>
                            <a:latin typeface="Cambria Math"/>
                            <a:ea typeface="Cambria Math"/>
                          </a:rPr>
                          <m:t>Γ</m:t>
                        </m:r>
                      </m:sub>
                      <m:sup/>
                      <m:e>
                        <m:f>
                          <m:fPr>
                            <m:ctrlPr>
                              <a:rPr lang="en-US" sz="1600" i="1">
                                <a:solidFill>
                                  <a:schemeClr val="accent3">
                                    <a:lumMod val="50000"/>
                                  </a:schemeClr>
                                </a:solidFill>
                                <a:latin typeface="Cambria Math" panose="02040503050406030204" pitchFamily="18" charset="0"/>
                                <a:ea typeface="Cambria Math"/>
                              </a:rPr>
                            </m:ctrlPr>
                          </m:fPr>
                          <m:num>
                            <m:r>
                              <a:rPr lang="en-US" sz="1600" i="1">
                                <a:solidFill>
                                  <a:schemeClr val="accent3">
                                    <a:lumMod val="50000"/>
                                  </a:schemeClr>
                                </a:solidFill>
                                <a:latin typeface="Cambria Math"/>
                                <a:ea typeface="Cambria Math"/>
                              </a:rPr>
                              <m:t>1</m:t>
                            </m:r>
                          </m:num>
                          <m:den>
                            <m:sSubSup>
                              <m:sSubSupPr>
                                <m:ctrlPr>
                                  <a:rPr lang="en-US" sz="1600" i="1">
                                    <a:solidFill>
                                      <a:schemeClr val="accent3">
                                        <a:lumMod val="50000"/>
                                      </a:schemeClr>
                                    </a:solidFill>
                                    <a:latin typeface="Cambria Math" panose="02040503050406030204" pitchFamily="18" charset="0"/>
                                    <a:ea typeface="Cambria Math"/>
                                  </a:rPr>
                                </m:ctrlPr>
                              </m:sSubSupPr>
                              <m:e>
                                <m:r>
                                  <a:rPr lang="en-US" sz="1600" i="1">
                                    <a:solidFill>
                                      <a:schemeClr val="accent3">
                                        <a:lumMod val="50000"/>
                                      </a:schemeClr>
                                    </a:solidFill>
                                    <a:latin typeface="Cambria Math" panose="02040503050406030204" pitchFamily="18" charset="0"/>
                                    <a:ea typeface="Cambria Math" panose="02040503050406030204" pitchFamily="18" charset="0"/>
                                  </a:rPr>
                                  <m:t>𝜎</m:t>
                                </m:r>
                              </m:e>
                              <m:sub>
                                <m:r>
                                  <a:rPr lang="en-US" sz="1600" b="0" i="1" smtClean="0">
                                    <a:solidFill>
                                      <a:schemeClr val="accent3">
                                        <a:lumMod val="50000"/>
                                      </a:schemeClr>
                                    </a:solidFill>
                                    <a:latin typeface="Cambria Math" panose="02040503050406030204" pitchFamily="18" charset="0"/>
                                    <a:ea typeface="Cambria Math"/>
                                  </a:rPr>
                                  <m:t>𝐻</m:t>
                                </m:r>
                              </m:sub>
                              <m:sup>
                                <m:r>
                                  <a:rPr lang="en-US" sz="1600" i="1">
                                    <a:solidFill>
                                      <a:schemeClr val="accent3">
                                        <a:lumMod val="50000"/>
                                      </a:schemeClr>
                                    </a:solidFill>
                                    <a:latin typeface="Cambria Math" panose="02040503050406030204" pitchFamily="18" charset="0"/>
                                    <a:ea typeface="Cambria Math"/>
                                  </a:rPr>
                                  <m:t>2</m:t>
                                </m:r>
                              </m:sup>
                            </m:sSubSup>
                          </m:den>
                        </m:f>
                        <m:r>
                          <a:rPr lang="en-US" sz="1600" i="0" smtClean="0">
                            <a:solidFill>
                              <a:schemeClr val="accent3">
                                <a:lumMod val="50000"/>
                              </a:schemeClr>
                            </a:solidFill>
                            <a:latin typeface="Cambria Math" panose="02040503050406030204" pitchFamily="18" charset="0"/>
                            <a:ea typeface="Cambria Math"/>
                          </a:rPr>
                          <m:t>|</m:t>
                        </m:r>
                        <m:sSup>
                          <m:sSupPr>
                            <m:ctrlPr>
                              <a:rPr lang="en-US" sz="1600" i="1" smtClean="0">
                                <a:solidFill>
                                  <a:schemeClr val="accent3">
                                    <a:lumMod val="50000"/>
                                  </a:schemeClr>
                                </a:solidFill>
                                <a:latin typeface="Cambria Math" panose="02040503050406030204" pitchFamily="18" charset="0"/>
                                <a:ea typeface="Cambria Math"/>
                              </a:rPr>
                            </m:ctrlPr>
                          </m:sSupPr>
                          <m:e>
                            <m:r>
                              <a:rPr lang="en-US" sz="1600" b="0" i="1" smtClean="0">
                                <a:solidFill>
                                  <a:schemeClr val="accent3">
                                    <a:lumMod val="50000"/>
                                  </a:schemeClr>
                                </a:solidFill>
                                <a:latin typeface="Cambria Math" panose="02040503050406030204" pitchFamily="18" charset="0"/>
                                <a:ea typeface="Cambria Math"/>
                              </a:rPr>
                              <m:t>𝐻</m:t>
                            </m:r>
                            <m:r>
                              <a:rPr lang="en-US" sz="1600" b="0" i="1" smtClean="0">
                                <a:solidFill>
                                  <a:schemeClr val="accent3">
                                    <a:lumMod val="50000"/>
                                  </a:schemeClr>
                                </a:solidFill>
                                <a:latin typeface="Cambria Math" panose="02040503050406030204" pitchFamily="18" charset="0"/>
                                <a:ea typeface="Cambria Math"/>
                              </a:rPr>
                              <m:t>−</m:t>
                            </m:r>
                            <m:r>
                              <a:rPr lang="en-US" sz="1600" b="0" i="1" smtClean="0">
                                <a:solidFill>
                                  <a:schemeClr val="accent3">
                                    <a:lumMod val="50000"/>
                                  </a:schemeClr>
                                </a:solidFill>
                                <a:latin typeface="Cambria Math" panose="02040503050406030204" pitchFamily="18" charset="0"/>
                                <a:ea typeface="Cambria Math"/>
                              </a:rPr>
                              <m:t>𝐻</m:t>
                            </m:r>
                          </m:e>
                          <m:sup>
                            <m:r>
                              <a:rPr lang="en-US" sz="1600" b="0" i="1" smtClean="0">
                                <a:solidFill>
                                  <a:schemeClr val="accent3">
                                    <a:lumMod val="50000"/>
                                  </a:schemeClr>
                                </a:solidFill>
                                <a:latin typeface="Cambria Math" panose="02040503050406030204" pitchFamily="18" charset="0"/>
                                <a:ea typeface="Cambria Math"/>
                              </a:rPr>
                              <m:t>𝑜𝑏𝑠</m:t>
                            </m:r>
                          </m:sup>
                        </m:sSup>
                        <m:r>
                          <a:rPr lang="en-US" sz="1600" i="0">
                            <a:solidFill>
                              <a:schemeClr val="accent3">
                                <a:lumMod val="50000"/>
                              </a:schemeClr>
                            </a:solidFill>
                            <a:latin typeface="Cambria Math" panose="02040503050406030204" pitchFamily="18" charset="0"/>
                            <a:ea typeface="Cambria Math"/>
                          </a:rPr>
                          <m:t>|</m:t>
                        </m:r>
                        <m:r>
                          <a:rPr lang="en-US" sz="1600" i="1" baseline="30000">
                            <a:solidFill>
                              <a:schemeClr val="accent3">
                                <a:lumMod val="50000"/>
                              </a:schemeClr>
                            </a:solidFill>
                            <a:latin typeface="Cambria Math"/>
                            <a:ea typeface="Cambria Math"/>
                          </a:rPr>
                          <m:t>2</m:t>
                        </m:r>
                        <m:r>
                          <a:rPr lang="en-US" sz="1600" i="1">
                            <a:solidFill>
                              <a:schemeClr val="accent3">
                                <a:lumMod val="50000"/>
                              </a:schemeClr>
                            </a:solidFill>
                            <a:latin typeface="Cambria Math"/>
                            <a:ea typeface="Cambria Math"/>
                          </a:rPr>
                          <m:t>𝑑𝑠</m:t>
                        </m:r>
                      </m:e>
                    </m:nary>
                  </m:oMath>
                </a14:m>
                <a:endParaRPr lang="en-US" sz="1600" dirty="0">
                  <a:ea typeface="Cambria Math"/>
                </a:endParaRPr>
              </a:p>
              <a:p>
                <a:endParaRPr lang="en-US" sz="1600" dirty="0">
                  <a:ea typeface="Cambria Math"/>
                </a:endParaRPr>
              </a:p>
              <a:p>
                <a:pPr/>
                <a14:m>
                  <m:oMathPara xmlns:m="http://schemas.openxmlformats.org/officeDocument/2006/math">
                    <m:oMathParaPr>
                      <m:jc m:val="left"/>
                    </m:oMathParaPr>
                    <m:oMath xmlns:m="http://schemas.openxmlformats.org/officeDocument/2006/math">
                      <m:r>
                        <a:rPr lang="en-US" sz="1600" b="0" i="1" smtClean="0">
                          <a:latin typeface="Cambria Math" panose="02040503050406030204" pitchFamily="18" charset="0"/>
                          <a:ea typeface="Cambria Math"/>
                        </a:rPr>
                        <m:t>               </m:t>
                      </m:r>
                      <m:r>
                        <a:rPr lang="en-US" sz="1600" i="1" smtClean="0">
                          <a:solidFill>
                            <a:schemeClr val="accent4">
                              <a:lumMod val="75000"/>
                            </a:schemeClr>
                          </a:solidFill>
                          <a:latin typeface="Cambria Math"/>
                          <a:ea typeface="Cambria Math"/>
                        </a:rPr>
                        <m:t>+</m:t>
                      </m:r>
                      <m:r>
                        <a:rPr lang="en-US" sz="1600" b="0" i="1" smtClean="0">
                          <a:solidFill>
                            <a:schemeClr val="accent4">
                              <a:lumMod val="75000"/>
                            </a:schemeClr>
                          </a:solidFill>
                          <a:latin typeface="Cambria Math" panose="02040503050406030204" pitchFamily="18" charset="0"/>
                          <a:ea typeface="Cambria Math"/>
                        </a:rPr>
                        <m:t> </m:t>
                      </m:r>
                      <m:r>
                        <a:rPr lang="en-US" sz="1600" i="1">
                          <a:solidFill>
                            <a:schemeClr val="accent4">
                              <a:lumMod val="75000"/>
                            </a:schemeClr>
                          </a:solidFill>
                          <a:latin typeface="Cambria Math"/>
                          <a:ea typeface="Cambria Math"/>
                        </a:rPr>
                        <m:t>ℛ</m:t>
                      </m:r>
                      <m:r>
                        <a:rPr lang="en-US" sz="1600" i="1">
                          <a:solidFill>
                            <a:schemeClr val="accent4">
                              <a:lumMod val="75000"/>
                            </a:schemeClr>
                          </a:solidFill>
                          <a:latin typeface="Cambria Math"/>
                          <a:ea typeface="Cambria Math"/>
                        </a:rPr>
                        <m:t>(</m:t>
                      </m:r>
                      <m:r>
                        <a:rPr lang="en-US" sz="1600" b="1" i="1" smtClean="0">
                          <a:solidFill>
                            <a:schemeClr val="accent4">
                              <a:lumMod val="75000"/>
                            </a:schemeClr>
                          </a:solidFill>
                          <a:latin typeface="Cambria Math" panose="02040503050406030204" pitchFamily="18" charset="0"/>
                          <a:ea typeface="Cambria Math"/>
                        </a:rPr>
                        <m:t>𝒖</m:t>
                      </m:r>
                      <m:r>
                        <a:rPr lang="en-US" sz="1600" b="0" i="1" smtClean="0">
                          <a:solidFill>
                            <a:schemeClr val="accent4">
                              <a:lumMod val="75000"/>
                            </a:schemeClr>
                          </a:solidFill>
                          <a:latin typeface="Cambria Math" panose="02040503050406030204" pitchFamily="18" charset="0"/>
                          <a:ea typeface="Cambria Math"/>
                        </a:rPr>
                        <m:t>,</m:t>
                      </m:r>
                      <m:r>
                        <a:rPr lang="en-US" sz="1600" b="0" i="1" smtClean="0">
                          <a:solidFill>
                            <a:schemeClr val="accent4">
                              <a:lumMod val="75000"/>
                            </a:schemeClr>
                          </a:solidFill>
                          <a:latin typeface="Cambria Math" panose="02040503050406030204" pitchFamily="18" charset="0"/>
                          <a:ea typeface="Cambria Math"/>
                        </a:rPr>
                        <m:t>𝐻</m:t>
                      </m:r>
                      <m:r>
                        <a:rPr lang="en-US" sz="1600" b="0" i="1" smtClean="0">
                          <a:solidFill>
                            <a:schemeClr val="accent4">
                              <a:lumMod val="75000"/>
                            </a:schemeClr>
                          </a:solidFill>
                          <a:latin typeface="Cambria Math" panose="02040503050406030204" pitchFamily="18" charset="0"/>
                          <a:ea typeface="Cambria Math"/>
                        </a:rPr>
                        <m:t>)</m:t>
                      </m:r>
                    </m:oMath>
                  </m:oMathPara>
                </a14:m>
                <a:endParaRPr lang="en-US" sz="1600" dirty="0">
                  <a:solidFill>
                    <a:schemeClr val="accent4">
                      <a:lumMod val="75000"/>
                    </a:schemeClr>
                  </a:solidFill>
                </a:endParaRPr>
              </a:p>
            </p:txBody>
          </p:sp>
        </mc:Choice>
        <mc:Fallback xmlns="">
          <p:sp>
            <p:nvSpPr>
              <p:cNvPr id="23" name="TextBox 22">
                <a:extLst>
                  <a:ext uri="{FF2B5EF4-FFF2-40B4-BE49-F238E27FC236}">
                    <a16:creationId xmlns:a16="http://schemas.microsoft.com/office/drawing/2014/main" id="{CE4F0730-2ED4-4AF4-954C-29B885DC7260}"/>
                  </a:ext>
                </a:extLst>
              </p:cNvPr>
              <p:cNvSpPr txBox="1">
                <a:spLocks noRot="1" noChangeAspect="1" noMove="1" noResize="1" noEditPoints="1" noAdjustHandles="1" noChangeArrowheads="1" noChangeShapeType="1" noTextEdit="1"/>
              </p:cNvSpPr>
              <p:nvPr/>
            </p:nvSpPr>
            <p:spPr>
              <a:xfrm>
                <a:off x="790852" y="2884978"/>
                <a:ext cx="8229600" cy="2647007"/>
              </a:xfrm>
              <a:prstGeom prst="rect">
                <a:avLst/>
              </a:prstGeom>
              <a:blipFill>
                <a:blip r:embed="rId4"/>
                <a:stretch>
                  <a:fillRect b="-4378"/>
                </a:stretch>
              </a:blipFill>
              <a:ln>
                <a:noFill/>
              </a:ln>
            </p:spPr>
            <p:txBody>
              <a:bodyPr/>
              <a:lstStyle/>
              <a:p>
                <a:r>
                  <a:rPr lang="en-US">
                    <a:noFill/>
                  </a:rPr>
                  <a:t> </a:t>
                </a:r>
              </a:p>
            </p:txBody>
          </p:sp>
        </mc:Fallback>
      </mc:AlternateContent>
      <p:sp>
        <p:nvSpPr>
          <p:cNvPr id="24" name="TextBox 23">
            <a:extLst>
              <a:ext uri="{FF2B5EF4-FFF2-40B4-BE49-F238E27FC236}">
                <a16:creationId xmlns:a16="http://schemas.microsoft.com/office/drawing/2014/main" id="{C4E61474-CE45-454C-882C-F46CB136D01A}"/>
              </a:ext>
            </a:extLst>
          </p:cNvPr>
          <p:cNvSpPr txBox="1"/>
          <p:nvPr/>
        </p:nvSpPr>
        <p:spPr>
          <a:xfrm>
            <a:off x="4736237" y="3037378"/>
            <a:ext cx="4572000" cy="338554"/>
          </a:xfrm>
          <a:prstGeom prst="rect">
            <a:avLst/>
          </a:prstGeom>
          <a:noFill/>
        </p:spPr>
        <p:txBody>
          <a:bodyPr wrap="square" rtlCol="0">
            <a:spAutoFit/>
          </a:bodyPr>
          <a:lstStyle/>
          <a:p>
            <a:r>
              <a:rPr lang="en-US" sz="1600" dirty="0">
                <a:solidFill>
                  <a:schemeClr val="accent2"/>
                </a:solidFill>
                <a:latin typeface="Calibri" panose="020F0502020204030204" pitchFamily="34" charset="0"/>
                <a:cs typeface="Calibri" panose="020F0502020204030204" pitchFamily="34" charset="0"/>
              </a:rPr>
              <a:t>surface velocity mismatch</a:t>
            </a:r>
          </a:p>
        </p:txBody>
      </p:sp>
      <p:sp>
        <p:nvSpPr>
          <p:cNvPr id="25" name="TextBox 24">
            <a:extLst>
              <a:ext uri="{FF2B5EF4-FFF2-40B4-BE49-F238E27FC236}">
                <a16:creationId xmlns:a16="http://schemas.microsoft.com/office/drawing/2014/main" id="{B7CDB7C5-4EDC-479E-8158-3BB187B3266E}"/>
              </a:ext>
            </a:extLst>
          </p:cNvPr>
          <p:cNvSpPr txBox="1"/>
          <p:nvPr/>
        </p:nvSpPr>
        <p:spPr>
          <a:xfrm>
            <a:off x="4724400" y="3841824"/>
            <a:ext cx="4572000" cy="338554"/>
          </a:xfrm>
          <a:prstGeom prst="rect">
            <a:avLst/>
          </a:prstGeom>
          <a:noFill/>
        </p:spPr>
        <p:txBody>
          <a:bodyPr wrap="square" rtlCol="0">
            <a:spAutoFit/>
          </a:bodyPr>
          <a:lstStyle/>
          <a:p>
            <a:r>
              <a:rPr lang="en-US" sz="1600" dirty="0">
                <a:solidFill>
                  <a:schemeClr val="tx2"/>
                </a:solidFill>
                <a:latin typeface="Calibri" panose="020F0502020204030204" pitchFamily="34" charset="0"/>
                <a:cs typeface="Calibri" panose="020F0502020204030204" pitchFamily="34" charset="0"/>
              </a:rPr>
              <a:t>SMB mismatch</a:t>
            </a:r>
          </a:p>
        </p:txBody>
      </p:sp>
      <p:sp>
        <p:nvSpPr>
          <p:cNvPr id="26" name="TextBox 25">
            <a:extLst>
              <a:ext uri="{FF2B5EF4-FFF2-40B4-BE49-F238E27FC236}">
                <a16:creationId xmlns:a16="http://schemas.microsoft.com/office/drawing/2014/main" id="{D379FEA4-CBC7-4F81-808A-87341EB99DAF}"/>
              </a:ext>
            </a:extLst>
          </p:cNvPr>
          <p:cNvSpPr txBox="1"/>
          <p:nvPr/>
        </p:nvSpPr>
        <p:spPr>
          <a:xfrm>
            <a:off x="4724400" y="4561378"/>
            <a:ext cx="4572000" cy="338554"/>
          </a:xfrm>
          <a:prstGeom prst="rect">
            <a:avLst/>
          </a:prstGeom>
          <a:noFill/>
        </p:spPr>
        <p:txBody>
          <a:bodyPr wrap="square" rtlCol="0">
            <a:spAutoFit/>
          </a:bodyPr>
          <a:lstStyle/>
          <a:p>
            <a:r>
              <a:rPr lang="en-US" sz="1600" dirty="0">
                <a:solidFill>
                  <a:schemeClr val="accent3">
                    <a:lumMod val="50000"/>
                  </a:schemeClr>
                </a:solidFill>
                <a:latin typeface="Calibri" panose="020F0502020204030204" pitchFamily="34" charset="0"/>
                <a:cs typeface="Calibri" panose="020F0502020204030204" pitchFamily="34" charset="0"/>
              </a:rPr>
              <a:t>thickness mismatch</a:t>
            </a:r>
          </a:p>
        </p:txBody>
      </p:sp>
      <p:sp>
        <p:nvSpPr>
          <p:cNvPr id="27" name="TextBox 26">
            <a:extLst>
              <a:ext uri="{FF2B5EF4-FFF2-40B4-BE49-F238E27FC236}">
                <a16:creationId xmlns:a16="http://schemas.microsoft.com/office/drawing/2014/main" id="{5463570C-ACC1-4B8B-A9C4-70A1AB9FCA91}"/>
              </a:ext>
            </a:extLst>
          </p:cNvPr>
          <p:cNvSpPr txBox="1"/>
          <p:nvPr/>
        </p:nvSpPr>
        <p:spPr>
          <a:xfrm>
            <a:off x="4736237" y="5094778"/>
            <a:ext cx="4572000" cy="338554"/>
          </a:xfrm>
          <a:prstGeom prst="rect">
            <a:avLst/>
          </a:prstGeom>
          <a:noFill/>
        </p:spPr>
        <p:txBody>
          <a:bodyPr wrap="square" rtlCol="0">
            <a:spAutoFit/>
          </a:bodyPr>
          <a:lstStyle/>
          <a:p>
            <a:r>
              <a:rPr lang="en-US" sz="1600" dirty="0">
                <a:solidFill>
                  <a:schemeClr val="accent4">
                    <a:lumMod val="50000"/>
                  </a:schemeClr>
                </a:solidFill>
                <a:latin typeface="Calibri" panose="020F0502020204030204" pitchFamily="34" charset="0"/>
                <a:cs typeface="Calibri" panose="020F0502020204030204" pitchFamily="34" charset="0"/>
              </a:rPr>
              <a:t>regularization terms</a:t>
            </a:r>
          </a:p>
        </p:txBody>
      </p:sp>
      <p:sp>
        <p:nvSpPr>
          <p:cNvPr id="28" name="Rectangle 27">
            <a:extLst>
              <a:ext uri="{FF2B5EF4-FFF2-40B4-BE49-F238E27FC236}">
                <a16:creationId xmlns:a16="http://schemas.microsoft.com/office/drawing/2014/main" id="{F94B12D3-9EB0-4673-8094-3C18673B33CB}"/>
              </a:ext>
            </a:extLst>
          </p:cNvPr>
          <p:cNvSpPr/>
          <p:nvPr/>
        </p:nvSpPr>
        <p:spPr>
          <a:xfrm>
            <a:off x="609600" y="2732578"/>
            <a:ext cx="6717437" cy="2895600"/>
          </a:xfrm>
          <a:prstGeom prst="rect">
            <a:avLst/>
          </a:pr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TextBox 28">
            <a:extLst>
              <a:ext uri="{FF2B5EF4-FFF2-40B4-BE49-F238E27FC236}">
                <a16:creationId xmlns:a16="http://schemas.microsoft.com/office/drawing/2014/main" id="{4FADB007-96A9-4B86-B21C-8C42C04FFA7D}"/>
              </a:ext>
            </a:extLst>
          </p:cNvPr>
          <p:cNvSpPr txBox="1"/>
          <p:nvPr/>
        </p:nvSpPr>
        <p:spPr>
          <a:xfrm>
            <a:off x="4736237" y="3037378"/>
            <a:ext cx="4572000" cy="338554"/>
          </a:xfrm>
          <a:prstGeom prst="rect">
            <a:avLst/>
          </a:prstGeom>
          <a:noFill/>
        </p:spPr>
        <p:txBody>
          <a:bodyPr wrap="square" rtlCol="0">
            <a:spAutoFit/>
          </a:bodyPr>
          <a:lstStyle/>
          <a:p>
            <a:r>
              <a:rPr lang="en-US" sz="1600" dirty="0">
                <a:solidFill>
                  <a:schemeClr val="accent2"/>
                </a:solidFill>
                <a:latin typeface="Calibri" panose="020F0502020204030204" pitchFamily="34" charset="0"/>
                <a:cs typeface="Calibri" panose="020F0502020204030204" pitchFamily="34" charset="0"/>
              </a:rPr>
              <a:t>surface velocity mismatch</a:t>
            </a:r>
          </a:p>
        </p:txBody>
      </p:sp>
      <p:sp>
        <p:nvSpPr>
          <p:cNvPr id="30" name="Right Brace 29">
            <a:extLst>
              <a:ext uri="{FF2B5EF4-FFF2-40B4-BE49-F238E27FC236}">
                <a16:creationId xmlns:a16="http://schemas.microsoft.com/office/drawing/2014/main" id="{7B55F9DD-30A4-4E30-9D54-5953A0BE848F}"/>
              </a:ext>
            </a:extLst>
          </p:cNvPr>
          <p:cNvSpPr/>
          <p:nvPr/>
        </p:nvSpPr>
        <p:spPr>
          <a:xfrm>
            <a:off x="7403237" y="3841824"/>
            <a:ext cx="533400" cy="1058108"/>
          </a:xfrm>
          <a:prstGeom prst="rightBrace">
            <a:avLst/>
          </a:prstGeom>
          <a:ln>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1" name="Right Brace 30">
            <a:extLst>
              <a:ext uri="{FF2B5EF4-FFF2-40B4-BE49-F238E27FC236}">
                <a16:creationId xmlns:a16="http://schemas.microsoft.com/office/drawing/2014/main" id="{F0E83819-179E-447B-8484-769DA51A23EC}"/>
              </a:ext>
            </a:extLst>
          </p:cNvPr>
          <p:cNvSpPr/>
          <p:nvPr/>
        </p:nvSpPr>
        <p:spPr>
          <a:xfrm>
            <a:off x="7403237" y="2788784"/>
            <a:ext cx="580748" cy="1010593"/>
          </a:xfrm>
          <a:prstGeom prst="rightBrace">
            <a:avLst/>
          </a:prstGeom>
          <a:ln>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2" name="TextBox 31">
            <a:extLst>
              <a:ext uri="{FF2B5EF4-FFF2-40B4-BE49-F238E27FC236}">
                <a16:creationId xmlns:a16="http://schemas.microsoft.com/office/drawing/2014/main" id="{D0EE7C96-E3BF-416D-9F7B-335AE0F54155}"/>
              </a:ext>
            </a:extLst>
          </p:cNvPr>
          <p:cNvSpPr txBox="1"/>
          <p:nvPr/>
        </p:nvSpPr>
        <p:spPr>
          <a:xfrm>
            <a:off x="8077200" y="4192046"/>
            <a:ext cx="1207363" cy="369332"/>
          </a:xfrm>
          <a:prstGeom prst="rect">
            <a:avLst/>
          </a:prstGeom>
          <a:noFill/>
        </p:spPr>
        <p:txBody>
          <a:bodyPr wrap="square" rtlCol="0">
            <a:spAutoFit/>
          </a:bodyPr>
          <a:lstStyle/>
          <a:p>
            <a:r>
              <a:rPr lang="en-US" b="1" i="1" dirty="0">
                <a:latin typeface="Calibri" panose="020F0502020204030204" pitchFamily="34" charset="0"/>
                <a:cs typeface="Calibri" panose="020F0502020204030204" pitchFamily="34" charset="0"/>
              </a:rPr>
              <a:t>novel</a:t>
            </a:r>
          </a:p>
        </p:txBody>
      </p:sp>
      <p:sp>
        <p:nvSpPr>
          <p:cNvPr id="33" name="TextBox 32">
            <a:extLst>
              <a:ext uri="{FF2B5EF4-FFF2-40B4-BE49-F238E27FC236}">
                <a16:creationId xmlns:a16="http://schemas.microsoft.com/office/drawing/2014/main" id="{43FE2C9C-BCBA-4634-A490-DEFBF1AE7603}"/>
              </a:ext>
            </a:extLst>
          </p:cNvPr>
          <p:cNvSpPr txBox="1"/>
          <p:nvPr/>
        </p:nvSpPr>
        <p:spPr>
          <a:xfrm>
            <a:off x="8012837" y="3125246"/>
            <a:ext cx="1207363" cy="369332"/>
          </a:xfrm>
          <a:prstGeom prst="rect">
            <a:avLst/>
          </a:prstGeom>
          <a:noFill/>
        </p:spPr>
        <p:txBody>
          <a:bodyPr wrap="square" rtlCol="0">
            <a:spAutoFit/>
          </a:bodyPr>
          <a:lstStyle/>
          <a:p>
            <a:r>
              <a:rPr lang="en-US" b="1" i="1" dirty="0">
                <a:latin typeface="Calibri" panose="020F0502020204030204" pitchFamily="34" charset="0"/>
                <a:cs typeface="Calibri" panose="020F0502020204030204" pitchFamily="34" charset="0"/>
              </a:rPr>
              <a:t>common</a:t>
            </a:r>
          </a:p>
        </p:txBody>
      </p:sp>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4A97AD9D-0FE8-40B3-B0A0-A7535790EBF1}"/>
                  </a:ext>
                </a:extLst>
              </p:cNvPr>
              <p:cNvSpPr txBox="1"/>
              <p:nvPr/>
            </p:nvSpPr>
            <p:spPr>
              <a:xfrm>
                <a:off x="4862003" y="399871"/>
                <a:ext cx="4082249" cy="1877437"/>
              </a:xfrm>
              <a:prstGeom prst="rect">
                <a:avLst/>
              </a:prstGeom>
              <a:noFill/>
              <a:ln>
                <a:solidFill>
                  <a:schemeClr val="tx1"/>
                </a:solidFill>
              </a:ln>
            </p:spPr>
            <p:txBody>
              <a:bodyPr wrap="square" rtlCol="0">
                <a:spAutoFit/>
              </a:bodyPr>
              <a:lstStyle/>
              <a:p>
                <a14:m>
                  <m:oMath xmlns:m="http://schemas.openxmlformats.org/officeDocument/2006/math">
                    <m:r>
                      <a:rPr lang="en-US" sz="1600" b="1" i="1" dirty="0" smtClean="0">
                        <a:solidFill>
                          <a:schemeClr val="tx1"/>
                        </a:solidFill>
                        <a:latin typeface="Cambria Math" panose="02040503050406030204" pitchFamily="18" charset="0"/>
                        <a:cs typeface="Calibri" panose="020F0502020204030204" pitchFamily="34" charset="0"/>
                      </a:rPr>
                      <m:t>𝑼</m:t>
                    </m:r>
                  </m:oMath>
                </a14:m>
                <a:r>
                  <a:rPr lang="en-US" sz="1600" dirty="0">
                    <a:solidFill>
                      <a:schemeClr val="tx1"/>
                    </a:solidFill>
                    <a:latin typeface="Calibri" panose="020F0502020204030204" pitchFamily="34" charset="0"/>
                    <a:cs typeface="Calibri" panose="020F0502020204030204" pitchFamily="34" charset="0"/>
                  </a:rPr>
                  <a:t>: computed depth averaged velocity</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r>
                      <a:rPr lang="en-US" sz="1600" b="0" i="1" dirty="0" smtClean="0">
                        <a:solidFill>
                          <a:schemeClr val="tx1"/>
                        </a:solidFill>
                        <a:latin typeface="Cambria Math" panose="02040503050406030204" pitchFamily="18" charset="0"/>
                        <a:cs typeface="Calibri" panose="020F0502020204030204" pitchFamily="34" charset="0"/>
                      </a:rPr>
                      <m:t>𝐻</m:t>
                    </m:r>
                  </m:oMath>
                </a14:m>
                <a:r>
                  <a:rPr lang="en-US" sz="1600" dirty="0">
                    <a:solidFill>
                      <a:schemeClr val="tx1"/>
                    </a:solidFill>
                    <a:latin typeface="Calibri" panose="020F0502020204030204" pitchFamily="34" charset="0"/>
                    <a:cs typeface="Calibri" panose="020F0502020204030204" pitchFamily="34" charset="0"/>
                  </a:rPr>
                  <a:t>: ice thickness</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r>
                      <a:rPr lang="en-US" sz="1600" i="1" smtClean="0">
                        <a:solidFill>
                          <a:schemeClr val="tx1"/>
                        </a:solidFill>
                        <a:latin typeface="Cambria Math" panose="02040503050406030204" pitchFamily="18" charset="0"/>
                        <a:ea typeface="Cambria Math" panose="02040503050406030204" pitchFamily="18" charset="0"/>
                        <a:cs typeface="Calibri" panose="020F0502020204030204" pitchFamily="34" charset="0"/>
                      </a:rPr>
                      <m:t>𝛽</m:t>
                    </m:r>
                  </m:oMath>
                </a14:m>
                <a:r>
                  <a:rPr lang="en-US" sz="1600" dirty="0">
                    <a:solidFill>
                      <a:schemeClr val="tx1"/>
                    </a:solidFill>
                    <a:latin typeface="Calibri" panose="020F0502020204030204" pitchFamily="34" charset="0"/>
                    <a:cs typeface="Calibri" panose="020F0502020204030204" pitchFamily="34" charset="0"/>
                  </a:rPr>
                  <a:t>: basal sliding friction coefficient</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sSub>
                      <m:sSubPr>
                        <m:ctrlPr>
                          <a:rPr lang="en-US" sz="1600" i="1" smtClean="0">
                            <a:solidFill>
                              <a:schemeClr val="tx1"/>
                            </a:solidFill>
                            <a:latin typeface="Cambria Math" panose="02040503050406030204" pitchFamily="18" charset="0"/>
                            <a:ea typeface="Cambria Math"/>
                          </a:rPr>
                        </m:ctrlPr>
                      </m:sSubPr>
                      <m:e>
                        <m:r>
                          <a:rPr lang="en-US" sz="1600" i="1">
                            <a:solidFill>
                              <a:schemeClr val="tx1"/>
                            </a:solidFill>
                            <a:latin typeface="Cambria Math" panose="02040503050406030204" pitchFamily="18" charset="0"/>
                            <a:ea typeface="Cambria Math" panose="02040503050406030204" pitchFamily="18" charset="0"/>
                          </a:rPr>
                          <m:t>𝜏</m:t>
                        </m:r>
                      </m:e>
                      <m:sub>
                        <m:r>
                          <a:rPr lang="en-US" sz="1600" i="1">
                            <a:solidFill>
                              <a:schemeClr val="tx1"/>
                            </a:solidFill>
                            <a:latin typeface="Cambria Math" panose="02040503050406030204" pitchFamily="18" charset="0"/>
                            <a:ea typeface="Cambria Math"/>
                          </a:rPr>
                          <m:t>𝑠</m:t>
                        </m:r>
                      </m:sub>
                    </m:sSub>
                  </m:oMath>
                </a14:m>
                <a:r>
                  <a:rPr lang="en-US" sz="1600" dirty="0">
                    <a:solidFill>
                      <a:schemeClr val="tx1"/>
                    </a:solidFill>
                    <a:latin typeface="Calibri" panose="020F0502020204030204" pitchFamily="34" charset="0"/>
                    <a:cs typeface="Calibri" panose="020F0502020204030204" pitchFamily="34" charset="0"/>
                  </a:rPr>
                  <a:t>: surface mass balance (SMB)</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r>
                      <a:rPr lang="en-US" sz="1600" i="1">
                        <a:solidFill>
                          <a:schemeClr val="tx1"/>
                        </a:solidFill>
                        <a:latin typeface="Cambria Math"/>
                        <a:ea typeface="Cambria Math"/>
                      </a:rPr>
                      <m:t>ℛ</m:t>
                    </m:r>
                    <m:r>
                      <a:rPr lang="en-US" sz="1600" i="1">
                        <a:solidFill>
                          <a:schemeClr val="tx1"/>
                        </a:solidFill>
                        <a:latin typeface="Cambria Math"/>
                        <a:ea typeface="Cambria Math"/>
                      </a:rPr>
                      <m:t>(</m:t>
                    </m:r>
                    <m:r>
                      <a:rPr lang="en-US" sz="1600" b="1" i="1" smtClean="0">
                        <a:solidFill>
                          <a:schemeClr val="tx1"/>
                        </a:solidFill>
                        <a:latin typeface="Cambria Math" panose="02040503050406030204" pitchFamily="18" charset="0"/>
                        <a:ea typeface="Cambria Math"/>
                      </a:rPr>
                      <m:t>𝒖</m:t>
                    </m:r>
                    <m:r>
                      <a:rPr lang="en-US" sz="1600" i="1">
                        <a:solidFill>
                          <a:schemeClr val="tx1"/>
                        </a:solidFill>
                        <a:latin typeface="Cambria Math" panose="02040503050406030204" pitchFamily="18" charset="0"/>
                        <a:ea typeface="Cambria Math"/>
                      </a:rPr>
                      <m:t>,</m:t>
                    </m:r>
                    <m:r>
                      <a:rPr lang="en-US" sz="1600" b="0" i="1" smtClean="0">
                        <a:solidFill>
                          <a:schemeClr val="tx1"/>
                        </a:solidFill>
                        <a:latin typeface="Cambria Math" panose="02040503050406030204" pitchFamily="18" charset="0"/>
                        <a:ea typeface="Cambria Math"/>
                      </a:rPr>
                      <m:t>𝐻</m:t>
                    </m:r>
                    <m:r>
                      <a:rPr lang="en-US" sz="1600" i="1">
                        <a:solidFill>
                          <a:schemeClr val="tx1"/>
                        </a:solidFill>
                        <a:latin typeface="Cambria Math" panose="02040503050406030204" pitchFamily="18" charset="0"/>
                        <a:ea typeface="Cambria Math"/>
                      </a:rPr>
                      <m:t>)</m:t>
                    </m:r>
                  </m:oMath>
                </a14:m>
                <a:r>
                  <a:rPr lang="en-US" sz="1600" dirty="0">
                    <a:solidFill>
                      <a:schemeClr val="tx1"/>
                    </a:solidFill>
                  </a:rPr>
                  <a:t>: </a:t>
                </a:r>
                <a:r>
                  <a:rPr lang="en-US" sz="1600" dirty="0">
                    <a:solidFill>
                      <a:schemeClr val="tx1"/>
                    </a:solidFill>
                    <a:latin typeface="Calibri" panose="020F0502020204030204" pitchFamily="34" charset="0"/>
                    <a:cs typeface="Calibri" panose="020F0502020204030204" pitchFamily="34" charset="0"/>
                  </a:rPr>
                  <a:t>regularization term</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r>
                      <a:rPr lang="en-US" sz="1600" i="1" smtClean="0">
                        <a:solidFill>
                          <a:schemeClr val="tx1"/>
                        </a:solidFill>
                        <a:latin typeface="Cambria Math" panose="02040503050406030204" pitchFamily="18" charset="0"/>
                        <a:ea typeface="Cambria Math" panose="02040503050406030204" pitchFamily="18" charset="0"/>
                        <a:cs typeface="Calibri" panose="020F0502020204030204" pitchFamily="34" charset="0"/>
                      </a:rPr>
                      <m:t>𝜎</m:t>
                    </m:r>
                  </m:oMath>
                </a14:m>
                <a:r>
                  <a:rPr lang="en-US" sz="1600" dirty="0">
                    <a:solidFill>
                      <a:schemeClr val="tx1"/>
                    </a:solidFill>
                    <a:latin typeface="Calibri" panose="020F0502020204030204" pitchFamily="34" charset="0"/>
                    <a:cs typeface="Calibri" panose="020F0502020204030204" pitchFamily="34" charset="0"/>
                  </a:rPr>
                  <a:t>: standard deviation (weight of </a:t>
                </a:r>
                <a:r>
                  <a:rPr lang="en-US" sz="1600" dirty="0" err="1">
                    <a:solidFill>
                      <a:schemeClr val="tx1"/>
                    </a:solidFill>
                    <a:latin typeface="Calibri" panose="020F0502020204030204" pitchFamily="34" charset="0"/>
                    <a:cs typeface="Calibri" panose="020F0502020204030204" pitchFamily="34" charset="0"/>
                  </a:rPr>
                  <a:t>uncertanties</a:t>
                </a:r>
                <a:r>
                  <a:rPr lang="en-US" sz="1600" dirty="0">
                    <a:solidFill>
                      <a:schemeClr val="tx1"/>
                    </a:solidFill>
                    <a:latin typeface="Calibri" panose="020F0502020204030204" pitchFamily="34" charset="0"/>
                    <a:cs typeface="Calibri" panose="020F0502020204030204" pitchFamily="34" charset="0"/>
                  </a:rPr>
                  <a:t>)</a:t>
                </a:r>
              </a:p>
            </p:txBody>
          </p:sp>
        </mc:Choice>
        <mc:Fallback xmlns="">
          <p:sp>
            <p:nvSpPr>
              <p:cNvPr id="18" name="TextBox 17">
                <a:extLst>
                  <a:ext uri="{FF2B5EF4-FFF2-40B4-BE49-F238E27FC236}">
                    <a16:creationId xmlns:a16="http://schemas.microsoft.com/office/drawing/2014/main" id="{4A97AD9D-0FE8-40B3-B0A0-A7535790EBF1}"/>
                  </a:ext>
                </a:extLst>
              </p:cNvPr>
              <p:cNvSpPr txBox="1">
                <a:spLocks noRot="1" noChangeAspect="1" noMove="1" noResize="1" noEditPoints="1" noAdjustHandles="1" noChangeArrowheads="1" noChangeShapeType="1" noTextEdit="1"/>
              </p:cNvSpPr>
              <p:nvPr/>
            </p:nvSpPr>
            <p:spPr>
              <a:xfrm>
                <a:off x="4862003" y="399871"/>
                <a:ext cx="4082249" cy="1877437"/>
              </a:xfrm>
              <a:prstGeom prst="rect">
                <a:avLst/>
              </a:prstGeom>
              <a:blipFill>
                <a:blip r:embed="rId5"/>
                <a:stretch>
                  <a:fillRect t="-645" b="-2903"/>
                </a:stretch>
              </a:blipFill>
              <a:ln>
                <a:solidFill>
                  <a:schemeClr val="tx1"/>
                </a:solidFill>
              </a:ln>
            </p:spPr>
            <p:txBody>
              <a:bodyPr/>
              <a:lstStyle/>
              <a:p>
                <a:r>
                  <a:rPr lang="en-US">
                    <a:noFill/>
                  </a:rPr>
                  <a:t> </a:t>
                </a:r>
              </a:p>
            </p:txBody>
          </p:sp>
        </mc:Fallback>
      </mc:AlternateContent>
      <p:sp>
        <p:nvSpPr>
          <p:cNvPr id="3" name="Rectangle 2">
            <a:extLst>
              <a:ext uri="{FF2B5EF4-FFF2-40B4-BE49-F238E27FC236}">
                <a16:creationId xmlns:a16="http://schemas.microsoft.com/office/drawing/2014/main" id="{F68D033A-6207-417C-90A8-71E848650768}"/>
              </a:ext>
            </a:extLst>
          </p:cNvPr>
          <p:cNvSpPr/>
          <p:nvPr/>
        </p:nvSpPr>
        <p:spPr>
          <a:xfrm>
            <a:off x="250425" y="2336832"/>
            <a:ext cx="9644850" cy="338554"/>
          </a:xfrm>
          <a:prstGeom prst="rect">
            <a:avLst/>
          </a:prstGeom>
        </p:spPr>
        <p:txBody>
          <a:bodyPr wrap="square">
            <a:spAutoFit/>
          </a:bodyPr>
          <a:lstStyle/>
          <a:p>
            <a:r>
              <a:rPr lang="en-US" sz="1600" b="1" i="1" dirty="0">
                <a:latin typeface="Calibri" panose="020F0502020204030204" pitchFamily="34" charset="0"/>
                <a:cs typeface="Calibri" panose="020F0502020204030204" pitchFamily="34" charset="0"/>
              </a:rPr>
              <a:t>Modeling Assumptions: </a:t>
            </a:r>
            <a:r>
              <a:rPr lang="en-US" sz="1600" dirty="0">
                <a:latin typeface="Calibri" panose="020F0502020204030204" pitchFamily="34" charset="0"/>
                <a:cs typeface="Calibri" panose="020F0502020204030204" pitchFamily="34" charset="0"/>
              </a:rPr>
              <a:t>ice described by FO Stokes equations; ice close to mechanical equilibrium.</a:t>
            </a:r>
          </a:p>
        </p:txBody>
      </p:sp>
    </p:spTree>
    <p:extLst>
      <p:ext uri="{BB962C8B-B14F-4D97-AF65-F5344CB8AC3E}">
        <p14:creationId xmlns:p14="http://schemas.microsoft.com/office/powerpoint/2010/main" val="3448190473"/>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txBox="1">
            <a:spLocks noChangeArrowheads="1"/>
          </p:cNvSpPr>
          <p:nvPr/>
        </p:nvSpPr>
        <p:spPr>
          <a:xfrm>
            <a:off x="108750" y="76200"/>
            <a:ext cx="8349450" cy="60907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Deterministic Inversion</a:t>
            </a:r>
          </a:p>
        </p:txBody>
      </p:sp>
      <mc:AlternateContent xmlns:mc="http://schemas.openxmlformats.org/markup-compatibility/2006" xmlns:a14="http://schemas.microsoft.com/office/drawing/2010/main">
        <mc:Choice Requires="a14">
          <p:sp>
            <p:nvSpPr>
              <p:cNvPr id="8" name="TextBox 7"/>
              <p:cNvSpPr txBox="1"/>
              <p:nvPr/>
            </p:nvSpPr>
            <p:spPr>
              <a:xfrm>
                <a:off x="304800" y="947624"/>
                <a:ext cx="4419600" cy="1253035"/>
              </a:xfrm>
              <a:prstGeom prst="rect">
                <a:avLst/>
              </a:prstGeom>
              <a:solidFill>
                <a:srgbClr val="CCECFF"/>
              </a:solidFill>
              <a:ln>
                <a:solidFill>
                  <a:schemeClr val="bg1"/>
                </a:solidFill>
              </a:ln>
            </p:spPr>
            <p:txBody>
              <a:bodyPr wrap="square" rtlCol="0">
                <a:spAutoFit/>
              </a:bodyPr>
              <a:lstStyle/>
              <a:p>
                <a:pPr algn="ctr"/>
                <a:r>
                  <a:rPr lang="en-US" sz="1600" b="1" dirty="0">
                    <a:latin typeface="Calibri" panose="020F0502020204030204" pitchFamily="34" charset="0"/>
                    <a:cs typeface="Calibri" panose="020F0502020204030204" pitchFamily="34" charset="0"/>
                  </a:rPr>
                  <a:t>First-Order Stokes PDE-Constrained optimization problem for initial condition*:</a:t>
                </a:r>
              </a:p>
              <a:p>
                <a:pPr algn="ctr"/>
                <a:endParaRPr lang="en-US" sz="1000" b="1" dirty="0">
                  <a:latin typeface="Calibri" panose="020F0502020204030204" pitchFamily="34" charset="0"/>
                  <a:cs typeface="Calibri" panose="020F0502020204030204" pitchFamily="34" charset="0"/>
                </a:endParaRPr>
              </a:p>
              <a:p>
                <a:pPr algn="ctr"/>
                <a14:m>
                  <m:oMath xmlns:m="http://schemas.openxmlformats.org/officeDocument/2006/math">
                    <m:sSub>
                      <m:sSubPr>
                        <m:ctrlPr>
                          <a:rPr lang="en-US" sz="1600" i="1" smtClean="0">
                            <a:latin typeface="Cambria Math" panose="02040503050406030204" pitchFamily="18" charset="0"/>
                          </a:rPr>
                        </m:ctrlPr>
                      </m:sSubPr>
                      <m:e>
                        <m:r>
                          <m:rPr>
                            <m:nor/>
                          </m:rPr>
                          <a:rPr lang="en-US" sz="1600" dirty="0">
                            <a:latin typeface="Calibri" panose="020F0502020204030204" pitchFamily="34" charset="0"/>
                            <a:cs typeface="Calibri" panose="020F0502020204030204" pitchFamily="34" charset="0"/>
                          </a:rPr>
                          <m:t>minimize</m:t>
                        </m:r>
                        <m:r>
                          <m:rPr>
                            <m:nor/>
                          </m:rPr>
                          <a:rPr lang="en-US" sz="1600" b="0" i="0" dirty="0" smtClean="0">
                            <a:latin typeface="Calibri" panose="020F0502020204030204" pitchFamily="34" charset="0"/>
                            <a:cs typeface="Calibri" panose="020F0502020204030204" pitchFamily="34" charset="0"/>
                          </a:rPr>
                          <m:t> </m:t>
                        </m:r>
                      </m:e>
                      <m:sub>
                        <m:r>
                          <a:rPr lang="en-US" sz="1600" i="1">
                            <a:latin typeface="Cambria Math"/>
                            <a:ea typeface="Cambria Math"/>
                          </a:rPr>
                          <m:t>𝛽</m:t>
                        </m:r>
                        <m:r>
                          <a:rPr lang="en-US" sz="1600" i="1">
                            <a:latin typeface="Cambria Math"/>
                            <a:ea typeface="Cambria Math"/>
                          </a:rPr>
                          <m:t>,</m:t>
                        </m:r>
                        <m:r>
                          <a:rPr lang="en-US" sz="1600" b="0" i="1" smtClean="0">
                            <a:latin typeface="Cambria Math" panose="02040503050406030204" pitchFamily="18" charset="0"/>
                            <a:ea typeface="Cambria Math"/>
                          </a:rPr>
                          <m:t>𝐻</m:t>
                        </m:r>
                      </m:sub>
                    </m:sSub>
                  </m:oMath>
                </a14:m>
                <a:r>
                  <a:rPr lang="en-US" sz="1600" dirty="0">
                    <a:latin typeface="Calibri" panose="020F0502020204030204" pitchFamily="34" charset="0"/>
                    <a:cs typeface="Calibri" panose="020F0502020204030204" pitchFamily="34" charset="0"/>
                  </a:rPr>
                  <a:t>  </a:t>
                </a:r>
                <a14:m>
                  <m:oMath xmlns:m="http://schemas.openxmlformats.org/officeDocument/2006/math">
                    <m:r>
                      <a:rPr lang="en-US" sz="1600" b="0" i="1" smtClean="0">
                        <a:latin typeface="Cambria Math" panose="02040503050406030204" pitchFamily="18" charset="0"/>
                      </a:rPr>
                      <m:t>𝑚</m:t>
                    </m:r>
                    <m:d>
                      <m:dPr>
                        <m:ctrlPr>
                          <a:rPr lang="en-US" sz="1600" i="1">
                            <a:latin typeface="Cambria Math" panose="02040503050406030204" pitchFamily="18" charset="0"/>
                          </a:rPr>
                        </m:ctrlPr>
                      </m:dPr>
                      <m:e>
                        <m:r>
                          <a:rPr lang="en-US" sz="1600" b="1" i="1" smtClean="0">
                            <a:latin typeface="Cambria Math" panose="02040503050406030204" pitchFamily="18" charset="0"/>
                            <a:ea typeface="Cambria Math"/>
                          </a:rPr>
                          <m:t>𝒖</m:t>
                        </m:r>
                        <m:r>
                          <a:rPr lang="en-US" sz="1600" i="1">
                            <a:latin typeface="Cambria Math"/>
                            <a:ea typeface="Cambria Math"/>
                          </a:rPr>
                          <m:t>,</m:t>
                        </m:r>
                        <m:r>
                          <a:rPr lang="en-US" sz="1600" b="0" i="1" smtClean="0">
                            <a:latin typeface="Cambria Math" panose="02040503050406030204" pitchFamily="18" charset="0"/>
                            <a:ea typeface="Cambria Math"/>
                          </a:rPr>
                          <m:t>𝐻</m:t>
                        </m:r>
                      </m:e>
                    </m:d>
                  </m:oMath>
                </a14:m>
                <a:endParaRPr lang="en-US" sz="1600" dirty="0">
                  <a:latin typeface="Calibri" panose="020F0502020204030204" pitchFamily="34" charset="0"/>
                  <a:cs typeface="Calibri" panose="020F0502020204030204" pitchFamily="34" charset="0"/>
                </a:endParaRPr>
              </a:p>
              <a:p>
                <a:pPr algn="ctr"/>
                <a:r>
                  <a:rPr lang="en-US" sz="1600" dirty="0" err="1">
                    <a:latin typeface="Calibri" panose="020F0502020204030204" pitchFamily="34" charset="0"/>
                    <a:cs typeface="Calibri" panose="020F0502020204030204" pitchFamily="34" charset="0"/>
                  </a:rPr>
                  <a:t>s.t.</a:t>
                </a:r>
                <a:r>
                  <a:rPr lang="en-US" sz="1600" dirty="0">
                    <a:latin typeface="Calibri" panose="020F0502020204030204" pitchFamily="34" charset="0"/>
                    <a:cs typeface="Calibri" panose="020F0502020204030204" pitchFamily="34" charset="0"/>
                  </a:rPr>
                  <a:t> FO Stokes PDEs</a:t>
                </a:r>
              </a:p>
            </p:txBody>
          </p:sp>
        </mc:Choice>
        <mc:Fallback xmlns="">
          <p:sp>
            <p:nvSpPr>
              <p:cNvPr id="8" name="TextBox 7"/>
              <p:cNvSpPr txBox="1">
                <a:spLocks noRot="1" noChangeAspect="1" noMove="1" noResize="1" noEditPoints="1" noAdjustHandles="1" noChangeArrowheads="1" noChangeShapeType="1" noTextEdit="1"/>
              </p:cNvSpPr>
              <p:nvPr/>
            </p:nvSpPr>
            <p:spPr>
              <a:xfrm>
                <a:off x="304800" y="947624"/>
                <a:ext cx="4419600" cy="1253035"/>
              </a:xfrm>
              <a:prstGeom prst="rect">
                <a:avLst/>
              </a:prstGeom>
              <a:blipFill>
                <a:blip r:embed="rId3"/>
                <a:stretch>
                  <a:fillRect t="-962" b="-4808"/>
                </a:stretch>
              </a:blipFill>
              <a:ln>
                <a:solidFill>
                  <a:schemeClr val="bg1"/>
                </a:solidFill>
              </a:ln>
            </p:spPr>
            <p:txBody>
              <a:bodyPr/>
              <a:lstStyle/>
              <a:p>
                <a:r>
                  <a:rPr lang="en-US">
                    <a:noFill/>
                  </a:rPr>
                  <a:t> </a:t>
                </a:r>
              </a:p>
            </p:txBody>
          </p:sp>
        </mc:Fallback>
      </mc:AlternateContent>
      <p:sp>
        <p:nvSpPr>
          <p:cNvPr id="4" name="TextBox 3"/>
          <p:cNvSpPr txBox="1"/>
          <p:nvPr/>
        </p:nvSpPr>
        <p:spPr>
          <a:xfrm>
            <a:off x="0" y="6519446"/>
            <a:ext cx="507285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Perego,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Price, </a:t>
            </a:r>
            <a:r>
              <a:rPr lang="en-US" sz="1600" i="1" dirty="0">
                <a:solidFill>
                  <a:schemeClr val="bg1"/>
                </a:solidFill>
                <a:latin typeface="Calibri" panose="020F0502020204030204" pitchFamily="34" charset="0"/>
                <a:cs typeface="Calibri" panose="020F0502020204030204" pitchFamily="34" charset="0"/>
              </a:rPr>
              <a:t>JGR</a:t>
            </a:r>
            <a:r>
              <a:rPr lang="en-US" sz="1600" dirty="0">
                <a:solidFill>
                  <a:schemeClr val="bg1"/>
                </a:solidFill>
                <a:latin typeface="Calibri" panose="020F0502020204030204" pitchFamily="34" charset="0"/>
                <a:cs typeface="Calibri" panose="020F0502020204030204" pitchFamily="34" charset="0"/>
              </a:rPr>
              <a:t>, 2014.</a:t>
            </a:r>
          </a:p>
        </p:txBody>
      </p:sp>
      <mc:AlternateContent xmlns:mc="http://schemas.openxmlformats.org/markup-compatibility/2006" xmlns:a14="http://schemas.microsoft.com/office/drawing/2010/main">
        <mc:Choice Requires="a14">
          <p:sp>
            <p:nvSpPr>
              <p:cNvPr id="23" name="TextBox 22">
                <a:extLst>
                  <a:ext uri="{FF2B5EF4-FFF2-40B4-BE49-F238E27FC236}">
                    <a16:creationId xmlns:a16="http://schemas.microsoft.com/office/drawing/2014/main" id="{CE4F0730-2ED4-4AF4-954C-29B885DC7260}"/>
                  </a:ext>
                </a:extLst>
              </p:cNvPr>
              <p:cNvSpPr txBox="1"/>
              <p:nvPr/>
            </p:nvSpPr>
            <p:spPr>
              <a:xfrm>
                <a:off x="790852" y="2884978"/>
                <a:ext cx="8229600" cy="2647007"/>
              </a:xfrm>
              <a:prstGeom prst="rect">
                <a:avLst/>
              </a:prstGeom>
              <a:noFill/>
              <a:ln>
                <a:noFill/>
              </a:ln>
            </p:spPr>
            <p:txBody>
              <a:bodyPr wrap="square" rtlCol="0">
                <a:spAutoFit/>
              </a:bodyPr>
              <a:lstStyle/>
              <a:p>
                <a:pPr algn="ctr"/>
                <a14:m>
                  <m:oMathPara xmlns:m="http://schemas.openxmlformats.org/officeDocument/2006/math">
                    <m:oMathParaPr>
                      <m:jc m:val="left"/>
                    </m:oMathParaPr>
                    <m:oMath xmlns:m="http://schemas.openxmlformats.org/officeDocument/2006/math">
                      <m:r>
                        <a:rPr lang="en-US" sz="1600" b="0" i="1" smtClean="0">
                          <a:latin typeface="Cambria Math" panose="02040503050406030204" pitchFamily="18" charset="0"/>
                        </a:rPr>
                        <m:t>𝑚</m:t>
                      </m:r>
                      <m:d>
                        <m:dPr>
                          <m:ctrlPr>
                            <a:rPr lang="en-US" sz="1600" i="1">
                              <a:latin typeface="Cambria Math" panose="02040503050406030204" pitchFamily="18" charset="0"/>
                            </a:rPr>
                          </m:ctrlPr>
                        </m:dPr>
                        <m:e>
                          <m:r>
                            <a:rPr lang="en-US" sz="1600" b="1" i="1" smtClean="0">
                              <a:latin typeface="Cambria Math" panose="02040503050406030204" pitchFamily="18" charset="0"/>
                              <a:ea typeface="Cambria Math"/>
                            </a:rPr>
                            <m:t>𝒖</m:t>
                          </m:r>
                          <m:r>
                            <a:rPr lang="en-US" sz="1600" i="1">
                              <a:latin typeface="Cambria Math"/>
                              <a:ea typeface="Cambria Math"/>
                            </a:rPr>
                            <m:t>,</m:t>
                          </m:r>
                          <m:r>
                            <a:rPr lang="en-US" sz="1600" b="0" i="1" smtClean="0">
                              <a:latin typeface="Cambria Math" panose="02040503050406030204" pitchFamily="18" charset="0"/>
                              <a:ea typeface="Cambria Math"/>
                            </a:rPr>
                            <m:t>𝐻</m:t>
                          </m:r>
                        </m:e>
                      </m:d>
                      <m:r>
                        <a:rPr lang="en-US" sz="1600" i="1">
                          <a:latin typeface="Cambria Math"/>
                          <a:ea typeface="Cambria Math"/>
                        </a:rPr>
                        <m:t>=</m:t>
                      </m:r>
                      <m:r>
                        <a:rPr lang="en-US" sz="1600" b="0" i="1" smtClean="0">
                          <a:latin typeface="Cambria Math" panose="02040503050406030204" pitchFamily="18" charset="0"/>
                          <a:ea typeface="Cambria Math"/>
                        </a:rPr>
                        <m:t> </m:t>
                      </m:r>
                      <m:nary>
                        <m:naryPr>
                          <m:ctrlPr>
                            <a:rPr lang="en-US" sz="1600" i="1" smtClean="0">
                              <a:solidFill>
                                <a:schemeClr val="accent2"/>
                              </a:solidFill>
                              <a:latin typeface="Cambria Math" panose="02040503050406030204" pitchFamily="18" charset="0"/>
                              <a:ea typeface="Cambria Math"/>
                            </a:rPr>
                          </m:ctrlPr>
                        </m:naryPr>
                        <m:sub>
                          <m:r>
                            <m:rPr>
                              <m:sty m:val="p"/>
                              <m:brk m:alnAt="23"/>
                            </m:rPr>
                            <a:rPr lang="el-GR" sz="1600" i="1">
                              <a:solidFill>
                                <a:schemeClr val="accent2"/>
                              </a:solidFill>
                              <a:latin typeface="Cambria Math"/>
                              <a:ea typeface="Cambria Math"/>
                            </a:rPr>
                            <m:t>Γ</m:t>
                          </m:r>
                        </m:sub>
                        <m:sup/>
                        <m:e>
                          <m:f>
                            <m:fPr>
                              <m:ctrlPr>
                                <a:rPr lang="en-US" sz="1600" i="1">
                                  <a:solidFill>
                                    <a:schemeClr val="accent2"/>
                                  </a:solidFill>
                                  <a:latin typeface="Cambria Math" panose="02040503050406030204" pitchFamily="18" charset="0"/>
                                  <a:ea typeface="Cambria Math"/>
                                </a:rPr>
                              </m:ctrlPr>
                            </m:fPr>
                            <m:num>
                              <m:r>
                                <a:rPr lang="en-US" sz="1600" i="1">
                                  <a:solidFill>
                                    <a:schemeClr val="accent2"/>
                                  </a:solidFill>
                                  <a:latin typeface="Cambria Math"/>
                                  <a:ea typeface="Cambria Math"/>
                                </a:rPr>
                                <m:t>1</m:t>
                              </m:r>
                            </m:num>
                            <m:den>
                              <m:sSubSup>
                                <m:sSubSupPr>
                                  <m:ctrlPr>
                                    <a:rPr lang="en-US" sz="1600" i="1" smtClean="0">
                                      <a:solidFill>
                                        <a:schemeClr val="accent2"/>
                                      </a:solidFill>
                                      <a:latin typeface="Cambria Math" panose="02040503050406030204" pitchFamily="18" charset="0"/>
                                      <a:ea typeface="Cambria Math"/>
                                    </a:rPr>
                                  </m:ctrlPr>
                                </m:sSubSupPr>
                                <m:e>
                                  <m:r>
                                    <a:rPr lang="en-US" sz="1600" i="1" smtClean="0">
                                      <a:solidFill>
                                        <a:schemeClr val="accent2"/>
                                      </a:solidFill>
                                      <a:latin typeface="Cambria Math" panose="02040503050406030204" pitchFamily="18" charset="0"/>
                                      <a:ea typeface="Cambria Math" panose="02040503050406030204" pitchFamily="18" charset="0"/>
                                    </a:rPr>
                                    <m:t>𝜎</m:t>
                                  </m:r>
                                </m:e>
                                <m:sub>
                                  <m:r>
                                    <a:rPr lang="en-US" sz="1600" b="0" i="1" smtClean="0">
                                      <a:solidFill>
                                        <a:schemeClr val="accent2"/>
                                      </a:solidFill>
                                      <a:latin typeface="Cambria Math" panose="02040503050406030204" pitchFamily="18" charset="0"/>
                                      <a:ea typeface="Cambria Math"/>
                                    </a:rPr>
                                    <m:t>𝑢</m:t>
                                  </m:r>
                                </m:sub>
                                <m:sup>
                                  <m:r>
                                    <a:rPr lang="en-US" sz="1600" b="0" i="1" smtClean="0">
                                      <a:solidFill>
                                        <a:schemeClr val="accent2"/>
                                      </a:solidFill>
                                      <a:latin typeface="Cambria Math" panose="02040503050406030204" pitchFamily="18" charset="0"/>
                                      <a:ea typeface="Cambria Math"/>
                                    </a:rPr>
                                    <m:t>2</m:t>
                                  </m:r>
                                </m:sup>
                              </m:sSubSup>
                            </m:den>
                          </m:f>
                          <m:d>
                            <m:dPr>
                              <m:begChr m:val="|"/>
                              <m:endChr m:val="|"/>
                              <m:ctrlPr>
                                <a:rPr lang="en-US" sz="1600" i="1" smtClean="0">
                                  <a:solidFill>
                                    <a:schemeClr val="accent2"/>
                                  </a:solidFill>
                                  <a:latin typeface="Cambria Math" panose="02040503050406030204" pitchFamily="18" charset="0"/>
                                  <a:ea typeface="Cambria Math"/>
                                </a:rPr>
                              </m:ctrlPr>
                            </m:dPr>
                            <m:e>
                              <m:r>
                                <a:rPr lang="en-US" sz="1600" b="1" i="1">
                                  <a:solidFill>
                                    <a:schemeClr val="accent2"/>
                                  </a:solidFill>
                                  <a:latin typeface="Cambria Math"/>
                                  <a:ea typeface="Cambria Math"/>
                                </a:rPr>
                                <m:t>𝒖</m:t>
                              </m:r>
                              <m:r>
                                <a:rPr lang="en-US" sz="1600" i="1">
                                  <a:solidFill>
                                    <a:schemeClr val="accent2"/>
                                  </a:solidFill>
                                  <a:latin typeface="Cambria Math"/>
                                  <a:ea typeface="Cambria Math"/>
                                </a:rPr>
                                <m:t>−</m:t>
                              </m:r>
                              <m:r>
                                <a:rPr lang="en-US" sz="1600" b="1" i="1">
                                  <a:solidFill>
                                    <a:schemeClr val="accent2"/>
                                  </a:solidFill>
                                  <a:latin typeface="Cambria Math"/>
                                  <a:ea typeface="Cambria Math"/>
                                </a:rPr>
                                <m:t>𝒖</m:t>
                              </m:r>
                              <m:r>
                                <a:rPr lang="en-US" sz="1600" i="1" baseline="30000">
                                  <a:solidFill>
                                    <a:schemeClr val="accent2"/>
                                  </a:solidFill>
                                  <a:latin typeface="Cambria Math"/>
                                  <a:ea typeface="Cambria Math"/>
                                </a:rPr>
                                <m:t>𝑜𝑏𝑠</m:t>
                              </m:r>
                            </m:e>
                          </m:d>
                          <m:r>
                            <a:rPr lang="en-US" sz="1600" i="1" baseline="30000">
                              <a:solidFill>
                                <a:schemeClr val="accent2"/>
                              </a:solidFill>
                              <a:latin typeface="Cambria Math"/>
                              <a:ea typeface="Cambria Math"/>
                            </a:rPr>
                            <m:t>2</m:t>
                          </m:r>
                          <m:r>
                            <a:rPr lang="en-US" sz="1600" i="1">
                              <a:solidFill>
                                <a:schemeClr val="accent2"/>
                              </a:solidFill>
                              <a:latin typeface="Cambria Math"/>
                              <a:ea typeface="Cambria Math"/>
                            </a:rPr>
                            <m:t>𝑑𝑠</m:t>
                          </m:r>
                        </m:e>
                      </m:nary>
                    </m:oMath>
                  </m:oMathPara>
                </a14:m>
                <a:endParaRPr lang="en-US" sz="1600" i="1" dirty="0">
                  <a:latin typeface="Cambria Math" panose="02040503050406030204" pitchFamily="18" charset="0"/>
                  <a:ea typeface="Cambria Math"/>
                </a:endParaRPr>
              </a:p>
              <a:p>
                <a:pPr algn="ctr"/>
                <a:endParaRPr lang="en-US" sz="1600" i="1" dirty="0">
                  <a:latin typeface="Cambria Math" panose="02040503050406030204" pitchFamily="18" charset="0"/>
                  <a:ea typeface="Cambria Math"/>
                </a:endParaRPr>
              </a:p>
              <a:p>
                <a:pPr algn="ctr"/>
                <a14:m>
                  <m:oMathPara xmlns:m="http://schemas.openxmlformats.org/officeDocument/2006/math">
                    <m:oMathParaPr>
                      <m:jc m:val="left"/>
                    </m:oMathParaPr>
                    <m:oMath xmlns:m="http://schemas.openxmlformats.org/officeDocument/2006/math">
                      <m:r>
                        <a:rPr lang="en-US" sz="1600" b="0" i="1" smtClean="0">
                          <a:latin typeface="Cambria Math" panose="02040503050406030204" pitchFamily="18" charset="0"/>
                          <a:ea typeface="Cambria Math"/>
                        </a:rPr>
                        <m:t>               </m:t>
                      </m:r>
                      <m:r>
                        <a:rPr lang="en-US" sz="1600" i="1" smtClean="0">
                          <a:solidFill>
                            <a:schemeClr val="tx2"/>
                          </a:solidFill>
                          <a:latin typeface="Cambria Math"/>
                          <a:ea typeface="Cambria Math"/>
                        </a:rPr>
                        <m:t>+</m:t>
                      </m:r>
                      <m:r>
                        <a:rPr lang="en-US" sz="1600" b="0" i="1" smtClean="0">
                          <a:solidFill>
                            <a:schemeClr val="tx2"/>
                          </a:solidFill>
                          <a:latin typeface="Cambria Math" panose="02040503050406030204" pitchFamily="18" charset="0"/>
                          <a:ea typeface="Cambria Math"/>
                        </a:rPr>
                        <m:t> </m:t>
                      </m:r>
                      <m:nary>
                        <m:naryPr>
                          <m:ctrlPr>
                            <a:rPr lang="en-US" sz="1600" i="1">
                              <a:solidFill>
                                <a:schemeClr val="tx2"/>
                              </a:solidFill>
                              <a:latin typeface="Cambria Math" panose="02040503050406030204" pitchFamily="18" charset="0"/>
                              <a:ea typeface="Cambria Math"/>
                            </a:rPr>
                          </m:ctrlPr>
                        </m:naryPr>
                        <m:sub>
                          <m:r>
                            <m:rPr>
                              <m:sty m:val="p"/>
                              <m:brk m:alnAt="23"/>
                            </m:rPr>
                            <a:rPr lang="el-GR" sz="1600" i="1">
                              <a:solidFill>
                                <a:schemeClr val="tx2"/>
                              </a:solidFill>
                              <a:latin typeface="Cambria Math"/>
                              <a:ea typeface="Cambria Math"/>
                            </a:rPr>
                            <m:t>Γ</m:t>
                          </m:r>
                        </m:sub>
                        <m:sup/>
                        <m:e>
                          <m:f>
                            <m:fPr>
                              <m:ctrlPr>
                                <a:rPr lang="en-US" sz="1600" i="1">
                                  <a:solidFill>
                                    <a:schemeClr val="tx2"/>
                                  </a:solidFill>
                                  <a:latin typeface="Cambria Math" panose="02040503050406030204" pitchFamily="18" charset="0"/>
                                  <a:ea typeface="Cambria Math"/>
                                </a:rPr>
                              </m:ctrlPr>
                            </m:fPr>
                            <m:num>
                              <m:r>
                                <a:rPr lang="en-US" sz="1600" i="1">
                                  <a:solidFill>
                                    <a:schemeClr val="tx2"/>
                                  </a:solidFill>
                                  <a:latin typeface="Cambria Math"/>
                                  <a:ea typeface="Cambria Math"/>
                                </a:rPr>
                                <m:t>1</m:t>
                              </m:r>
                            </m:num>
                            <m:den>
                              <m:sSubSup>
                                <m:sSubSupPr>
                                  <m:ctrlPr>
                                    <a:rPr lang="en-US" sz="1600" i="1">
                                      <a:solidFill>
                                        <a:schemeClr val="tx2"/>
                                      </a:solidFill>
                                      <a:latin typeface="Cambria Math" panose="02040503050406030204" pitchFamily="18" charset="0"/>
                                      <a:ea typeface="Cambria Math"/>
                                    </a:rPr>
                                  </m:ctrlPr>
                                </m:sSubSupPr>
                                <m:e>
                                  <m:r>
                                    <a:rPr lang="en-US" sz="1600" i="1">
                                      <a:solidFill>
                                        <a:schemeClr val="tx2"/>
                                      </a:solidFill>
                                      <a:latin typeface="Cambria Math" panose="02040503050406030204" pitchFamily="18" charset="0"/>
                                      <a:ea typeface="Cambria Math" panose="02040503050406030204" pitchFamily="18" charset="0"/>
                                    </a:rPr>
                                    <m:t>𝜎</m:t>
                                  </m:r>
                                </m:e>
                                <m:sub>
                                  <m:r>
                                    <a:rPr lang="en-US" sz="1600" i="1" smtClean="0">
                                      <a:solidFill>
                                        <a:schemeClr val="tx2"/>
                                      </a:solidFill>
                                      <a:latin typeface="Cambria Math" panose="02040503050406030204" pitchFamily="18" charset="0"/>
                                      <a:ea typeface="Cambria Math" panose="02040503050406030204" pitchFamily="18" charset="0"/>
                                    </a:rPr>
                                    <m:t>𝜏</m:t>
                                  </m:r>
                                </m:sub>
                                <m:sup>
                                  <m:r>
                                    <a:rPr lang="en-US" sz="1600" i="1">
                                      <a:solidFill>
                                        <a:schemeClr val="tx2"/>
                                      </a:solidFill>
                                      <a:latin typeface="Cambria Math" panose="02040503050406030204" pitchFamily="18" charset="0"/>
                                      <a:ea typeface="Cambria Math"/>
                                    </a:rPr>
                                    <m:t>2</m:t>
                                  </m:r>
                                </m:sup>
                              </m:sSubSup>
                            </m:den>
                          </m:f>
                          <m:d>
                            <m:dPr>
                              <m:begChr m:val="|"/>
                              <m:endChr m:val="|"/>
                              <m:ctrlPr>
                                <a:rPr lang="en-US" sz="1600" i="1">
                                  <a:solidFill>
                                    <a:schemeClr val="tx2"/>
                                  </a:solidFill>
                                  <a:latin typeface="Cambria Math" panose="02040503050406030204" pitchFamily="18" charset="0"/>
                                  <a:ea typeface="Cambria Math"/>
                                </a:rPr>
                              </m:ctrlPr>
                            </m:dPr>
                            <m:e>
                              <m:r>
                                <a:rPr lang="en-US" sz="1600" i="1">
                                  <a:solidFill>
                                    <a:schemeClr val="tx2"/>
                                  </a:solidFill>
                                  <a:latin typeface="Cambria Math"/>
                                  <a:ea typeface="Cambria Math"/>
                                </a:rPr>
                                <m:t>𝑑𝑖𝑣</m:t>
                              </m:r>
                              <m:d>
                                <m:dPr>
                                  <m:ctrlPr>
                                    <a:rPr lang="en-US" sz="1600" i="1">
                                      <a:solidFill>
                                        <a:schemeClr val="tx2"/>
                                      </a:solidFill>
                                      <a:latin typeface="Cambria Math" panose="02040503050406030204" pitchFamily="18" charset="0"/>
                                      <a:ea typeface="Cambria Math"/>
                                    </a:rPr>
                                  </m:ctrlPr>
                                </m:dPr>
                                <m:e>
                                  <m:r>
                                    <a:rPr lang="en-US" sz="1600" b="1" i="1">
                                      <a:solidFill>
                                        <a:schemeClr val="tx2"/>
                                      </a:solidFill>
                                      <a:latin typeface="Cambria Math"/>
                                      <a:ea typeface="Cambria Math"/>
                                    </a:rPr>
                                    <m:t>𝑼</m:t>
                                  </m:r>
                                  <m:r>
                                    <a:rPr lang="en-US" sz="1600" b="0" i="1" smtClean="0">
                                      <a:solidFill>
                                        <a:schemeClr val="tx2"/>
                                      </a:solidFill>
                                      <a:latin typeface="Cambria Math" panose="02040503050406030204" pitchFamily="18" charset="0"/>
                                      <a:ea typeface="Cambria Math"/>
                                    </a:rPr>
                                    <m:t>𝐻</m:t>
                                  </m:r>
                                </m:e>
                              </m:d>
                              <m:r>
                                <a:rPr lang="en-US" sz="1600" i="1">
                                  <a:solidFill>
                                    <a:schemeClr val="tx2"/>
                                  </a:solidFill>
                                  <a:latin typeface="Cambria Math"/>
                                  <a:ea typeface="Cambria Math"/>
                                </a:rPr>
                                <m:t>−</m:t>
                              </m:r>
                              <m:sSub>
                                <m:sSubPr>
                                  <m:ctrlPr>
                                    <a:rPr lang="en-US" sz="1600" i="1" smtClean="0">
                                      <a:solidFill>
                                        <a:schemeClr val="tx2"/>
                                      </a:solidFill>
                                      <a:latin typeface="Cambria Math" panose="02040503050406030204" pitchFamily="18" charset="0"/>
                                      <a:ea typeface="Cambria Math"/>
                                    </a:rPr>
                                  </m:ctrlPr>
                                </m:sSubPr>
                                <m:e>
                                  <m:r>
                                    <a:rPr lang="en-US" sz="1600" i="1" smtClean="0">
                                      <a:solidFill>
                                        <a:schemeClr val="tx2"/>
                                      </a:solidFill>
                                      <a:latin typeface="Cambria Math" panose="02040503050406030204" pitchFamily="18" charset="0"/>
                                      <a:ea typeface="Cambria Math" panose="02040503050406030204" pitchFamily="18" charset="0"/>
                                    </a:rPr>
                                    <m:t>𝜏</m:t>
                                  </m:r>
                                </m:e>
                                <m:sub>
                                  <m:r>
                                    <a:rPr lang="en-US" sz="1600" b="0" i="1" smtClean="0">
                                      <a:solidFill>
                                        <a:schemeClr val="tx2"/>
                                      </a:solidFill>
                                      <a:latin typeface="Cambria Math" panose="02040503050406030204" pitchFamily="18" charset="0"/>
                                      <a:ea typeface="Cambria Math"/>
                                    </a:rPr>
                                    <m:t>𝑠</m:t>
                                  </m:r>
                                </m:sub>
                              </m:sSub>
                            </m:e>
                          </m:d>
                          <m:r>
                            <a:rPr lang="en-US" sz="1600" i="1" baseline="30000">
                              <a:solidFill>
                                <a:schemeClr val="tx2"/>
                              </a:solidFill>
                              <a:latin typeface="Cambria Math"/>
                              <a:ea typeface="Cambria Math"/>
                            </a:rPr>
                            <m:t>2</m:t>
                          </m:r>
                          <m:r>
                            <a:rPr lang="en-US" sz="1600" i="1">
                              <a:solidFill>
                                <a:schemeClr val="tx2"/>
                              </a:solidFill>
                              <a:latin typeface="Cambria Math"/>
                              <a:ea typeface="Cambria Math"/>
                            </a:rPr>
                            <m:t>𝑑𝑠</m:t>
                          </m:r>
                        </m:e>
                      </m:nary>
                    </m:oMath>
                  </m:oMathPara>
                </a14:m>
                <a:endParaRPr lang="en-US" sz="1600" i="1" dirty="0">
                  <a:latin typeface="Cambria Math" panose="02040503050406030204" pitchFamily="18" charset="0"/>
                  <a:ea typeface="Cambria Math"/>
                </a:endParaRPr>
              </a:p>
              <a:p>
                <a:pPr algn="ctr"/>
                <a:endParaRPr lang="en-US" sz="1600" i="1" dirty="0">
                  <a:latin typeface="Cambria Math" panose="02040503050406030204" pitchFamily="18" charset="0"/>
                  <a:ea typeface="Cambria Math"/>
                </a:endParaRPr>
              </a:p>
              <a:p>
                <a:r>
                  <a:rPr lang="en-US" sz="1600" b="0" dirty="0">
                    <a:ea typeface="Cambria Math"/>
                  </a:rPr>
                  <a:t>            </a:t>
                </a:r>
                <a14:m>
                  <m:oMath xmlns:m="http://schemas.openxmlformats.org/officeDocument/2006/math">
                    <m:r>
                      <a:rPr lang="en-US" sz="1600" b="0" i="1" smtClean="0">
                        <a:solidFill>
                          <a:schemeClr val="accent3">
                            <a:lumMod val="50000"/>
                          </a:schemeClr>
                        </a:solidFill>
                        <a:latin typeface="Cambria Math" panose="02040503050406030204" pitchFamily="18" charset="0"/>
                        <a:ea typeface="Cambria Math"/>
                      </a:rPr>
                      <m:t>+ </m:t>
                    </m:r>
                    <m:nary>
                      <m:naryPr>
                        <m:ctrlPr>
                          <a:rPr lang="en-US" sz="1600" i="1" smtClean="0">
                            <a:solidFill>
                              <a:schemeClr val="accent3">
                                <a:lumMod val="50000"/>
                              </a:schemeClr>
                            </a:solidFill>
                            <a:latin typeface="Cambria Math" panose="02040503050406030204" pitchFamily="18" charset="0"/>
                            <a:ea typeface="Cambria Math"/>
                          </a:rPr>
                        </m:ctrlPr>
                      </m:naryPr>
                      <m:sub>
                        <m:r>
                          <m:rPr>
                            <m:sty m:val="p"/>
                            <m:brk m:alnAt="23"/>
                          </m:rPr>
                          <a:rPr lang="el-GR" sz="1600" i="1">
                            <a:solidFill>
                              <a:schemeClr val="accent3">
                                <a:lumMod val="50000"/>
                              </a:schemeClr>
                            </a:solidFill>
                            <a:latin typeface="Cambria Math"/>
                            <a:ea typeface="Cambria Math"/>
                          </a:rPr>
                          <m:t>Γ</m:t>
                        </m:r>
                      </m:sub>
                      <m:sup/>
                      <m:e>
                        <m:f>
                          <m:fPr>
                            <m:ctrlPr>
                              <a:rPr lang="en-US" sz="1600" i="1">
                                <a:solidFill>
                                  <a:schemeClr val="accent3">
                                    <a:lumMod val="50000"/>
                                  </a:schemeClr>
                                </a:solidFill>
                                <a:latin typeface="Cambria Math" panose="02040503050406030204" pitchFamily="18" charset="0"/>
                                <a:ea typeface="Cambria Math"/>
                              </a:rPr>
                            </m:ctrlPr>
                          </m:fPr>
                          <m:num>
                            <m:r>
                              <a:rPr lang="en-US" sz="1600" i="1">
                                <a:solidFill>
                                  <a:schemeClr val="accent3">
                                    <a:lumMod val="50000"/>
                                  </a:schemeClr>
                                </a:solidFill>
                                <a:latin typeface="Cambria Math"/>
                                <a:ea typeface="Cambria Math"/>
                              </a:rPr>
                              <m:t>1</m:t>
                            </m:r>
                          </m:num>
                          <m:den>
                            <m:sSubSup>
                              <m:sSubSupPr>
                                <m:ctrlPr>
                                  <a:rPr lang="en-US" sz="1600" i="1">
                                    <a:solidFill>
                                      <a:schemeClr val="accent3">
                                        <a:lumMod val="50000"/>
                                      </a:schemeClr>
                                    </a:solidFill>
                                    <a:latin typeface="Cambria Math" panose="02040503050406030204" pitchFamily="18" charset="0"/>
                                    <a:ea typeface="Cambria Math"/>
                                  </a:rPr>
                                </m:ctrlPr>
                              </m:sSubSupPr>
                              <m:e>
                                <m:r>
                                  <a:rPr lang="en-US" sz="1600" i="1">
                                    <a:solidFill>
                                      <a:schemeClr val="accent3">
                                        <a:lumMod val="50000"/>
                                      </a:schemeClr>
                                    </a:solidFill>
                                    <a:latin typeface="Cambria Math" panose="02040503050406030204" pitchFamily="18" charset="0"/>
                                    <a:ea typeface="Cambria Math" panose="02040503050406030204" pitchFamily="18" charset="0"/>
                                  </a:rPr>
                                  <m:t>𝜎</m:t>
                                </m:r>
                              </m:e>
                              <m:sub>
                                <m:r>
                                  <a:rPr lang="en-US" sz="1600" b="0" i="1" smtClean="0">
                                    <a:solidFill>
                                      <a:schemeClr val="accent3">
                                        <a:lumMod val="50000"/>
                                      </a:schemeClr>
                                    </a:solidFill>
                                    <a:latin typeface="Cambria Math" panose="02040503050406030204" pitchFamily="18" charset="0"/>
                                    <a:ea typeface="Cambria Math"/>
                                  </a:rPr>
                                  <m:t>𝐻</m:t>
                                </m:r>
                              </m:sub>
                              <m:sup>
                                <m:r>
                                  <a:rPr lang="en-US" sz="1600" i="1">
                                    <a:solidFill>
                                      <a:schemeClr val="accent3">
                                        <a:lumMod val="50000"/>
                                      </a:schemeClr>
                                    </a:solidFill>
                                    <a:latin typeface="Cambria Math" panose="02040503050406030204" pitchFamily="18" charset="0"/>
                                    <a:ea typeface="Cambria Math"/>
                                  </a:rPr>
                                  <m:t>2</m:t>
                                </m:r>
                              </m:sup>
                            </m:sSubSup>
                          </m:den>
                        </m:f>
                        <m:r>
                          <a:rPr lang="en-US" sz="1600" i="0" smtClean="0">
                            <a:solidFill>
                              <a:schemeClr val="accent3">
                                <a:lumMod val="50000"/>
                              </a:schemeClr>
                            </a:solidFill>
                            <a:latin typeface="Cambria Math" panose="02040503050406030204" pitchFamily="18" charset="0"/>
                            <a:ea typeface="Cambria Math"/>
                          </a:rPr>
                          <m:t>|</m:t>
                        </m:r>
                        <m:sSup>
                          <m:sSupPr>
                            <m:ctrlPr>
                              <a:rPr lang="en-US" sz="1600" i="1" smtClean="0">
                                <a:solidFill>
                                  <a:schemeClr val="accent3">
                                    <a:lumMod val="50000"/>
                                  </a:schemeClr>
                                </a:solidFill>
                                <a:latin typeface="Cambria Math" panose="02040503050406030204" pitchFamily="18" charset="0"/>
                                <a:ea typeface="Cambria Math"/>
                              </a:rPr>
                            </m:ctrlPr>
                          </m:sSupPr>
                          <m:e>
                            <m:r>
                              <a:rPr lang="en-US" sz="1600" b="0" i="1" smtClean="0">
                                <a:solidFill>
                                  <a:schemeClr val="accent3">
                                    <a:lumMod val="50000"/>
                                  </a:schemeClr>
                                </a:solidFill>
                                <a:latin typeface="Cambria Math" panose="02040503050406030204" pitchFamily="18" charset="0"/>
                                <a:ea typeface="Cambria Math"/>
                              </a:rPr>
                              <m:t>𝐻</m:t>
                            </m:r>
                            <m:r>
                              <a:rPr lang="en-US" sz="1600" b="0" i="1" smtClean="0">
                                <a:solidFill>
                                  <a:schemeClr val="accent3">
                                    <a:lumMod val="50000"/>
                                  </a:schemeClr>
                                </a:solidFill>
                                <a:latin typeface="Cambria Math" panose="02040503050406030204" pitchFamily="18" charset="0"/>
                                <a:ea typeface="Cambria Math"/>
                              </a:rPr>
                              <m:t>−</m:t>
                            </m:r>
                            <m:r>
                              <a:rPr lang="en-US" sz="1600" b="0" i="1" smtClean="0">
                                <a:solidFill>
                                  <a:schemeClr val="accent3">
                                    <a:lumMod val="50000"/>
                                  </a:schemeClr>
                                </a:solidFill>
                                <a:latin typeface="Cambria Math" panose="02040503050406030204" pitchFamily="18" charset="0"/>
                                <a:ea typeface="Cambria Math"/>
                              </a:rPr>
                              <m:t>𝐻</m:t>
                            </m:r>
                          </m:e>
                          <m:sup>
                            <m:r>
                              <a:rPr lang="en-US" sz="1600" b="0" i="1" smtClean="0">
                                <a:solidFill>
                                  <a:schemeClr val="accent3">
                                    <a:lumMod val="50000"/>
                                  </a:schemeClr>
                                </a:solidFill>
                                <a:latin typeface="Cambria Math" panose="02040503050406030204" pitchFamily="18" charset="0"/>
                                <a:ea typeface="Cambria Math"/>
                              </a:rPr>
                              <m:t>𝑜𝑏𝑠</m:t>
                            </m:r>
                          </m:sup>
                        </m:sSup>
                        <m:r>
                          <a:rPr lang="en-US" sz="1600" i="0">
                            <a:solidFill>
                              <a:schemeClr val="accent3">
                                <a:lumMod val="50000"/>
                              </a:schemeClr>
                            </a:solidFill>
                            <a:latin typeface="Cambria Math" panose="02040503050406030204" pitchFamily="18" charset="0"/>
                            <a:ea typeface="Cambria Math"/>
                          </a:rPr>
                          <m:t>|</m:t>
                        </m:r>
                        <m:r>
                          <a:rPr lang="en-US" sz="1600" i="1" baseline="30000">
                            <a:solidFill>
                              <a:schemeClr val="accent3">
                                <a:lumMod val="50000"/>
                              </a:schemeClr>
                            </a:solidFill>
                            <a:latin typeface="Cambria Math"/>
                            <a:ea typeface="Cambria Math"/>
                          </a:rPr>
                          <m:t>2</m:t>
                        </m:r>
                        <m:r>
                          <a:rPr lang="en-US" sz="1600" i="1">
                            <a:solidFill>
                              <a:schemeClr val="accent3">
                                <a:lumMod val="50000"/>
                              </a:schemeClr>
                            </a:solidFill>
                            <a:latin typeface="Cambria Math"/>
                            <a:ea typeface="Cambria Math"/>
                          </a:rPr>
                          <m:t>𝑑𝑠</m:t>
                        </m:r>
                      </m:e>
                    </m:nary>
                  </m:oMath>
                </a14:m>
                <a:endParaRPr lang="en-US" sz="1600" dirty="0">
                  <a:ea typeface="Cambria Math"/>
                </a:endParaRPr>
              </a:p>
              <a:p>
                <a:endParaRPr lang="en-US" sz="1600" dirty="0">
                  <a:ea typeface="Cambria Math"/>
                </a:endParaRPr>
              </a:p>
              <a:p>
                <a:pPr/>
                <a14:m>
                  <m:oMathPara xmlns:m="http://schemas.openxmlformats.org/officeDocument/2006/math">
                    <m:oMathParaPr>
                      <m:jc m:val="left"/>
                    </m:oMathParaPr>
                    <m:oMath xmlns:m="http://schemas.openxmlformats.org/officeDocument/2006/math">
                      <m:r>
                        <a:rPr lang="en-US" sz="1600" b="0" i="1" smtClean="0">
                          <a:latin typeface="Cambria Math" panose="02040503050406030204" pitchFamily="18" charset="0"/>
                          <a:ea typeface="Cambria Math"/>
                        </a:rPr>
                        <m:t>               </m:t>
                      </m:r>
                      <m:r>
                        <a:rPr lang="en-US" sz="1600" i="1" smtClean="0">
                          <a:solidFill>
                            <a:schemeClr val="accent4">
                              <a:lumMod val="75000"/>
                            </a:schemeClr>
                          </a:solidFill>
                          <a:latin typeface="Cambria Math"/>
                          <a:ea typeface="Cambria Math"/>
                        </a:rPr>
                        <m:t>+</m:t>
                      </m:r>
                      <m:r>
                        <a:rPr lang="en-US" sz="1600" b="0" i="1" smtClean="0">
                          <a:solidFill>
                            <a:schemeClr val="accent4">
                              <a:lumMod val="75000"/>
                            </a:schemeClr>
                          </a:solidFill>
                          <a:latin typeface="Cambria Math" panose="02040503050406030204" pitchFamily="18" charset="0"/>
                          <a:ea typeface="Cambria Math"/>
                        </a:rPr>
                        <m:t> </m:t>
                      </m:r>
                      <m:r>
                        <a:rPr lang="en-US" sz="1600" i="1">
                          <a:solidFill>
                            <a:schemeClr val="accent4">
                              <a:lumMod val="75000"/>
                            </a:schemeClr>
                          </a:solidFill>
                          <a:latin typeface="Cambria Math"/>
                          <a:ea typeface="Cambria Math"/>
                        </a:rPr>
                        <m:t>ℛ</m:t>
                      </m:r>
                      <m:r>
                        <a:rPr lang="en-US" sz="1600" i="1">
                          <a:solidFill>
                            <a:schemeClr val="accent4">
                              <a:lumMod val="75000"/>
                            </a:schemeClr>
                          </a:solidFill>
                          <a:latin typeface="Cambria Math"/>
                          <a:ea typeface="Cambria Math"/>
                        </a:rPr>
                        <m:t>(</m:t>
                      </m:r>
                      <m:r>
                        <a:rPr lang="en-US" sz="1600" b="1" i="1" smtClean="0">
                          <a:solidFill>
                            <a:schemeClr val="accent4">
                              <a:lumMod val="75000"/>
                            </a:schemeClr>
                          </a:solidFill>
                          <a:latin typeface="Cambria Math" panose="02040503050406030204" pitchFamily="18" charset="0"/>
                          <a:ea typeface="Cambria Math"/>
                        </a:rPr>
                        <m:t>𝒖</m:t>
                      </m:r>
                      <m:r>
                        <a:rPr lang="en-US" sz="1600" b="0" i="1" smtClean="0">
                          <a:solidFill>
                            <a:schemeClr val="accent4">
                              <a:lumMod val="75000"/>
                            </a:schemeClr>
                          </a:solidFill>
                          <a:latin typeface="Cambria Math" panose="02040503050406030204" pitchFamily="18" charset="0"/>
                          <a:ea typeface="Cambria Math"/>
                        </a:rPr>
                        <m:t>,</m:t>
                      </m:r>
                      <m:r>
                        <a:rPr lang="en-US" sz="1600" b="0" i="1" smtClean="0">
                          <a:solidFill>
                            <a:schemeClr val="accent4">
                              <a:lumMod val="75000"/>
                            </a:schemeClr>
                          </a:solidFill>
                          <a:latin typeface="Cambria Math" panose="02040503050406030204" pitchFamily="18" charset="0"/>
                          <a:ea typeface="Cambria Math"/>
                        </a:rPr>
                        <m:t>𝐻</m:t>
                      </m:r>
                      <m:r>
                        <a:rPr lang="en-US" sz="1600" b="0" i="1" smtClean="0">
                          <a:solidFill>
                            <a:schemeClr val="accent4">
                              <a:lumMod val="75000"/>
                            </a:schemeClr>
                          </a:solidFill>
                          <a:latin typeface="Cambria Math" panose="02040503050406030204" pitchFamily="18" charset="0"/>
                          <a:ea typeface="Cambria Math"/>
                        </a:rPr>
                        <m:t>)</m:t>
                      </m:r>
                    </m:oMath>
                  </m:oMathPara>
                </a14:m>
                <a:endParaRPr lang="en-US" sz="1600" dirty="0">
                  <a:solidFill>
                    <a:schemeClr val="accent4">
                      <a:lumMod val="75000"/>
                    </a:schemeClr>
                  </a:solidFill>
                </a:endParaRPr>
              </a:p>
            </p:txBody>
          </p:sp>
        </mc:Choice>
        <mc:Fallback xmlns="">
          <p:sp>
            <p:nvSpPr>
              <p:cNvPr id="23" name="TextBox 22">
                <a:extLst>
                  <a:ext uri="{FF2B5EF4-FFF2-40B4-BE49-F238E27FC236}">
                    <a16:creationId xmlns:a16="http://schemas.microsoft.com/office/drawing/2014/main" id="{CE4F0730-2ED4-4AF4-954C-29B885DC7260}"/>
                  </a:ext>
                </a:extLst>
              </p:cNvPr>
              <p:cNvSpPr txBox="1">
                <a:spLocks noRot="1" noChangeAspect="1" noMove="1" noResize="1" noEditPoints="1" noAdjustHandles="1" noChangeArrowheads="1" noChangeShapeType="1" noTextEdit="1"/>
              </p:cNvSpPr>
              <p:nvPr/>
            </p:nvSpPr>
            <p:spPr>
              <a:xfrm>
                <a:off x="790852" y="2884978"/>
                <a:ext cx="8229600" cy="2647007"/>
              </a:xfrm>
              <a:prstGeom prst="rect">
                <a:avLst/>
              </a:prstGeom>
              <a:blipFill>
                <a:blip r:embed="rId4"/>
                <a:stretch>
                  <a:fillRect b="-4378"/>
                </a:stretch>
              </a:blipFill>
              <a:ln>
                <a:noFill/>
              </a:ln>
            </p:spPr>
            <p:txBody>
              <a:bodyPr/>
              <a:lstStyle/>
              <a:p>
                <a:r>
                  <a:rPr lang="en-US">
                    <a:noFill/>
                  </a:rPr>
                  <a:t> </a:t>
                </a:r>
              </a:p>
            </p:txBody>
          </p:sp>
        </mc:Fallback>
      </mc:AlternateContent>
      <p:sp>
        <p:nvSpPr>
          <p:cNvPr id="24" name="TextBox 23">
            <a:extLst>
              <a:ext uri="{FF2B5EF4-FFF2-40B4-BE49-F238E27FC236}">
                <a16:creationId xmlns:a16="http://schemas.microsoft.com/office/drawing/2014/main" id="{C4E61474-CE45-454C-882C-F46CB136D01A}"/>
              </a:ext>
            </a:extLst>
          </p:cNvPr>
          <p:cNvSpPr txBox="1"/>
          <p:nvPr/>
        </p:nvSpPr>
        <p:spPr>
          <a:xfrm>
            <a:off x="4736237" y="3037378"/>
            <a:ext cx="4572000" cy="338554"/>
          </a:xfrm>
          <a:prstGeom prst="rect">
            <a:avLst/>
          </a:prstGeom>
          <a:noFill/>
        </p:spPr>
        <p:txBody>
          <a:bodyPr wrap="square" rtlCol="0">
            <a:spAutoFit/>
          </a:bodyPr>
          <a:lstStyle/>
          <a:p>
            <a:r>
              <a:rPr lang="en-US" sz="1600" dirty="0">
                <a:solidFill>
                  <a:schemeClr val="accent2"/>
                </a:solidFill>
                <a:latin typeface="Calibri" panose="020F0502020204030204" pitchFamily="34" charset="0"/>
                <a:cs typeface="Calibri" panose="020F0502020204030204" pitchFamily="34" charset="0"/>
              </a:rPr>
              <a:t>surface velocity mismatch</a:t>
            </a:r>
          </a:p>
        </p:txBody>
      </p:sp>
      <p:sp>
        <p:nvSpPr>
          <p:cNvPr id="25" name="TextBox 24">
            <a:extLst>
              <a:ext uri="{FF2B5EF4-FFF2-40B4-BE49-F238E27FC236}">
                <a16:creationId xmlns:a16="http://schemas.microsoft.com/office/drawing/2014/main" id="{B7CDB7C5-4EDC-479E-8158-3BB187B3266E}"/>
              </a:ext>
            </a:extLst>
          </p:cNvPr>
          <p:cNvSpPr txBox="1"/>
          <p:nvPr/>
        </p:nvSpPr>
        <p:spPr>
          <a:xfrm>
            <a:off x="4724400" y="3841824"/>
            <a:ext cx="4572000" cy="338554"/>
          </a:xfrm>
          <a:prstGeom prst="rect">
            <a:avLst/>
          </a:prstGeom>
          <a:noFill/>
        </p:spPr>
        <p:txBody>
          <a:bodyPr wrap="square" rtlCol="0">
            <a:spAutoFit/>
          </a:bodyPr>
          <a:lstStyle/>
          <a:p>
            <a:r>
              <a:rPr lang="en-US" sz="1600" dirty="0">
                <a:solidFill>
                  <a:schemeClr val="tx2"/>
                </a:solidFill>
                <a:latin typeface="Calibri" panose="020F0502020204030204" pitchFamily="34" charset="0"/>
                <a:cs typeface="Calibri" panose="020F0502020204030204" pitchFamily="34" charset="0"/>
              </a:rPr>
              <a:t>SMB mismatch</a:t>
            </a:r>
          </a:p>
        </p:txBody>
      </p:sp>
      <p:sp>
        <p:nvSpPr>
          <p:cNvPr id="26" name="TextBox 25">
            <a:extLst>
              <a:ext uri="{FF2B5EF4-FFF2-40B4-BE49-F238E27FC236}">
                <a16:creationId xmlns:a16="http://schemas.microsoft.com/office/drawing/2014/main" id="{D379FEA4-CBC7-4F81-808A-87341EB99DAF}"/>
              </a:ext>
            </a:extLst>
          </p:cNvPr>
          <p:cNvSpPr txBox="1"/>
          <p:nvPr/>
        </p:nvSpPr>
        <p:spPr>
          <a:xfrm>
            <a:off x="4724400" y="4561378"/>
            <a:ext cx="4572000" cy="338554"/>
          </a:xfrm>
          <a:prstGeom prst="rect">
            <a:avLst/>
          </a:prstGeom>
          <a:noFill/>
        </p:spPr>
        <p:txBody>
          <a:bodyPr wrap="square" rtlCol="0">
            <a:spAutoFit/>
          </a:bodyPr>
          <a:lstStyle/>
          <a:p>
            <a:r>
              <a:rPr lang="en-US" sz="1600" dirty="0">
                <a:solidFill>
                  <a:schemeClr val="accent3">
                    <a:lumMod val="50000"/>
                  </a:schemeClr>
                </a:solidFill>
                <a:latin typeface="Calibri" panose="020F0502020204030204" pitchFamily="34" charset="0"/>
                <a:cs typeface="Calibri" panose="020F0502020204030204" pitchFamily="34" charset="0"/>
              </a:rPr>
              <a:t>thickness mismatch</a:t>
            </a:r>
          </a:p>
        </p:txBody>
      </p:sp>
      <p:sp>
        <p:nvSpPr>
          <p:cNvPr id="27" name="TextBox 26">
            <a:extLst>
              <a:ext uri="{FF2B5EF4-FFF2-40B4-BE49-F238E27FC236}">
                <a16:creationId xmlns:a16="http://schemas.microsoft.com/office/drawing/2014/main" id="{5463570C-ACC1-4B8B-A9C4-70A1AB9FCA91}"/>
              </a:ext>
            </a:extLst>
          </p:cNvPr>
          <p:cNvSpPr txBox="1"/>
          <p:nvPr/>
        </p:nvSpPr>
        <p:spPr>
          <a:xfrm>
            <a:off x="4736237" y="5094778"/>
            <a:ext cx="4572000" cy="338554"/>
          </a:xfrm>
          <a:prstGeom prst="rect">
            <a:avLst/>
          </a:prstGeom>
          <a:noFill/>
        </p:spPr>
        <p:txBody>
          <a:bodyPr wrap="square" rtlCol="0">
            <a:spAutoFit/>
          </a:bodyPr>
          <a:lstStyle/>
          <a:p>
            <a:r>
              <a:rPr lang="en-US" sz="1600" dirty="0">
                <a:solidFill>
                  <a:schemeClr val="accent4">
                    <a:lumMod val="50000"/>
                  </a:schemeClr>
                </a:solidFill>
                <a:latin typeface="Calibri" panose="020F0502020204030204" pitchFamily="34" charset="0"/>
                <a:cs typeface="Calibri" panose="020F0502020204030204" pitchFamily="34" charset="0"/>
              </a:rPr>
              <a:t>regularization terms</a:t>
            </a:r>
          </a:p>
        </p:txBody>
      </p:sp>
      <p:sp>
        <p:nvSpPr>
          <p:cNvPr id="28" name="Rectangle 27">
            <a:extLst>
              <a:ext uri="{FF2B5EF4-FFF2-40B4-BE49-F238E27FC236}">
                <a16:creationId xmlns:a16="http://schemas.microsoft.com/office/drawing/2014/main" id="{F94B12D3-9EB0-4673-8094-3C18673B33CB}"/>
              </a:ext>
            </a:extLst>
          </p:cNvPr>
          <p:cNvSpPr/>
          <p:nvPr/>
        </p:nvSpPr>
        <p:spPr>
          <a:xfrm>
            <a:off x="609600" y="2732578"/>
            <a:ext cx="6717437" cy="2895600"/>
          </a:xfrm>
          <a:prstGeom prst="rect">
            <a:avLst/>
          </a:pr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TextBox 28">
            <a:extLst>
              <a:ext uri="{FF2B5EF4-FFF2-40B4-BE49-F238E27FC236}">
                <a16:creationId xmlns:a16="http://schemas.microsoft.com/office/drawing/2014/main" id="{4FADB007-96A9-4B86-B21C-8C42C04FFA7D}"/>
              </a:ext>
            </a:extLst>
          </p:cNvPr>
          <p:cNvSpPr txBox="1"/>
          <p:nvPr/>
        </p:nvSpPr>
        <p:spPr>
          <a:xfrm>
            <a:off x="4736237" y="3037378"/>
            <a:ext cx="4572000" cy="338554"/>
          </a:xfrm>
          <a:prstGeom prst="rect">
            <a:avLst/>
          </a:prstGeom>
          <a:noFill/>
        </p:spPr>
        <p:txBody>
          <a:bodyPr wrap="square" rtlCol="0">
            <a:spAutoFit/>
          </a:bodyPr>
          <a:lstStyle/>
          <a:p>
            <a:r>
              <a:rPr lang="en-US" sz="1600" dirty="0">
                <a:solidFill>
                  <a:schemeClr val="accent2"/>
                </a:solidFill>
                <a:latin typeface="Calibri" panose="020F0502020204030204" pitchFamily="34" charset="0"/>
                <a:cs typeface="Calibri" panose="020F0502020204030204" pitchFamily="34" charset="0"/>
              </a:rPr>
              <a:t>surface velocity mismatch</a:t>
            </a:r>
          </a:p>
        </p:txBody>
      </p:sp>
      <p:sp>
        <p:nvSpPr>
          <p:cNvPr id="30" name="Right Brace 29">
            <a:extLst>
              <a:ext uri="{FF2B5EF4-FFF2-40B4-BE49-F238E27FC236}">
                <a16:creationId xmlns:a16="http://schemas.microsoft.com/office/drawing/2014/main" id="{7B55F9DD-30A4-4E30-9D54-5953A0BE848F}"/>
              </a:ext>
            </a:extLst>
          </p:cNvPr>
          <p:cNvSpPr/>
          <p:nvPr/>
        </p:nvSpPr>
        <p:spPr>
          <a:xfrm>
            <a:off x="7403237" y="3841824"/>
            <a:ext cx="533400" cy="1058108"/>
          </a:xfrm>
          <a:prstGeom prst="rightBrace">
            <a:avLst/>
          </a:prstGeom>
          <a:ln>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1" name="Right Brace 30">
            <a:extLst>
              <a:ext uri="{FF2B5EF4-FFF2-40B4-BE49-F238E27FC236}">
                <a16:creationId xmlns:a16="http://schemas.microsoft.com/office/drawing/2014/main" id="{F0E83819-179E-447B-8484-769DA51A23EC}"/>
              </a:ext>
            </a:extLst>
          </p:cNvPr>
          <p:cNvSpPr/>
          <p:nvPr/>
        </p:nvSpPr>
        <p:spPr>
          <a:xfrm>
            <a:off x="7403237" y="2788784"/>
            <a:ext cx="580748" cy="1010593"/>
          </a:xfrm>
          <a:prstGeom prst="rightBrace">
            <a:avLst/>
          </a:prstGeom>
          <a:ln>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2" name="TextBox 31">
            <a:extLst>
              <a:ext uri="{FF2B5EF4-FFF2-40B4-BE49-F238E27FC236}">
                <a16:creationId xmlns:a16="http://schemas.microsoft.com/office/drawing/2014/main" id="{D0EE7C96-E3BF-416D-9F7B-335AE0F54155}"/>
              </a:ext>
            </a:extLst>
          </p:cNvPr>
          <p:cNvSpPr txBox="1"/>
          <p:nvPr/>
        </p:nvSpPr>
        <p:spPr>
          <a:xfrm>
            <a:off x="8077200" y="4192046"/>
            <a:ext cx="1207363" cy="369332"/>
          </a:xfrm>
          <a:prstGeom prst="rect">
            <a:avLst/>
          </a:prstGeom>
          <a:noFill/>
        </p:spPr>
        <p:txBody>
          <a:bodyPr wrap="square" rtlCol="0">
            <a:spAutoFit/>
          </a:bodyPr>
          <a:lstStyle/>
          <a:p>
            <a:r>
              <a:rPr lang="en-US" b="1" i="1" dirty="0">
                <a:latin typeface="Calibri" panose="020F0502020204030204" pitchFamily="34" charset="0"/>
                <a:cs typeface="Calibri" panose="020F0502020204030204" pitchFamily="34" charset="0"/>
              </a:rPr>
              <a:t>novel</a:t>
            </a:r>
          </a:p>
        </p:txBody>
      </p:sp>
      <p:sp>
        <p:nvSpPr>
          <p:cNvPr id="33" name="TextBox 32">
            <a:extLst>
              <a:ext uri="{FF2B5EF4-FFF2-40B4-BE49-F238E27FC236}">
                <a16:creationId xmlns:a16="http://schemas.microsoft.com/office/drawing/2014/main" id="{43FE2C9C-BCBA-4634-A490-DEFBF1AE7603}"/>
              </a:ext>
            </a:extLst>
          </p:cNvPr>
          <p:cNvSpPr txBox="1"/>
          <p:nvPr/>
        </p:nvSpPr>
        <p:spPr>
          <a:xfrm>
            <a:off x="8012837" y="3125246"/>
            <a:ext cx="1207363" cy="369332"/>
          </a:xfrm>
          <a:prstGeom prst="rect">
            <a:avLst/>
          </a:prstGeom>
          <a:noFill/>
        </p:spPr>
        <p:txBody>
          <a:bodyPr wrap="square" rtlCol="0">
            <a:spAutoFit/>
          </a:bodyPr>
          <a:lstStyle/>
          <a:p>
            <a:r>
              <a:rPr lang="en-US" b="1" i="1" dirty="0">
                <a:latin typeface="Calibri" panose="020F0502020204030204" pitchFamily="34" charset="0"/>
                <a:cs typeface="Calibri" panose="020F0502020204030204" pitchFamily="34" charset="0"/>
              </a:rPr>
              <a:t>common</a:t>
            </a:r>
          </a:p>
        </p:txBody>
      </p:sp>
      <p:sp>
        <p:nvSpPr>
          <p:cNvPr id="17" name="TextBox 16">
            <a:extLst>
              <a:ext uri="{FF2B5EF4-FFF2-40B4-BE49-F238E27FC236}">
                <a16:creationId xmlns:a16="http://schemas.microsoft.com/office/drawing/2014/main" id="{95C615D5-C6F7-4E41-B420-F4400B3BC9DA}"/>
              </a:ext>
            </a:extLst>
          </p:cNvPr>
          <p:cNvSpPr txBox="1"/>
          <p:nvPr/>
        </p:nvSpPr>
        <p:spPr>
          <a:xfrm>
            <a:off x="1447800" y="5745076"/>
            <a:ext cx="6477000" cy="646331"/>
          </a:xfrm>
          <a:prstGeom prst="rect">
            <a:avLst/>
          </a:prstGeom>
          <a:solidFill>
            <a:srgbClr val="A5F7BA"/>
          </a:solidFill>
          <a:ln>
            <a:noFill/>
          </a:ln>
        </p:spPr>
        <p:txBody>
          <a:bodyPr wrap="square" rtlCol="0">
            <a:spAutoFit/>
          </a:bodyPr>
          <a:lstStyle/>
          <a:p>
            <a:pPr algn="ctr"/>
            <a:r>
              <a:rPr lang="en-US" i="1" dirty="0">
                <a:latin typeface="Calibri" panose="020F0502020204030204" pitchFamily="34" charset="0"/>
              </a:rPr>
              <a:t>Solving FO Stokes PDE-constrained optimization problem for initial condition significantly </a:t>
            </a:r>
            <a:r>
              <a:rPr lang="en-US" b="1" dirty="0">
                <a:latin typeface="Calibri" panose="020F0502020204030204" pitchFamily="34" charset="0"/>
              </a:rPr>
              <a:t>reduces non-physical model transients</a:t>
            </a:r>
            <a:r>
              <a:rPr lang="en-US" dirty="0">
                <a:latin typeface="Calibri" panose="020F0502020204030204" pitchFamily="34" charset="0"/>
              </a:rPr>
              <a:t>!</a:t>
            </a:r>
          </a:p>
        </p:txBody>
      </p:sp>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4A97AD9D-0FE8-40B3-B0A0-A7535790EBF1}"/>
                  </a:ext>
                </a:extLst>
              </p:cNvPr>
              <p:cNvSpPr txBox="1"/>
              <p:nvPr/>
            </p:nvSpPr>
            <p:spPr>
              <a:xfrm>
                <a:off x="4862003" y="399871"/>
                <a:ext cx="4082249" cy="1877437"/>
              </a:xfrm>
              <a:prstGeom prst="rect">
                <a:avLst/>
              </a:prstGeom>
              <a:noFill/>
              <a:ln>
                <a:solidFill>
                  <a:schemeClr val="tx1"/>
                </a:solidFill>
              </a:ln>
            </p:spPr>
            <p:txBody>
              <a:bodyPr wrap="square" rtlCol="0">
                <a:spAutoFit/>
              </a:bodyPr>
              <a:lstStyle/>
              <a:p>
                <a14:m>
                  <m:oMath xmlns:m="http://schemas.openxmlformats.org/officeDocument/2006/math">
                    <m:r>
                      <a:rPr lang="en-US" sz="1600" b="1" i="1" dirty="0" smtClean="0">
                        <a:solidFill>
                          <a:schemeClr val="tx1"/>
                        </a:solidFill>
                        <a:latin typeface="Cambria Math" panose="02040503050406030204" pitchFamily="18" charset="0"/>
                        <a:cs typeface="Calibri" panose="020F0502020204030204" pitchFamily="34" charset="0"/>
                      </a:rPr>
                      <m:t>𝑼</m:t>
                    </m:r>
                  </m:oMath>
                </a14:m>
                <a:r>
                  <a:rPr lang="en-US" sz="1600" dirty="0">
                    <a:solidFill>
                      <a:schemeClr val="tx1"/>
                    </a:solidFill>
                    <a:latin typeface="Calibri" panose="020F0502020204030204" pitchFamily="34" charset="0"/>
                    <a:cs typeface="Calibri" panose="020F0502020204030204" pitchFamily="34" charset="0"/>
                  </a:rPr>
                  <a:t>: computed depth averaged velocity</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r>
                      <a:rPr lang="en-US" sz="1600" b="0" i="1" dirty="0" smtClean="0">
                        <a:solidFill>
                          <a:schemeClr val="tx1"/>
                        </a:solidFill>
                        <a:latin typeface="Cambria Math" panose="02040503050406030204" pitchFamily="18" charset="0"/>
                        <a:cs typeface="Calibri" panose="020F0502020204030204" pitchFamily="34" charset="0"/>
                      </a:rPr>
                      <m:t>𝐻</m:t>
                    </m:r>
                  </m:oMath>
                </a14:m>
                <a:r>
                  <a:rPr lang="en-US" sz="1600" dirty="0">
                    <a:solidFill>
                      <a:schemeClr val="tx1"/>
                    </a:solidFill>
                    <a:latin typeface="Calibri" panose="020F0502020204030204" pitchFamily="34" charset="0"/>
                    <a:cs typeface="Calibri" panose="020F0502020204030204" pitchFamily="34" charset="0"/>
                  </a:rPr>
                  <a:t>: ice thickness</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r>
                      <a:rPr lang="en-US" sz="1600" i="1" smtClean="0">
                        <a:solidFill>
                          <a:schemeClr val="tx1"/>
                        </a:solidFill>
                        <a:latin typeface="Cambria Math" panose="02040503050406030204" pitchFamily="18" charset="0"/>
                        <a:ea typeface="Cambria Math" panose="02040503050406030204" pitchFamily="18" charset="0"/>
                        <a:cs typeface="Calibri" panose="020F0502020204030204" pitchFamily="34" charset="0"/>
                      </a:rPr>
                      <m:t>𝛽</m:t>
                    </m:r>
                  </m:oMath>
                </a14:m>
                <a:r>
                  <a:rPr lang="en-US" sz="1600" dirty="0">
                    <a:solidFill>
                      <a:schemeClr val="tx1"/>
                    </a:solidFill>
                    <a:latin typeface="Calibri" panose="020F0502020204030204" pitchFamily="34" charset="0"/>
                    <a:cs typeface="Calibri" panose="020F0502020204030204" pitchFamily="34" charset="0"/>
                  </a:rPr>
                  <a:t>: basal sliding friction coefficient</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sSub>
                      <m:sSubPr>
                        <m:ctrlPr>
                          <a:rPr lang="en-US" sz="1600" i="1" smtClean="0">
                            <a:solidFill>
                              <a:schemeClr val="tx1"/>
                            </a:solidFill>
                            <a:latin typeface="Cambria Math" panose="02040503050406030204" pitchFamily="18" charset="0"/>
                            <a:ea typeface="Cambria Math"/>
                          </a:rPr>
                        </m:ctrlPr>
                      </m:sSubPr>
                      <m:e>
                        <m:r>
                          <a:rPr lang="en-US" sz="1600" i="1">
                            <a:solidFill>
                              <a:schemeClr val="tx1"/>
                            </a:solidFill>
                            <a:latin typeface="Cambria Math" panose="02040503050406030204" pitchFamily="18" charset="0"/>
                            <a:ea typeface="Cambria Math" panose="02040503050406030204" pitchFamily="18" charset="0"/>
                          </a:rPr>
                          <m:t>𝜏</m:t>
                        </m:r>
                      </m:e>
                      <m:sub>
                        <m:r>
                          <a:rPr lang="en-US" sz="1600" i="1">
                            <a:solidFill>
                              <a:schemeClr val="tx1"/>
                            </a:solidFill>
                            <a:latin typeface="Cambria Math" panose="02040503050406030204" pitchFamily="18" charset="0"/>
                            <a:ea typeface="Cambria Math"/>
                          </a:rPr>
                          <m:t>𝑠</m:t>
                        </m:r>
                      </m:sub>
                    </m:sSub>
                  </m:oMath>
                </a14:m>
                <a:r>
                  <a:rPr lang="en-US" sz="1600" dirty="0">
                    <a:solidFill>
                      <a:schemeClr val="tx1"/>
                    </a:solidFill>
                    <a:latin typeface="Calibri" panose="020F0502020204030204" pitchFamily="34" charset="0"/>
                    <a:cs typeface="Calibri" panose="020F0502020204030204" pitchFamily="34" charset="0"/>
                  </a:rPr>
                  <a:t>: surface mass balance (SMB)</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r>
                      <a:rPr lang="en-US" sz="1600" i="1">
                        <a:solidFill>
                          <a:schemeClr val="tx1"/>
                        </a:solidFill>
                        <a:latin typeface="Cambria Math"/>
                        <a:ea typeface="Cambria Math"/>
                      </a:rPr>
                      <m:t>ℛ</m:t>
                    </m:r>
                    <m:r>
                      <a:rPr lang="en-US" sz="1600" i="1">
                        <a:solidFill>
                          <a:schemeClr val="tx1"/>
                        </a:solidFill>
                        <a:latin typeface="Cambria Math"/>
                        <a:ea typeface="Cambria Math"/>
                      </a:rPr>
                      <m:t>(</m:t>
                    </m:r>
                    <m:r>
                      <a:rPr lang="en-US" sz="1600" b="1" i="1" smtClean="0">
                        <a:solidFill>
                          <a:schemeClr val="tx1"/>
                        </a:solidFill>
                        <a:latin typeface="Cambria Math" panose="02040503050406030204" pitchFamily="18" charset="0"/>
                        <a:ea typeface="Cambria Math"/>
                      </a:rPr>
                      <m:t>𝒖</m:t>
                    </m:r>
                    <m:r>
                      <a:rPr lang="en-US" sz="1600" i="1">
                        <a:solidFill>
                          <a:schemeClr val="tx1"/>
                        </a:solidFill>
                        <a:latin typeface="Cambria Math" panose="02040503050406030204" pitchFamily="18" charset="0"/>
                        <a:ea typeface="Cambria Math"/>
                      </a:rPr>
                      <m:t>,</m:t>
                    </m:r>
                    <m:r>
                      <a:rPr lang="en-US" sz="1600" b="0" i="1" smtClean="0">
                        <a:solidFill>
                          <a:schemeClr val="tx1"/>
                        </a:solidFill>
                        <a:latin typeface="Cambria Math" panose="02040503050406030204" pitchFamily="18" charset="0"/>
                        <a:ea typeface="Cambria Math"/>
                      </a:rPr>
                      <m:t>𝐻</m:t>
                    </m:r>
                    <m:r>
                      <a:rPr lang="en-US" sz="1600" i="1">
                        <a:solidFill>
                          <a:schemeClr val="tx1"/>
                        </a:solidFill>
                        <a:latin typeface="Cambria Math" panose="02040503050406030204" pitchFamily="18" charset="0"/>
                        <a:ea typeface="Cambria Math"/>
                      </a:rPr>
                      <m:t>)</m:t>
                    </m:r>
                  </m:oMath>
                </a14:m>
                <a:r>
                  <a:rPr lang="en-US" sz="1600" dirty="0">
                    <a:solidFill>
                      <a:schemeClr val="tx1"/>
                    </a:solidFill>
                  </a:rPr>
                  <a:t>: </a:t>
                </a:r>
                <a:r>
                  <a:rPr lang="en-US" sz="1600" dirty="0">
                    <a:solidFill>
                      <a:schemeClr val="tx1"/>
                    </a:solidFill>
                    <a:latin typeface="Calibri" panose="020F0502020204030204" pitchFamily="34" charset="0"/>
                    <a:cs typeface="Calibri" panose="020F0502020204030204" pitchFamily="34" charset="0"/>
                  </a:rPr>
                  <a:t>regularization term</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r>
                      <a:rPr lang="en-US" sz="1600" i="1" smtClean="0">
                        <a:solidFill>
                          <a:schemeClr val="tx1"/>
                        </a:solidFill>
                        <a:latin typeface="Cambria Math" panose="02040503050406030204" pitchFamily="18" charset="0"/>
                        <a:ea typeface="Cambria Math" panose="02040503050406030204" pitchFamily="18" charset="0"/>
                        <a:cs typeface="Calibri" panose="020F0502020204030204" pitchFamily="34" charset="0"/>
                      </a:rPr>
                      <m:t>𝜎</m:t>
                    </m:r>
                  </m:oMath>
                </a14:m>
                <a:r>
                  <a:rPr lang="en-US" sz="1600" dirty="0">
                    <a:solidFill>
                      <a:schemeClr val="tx1"/>
                    </a:solidFill>
                    <a:latin typeface="Calibri" panose="020F0502020204030204" pitchFamily="34" charset="0"/>
                    <a:cs typeface="Calibri" panose="020F0502020204030204" pitchFamily="34" charset="0"/>
                  </a:rPr>
                  <a:t>: standard deviation (weight of </a:t>
                </a:r>
                <a:r>
                  <a:rPr lang="en-US" sz="1600" dirty="0" err="1">
                    <a:solidFill>
                      <a:schemeClr val="tx1"/>
                    </a:solidFill>
                    <a:latin typeface="Calibri" panose="020F0502020204030204" pitchFamily="34" charset="0"/>
                    <a:cs typeface="Calibri" panose="020F0502020204030204" pitchFamily="34" charset="0"/>
                  </a:rPr>
                  <a:t>uncertanties</a:t>
                </a:r>
                <a:r>
                  <a:rPr lang="en-US" sz="1600" dirty="0">
                    <a:solidFill>
                      <a:schemeClr val="tx1"/>
                    </a:solidFill>
                    <a:latin typeface="Calibri" panose="020F0502020204030204" pitchFamily="34" charset="0"/>
                    <a:cs typeface="Calibri" panose="020F0502020204030204" pitchFamily="34" charset="0"/>
                  </a:rPr>
                  <a:t>)</a:t>
                </a:r>
              </a:p>
            </p:txBody>
          </p:sp>
        </mc:Choice>
        <mc:Fallback xmlns="">
          <p:sp>
            <p:nvSpPr>
              <p:cNvPr id="18" name="TextBox 17">
                <a:extLst>
                  <a:ext uri="{FF2B5EF4-FFF2-40B4-BE49-F238E27FC236}">
                    <a16:creationId xmlns:a16="http://schemas.microsoft.com/office/drawing/2014/main" id="{4A97AD9D-0FE8-40B3-B0A0-A7535790EBF1}"/>
                  </a:ext>
                </a:extLst>
              </p:cNvPr>
              <p:cNvSpPr txBox="1">
                <a:spLocks noRot="1" noChangeAspect="1" noMove="1" noResize="1" noEditPoints="1" noAdjustHandles="1" noChangeArrowheads="1" noChangeShapeType="1" noTextEdit="1"/>
              </p:cNvSpPr>
              <p:nvPr/>
            </p:nvSpPr>
            <p:spPr>
              <a:xfrm>
                <a:off x="4862003" y="399871"/>
                <a:ext cx="4082249" cy="1877437"/>
              </a:xfrm>
              <a:prstGeom prst="rect">
                <a:avLst/>
              </a:prstGeom>
              <a:blipFill>
                <a:blip r:embed="rId5"/>
                <a:stretch>
                  <a:fillRect t="-645" b="-2903"/>
                </a:stretch>
              </a:blipFill>
              <a:ln>
                <a:solidFill>
                  <a:schemeClr val="tx1"/>
                </a:solidFill>
              </a:ln>
            </p:spPr>
            <p:txBody>
              <a:bodyPr/>
              <a:lstStyle/>
              <a:p>
                <a:r>
                  <a:rPr lang="en-US">
                    <a:noFill/>
                  </a:rPr>
                  <a:t> </a:t>
                </a:r>
              </a:p>
            </p:txBody>
          </p:sp>
        </mc:Fallback>
      </mc:AlternateContent>
      <p:sp>
        <p:nvSpPr>
          <p:cNvPr id="3" name="Rectangle 2">
            <a:extLst>
              <a:ext uri="{FF2B5EF4-FFF2-40B4-BE49-F238E27FC236}">
                <a16:creationId xmlns:a16="http://schemas.microsoft.com/office/drawing/2014/main" id="{F68D033A-6207-417C-90A8-71E848650768}"/>
              </a:ext>
            </a:extLst>
          </p:cNvPr>
          <p:cNvSpPr/>
          <p:nvPr/>
        </p:nvSpPr>
        <p:spPr>
          <a:xfrm>
            <a:off x="250425" y="2336832"/>
            <a:ext cx="9644850" cy="338554"/>
          </a:xfrm>
          <a:prstGeom prst="rect">
            <a:avLst/>
          </a:prstGeom>
        </p:spPr>
        <p:txBody>
          <a:bodyPr wrap="square">
            <a:spAutoFit/>
          </a:bodyPr>
          <a:lstStyle/>
          <a:p>
            <a:r>
              <a:rPr lang="en-US" sz="1600" b="1" i="1" dirty="0">
                <a:latin typeface="Calibri" panose="020F0502020204030204" pitchFamily="34" charset="0"/>
                <a:cs typeface="Calibri" panose="020F0502020204030204" pitchFamily="34" charset="0"/>
              </a:rPr>
              <a:t>Modeling Assumptions: </a:t>
            </a:r>
            <a:r>
              <a:rPr lang="en-US" sz="1600" dirty="0">
                <a:latin typeface="Calibri" panose="020F0502020204030204" pitchFamily="34" charset="0"/>
                <a:cs typeface="Calibri" panose="020F0502020204030204" pitchFamily="34" charset="0"/>
              </a:rPr>
              <a:t>ice described by FO Stokes equations; ice close to mechanical equilibrium.</a:t>
            </a:r>
          </a:p>
        </p:txBody>
      </p:sp>
    </p:spTree>
    <p:extLst>
      <p:ext uri="{BB962C8B-B14F-4D97-AF65-F5344CB8AC3E}">
        <p14:creationId xmlns:p14="http://schemas.microsoft.com/office/powerpoint/2010/main" val="3514288405"/>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txBox="1">
            <a:spLocks noChangeArrowheads="1"/>
          </p:cNvSpPr>
          <p:nvPr/>
        </p:nvSpPr>
        <p:spPr>
          <a:xfrm>
            <a:off x="108750" y="76200"/>
            <a:ext cx="8806649" cy="68527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Deterministic Inversion Algorithm &amp; Software</a:t>
            </a:r>
            <a:endParaRPr lang="en-US" sz="3600" kern="0" dirty="0">
              <a:solidFill>
                <a:schemeClr val="tx1"/>
              </a:solidFill>
              <a:latin typeface="Calibri" panose="020F0502020204030204" pitchFamily="34" charset="0"/>
              <a:cs typeface="Calibri" panose="020F0502020204030204" pitchFamily="34" charset="0"/>
            </a:endParaRPr>
          </a:p>
        </p:txBody>
      </p:sp>
      <p:graphicFrame>
        <p:nvGraphicFramePr>
          <p:cNvPr id="3" name="Table 2"/>
          <p:cNvGraphicFramePr>
            <a:graphicFrameLocks noGrp="1"/>
          </p:cNvGraphicFramePr>
          <p:nvPr>
            <p:extLst>
              <p:ext uri="{D42A27DB-BD31-4B8C-83A1-F6EECF244321}">
                <p14:modId xmlns:p14="http://schemas.microsoft.com/office/powerpoint/2010/main" val="3712740971"/>
              </p:ext>
            </p:extLst>
          </p:nvPr>
        </p:nvGraphicFramePr>
        <p:xfrm>
          <a:off x="533400" y="2512874"/>
          <a:ext cx="6152134" cy="1849120"/>
        </p:xfrm>
        <a:graphic>
          <a:graphicData uri="http://schemas.openxmlformats.org/drawingml/2006/table">
            <a:tbl>
              <a:tblPr firstRow="1" bandRow="1">
                <a:tableStyleId>{5C22544A-7EE6-4342-B048-85BDC9FD1C3A}</a:tableStyleId>
              </a:tblPr>
              <a:tblGrid>
                <a:gridCol w="3887306">
                  <a:extLst>
                    <a:ext uri="{9D8B030D-6E8A-4147-A177-3AD203B41FA5}">
                      <a16:colId xmlns:a16="http://schemas.microsoft.com/office/drawing/2014/main" val="20000"/>
                    </a:ext>
                  </a:extLst>
                </a:gridCol>
                <a:gridCol w="2264828">
                  <a:extLst>
                    <a:ext uri="{9D8B030D-6E8A-4147-A177-3AD203B41FA5}">
                      <a16:colId xmlns:a16="http://schemas.microsoft.com/office/drawing/2014/main" val="20001"/>
                    </a:ext>
                  </a:extLst>
                </a:gridCol>
              </a:tblGrid>
              <a:tr h="289560">
                <a:tc>
                  <a:txBody>
                    <a:bodyPr/>
                    <a:lstStyle/>
                    <a:p>
                      <a:pPr algn="ctr"/>
                      <a:r>
                        <a:rPr lang="en-US" sz="1800" dirty="0">
                          <a:latin typeface="Calibri" panose="020F0502020204030204" pitchFamily="34" charset="0"/>
                          <a:cs typeface="Calibri" panose="020F0502020204030204" pitchFamily="34" charset="0"/>
                        </a:rPr>
                        <a:t>Algorithm</a:t>
                      </a:r>
                    </a:p>
                  </a:txBody>
                  <a:tcPr/>
                </a:tc>
                <a:tc>
                  <a:txBody>
                    <a:bodyPr/>
                    <a:lstStyle/>
                    <a:p>
                      <a:pPr algn="ctr"/>
                      <a:r>
                        <a:rPr lang="en-US" sz="1800" dirty="0">
                          <a:latin typeface="Calibri" panose="020F0502020204030204" pitchFamily="34" charset="0"/>
                          <a:cs typeface="Calibri" panose="020F0502020204030204" pitchFamily="34" charset="0"/>
                        </a:rPr>
                        <a:t>Software</a:t>
                      </a:r>
                    </a:p>
                  </a:txBody>
                  <a:tcPr/>
                </a:tc>
                <a:extLst>
                  <a:ext uri="{0D108BD9-81ED-4DB2-BD59-A6C34878D82A}">
                    <a16:rowId xmlns:a16="http://schemas.microsoft.com/office/drawing/2014/main" val="10000"/>
                  </a:ext>
                </a:extLst>
              </a:tr>
              <a:tr h="370840">
                <a:tc>
                  <a:txBody>
                    <a:bodyPr/>
                    <a:lstStyle/>
                    <a:p>
                      <a:pPr algn="ctr"/>
                      <a:r>
                        <a:rPr lang="en-US" sz="1800" dirty="0">
                          <a:latin typeface="Calibri" panose="020F0502020204030204" pitchFamily="34" charset="0"/>
                          <a:cs typeface="Calibri" panose="020F0502020204030204" pitchFamily="34" charset="0"/>
                        </a:rPr>
                        <a:t>Finite Element Method</a:t>
                      </a:r>
                      <a:r>
                        <a:rPr lang="en-US" sz="1800" baseline="0" dirty="0">
                          <a:latin typeface="Calibri" panose="020F0502020204030204" pitchFamily="34" charset="0"/>
                          <a:cs typeface="Calibri" panose="020F0502020204030204" pitchFamily="34" charset="0"/>
                        </a:rPr>
                        <a:t> discretization</a:t>
                      </a:r>
                      <a:endParaRPr lang="en-US" sz="1800" dirty="0">
                        <a:latin typeface="Calibri" panose="020F0502020204030204" pitchFamily="34" charset="0"/>
                        <a:cs typeface="Calibri" panose="020F0502020204030204" pitchFamily="34" charset="0"/>
                      </a:endParaRPr>
                    </a:p>
                  </a:txBody>
                  <a:tcPr/>
                </a:tc>
                <a:tc>
                  <a:txBody>
                    <a:bodyPr/>
                    <a:lstStyle/>
                    <a:p>
                      <a:pPr algn="ctr"/>
                      <a:r>
                        <a:rPr lang="en-US" sz="1800" dirty="0">
                          <a:latin typeface="Calibri" panose="020F0502020204030204" pitchFamily="34" charset="0"/>
                          <a:cs typeface="Calibri" panose="020F0502020204030204" pitchFamily="34" charset="0"/>
                        </a:rPr>
                        <a:t>Albany</a:t>
                      </a:r>
                    </a:p>
                  </a:txBody>
                  <a:tcPr/>
                </a:tc>
                <a:extLst>
                  <a:ext uri="{0D108BD9-81ED-4DB2-BD59-A6C34878D82A}">
                    <a16:rowId xmlns:a16="http://schemas.microsoft.com/office/drawing/2014/main" val="10001"/>
                  </a:ext>
                </a:extLst>
              </a:tr>
              <a:tr h="370840">
                <a:tc>
                  <a:txBody>
                    <a:bodyPr/>
                    <a:lstStyle/>
                    <a:p>
                      <a:pPr algn="ctr"/>
                      <a:r>
                        <a:rPr lang="en-US" sz="1800" dirty="0">
                          <a:latin typeface="Calibri" panose="020F0502020204030204" pitchFamily="34" charset="0"/>
                          <a:cs typeface="Calibri" panose="020F0502020204030204" pitchFamily="34" charset="0"/>
                        </a:rPr>
                        <a:t>Quasi-Newton</a:t>
                      </a:r>
                      <a:r>
                        <a:rPr lang="en-US" sz="1800" baseline="0" dirty="0">
                          <a:latin typeface="Calibri" panose="020F0502020204030204" pitchFamily="34" charset="0"/>
                          <a:cs typeface="Calibri" panose="020F0502020204030204" pitchFamily="34" charset="0"/>
                        </a:rPr>
                        <a:t> optimization (L-BFGS)</a:t>
                      </a:r>
                      <a:endParaRPr lang="en-US" sz="1800" dirty="0">
                        <a:latin typeface="Calibri" panose="020F0502020204030204" pitchFamily="34" charset="0"/>
                        <a:cs typeface="Calibri" panose="020F0502020204030204" pitchFamily="34" charset="0"/>
                      </a:endParaRPr>
                    </a:p>
                  </a:txBody>
                  <a:tcPr/>
                </a:tc>
                <a:tc>
                  <a:txBody>
                    <a:bodyPr/>
                    <a:lstStyle/>
                    <a:p>
                      <a:pPr algn="ctr"/>
                      <a:r>
                        <a:rPr lang="en-US" sz="1800" dirty="0">
                          <a:latin typeface="Calibri" panose="020F0502020204030204" pitchFamily="34" charset="0"/>
                          <a:cs typeface="Calibri" panose="020F0502020204030204" pitchFamily="34" charset="0"/>
                        </a:rPr>
                        <a:t>ROL</a:t>
                      </a:r>
                    </a:p>
                  </a:txBody>
                  <a:tcPr/>
                </a:tc>
                <a:extLst>
                  <a:ext uri="{0D108BD9-81ED-4DB2-BD59-A6C34878D82A}">
                    <a16:rowId xmlns:a16="http://schemas.microsoft.com/office/drawing/2014/main" val="10002"/>
                  </a:ext>
                </a:extLst>
              </a:tr>
              <a:tr h="370840">
                <a:tc>
                  <a:txBody>
                    <a:bodyPr/>
                    <a:lstStyle/>
                    <a:p>
                      <a:pPr algn="ctr"/>
                      <a:r>
                        <a:rPr lang="en-US" sz="1800" dirty="0">
                          <a:latin typeface="Calibri" panose="020F0502020204030204" pitchFamily="34" charset="0"/>
                          <a:cs typeface="Calibri" panose="020F0502020204030204" pitchFamily="34" charset="0"/>
                        </a:rPr>
                        <a:t>Nonlinear</a:t>
                      </a:r>
                      <a:r>
                        <a:rPr lang="en-US" sz="1800" baseline="0" dirty="0">
                          <a:latin typeface="Calibri" panose="020F0502020204030204" pitchFamily="34" charset="0"/>
                          <a:cs typeface="Calibri" panose="020F0502020204030204" pitchFamily="34" charset="0"/>
                        </a:rPr>
                        <a:t> solver (Newton)</a:t>
                      </a:r>
                      <a:endParaRPr lang="en-US" sz="1800" dirty="0">
                        <a:latin typeface="Calibri" panose="020F0502020204030204" pitchFamily="34" charset="0"/>
                        <a:cs typeface="Calibri" panose="020F0502020204030204" pitchFamily="34" charset="0"/>
                      </a:endParaRPr>
                    </a:p>
                  </a:txBody>
                  <a:tcPr/>
                </a:tc>
                <a:tc>
                  <a:txBody>
                    <a:bodyPr/>
                    <a:lstStyle/>
                    <a:p>
                      <a:pPr algn="ctr"/>
                      <a:r>
                        <a:rPr lang="en-US" sz="1800" dirty="0">
                          <a:latin typeface="Calibri" panose="020F0502020204030204" pitchFamily="34" charset="0"/>
                          <a:cs typeface="Calibri" panose="020F0502020204030204" pitchFamily="34" charset="0"/>
                        </a:rPr>
                        <a:t>NOX</a:t>
                      </a:r>
                    </a:p>
                  </a:txBody>
                  <a:tcPr/>
                </a:tc>
                <a:extLst>
                  <a:ext uri="{0D108BD9-81ED-4DB2-BD59-A6C34878D82A}">
                    <a16:rowId xmlns:a16="http://schemas.microsoft.com/office/drawing/2014/main" val="10003"/>
                  </a:ext>
                </a:extLst>
              </a:tr>
              <a:tr h="370840">
                <a:tc>
                  <a:txBody>
                    <a:bodyPr/>
                    <a:lstStyle/>
                    <a:p>
                      <a:pPr algn="ctr"/>
                      <a:r>
                        <a:rPr lang="en-US" sz="1800" dirty="0" err="1">
                          <a:latin typeface="Calibri" panose="020F0502020204030204" pitchFamily="34" charset="0"/>
                          <a:cs typeface="Calibri" panose="020F0502020204030204" pitchFamily="34" charset="0"/>
                        </a:rPr>
                        <a:t>Krylov</a:t>
                      </a:r>
                      <a:r>
                        <a:rPr lang="en-US" sz="1800" baseline="0" dirty="0">
                          <a:latin typeface="Calibri" panose="020F0502020204030204" pitchFamily="34" charset="0"/>
                          <a:cs typeface="Calibri" panose="020F0502020204030204" pitchFamily="34" charset="0"/>
                        </a:rPr>
                        <a:t> linear solvers</a:t>
                      </a:r>
                      <a:endParaRPr lang="en-US" sz="1800" dirty="0">
                        <a:latin typeface="Calibri" panose="020F0502020204030204" pitchFamily="34" charset="0"/>
                        <a:cs typeface="Calibri" panose="020F0502020204030204" pitchFamily="34" charset="0"/>
                      </a:endParaRPr>
                    </a:p>
                  </a:txBody>
                  <a:tcPr/>
                </a:tc>
                <a:tc>
                  <a:txBody>
                    <a:bodyPr/>
                    <a:lstStyle/>
                    <a:p>
                      <a:pPr algn="ctr"/>
                      <a:r>
                        <a:rPr lang="en-US" sz="1800" dirty="0">
                          <a:latin typeface="Calibri" panose="020F0502020204030204" pitchFamily="34" charset="0"/>
                          <a:cs typeface="Calibri" panose="020F0502020204030204" pitchFamily="34" charset="0"/>
                        </a:rPr>
                        <a:t>Belos+Ifpack2/</a:t>
                      </a:r>
                      <a:r>
                        <a:rPr lang="en-US" sz="1800" dirty="0" err="1">
                          <a:latin typeface="Calibri" panose="020F0502020204030204" pitchFamily="34" charset="0"/>
                          <a:cs typeface="Calibri" panose="020F0502020204030204" pitchFamily="34" charset="0"/>
                        </a:rPr>
                        <a:t>Muelu</a:t>
                      </a:r>
                      <a:endParaRPr lang="en-US" sz="1800" dirty="0">
                        <a:latin typeface="Calibri" panose="020F0502020204030204" pitchFamily="34" charset="0"/>
                        <a:cs typeface="Calibri" panose="020F0502020204030204" pitchFamily="34" charset="0"/>
                      </a:endParaRPr>
                    </a:p>
                  </a:txBody>
                  <a:tcPr/>
                </a:tc>
                <a:extLst>
                  <a:ext uri="{0D108BD9-81ED-4DB2-BD59-A6C34878D82A}">
                    <a16:rowId xmlns:a16="http://schemas.microsoft.com/office/drawing/2014/main" val="10004"/>
                  </a:ext>
                </a:extLst>
              </a:tr>
            </a:tbl>
          </a:graphicData>
        </a:graphic>
      </p:graphicFrame>
      <mc:AlternateContent xmlns:mc="http://schemas.openxmlformats.org/markup-compatibility/2006" xmlns:a14="http://schemas.microsoft.com/office/drawing/2010/main">
        <mc:Choice Requires="a14">
          <p:sp>
            <p:nvSpPr>
              <p:cNvPr id="4" name="TextBox 3"/>
              <p:cNvSpPr txBox="1"/>
              <p:nvPr/>
            </p:nvSpPr>
            <p:spPr>
              <a:xfrm>
                <a:off x="108750" y="4460335"/>
                <a:ext cx="8153400" cy="2000548"/>
              </a:xfrm>
              <a:prstGeom prst="rect">
                <a:avLst/>
              </a:prstGeom>
              <a:noFill/>
            </p:spPr>
            <p:txBody>
              <a:bodyPr wrap="square" rtlCol="0">
                <a:spAutoFit/>
              </a:bodyPr>
              <a:lstStyle/>
              <a:p>
                <a:pPr marL="285750" indent="-285750">
                  <a:buFont typeface="Arial" panose="020B0604020202020204" pitchFamily="34" charset="0"/>
                  <a:buChar char="•"/>
                </a:pPr>
                <a:r>
                  <a:rPr lang="en-US" b="1" u="sng" dirty="0">
                    <a:latin typeface="Calibri" panose="020F0502020204030204" pitchFamily="34" charset="0"/>
                    <a:cs typeface="Calibri" panose="020F0502020204030204" pitchFamily="34" charset="0"/>
                  </a:rPr>
                  <a:t>Some details:</a:t>
                </a:r>
                <a:endParaRPr lang="en-US" sz="400" b="1" u="sng" dirty="0">
                  <a:latin typeface="Calibri" panose="020F0502020204030204" pitchFamily="34" charset="0"/>
                  <a:cs typeface="Calibri" panose="020F0502020204030204" pitchFamily="34" charset="0"/>
                </a:endParaRPr>
              </a:p>
              <a:p>
                <a:r>
                  <a:rPr lang="en-US" sz="400" b="1" i="1" dirty="0">
                    <a:latin typeface="Calibri" panose="020F0502020204030204" pitchFamily="34" charset="0"/>
                    <a:cs typeface="Calibri" panose="020F0502020204030204" pitchFamily="34" charset="0"/>
                  </a:rPr>
                  <a:t> </a:t>
                </a:r>
              </a:p>
              <a:p>
                <a:pPr marL="742950" lvl="1"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Regularization:</a:t>
                </a:r>
                <a:r>
                  <a:rPr lang="en-US" dirty="0">
                    <a:latin typeface="Calibri" panose="020F0502020204030204" pitchFamily="34" charset="0"/>
                    <a:cs typeface="Calibri" panose="020F0502020204030204" pitchFamily="34" charset="0"/>
                  </a:rPr>
                  <a:t> Tikhonov.</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Total derivatives of objective functional </a:t>
                </a:r>
                <a14:m>
                  <m:oMath xmlns:m="http://schemas.openxmlformats.org/officeDocument/2006/math">
                    <m:r>
                      <a:rPr lang="en-US" b="0" i="1" dirty="0" smtClean="0">
                        <a:latin typeface="Cambria Math" panose="02040503050406030204" pitchFamily="18" charset="0"/>
                      </a:rPr>
                      <m:t>𝑚</m:t>
                    </m:r>
                    <m:d>
                      <m:dPr>
                        <m:ctrlPr>
                          <a:rPr lang="en-US" i="1">
                            <a:latin typeface="Cambria Math" panose="02040503050406030204" pitchFamily="18" charset="0"/>
                          </a:rPr>
                        </m:ctrlPr>
                      </m:dPr>
                      <m:e>
                        <m:r>
                          <a:rPr lang="en-US" b="1" i="1" smtClean="0">
                            <a:latin typeface="Cambria Math" panose="02040503050406030204" pitchFamily="18" charset="0"/>
                            <a:ea typeface="Cambria Math"/>
                          </a:rPr>
                          <m:t>𝒖</m:t>
                        </m:r>
                        <m:r>
                          <a:rPr lang="en-US" i="1">
                            <a:latin typeface="Cambria Math"/>
                            <a:ea typeface="Cambria Math"/>
                          </a:rPr>
                          <m:t>,</m:t>
                        </m:r>
                        <m:r>
                          <a:rPr lang="en-US" b="0" i="1" smtClean="0">
                            <a:latin typeface="Cambria Math" panose="02040503050406030204" pitchFamily="18" charset="0"/>
                            <a:ea typeface="Cambria Math"/>
                          </a:rPr>
                          <m:t>𝐻</m:t>
                        </m:r>
                      </m:e>
                    </m:d>
                  </m:oMath>
                </a14:m>
                <a:r>
                  <a:rPr lang="en-US" dirty="0">
                    <a:latin typeface="Calibri" panose="020F0502020204030204" pitchFamily="34" charset="0"/>
                    <a:cs typeface="Calibri" panose="020F0502020204030204" pitchFamily="34" charset="0"/>
                  </a:rPr>
                  <a:t> computed using </a:t>
                </a:r>
                <a:r>
                  <a:rPr lang="en-US" b="1" i="1" dirty="0" err="1">
                    <a:latin typeface="Calibri" panose="020F0502020204030204" pitchFamily="34" charset="0"/>
                    <a:cs typeface="Calibri" panose="020F0502020204030204" pitchFamily="34" charset="0"/>
                  </a:rPr>
                  <a:t>adjoints</a:t>
                </a:r>
                <a:r>
                  <a:rPr lang="en-US" dirty="0">
                    <a:latin typeface="Calibri" panose="020F0502020204030204" pitchFamily="34" charset="0"/>
                    <a:cs typeface="Calibri" panose="020F0502020204030204" pitchFamily="34" charset="0"/>
                  </a:rPr>
                  <a:t> and </a:t>
                </a:r>
                <a:r>
                  <a:rPr lang="en-US" b="1" i="1" dirty="0">
                    <a:latin typeface="Calibri" panose="020F0502020204030204" pitchFamily="34" charset="0"/>
                    <a:cs typeface="Calibri" panose="020F0502020204030204" pitchFamily="34" charset="0"/>
                  </a:rPr>
                  <a:t>automatic differentiation </a:t>
                </a:r>
                <a:r>
                  <a:rPr lang="en-US" dirty="0">
                    <a:latin typeface="Calibri" panose="020F0502020204030204" pitchFamily="34" charset="0"/>
                    <a:cs typeface="Calibri" panose="020F0502020204030204" pitchFamily="34" charset="0"/>
                  </a:rPr>
                  <a:t>(</a:t>
                </a:r>
                <a:r>
                  <a:rPr lang="en-US" dirty="0" err="1">
                    <a:latin typeface="Calibri" panose="020F0502020204030204" pitchFamily="34" charset="0"/>
                    <a:cs typeface="Calibri" panose="020F0502020204030204" pitchFamily="34" charset="0"/>
                  </a:rPr>
                  <a:t>Sacado</a:t>
                </a:r>
                <a:r>
                  <a:rPr lang="en-US" dirty="0">
                    <a:latin typeface="Calibri" panose="020F0502020204030204" pitchFamily="34" charset="0"/>
                    <a:cs typeface="Calibri" panose="020F0502020204030204" pitchFamily="34" charset="0"/>
                  </a:rPr>
                  <a:t> package of </a:t>
                </a:r>
                <a:r>
                  <a:rPr lang="en-US" dirty="0" err="1">
                    <a:latin typeface="Calibri" panose="020F0502020204030204" pitchFamily="34" charset="0"/>
                    <a:cs typeface="Calibri" panose="020F0502020204030204" pitchFamily="34" charset="0"/>
                  </a:rPr>
                  <a:t>Trilinos</a:t>
                </a:r>
                <a:r>
                  <a:rPr lang="en-US" dirty="0">
                    <a:latin typeface="Calibri" panose="020F0502020204030204" pitchFamily="34" charset="0"/>
                    <a:cs typeface="Calibri" panose="020F0502020204030204" pitchFamily="34" charset="0"/>
                  </a:rPr>
                  <a:t>).</a:t>
                </a:r>
              </a:p>
              <a:p>
                <a:pPr lvl="1"/>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Gradient-based optimization</a:t>
                </a:r>
                <a:r>
                  <a:rPr lang="en-US" dirty="0">
                    <a:latin typeface="Calibri" panose="020F0502020204030204" pitchFamily="34" charset="0"/>
                    <a:cs typeface="Calibri" panose="020F0502020204030204" pitchFamily="34" charset="0"/>
                  </a:rPr>
                  <a:t>: limited memory BFGS initialized with Hessian of regularization terms (ROL) with backtrack </a:t>
                </a:r>
                <a:r>
                  <a:rPr lang="en-US" dirty="0" err="1">
                    <a:latin typeface="Calibri" panose="020F0502020204030204" pitchFamily="34" charset="0"/>
                    <a:cs typeface="Calibri" panose="020F0502020204030204" pitchFamily="34" charset="0"/>
                  </a:rPr>
                  <a:t>linesearch</a:t>
                </a:r>
                <a:r>
                  <a:rPr lang="en-US" dirty="0">
                    <a:latin typeface="Calibri" panose="020F0502020204030204" pitchFamily="34" charset="0"/>
                    <a:cs typeface="Calibri" panose="020F0502020204030204" pitchFamily="34" charset="0"/>
                  </a:rPr>
                  <a:t>.</a:t>
                </a:r>
              </a:p>
            </p:txBody>
          </p:sp>
        </mc:Choice>
        <mc:Fallback xmlns="">
          <p:sp>
            <p:nvSpPr>
              <p:cNvPr id="4" name="TextBox 3"/>
              <p:cNvSpPr txBox="1">
                <a:spLocks noRot="1" noChangeAspect="1" noMove="1" noResize="1" noEditPoints="1" noAdjustHandles="1" noChangeArrowheads="1" noChangeShapeType="1" noTextEdit="1"/>
              </p:cNvSpPr>
              <p:nvPr/>
            </p:nvSpPr>
            <p:spPr>
              <a:xfrm>
                <a:off x="108750" y="4460335"/>
                <a:ext cx="8153400" cy="2000548"/>
              </a:xfrm>
              <a:prstGeom prst="rect">
                <a:avLst/>
              </a:prstGeom>
              <a:blipFill>
                <a:blip r:embed="rId3"/>
                <a:stretch>
                  <a:fillRect l="-524" t="-1829" b="-915"/>
                </a:stretch>
              </a:blipFill>
            </p:spPr>
            <p:txBody>
              <a:bodyPr/>
              <a:lstStyle/>
              <a:p>
                <a:r>
                  <a:rPr lang="en-US">
                    <a:noFill/>
                  </a:rPr>
                  <a:t> </a:t>
                </a:r>
              </a:p>
            </p:txBody>
          </p:sp>
        </mc:Fallback>
      </mc:AlternateContent>
      <p:sp>
        <p:nvSpPr>
          <p:cNvPr id="5" name="Right Brace 4"/>
          <p:cNvSpPr/>
          <p:nvPr/>
        </p:nvSpPr>
        <p:spPr>
          <a:xfrm>
            <a:off x="6781800" y="3276599"/>
            <a:ext cx="223138" cy="1065074"/>
          </a:xfrm>
          <a:prstGeom prst="rightBrace">
            <a:avLst>
              <a:gd name="adj1" fmla="val 8333"/>
              <a:gd name="adj2" fmla="val 51667"/>
            </a:avLst>
          </a:prstGeom>
          <a:ln>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7" name="TextBox 6"/>
              <p:cNvSpPr txBox="1"/>
              <p:nvPr/>
            </p:nvSpPr>
            <p:spPr>
              <a:xfrm>
                <a:off x="304800" y="947624"/>
                <a:ext cx="4419600" cy="1253035"/>
              </a:xfrm>
              <a:prstGeom prst="rect">
                <a:avLst/>
              </a:prstGeom>
              <a:solidFill>
                <a:srgbClr val="CCECFF"/>
              </a:solidFill>
              <a:ln>
                <a:solidFill>
                  <a:schemeClr val="bg1"/>
                </a:solidFill>
              </a:ln>
            </p:spPr>
            <p:txBody>
              <a:bodyPr wrap="square" rtlCol="0">
                <a:spAutoFit/>
              </a:bodyPr>
              <a:lstStyle/>
              <a:p>
                <a:pPr algn="ctr"/>
                <a:r>
                  <a:rPr lang="en-US" sz="1600" b="1" dirty="0">
                    <a:latin typeface="Calibri" panose="020F0502020204030204" pitchFamily="34" charset="0"/>
                    <a:cs typeface="Calibri" panose="020F0502020204030204" pitchFamily="34" charset="0"/>
                  </a:rPr>
                  <a:t>First-Order Stokes PDE-Constrained optimization problem for initial condition*:</a:t>
                </a:r>
              </a:p>
              <a:p>
                <a:pPr algn="ctr"/>
                <a:endParaRPr lang="en-US" sz="1000" b="1" dirty="0">
                  <a:latin typeface="Calibri" panose="020F0502020204030204" pitchFamily="34" charset="0"/>
                  <a:cs typeface="Calibri" panose="020F0502020204030204" pitchFamily="34" charset="0"/>
                </a:endParaRPr>
              </a:p>
              <a:p>
                <a:pPr algn="ctr"/>
                <a14:m>
                  <m:oMath xmlns:m="http://schemas.openxmlformats.org/officeDocument/2006/math">
                    <m:sSub>
                      <m:sSubPr>
                        <m:ctrlPr>
                          <a:rPr lang="en-US" sz="1600" i="1" smtClean="0">
                            <a:latin typeface="Cambria Math" panose="02040503050406030204" pitchFamily="18" charset="0"/>
                          </a:rPr>
                        </m:ctrlPr>
                      </m:sSubPr>
                      <m:e>
                        <m:r>
                          <m:rPr>
                            <m:nor/>
                          </m:rPr>
                          <a:rPr lang="en-US" sz="1600" dirty="0">
                            <a:latin typeface="Calibri" panose="020F0502020204030204" pitchFamily="34" charset="0"/>
                            <a:cs typeface="Calibri" panose="020F0502020204030204" pitchFamily="34" charset="0"/>
                          </a:rPr>
                          <m:t>minimize</m:t>
                        </m:r>
                        <m:r>
                          <m:rPr>
                            <m:nor/>
                          </m:rPr>
                          <a:rPr lang="en-US" sz="1600" b="0" i="0" dirty="0" smtClean="0">
                            <a:latin typeface="Calibri" panose="020F0502020204030204" pitchFamily="34" charset="0"/>
                            <a:cs typeface="Calibri" panose="020F0502020204030204" pitchFamily="34" charset="0"/>
                          </a:rPr>
                          <m:t> </m:t>
                        </m:r>
                      </m:e>
                      <m:sub>
                        <m:r>
                          <a:rPr lang="en-US" sz="1600" i="1">
                            <a:latin typeface="Cambria Math"/>
                            <a:ea typeface="Cambria Math"/>
                          </a:rPr>
                          <m:t>𝛽</m:t>
                        </m:r>
                        <m:r>
                          <a:rPr lang="en-US" sz="1600" i="1">
                            <a:latin typeface="Cambria Math"/>
                            <a:ea typeface="Cambria Math"/>
                          </a:rPr>
                          <m:t>,</m:t>
                        </m:r>
                        <m:r>
                          <a:rPr lang="en-US" sz="1600" b="0" i="1" smtClean="0">
                            <a:latin typeface="Cambria Math" panose="02040503050406030204" pitchFamily="18" charset="0"/>
                            <a:ea typeface="Cambria Math"/>
                          </a:rPr>
                          <m:t>𝐻</m:t>
                        </m:r>
                      </m:sub>
                    </m:sSub>
                  </m:oMath>
                </a14:m>
                <a:r>
                  <a:rPr lang="en-US" sz="1600" dirty="0">
                    <a:latin typeface="Calibri" panose="020F0502020204030204" pitchFamily="34" charset="0"/>
                    <a:cs typeface="Calibri" panose="020F0502020204030204" pitchFamily="34" charset="0"/>
                  </a:rPr>
                  <a:t>  </a:t>
                </a:r>
                <a14:m>
                  <m:oMath xmlns:m="http://schemas.openxmlformats.org/officeDocument/2006/math">
                    <m:r>
                      <a:rPr lang="en-US" sz="1600" b="0" i="1" smtClean="0">
                        <a:latin typeface="Cambria Math" panose="02040503050406030204" pitchFamily="18" charset="0"/>
                      </a:rPr>
                      <m:t>𝑚</m:t>
                    </m:r>
                    <m:d>
                      <m:dPr>
                        <m:ctrlPr>
                          <a:rPr lang="en-US" sz="1600" i="1">
                            <a:latin typeface="Cambria Math" panose="02040503050406030204" pitchFamily="18" charset="0"/>
                          </a:rPr>
                        </m:ctrlPr>
                      </m:dPr>
                      <m:e>
                        <m:r>
                          <a:rPr lang="en-US" sz="1600" b="1" i="1" smtClean="0">
                            <a:latin typeface="Cambria Math" panose="02040503050406030204" pitchFamily="18" charset="0"/>
                            <a:ea typeface="Cambria Math"/>
                          </a:rPr>
                          <m:t>𝒖</m:t>
                        </m:r>
                        <m:r>
                          <a:rPr lang="en-US" sz="1600" i="1">
                            <a:latin typeface="Cambria Math"/>
                            <a:ea typeface="Cambria Math"/>
                          </a:rPr>
                          <m:t>,</m:t>
                        </m:r>
                        <m:r>
                          <a:rPr lang="en-US" sz="1600" b="0" i="1" smtClean="0">
                            <a:latin typeface="Cambria Math" panose="02040503050406030204" pitchFamily="18" charset="0"/>
                            <a:ea typeface="Cambria Math"/>
                          </a:rPr>
                          <m:t>𝐻</m:t>
                        </m:r>
                      </m:e>
                    </m:d>
                  </m:oMath>
                </a14:m>
                <a:endParaRPr lang="en-US" sz="1600" dirty="0">
                  <a:latin typeface="Calibri" panose="020F0502020204030204" pitchFamily="34" charset="0"/>
                  <a:cs typeface="Calibri" panose="020F0502020204030204" pitchFamily="34" charset="0"/>
                </a:endParaRPr>
              </a:p>
              <a:p>
                <a:pPr algn="ctr"/>
                <a:r>
                  <a:rPr lang="en-US" sz="1600" dirty="0" err="1">
                    <a:latin typeface="Calibri" panose="020F0502020204030204" pitchFamily="34" charset="0"/>
                    <a:cs typeface="Calibri" panose="020F0502020204030204" pitchFamily="34" charset="0"/>
                  </a:rPr>
                  <a:t>s.t.</a:t>
                </a:r>
                <a:r>
                  <a:rPr lang="en-US" sz="1600" dirty="0">
                    <a:latin typeface="Calibri" panose="020F0502020204030204" pitchFamily="34" charset="0"/>
                    <a:cs typeface="Calibri" panose="020F0502020204030204" pitchFamily="34" charset="0"/>
                  </a:rPr>
                  <a:t> FO Stokes PDEs</a:t>
                </a:r>
              </a:p>
            </p:txBody>
          </p:sp>
        </mc:Choice>
        <mc:Fallback xmlns="">
          <p:sp>
            <p:nvSpPr>
              <p:cNvPr id="7" name="TextBox 6"/>
              <p:cNvSpPr txBox="1">
                <a:spLocks noRot="1" noChangeAspect="1" noMove="1" noResize="1" noEditPoints="1" noAdjustHandles="1" noChangeArrowheads="1" noChangeShapeType="1" noTextEdit="1"/>
              </p:cNvSpPr>
              <p:nvPr/>
            </p:nvSpPr>
            <p:spPr>
              <a:xfrm>
                <a:off x="304800" y="947624"/>
                <a:ext cx="4419600" cy="1253035"/>
              </a:xfrm>
              <a:prstGeom prst="rect">
                <a:avLst/>
              </a:prstGeom>
              <a:blipFill>
                <a:blip r:embed="rId4"/>
                <a:stretch>
                  <a:fillRect t="-962" b="-4808"/>
                </a:stretch>
              </a:blipFill>
              <a:ln>
                <a:solidFill>
                  <a:schemeClr val="bg1"/>
                </a:solidFill>
              </a:ln>
            </p:spPr>
            <p:txBody>
              <a:bodyPr/>
              <a:lstStyle/>
              <a:p>
                <a:r>
                  <a:rPr lang="en-US">
                    <a:noFill/>
                  </a:rPr>
                  <a:t> </a:t>
                </a:r>
              </a:p>
            </p:txBody>
          </p:sp>
        </mc:Fallback>
      </mc:AlternateContent>
      <p:sp>
        <p:nvSpPr>
          <p:cNvPr id="8" name="TextBox 7"/>
          <p:cNvSpPr txBox="1"/>
          <p:nvPr/>
        </p:nvSpPr>
        <p:spPr>
          <a:xfrm>
            <a:off x="5143785" y="780825"/>
            <a:ext cx="3634666" cy="923330"/>
          </a:xfrm>
          <a:prstGeom prst="rect">
            <a:avLst/>
          </a:prstGeom>
          <a:solidFill>
            <a:srgbClr val="FFFF99"/>
          </a:solidFill>
          <a:ln>
            <a:solidFill>
              <a:srgbClr val="FFFF99"/>
            </a:solidFill>
          </a:ln>
        </p:spPr>
        <p:txBody>
          <a:bodyPr wrap="square" rtlCol="0">
            <a:spAutoFit/>
          </a:bodyPr>
          <a:lstStyle/>
          <a:p>
            <a:pPr algn="ctr"/>
            <a:r>
              <a:rPr lang="en-US" dirty="0">
                <a:latin typeface="Calibri" panose="020F0502020204030204" pitchFamily="34" charset="0"/>
                <a:cs typeface="Calibri" panose="020F0502020204030204" pitchFamily="34" charset="0"/>
              </a:rPr>
              <a:t>Solved via embedded </a:t>
            </a:r>
            <a:r>
              <a:rPr lang="en-US" b="1" i="1" dirty="0" err="1">
                <a:latin typeface="Calibri" panose="020F0502020204030204" pitchFamily="34" charset="0"/>
                <a:cs typeface="Calibri" panose="020F0502020204030204" pitchFamily="34" charset="0"/>
              </a:rPr>
              <a:t>adjoint</a:t>
            </a:r>
            <a:r>
              <a:rPr lang="en-US" b="1" i="1" dirty="0">
                <a:latin typeface="Calibri" panose="020F0502020204030204" pitchFamily="34" charset="0"/>
                <a:cs typeface="Calibri" panose="020F0502020204030204" pitchFamily="34" charset="0"/>
              </a:rPr>
              <a:t>-based PDE-constrained optimization </a:t>
            </a:r>
            <a:r>
              <a:rPr lang="en-US" dirty="0">
                <a:latin typeface="Calibri" panose="020F0502020204030204" pitchFamily="34" charset="0"/>
                <a:cs typeface="Calibri" panose="020F0502020204030204" pitchFamily="34" charset="0"/>
              </a:rPr>
              <a:t>algorithm in Albany Land-Ice.</a:t>
            </a:r>
          </a:p>
        </p:txBody>
      </p:sp>
      <p:pic>
        <p:nvPicPr>
          <p:cNvPr id="14" name="Picture 20" descr="trilinos_ove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162800" y="3524403"/>
            <a:ext cx="1193009" cy="666597"/>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pic>
      <p:pic>
        <p:nvPicPr>
          <p:cNvPr id="15" name="Picture 14"/>
          <p:cNvPicPr>
            <a:picLocks noChangeAspect="1"/>
          </p:cNvPicPr>
          <p:nvPr/>
        </p:nvPicPr>
        <p:blipFill>
          <a:blip r:embed="rId6"/>
          <a:stretch>
            <a:fillRect/>
          </a:stretch>
        </p:blipFill>
        <p:spPr>
          <a:xfrm>
            <a:off x="7858955" y="4116225"/>
            <a:ext cx="689752" cy="450897"/>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16" name="Picture 1" descr="image003"/>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7258506" y="2734911"/>
            <a:ext cx="1258780" cy="6571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 name="Right Brace 16"/>
          <p:cNvSpPr/>
          <p:nvPr/>
        </p:nvSpPr>
        <p:spPr>
          <a:xfrm>
            <a:off x="6796819" y="2895600"/>
            <a:ext cx="164299" cy="339420"/>
          </a:xfrm>
          <a:prstGeom prst="rightBrace">
            <a:avLst/>
          </a:prstGeom>
          <a:ln>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13" name="TextBox 12"/>
          <p:cNvSpPr txBox="1"/>
          <p:nvPr/>
        </p:nvSpPr>
        <p:spPr>
          <a:xfrm>
            <a:off x="0" y="6519446"/>
            <a:ext cx="507285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Perego,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Price, </a:t>
            </a:r>
            <a:r>
              <a:rPr lang="en-US" sz="1600" i="1" dirty="0">
                <a:solidFill>
                  <a:schemeClr val="bg1"/>
                </a:solidFill>
                <a:latin typeface="Calibri" panose="020F0502020204030204" pitchFamily="34" charset="0"/>
                <a:cs typeface="Calibri" panose="020F0502020204030204" pitchFamily="34" charset="0"/>
              </a:rPr>
              <a:t>JGR</a:t>
            </a:r>
            <a:r>
              <a:rPr lang="en-US" sz="1600" dirty="0">
                <a:solidFill>
                  <a:schemeClr val="bg1"/>
                </a:solidFill>
                <a:latin typeface="Calibri" panose="020F0502020204030204" pitchFamily="34" charset="0"/>
                <a:cs typeface="Calibri" panose="020F0502020204030204" pitchFamily="34" charset="0"/>
              </a:rPr>
              <a:t>, 2014.</a:t>
            </a:r>
          </a:p>
        </p:txBody>
      </p:sp>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334AD9DE-2BDE-48A1-B845-B64C7540EBAD}"/>
                  </a:ext>
                </a:extLst>
              </p:cNvPr>
              <p:cNvSpPr txBox="1"/>
              <p:nvPr/>
            </p:nvSpPr>
            <p:spPr>
              <a:xfrm>
                <a:off x="4871209" y="1730020"/>
                <a:ext cx="4179818" cy="646331"/>
              </a:xfrm>
              <a:prstGeom prst="rect">
                <a:avLst/>
              </a:prstGeom>
              <a:noFill/>
            </p:spPr>
            <p:txBody>
              <a:bodyPr wrap="square" rtlCol="0">
                <a:spAutoFit/>
              </a:bodyPr>
              <a:lstStyle/>
              <a:p>
                <a:pPr algn="ctr"/>
                <a:r>
                  <a:rPr lang="en-US" i="1" dirty="0">
                    <a:latin typeface="Calibri" panose="020F0502020204030204" pitchFamily="34" charset="0"/>
                    <a:cs typeface="Calibri" panose="020F0502020204030204" pitchFamily="34" charset="0"/>
                  </a:rPr>
                  <a:t>Approach efficiently computes </a:t>
                </a:r>
                <a:r>
                  <a:rPr lang="en-US" b="1" i="1" dirty="0">
                    <a:latin typeface="Calibri" panose="020F0502020204030204" pitchFamily="34" charset="0"/>
                    <a:cs typeface="Calibri" panose="020F0502020204030204" pitchFamily="34" charset="0"/>
                  </a:rPr>
                  <a:t>gradients</a:t>
                </a:r>
                <a:r>
                  <a:rPr lang="en-US" i="1" dirty="0">
                    <a:latin typeface="Calibri" panose="020F0502020204030204" pitchFamily="34" charset="0"/>
                    <a:cs typeface="Calibri" panose="020F0502020204030204" pitchFamily="34" charset="0"/>
                  </a:rPr>
                  <a:t> of </a:t>
                </a:r>
                <a14:m>
                  <m:oMath xmlns:m="http://schemas.openxmlformats.org/officeDocument/2006/math">
                    <m:r>
                      <a:rPr lang="en-US" i="1">
                        <a:latin typeface="Cambria Math" panose="02040503050406030204" pitchFamily="18" charset="0"/>
                      </a:rPr>
                      <m:t>𝑚</m:t>
                    </m:r>
                    <m:d>
                      <m:dPr>
                        <m:ctrlPr>
                          <a:rPr lang="en-US" i="1">
                            <a:latin typeface="Cambria Math" panose="02040503050406030204" pitchFamily="18" charset="0"/>
                          </a:rPr>
                        </m:ctrlPr>
                      </m:dPr>
                      <m:e>
                        <m:r>
                          <a:rPr lang="en-US" b="1" i="1" smtClean="0">
                            <a:latin typeface="Cambria Math" panose="02040503050406030204" pitchFamily="18" charset="0"/>
                          </a:rPr>
                          <m:t>𝒖</m:t>
                        </m:r>
                        <m:r>
                          <a:rPr lang="en-US" i="1">
                            <a:latin typeface="Cambria Math"/>
                            <a:ea typeface="Cambria Math"/>
                          </a:rPr>
                          <m:t>,</m:t>
                        </m:r>
                        <m:r>
                          <a:rPr lang="en-US" i="1">
                            <a:latin typeface="Cambria Math" panose="02040503050406030204" pitchFamily="18" charset="0"/>
                            <a:ea typeface="Cambria Math"/>
                          </a:rPr>
                          <m:t>𝐻</m:t>
                        </m:r>
                      </m:e>
                    </m:d>
                  </m:oMath>
                </a14:m>
                <a:r>
                  <a:rPr lang="en-US" i="1" dirty="0">
                    <a:latin typeface="Calibri" panose="020F0502020204030204" pitchFamily="34" charset="0"/>
                    <a:cs typeface="Calibri" panose="020F0502020204030204" pitchFamily="34" charset="0"/>
                  </a:rPr>
                  <a:t> by solving </a:t>
                </a:r>
                <a:r>
                  <a:rPr lang="en-US" b="1" i="1" dirty="0">
                    <a:latin typeface="Calibri" panose="020F0502020204030204" pitchFamily="34" charset="0"/>
                    <a:cs typeface="Calibri" panose="020F0502020204030204" pitchFamily="34" charset="0"/>
                  </a:rPr>
                  <a:t>linear adjoint PDEs</a:t>
                </a:r>
                <a:r>
                  <a:rPr lang="en-US" i="1" dirty="0">
                    <a:latin typeface="Calibri" panose="020F0502020204030204" pitchFamily="34" charset="0"/>
                    <a:cs typeface="Calibri" panose="020F0502020204030204" pitchFamily="34" charset="0"/>
                  </a:rPr>
                  <a:t>.</a:t>
                </a:r>
              </a:p>
            </p:txBody>
          </p:sp>
        </mc:Choice>
        <mc:Fallback xmlns="">
          <p:sp>
            <p:nvSpPr>
              <p:cNvPr id="9" name="TextBox 8">
                <a:extLst>
                  <a:ext uri="{FF2B5EF4-FFF2-40B4-BE49-F238E27FC236}">
                    <a16:creationId xmlns:a16="http://schemas.microsoft.com/office/drawing/2014/main" id="{334AD9DE-2BDE-48A1-B845-B64C7540EBAD}"/>
                  </a:ext>
                </a:extLst>
              </p:cNvPr>
              <p:cNvSpPr txBox="1">
                <a:spLocks noRot="1" noChangeAspect="1" noMove="1" noResize="1" noEditPoints="1" noAdjustHandles="1" noChangeArrowheads="1" noChangeShapeType="1" noTextEdit="1"/>
              </p:cNvSpPr>
              <p:nvPr/>
            </p:nvSpPr>
            <p:spPr>
              <a:xfrm>
                <a:off x="4871209" y="1730020"/>
                <a:ext cx="4179818" cy="646331"/>
              </a:xfrm>
              <a:prstGeom prst="rect">
                <a:avLst/>
              </a:prstGeom>
              <a:blipFill>
                <a:blip r:embed="rId8"/>
                <a:stretch>
                  <a:fillRect l="-1166" t="-5660" r="-2187" b="-14151"/>
                </a:stretch>
              </a:blipFill>
            </p:spPr>
            <p:txBody>
              <a:bodyPr/>
              <a:lstStyle/>
              <a:p>
                <a:r>
                  <a:rPr lang="en-US">
                    <a:noFill/>
                  </a:rPr>
                  <a:t> </a:t>
                </a:r>
              </a:p>
            </p:txBody>
          </p:sp>
        </mc:Fallback>
      </mc:AlternateContent>
    </p:spTree>
    <p:extLst>
      <p:ext uri="{BB962C8B-B14F-4D97-AF65-F5344CB8AC3E}">
        <p14:creationId xmlns:p14="http://schemas.microsoft.com/office/powerpoint/2010/main" val="3712860707"/>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152400" y="-76200"/>
            <a:ext cx="8991600" cy="1261646"/>
          </a:xfrm>
        </p:spPr>
        <p:txBody>
          <a:bodyPr/>
          <a:lstStyle/>
          <a:p>
            <a:pPr algn="l"/>
            <a:r>
              <a:rPr lang="en-US" sz="3600" dirty="0">
                <a:solidFill>
                  <a:schemeClr val="tx1"/>
                </a:solidFill>
                <a:latin typeface="Calibri" panose="020F0502020204030204" pitchFamily="34" charset="0"/>
              </a:rPr>
              <a:t>Deterministic Inversion: 1km Greenland </a:t>
            </a:r>
            <a:br>
              <a:rPr lang="en-US" sz="3600" dirty="0">
                <a:solidFill>
                  <a:schemeClr val="tx1"/>
                </a:solidFill>
                <a:latin typeface="Calibri" panose="020F0502020204030204" pitchFamily="34" charset="0"/>
              </a:rPr>
            </a:br>
            <a:r>
              <a:rPr lang="en-US" sz="3600" dirty="0">
                <a:solidFill>
                  <a:schemeClr val="tx1"/>
                </a:solidFill>
                <a:latin typeface="Calibri" panose="020F0502020204030204" pitchFamily="34" charset="0"/>
              </a:rPr>
              <a:t>Initial Condition*</a:t>
            </a:r>
          </a:p>
        </p:txBody>
      </p:sp>
      <p:pic>
        <p:nvPicPr>
          <p:cNvPr id="10" name="Picture 9" descr="figure1-ful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52400" y="1217041"/>
            <a:ext cx="8791976" cy="4903812"/>
          </a:xfrm>
          <a:prstGeom prst="rect">
            <a:avLst/>
          </a:prstGeom>
        </p:spPr>
      </p:pic>
      <mc:AlternateContent xmlns:mc="http://schemas.openxmlformats.org/markup-compatibility/2006" xmlns:a14="http://schemas.microsoft.com/office/drawing/2010/main">
        <mc:Choice Requires="a14">
          <p:sp>
            <p:nvSpPr>
              <p:cNvPr id="2" name="TextBox 1"/>
              <p:cNvSpPr txBox="1"/>
              <p:nvPr/>
            </p:nvSpPr>
            <p:spPr>
              <a:xfrm>
                <a:off x="381000" y="1185446"/>
                <a:ext cx="2743200" cy="369332"/>
              </a:xfrm>
              <a:prstGeom prst="rect">
                <a:avLst/>
              </a:prstGeom>
              <a:solidFill>
                <a:schemeClr val="bg1"/>
              </a:solidFill>
            </p:spPr>
            <p:txBody>
              <a:bodyPr wrap="square" rtlCol="0">
                <a:spAutoFit/>
              </a:bodyPr>
              <a:lstStyle/>
              <a:p>
                <a:pPr algn="ctr"/>
                <a:r>
                  <a:rPr lang="en-US" dirty="0">
                    <a:latin typeface="Calibri" panose="020F0502020204030204" pitchFamily="34" charset="0"/>
                    <a:cs typeface="Calibri" panose="020F0502020204030204" pitchFamily="34" charset="0"/>
                  </a:rPr>
                  <a:t>|</a:t>
                </a:r>
                <a14:m>
                  <m:oMath xmlns:m="http://schemas.openxmlformats.org/officeDocument/2006/math">
                    <m:r>
                      <a:rPr lang="en-US" b="1" i="1" dirty="0" smtClean="0">
                        <a:latin typeface="Cambria Math" panose="02040503050406030204" pitchFamily="18" charset="0"/>
                        <a:cs typeface="Calibri" panose="020F0502020204030204" pitchFamily="34" charset="0"/>
                      </a:rPr>
                      <m:t>𝒖</m:t>
                    </m:r>
                  </m:oMath>
                </a14:m>
                <a:r>
                  <a:rPr lang="en-US" dirty="0">
                    <a:latin typeface="Calibri" panose="020F0502020204030204" pitchFamily="34" charset="0"/>
                    <a:cs typeface="Calibri" panose="020F0502020204030204" pitchFamily="34" charset="0"/>
                  </a:rPr>
                  <a:t>| observed</a:t>
                </a:r>
              </a:p>
            </p:txBody>
          </p:sp>
        </mc:Choice>
        <mc:Fallback xmlns="">
          <p:sp>
            <p:nvSpPr>
              <p:cNvPr id="2" name="TextBox 1"/>
              <p:cNvSpPr txBox="1">
                <a:spLocks noRot="1" noChangeAspect="1" noMove="1" noResize="1" noEditPoints="1" noAdjustHandles="1" noChangeArrowheads="1" noChangeShapeType="1" noTextEdit="1"/>
              </p:cNvSpPr>
              <p:nvPr/>
            </p:nvSpPr>
            <p:spPr>
              <a:xfrm>
                <a:off x="381000" y="1185446"/>
                <a:ext cx="2743200" cy="369332"/>
              </a:xfrm>
              <a:prstGeom prst="rect">
                <a:avLst/>
              </a:prstGeom>
              <a:blipFill>
                <a:blip r:embed="rId4"/>
                <a:stretch>
                  <a:fillRect t="-8197"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6" name="TextBox 5"/>
              <p:cNvSpPr txBox="1"/>
              <p:nvPr/>
            </p:nvSpPr>
            <p:spPr>
              <a:xfrm>
                <a:off x="2819400" y="1174019"/>
                <a:ext cx="2743200" cy="369332"/>
              </a:xfrm>
              <a:prstGeom prst="rect">
                <a:avLst/>
              </a:prstGeom>
              <a:solidFill>
                <a:schemeClr val="bg1"/>
              </a:solidFill>
            </p:spPr>
            <p:txBody>
              <a:bodyPr wrap="square" rtlCol="0">
                <a:spAutoFit/>
              </a:bodyPr>
              <a:lstStyle/>
              <a:p>
                <a:pPr algn="ctr"/>
                <a:r>
                  <a:rPr lang="en-US" dirty="0">
                    <a:latin typeface="Calibri" panose="020F0502020204030204" pitchFamily="34" charset="0"/>
                    <a:cs typeface="Calibri" panose="020F0502020204030204" pitchFamily="34" charset="0"/>
                  </a:rPr>
                  <a:t>|</a:t>
                </a:r>
                <a14:m>
                  <m:oMath xmlns:m="http://schemas.openxmlformats.org/officeDocument/2006/math">
                    <m:r>
                      <a:rPr lang="en-US" b="1" i="1" dirty="0" smtClean="0">
                        <a:latin typeface="Cambria Math" panose="02040503050406030204" pitchFamily="18" charset="0"/>
                        <a:cs typeface="Calibri" panose="020F0502020204030204" pitchFamily="34" charset="0"/>
                      </a:rPr>
                      <m:t>𝒖</m:t>
                    </m:r>
                  </m:oMath>
                </a14:m>
                <a:r>
                  <a:rPr lang="en-US" dirty="0">
                    <a:latin typeface="Calibri" panose="020F0502020204030204" pitchFamily="34" charset="0"/>
                    <a:cs typeface="Calibri" panose="020F0502020204030204" pitchFamily="34" charset="0"/>
                  </a:rPr>
                  <a:t>| computed</a:t>
                </a:r>
              </a:p>
            </p:txBody>
          </p:sp>
        </mc:Choice>
        <mc:Fallback xmlns="">
          <p:sp>
            <p:nvSpPr>
              <p:cNvPr id="6" name="TextBox 5"/>
              <p:cNvSpPr txBox="1">
                <a:spLocks noRot="1" noChangeAspect="1" noMove="1" noResize="1" noEditPoints="1" noAdjustHandles="1" noChangeArrowheads="1" noChangeShapeType="1" noTextEdit="1"/>
              </p:cNvSpPr>
              <p:nvPr/>
            </p:nvSpPr>
            <p:spPr>
              <a:xfrm>
                <a:off x="2819400" y="1174019"/>
                <a:ext cx="2743200" cy="369332"/>
              </a:xfrm>
              <a:prstGeom prst="rect">
                <a:avLst/>
              </a:prstGeom>
              <a:blipFill>
                <a:blip r:embed="rId5"/>
                <a:stretch>
                  <a:fillRect t="-10000" b="-2666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 name="TextBox 6"/>
              <p:cNvSpPr txBox="1"/>
              <p:nvPr/>
            </p:nvSpPr>
            <p:spPr>
              <a:xfrm>
                <a:off x="5881888" y="1143000"/>
                <a:ext cx="3062488" cy="369332"/>
              </a:xfrm>
              <a:prstGeom prst="rect">
                <a:avLst/>
              </a:prstGeom>
              <a:solidFill>
                <a:schemeClr val="bg1"/>
              </a:solidFill>
            </p:spPr>
            <p:txBody>
              <a:bodyPr wrap="square" rtlCol="0">
                <a:spAutoFit/>
              </a:bodyPr>
              <a:lstStyle/>
              <a:p>
                <a:pPr algn="ctr"/>
                <a:r>
                  <a:rPr lang="en-US" dirty="0">
                    <a:latin typeface="Calibri" panose="020F0502020204030204" pitchFamily="34" charset="0"/>
                    <a:cs typeface="Calibri" panose="020F0502020204030204" pitchFamily="34" charset="0"/>
                  </a:rPr>
                  <a:t>Error in |</a:t>
                </a:r>
                <a14:m>
                  <m:oMath xmlns:m="http://schemas.openxmlformats.org/officeDocument/2006/math">
                    <m:r>
                      <a:rPr lang="en-US" b="1" i="1" dirty="0">
                        <a:latin typeface="Cambria Math" panose="02040503050406030204" pitchFamily="18" charset="0"/>
                        <a:cs typeface="Calibri" panose="020F0502020204030204" pitchFamily="34" charset="0"/>
                      </a:rPr>
                      <m:t>𝒖</m:t>
                    </m:r>
                  </m:oMath>
                </a14:m>
                <a:r>
                  <a:rPr lang="en-US" dirty="0">
                    <a:latin typeface="Calibri" panose="020F0502020204030204" pitchFamily="34" charset="0"/>
                    <a:cs typeface="Calibri" panose="020F0502020204030204" pitchFamily="34" charset="0"/>
                  </a:rPr>
                  <a:t>| computed</a:t>
                </a:r>
              </a:p>
            </p:txBody>
          </p:sp>
        </mc:Choice>
        <mc:Fallback xmlns="">
          <p:sp>
            <p:nvSpPr>
              <p:cNvPr id="7" name="TextBox 6"/>
              <p:cNvSpPr txBox="1">
                <a:spLocks noRot="1" noChangeAspect="1" noMove="1" noResize="1" noEditPoints="1" noAdjustHandles="1" noChangeArrowheads="1" noChangeShapeType="1" noTextEdit="1"/>
              </p:cNvSpPr>
              <p:nvPr/>
            </p:nvSpPr>
            <p:spPr>
              <a:xfrm>
                <a:off x="5881888" y="1143000"/>
                <a:ext cx="3062488" cy="369332"/>
              </a:xfrm>
              <a:prstGeom prst="rect">
                <a:avLst/>
              </a:prstGeom>
              <a:blipFill>
                <a:blip r:embed="rId6"/>
                <a:stretch>
                  <a:fillRect t="-10000" b="-25000"/>
                </a:stretch>
              </a:blipFill>
            </p:spPr>
            <p:txBody>
              <a:bodyPr/>
              <a:lstStyle/>
              <a:p>
                <a:r>
                  <a:rPr lang="en-US">
                    <a:noFill/>
                  </a:rPr>
                  <a:t> </a:t>
                </a:r>
              </a:p>
            </p:txBody>
          </p:sp>
        </mc:Fallback>
      </mc:AlternateContent>
      <p:sp>
        <p:nvSpPr>
          <p:cNvPr id="9" name="TextBox 8"/>
          <p:cNvSpPr txBox="1"/>
          <p:nvPr/>
        </p:nvSpPr>
        <p:spPr>
          <a:xfrm>
            <a:off x="0" y="6519446"/>
            <a:ext cx="507285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Perego,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Price, </a:t>
            </a:r>
            <a:r>
              <a:rPr lang="en-US" sz="1600" i="1" dirty="0">
                <a:solidFill>
                  <a:schemeClr val="bg1"/>
                </a:solidFill>
                <a:latin typeface="Calibri" panose="020F0502020204030204" pitchFamily="34" charset="0"/>
                <a:cs typeface="Calibri" panose="020F0502020204030204" pitchFamily="34" charset="0"/>
              </a:rPr>
              <a:t>JGR</a:t>
            </a:r>
            <a:r>
              <a:rPr lang="en-US" sz="1600" dirty="0">
                <a:solidFill>
                  <a:schemeClr val="bg1"/>
                </a:solidFill>
                <a:latin typeface="Calibri" panose="020F0502020204030204" pitchFamily="34" charset="0"/>
                <a:cs typeface="Calibri" panose="020F0502020204030204" pitchFamily="34" charset="0"/>
              </a:rPr>
              <a:t>, 2014.</a:t>
            </a:r>
          </a:p>
        </p:txBody>
      </p:sp>
    </p:spTree>
    <p:extLst>
      <p:ext uri="{BB962C8B-B14F-4D97-AF65-F5344CB8AC3E}">
        <p14:creationId xmlns:p14="http://schemas.microsoft.com/office/powerpoint/2010/main" val="3662042439"/>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76200" y="33754"/>
            <a:ext cx="8991600" cy="1261646"/>
          </a:xfrm>
        </p:spPr>
        <p:txBody>
          <a:bodyPr/>
          <a:lstStyle/>
          <a:p>
            <a:pPr algn="l"/>
            <a:r>
              <a:rPr lang="en-US" sz="3600" dirty="0">
                <a:solidFill>
                  <a:schemeClr val="tx1"/>
                </a:solidFill>
                <a:latin typeface="Calibri" panose="020F0502020204030204" pitchFamily="34" charset="0"/>
              </a:rPr>
              <a:t>Deterministic Inversion: Common vs.           Novel Approach*</a:t>
            </a:r>
          </a:p>
        </p:txBody>
      </p:sp>
      <p:pic>
        <p:nvPicPr>
          <p:cNvPr id="8" name="Picture 7"/>
          <p:cNvPicPr>
            <a:picLocks noChangeAspect="1"/>
          </p:cNvPicPr>
          <p:nvPr/>
        </p:nvPicPr>
        <p:blipFill>
          <a:blip r:embed="rId3"/>
          <a:stretch>
            <a:fillRect/>
          </a:stretch>
        </p:blipFill>
        <p:spPr>
          <a:xfrm>
            <a:off x="56322" y="1905000"/>
            <a:ext cx="4724400" cy="4521971"/>
          </a:xfrm>
          <a:prstGeom prst="rect">
            <a:avLst/>
          </a:prstGeom>
        </p:spPr>
      </p:pic>
      <p:pic>
        <p:nvPicPr>
          <p:cNvPr id="9" name="Picture 8"/>
          <p:cNvPicPr>
            <a:picLocks noChangeAspect="1"/>
          </p:cNvPicPr>
          <p:nvPr/>
        </p:nvPicPr>
        <p:blipFill>
          <a:blip r:embed="rId4"/>
          <a:stretch>
            <a:fillRect/>
          </a:stretch>
        </p:blipFill>
        <p:spPr>
          <a:xfrm>
            <a:off x="6096000" y="2133600"/>
            <a:ext cx="2667000" cy="4040355"/>
          </a:xfrm>
          <a:prstGeom prst="rect">
            <a:avLst/>
          </a:prstGeom>
        </p:spPr>
      </p:pic>
      <p:sp>
        <p:nvSpPr>
          <p:cNvPr id="10" name="TextBox 9"/>
          <p:cNvSpPr txBox="1"/>
          <p:nvPr/>
        </p:nvSpPr>
        <p:spPr>
          <a:xfrm>
            <a:off x="612913" y="1295400"/>
            <a:ext cx="41910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SMB (m/</a:t>
            </a:r>
            <a:r>
              <a:rPr lang="en-US" dirty="0" err="1">
                <a:latin typeface="Calibri" panose="020F0502020204030204" pitchFamily="34" charset="0"/>
                <a:cs typeface="Calibri" panose="020F0502020204030204" pitchFamily="34" charset="0"/>
              </a:rPr>
              <a:t>yr</a:t>
            </a:r>
            <a:r>
              <a:rPr lang="en-US" dirty="0">
                <a:latin typeface="Calibri" panose="020F0502020204030204" pitchFamily="34" charset="0"/>
                <a:cs typeface="Calibri" panose="020F0502020204030204" pitchFamily="34" charset="0"/>
              </a:rPr>
              <a:t>) needed for equilibrium</a:t>
            </a:r>
          </a:p>
        </p:txBody>
      </p:sp>
      <p:sp>
        <p:nvSpPr>
          <p:cNvPr id="11" name="TextBox 10"/>
          <p:cNvSpPr txBox="1"/>
          <p:nvPr/>
        </p:nvSpPr>
        <p:spPr>
          <a:xfrm>
            <a:off x="5715000" y="1066800"/>
            <a:ext cx="4191000" cy="646331"/>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SMB (m/</a:t>
            </a:r>
            <a:r>
              <a:rPr lang="en-US" dirty="0" err="1">
                <a:latin typeface="Calibri" panose="020F0502020204030204" pitchFamily="34" charset="0"/>
                <a:cs typeface="Calibri" panose="020F0502020204030204" pitchFamily="34" charset="0"/>
              </a:rPr>
              <a:t>yr</a:t>
            </a:r>
            <a:r>
              <a:rPr lang="en-US" dirty="0">
                <a:latin typeface="Calibri" panose="020F0502020204030204" pitchFamily="34" charset="0"/>
                <a:cs typeface="Calibri" panose="020F0502020204030204" pitchFamily="34" charset="0"/>
              </a:rPr>
              <a:t>) from climate model </a:t>
            </a:r>
          </a:p>
          <a:p>
            <a:r>
              <a:rPr lang="en-US" dirty="0">
                <a:latin typeface="Calibri" panose="020F0502020204030204" pitchFamily="34" charset="0"/>
                <a:cs typeface="Calibri" panose="020F0502020204030204" pitchFamily="34" charset="0"/>
              </a:rPr>
              <a:t>(</a:t>
            </a:r>
            <a:r>
              <a:rPr lang="en-US" dirty="0" err="1">
                <a:latin typeface="Calibri" panose="020F0502020204030204" pitchFamily="34" charset="0"/>
                <a:cs typeface="Calibri" panose="020F0502020204030204" pitchFamily="34" charset="0"/>
              </a:rPr>
              <a:t>Ettema</a:t>
            </a:r>
            <a:r>
              <a:rPr lang="en-US" dirty="0">
                <a:latin typeface="Calibri" panose="020F0502020204030204" pitchFamily="34" charset="0"/>
                <a:cs typeface="Calibri" panose="020F0502020204030204" pitchFamily="34" charset="0"/>
              </a:rPr>
              <a:t> et al. 2009, RACMO2/GR)</a:t>
            </a:r>
          </a:p>
        </p:txBody>
      </p:sp>
      <p:sp>
        <p:nvSpPr>
          <p:cNvPr id="12" name="Rectangle 11"/>
          <p:cNvSpPr/>
          <p:nvPr/>
        </p:nvSpPr>
        <p:spPr>
          <a:xfrm>
            <a:off x="7620000" y="5181600"/>
            <a:ext cx="1447800" cy="1143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extBox 13"/>
          <p:cNvSpPr txBox="1"/>
          <p:nvPr/>
        </p:nvSpPr>
        <p:spPr>
          <a:xfrm>
            <a:off x="0" y="6519446"/>
            <a:ext cx="507285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Perego,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Price, </a:t>
            </a:r>
            <a:r>
              <a:rPr lang="en-US" sz="1600" i="1" dirty="0">
                <a:solidFill>
                  <a:schemeClr val="bg1"/>
                </a:solidFill>
                <a:latin typeface="Calibri" panose="020F0502020204030204" pitchFamily="34" charset="0"/>
                <a:cs typeface="Calibri" panose="020F0502020204030204" pitchFamily="34" charset="0"/>
              </a:rPr>
              <a:t>JGR</a:t>
            </a:r>
            <a:r>
              <a:rPr lang="en-US" sz="1600" dirty="0">
                <a:solidFill>
                  <a:schemeClr val="bg1"/>
                </a:solidFill>
                <a:latin typeface="Calibri" panose="020F0502020204030204" pitchFamily="34" charset="0"/>
                <a:cs typeface="Calibri" panose="020F0502020204030204" pitchFamily="34" charset="0"/>
              </a:rPr>
              <a:t>, 2014.</a:t>
            </a:r>
          </a:p>
        </p:txBody>
      </p:sp>
      <p:cxnSp>
        <p:nvCxnSpPr>
          <p:cNvPr id="16" name="Straight Connector 15"/>
          <p:cNvCxnSpPr/>
          <p:nvPr/>
        </p:nvCxnSpPr>
        <p:spPr>
          <a:xfrm>
            <a:off x="5072850" y="1295400"/>
            <a:ext cx="0" cy="495300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flipV="1">
            <a:off x="76200" y="1752600"/>
            <a:ext cx="8991600" cy="87868"/>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642277452"/>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63A8DBCE-6F5D-4AE9-849E-26C838BB7C6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81000" y="533400"/>
            <a:ext cx="8305800" cy="5914276"/>
          </a:xfrm>
          <a:prstGeom prst="rect">
            <a:avLst/>
          </a:prstGeom>
        </p:spPr>
      </p:pic>
      <p:sp>
        <p:nvSpPr>
          <p:cNvPr id="15" name="Title 1"/>
          <p:cNvSpPr>
            <a:spLocks noGrp="1"/>
          </p:cNvSpPr>
          <p:nvPr>
            <p:ph type="title"/>
          </p:nvPr>
        </p:nvSpPr>
        <p:spPr>
          <a:xfrm>
            <a:off x="76200" y="0"/>
            <a:ext cx="7010400" cy="1143000"/>
          </a:xfrm>
          <a:noFill/>
        </p:spPr>
        <p:txBody>
          <a:bodyPr/>
          <a:lstStyle/>
          <a:p>
            <a:pPr algn="l"/>
            <a:r>
              <a:rPr lang="en-US" sz="3600" dirty="0">
                <a:solidFill>
                  <a:schemeClr val="tx1"/>
                </a:solidFill>
                <a:latin typeface="Calibri" panose="020F0502020204030204" pitchFamily="34" charset="0"/>
              </a:rPr>
              <a:t>High-Resolution Antarctica Optimal Initial Condition</a:t>
            </a:r>
          </a:p>
        </p:txBody>
      </p:sp>
      <p:sp>
        <p:nvSpPr>
          <p:cNvPr id="12" name="TextBox 11">
            <a:extLst>
              <a:ext uri="{FF2B5EF4-FFF2-40B4-BE49-F238E27FC236}">
                <a16:creationId xmlns:a16="http://schemas.microsoft.com/office/drawing/2014/main" id="{A77A90DC-8BC7-4D39-8639-11F46787F53F}"/>
              </a:ext>
            </a:extLst>
          </p:cNvPr>
          <p:cNvSpPr txBox="1"/>
          <p:nvPr/>
        </p:nvSpPr>
        <p:spPr>
          <a:xfrm>
            <a:off x="114300" y="1143000"/>
            <a:ext cx="4686300" cy="1323439"/>
          </a:xfrm>
          <a:prstGeom prst="rect">
            <a:avLst/>
          </a:prstGeom>
          <a:solidFill>
            <a:schemeClr val="bg1"/>
          </a:solidFill>
        </p:spPr>
        <p:txBody>
          <a:bodyPr wrap="square" rtlCol="0">
            <a:spAutoFit/>
          </a:bodyPr>
          <a:lstStyle/>
          <a:p>
            <a:pPr algn="ctr"/>
            <a:r>
              <a:rPr lang="en-US" sz="1600" dirty="0">
                <a:latin typeface="Calibri" panose="020F0502020204030204" pitchFamily="34" charset="0"/>
                <a:cs typeface="Calibri" panose="020F0502020204030204" pitchFamily="34" charset="0"/>
              </a:rPr>
              <a:t>Optimized surface speed for </a:t>
            </a:r>
            <a:r>
              <a:rPr lang="en-US" sz="1600" b="1" dirty="0">
                <a:latin typeface="Calibri" panose="020F0502020204030204" pitchFamily="34" charset="0"/>
                <a:cs typeface="Calibri" panose="020F0502020204030204" pitchFamily="34" charset="0"/>
              </a:rPr>
              <a:t>variable-resolution Antarctic ice sheet initial condition</a:t>
            </a:r>
            <a:r>
              <a:rPr lang="en-US" sz="1600" dirty="0">
                <a:latin typeface="Calibri" panose="020F0502020204030204" pitchFamily="34" charset="0"/>
                <a:cs typeface="Calibri" panose="020F0502020204030204" pitchFamily="34" charset="0"/>
              </a:rPr>
              <a:t>. Mesh resolution varies from ~40 km in slow moving EAIS interior to ~1.5 km in regions with ice shelves, ice streams, and below-sea level bedrock elevation.</a:t>
            </a:r>
          </a:p>
        </p:txBody>
      </p:sp>
      <p:sp>
        <p:nvSpPr>
          <p:cNvPr id="5" name="TextBox 4">
            <a:extLst>
              <a:ext uri="{FF2B5EF4-FFF2-40B4-BE49-F238E27FC236}">
                <a16:creationId xmlns:a16="http://schemas.microsoft.com/office/drawing/2014/main" id="{01847CC3-9EBB-4B4D-BA3B-C51B3DCA3851}"/>
              </a:ext>
            </a:extLst>
          </p:cNvPr>
          <p:cNvSpPr txBox="1"/>
          <p:nvPr/>
        </p:nvSpPr>
        <p:spPr>
          <a:xfrm>
            <a:off x="4800600" y="5562600"/>
            <a:ext cx="3657600" cy="646331"/>
          </a:xfrm>
          <a:prstGeom prst="rect">
            <a:avLst/>
          </a:prstGeom>
          <a:noFill/>
          <a:ln>
            <a:solidFill>
              <a:schemeClr val="bg1"/>
            </a:solidFill>
          </a:ln>
        </p:spPr>
        <p:txBody>
          <a:bodyPr wrap="square" rtlCol="0">
            <a:spAutoFit/>
          </a:bodyPr>
          <a:lstStyle/>
          <a:p>
            <a:pPr algn="ctr"/>
            <a:r>
              <a:rPr lang="en-US" dirty="0">
                <a:solidFill>
                  <a:schemeClr val="bg1"/>
                </a:solidFill>
                <a:latin typeface="Calibri" panose="020F0502020204030204" pitchFamily="34" charset="0"/>
                <a:cs typeface="Calibri" panose="020F0502020204030204" pitchFamily="34" charset="0"/>
              </a:rPr>
              <a:t>Antarctic ice sheet inversion performed on O(1M) parameters!</a:t>
            </a:r>
          </a:p>
        </p:txBody>
      </p:sp>
    </p:spTree>
    <p:extLst>
      <p:ext uri="{BB962C8B-B14F-4D97-AF65-F5344CB8AC3E}">
        <p14:creationId xmlns:p14="http://schemas.microsoft.com/office/powerpoint/2010/main" val="3515197195"/>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7960" y="31819"/>
            <a:ext cx="8229600" cy="730181"/>
          </a:xfrm>
        </p:spPr>
        <p:txBody>
          <a:bodyPr/>
          <a:lstStyle/>
          <a:p>
            <a:pPr algn="l"/>
            <a:r>
              <a:rPr lang="en-US" sz="3600" dirty="0">
                <a:latin typeface="Calibri" panose="020F0502020204030204" pitchFamily="34" charset="0"/>
                <a:cs typeface="Calibri" panose="020F0502020204030204" pitchFamily="34" charset="0"/>
              </a:rPr>
              <a:t>Velocity-Temperature Coupling</a:t>
            </a:r>
          </a:p>
        </p:txBody>
      </p:sp>
      <p:sp>
        <p:nvSpPr>
          <p:cNvPr id="7" name="TextBox 6">
            <a:extLst>
              <a:ext uri="{FF2B5EF4-FFF2-40B4-BE49-F238E27FC236}">
                <a16:creationId xmlns:a16="http://schemas.microsoft.com/office/drawing/2014/main" id="{A5572811-846B-4A3F-9DE5-70F2A0236659}"/>
              </a:ext>
            </a:extLst>
          </p:cNvPr>
          <p:cNvSpPr txBox="1"/>
          <p:nvPr/>
        </p:nvSpPr>
        <p:spPr>
          <a:xfrm>
            <a:off x="40640" y="670170"/>
            <a:ext cx="8915400" cy="1846659"/>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MALI default coupling between FO Stokes and temperature is </a:t>
            </a:r>
            <a:r>
              <a:rPr lang="en-US" b="1" dirty="0">
                <a:latin typeface="Calibri" panose="020F0502020204030204" pitchFamily="34" charset="0"/>
                <a:cs typeface="Calibri" panose="020F0502020204030204" pitchFamily="34" charset="0"/>
              </a:rPr>
              <a:t>sequential</a:t>
            </a: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We are working towards </a:t>
            </a:r>
            <a:r>
              <a:rPr lang="en-US" b="1" dirty="0">
                <a:latin typeface="Calibri" panose="020F0502020204030204" pitchFamily="34" charset="0"/>
                <a:cs typeface="Calibri" panose="020F0502020204030204" pitchFamily="34" charset="0"/>
              </a:rPr>
              <a:t>fully-coupled flow </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temperature</a:t>
            </a:r>
            <a:r>
              <a:rPr lang="en-US" dirty="0">
                <a:latin typeface="Calibri" panose="020F0502020204030204" pitchFamily="34" charset="0"/>
                <a:cs typeface="Calibri" panose="020F0502020204030204" pitchFamily="34" charset="0"/>
              </a:rPr>
              <a:t> model</a:t>
            </a: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Enables computation of </a:t>
            </a:r>
            <a:r>
              <a:rPr lang="en-US" b="1" dirty="0">
                <a:latin typeface="Calibri" panose="020F0502020204030204" pitchFamily="34" charset="0"/>
                <a:cs typeface="Calibri" panose="020F0502020204030204" pitchFamily="34" charset="0"/>
              </a:rPr>
              <a:t>self-consistent</a:t>
            </a:r>
            <a:r>
              <a:rPr lang="en-US" dirty="0">
                <a:latin typeface="Calibri" panose="020F0502020204030204" pitchFamily="34" charset="0"/>
                <a:cs typeface="Calibri" panose="020F0502020204030204" pitchFamily="34" charset="0"/>
              </a:rPr>
              <a:t> ice sheet initial state (with ice temperature).</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Current implementation in Albany Land-Ice: steady-state </a:t>
            </a:r>
            <a:r>
              <a:rPr lang="en-US" b="1" dirty="0">
                <a:latin typeface="Calibri" panose="020F0502020204030204" pitchFamily="34" charset="0"/>
                <a:cs typeface="Calibri" panose="020F0502020204030204" pitchFamily="34" charset="0"/>
              </a:rPr>
              <a:t>enthalpy equation </a:t>
            </a:r>
            <a:r>
              <a:rPr lang="en-US" dirty="0">
                <a:latin typeface="Calibri" panose="020F0502020204030204" pitchFamily="34" charset="0"/>
                <a:cs typeface="Calibri" panose="020F0502020204030204" pitchFamily="34" charset="0"/>
              </a:rPr>
              <a:t>coupled monolithically with </a:t>
            </a:r>
            <a:r>
              <a:rPr lang="en-US" b="1" dirty="0">
                <a:latin typeface="Calibri" panose="020F0502020204030204" pitchFamily="34" charset="0"/>
                <a:cs typeface="Calibri" panose="020F0502020204030204" pitchFamily="34" charset="0"/>
              </a:rPr>
              <a:t>FO Stokes equations</a:t>
            </a:r>
            <a:endParaRPr lang="en-US"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8" name="TextBox 7">
                <a:extLst>
                  <a:ext uri="{FF2B5EF4-FFF2-40B4-BE49-F238E27FC236}">
                    <a16:creationId xmlns:a16="http://schemas.microsoft.com/office/drawing/2014/main" id="{E03EDFD1-CEF3-4EEC-B696-4FE740C937D5}"/>
                  </a:ext>
                </a:extLst>
              </p:cNvPr>
              <p:cNvSpPr txBox="1"/>
              <p:nvPr/>
            </p:nvSpPr>
            <p:spPr>
              <a:xfrm>
                <a:off x="1133950" y="2513871"/>
                <a:ext cx="4419600" cy="369332"/>
              </a:xfrm>
              <a:prstGeom prst="rect">
                <a:avLst/>
              </a:prstGeom>
              <a:solidFill>
                <a:schemeClr val="accent4">
                  <a:lumMod val="20000"/>
                  <a:lumOff val="80000"/>
                </a:schemeClr>
              </a:solidFill>
            </p:spPr>
            <p:txBody>
              <a:bodyPr wrap="square" rtlCol="0">
                <a:spAutoFit/>
              </a:bodyPr>
              <a:lstStyle/>
              <a:p>
                <a:r>
                  <a:rPr lang="en-US" b="1" i="1" dirty="0">
                    <a:latin typeface="Calibri" panose="020F0502020204030204" pitchFamily="34" charset="0"/>
                    <a:cs typeface="Calibri" panose="020F0502020204030204" pitchFamily="34" charset="0"/>
                  </a:rPr>
                  <a:t>Enthalpy equation</a:t>
                </a:r>
                <a:r>
                  <a:rPr lang="en-US" dirty="0">
                    <a:latin typeface="Calibri" panose="020F0502020204030204" pitchFamily="34" charset="0"/>
                    <a:cs typeface="Calibri" panose="020F0502020204030204" pitchFamily="34" charset="0"/>
                  </a:rPr>
                  <a:t>:  </a:t>
                </a:r>
                <a:r>
                  <a:rPr lang="en-US" b="1" dirty="0"/>
                  <a:t> </a:t>
                </a:r>
                <a14:m>
                  <m:oMath xmlns:m="http://schemas.openxmlformats.org/officeDocument/2006/math">
                    <m:r>
                      <a:rPr lang="en-US" b="1" i="0" smtClean="0">
                        <a:latin typeface="Cambria Math" panose="02040503050406030204" pitchFamily="18" charset="0"/>
                      </a:rPr>
                      <m:t>   </m:t>
                    </m:r>
                    <m:r>
                      <a:rPr lang="en-US" b="1" i="1" smtClean="0">
                        <a:latin typeface="Cambria Math" panose="02040503050406030204" pitchFamily="18" charset="0"/>
                      </a:rPr>
                      <m:t>𝒖</m:t>
                    </m:r>
                    <m:r>
                      <a:rPr lang="en-US"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rPr>
                      <m:t>h</m:t>
                    </m:r>
                    <m:r>
                      <a:rPr lang="en-US" b="0" i="1" smtClean="0">
                        <a:latin typeface="Cambria Math" panose="02040503050406030204" pitchFamily="18" charset="0"/>
                      </a:rPr>
                      <m:t>+</m:t>
                    </m:r>
                    <m:r>
                      <a:rPr lang="en-US" b="0" i="1" smtClean="0">
                        <a:latin typeface="Cambria Math" panose="02040503050406030204" pitchFamily="18" charset="0"/>
                      </a:rPr>
                      <m:t>𝛻</m:t>
                    </m:r>
                    <m:r>
                      <a:rPr lang="en-US" b="0" i="1" smtClean="0">
                        <a:latin typeface="Cambria Math" panose="02040503050406030204" pitchFamily="18" charset="0"/>
                      </a:rPr>
                      <m:t>∙</m:t>
                    </m:r>
                    <m:r>
                      <a:rPr lang="en-US" b="1" i="1" smtClean="0">
                        <a:latin typeface="Cambria Math" panose="02040503050406030204" pitchFamily="18" charset="0"/>
                        <a:ea typeface="Cambria Math" panose="02040503050406030204" pitchFamily="18" charset="0"/>
                      </a:rPr>
                      <m:t>𝒒</m:t>
                    </m:r>
                    <m:r>
                      <a:rPr lang="en-US" b="0" i="1" smtClean="0">
                        <a:latin typeface="Cambria Math" panose="02040503050406030204" pitchFamily="18" charset="0"/>
                        <a:ea typeface="Cambria Math" panose="02040503050406030204" pitchFamily="18" charset="0"/>
                      </a:rPr>
                      <m:t>= </m:t>
                    </m:r>
                    <m:r>
                      <a:rPr lang="en-US" b="0" i="1" smtClean="0">
                        <a:latin typeface="Cambria Math" panose="02040503050406030204" pitchFamily="18" charset="0"/>
                        <a:ea typeface="Cambria Math" panose="02040503050406030204" pitchFamily="18" charset="0"/>
                      </a:rPr>
                      <m:t>𝜏</m:t>
                    </m:r>
                    <m:r>
                      <a:rPr lang="en-US" b="0" i="1" smtClean="0">
                        <a:latin typeface="Cambria Math" panose="02040503050406030204" pitchFamily="18" charset="0"/>
                        <a:ea typeface="Cambria Math" panose="02040503050406030204" pitchFamily="18" charset="0"/>
                      </a:rPr>
                      <m:t>:</m:t>
                    </m:r>
                    <m:acc>
                      <m:accPr>
                        <m:chr m:val="̇"/>
                        <m:ctrlPr>
                          <a:rPr lang="en-US" b="0" i="1" smtClean="0">
                            <a:latin typeface="Cambria Math" panose="02040503050406030204" pitchFamily="18" charset="0"/>
                            <a:ea typeface="Cambria Math" panose="02040503050406030204" pitchFamily="18" charset="0"/>
                          </a:rPr>
                        </m:ctrlPr>
                      </m:accPr>
                      <m:e>
                        <m:r>
                          <a:rPr lang="en-US" b="0" i="1" smtClean="0">
                            <a:latin typeface="Cambria Math" panose="02040503050406030204" pitchFamily="18" charset="0"/>
                            <a:ea typeface="Cambria Math" panose="02040503050406030204" pitchFamily="18" charset="0"/>
                          </a:rPr>
                          <m:t>𝝐</m:t>
                        </m:r>
                      </m:e>
                    </m:acc>
                  </m:oMath>
                </a14:m>
                <a:endParaRPr lang="en-US" dirty="0"/>
              </a:p>
            </p:txBody>
          </p:sp>
        </mc:Choice>
        <mc:Fallback xmlns="">
          <p:sp>
            <p:nvSpPr>
              <p:cNvPr id="8" name="TextBox 7">
                <a:extLst>
                  <a:ext uri="{FF2B5EF4-FFF2-40B4-BE49-F238E27FC236}">
                    <a16:creationId xmlns:a16="http://schemas.microsoft.com/office/drawing/2014/main" id="{E03EDFD1-CEF3-4EEC-B696-4FE740C937D5}"/>
                  </a:ext>
                </a:extLst>
              </p:cNvPr>
              <p:cNvSpPr txBox="1">
                <a:spLocks noRot="1" noChangeAspect="1" noMove="1" noResize="1" noEditPoints="1" noAdjustHandles="1" noChangeArrowheads="1" noChangeShapeType="1" noTextEdit="1"/>
              </p:cNvSpPr>
              <p:nvPr/>
            </p:nvSpPr>
            <p:spPr>
              <a:xfrm>
                <a:off x="1133950" y="2513871"/>
                <a:ext cx="4419600" cy="369332"/>
              </a:xfrm>
              <a:prstGeom prst="rect">
                <a:avLst/>
              </a:prstGeom>
              <a:blipFill>
                <a:blip r:embed="rId3"/>
                <a:stretch>
                  <a:fillRect l="-1103" t="-8197"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4A87D4BC-C49B-4840-894D-02E57332BBEA}"/>
                  </a:ext>
                </a:extLst>
              </p:cNvPr>
              <p:cNvSpPr txBox="1"/>
              <p:nvPr/>
            </p:nvSpPr>
            <p:spPr>
              <a:xfrm>
                <a:off x="6799259" y="2309336"/>
                <a:ext cx="1735141" cy="738664"/>
              </a:xfrm>
              <a:prstGeom prst="rect">
                <a:avLst/>
              </a:prstGeom>
              <a:noFill/>
              <a:ln>
                <a:solidFill>
                  <a:schemeClr val="tx1"/>
                </a:solidFill>
              </a:ln>
            </p:spPr>
            <p:txBody>
              <a:bodyPr wrap="square" rtlCol="0">
                <a:spAutoFit/>
              </a:bodyPr>
              <a:lstStyle/>
              <a:p>
                <a14:m>
                  <m:oMath xmlns:m="http://schemas.openxmlformats.org/officeDocument/2006/math">
                    <m:r>
                      <a:rPr lang="en-US" sz="1400" b="0" i="1" smtClean="0">
                        <a:latin typeface="Cambria Math" panose="02040503050406030204" pitchFamily="18" charset="0"/>
                      </a:rPr>
                      <m:t>h</m:t>
                    </m:r>
                    <m:r>
                      <a:rPr lang="en-US" sz="1400" b="0" i="1" smtClean="0">
                        <a:latin typeface="Cambria Math" panose="02040503050406030204" pitchFamily="18" charset="0"/>
                      </a:rPr>
                      <m:t>= </m:t>
                    </m:r>
                  </m:oMath>
                </a14:m>
                <a:r>
                  <a:rPr lang="en-US" sz="1400" dirty="0">
                    <a:latin typeface="Calibri" panose="020F0502020204030204" pitchFamily="34" charset="0"/>
                    <a:cs typeface="Calibri" panose="020F0502020204030204" pitchFamily="34" charset="0"/>
                  </a:rPr>
                  <a:t>enthalpy</a:t>
                </a:r>
              </a:p>
              <a:p>
                <a14:m>
                  <m:oMath xmlns:m="http://schemas.openxmlformats.org/officeDocument/2006/math">
                    <m:r>
                      <a:rPr lang="en-US" sz="1400" i="1">
                        <a:latin typeface="Cambria Math" panose="02040503050406030204" pitchFamily="18" charset="0"/>
                        <a:ea typeface="Cambria Math" panose="02040503050406030204" pitchFamily="18" charset="0"/>
                      </a:rPr>
                      <m:t>𝜏</m:t>
                    </m:r>
                    <m:r>
                      <a:rPr lang="en-US" sz="1400" b="0" i="1" smtClean="0">
                        <a:latin typeface="Cambria Math" panose="02040503050406030204" pitchFamily="18" charset="0"/>
                        <a:ea typeface="Cambria Math" panose="02040503050406030204" pitchFamily="18" charset="0"/>
                      </a:rPr>
                      <m:t>=</m:t>
                    </m:r>
                  </m:oMath>
                </a14:m>
                <a:r>
                  <a:rPr lang="en-US" sz="1400" dirty="0">
                    <a:latin typeface="Calibri" panose="020F0502020204030204" pitchFamily="34" charset="0"/>
                    <a:cs typeface="Calibri" panose="020F0502020204030204" pitchFamily="34" charset="0"/>
                  </a:rPr>
                  <a:t> dissipation heat</a:t>
                </a:r>
              </a:p>
              <a:p>
                <a14:m>
                  <m:oMath xmlns:m="http://schemas.openxmlformats.org/officeDocument/2006/math">
                    <m:r>
                      <a:rPr lang="en-US" sz="1400" b="1" i="1" smtClean="0">
                        <a:latin typeface="Cambria Math" panose="02040503050406030204" pitchFamily="18" charset="0"/>
                        <a:cs typeface="Calibri" panose="020F0502020204030204" pitchFamily="34" charset="0"/>
                      </a:rPr>
                      <m:t>𝒒</m:t>
                    </m:r>
                    <m:r>
                      <a:rPr lang="en-US" sz="1400" b="0" i="1" smtClean="0">
                        <a:latin typeface="Cambria Math" panose="02040503050406030204" pitchFamily="18" charset="0"/>
                        <a:cs typeface="Calibri" panose="020F0502020204030204" pitchFamily="34" charset="0"/>
                      </a:rPr>
                      <m:t>= </m:t>
                    </m:r>
                  </m:oMath>
                </a14:m>
                <a:r>
                  <a:rPr lang="en-US" sz="1400" dirty="0">
                    <a:latin typeface="Calibri" panose="020F0502020204030204" pitchFamily="34" charset="0"/>
                    <a:cs typeface="Calibri" panose="020F0502020204030204" pitchFamily="34" charset="0"/>
                  </a:rPr>
                  <a:t>total heat flux</a:t>
                </a:r>
              </a:p>
            </p:txBody>
          </p:sp>
        </mc:Choice>
        <mc:Fallback xmlns="">
          <p:sp>
            <p:nvSpPr>
              <p:cNvPr id="11" name="TextBox 10">
                <a:extLst>
                  <a:ext uri="{FF2B5EF4-FFF2-40B4-BE49-F238E27FC236}">
                    <a16:creationId xmlns:a16="http://schemas.microsoft.com/office/drawing/2014/main" id="{4A87D4BC-C49B-4840-894D-02E57332BBEA}"/>
                  </a:ext>
                </a:extLst>
              </p:cNvPr>
              <p:cNvSpPr txBox="1">
                <a:spLocks noRot="1" noChangeAspect="1" noMove="1" noResize="1" noEditPoints="1" noAdjustHandles="1" noChangeArrowheads="1" noChangeShapeType="1" noTextEdit="1"/>
              </p:cNvSpPr>
              <p:nvPr/>
            </p:nvSpPr>
            <p:spPr>
              <a:xfrm>
                <a:off x="6799259" y="2309336"/>
                <a:ext cx="1735141" cy="738664"/>
              </a:xfrm>
              <a:prstGeom prst="rect">
                <a:avLst/>
              </a:prstGeom>
              <a:blipFill>
                <a:blip r:embed="rId4"/>
                <a:stretch>
                  <a:fillRect t="-813" b="-6504"/>
                </a:stretch>
              </a:blipFill>
              <a:ln>
                <a:solidFill>
                  <a:schemeClr val="tx1"/>
                </a:solidFill>
              </a:ln>
            </p:spPr>
            <p:txBody>
              <a:bodyPr/>
              <a:lstStyle/>
              <a:p>
                <a:r>
                  <a:rPr lang="en-US">
                    <a:noFill/>
                  </a:rPr>
                  <a:t> </a:t>
                </a:r>
              </a:p>
            </p:txBody>
          </p:sp>
        </mc:Fallback>
      </mc:AlternateContent>
      <p:sp>
        <p:nvSpPr>
          <p:cNvPr id="13" name="TextBox 12">
            <a:extLst>
              <a:ext uri="{FF2B5EF4-FFF2-40B4-BE49-F238E27FC236}">
                <a16:creationId xmlns:a16="http://schemas.microsoft.com/office/drawing/2014/main" id="{D48D55C6-53D4-4BDE-9F23-07D80579421B}"/>
              </a:ext>
            </a:extLst>
          </p:cNvPr>
          <p:cNvSpPr txBox="1"/>
          <p:nvPr/>
        </p:nvSpPr>
        <p:spPr>
          <a:xfrm>
            <a:off x="40640" y="3021440"/>
            <a:ext cx="9103360" cy="430887"/>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Challenges include </a:t>
            </a:r>
            <a:r>
              <a:rPr lang="en-US" b="1" dirty="0">
                <a:latin typeface="Calibri" panose="020F0502020204030204" pitchFamily="34" charset="0"/>
                <a:cs typeface="Calibri" panose="020F0502020204030204" pitchFamily="34" charset="0"/>
              </a:rPr>
              <a:t>strong nonlinearity </a:t>
            </a:r>
            <a:r>
              <a:rPr lang="en-US" dirty="0">
                <a:latin typeface="Calibri" panose="020F0502020204030204" pitchFamily="34" charset="0"/>
                <a:cs typeface="Calibri" panose="020F0502020204030204" pitchFamily="34" charset="0"/>
              </a:rPr>
              <a:t>of basal BC due to </a:t>
            </a:r>
            <a:r>
              <a:rPr lang="en-US" b="1" dirty="0">
                <a:latin typeface="Calibri" panose="020F0502020204030204" pitchFamily="34" charset="0"/>
                <a:cs typeface="Calibri" panose="020F0502020204030204" pitchFamily="34" charset="0"/>
              </a:rPr>
              <a:t>phase changes </a:t>
            </a:r>
            <a:r>
              <a:rPr lang="en-US" dirty="0">
                <a:latin typeface="Calibri" panose="020F0502020204030204" pitchFamily="34" charset="0"/>
                <a:cs typeface="Calibri" panose="020F0502020204030204" pitchFamily="34" charset="0"/>
              </a:rPr>
              <a:t>and</a:t>
            </a:r>
            <a:r>
              <a:rPr lang="en-US" b="1" dirty="0">
                <a:latin typeface="Calibri" panose="020F0502020204030204" pitchFamily="34" charset="0"/>
                <a:cs typeface="Calibri" panose="020F0502020204030204" pitchFamily="34" charset="0"/>
              </a:rPr>
              <a:t> robust solvers.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p:grpSp>
        <p:nvGrpSpPr>
          <p:cNvPr id="20" name="Group 19">
            <a:extLst>
              <a:ext uri="{FF2B5EF4-FFF2-40B4-BE49-F238E27FC236}">
                <a16:creationId xmlns:a16="http://schemas.microsoft.com/office/drawing/2014/main" id="{9A23CB88-F40B-4295-8263-AC9A3571531D}"/>
              </a:ext>
            </a:extLst>
          </p:cNvPr>
          <p:cNvGrpSpPr/>
          <p:nvPr/>
        </p:nvGrpSpPr>
        <p:grpSpPr>
          <a:xfrm>
            <a:off x="304800" y="3499655"/>
            <a:ext cx="4704080" cy="2883584"/>
            <a:chOff x="76200" y="3809999"/>
            <a:chExt cx="4724400" cy="2883584"/>
          </a:xfrm>
        </p:grpSpPr>
        <p:grpSp>
          <p:nvGrpSpPr>
            <p:cNvPr id="12" name="Group 11">
              <a:extLst>
                <a:ext uri="{FF2B5EF4-FFF2-40B4-BE49-F238E27FC236}">
                  <a16:creationId xmlns:a16="http://schemas.microsoft.com/office/drawing/2014/main" id="{66FD32A2-37B7-4B74-BEF3-8DA80DE34D0B}"/>
                </a:ext>
              </a:extLst>
            </p:cNvPr>
            <p:cNvGrpSpPr/>
            <p:nvPr/>
          </p:nvGrpSpPr>
          <p:grpSpPr>
            <a:xfrm>
              <a:off x="76200" y="3809999"/>
              <a:ext cx="4724400" cy="2883584"/>
              <a:chOff x="405262" y="3753694"/>
              <a:chExt cx="4534677" cy="2545580"/>
            </a:xfrm>
            <a:solidFill>
              <a:schemeClr val="bg1"/>
            </a:solidFill>
          </p:grpSpPr>
          <p:sp>
            <p:nvSpPr>
              <p:cNvPr id="17" name="Rectangle 16">
                <a:extLst>
                  <a:ext uri="{FF2B5EF4-FFF2-40B4-BE49-F238E27FC236}">
                    <a16:creationId xmlns:a16="http://schemas.microsoft.com/office/drawing/2014/main" id="{733E112A-4372-4FC2-B234-E305BF309A68}"/>
                  </a:ext>
                </a:extLst>
              </p:cNvPr>
              <p:cNvSpPr/>
              <p:nvPr/>
            </p:nvSpPr>
            <p:spPr>
              <a:xfrm>
                <a:off x="405262" y="3753694"/>
                <a:ext cx="4534677" cy="2545580"/>
              </a:xfrm>
              <a:prstGeom prst="rect">
                <a:avLst/>
              </a:prstGeom>
              <a:grpFill/>
              <a:ln w="1905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5" name="Picture 14">
                <a:extLst>
                  <a:ext uri="{FF2B5EF4-FFF2-40B4-BE49-F238E27FC236}">
                    <a16:creationId xmlns:a16="http://schemas.microsoft.com/office/drawing/2014/main" id="{F44014C1-1F86-4DA4-B8F6-8077A57CA345}"/>
                  </a:ext>
                </a:extLst>
              </p:cNvPr>
              <p:cNvPicPr>
                <a:picLocks noChangeAspect="1"/>
              </p:cNvPicPr>
              <p:nvPr/>
            </p:nvPicPr>
            <p:blipFill>
              <a:blip r:embed="rId5"/>
              <a:stretch>
                <a:fillRect/>
              </a:stretch>
            </p:blipFill>
            <p:spPr>
              <a:xfrm>
                <a:off x="647512" y="3855255"/>
                <a:ext cx="4176245" cy="2431579"/>
              </a:xfrm>
              <a:prstGeom prst="rect">
                <a:avLst/>
              </a:prstGeom>
              <a:grpFill/>
            </p:spPr>
          </p:pic>
        </p:grpSp>
        <p:sp>
          <p:nvSpPr>
            <p:cNvPr id="19" name="TextBox 18">
              <a:extLst>
                <a:ext uri="{FF2B5EF4-FFF2-40B4-BE49-F238E27FC236}">
                  <a16:creationId xmlns:a16="http://schemas.microsoft.com/office/drawing/2014/main" id="{65DAFD55-D0BF-4A1E-9894-A36001A4A07D}"/>
                </a:ext>
              </a:extLst>
            </p:cNvPr>
            <p:cNvSpPr txBox="1"/>
            <p:nvPr/>
          </p:nvSpPr>
          <p:spPr>
            <a:xfrm>
              <a:off x="76200" y="3834825"/>
              <a:ext cx="2362200" cy="584775"/>
            </a:xfrm>
            <a:prstGeom prst="rect">
              <a:avLst/>
            </a:prstGeom>
            <a:noFill/>
          </p:spPr>
          <p:txBody>
            <a:bodyPr wrap="square" rtlCol="0">
              <a:spAutoFit/>
            </a:bodyPr>
            <a:lstStyle/>
            <a:p>
              <a:r>
                <a:rPr lang="en-US" sz="1600" b="1" dirty="0">
                  <a:latin typeface="Calibri" panose="020F0502020204030204" pitchFamily="34" charset="0"/>
                  <a:cs typeface="Calibri" panose="020F0502020204030204" pitchFamily="34" charset="0"/>
                </a:rPr>
                <a:t>Enthalpy/melting     graph at bed</a:t>
              </a:r>
            </a:p>
          </p:txBody>
        </p:sp>
      </p:grpSp>
      <p:sp>
        <p:nvSpPr>
          <p:cNvPr id="3" name="Rectangle 2">
            <a:extLst>
              <a:ext uri="{FF2B5EF4-FFF2-40B4-BE49-F238E27FC236}">
                <a16:creationId xmlns:a16="http://schemas.microsoft.com/office/drawing/2014/main" id="{693A1EAA-F263-4AC9-A877-E6719EC048B3}"/>
              </a:ext>
            </a:extLst>
          </p:cNvPr>
          <p:cNvSpPr/>
          <p:nvPr/>
        </p:nvSpPr>
        <p:spPr>
          <a:xfrm>
            <a:off x="5410200" y="3499655"/>
            <a:ext cx="3327720" cy="1754326"/>
          </a:xfrm>
          <a:prstGeom prst="rect">
            <a:avLst/>
          </a:prstGeom>
          <a:solidFill>
            <a:srgbClr val="FFFFCC"/>
          </a:solidFill>
        </p:spPr>
        <p:txBody>
          <a:bodyPr wrap="square">
            <a:spAutoFit/>
          </a:bodyPr>
          <a:lstStyle/>
          <a:p>
            <a:pPr algn="ctr"/>
            <a:r>
              <a:rPr lang="en-US" b="1" i="1" dirty="0">
                <a:latin typeface="Calibri" panose="020F0502020204030204" pitchFamily="34" charset="0"/>
                <a:cs typeface="Calibri" panose="020F0502020204030204" pitchFamily="34" charset="0"/>
              </a:rPr>
              <a:t>Strategy:</a:t>
            </a:r>
            <a:r>
              <a:rPr lang="en-US" dirty="0">
                <a:latin typeface="Calibri" panose="020F0502020204030204" pitchFamily="34" charset="0"/>
                <a:cs typeface="Calibri" panose="020F0502020204030204" pitchFamily="34" charset="0"/>
              </a:rPr>
              <a:t> approximate enthalpy/melting graph at bed by smooth function, perform parameter </a:t>
            </a:r>
            <a:r>
              <a:rPr lang="en-US" b="1" dirty="0">
                <a:latin typeface="Calibri" panose="020F0502020204030204" pitchFamily="34" charset="0"/>
                <a:cs typeface="Calibri" panose="020F0502020204030204" pitchFamily="34" charset="0"/>
              </a:rPr>
              <a:t>continuation</a:t>
            </a:r>
            <a:r>
              <a:rPr lang="en-US" dirty="0">
                <a:latin typeface="Calibri" panose="020F0502020204030204" pitchFamily="34" charset="0"/>
                <a:cs typeface="Calibri" panose="020F0502020204030204" pitchFamily="34" charset="0"/>
              </a:rPr>
              <a:t> to smoothly transition from cold to temperate ice (left).</a:t>
            </a:r>
          </a:p>
        </p:txBody>
      </p:sp>
      <p:sp>
        <p:nvSpPr>
          <p:cNvPr id="5" name="TextBox 4">
            <a:extLst>
              <a:ext uri="{FF2B5EF4-FFF2-40B4-BE49-F238E27FC236}">
                <a16:creationId xmlns:a16="http://schemas.microsoft.com/office/drawing/2014/main" id="{0B136C39-4050-4202-8691-237D76EEE2DA}"/>
              </a:ext>
            </a:extLst>
          </p:cNvPr>
          <p:cNvSpPr txBox="1"/>
          <p:nvPr/>
        </p:nvSpPr>
        <p:spPr>
          <a:xfrm>
            <a:off x="5426900" y="5410200"/>
            <a:ext cx="3327720" cy="923330"/>
          </a:xfrm>
          <a:prstGeom prst="rect">
            <a:avLst/>
          </a:prstGeom>
          <a:noFill/>
          <a:ln>
            <a:solidFill>
              <a:schemeClr val="tx1"/>
            </a:solidFill>
          </a:ln>
        </p:spPr>
        <p:txBody>
          <a:bodyPr wrap="square" rtlCol="0">
            <a:spAutoFit/>
          </a:bodyPr>
          <a:lstStyle/>
          <a:p>
            <a:pPr algn="ctr"/>
            <a:r>
              <a:rPr lang="en-US" i="1" dirty="0">
                <a:latin typeface="Calibri" panose="020F0502020204030204" pitchFamily="34" charset="0"/>
                <a:cs typeface="Calibri" panose="020F0502020204030204" pitchFamily="34" charset="0"/>
              </a:rPr>
              <a:t>Developing </a:t>
            </a:r>
            <a:r>
              <a:rPr lang="en-US" b="1" i="1" dirty="0">
                <a:latin typeface="Calibri" panose="020F0502020204030204" pitchFamily="34" charset="0"/>
                <a:cs typeface="Calibri" panose="020F0502020204030204" pitchFamily="34" charset="0"/>
              </a:rPr>
              <a:t>robust linear solvers </a:t>
            </a:r>
            <a:r>
              <a:rPr lang="en-US" i="1" dirty="0">
                <a:latin typeface="Calibri" panose="020F0502020204030204" pitchFamily="34" charset="0"/>
                <a:cs typeface="Calibri" panose="020F0502020204030204" pitchFamily="34" charset="0"/>
              </a:rPr>
              <a:t>for coupled velocity-temperature equations is WIP.</a:t>
            </a:r>
          </a:p>
        </p:txBody>
      </p:sp>
    </p:spTree>
    <p:extLst>
      <p:ext uri="{BB962C8B-B14F-4D97-AF65-F5344CB8AC3E}">
        <p14:creationId xmlns:p14="http://schemas.microsoft.com/office/powerpoint/2010/main" val="1744136959"/>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6" name="Picture 25" descr="A picture containing sky, smoke, invertebrate, coelenterate&#10;&#10;Description automatically generated">
            <a:extLst>
              <a:ext uri="{FF2B5EF4-FFF2-40B4-BE49-F238E27FC236}">
                <a16:creationId xmlns:a16="http://schemas.microsoft.com/office/drawing/2014/main" id="{0FA20BDD-D52F-414D-91E1-137D17BBC96A}"/>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67401" y="3381817"/>
            <a:ext cx="1614100" cy="2805505"/>
          </a:xfrm>
          <a:prstGeom prst="rect">
            <a:avLst/>
          </a:prstGeom>
        </p:spPr>
      </p:pic>
      <p:pic>
        <p:nvPicPr>
          <p:cNvPr id="6" name="Picture 5"/>
          <p:cNvPicPr>
            <a:picLocks noChangeAspect="1"/>
          </p:cNvPicPr>
          <p:nvPr/>
        </p:nvPicPr>
        <p:blipFill rotWithShape="1">
          <a:blip r:embed="rId4" cstate="print">
            <a:extLst>
              <a:ext uri="{28A0092B-C50C-407E-A947-70E740481C1C}">
                <a14:useLocalDpi xmlns:a14="http://schemas.microsoft.com/office/drawing/2010/main" val="0"/>
              </a:ext>
            </a:extLst>
          </a:blip>
          <a:srcRect l="14412" t="29963" r="9063" b="21205"/>
          <a:stretch/>
        </p:blipFill>
        <p:spPr>
          <a:xfrm>
            <a:off x="5146386" y="4822750"/>
            <a:ext cx="3530150" cy="1499740"/>
          </a:xfrm>
          <a:prstGeom prst="rect">
            <a:avLst/>
          </a:prstGeom>
        </p:spPr>
      </p:pic>
      <p:sp>
        <p:nvSpPr>
          <p:cNvPr id="16" name="TextBox 15"/>
          <p:cNvSpPr txBox="1"/>
          <p:nvPr/>
        </p:nvSpPr>
        <p:spPr>
          <a:xfrm>
            <a:off x="6911461" y="5834549"/>
            <a:ext cx="1594575" cy="461665"/>
          </a:xfrm>
          <a:prstGeom prst="rect">
            <a:avLst/>
          </a:prstGeom>
          <a:noFill/>
        </p:spPr>
        <p:txBody>
          <a:bodyPr wrap="square" rtlCol="0">
            <a:spAutoFit/>
          </a:bodyPr>
          <a:lstStyle/>
          <a:p>
            <a:pPr algn="r"/>
            <a:r>
              <a:rPr lang="en-US" sz="1200" dirty="0">
                <a:latin typeface="Calibri" panose="020F0502020204030204" pitchFamily="34" charset="0"/>
                <a:cs typeface="Calibri" panose="020F0502020204030204" pitchFamily="34" charset="0"/>
              </a:rPr>
              <a:t>modeled</a:t>
            </a:r>
            <a:br>
              <a:rPr lang="en-US" sz="1200" dirty="0">
                <a:latin typeface="Calibri" panose="020F0502020204030204" pitchFamily="34" charset="0"/>
                <a:cs typeface="Calibri" panose="020F0502020204030204" pitchFamily="34" charset="0"/>
              </a:rPr>
            </a:br>
            <a:r>
              <a:rPr lang="en-US" sz="1200" dirty="0">
                <a:latin typeface="Calibri" panose="020F0502020204030204" pitchFamily="34" charset="0"/>
                <a:cs typeface="Calibri" panose="020F0502020204030204" pitchFamily="34" charset="0"/>
              </a:rPr>
              <a:t>ice temperature </a:t>
            </a:r>
          </a:p>
        </p:txBody>
      </p:sp>
      <p:sp>
        <p:nvSpPr>
          <p:cNvPr id="18" name="Title 1">
            <a:extLst>
              <a:ext uri="{FF2B5EF4-FFF2-40B4-BE49-F238E27FC236}">
                <a16:creationId xmlns:a16="http://schemas.microsoft.com/office/drawing/2014/main" id="{D314ECD0-D9C5-4232-AFC6-39996AD8E07A}"/>
              </a:ext>
            </a:extLst>
          </p:cNvPr>
          <p:cNvSpPr txBox="1">
            <a:spLocks/>
          </p:cNvSpPr>
          <p:nvPr/>
        </p:nvSpPr>
        <p:spPr>
          <a:xfrm>
            <a:off x="76200" y="0"/>
            <a:ext cx="7010400" cy="1143000"/>
          </a:xfrm>
          <a:prstGeom prst="rect">
            <a:avLst/>
          </a:prstGeom>
          <a:noFill/>
        </p:spPr>
        <p:txBody>
          <a:bodyPr anchor="ctr"/>
          <a:lstStyle/>
          <a:p>
            <a:pPr algn="l"/>
            <a:r>
              <a:rPr lang="en-US" sz="3600" kern="0" dirty="0">
                <a:solidFill>
                  <a:schemeClr val="tx1"/>
                </a:solidFill>
                <a:latin typeface="Calibri" panose="020F0502020204030204" pitchFamily="34" charset="0"/>
              </a:rPr>
              <a:t>Simultaneous Velocity-Temperature Initialization (Inversion)</a:t>
            </a:r>
          </a:p>
        </p:txBody>
      </p:sp>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5FC751F3-9162-4AD6-ACE9-618C6B6293E4}"/>
                  </a:ext>
                </a:extLst>
              </p:cNvPr>
              <p:cNvSpPr txBox="1"/>
              <p:nvPr/>
            </p:nvSpPr>
            <p:spPr>
              <a:xfrm>
                <a:off x="263208" y="1371600"/>
                <a:ext cx="4419600" cy="1253035"/>
              </a:xfrm>
              <a:prstGeom prst="rect">
                <a:avLst/>
              </a:prstGeom>
              <a:solidFill>
                <a:schemeClr val="accent6">
                  <a:lumMod val="20000"/>
                  <a:lumOff val="80000"/>
                </a:schemeClr>
              </a:solidFill>
              <a:ln>
                <a:solidFill>
                  <a:schemeClr val="bg1"/>
                </a:solidFill>
              </a:ln>
            </p:spPr>
            <p:txBody>
              <a:bodyPr wrap="square" rtlCol="0">
                <a:spAutoFit/>
              </a:bodyPr>
              <a:lstStyle/>
              <a:p>
                <a:pPr algn="ctr"/>
                <a:r>
                  <a:rPr lang="en-US" sz="1600" b="1" dirty="0">
                    <a:latin typeface="Calibri" panose="020F0502020204030204" pitchFamily="34" charset="0"/>
                    <a:cs typeface="Calibri" panose="020F0502020204030204" pitchFamily="34" charset="0"/>
                  </a:rPr>
                  <a:t>First-Order Stokes PDE-Constrained optimization problem for initial condition:</a:t>
                </a:r>
              </a:p>
              <a:p>
                <a:pPr algn="ctr"/>
                <a:endParaRPr lang="en-US" sz="1000" b="1" dirty="0">
                  <a:latin typeface="Calibri" panose="020F0502020204030204" pitchFamily="34" charset="0"/>
                  <a:cs typeface="Calibri" panose="020F0502020204030204" pitchFamily="34" charset="0"/>
                </a:endParaRPr>
              </a:p>
              <a:p>
                <a:pPr algn="ctr"/>
                <a14:m>
                  <m:oMath xmlns:m="http://schemas.openxmlformats.org/officeDocument/2006/math">
                    <m:sSub>
                      <m:sSubPr>
                        <m:ctrlPr>
                          <a:rPr lang="en-US" sz="1600" i="1" smtClean="0">
                            <a:latin typeface="Cambria Math" panose="02040503050406030204" pitchFamily="18" charset="0"/>
                          </a:rPr>
                        </m:ctrlPr>
                      </m:sSubPr>
                      <m:e>
                        <m:r>
                          <m:rPr>
                            <m:nor/>
                          </m:rPr>
                          <a:rPr lang="en-US" sz="1600" dirty="0">
                            <a:latin typeface="Calibri" panose="020F0502020204030204" pitchFamily="34" charset="0"/>
                            <a:cs typeface="Calibri" panose="020F0502020204030204" pitchFamily="34" charset="0"/>
                          </a:rPr>
                          <m:t>minimize</m:t>
                        </m:r>
                        <m:r>
                          <m:rPr>
                            <m:nor/>
                          </m:rPr>
                          <a:rPr lang="en-US" sz="1600" b="0" i="0" dirty="0" smtClean="0">
                            <a:latin typeface="Calibri" panose="020F0502020204030204" pitchFamily="34" charset="0"/>
                            <a:cs typeface="Calibri" panose="020F0502020204030204" pitchFamily="34" charset="0"/>
                          </a:rPr>
                          <m:t> </m:t>
                        </m:r>
                      </m:e>
                      <m:sub>
                        <m:r>
                          <a:rPr lang="en-US" sz="1600" i="1">
                            <a:latin typeface="Cambria Math"/>
                            <a:ea typeface="Cambria Math"/>
                          </a:rPr>
                          <m:t>𝛽</m:t>
                        </m:r>
                        <m:r>
                          <a:rPr lang="en-US" sz="1600" i="1">
                            <a:latin typeface="Cambria Math"/>
                            <a:ea typeface="Cambria Math"/>
                          </a:rPr>
                          <m:t>,</m:t>
                        </m:r>
                        <m:r>
                          <a:rPr lang="en-US" sz="1600" b="0" i="1" smtClean="0">
                            <a:latin typeface="Cambria Math" panose="02040503050406030204" pitchFamily="18" charset="0"/>
                            <a:ea typeface="Cambria Math"/>
                          </a:rPr>
                          <m:t>𝐻</m:t>
                        </m:r>
                      </m:sub>
                    </m:sSub>
                  </m:oMath>
                </a14:m>
                <a:r>
                  <a:rPr lang="en-US" sz="1600" dirty="0">
                    <a:latin typeface="Calibri" panose="020F0502020204030204" pitchFamily="34" charset="0"/>
                    <a:cs typeface="Calibri" panose="020F0502020204030204" pitchFamily="34" charset="0"/>
                  </a:rPr>
                  <a:t>  </a:t>
                </a:r>
                <a14:m>
                  <m:oMath xmlns:m="http://schemas.openxmlformats.org/officeDocument/2006/math">
                    <m:r>
                      <a:rPr lang="en-US" sz="1600" b="0" i="1" smtClean="0">
                        <a:latin typeface="Cambria Math" panose="02040503050406030204" pitchFamily="18" charset="0"/>
                      </a:rPr>
                      <m:t>𝑚</m:t>
                    </m:r>
                    <m:d>
                      <m:dPr>
                        <m:ctrlPr>
                          <a:rPr lang="en-US" sz="1600" i="1">
                            <a:latin typeface="Cambria Math" panose="02040503050406030204" pitchFamily="18" charset="0"/>
                          </a:rPr>
                        </m:ctrlPr>
                      </m:dPr>
                      <m:e>
                        <m:r>
                          <a:rPr lang="en-US" sz="1600" b="1" i="1" smtClean="0">
                            <a:latin typeface="Cambria Math" panose="02040503050406030204" pitchFamily="18" charset="0"/>
                            <a:ea typeface="Cambria Math"/>
                          </a:rPr>
                          <m:t>𝒖</m:t>
                        </m:r>
                        <m:r>
                          <a:rPr lang="en-US" sz="1600" i="1">
                            <a:latin typeface="Cambria Math"/>
                            <a:ea typeface="Cambria Math"/>
                          </a:rPr>
                          <m:t>,</m:t>
                        </m:r>
                        <m:r>
                          <a:rPr lang="en-US" sz="1600" b="0" i="1" smtClean="0">
                            <a:latin typeface="Cambria Math" panose="02040503050406030204" pitchFamily="18" charset="0"/>
                            <a:ea typeface="Cambria Math"/>
                          </a:rPr>
                          <m:t>𝐻</m:t>
                        </m:r>
                      </m:e>
                    </m:d>
                  </m:oMath>
                </a14:m>
                <a:endParaRPr lang="en-US" sz="1600" dirty="0">
                  <a:latin typeface="Calibri" panose="020F0502020204030204" pitchFamily="34" charset="0"/>
                  <a:cs typeface="Calibri" panose="020F0502020204030204" pitchFamily="34" charset="0"/>
                </a:endParaRPr>
              </a:p>
              <a:p>
                <a:pPr algn="ctr"/>
                <a:r>
                  <a:rPr lang="en-US" sz="1600" dirty="0" err="1">
                    <a:latin typeface="Calibri" panose="020F0502020204030204" pitchFamily="34" charset="0"/>
                    <a:cs typeface="Calibri" panose="020F0502020204030204" pitchFamily="34" charset="0"/>
                  </a:rPr>
                  <a:t>s.t.</a:t>
                </a:r>
                <a:r>
                  <a:rPr lang="en-US" sz="1600" dirty="0">
                    <a:latin typeface="Calibri" panose="020F0502020204030204" pitchFamily="34" charset="0"/>
                    <a:cs typeface="Calibri" panose="020F0502020204030204" pitchFamily="34" charset="0"/>
                  </a:rPr>
                  <a:t> FO Stokes PDEs + </a:t>
                </a:r>
                <a:r>
                  <a:rPr lang="en-US" sz="1600" b="1" dirty="0">
                    <a:latin typeface="Calibri" panose="020F0502020204030204" pitchFamily="34" charset="0"/>
                    <a:cs typeface="Calibri" panose="020F0502020204030204" pitchFamily="34" charset="0"/>
                  </a:rPr>
                  <a:t>Enthalpy PDE</a:t>
                </a:r>
              </a:p>
            </p:txBody>
          </p:sp>
        </mc:Choice>
        <mc:Fallback xmlns="">
          <p:sp>
            <p:nvSpPr>
              <p:cNvPr id="19" name="TextBox 18">
                <a:extLst>
                  <a:ext uri="{FF2B5EF4-FFF2-40B4-BE49-F238E27FC236}">
                    <a16:creationId xmlns:a16="http://schemas.microsoft.com/office/drawing/2014/main" id="{5FC751F3-9162-4AD6-ACE9-618C6B6293E4}"/>
                  </a:ext>
                </a:extLst>
              </p:cNvPr>
              <p:cNvSpPr txBox="1">
                <a:spLocks noRot="1" noChangeAspect="1" noMove="1" noResize="1" noEditPoints="1" noAdjustHandles="1" noChangeArrowheads="1" noChangeShapeType="1" noTextEdit="1"/>
              </p:cNvSpPr>
              <p:nvPr/>
            </p:nvSpPr>
            <p:spPr>
              <a:xfrm>
                <a:off x="263208" y="1371600"/>
                <a:ext cx="4419600" cy="1253035"/>
              </a:xfrm>
              <a:prstGeom prst="rect">
                <a:avLst/>
              </a:prstGeom>
              <a:blipFill>
                <a:blip r:embed="rId5"/>
                <a:stretch>
                  <a:fillRect t="-962" b="-4808"/>
                </a:stretch>
              </a:blipFill>
              <a:ln>
                <a:solidFill>
                  <a:schemeClr val="bg1"/>
                </a:solidFill>
              </a:ln>
            </p:spPr>
            <p:txBody>
              <a:bodyPr/>
              <a:lstStyle/>
              <a:p>
                <a:r>
                  <a:rPr lang="en-US">
                    <a:noFill/>
                  </a:rPr>
                  <a:t> </a:t>
                </a:r>
              </a:p>
            </p:txBody>
          </p:sp>
        </mc:Fallback>
      </mc:AlternateContent>
      <p:sp>
        <p:nvSpPr>
          <p:cNvPr id="24" name="Rectangle 23">
            <a:extLst>
              <a:ext uri="{FF2B5EF4-FFF2-40B4-BE49-F238E27FC236}">
                <a16:creationId xmlns:a16="http://schemas.microsoft.com/office/drawing/2014/main" id="{241C9F24-5E3B-492E-9305-686476282A16}"/>
              </a:ext>
            </a:extLst>
          </p:cNvPr>
          <p:cNvSpPr/>
          <p:nvPr/>
        </p:nvSpPr>
        <p:spPr>
          <a:xfrm>
            <a:off x="4799287" y="1371600"/>
            <a:ext cx="4224348" cy="3539430"/>
          </a:xfrm>
          <a:prstGeom prst="rect">
            <a:avLst/>
          </a:prstGeom>
        </p:spPr>
        <p:txBody>
          <a:bodyPr wrap="square">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With an implicit steady-state coupled  </a:t>
            </a:r>
            <a:r>
              <a:rPr lang="en-US" b="1" dirty="0">
                <a:latin typeface="Calibri" panose="020F0502020204030204" pitchFamily="34" charset="0"/>
                <a:cs typeface="Calibri" panose="020F0502020204030204" pitchFamily="34" charset="0"/>
              </a:rPr>
              <a:t>temperature-velocity model</a:t>
            </a:r>
            <a:r>
              <a:rPr lang="en-US" dirty="0">
                <a:latin typeface="Calibri" panose="020F0502020204030204" pitchFamily="34" charset="0"/>
                <a:cs typeface="Calibri" panose="020F0502020204030204" pitchFamily="34" charset="0"/>
              </a:rPr>
              <a:t>, one can obtain </a:t>
            </a:r>
            <a:r>
              <a:rPr lang="en-US" b="1" dirty="0">
                <a:latin typeface="Calibri" panose="020F0502020204030204" pitchFamily="34" charset="0"/>
                <a:cs typeface="Calibri" panose="020F0502020204030204" pitchFamily="34" charset="0"/>
              </a:rPr>
              <a:t>self-consistent </a:t>
            </a:r>
            <a:r>
              <a:rPr lang="en-US" dirty="0">
                <a:latin typeface="Calibri" panose="020F0502020204030204" pitchFamily="34" charset="0"/>
                <a:cs typeface="Calibri" panose="020F0502020204030204" pitchFamily="34" charset="0"/>
              </a:rPr>
              <a:t>state in </a:t>
            </a:r>
            <a:r>
              <a:rPr lang="en-US" b="1" dirty="0">
                <a:latin typeface="Calibri" panose="020F0502020204030204" pitchFamily="34" charset="0"/>
                <a:cs typeface="Calibri" panose="020F0502020204030204" pitchFamily="34" charset="0"/>
              </a:rPr>
              <a:t>one shot</a:t>
            </a:r>
            <a:r>
              <a:rPr lang="en-US"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Initialization capability is </a:t>
            </a:r>
            <a:r>
              <a:rPr lang="en-US" b="1" dirty="0">
                <a:latin typeface="Calibri" panose="020F0502020204030204" pitchFamily="34" charset="0"/>
                <a:cs typeface="Calibri" panose="020F0502020204030204" pitchFamily="34" charset="0"/>
              </a:rPr>
              <a:t>unmatched</a:t>
            </a:r>
            <a:r>
              <a:rPr lang="en-US" dirty="0">
                <a:latin typeface="Calibri" panose="020F0502020204030204" pitchFamily="34" charset="0"/>
                <a:cs typeface="Calibri" panose="020F0502020204030204" pitchFamily="34" charset="0"/>
              </a:rPr>
              <a:t> by other land-ice codes: </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Typically </a:t>
            </a:r>
            <a:r>
              <a:rPr lang="en-US" b="1" dirty="0">
                <a:latin typeface="Calibri" panose="020F0502020204030204" pitchFamily="34" charset="0"/>
                <a:cs typeface="Calibri" panose="020F0502020204030204" pitchFamily="34" charset="0"/>
              </a:rPr>
              <a:t>~10K years </a:t>
            </a:r>
            <a:r>
              <a:rPr lang="en-US" dirty="0">
                <a:latin typeface="Calibri" panose="020F0502020204030204" pitchFamily="34" charset="0"/>
                <a:cs typeface="Calibri" panose="020F0502020204030204" pitchFamily="34" charset="0"/>
              </a:rPr>
              <a:t>are needed to equilibrate ice temperature</a:t>
            </a:r>
          </a:p>
          <a:p>
            <a:pPr marL="742950" lvl="1"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Our solver </a:t>
            </a:r>
            <a:r>
              <a:rPr lang="en-US" b="1" dirty="0">
                <a:latin typeface="Calibri" panose="020F0502020204030204" pitchFamily="34" charset="0"/>
                <a:cs typeface="Calibri" panose="020F0502020204030204" pitchFamily="34" charset="0"/>
              </a:rPr>
              <a:t>robustly </a:t>
            </a:r>
            <a:r>
              <a:rPr lang="en-US" dirty="0">
                <a:latin typeface="Calibri" panose="020F0502020204030204" pitchFamily="34" charset="0"/>
                <a:cs typeface="Calibri" panose="020F0502020204030204" pitchFamily="34" charset="0"/>
              </a:rPr>
              <a:t>computes the steady-state temperature coupled w/ velocity at every iteration of the optimization</a:t>
            </a:r>
            <a:endParaRPr lang="en-US" sz="20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12" name="Rectangle 11">
            <a:extLst>
              <a:ext uri="{FF2B5EF4-FFF2-40B4-BE49-F238E27FC236}">
                <a16:creationId xmlns:a16="http://schemas.microsoft.com/office/drawing/2014/main" id="{6C454244-4754-4C5B-86DB-C4C71166B47D}"/>
              </a:ext>
            </a:extLst>
          </p:cNvPr>
          <p:cNvSpPr/>
          <p:nvPr/>
        </p:nvSpPr>
        <p:spPr>
          <a:xfrm>
            <a:off x="196600" y="2853236"/>
            <a:ext cx="4779286" cy="3442978"/>
          </a:xfrm>
          <a:prstGeom prst="rect">
            <a:avLst/>
          </a:prstGeom>
          <a:noFill/>
          <a:ln w="1905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3" name="Picture 12">
            <a:extLst>
              <a:ext uri="{FF2B5EF4-FFF2-40B4-BE49-F238E27FC236}">
                <a16:creationId xmlns:a16="http://schemas.microsoft.com/office/drawing/2014/main" id="{4C2A2576-37F1-4533-B374-CE7F3DA81B46}"/>
              </a:ext>
            </a:extLst>
          </p:cNvPr>
          <p:cNvPicPr>
            <a:picLocks noChangeAspect="1"/>
          </p:cNvPicPr>
          <p:nvPr/>
        </p:nvPicPr>
        <p:blipFill>
          <a:blip r:embed="rId6"/>
          <a:stretch>
            <a:fillRect/>
          </a:stretch>
        </p:blipFill>
        <p:spPr>
          <a:xfrm>
            <a:off x="2938598" y="3550781"/>
            <a:ext cx="1614101" cy="2514600"/>
          </a:xfrm>
          <a:prstGeom prst="rect">
            <a:avLst/>
          </a:prstGeom>
        </p:spPr>
      </p:pic>
      <p:pic>
        <p:nvPicPr>
          <p:cNvPr id="14" name="Picture 13">
            <a:extLst>
              <a:ext uri="{FF2B5EF4-FFF2-40B4-BE49-F238E27FC236}">
                <a16:creationId xmlns:a16="http://schemas.microsoft.com/office/drawing/2014/main" id="{5D93E421-2F32-49EC-BA65-CAE6E78B4B99}"/>
              </a:ext>
            </a:extLst>
          </p:cNvPr>
          <p:cNvPicPr>
            <a:picLocks noChangeAspect="1"/>
          </p:cNvPicPr>
          <p:nvPr/>
        </p:nvPicPr>
        <p:blipFill>
          <a:blip r:embed="rId7"/>
          <a:stretch/>
        </p:blipFill>
        <p:spPr>
          <a:xfrm>
            <a:off x="464835" y="4225029"/>
            <a:ext cx="565669" cy="1663732"/>
          </a:xfrm>
          <a:prstGeom prst="rect">
            <a:avLst/>
          </a:prstGeom>
          <a:ln>
            <a:noFill/>
          </a:ln>
        </p:spPr>
      </p:pic>
      <p:sp>
        <p:nvSpPr>
          <p:cNvPr id="15" name="TextBox 14">
            <a:extLst>
              <a:ext uri="{FF2B5EF4-FFF2-40B4-BE49-F238E27FC236}">
                <a16:creationId xmlns:a16="http://schemas.microsoft.com/office/drawing/2014/main" id="{88C4FD49-0C9A-4258-ADC0-0A2949C3F08E}"/>
              </a:ext>
            </a:extLst>
          </p:cNvPr>
          <p:cNvSpPr txBox="1"/>
          <p:nvPr/>
        </p:nvSpPr>
        <p:spPr>
          <a:xfrm>
            <a:off x="464835" y="3896573"/>
            <a:ext cx="545359" cy="276999"/>
          </a:xfrm>
          <a:prstGeom prst="rect">
            <a:avLst/>
          </a:prstGeom>
          <a:noFill/>
        </p:spPr>
        <p:txBody>
          <a:bodyPr wrap="square" rtlCol="0">
            <a:spAutoFit/>
          </a:bodyPr>
          <a:lstStyle/>
          <a:p>
            <a:r>
              <a:rPr lang="en-US" sz="1200" dirty="0">
                <a:latin typeface="Calibri" panose="020F0502020204030204" pitchFamily="34" charset="0"/>
                <a:cs typeface="Calibri" panose="020F0502020204030204" pitchFamily="34" charset="0"/>
              </a:rPr>
              <a:t>T [K]</a:t>
            </a:r>
          </a:p>
        </p:txBody>
      </p:sp>
      <p:sp>
        <p:nvSpPr>
          <p:cNvPr id="17" name="Rectangle 16">
            <a:extLst>
              <a:ext uri="{FF2B5EF4-FFF2-40B4-BE49-F238E27FC236}">
                <a16:creationId xmlns:a16="http://schemas.microsoft.com/office/drawing/2014/main" id="{74069394-915B-4CB1-8F21-FD7193FC2BAA}"/>
              </a:ext>
            </a:extLst>
          </p:cNvPr>
          <p:cNvSpPr/>
          <p:nvPr/>
        </p:nvSpPr>
        <p:spPr>
          <a:xfrm>
            <a:off x="176390" y="2923898"/>
            <a:ext cx="5119300" cy="523220"/>
          </a:xfrm>
          <a:prstGeom prst="rect">
            <a:avLst/>
          </a:prstGeom>
        </p:spPr>
        <p:txBody>
          <a:bodyPr wrap="square">
            <a:spAutoFit/>
          </a:bodyPr>
          <a:lstStyle/>
          <a:p>
            <a:r>
              <a:rPr lang="en-US" sz="1400" b="1" i="1" spc="-1" dirty="0">
                <a:solidFill>
                  <a:srgbClr val="000000"/>
                </a:solidFill>
                <a:uFill>
                  <a:solidFill>
                    <a:srgbClr val="FFFFFF"/>
                  </a:solidFill>
                </a:uFill>
                <a:latin typeface="Calibri" panose="020F0502020204030204" pitchFamily="34" charset="0"/>
                <a:cs typeface="Calibri" panose="020F0502020204030204" pitchFamily="34" charset="0"/>
              </a:rPr>
              <a:t>Left</a:t>
            </a:r>
            <a:r>
              <a:rPr lang="en-US" sz="1400" spc="-1" dirty="0">
                <a:solidFill>
                  <a:srgbClr val="000000"/>
                </a:solidFill>
                <a:uFill>
                  <a:solidFill>
                    <a:srgbClr val="FFFFFF"/>
                  </a:solidFill>
                </a:uFill>
                <a:latin typeface="Calibri" panose="020F0502020204030204" pitchFamily="34" charset="0"/>
                <a:cs typeface="Calibri" panose="020F0502020204030204" pitchFamily="34" charset="0"/>
              </a:rPr>
              <a:t>: Computed basal temperature </a:t>
            </a:r>
            <a:br>
              <a:rPr lang="en-US" sz="1400" spc="-1" dirty="0">
                <a:solidFill>
                  <a:srgbClr val="000000"/>
                </a:solidFill>
                <a:uFill>
                  <a:solidFill>
                    <a:srgbClr val="FFFFFF"/>
                  </a:solidFill>
                </a:uFill>
                <a:latin typeface="Calibri" panose="020F0502020204030204" pitchFamily="34" charset="0"/>
                <a:cs typeface="Calibri" panose="020F0502020204030204" pitchFamily="34" charset="0"/>
              </a:rPr>
            </a:br>
            <a:r>
              <a:rPr lang="en-US" sz="1400" b="1" i="1" spc="-1" dirty="0">
                <a:solidFill>
                  <a:srgbClr val="000000"/>
                </a:solidFill>
                <a:uFill>
                  <a:solidFill>
                    <a:srgbClr val="FFFFFF"/>
                  </a:solidFill>
                </a:uFill>
                <a:latin typeface="Calibri" panose="020F0502020204030204" pitchFamily="34" charset="0"/>
                <a:cs typeface="Calibri" panose="020F0502020204030204" pitchFamily="34" charset="0"/>
              </a:rPr>
              <a:t>Right</a:t>
            </a:r>
            <a:r>
              <a:rPr lang="en-US" sz="1400" spc="-1" dirty="0">
                <a:solidFill>
                  <a:srgbClr val="000000"/>
                </a:solidFill>
                <a:uFill>
                  <a:solidFill>
                    <a:srgbClr val="FFFFFF"/>
                  </a:solidFill>
                </a:uFill>
                <a:latin typeface="Calibri" panose="020F0502020204030204" pitchFamily="34" charset="0"/>
                <a:cs typeface="Calibri" panose="020F0502020204030204" pitchFamily="34" charset="0"/>
              </a:rPr>
              <a:t>: Thawed/frozen map from MacGregor </a:t>
            </a:r>
            <a:r>
              <a:rPr lang="en-US" sz="1400" i="1" spc="-1" dirty="0">
                <a:solidFill>
                  <a:srgbClr val="000000"/>
                </a:solidFill>
                <a:uFill>
                  <a:solidFill>
                    <a:srgbClr val="FFFFFF"/>
                  </a:solidFill>
                </a:uFill>
                <a:latin typeface="Calibri" panose="020F0502020204030204" pitchFamily="34" charset="0"/>
                <a:cs typeface="Calibri" panose="020F0502020204030204" pitchFamily="34" charset="0"/>
              </a:rPr>
              <a:t>et al., JGR</a:t>
            </a:r>
            <a:r>
              <a:rPr lang="en-US" sz="1400" spc="-1" dirty="0">
                <a:solidFill>
                  <a:srgbClr val="000000"/>
                </a:solidFill>
                <a:uFill>
                  <a:solidFill>
                    <a:srgbClr val="FFFFFF"/>
                  </a:solidFill>
                </a:uFill>
                <a:latin typeface="Calibri" panose="020F0502020204030204" pitchFamily="34" charset="0"/>
                <a:cs typeface="Calibri" panose="020F0502020204030204" pitchFamily="34" charset="0"/>
              </a:rPr>
              <a:t>, 2016</a:t>
            </a:r>
          </a:p>
        </p:txBody>
      </p:sp>
    </p:spTree>
    <p:extLst>
      <p:ext uri="{BB962C8B-B14F-4D97-AF65-F5344CB8AC3E}">
        <p14:creationId xmlns:p14="http://schemas.microsoft.com/office/powerpoint/2010/main" val="16177758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76200" y="-7620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5" name="TextBox 4"/>
          <p:cNvSpPr txBox="1"/>
          <p:nvPr/>
        </p:nvSpPr>
        <p:spPr>
          <a:xfrm>
            <a:off x="104775" y="915240"/>
            <a:ext cx="8686800" cy="6894195"/>
          </a:xfrm>
          <a:prstGeom prst="rect">
            <a:avLst/>
          </a:prstGeom>
          <a:noFill/>
        </p:spPr>
        <p:txBody>
          <a:bodyPr wrap="square" rtlCol="0">
            <a:spAutoFit/>
          </a:bodyPr>
          <a:lstStyle/>
          <a:p>
            <a:pPr marL="457200" indent="-457200">
              <a:buAutoNum type="arabicPeriod"/>
            </a:pPr>
            <a:r>
              <a:rPr lang="en-US" sz="2200" dirty="0">
                <a:latin typeface="Calibri" panose="020F0502020204030204" pitchFamily="34" charset="0"/>
              </a:rPr>
              <a:t>Background</a:t>
            </a:r>
            <a:endParaRPr lang="en-US" sz="400" dirty="0">
              <a:latin typeface="Calibri" panose="020F0502020204030204" pitchFamily="34" charset="0"/>
            </a:endParaRPr>
          </a:p>
          <a:p>
            <a:pPr marL="800100" lvl="1" indent="-342900">
              <a:buFont typeface="Arial" panose="020B0604020202020204" pitchFamily="34" charset="0"/>
              <a:buChar char="•"/>
            </a:pPr>
            <a:r>
              <a:rPr lang="en-US" sz="2200" dirty="0">
                <a:latin typeface="Calibri" panose="020F0502020204030204" pitchFamily="34" charset="0"/>
              </a:rPr>
              <a:t>Motivation for climate &amp; land-ice modeling</a:t>
            </a:r>
          </a:p>
          <a:p>
            <a:pPr marL="800100" lvl="1" indent="-342900">
              <a:buFont typeface="Arial" panose="020B0604020202020204" pitchFamily="34" charset="0"/>
              <a:buChar char="•"/>
            </a:pPr>
            <a:r>
              <a:rPr lang="en-US" sz="2200" dirty="0">
                <a:latin typeface="Calibri" panose="020F0502020204030204" pitchFamily="34" charset="0"/>
              </a:rPr>
              <a:t>ISMs, ESMs &amp; projects</a:t>
            </a:r>
          </a:p>
          <a:p>
            <a:pPr marL="800100" lvl="1" indent="-342900">
              <a:buFont typeface="Arial" panose="020B0604020202020204" pitchFamily="34" charset="0"/>
              <a:buChar char="•"/>
            </a:pPr>
            <a:r>
              <a:rPr lang="en-US" sz="2200" dirty="0">
                <a:latin typeface="Calibri" panose="020F0502020204030204" pitchFamily="34" charset="0"/>
              </a:rPr>
              <a:t>Land-ice equations</a:t>
            </a:r>
          </a:p>
          <a:p>
            <a:pPr marL="800100" lvl="1" indent="-342900">
              <a:buFont typeface="Arial" panose="020B0604020202020204" pitchFamily="34" charset="0"/>
              <a:buChar char="•"/>
            </a:pPr>
            <a:r>
              <a:rPr lang="en-US" sz="2200" dirty="0">
                <a:latin typeface="Calibri" panose="020F0502020204030204" pitchFamily="34" charset="0"/>
              </a:rPr>
              <a:t>Our codes: ALI, MALI</a:t>
            </a:r>
          </a:p>
          <a:p>
            <a:pPr lvl="1"/>
            <a:endParaRPr lang="en-US" sz="400" dirty="0">
              <a:latin typeface="Calibri" panose="020F0502020204030204" pitchFamily="34" charset="0"/>
            </a:endParaRPr>
          </a:p>
          <a:p>
            <a:pPr lvl="1"/>
            <a:endParaRPr lang="en-US" sz="400" dirty="0">
              <a:latin typeface="Calibri" panose="020F0502020204030204" pitchFamily="34" charset="0"/>
            </a:endParaRPr>
          </a:p>
          <a:p>
            <a:r>
              <a:rPr lang="en-US" sz="2200" b="1" dirty="0">
                <a:latin typeface="Calibri" panose="020F0502020204030204" pitchFamily="34" charset="0"/>
              </a:rPr>
              <a:t>2.   Algorithms and software</a:t>
            </a:r>
          </a:p>
          <a:p>
            <a:pPr marL="800100" lvl="1" indent="-342900">
              <a:buFont typeface="Arial" panose="020B0604020202020204" pitchFamily="34" charset="0"/>
              <a:buChar char="•"/>
            </a:pPr>
            <a:r>
              <a:rPr lang="en-US" sz="2200" dirty="0">
                <a:latin typeface="Calibri" panose="020F0502020204030204" pitchFamily="34" charset="0"/>
              </a:rPr>
              <a:t>Discretization &amp; meshes</a:t>
            </a:r>
          </a:p>
          <a:p>
            <a:pPr marL="800100" lvl="1" indent="-342900">
              <a:buFont typeface="Arial" panose="020B0604020202020204" pitchFamily="34" charset="0"/>
              <a:buChar char="•"/>
            </a:pPr>
            <a:r>
              <a:rPr lang="en-US" sz="2200" dirty="0">
                <a:latin typeface="Calibri" panose="020F0502020204030204" pitchFamily="34" charset="0"/>
              </a:rPr>
              <a:t>Nonlinear solvers</a:t>
            </a:r>
          </a:p>
          <a:p>
            <a:pPr marL="800100" lvl="1" indent="-342900">
              <a:buFont typeface="Arial" panose="020B0604020202020204" pitchFamily="34" charset="0"/>
              <a:buChar char="•"/>
            </a:pPr>
            <a:r>
              <a:rPr lang="en-US" sz="2200" dirty="0">
                <a:latin typeface="Calibri" panose="020F0502020204030204" pitchFamily="34" charset="0"/>
              </a:rPr>
              <a:t>Linear solvers</a:t>
            </a:r>
          </a:p>
          <a:p>
            <a:pPr marL="800100" lvl="1" indent="-342900">
              <a:buFont typeface="Arial" panose="020B0604020202020204" pitchFamily="34" charset="0"/>
              <a:buChar char="•"/>
            </a:pPr>
            <a:r>
              <a:rPr lang="en-US" sz="2200" dirty="0">
                <a:latin typeface="Calibri" panose="020F0502020204030204" pitchFamily="34" charset="0"/>
              </a:rPr>
              <a:t>Performance-portability</a:t>
            </a:r>
          </a:p>
          <a:p>
            <a:pPr marL="800100" lvl="1" indent="-342900">
              <a:buFont typeface="Arial" panose="020B0604020202020204" pitchFamily="34" charset="0"/>
              <a:buChar char="•"/>
            </a:pPr>
            <a:r>
              <a:rPr lang="en-US" sz="2200" dirty="0">
                <a:latin typeface="Calibri" panose="020F0502020204030204" pitchFamily="34" charset="0"/>
              </a:rPr>
              <a:t>Ice sheet initialization</a:t>
            </a:r>
          </a:p>
          <a:p>
            <a:pPr marL="800100" lvl="1" indent="-342900">
              <a:buFont typeface="Arial" panose="020B0604020202020204" pitchFamily="34" charset="0"/>
              <a:buChar char="•"/>
            </a:pPr>
            <a:r>
              <a:rPr lang="en-US" sz="2200" b="1" dirty="0">
                <a:latin typeface="Calibri" panose="020F0502020204030204" pitchFamily="34" charset="0"/>
              </a:rPr>
              <a:t>Towards UQ</a:t>
            </a:r>
          </a:p>
          <a:p>
            <a:pPr marL="171450" indent="-171450">
              <a:buFont typeface="Arial" panose="020B0604020202020204" pitchFamily="34" charset="0"/>
              <a:buChar char="•"/>
            </a:pPr>
            <a:endParaRPr lang="en-US" sz="400" dirty="0">
              <a:latin typeface="Calibri" panose="020F0502020204030204" pitchFamily="34" charset="0"/>
            </a:endParaRPr>
          </a:p>
          <a:p>
            <a:endParaRPr lang="en-US" sz="400" dirty="0">
              <a:latin typeface="Calibri" panose="020F0502020204030204" pitchFamily="34" charset="0"/>
            </a:endParaRPr>
          </a:p>
          <a:p>
            <a:r>
              <a:rPr lang="en-US" sz="2200" dirty="0">
                <a:latin typeface="Calibri" panose="020F0502020204030204" pitchFamily="34" charset="0"/>
              </a:rPr>
              <a:t>3.    Simulations </a:t>
            </a:r>
          </a:p>
          <a:p>
            <a:pPr lvl="2"/>
            <a:endParaRPr lang="en-US" sz="400" dirty="0">
              <a:latin typeface="Calibri" panose="020F0502020204030204" pitchFamily="34" charset="0"/>
            </a:endParaRPr>
          </a:p>
          <a:p>
            <a:r>
              <a:rPr lang="en-US" sz="2200" dirty="0">
                <a:latin typeface="Calibri" panose="020F0502020204030204" pitchFamily="34" charset="0"/>
              </a:rPr>
              <a:t>4.    Ongoing &amp; future work</a:t>
            </a:r>
          </a:p>
          <a:p>
            <a:endParaRPr lang="en-US" sz="4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07426" y="794564"/>
            <a:ext cx="2514600" cy="1839773"/>
          </a:xfrm>
          <a:prstGeom prst="rect">
            <a:avLst/>
          </a:prstGeom>
        </p:spPr>
      </p:pic>
      <p:pic>
        <p:nvPicPr>
          <p:cNvPr id="8" name="Picture 7" descr="global-ocean-eddies.jp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39000" y="2743101"/>
            <a:ext cx="1676400" cy="1664582"/>
          </a:xfrm>
          <a:prstGeom prst="rect">
            <a:avLst/>
          </a:prstGeom>
        </p:spPr>
      </p:pic>
      <p:pic>
        <p:nvPicPr>
          <p:cNvPr id="9" name="Picture 8">
            <a:extLst>
              <a:ext uri="{FF2B5EF4-FFF2-40B4-BE49-F238E27FC236}">
                <a16:creationId xmlns:a16="http://schemas.microsoft.com/office/drawing/2014/main" id="{80C1262A-45A6-4D1D-AC10-ED5463DA9CD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07426" y="4648201"/>
            <a:ext cx="2673626" cy="1782418"/>
          </a:xfrm>
          <a:prstGeom prst="rect">
            <a:avLst/>
          </a:prstGeom>
        </p:spPr>
      </p:pic>
    </p:spTree>
    <p:extLst>
      <p:ext uri="{BB962C8B-B14F-4D97-AF65-F5344CB8AC3E}">
        <p14:creationId xmlns:p14="http://schemas.microsoft.com/office/powerpoint/2010/main" val="3813181528"/>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5077" y="72833"/>
            <a:ext cx="7315200" cy="609600"/>
          </a:xfrm>
        </p:spPr>
        <p:txBody>
          <a:bodyPr/>
          <a:lstStyle/>
          <a:p>
            <a:pPr algn="l"/>
            <a:r>
              <a:rPr lang="en-US" sz="3600" dirty="0">
                <a:latin typeface="Calibri" panose="020F0502020204030204" pitchFamily="34" charset="0"/>
                <a:cs typeface="Calibri" panose="020F0502020204030204" pitchFamily="34" charset="0"/>
              </a:rPr>
              <a:t>Uncertainty Quantification*</a:t>
            </a:r>
          </a:p>
        </p:txBody>
      </p:sp>
      <p:pic>
        <p:nvPicPr>
          <p:cNvPr id="13" name="Picture 1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206590" y="3335379"/>
            <a:ext cx="1533244" cy="1154055"/>
          </a:xfrm>
          <a:prstGeom prst="rect">
            <a:avLst/>
          </a:prstGeom>
        </p:spPr>
      </p:pic>
      <p:pic>
        <p:nvPicPr>
          <p:cNvPr id="14" name="Picture 1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032638" y="4632050"/>
            <a:ext cx="1652511" cy="1284676"/>
          </a:xfrm>
          <a:prstGeom prst="rect">
            <a:avLst/>
          </a:prstGeom>
        </p:spPr>
      </p:pic>
      <p:grpSp>
        <p:nvGrpSpPr>
          <p:cNvPr id="15" name="Group 14"/>
          <p:cNvGrpSpPr/>
          <p:nvPr/>
        </p:nvGrpSpPr>
        <p:grpSpPr>
          <a:xfrm>
            <a:off x="4250957" y="1982441"/>
            <a:ext cx="3169771" cy="936726"/>
            <a:chOff x="220133" y="2209800"/>
            <a:chExt cx="5350410" cy="1984914"/>
          </a:xfrm>
        </p:grpSpPr>
        <p:pic>
          <p:nvPicPr>
            <p:cNvPr id="16" name="Picture 15"/>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20133" y="2209800"/>
              <a:ext cx="2762927" cy="1984914"/>
            </a:xfrm>
            <a:prstGeom prst="rect">
              <a:avLst/>
            </a:prstGeom>
          </p:spPr>
        </p:pic>
        <p:pic>
          <p:nvPicPr>
            <p:cNvPr id="17" name="Picture 16"/>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2819400" y="2218266"/>
              <a:ext cx="2751143" cy="1976448"/>
            </a:xfrm>
            <a:prstGeom prst="rect">
              <a:avLst/>
            </a:prstGeom>
          </p:spPr>
        </p:pic>
      </p:grpSp>
      <mc:AlternateContent xmlns:mc="http://schemas.openxmlformats.org/markup-compatibility/2006" xmlns:a14="http://schemas.microsoft.com/office/drawing/2010/main">
        <mc:Choice Requires="a14">
          <p:sp>
            <p:nvSpPr>
              <p:cNvPr id="18" name="TextBox 17"/>
              <p:cNvSpPr txBox="1"/>
              <p:nvPr/>
            </p:nvSpPr>
            <p:spPr>
              <a:xfrm>
                <a:off x="7523467" y="2065174"/>
                <a:ext cx="1447800" cy="830997"/>
              </a:xfrm>
              <a:prstGeom prst="rect">
                <a:avLst/>
              </a:prstGeom>
              <a:noFill/>
              <a:ln>
                <a:solidFill>
                  <a:schemeClr val="tx1"/>
                </a:solidFill>
              </a:ln>
            </p:spPr>
            <p:txBody>
              <a:bodyPr wrap="square" rtlCol="0">
                <a:spAutoFit/>
              </a:bodyPr>
              <a:lstStyle/>
              <a:p>
                <a:pPr algn="ctr"/>
                <a14:m>
                  <m:oMath xmlns:m="http://schemas.openxmlformats.org/officeDocument/2006/math">
                    <m:r>
                      <a:rPr lang="en-US" sz="1600" i="1" smtClean="0">
                        <a:latin typeface="Cambria Math" panose="02040503050406030204" pitchFamily="18" charset="0"/>
                        <a:ea typeface="Cambria Math" panose="02040503050406030204" pitchFamily="18" charset="0"/>
                      </a:rPr>
                      <m:t>𝛽</m:t>
                    </m:r>
                    <m:r>
                      <a:rPr lang="en-US" sz="1600" b="0" i="1" smtClean="0">
                        <a:latin typeface="Cambria Math" panose="02040503050406030204" pitchFamily="18" charset="0"/>
                        <a:ea typeface="Cambria Math" panose="02040503050406030204" pitchFamily="18" charset="0"/>
                      </a:rPr>
                      <m:t>,</m:t>
                    </m:r>
                    <m:r>
                      <a:rPr lang="en-US" sz="1600" b="0" i="1" smtClean="0">
                        <a:latin typeface="Cambria Math" panose="02040503050406030204" pitchFamily="18" charset="0"/>
                        <a:ea typeface="Cambria Math" panose="02040503050406030204" pitchFamily="18" charset="0"/>
                      </a:rPr>
                      <m:t>𝐻</m:t>
                    </m:r>
                  </m:oMath>
                </a14:m>
                <a:r>
                  <a:rPr lang="en-US" sz="1600" dirty="0">
                    <a:latin typeface="Calibri" panose="020F0502020204030204" pitchFamily="34" charset="0"/>
                    <a:cs typeface="Calibri" panose="020F0502020204030204" pitchFamily="34" charset="0"/>
                  </a:rPr>
                  <a:t> PDFs (from Bayesian inference)</a:t>
                </a:r>
              </a:p>
            </p:txBody>
          </p:sp>
        </mc:Choice>
        <mc:Fallback xmlns="">
          <p:sp>
            <p:nvSpPr>
              <p:cNvPr id="18" name="TextBox 17"/>
              <p:cNvSpPr txBox="1">
                <a:spLocks noRot="1" noChangeAspect="1" noMove="1" noResize="1" noEditPoints="1" noAdjustHandles="1" noChangeArrowheads="1" noChangeShapeType="1" noTextEdit="1"/>
              </p:cNvSpPr>
              <p:nvPr/>
            </p:nvSpPr>
            <p:spPr>
              <a:xfrm>
                <a:off x="7523467" y="2065174"/>
                <a:ext cx="1447800" cy="830997"/>
              </a:xfrm>
              <a:prstGeom prst="rect">
                <a:avLst/>
              </a:prstGeom>
              <a:blipFill>
                <a:blip r:embed="rId6"/>
                <a:stretch>
                  <a:fillRect l="-417" t="-1449" r="-4167" b="-7971"/>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1" name="TextBox 20"/>
              <p:cNvSpPr txBox="1"/>
              <p:nvPr/>
            </p:nvSpPr>
            <p:spPr>
              <a:xfrm>
                <a:off x="7340870" y="3326501"/>
                <a:ext cx="1726930" cy="1323439"/>
              </a:xfrm>
              <a:prstGeom prst="rect">
                <a:avLst/>
              </a:prstGeom>
              <a:noFill/>
              <a:ln>
                <a:solidFill>
                  <a:schemeClr val="tx1"/>
                </a:solidFill>
              </a:ln>
            </p:spPr>
            <p:txBody>
              <a:bodyPr wrap="square" rtlCol="0">
                <a:spAutoFit/>
              </a:bodyPr>
              <a:lstStyle/>
              <a:p>
                <a:pPr algn="ctr"/>
                <a:r>
                  <a:rPr lang="en-US" sz="1600" dirty="0">
                    <a:latin typeface="Calibri" panose="020F0502020204030204" pitchFamily="34" charset="0"/>
                    <a:cs typeface="Calibri" panose="020F0502020204030204" pitchFamily="34" charset="0"/>
                  </a:rPr>
                  <a:t>SLR</a:t>
                </a:r>
                <a14:m>
                  <m:oMath xmlns:m="http://schemas.openxmlformats.org/officeDocument/2006/math">
                    <m:r>
                      <a:rPr lang="en-US" sz="1600" i="1" dirty="0" smtClean="0">
                        <a:latin typeface="Cambria Math" panose="02040503050406030204" pitchFamily="18" charset="0"/>
                        <a:cs typeface="Calibri" panose="020F0502020204030204" pitchFamily="34" charset="0"/>
                      </a:rPr>
                      <m:t>(</m:t>
                    </m:r>
                    <m:r>
                      <a:rPr lang="en-US" sz="1600" i="1" dirty="0" smtClean="0">
                        <a:latin typeface="Cambria Math" panose="02040503050406030204" pitchFamily="18" charset="0"/>
                        <a:cs typeface="Calibri" panose="020F0502020204030204" pitchFamily="34" charset="0"/>
                      </a:rPr>
                      <m:t>𝑡</m:t>
                    </m:r>
                    <m:r>
                      <a:rPr lang="en-US" sz="1600" i="1" dirty="0" smtClean="0">
                        <a:latin typeface="Cambria Math" panose="02040503050406030204" pitchFamily="18" charset="0"/>
                        <a:cs typeface="Calibri" panose="020F0502020204030204" pitchFamily="34" charset="0"/>
                      </a:rPr>
                      <m:t>)</m:t>
                    </m:r>
                  </m:oMath>
                </a14:m>
                <a:r>
                  <a:rPr lang="en-US" sz="1600" dirty="0">
                    <a:latin typeface="Calibri" panose="020F0502020204030204" pitchFamily="34" charset="0"/>
                    <a:cs typeface="Calibri" panose="020F0502020204030204" pitchFamily="34" charset="0"/>
                  </a:rPr>
                  <a:t> for ensemble of forward runs with </a:t>
                </a:r>
                <a14:m>
                  <m:oMath xmlns:m="http://schemas.openxmlformats.org/officeDocument/2006/math">
                    <m:r>
                      <a:rPr lang="en-US" sz="1600" i="1">
                        <a:latin typeface="Cambria Math" panose="02040503050406030204" pitchFamily="18" charset="0"/>
                        <a:ea typeface="Cambria Math" panose="02040503050406030204" pitchFamily="18" charset="0"/>
                      </a:rPr>
                      <m:t>𝛽</m:t>
                    </m:r>
                    <m:r>
                      <a:rPr lang="en-US" sz="1600" b="0" i="1" smtClean="0">
                        <a:latin typeface="Cambria Math" panose="02040503050406030204" pitchFamily="18" charset="0"/>
                        <a:ea typeface="Cambria Math" panose="02040503050406030204" pitchFamily="18" charset="0"/>
                      </a:rPr>
                      <m:t>,</m:t>
                    </m:r>
                    <m:r>
                      <a:rPr lang="en-US" sz="1600" b="0" i="1" smtClean="0">
                        <a:latin typeface="Cambria Math" panose="02040503050406030204" pitchFamily="18" charset="0"/>
                        <a:ea typeface="Cambria Math" panose="02040503050406030204" pitchFamily="18" charset="0"/>
                      </a:rPr>
                      <m:t>𝐻</m:t>
                    </m:r>
                  </m:oMath>
                </a14:m>
                <a:r>
                  <a:rPr lang="en-US" sz="1600" dirty="0">
                    <a:latin typeface="Calibri" panose="020F0502020204030204" pitchFamily="34" charset="0"/>
                    <a:cs typeface="Calibri" panose="020F0502020204030204" pitchFamily="34" charset="0"/>
                  </a:rPr>
                  <a:t> sampled from its PDF </a:t>
                </a:r>
              </a:p>
            </p:txBody>
          </p:sp>
        </mc:Choice>
        <mc:Fallback xmlns="">
          <p:sp>
            <p:nvSpPr>
              <p:cNvPr id="21" name="TextBox 20"/>
              <p:cNvSpPr txBox="1">
                <a:spLocks noRot="1" noChangeAspect="1" noMove="1" noResize="1" noEditPoints="1" noAdjustHandles="1" noChangeArrowheads="1" noChangeShapeType="1" noTextEdit="1"/>
              </p:cNvSpPr>
              <p:nvPr/>
            </p:nvSpPr>
            <p:spPr>
              <a:xfrm>
                <a:off x="7340870" y="3326501"/>
                <a:ext cx="1726930" cy="1323439"/>
              </a:xfrm>
              <a:prstGeom prst="rect">
                <a:avLst/>
              </a:prstGeom>
              <a:blipFill>
                <a:blip r:embed="rId7"/>
                <a:stretch>
                  <a:fillRect t="-913" r="-2098" b="-4566"/>
                </a:stretch>
              </a:blipFill>
              <a:ln>
                <a:solidFill>
                  <a:schemeClr val="tx1"/>
                </a:solidFill>
              </a:ln>
            </p:spPr>
            <p:txBody>
              <a:bodyPr/>
              <a:lstStyle/>
              <a:p>
                <a:r>
                  <a:rPr lang="en-US">
                    <a:noFill/>
                  </a:rPr>
                  <a:t> </a:t>
                </a:r>
              </a:p>
            </p:txBody>
          </p:sp>
        </mc:Fallback>
      </mc:AlternateContent>
      <p:sp>
        <p:nvSpPr>
          <p:cNvPr id="22" name="TextBox 21"/>
          <p:cNvSpPr txBox="1"/>
          <p:nvPr/>
        </p:nvSpPr>
        <p:spPr>
          <a:xfrm>
            <a:off x="7486477" y="5122117"/>
            <a:ext cx="1447800" cy="338554"/>
          </a:xfrm>
          <a:prstGeom prst="rect">
            <a:avLst/>
          </a:prstGeom>
          <a:noFill/>
          <a:ln>
            <a:solidFill>
              <a:schemeClr val="tx1"/>
            </a:solidFill>
          </a:ln>
        </p:spPr>
        <p:txBody>
          <a:bodyPr wrap="square" rtlCol="0">
            <a:spAutoFit/>
          </a:bodyPr>
          <a:lstStyle/>
          <a:p>
            <a:pPr algn="ctr"/>
            <a:r>
              <a:rPr lang="en-US" sz="1600" dirty="0">
                <a:latin typeface="Calibri" panose="020F0502020204030204" pitchFamily="34" charset="0"/>
                <a:cs typeface="Calibri" panose="020F0502020204030204" pitchFamily="34" charset="0"/>
              </a:rPr>
              <a:t>PDF of SLR</a:t>
            </a:r>
          </a:p>
        </p:txBody>
      </p:sp>
      <p:sp>
        <p:nvSpPr>
          <p:cNvPr id="23" name="TextBox 22"/>
          <p:cNvSpPr txBox="1"/>
          <p:nvPr/>
        </p:nvSpPr>
        <p:spPr>
          <a:xfrm>
            <a:off x="4506586" y="762000"/>
            <a:ext cx="4168019" cy="1077218"/>
          </a:xfrm>
          <a:prstGeom prst="rect">
            <a:avLst/>
          </a:prstGeom>
          <a:solidFill>
            <a:schemeClr val="accent5">
              <a:lumMod val="40000"/>
              <a:lumOff val="60000"/>
            </a:schemeClr>
          </a:solidFill>
        </p:spPr>
        <p:txBody>
          <a:bodyPr wrap="square" rtlCol="0">
            <a:spAutoFit/>
          </a:bodyPr>
          <a:lstStyle/>
          <a:p>
            <a:pPr algn="ctr"/>
            <a:r>
              <a:rPr lang="en-US" sz="1600" b="1" dirty="0">
                <a:latin typeface="Calibri" panose="020F0502020204030204" pitchFamily="34" charset="0"/>
              </a:rPr>
              <a:t> Goal: </a:t>
            </a:r>
            <a:r>
              <a:rPr lang="en-US" sz="1600" dirty="0">
                <a:latin typeface="Calibri" panose="020F0502020204030204" pitchFamily="34" charset="0"/>
              </a:rPr>
              <a:t>obtain PDF of initial condition using Bayesian inference and propagate this PDF through model to get PDF of </a:t>
            </a:r>
            <a:r>
              <a:rPr lang="en-US" sz="1600" b="1" i="1" dirty="0">
                <a:latin typeface="Calibri" panose="020F0502020204030204" pitchFamily="34" charset="0"/>
              </a:rPr>
              <a:t>total ice mass loss/gain during 21</a:t>
            </a:r>
            <a:r>
              <a:rPr lang="en-US" sz="1600" b="1" i="1" baseline="30000" dirty="0">
                <a:latin typeface="Calibri" panose="020F0502020204030204" pitchFamily="34" charset="0"/>
              </a:rPr>
              <a:t>st</a:t>
            </a:r>
            <a:r>
              <a:rPr lang="en-US" sz="1600" b="1" i="1" dirty="0">
                <a:latin typeface="Calibri" panose="020F0502020204030204" pitchFamily="34" charset="0"/>
              </a:rPr>
              <a:t> century</a:t>
            </a:r>
          </a:p>
        </p:txBody>
      </p:sp>
      <p:cxnSp>
        <p:nvCxnSpPr>
          <p:cNvPr id="25" name="Straight Arrow Connector 24"/>
          <p:cNvCxnSpPr/>
          <p:nvPr/>
        </p:nvCxnSpPr>
        <p:spPr>
          <a:xfrm flipH="1">
            <a:off x="6096000" y="2994933"/>
            <a:ext cx="497208" cy="340446"/>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9" name="Straight Arrow Connector 28"/>
          <p:cNvCxnSpPr>
            <a:stCxn id="21" idx="2"/>
            <a:endCxn id="22" idx="0"/>
          </p:cNvCxnSpPr>
          <p:nvPr/>
        </p:nvCxnSpPr>
        <p:spPr>
          <a:xfrm>
            <a:off x="8204335" y="4649940"/>
            <a:ext cx="6042" cy="472177"/>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30" name="Straight Arrow Connector 29"/>
          <p:cNvCxnSpPr>
            <a:endCxn id="21" idx="0"/>
          </p:cNvCxnSpPr>
          <p:nvPr/>
        </p:nvCxnSpPr>
        <p:spPr>
          <a:xfrm flipH="1">
            <a:off x="8204335" y="2896171"/>
            <a:ext cx="6042" cy="43033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31" name="Rectangle 30"/>
          <p:cNvSpPr/>
          <p:nvPr/>
        </p:nvSpPr>
        <p:spPr>
          <a:xfrm>
            <a:off x="304800" y="1089463"/>
            <a:ext cx="3810000" cy="4625537"/>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2" name="Down Arrow 31"/>
          <p:cNvSpPr/>
          <p:nvPr/>
        </p:nvSpPr>
        <p:spPr>
          <a:xfrm>
            <a:off x="3365731" y="1904547"/>
            <a:ext cx="599598" cy="3620255"/>
          </a:xfrm>
          <a:prstGeom prst="downArrow">
            <a:avLst/>
          </a:prstGeom>
          <a:solidFill>
            <a:schemeClr val="bg1">
              <a:lumMod val="95000"/>
            </a:schemeClr>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TextBox 32"/>
          <p:cNvSpPr txBox="1"/>
          <p:nvPr/>
        </p:nvSpPr>
        <p:spPr>
          <a:xfrm>
            <a:off x="461340" y="1875239"/>
            <a:ext cx="2733198" cy="830997"/>
          </a:xfrm>
          <a:prstGeom prst="rect">
            <a:avLst/>
          </a:prstGeom>
          <a:solidFill>
            <a:srgbClr val="CCFF99"/>
          </a:solidFill>
        </p:spPr>
        <p:txBody>
          <a:bodyPr wrap="square" rtlCol="0">
            <a:spAutoFit/>
          </a:bodyPr>
          <a:lstStyle/>
          <a:p>
            <a:pPr algn="ctr"/>
            <a:r>
              <a:rPr lang="en-US" sz="1600" b="1" i="1" dirty="0">
                <a:latin typeface="Calibri" panose="020F0502020204030204" pitchFamily="34" charset="0"/>
                <a:cs typeface="Calibri" panose="020F0502020204030204" pitchFamily="34" charset="0"/>
              </a:rPr>
              <a:t>Stage 1:</a:t>
            </a:r>
          </a:p>
          <a:p>
            <a:pPr algn="ctr"/>
            <a:r>
              <a:rPr lang="en-US" sz="1600" dirty="0">
                <a:latin typeface="Calibri" panose="020F0502020204030204" pitchFamily="34" charset="0"/>
                <a:cs typeface="Calibri" panose="020F0502020204030204" pitchFamily="34" charset="0"/>
              </a:rPr>
              <a:t>Estimate ice sheet initial condition (MAP point).</a:t>
            </a:r>
          </a:p>
        </p:txBody>
      </p:sp>
      <p:sp>
        <p:nvSpPr>
          <p:cNvPr id="34" name="TextBox 33"/>
          <p:cNvSpPr txBox="1"/>
          <p:nvPr/>
        </p:nvSpPr>
        <p:spPr>
          <a:xfrm>
            <a:off x="461340" y="2890224"/>
            <a:ext cx="2733199" cy="1323439"/>
          </a:xfrm>
          <a:prstGeom prst="rect">
            <a:avLst/>
          </a:prstGeom>
          <a:solidFill>
            <a:schemeClr val="accent4">
              <a:lumMod val="40000"/>
              <a:lumOff val="60000"/>
            </a:schemeClr>
          </a:solidFill>
        </p:spPr>
        <p:txBody>
          <a:bodyPr wrap="square" rtlCol="0">
            <a:spAutoFit/>
          </a:bodyPr>
          <a:lstStyle/>
          <a:p>
            <a:pPr algn="ctr"/>
            <a:r>
              <a:rPr lang="en-US" sz="1600" b="1" i="1" dirty="0">
                <a:latin typeface="Calibri" panose="020F0502020204030204" pitchFamily="34" charset="0"/>
                <a:cs typeface="Calibri" panose="020F0502020204030204" pitchFamily="34" charset="0"/>
              </a:rPr>
              <a:t>Stage 2:</a:t>
            </a:r>
          </a:p>
          <a:p>
            <a:pPr algn="ctr"/>
            <a:r>
              <a:rPr lang="en-US" sz="1600" dirty="0">
                <a:latin typeface="Calibri" panose="020F0502020204030204" pitchFamily="34" charset="0"/>
                <a:cs typeface="Calibri" panose="020F0502020204030204" pitchFamily="34" charset="0"/>
              </a:rPr>
              <a:t>Update prior uncertainty in ice sheet initial condition </a:t>
            </a:r>
          </a:p>
          <a:p>
            <a:pPr algn="ctr"/>
            <a:r>
              <a:rPr lang="en-US" sz="1600" dirty="0">
                <a:latin typeface="Calibri" panose="020F0502020204030204" pitchFamily="34" charset="0"/>
                <a:cs typeface="Calibri" panose="020F0502020204030204" pitchFamily="34" charset="0"/>
              </a:rPr>
              <a:t>using observational data</a:t>
            </a:r>
          </a:p>
          <a:p>
            <a:pPr algn="ctr"/>
            <a:r>
              <a:rPr lang="en-US" sz="1600" dirty="0">
                <a:latin typeface="Calibri" panose="020F0502020204030204" pitchFamily="34" charset="0"/>
                <a:cs typeface="Calibri" panose="020F0502020204030204" pitchFamily="34" charset="0"/>
              </a:rPr>
              <a:t>and steady state model</a:t>
            </a:r>
          </a:p>
        </p:txBody>
      </p:sp>
      <p:sp>
        <p:nvSpPr>
          <p:cNvPr id="35" name="TextBox 34"/>
          <p:cNvSpPr txBox="1"/>
          <p:nvPr/>
        </p:nvSpPr>
        <p:spPr>
          <a:xfrm>
            <a:off x="461340" y="4369915"/>
            <a:ext cx="2733197" cy="1097108"/>
          </a:xfrm>
          <a:prstGeom prst="rect">
            <a:avLst/>
          </a:prstGeom>
          <a:solidFill>
            <a:schemeClr val="accent6">
              <a:lumMod val="40000"/>
              <a:lumOff val="60000"/>
            </a:schemeClr>
          </a:solidFill>
        </p:spPr>
        <p:txBody>
          <a:bodyPr wrap="square" rtlCol="0">
            <a:spAutoFit/>
          </a:bodyPr>
          <a:lstStyle/>
          <a:p>
            <a:pPr algn="ctr"/>
            <a:r>
              <a:rPr lang="en-US" sz="1600" b="1" i="1" dirty="0">
                <a:latin typeface="Calibri" panose="020F0502020204030204" pitchFamily="34" charset="0"/>
                <a:cs typeface="Calibri" panose="020F0502020204030204" pitchFamily="34" charset="0"/>
              </a:rPr>
              <a:t>Stage 3:</a:t>
            </a:r>
          </a:p>
          <a:p>
            <a:pPr algn="ctr"/>
            <a:r>
              <a:rPr lang="en-US" sz="1600" dirty="0">
                <a:latin typeface="Calibri" panose="020F0502020204030204" pitchFamily="34" charset="0"/>
                <a:cs typeface="Calibri" panose="020F0502020204030204" pitchFamily="34" charset="0"/>
              </a:rPr>
              <a:t>Propagate uncertain initial condition through ice-sheet evolution model</a:t>
            </a:r>
          </a:p>
        </p:txBody>
      </p:sp>
      <p:sp>
        <p:nvSpPr>
          <p:cNvPr id="36" name="TextBox 35"/>
          <p:cNvSpPr txBox="1"/>
          <p:nvPr/>
        </p:nvSpPr>
        <p:spPr>
          <a:xfrm>
            <a:off x="861181" y="1283096"/>
            <a:ext cx="2727866" cy="369332"/>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UQ Workflow</a:t>
            </a:r>
          </a:p>
        </p:txBody>
      </p:sp>
      <p:sp>
        <p:nvSpPr>
          <p:cNvPr id="37" name="TextBox 36"/>
          <p:cNvSpPr txBox="1"/>
          <p:nvPr/>
        </p:nvSpPr>
        <p:spPr>
          <a:xfrm>
            <a:off x="2960975" y="1966358"/>
            <a:ext cx="1387389" cy="584775"/>
          </a:xfrm>
          <a:prstGeom prst="rect">
            <a:avLst/>
          </a:prstGeom>
          <a:solidFill>
            <a:schemeClr val="bg1"/>
          </a:solidFill>
          <a:ln>
            <a:solidFill>
              <a:schemeClr val="tx1"/>
            </a:solidFill>
          </a:ln>
        </p:spPr>
        <p:txBody>
          <a:bodyPr wrap="square" rtlCol="0">
            <a:spAutoFit/>
          </a:bodyPr>
          <a:lstStyle/>
          <a:p>
            <a:pPr algn="ctr"/>
            <a:r>
              <a:rPr lang="en-US" sz="1600" b="1" i="1" dirty="0">
                <a:latin typeface="Calibri" panose="020F0502020204030204" pitchFamily="34" charset="0"/>
                <a:cs typeface="Calibri" panose="020F0502020204030204" pitchFamily="34" charset="0"/>
              </a:rPr>
              <a:t>Deterministic inversion</a:t>
            </a:r>
          </a:p>
        </p:txBody>
      </p:sp>
      <p:sp>
        <p:nvSpPr>
          <p:cNvPr id="38" name="TextBox 37"/>
          <p:cNvSpPr txBox="1"/>
          <p:nvPr/>
        </p:nvSpPr>
        <p:spPr>
          <a:xfrm>
            <a:off x="3086731" y="3437612"/>
            <a:ext cx="1218169" cy="584775"/>
          </a:xfrm>
          <a:prstGeom prst="rect">
            <a:avLst/>
          </a:prstGeom>
          <a:solidFill>
            <a:schemeClr val="bg1"/>
          </a:solidFill>
          <a:ln>
            <a:solidFill>
              <a:schemeClr val="tx1"/>
            </a:solidFill>
          </a:ln>
        </p:spPr>
        <p:txBody>
          <a:bodyPr wrap="square" rtlCol="0">
            <a:spAutoFit/>
          </a:bodyPr>
          <a:lstStyle/>
          <a:p>
            <a:pPr algn="ctr"/>
            <a:r>
              <a:rPr lang="en-US" sz="1600" b="1" i="1" dirty="0">
                <a:latin typeface="Calibri" panose="020F0502020204030204" pitchFamily="34" charset="0"/>
                <a:cs typeface="Calibri" panose="020F0502020204030204" pitchFamily="34" charset="0"/>
              </a:rPr>
              <a:t>Bayesian calibration</a:t>
            </a:r>
          </a:p>
        </p:txBody>
      </p:sp>
      <p:sp>
        <p:nvSpPr>
          <p:cNvPr id="39" name="TextBox 38"/>
          <p:cNvSpPr txBox="1"/>
          <p:nvPr/>
        </p:nvSpPr>
        <p:spPr>
          <a:xfrm>
            <a:off x="3080026" y="4443972"/>
            <a:ext cx="1296892" cy="584775"/>
          </a:xfrm>
          <a:prstGeom prst="rect">
            <a:avLst/>
          </a:prstGeom>
          <a:solidFill>
            <a:schemeClr val="bg1"/>
          </a:solidFill>
          <a:ln>
            <a:solidFill>
              <a:schemeClr val="tx1"/>
            </a:solidFill>
          </a:ln>
        </p:spPr>
        <p:txBody>
          <a:bodyPr wrap="square" rtlCol="0">
            <a:spAutoFit/>
          </a:bodyPr>
          <a:lstStyle/>
          <a:p>
            <a:pPr algn="ctr"/>
            <a:r>
              <a:rPr lang="en-US" sz="1600" b="1" i="1" dirty="0">
                <a:latin typeface="Calibri" panose="020F0502020204030204" pitchFamily="34" charset="0"/>
                <a:cs typeface="Calibri" panose="020F0502020204030204" pitchFamily="34" charset="0"/>
              </a:rPr>
              <a:t>Forward propagation</a:t>
            </a:r>
          </a:p>
        </p:txBody>
      </p:sp>
      <p:cxnSp>
        <p:nvCxnSpPr>
          <p:cNvPr id="27" name="Straight Arrow Connector 26"/>
          <p:cNvCxnSpPr/>
          <p:nvPr/>
        </p:nvCxnSpPr>
        <p:spPr>
          <a:xfrm>
            <a:off x="5206590" y="3003811"/>
            <a:ext cx="508410" cy="33156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8" name="Straight Arrow Connector 27"/>
          <p:cNvCxnSpPr/>
          <p:nvPr/>
        </p:nvCxnSpPr>
        <p:spPr>
          <a:xfrm>
            <a:off x="5932819" y="4489434"/>
            <a:ext cx="10781" cy="343177"/>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4" name="TextBox 3"/>
          <p:cNvSpPr txBox="1"/>
          <p:nvPr/>
        </p:nvSpPr>
        <p:spPr>
          <a:xfrm>
            <a:off x="0" y="6519446"/>
            <a:ext cx="510126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Jakeman</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et al. </a:t>
            </a:r>
            <a:r>
              <a:rPr lang="en-US" sz="1600" dirty="0">
                <a:solidFill>
                  <a:schemeClr val="bg1"/>
                </a:solidFill>
                <a:latin typeface="Calibri" panose="020F0502020204030204" pitchFamily="34" charset="0"/>
                <a:cs typeface="Calibri" panose="020F0502020204030204" pitchFamily="34" charset="0"/>
              </a:rPr>
              <a:t>(in prep), 2021.</a:t>
            </a:r>
          </a:p>
        </p:txBody>
      </p:sp>
    </p:spTree>
    <p:extLst>
      <p:ext uri="{BB962C8B-B14F-4D97-AF65-F5344CB8AC3E}">
        <p14:creationId xmlns:p14="http://schemas.microsoft.com/office/powerpoint/2010/main" val="3668553254"/>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5077" y="72833"/>
            <a:ext cx="7315200" cy="609600"/>
          </a:xfrm>
        </p:spPr>
        <p:txBody>
          <a:bodyPr/>
          <a:lstStyle/>
          <a:p>
            <a:pPr algn="l"/>
            <a:r>
              <a:rPr lang="en-US" sz="3600" dirty="0">
                <a:latin typeface="Calibri" panose="020F0502020204030204" pitchFamily="34" charset="0"/>
                <a:cs typeface="Calibri" panose="020F0502020204030204" pitchFamily="34" charset="0"/>
              </a:rPr>
              <a:t>Uncertainty Quantification*</a:t>
            </a:r>
          </a:p>
        </p:txBody>
      </p:sp>
      <p:pic>
        <p:nvPicPr>
          <p:cNvPr id="13" name="Picture 1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206590" y="3335379"/>
            <a:ext cx="1533244" cy="1154055"/>
          </a:xfrm>
          <a:prstGeom prst="rect">
            <a:avLst/>
          </a:prstGeom>
        </p:spPr>
      </p:pic>
      <p:pic>
        <p:nvPicPr>
          <p:cNvPr id="14" name="Picture 1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032638" y="4632050"/>
            <a:ext cx="1652511" cy="1284676"/>
          </a:xfrm>
          <a:prstGeom prst="rect">
            <a:avLst/>
          </a:prstGeom>
        </p:spPr>
      </p:pic>
      <p:grpSp>
        <p:nvGrpSpPr>
          <p:cNvPr id="15" name="Group 14"/>
          <p:cNvGrpSpPr/>
          <p:nvPr/>
        </p:nvGrpSpPr>
        <p:grpSpPr>
          <a:xfrm>
            <a:off x="4250957" y="1982441"/>
            <a:ext cx="3169771" cy="936726"/>
            <a:chOff x="220133" y="2209800"/>
            <a:chExt cx="5350410" cy="1984914"/>
          </a:xfrm>
        </p:grpSpPr>
        <p:pic>
          <p:nvPicPr>
            <p:cNvPr id="16" name="Picture 15"/>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20133" y="2209800"/>
              <a:ext cx="2762927" cy="1984914"/>
            </a:xfrm>
            <a:prstGeom prst="rect">
              <a:avLst/>
            </a:prstGeom>
          </p:spPr>
        </p:pic>
        <p:pic>
          <p:nvPicPr>
            <p:cNvPr id="17" name="Picture 16"/>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2819400" y="2218266"/>
              <a:ext cx="2751143" cy="1976448"/>
            </a:xfrm>
            <a:prstGeom prst="rect">
              <a:avLst/>
            </a:prstGeom>
          </p:spPr>
        </p:pic>
      </p:grpSp>
      <mc:AlternateContent xmlns:mc="http://schemas.openxmlformats.org/markup-compatibility/2006" xmlns:a14="http://schemas.microsoft.com/office/drawing/2010/main">
        <mc:Choice Requires="a14">
          <p:sp>
            <p:nvSpPr>
              <p:cNvPr id="18" name="TextBox 17"/>
              <p:cNvSpPr txBox="1"/>
              <p:nvPr/>
            </p:nvSpPr>
            <p:spPr>
              <a:xfrm>
                <a:off x="7523467" y="2065174"/>
                <a:ext cx="1447800" cy="830997"/>
              </a:xfrm>
              <a:prstGeom prst="rect">
                <a:avLst/>
              </a:prstGeom>
              <a:noFill/>
              <a:ln>
                <a:solidFill>
                  <a:schemeClr val="tx1"/>
                </a:solidFill>
              </a:ln>
            </p:spPr>
            <p:txBody>
              <a:bodyPr wrap="square" rtlCol="0">
                <a:spAutoFit/>
              </a:bodyPr>
              <a:lstStyle/>
              <a:p>
                <a:pPr algn="ctr"/>
                <a14:m>
                  <m:oMath xmlns:m="http://schemas.openxmlformats.org/officeDocument/2006/math">
                    <m:r>
                      <a:rPr lang="en-US" sz="1600" i="1" smtClean="0">
                        <a:latin typeface="Cambria Math" panose="02040503050406030204" pitchFamily="18" charset="0"/>
                        <a:ea typeface="Cambria Math" panose="02040503050406030204" pitchFamily="18" charset="0"/>
                      </a:rPr>
                      <m:t>𝛽</m:t>
                    </m:r>
                    <m:r>
                      <a:rPr lang="en-US" sz="1600" b="0" i="1" smtClean="0">
                        <a:latin typeface="Cambria Math" panose="02040503050406030204" pitchFamily="18" charset="0"/>
                        <a:ea typeface="Cambria Math" panose="02040503050406030204" pitchFamily="18" charset="0"/>
                      </a:rPr>
                      <m:t>,</m:t>
                    </m:r>
                    <m:r>
                      <a:rPr lang="en-US" sz="1600" b="0" i="1" smtClean="0">
                        <a:latin typeface="Cambria Math" panose="02040503050406030204" pitchFamily="18" charset="0"/>
                        <a:ea typeface="Cambria Math" panose="02040503050406030204" pitchFamily="18" charset="0"/>
                      </a:rPr>
                      <m:t>𝐻</m:t>
                    </m:r>
                  </m:oMath>
                </a14:m>
                <a:r>
                  <a:rPr lang="en-US" sz="1600" dirty="0">
                    <a:latin typeface="Calibri" panose="020F0502020204030204" pitchFamily="34" charset="0"/>
                    <a:cs typeface="Calibri" panose="020F0502020204030204" pitchFamily="34" charset="0"/>
                  </a:rPr>
                  <a:t> PDFs (from Bayesian inference)</a:t>
                </a:r>
              </a:p>
            </p:txBody>
          </p:sp>
        </mc:Choice>
        <mc:Fallback xmlns="">
          <p:sp>
            <p:nvSpPr>
              <p:cNvPr id="18" name="TextBox 17"/>
              <p:cNvSpPr txBox="1">
                <a:spLocks noRot="1" noChangeAspect="1" noMove="1" noResize="1" noEditPoints="1" noAdjustHandles="1" noChangeArrowheads="1" noChangeShapeType="1" noTextEdit="1"/>
              </p:cNvSpPr>
              <p:nvPr/>
            </p:nvSpPr>
            <p:spPr>
              <a:xfrm>
                <a:off x="7523467" y="2065174"/>
                <a:ext cx="1447800" cy="830997"/>
              </a:xfrm>
              <a:prstGeom prst="rect">
                <a:avLst/>
              </a:prstGeom>
              <a:blipFill>
                <a:blip r:embed="rId6"/>
                <a:stretch>
                  <a:fillRect l="-417" t="-1449" r="-4167" b="-7971"/>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1" name="TextBox 20"/>
              <p:cNvSpPr txBox="1"/>
              <p:nvPr/>
            </p:nvSpPr>
            <p:spPr>
              <a:xfrm>
                <a:off x="7340870" y="3326501"/>
                <a:ext cx="1726930" cy="1323439"/>
              </a:xfrm>
              <a:prstGeom prst="rect">
                <a:avLst/>
              </a:prstGeom>
              <a:noFill/>
              <a:ln>
                <a:solidFill>
                  <a:schemeClr val="tx1"/>
                </a:solidFill>
              </a:ln>
            </p:spPr>
            <p:txBody>
              <a:bodyPr wrap="square" rtlCol="0">
                <a:spAutoFit/>
              </a:bodyPr>
              <a:lstStyle/>
              <a:p>
                <a:pPr algn="ctr"/>
                <a:r>
                  <a:rPr lang="en-US" sz="1600" dirty="0">
                    <a:latin typeface="Calibri" panose="020F0502020204030204" pitchFamily="34" charset="0"/>
                    <a:cs typeface="Calibri" panose="020F0502020204030204" pitchFamily="34" charset="0"/>
                  </a:rPr>
                  <a:t>SLR</a:t>
                </a:r>
                <a14:m>
                  <m:oMath xmlns:m="http://schemas.openxmlformats.org/officeDocument/2006/math">
                    <m:r>
                      <a:rPr lang="en-US" sz="1600" i="1" dirty="0" smtClean="0">
                        <a:latin typeface="Cambria Math" panose="02040503050406030204" pitchFamily="18" charset="0"/>
                        <a:cs typeface="Calibri" panose="020F0502020204030204" pitchFamily="34" charset="0"/>
                      </a:rPr>
                      <m:t>(</m:t>
                    </m:r>
                    <m:r>
                      <a:rPr lang="en-US" sz="1600" i="1" dirty="0" smtClean="0">
                        <a:latin typeface="Cambria Math" panose="02040503050406030204" pitchFamily="18" charset="0"/>
                        <a:cs typeface="Calibri" panose="020F0502020204030204" pitchFamily="34" charset="0"/>
                      </a:rPr>
                      <m:t>𝑡</m:t>
                    </m:r>
                    <m:r>
                      <a:rPr lang="en-US" sz="1600" i="1" dirty="0" smtClean="0">
                        <a:latin typeface="Cambria Math" panose="02040503050406030204" pitchFamily="18" charset="0"/>
                        <a:cs typeface="Calibri" panose="020F0502020204030204" pitchFamily="34" charset="0"/>
                      </a:rPr>
                      <m:t>)</m:t>
                    </m:r>
                  </m:oMath>
                </a14:m>
                <a:r>
                  <a:rPr lang="en-US" sz="1600" dirty="0">
                    <a:latin typeface="Calibri" panose="020F0502020204030204" pitchFamily="34" charset="0"/>
                    <a:cs typeface="Calibri" panose="020F0502020204030204" pitchFamily="34" charset="0"/>
                  </a:rPr>
                  <a:t> for ensemble of forward runs with </a:t>
                </a:r>
                <a14:m>
                  <m:oMath xmlns:m="http://schemas.openxmlformats.org/officeDocument/2006/math">
                    <m:r>
                      <a:rPr lang="en-US" sz="1600" i="1">
                        <a:latin typeface="Cambria Math" panose="02040503050406030204" pitchFamily="18" charset="0"/>
                        <a:ea typeface="Cambria Math" panose="02040503050406030204" pitchFamily="18" charset="0"/>
                      </a:rPr>
                      <m:t>𝛽</m:t>
                    </m:r>
                    <m:r>
                      <a:rPr lang="en-US" sz="1600" b="0" i="1" smtClean="0">
                        <a:latin typeface="Cambria Math" panose="02040503050406030204" pitchFamily="18" charset="0"/>
                        <a:ea typeface="Cambria Math" panose="02040503050406030204" pitchFamily="18" charset="0"/>
                      </a:rPr>
                      <m:t>,</m:t>
                    </m:r>
                    <m:r>
                      <a:rPr lang="en-US" sz="1600" b="0" i="1" smtClean="0">
                        <a:latin typeface="Cambria Math" panose="02040503050406030204" pitchFamily="18" charset="0"/>
                        <a:ea typeface="Cambria Math" panose="02040503050406030204" pitchFamily="18" charset="0"/>
                      </a:rPr>
                      <m:t>𝐻</m:t>
                    </m:r>
                  </m:oMath>
                </a14:m>
                <a:r>
                  <a:rPr lang="en-US" sz="1600" dirty="0">
                    <a:latin typeface="Calibri" panose="020F0502020204030204" pitchFamily="34" charset="0"/>
                    <a:cs typeface="Calibri" panose="020F0502020204030204" pitchFamily="34" charset="0"/>
                  </a:rPr>
                  <a:t> sampled from its PDF </a:t>
                </a:r>
              </a:p>
            </p:txBody>
          </p:sp>
        </mc:Choice>
        <mc:Fallback xmlns="">
          <p:sp>
            <p:nvSpPr>
              <p:cNvPr id="21" name="TextBox 20"/>
              <p:cNvSpPr txBox="1">
                <a:spLocks noRot="1" noChangeAspect="1" noMove="1" noResize="1" noEditPoints="1" noAdjustHandles="1" noChangeArrowheads="1" noChangeShapeType="1" noTextEdit="1"/>
              </p:cNvSpPr>
              <p:nvPr/>
            </p:nvSpPr>
            <p:spPr>
              <a:xfrm>
                <a:off x="7340870" y="3326501"/>
                <a:ext cx="1726930" cy="1323439"/>
              </a:xfrm>
              <a:prstGeom prst="rect">
                <a:avLst/>
              </a:prstGeom>
              <a:blipFill>
                <a:blip r:embed="rId7"/>
                <a:stretch>
                  <a:fillRect t="-913" r="-2098" b="-4566"/>
                </a:stretch>
              </a:blipFill>
              <a:ln>
                <a:solidFill>
                  <a:schemeClr val="tx1"/>
                </a:solidFill>
              </a:ln>
            </p:spPr>
            <p:txBody>
              <a:bodyPr/>
              <a:lstStyle/>
              <a:p>
                <a:r>
                  <a:rPr lang="en-US">
                    <a:noFill/>
                  </a:rPr>
                  <a:t> </a:t>
                </a:r>
              </a:p>
            </p:txBody>
          </p:sp>
        </mc:Fallback>
      </mc:AlternateContent>
      <p:sp>
        <p:nvSpPr>
          <p:cNvPr id="22" name="TextBox 21"/>
          <p:cNvSpPr txBox="1"/>
          <p:nvPr/>
        </p:nvSpPr>
        <p:spPr>
          <a:xfrm>
            <a:off x="7486477" y="5122117"/>
            <a:ext cx="1447800" cy="338554"/>
          </a:xfrm>
          <a:prstGeom prst="rect">
            <a:avLst/>
          </a:prstGeom>
          <a:noFill/>
          <a:ln>
            <a:solidFill>
              <a:schemeClr val="tx1"/>
            </a:solidFill>
          </a:ln>
        </p:spPr>
        <p:txBody>
          <a:bodyPr wrap="square" rtlCol="0">
            <a:spAutoFit/>
          </a:bodyPr>
          <a:lstStyle/>
          <a:p>
            <a:pPr algn="ctr"/>
            <a:r>
              <a:rPr lang="en-US" sz="1600" dirty="0">
                <a:latin typeface="Calibri" panose="020F0502020204030204" pitchFamily="34" charset="0"/>
                <a:cs typeface="Calibri" panose="020F0502020204030204" pitchFamily="34" charset="0"/>
              </a:rPr>
              <a:t>PDF of SLR</a:t>
            </a:r>
          </a:p>
        </p:txBody>
      </p:sp>
      <p:sp>
        <p:nvSpPr>
          <p:cNvPr id="23" name="TextBox 22"/>
          <p:cNvSpPr txBox="1"/>
          <p:nvPr/>
        </p:nvSpPr>
        <p:spPr>
          <a:xfrm>
            <a:off x="4506586" y="762000"/>
            <a:ext cx="4168019" cy="1077218"/>
          </a:xfrm>
          <a:prstGeom prst="rect">
            <a:avLst/>
          </a:prstGeom>
          <a:solidFill>
            <a:schemeClr val="accent5">
              <a:lumMod val="40000"/>
              <a:lumOff val="60000"/>
            </a:schemeClr>
          </a:solidFill>
        </p:spPr>
        <p:txBody>
          <a:bodyPr wrap="square" rtlCol="0">
            <a:spAutoFit/>
          </a:bodyPr>
          <a:lstStyle/>
          <a:p>
            <a:pPr algn="ctr"/>
            <a:r>
              <a:rPr lang="en-US" sz="1600" b="1" dirty="0">
                <a:latin typeface="Calibri" panose="020F0502020204030204" pitchFamily="34" charset="0"/>
              </a:rPr>
              <a:t> Goal: </a:t>
            </a:r>
            <a:r>
              <a:rPr lang="en-US" sz="1600" dirty="0">
                <a:latin typeface="Calibri" panose="020F0502020204030204" pitchFamily="34" charset="0"/>
              </a:rPr>
              <a:t>obtain PDF of initial condition using Bayesian inference and propagate this PDF through model to get PDF of </a:t>
            </a:r>
            <a:r>
              <a:rPr lang="en-US" sz="1600" b="1" i="1" dirty="0">
                <a:latin typeface="Calibri" panose="020F0502020204030204" pitchFamily="34" charset="0"/>
              </a:rPr>
              <a:t>total ice mass loss/gain during 21</a:t>
            </a:r>
            <a:r>
              <a:rPr lang="en-US" sz="1600" b="1" i="1" baseline="30000" dirty="0">
                <a:latin typeface="Calibri" panose="020F0502020204030204" pitchFamily="34" charset="0"/>
              </a:rPr>
              <a:t>st</a:t>
            </a:r>
            <a:r>
              <a:rPr lang="en-US" sz="1600" b="1" i="1" dirty="0">
                <a:latin typeface="Calibri" panose="020F0502020204030204" pitchFamily="34" charset="0"/>
              </a:rPr>
              <a:t> century</a:t>
            </a:r>
          </a:p>
        </p:txBody>
      </p:sp>
      <p:cxnSp>
        <p:nvCxnSpPr>
          <p:cNvPr id="25" name="Straight Arrow Connector 24"/>
          <p:cNvCxnSpPr/>
          <p:nvPr/>
        </p:nvCxnSpPr>
        <p:spPr>
          <a:xfrm flipH="1">
            <a:off x="6096000" y="2994933"/>
            <a:ext cx="497208" cy="340446"/>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9" name="Straight Arrow Connector 28"/>
          <p:cNvCxnSpPr>
            <a:stCxn id="21" idx="2"/>
            <a:endCxn id="22" idx="0"/>
          </p:cNvCxnSpPr>
          <p:nvPr/>
        </p:nvCxnSpPr>
        <p:spPr>
          <a:xfrm>
            <a:off x="8204335" y="4649940"/>
            <a:ext cx="6042" cy="472177"/>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30" name="Straight Arrow Connector 29"/>
          <p:cNvCxnSpPr>
            <a:endCxn id="21" idx="0"/>
          </p:cNvCxnSpPr>
          <p:nvPr/>
        </p:nvCxnSpPr>
        <p:spPr>
          <a:xfrm flipH="1">
            <a:off x="8204335" y="2896171"/>
            <a:ext cx="6042" cy="43033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31" name="Rectangle 30"/>
          <p:cNvSpPr/>
          <p:nvPr/>
        </p:nvSpPr>
        <p:spPr>
          <a:xfrm>
            <a:off x="304800" y="1089463"/>
            <a:ext cx="3810000" cy="4625537"/>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2" name="Down Arrow 31"/>
          <p:cNvSpPr/>
          <p:nvPr/>
        </p:nvSpPr>
        <p:spPr>
          <a:xfrm>
            <a:off x="3365731" y="1904547"/>
            <a:ext cx="599598" cy="3620255"/>
          </a:xfrm>
          <a:prstGeom prst="downArrow">
            <a:avLst/>
          </a:prstGeom>
          <a:solidFill>
            <a:schemeClr val="bg1">
              <a:lumMod val="95000"/>
            </a:schemeClr>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TextBox 32"/>
          <p:cNvSpPr txBox="1"/>
          <p:nvPr/>
        </p:nvSpPr>
        <p:spPr>
          <a:xfrm>
            <a:off x="461340" y="1875239"/>
            <a:ext cx="2733198" cy="830997"/>
          </a:xfrm>
          <a:prstGeom prst="rect">
            <a:avLst/>
          </a:prstGeom>
          <a:solidFill>
            <a:srgbClr val="CCFF99"/>
          </a:solidFill>
        </p:spPr>
        <p:txBody>
          <a:bodyPr wrap="square" rtlCol="0">
            <a:spAutoFit/>
          </a:bodyPr>
          <a:lstStyle/>
          <a:p>
            <a:pPr algn="ctr"/>
            <a:r>
              <a:rPr lang="en-US" sz="1600" b="1" i="1" dirty="0">
                <a:latin typeface="Calibri" panose="020F0502020204030204" pitchFamily="34" charset="0"/>
                <a:cs typeface="Calibri" panose="020F0502020204030204" pitchFamily="34" charset="0"/>
              </a:rPr>
              <a:t>Stage 1:</a:t>
            </a:r>
          </a:p>
          <a:p>
            <a:pPr algn="ctr"/>
            <a:r>
              <a:rPr lang="en-US" sz="1600" dirty="0">
                <a:latin typeface="Calibri" panose="020F0502020204030204" pitchFamily="34" charset="0"/>
                <a:cs typeface="Calibri" panose="020F0502020204030204" pitchFamily="34" charset="0"/>
              </a:rPr>
              <a:t>Estimate ice sheet initial condition (MAP point).</a:t>
            </a:r>
          </a:p>
        </p:txBody>
      </p:sp>
      <p:sp>
        <p:nvSpPr>
          <p:cNvPr id="34" name="TextBox 33"/>
          <p:cNvSpPr txBox="1"/>
          <p:nvPr/>
        </p:nvSpPr>
        <p:spPr>
          <a:xfrm>
            <a:off x="461340" y="2890224"/>
            <a:ext cx="2733199" cy="1323439"/>
          </a:xfrm>
          <a:prstGeom prst="rect">
            <a:avLst/>
          </a:prstGeom>
          <a:solidFill>
            <a:schemeClr val="accent4">
              <a:lumMod val="40000"/>
              <a:lumOff val="60000"/>
            </a:schemeClr>
          </a:solidFill>
        </p:spPr>
        <p:txBody>
          <a:bodyPr wrap="square" rtlCol="0">
            <a:spAutoFit/>
          </a:bodyPr>
          <a:lstStyle/>
          <a:p>
            <a:pPr algn="ctr"/>
            <a:r>
              <a:rPr lang="en-US" sz="1600" b="1" i="1" dirty="0">
                <a:latin typeface="Calibri" panose="020F0502020204030204" pitchFamily="34" charset="0"/>
                <a:cs typeface="Calibri" panose="020F0502020204030204" pitchFamily="34" charset="0"/>
              </a:rPr>
              <a:t>Stage 2:</a:t>
            </a:r>
          </a:p>
          <a:p>
            <a:pPr algn="ctr"/>
            <a:r>
              <a:rPr lang="en-US" sz="1600" dirty="0">
                <a:latin typeface="Calibri" panose="020F0502020204030204" pitchFamily="34" charset="0"/>
                <a:cs typeface="Calibri" panose="020F0502020204030204" pitchFamily="34" charset="0"/>
              </a:rPr>
              <a:t>Update prior uncertainty in ice sheet initial condition </a:t>
            </a:r>
          </a:p>
          <a:p>
            <a:pPr algn="ctr"/>
            <a:r>
              <a:rPr lang="en-US" sz="1600" dirty="0">
                <a:latin typeface="Calibri" panose="020F0502020204030204" pitchFamily="34" charset="0"/>
                <a:cs typeface="Calibri" panose="020F0502020204030204" pitchFamily="34" charset="0"/>
              </a:rPr>
              <a:t>using observational data</a:t>
            </a:r>
          </a:p>
          <a:p>
            <a:pPr algn="ctr"/>
            <a:r>
              <a:rPr lang="en-US" sz="1600" dirty="0">
                <a:latin typeface="Calibri" panose="020F0502020204030204" pitchFamily="34" charset="0"/>
                <a:cs typeface="Calibri" panose="020F0502020204030204" pitchFamily="34" charset="0"/>
              </a:rPr>
              <a:t>and steady state model</a:t>
            </a:r>
          </a:p>
        </p:txBody>
      </p:sp>
      <p:sp>
        <p:nvSpPr>
          <p:cNvPr id="35" name="TextBox 34"/>
          <p:cNvSpPr txBox="1"/>
          <p:nvPr/>
        </p:nvSpPr>
        <p:spPr>
          <a:xfrm>
            <a:off x="461340" y="4369915"/>
            <a:ext cx="2733197" cy="1097108"/>
          </a:xfrm>
          <a:prstGeom prst="rect">
            <a:avLst/>
          </a:prstGeom>
          <a:solidFill>
            <a:schemeClr val="accent6">
              <a:lumMod val="40000"/>
              <a:lumOff val="60000"/>
            </a:schemeClr>
          </a:solidFill>
        </p:spPr>
        <p:txBody>
          <a:bodyPr wrap="square" rtlCol="0">
            <a:spAutoFit/>
          </a:bodyPr>
          <a:lstStyle/>
          <a:p>
            <a:pPr algn="ctr"/>
            <a:r>
              <a:rPr lang="en-US" sz="1600" b="1" i="1" dirty="0">
                <a:latin typeface="Calibri" panose="020F0502020204030204" pitchFamily="34" charset="0"/>
                <a:cs typeface="Calibri" panose="020F0502020204030204" pitchFamily="34" charset="0"/>
              </a:rPr>
              <a:t>Stage 3:</a:t>
            </a:r>
          </a:p>
          <a:p>
            <a:pPr algn="ctr"/>
            <a:r>
              <a:rPr lang="en-US" sz="1600" dirty="0">
                <a:latin typeface="Calibri" panose="020F0502020204030204" pitchFamily="34" charset="0"/>
                <a:cs typeface="Calibri" panose="020F0502020204030204" pitchFamily="34" charset="0"/>
              </a:rPr>
              <a:t>Propagate uncertain initial condition through ice-sheet evolution model</a:t>
            </a:r>
          </a:p>
        </p:txBody>
      </p:sp>
      <p:sp>
        <p:nvSpPr>
          <p:cNvPr id="36" name="TextBox 35"/>
          <p:cNvSpPr txBox="1"/>
          <p:nvPr/>
        </p:nvSpPr>
        <p:spPr>
          <a:xfrm>
            <a:off x="861181" y="1283096"/>
            <a:ext cx="2727866" cy="369332"/>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UQ Workflow</a:t>
            </a:r>
          </a:p>
        </p:txBody>
      </p:sp>
      <p:sp>
        <p:nvSpPr>
          <p:cNvPr id="37" name="TextBox 36"/>
          <p:cNvSpPr txBox="1"/>
          <p:nvPr/>
        </p:nvSpPr>
        <p:spPr>
          <a:xfrm>
            <a:off x="2960975" y="1966358"/>
            <a:ext cx="1387389" cy="584775"/>
          </a:xfrm>
          <a:prstGeom prst="rect">
            <a:avLst/>
          </a:prstGeom>
          <a:solidFill>
            <a:schemeClr val="bg1"/>
          </a:solidFill>
          <a:ln>
            <a:solidFill>
              <a:schemeClr val="tx1"/>
            </a:solidFill>
          </a:ln>
        </p:spPr>
        <p:txBody>
          <a:bodyPr wrap="square" rtlCol="0">
            <a:spAutoFit/>
          </a:bodyPr>
          <a:lstStyle/>
          <a:p>
            <a:pPr algn="ctr"/>
            <a:r>
              <a:rPr lang="en-US" sz="1600" b="1" i="1" dirty="0">
                <a:latin typeface="Calibri" panose="020F0502020204030204" pitchFamily="34" charset="0"/>
                <a:cs typeface="Calibri" panose="020F0502020204030204" pitchFamily="34" charset="0"/>
              </a:rPr>
              <a:t>Deterministic inversion</a:t>
            </a:r>
          </a:p>
        </p:txBody>
      </p:sp>
      <p:sp>
        <p:nvSpPr>
          <p:cNvPr id="38" name="TextBox 37"/>
          <p:cNvSpPr txBox="1"/>
          <p:nvPr/>
        </p:nvSpPr>
        <p:spPr>
          <a:xfrm>
            <a:off x="3086731" y="3437612"/>
            <a:ext cx="1218169" cy="584775"/>
          </a:xfrm>
          <a:prstGeom prst="rect">
            <a:avLst/>
          </a:prstGeom>
          <a:solidFill>
            <a:schemeClr val="bg1"/>
          </a:solidFill>
          <a:ln>
            <a:solidFill>
              <a:schemeClr val="tx1"/>
            </a:solidFill>
          </a:ln>
        </p:spPr>
        <p:txBody>
          <a:bodyPr wrap="square" rtlCol="0">
            <a:spAutoFit/>
          </a:bodyPr>
          <a:lstStyle/>
          <a:p>
            <a:pPr algn="ctr"/>
            <a:r>
              <a:rPr lang="en-US" sz="1600" b="1" i="1" dirty="0">
                <a:latin typeface="Calibri" panose="020F0502020204030204" pitchFamily="34" charset="0"/>
                <a:cs typeface="Calibri" panose="020F0502020204030204" pitchFamily="34" charset="0"/>
              </a:rPr>
              <a:t>Bayesian calibration</a:t>
            </a:r>
          </a:p>
        </p:txBody>
      </p:sp>
      <p:sp>
        <p:nvSpPr>
          <p:cNvPr id="39" name="TextBox 38"/>
          <p:cNvSpPr txBox="1"/>
          <p:nvPr/>
        </p:nvSpPr>
        <p:spPr>
          <a:xfrm>
            <a:off x="3080026" y="4443972"/>
            <a:ext cx="1296892" cy="584775"/>
          </a:xfrm>
          <a:prstGeom prst="rect">
            <a:avLst/>
          </a:prstGeom>
          <a:solidFill>
            <a:schemeClr val="bg1"/>
          </a:solidFill>
          <a:ln>
            <a:solidFill>
              <a:schemeClr val="tx1"/>
            </a:solidFill>
          </a:ln>
        </p:spPr>
        <p:txBody>
          <a:bodyPr wrap="square" rtlCol="0">
            <a:spAutoFit/>
          </a:bodyPr>
          <a:lstStyle/>
          <a:p>
            <a:pPr algn="ctr"/>
            <a:r>
              <a:rPr lang="en-US" sz="1600" b="1" i="1" dirty="0">
                <a:latin typeface="Calibri" panose="020F0502020204030204" pitchFamily="34" charset="0"/>
                <a:cs typeface="Calibri" panose="020F0502020204030204" pitchFamily="34" charset="0"/>
              </a:rPr>
              <a:t>Forward propagation</a:t>
            </a:r>
          </a:p>
        </p:txBody>
      </p:sp>
      <p:sp>
        <p:nvSpPr>
          <p:cNvPr id="3" name="TextBox 2"/>
          <p:cNvSpPr txBox="1"/>
          <p:nvPr/>
        </p:nvSpPr>
        <p:spPr>
          <a:xfrm>
            <a:off x="848986" y="5993284"/>
            <a:ext cx="7315200" cy="400110"/>
          </a:xfrm>
          <a:prstGeom prst="rect">
            <a:avLst/>
          </a:prstGeom>
          <a:solidFill>
            <a:srgbClr val="FFCCCC"/>
          </a:solidFill>
        </p:spPr>
        <p:txBody>
          <a:bodyPr wrap="square" rtlCol="0">
            <a:spAutoFit/>
          </a:bodyPr>
          <a:lstStyle/>
          <a:p>
            <a:pPr algn="ctr"/>
            <a:r>
              <a:rPr lang="en-US" sz="2000" b="1" i="1" dirty="0">
                <a:latin typeface="Calibri" panose="020F0502020204030204" pitchFamily="34" charset="0"/>
                <a:cs typeface="Calibri" panose="020F0502020204030204" pitchFamily="34" charset="0"/>
              </a:rPr>
              <a:t>Very challenging!</a:t>
            </a:r>
            <a:r>
              <a:rPr lang="en-US" sz="2000" dirty="0">
                <a:latin typeface="Calibri" panose="020F0502020204030204" pitchFamily="34" charset="0"/>
                <a:cs typeface="Calibri" panose="020F0502020204030204" pitchFamily="34" charset="0"/>
              </a:rPr>
              <a:t>  Lots of obstacles, e.g., curse of dimensionality.</a:t>
            </a:r>
          </a:p>
        </p:txBody>
      </p:sp>
      <p:cxnSp>
        <p:nvCxnSpPr>
          <p:cNvPr id="27" name="Straight Arrow Connector 26"/>
          <p:cNvCxnSpPr/>
          <p:nvPr/>
        </p:nvCxnSpPr>
        <p:spPr>
          <a:xfrm>
            <a:off x="5206590" y="3003811"/>
            <a:ext cx="508410" cy="33156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8" name="Straight Arrow Connector 27"/>
          <p:cNvCxnSpPr/>
          <p:nvPr/>
        </p:nvCxnSpPr>
        <p:spPr>
          <a:xfrm>
            <a:off x="5932819" y="4489434"/>
            <a:ext cx="10781" cy="343177"/>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4" name="TextBox 3"/>
          <p:cNvSpPr txBox="1"/>
          <p:nvPr/>
        </p:nvSpPr>
        <p:spPr>
          <a:xfrm>
            <a:off x="0" y="6519446"/>
            <a:ext cx="510126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Jakeman</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et al. </a:t>
            </a:r>
            <a:r>
              <a:rPr lang="en-US" sz="1600" dirty="0">
                <a:solidFill>
                  <a:schemeClr val="bg1"/>
                </a:solidFill>
                <a:latin typeface="Calibri" panose="020F0502020204030204" pitchFamily="34" charset="0"/>
                <a:cs typeface="Calibri" panose="020F0502020204030204" pitchFamily="34" charset="0"/>
              </a:rPr>
              <a:t>(in prep), 2021.</a:t>
            </a:r>
          </a:p>
        </p:txBody>
      </p:sp>
    </p:spTree>
    <p:extLst>
      <p:ext uri="{BB962C8B-B14F-4D97-AF65-F5344CB8AC3E}">
        <p14:creationId xmlns:p14="http://schemas.microsoft.com/office/powerpoint/2010/main" val="2865414549"/>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76200" y="-7620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5" name="TextBox 4"/>
          <p:cNvSpPr txBox="1"/>
          <p:nvPr/>
        </p:nvSpPr>
        <p:spPr>
          <a:xfrm>
            <a:off x="104775" y="915240"/>
            <a:ext cx="8686800" cy="6894195"/>
          </a:xfrm>
          <a:prstGeom prst="rect">
            <a:avLst/>
          </a:prstGeom>
          <a:noFill/>
        </p:spPr>
        <p:txBody>
          <a:bodyPr wrap="square" rtlCol="0">
            <a:spAutoFit/>
          </a:bodyPr>
          <a:lstStyle/>
          <a:p>
            <a:pPr marL="457200" indent="-457200">
              <a:buAutoNum type="arabicPeriod"/>
            </a:pPr>
            <a:r>
              <a:rPr lang="en-US" sz="2200" dirty="0">
                <a:latin typeface="Calibri" panose="020F0502020204030204" pitchFamily="34" charset="0"/>
              </a:rPr>
              <a:t>Background</a:t>
            </a:r>
            <a:endParaRPr lang="en-US" sz="400" dirty="0">
              <a:latin typeface="Calibri" panose="020F0502020204030204" pitchFamily="34" charset="0"/>
            </a:endParaRPr>
          </a:p>
          <a:p>
            <a:pPr marL="800100" lvl="1" indent="-342900">
              <a:buFont typeface="Arial" panose="020B0604020202020204" pitchFamily="34" charset="0"/>
              <a:buChar char="•"/>
            </a:pPr>
            <a:r>
              <a:rPr lang="en-US" sz="2200" dirty="0">
                <a:latin typeface="Calibri" panose="020F0502020204030204" pitchFamily="34" charset="0"/>
              </a:rPr>
              <a:t>Motivation for climate &amp; land-ice modeling</a:t>
            </a:r>
          </a:p>
          <a:p>
            <a:pPr marL="800100" lvl="1" indent="-342900">
              <a:buFont typeface="Arial" panose="020B0604020202020204" pitchFamily="34" charset="0"/>
              <a:buChar char="•"/>
            </a:pPr>
            <a:r>
              <a:rPr lang="en-US" sz="2200" dirty="0">
                <a:latin typeface="Calibri" panose="020F0502020204030204" pitchFamily="34" charset="0"/>
              </a:rPr>
              <a:t>ISMs, ESMs &amp; projects</a:t>
            </a:r>
          </a:p>
          <a:p>
            <a:pPr marL="800100" lvl="1" indent="-342900">
              <a:buFont typeface="Arial" panose="020B0604020202020204" pitchFamily="34" charset="0"/>
              <a:buChar char="•"/>
            </a:pPr>
            <a:r>
              <a:rPr lang="en-US" sz="2200" dirty="0">
                <a:latin typeface="Calibri" panose="020F0502020204030204" pitchFamily="34" charset="0"/>
              </a:rPr>
              <a:t>Land-ice equations</a:t>
            </a:r>
          </a:p>
          <a:p>
            <a:pPr marL="800100" lvl="1" indent="-342900">
              <a:buFont typeface="Arial" panose="020B0604020202020204" pitchFamily="34" charset="0"/>
              <a:buChar char="•"/>
            </a:pPr>
            <a:r>
              <a:rPr lang="en-US" sz="2200" dirty="0">
                <a:latin typeface="Calibri" panose="020F0502020204030204" pitchFamily="34" charset="0"/>
              </a:rPr>
              <a:t>Our codes: ALI, MALI</a:t>
            </a:r>
          </a:p>
          <a:p>
            <a:pPr lvl="1"/>
            <a:endParaRPr lang="en-US" sz="400" dirty="0">
              <a:latin typeface="Calibri" panose="020F0502020204030204" pitchFamily="34" charset="0"/>
            </a:endParaRPr>
          </a:p>
          <a:p>
            <a:pPr lvl="1"/>
            <a:endParaRPr lang="en-US" sz="400" dirty="0">
              <a:latin typeface="Calibri" panose="020F0502020204030204" pitchFamily="34" charset="0"/>
            </a:endParaRPr>
          </a:p>
          <a:p>
            <a:r>
              <a:rPr lang="en-US" sz="2200" dirty="0">
                <a:latin typeface="Calibri" panose="020F0502020204030204" pitchFamily="34" charset="0"/>
              </a:rPr>
              <a:t>2.   Algorithms and software</a:t>
            </a:r>
          </a:p>
          <a:p>
            <a:pPr marL="800100" lvl="1" indent="-342900">
              <a:buFont typeface="Arial" panose="020B0604020202020204" pitchFamily="34" charset="0"/>
              <a:buChar char="•"/>
            </a:pPr>
            <a:r>
              <a:rPr lang="en-US" sz="2200" dirty="0">
                <a:latin typeface="Calibri" panose="020F0502020204030204" pitchFamily="34" charset="0"/>
              </a:rPr>
              <a:t>Discretization &amp; meshes</a:t>
            </a:r>
          </a:p>
          <a:p>
            <a:pPr marL="800100" lvl="1" indent="-342900">
              <a:buFont typeface="Arial" panose="020B0604020202020204" pitchFamily="34" charset="0"/>
              <a:buChar char="•"/>
            </a:pPr>
            <a:r>
              <a:rPr lang="en-US" sz="2200" dirty="0">
                <a:latin typeface="Calibri" panose="020F0502020204030204" pitchFamily="34" charset="0"/>
              </a:rPr>
              <a:t>Nonlinear solvers</a:t>
            </a:r>
          </a:p>
          <a:p>
            <a:pPr marL="800100" lvl="1" indent="-342900">
              <a:buFont typeface="Arial" panose="020B0604020202020204" pitchFamily="34" charset="0"/>
              <a:buChar char="•"/>
            </a:pPr>
            <a:r>
              <a:rPr lang="en-US" sz="2200" dirty="0">
                <a:latin typeface="Calibri" panose="020F0502020204030204" pitchFamily="34" charset="0"/>
              </a:rPr>
              <a:t>Linear solvers</a:t>
            </a:r>
          </a:p>
          <a:p>
            <a:pPr marL="800100" lvl="1" indent="-342900">
              <a:buFont typeface="Arial" panose="020B0604020202020204" pitchFamily="34" charset="0"/>
              <a:buChar char="•"/>
            </a:pPr>
            <a:r>
              <a:rPr lang="en-US" sz="2200" dirty="0">
                <a:latin typeface="Calibri" panose="020F0502020204030204" pitchFamily="34" charset="0"/>
              </a:rPr>
              <a:t>Performance-portability</a:t>
            </a:r>
          </a:p>
          <a:p>
            <a:pPr marL="800100" lvl="1" indent="-342900">
              <a:buFont typeface="Arial" panose="020B0604020202020204" pitchFamily="34" charset="0"/>
              <a:buChar char="•"/>
            </a:pPr>
            <a:r>
              <a:rPr lang="en-US" sz="2200" dirty="0">
                <a:latin typeface="Calibri" panose="020F0502020204030204" pitchFamily="34" charset="0"/>
              </a:rPr>
              <a:t>Ice sheet initialization</a:t>
            </a:r>
          </a:p>
          <a:p>
            <a:pPr marL="800100" lvl="1" indent="-342900">
              <a:buFont typeface="Arial" panose="020B0604020202020204" pitchFamily="34" charset="0"/>
              <a:buChar char="•"/>
            </a:pPr>
            <a:r>
              <a:rPr lang="en-US" sz="2200" dirty="0">
                <a:latin typeface="Calibri" panose="020F0502020204030204" pitchFamily="34" charset="0"/>
              </a:rPr>
              <a:t>Towards UQ</a:t>
            </a:r>
          </a:p>
          <a:p>
            <a:pPr marL="171450" indent="-171450">
              <a:buFont typeface="Arial" panose="020B0604020202020204" pitchFamily="34" charset="0"/>
              <a:buChar char="•"/>
            </a:pPr>
            <a:endParaRPr lang="en-US" sz="400" dirty="0">
              <a:latin typeface="Calibri" panose="020F0502020204030204" pitchFamily="34" charset="0"/>
            </a:endParaRPr>
          </a:p>
          <a:p>
            <a:endParaRPr lang="en-US" sz="400" dirty="0">
              <a:latin typeface="Calibri" panose="020F0502020204030204" pitchFamily="34" charset="0"/>
            </a:endParaRPr>
          </a:p>
          <a:p>
            <a:r>
              <a:rPr lang="en-US" sz="2200" b="1" dirty="0">
                <a:latin typeface="Calibri" panose="020F0502020204030204" pitchFamily="34" charset="0"/>
              </a:rPr>
              <a:t>3.    Simulations </a:t>
            </a:r>
          </a:p>
          <a:p>
            <a:pPr lvl="2"/>
            <a:endParaRPr lang="en-US" sz="400" dirty="0">
              <a:latin typeface="Calibri" panose="020F0502020204030204" pitchFamily="34" charset="0"/>
            </a:endParaRPr>
          </a:p>
          <a:p>
            <a:r>
              <a:rPr lang="en-US" sz="2200" dirty="0">
                <a:latin typeface="Calibri" panose="020F0502020204030204" pitchFamily="34" charset="0"/>
              </a:rPr>
              <a:t>4.    Ongoing &amp; future work</a:t>
            </a:r>
          </a:p>
          <a:p>
            <a:endParaRPr lang="en-US" sz="4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07426" y="794564"/>
            <a:ext cx="2514600" cy="1839773"/>
          </a:xfrm>
          <a:prstGeom prst="rect">
            <a:avLst/>
          </a:prstGeom>
        </p:spPr>
      </p:pic>
      <p:pic>
        <p:nvPicPr>
          <p:cNvPr id="8" name="Picture 7" descr="global-ocean-eddies.jp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39000" y="2743101"/>
            <a:ext cx="1676400" cy="1664582"/>
          </a:xfrm>
          <a:prstGeom prst="rect">
            <a:avLst/>
          </a:prstGeom>
        </p:spPr>
      </p:pic>
      <p:pic>
        <p:nvPicPr>
          <p:cNvPr id="9" name="Picture 8">
            <a:extLst>
              <a:ext uri="{FF2B5EF4-FFF2-40B4-BE49-F238E27FC236}">
                <a16:creationId xmlns:a16="http://schemas.microsoft.com/office/drawing/2014/main" id="{80C1262A-45A6-4D1D-AC10-ED5463DA9CD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07426" y="4648201"/>
            <a:ext cx="2673626" cy="1782418"/>
          </a:xfrm>
          <a:prstGeom prst="rect">
            <a:avLst/>
          </a:prstGeom>
        </p:spPr>
      </p:pic>
    </p:spTree>
    <p:extLst>
      <p:ext uri="{BB962C8B-B14F-4D97-AF65-F5344CB8AC3E}">
        <p14:creationId xmlns:p14="http://schemas.microsoft.com/office/powerpoint/2010/main" val="3511902987"/>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152400" y="-304800"/>
            <a:ext cx="8991600" cy="1261646"/>
          </a:xfrm>
        </p:spPr>
        <p:txBody>
          <a:bodyPr/>
          <a:lstStyle/>
          <a:p>
            <a:pPr algn="l"/>
            <a:r>
              <a:rPr lang="en-US" sz="3600">
                <a:solidFill>
                  <a:schemeClr val="tx1"/>
                </a:solidFill>
                <a:latin typeface="Calibri" panose="020F0502020204030204" pitchFamily="34" charset="0"/>
              </a:rPr>
              <a:t>Model Validation</a:t>
            </a:r>
            <a:endParaRPr lang="en-US" sz="3600" dirty="0">
              <a:solidFill>
                <a:schemeClr val="tx1"/>
              </a:solidFill>
              <a:latin typeface="Calibri" panose="020F0502020204030204" pitchFamily="34" charset="0"/>
            </a:endParaRPr>
          </a:p>
        </p:txBody>
      </p:sp>
      <p:sp>
        <p:nvSpPr>
          <p:cNvPr id="2" name="TextBox 1"/>
          <p:cNvSpPr txBox="1"/>
          <p:nvPr/>
        </p:nvSpPr>
        <p:spPr>
          <a:xfrm>
            <a:off x="491400" y="742837"/>
            <a:ext cx="7494405" cy="369332"/>
          </a:xfrm>
          <a:prstGeom prst="rect">
            <a:avLst/>
          </a:prstGeom>
          <a:solidFill>
            <a:schemeClr val="accent4">
              <a:lumMod val="20000"/>
              <a:lumOff val="80000"/>
            </a:schemeClr>
          </a:solidFill>
        </p:spPr>
        <p:txBody>
          <a:bodyPr wrap="square" rtlCol="0">
            <a:spAutoFit/>
          </a:bodyPr>
          <a:lstStyle/>
          <a:p>
            <a:pPr algn="ctr"/>
            <a:r>
              <a:rPr lang="en-US" dirty="0">
                <a:latin typeface="Calibri" panose="020F0502020204030204" pitchFamily="34" charset="0"/>
              </a:rPr>
              <a:t>Our model has been </a:t>
            </a:r>
            <a:r>
              <a:rPr lang="en-US" b="1" dirty="0">
                <a:latin typeface="Calibri" panose="020F0502020204030204" pitchFamily="34" charset="0"/>
              </a:rPr>
              <a:t>validated* </a:t>
            </a:r>
            <a:r>
              <a:rPr lang="en-US" dirty="0">
                <a:latin typeface="Calibri" panose="020F0502020204030204" pitchFamily="34" charset="0"/>
              </a:rPr>
              <a:t>using data from two satellites: </a:t>
            </a:r>
            <a:r>
              <a:rPr lang="en-US" dirty="0" err="1">
                <a:latin typeface="Calibri" panose="020F0502020204030204" pitchFamily="34" charset="0"/>
              </a:rPr>
              <a:t>ICESat</a:t>
            </a:r>
            <a:r>
              <a:rPr lang="en-US" dirty="0">
                <a:latin typeface="Calibri" panose="020F0502020204030204" pitchFamily="34" charset="0"/>
              </a:rPr>
              <a:t>, GRACE.</a:t>
            </a:r>
          </a:p>
        </p:txBody>
      </p:sp>
      <p:pic>
        <p:nvPicPr>
          <p:cNvPr id="11" name="Picture 10" descr="icesatmap.png">
            <a:extLst>
              <a:ext uri="{FF2B5EF4-FFF2-40B4-BE49-F238E27FC236}">
                <a16:creationId xmlns:a16="http://schemas.microsoft.com/office/drawing/2014/main" id="{5B5C8D92-541F-4D2A-B012-3011398C02F4}"/>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13101" t="6665" r="12447" b="5433"/>
          <a:stretch/>
        </p:blipFill>
        <p:spPr>
          <a:xfrm>
            <a:off x="167640" y="1386709"/>
            <a:ext cx="2251776" cy="3440483"/>
          </a:xfrm>
          <a:prstGeom prst="rect">
            <a:avLst/>
          </a:prstGeom>
        </p:spPr>
      </p:pic>
      <p:pic>
        <p:nvPicPr>
          <p:cNvPr id="13" name="Picture 12" descr="icesathist.jpg">
            <a:extLst>
              <a:ext uri="{FF2B5EF4-FFF2-40B4-BE49-F238E27FC236}">
                <a16:creationId xmlns:a16="http://schemas.microsoft.com/office/drawing/2014/main" id="{7AEE2D83-5BB3-471B-966F-F5997C5F9ADD}"/>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144572" y="2533297"/>
            <a:ext cx="2265137" cy="1812109"/>
          </a:xfrm>
          <a:prstGeom prst="rect">
            <a:avLst/>
          </a:prstGeom>
        </p:spPr>
      </p:pic>
      <p:pic>
        <p:nvPicPr>
          <p:cNvPr id="14" name="Picture 13">
            <a:extLst>
              <a:ext uri="{FF2B5EF4-FFF2-40B4-BE49-F238E27FC236}">
                <a16:creationId xmlns:a16="http://schemas.microsoft.com/office/drawing/2014/main" id="{69C7288E-6E72-46BB-91C9-61FAF1290902}"/>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2495616" y="1476826"/>
            <a:ext cx="1605827" cy="1076009"/>
          </a:xfrm>
          <a:prstGeom prst="rect">
            <a:avLst/>
          </a:prstGeom>
        </p:spPr>
      </p:pic>
      <p:sp>
        <p:nvSpPr>
          <p:cNvPr id="10" name="Rectangle 9">
            <a:extLst>
              <a:ext uri="{FF2B5EF4-FFF2-40B4-BE49-F238E27FC236}">
                <a16:creationId xmlns:a16="http://schemas.microsoft.com/office/drawing/2014/main" id="{2652505C-F103-4153-9264-8A2DA251E21D}"/>
              </a:ext>
            </a:extLst>
          </p:cNvPr>
          <p:cNvSpPr/>
          <p:nvPr/>
        </p:nvSpPr>
        <p:spPr>
          <a:xfrm>
            <a:off x="334844" y="5034245"/>
            <a:ext cx="3583294" cy="1077218"/>
          </a:xfrm>
          <a:prstGeom prst="rect">
            <a:avLst/>
          </a:prstGeom>
          <a:ln>
            <a:solidFill>
              <a:schemeClr val="tx1"/>
            </a:solidFill>
          </a:ln>
        </p:spPr>
        <p:txBody>
          <a:bodyPr wrap="square">
            <a:spAutoFit/>
          </a:bodyPr>
          <a:lstStyle/>
          <a:p>
            <a:pPr algn="ctr"/>
            <a:r>
              <a:rPr lang="en-US" sz="1600" dirty="0">
                <a:latin typeface="Calibri" panose="020F0502020204030204" pitchFamily="34" charset="0"/>
              </a:rPr>
              <a:t>Surface elevation predictions (states) agree pretty well with </a:t>
            </a:r>
            <a:r>
              <a:rPr lang="en-US" sz="1600" b="1" i="1" dirty="0">
                <a:latin typeface="Calibri" panose="020F0502020204030204" pitchFamily="34" charset="0"/>
              </a:rPr>
              <a:t>GLAS (</a:t>
            </a:r>
            <a:r>
              <a:rPr lang="da-DK" sz="1600" b="1" i="1" dirty="0">
                <a:latin typeface="Calibri" panose="020F0502020204030204" pitchFamily="34" charset="0"/>
              </a:rPr>
              <a:t>Geoscience Laser Altimeter System) aboard ICESat</a:t>
            </a:r>
            <a:r>
              <a:rPr lang="en-US" sz="1600" dirty="0">
                <a:latin typeface="Calibri" panose="020F0502020204030204" pitchFamily="34" charset="0"/>
              </a:rPr>
              <a:t>: </a:t>
            </a:r>
            <a:r>
              <a:rPr lang="en-US" sz="1600" b="1" i="1" dirty="0">
                <a:latin typeface="Calibri" panose="020F0502020204030204" pitchFamily="34" charset="0"/>
              </a:rPr>
              <a:t>mean differences </a:t>
            </a:r>
            <a:r>
              <a:rPr lang="en-US" sz="1600" dirty="0">
                <a:latin typeface="Calibri" panose="020F0502020204030204" pitchFamily="34" charset="0"/>
              </a:rPr>
              <a:t>are</a:t>
            </a:r>
            <a:r>
              <a:rPr lang="en-US" sz="1600" b="1" i="1" dirty="0">
                <a:latin typeface="Calibri" panose="020F0502020204030204" pitchFamily="34" charset="0"/>
              </a:rPr>
              <a:t> &lt;1 m</a:t>
            </a:r>
          </a:p>
        </p:txBody>
      </p:sp>
      <p:pic>
        <p:nvPicPr>
          <p:cNvPr id="15" name="Picture 14" descr="bavgsGL13p4casesGTNEW.png">
            <a:extLst>
              <a:ext uri="{FF2B5EF4-FFF2-40B4-BE49-F238E27FC236}">
                <a16:creationId xmlns:a16="http://schemas.microsoft.com/office/drawing/2014/main" id="{AB06E75F-C5A2-4074-9C3A-BAD33C172ABD}"/>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4587844" y="2201614"/>
            <a:ext cx="3999102" cy="2005580"/>
          </a:xfrm>
          <a:prstGeom prst="rect">
            <a:avLst/>
          </a:prstGeom>
        </p:spPr>
      </p:pic>
      <p:pic>
        <p:nvPicPr>
          <p:cNvPr id="16" name="Picture 15">
            <a:extLst>
              <a:ext uri="{FF2B5EF4-FFF2-40B4-BE49-F238E27FC236}">
                <a16:creationId xmlns:a16="http://schemas.microsoft.com/office/drawing/2014/main" id="{518FE4E3-66E8-4E8E-87FF-7B4D5F74450B}"/>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5234273" y="2799090"/>
            <a:ext cx="1152368" cy="710489"/>
          </a:xfrm>
          <a:prstGeom prst="rect">
            <a:avLst/>
          </a:prstGeom>
        </p:spPr>
      </p:pic>
      <p:graphicFrame>
        <p:nvGraphicFramePr>
          <p:cNvPr id="18" name="Table 17">
            <a:extLst>
              <a:ext uri="{FF2B5EF4-FFF2-40B4-BE49-F238E27FC236}">
                <a16:creationId xmlns:a16="http://schemas.microsoft.com/office/drawing/2014/main" id="{77F9B812-8664-439B-95FB-E4E098374B22}"/>
              </a:ext>
            </a:extLst>
          </p:cNvPr>
          <p:cNvGraphicFramePr>
            <a:graphicFrameLocks noGrp="1"/>
          </p:cNvGraphicFramePr>
          <p:nvPr>
            <p:extLst>
              <p:ext uri="{D42A27DB-BD31-4B8C-83A1-F6EECF244321}">
                <p14:modId xmlns:p14="http://schemas.microsoft.com/office/powerpoint/2010/main" val="717680093"/>
              </p:ext>
            </p:extLst>
          </p:nvPr>
        </p:nvGraphicFramePr>
        <p:xfrm>
          <a:off x="4706670" y="1288345"/>
          <a:ext cx="4008756" cy="721360"/>
        </p:xfrm>
        <a:graphic>
          <a:graphicData uri="http://schemas.openxmlformats.org/drawingml/2006/table">
            <a:tbl>
              <a:tblPr firstRow="1" bandRow="1">
                <a:tableStyleId>{5C22544A-7EE6-4342-B048-85BDC9FD1C3A}</a:tableStyleId>
              </a:tblPr>
              <a:tblGrid>
                <a:gridCol w="1598930">
                  <a:extLst>
                    <a:ext uri="{9D8B030D-6E8A-4147-A177-3AD203B41FA5}">
                      <a16:colId xmlns:a16="http://schemas.microsoft.com/office/drawing/2014/main" val="592148849"/>
                    </a:ext>
                  </a:extLst>
                </a:gridCol>
                <a:gridCol w="2409826">
                  <a:extLst>
                    <a:ext uri="{9D8B030D-6E8A-4147-A177-3AD203B41FA5}">
                      <a16:colId xmlns:a16="http://schemas.microsoft.com/office/drawing/2014/main" val="4124554906"/>
                    </a:ext>
                  </a:extLst>
                </a:gridCol>
              </a:tblGrid>
              <a:tr h="0">
                <a:tc>
                  <a:txBody>
                    <a:bodyPr/>
                    <a:lstStyle/>
                    <a:p>
                      <a:pPr algn="ctr"/>
                      <a:r>
                        <a:rPr lang="en-US" sz="1700" b="0" dirty="0">
                          <a:latin typeface="Calibri" panose="020F0502020204030204" pitchFamily="34" charset="0"/>
                        </a:rPr>
                        <a:t>ICESat1 [states]</a:t>
                      </a:r>
                    </a:p>
                  </a:txBody>
                  <a:tcPr/>
                </a:tc>
                <a:tc>
                  <a:txBody>
                    <a:bodyPr/>
                    <a:lstStyle/>
                    <a:p>
                      <a:pPr marL="0" marR="0" lvl="1" indent="0" algn="ctr" defTabSz="914400" eaLnBrk="1" fontAlgn="auto" latinLnBrk="0" hangingPunct="1">
                        <a:lnSpc>
                          <a:spcPct val="100000"/>
                        </a:lnSpc>
                        <a:spcBef>
                          <a:spcPts val="0"/>
                        </a:spcBef>
                        <a:spcAft>
                          <a:spcPts val="0"/>
                        </a:spcAft>
                        <a:buClrTx/>
                        <a:buSzTx/>
                        <a:buFontTx/>
                        <a:buNone/>
                        <a:tabLst/>
                        <a:defRPr/>
                      </a:pPr>
                      <a:r>
                        <a:rPr lang="en-US" sz="1700" b="0" dirty="0">
                          <a:latin typeface="Calibri" panose="020F0502020204030204" pitchFamily="34" charset="0"/>
                        </a:rPr>
                        <a:t>2003 – 2009</a:t>
                      </a:r>
                    </a:p>
                  </a:txBody>
                  <a:tcPr/>
                </a:tc>
                <a:extLst>
                  <a:ext uri="{0D108BD9-81ED-4DB2-BD59-A6C34878D82A}">
                    <a16:rowId xmlns:a16="http://schemas.microsoft.com/office/drawing/2014/main" val="1029775647"/>
                  </a:ext>
                </a:extLst>
              </a:tr>
              <a:tr h="370840">
                <a:tc>
                  <a:txBody>
                    <a:bodyPr/>
                    <a:lstStyle/>
                    <a:p>
                      <a:pPr algn="ctr"/>
                      <a:r>
                        <a:rPr lang="en-US" sz="1700" b="0" dirty="0">
                          <a:latin typeface="Calibri" panose="020F0502020204030204" pitchFamily="34" charset="0"/>
                        </a:rPr>
                        <a:t>GRACE [trends]</a:t>
                      </a:r>
                    </a:p>
                  </a:txBody>
                  <a:tcPr/>
                </a:tc>
                <a:tc>
                  <a:txBody>
                    <a:bodyPr/>
                    <a:lstStyle/>
                    <a:p>
                      <a:pPr algn="ctr"/>
                      <a:r>
                        <a:rPr lang="en-US" sz="1700" b="0" dirty="0">
                          <a:latin typeface="Calibri" panose="020F0502020204030204" pitchFamily="34" charset="0"/>
                        </a:rPr>
                        <a:t>2002 – 201? (ongoing)</a:t>
                      </a:r>
                    </a:p>
                  </a:txBody>
                  <a:tcPr/>
                </a:tc>
                <a:extLst>
                  <a:ext uri="{0D108BD9-81ED-4DB2-BD59-A6C34878D82A}">
                    <a16:rowId xmlns:a16="http://schemas.microsoft.com/office/drawing/2014/main" val="913595550"/>
                  </a:ext>
                </a:extLst>
              </a:tr>
            </a:tbl>
          </a:graphicData>
        </a:graphic>
      </p:graphicFrame>
      <p:sp>
        <p:nvSpPr>
          <p:cNvPr id="3" name="Rectangle 2">
            <a:extLst>
              <a:ext uri="{FF2B5EF4-FFF2-40B4-BE49-F238E27FC236}">
                <a16:creationId xmlns:a16="http://schemas.microsoft.com/office/drawing/2014/main" id="{E5AF0D49-4845-4BF8-9E62-B31534BF8528}"/>
              </a:ext>
            </a:extLst>
          </p:cNvPr>
          <p:cNvSpPr/>
          <p:nvPr/>
        </p:nvSpPr>
        <p:spPr>
          <a:xfrm>
            <a:off x="4101443" y="4370051"/>
            <a:ext cx="4867372" cy="2000548"/>
          </a:xfrm>
          <a:prstGeom prst="rect">
            <a:avLst/>
          </a:prstGeom>
        </p:spPr>
        <p:txBody>
          <a:bodyPr wrap="square">
            <a:spAutoFit/>
          </a:bodyPr>
          <a:lstStyle/>
          <a:p>
            <a:pPr algn="ctr"/>
            <a:r>
              <a:rPr lang="en-US" sz="1600" b="1" dirty="0" err="1">
                <a:latin typeface="Calibri" panose="020F0502020204030204" pitchFamily="34" charset="0"/>
                <a:cs typeface="Calibri" panose="020F0502020204030204" pitchFamily="34" charset="0"/>
              </a:rPr>
              <a:t>Forcings</a:t>
            </a:r>
            <a:r>
              <a:rPr lang="en-US" sz="1600" b="1" dirty="0">
                <a:latin typeface="Calibri" panose="020F0502020204030204" pitchFamily="34" charset="0"/>
                <a:cs typeface="Calibri" panose="020F0502020204030204" pitchFamily="34" charset="0"/>
              </a:rPr>
              <a:t>**:</a:t>
            </a:r>
          </a:p>
          <a:p>
            <a:pPr algn="ctr"/>
            <a:endParaRPr lang="en-US" sz="400" b="1"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600" i="1" dirty="0">
                <a:latin typeface="Calibri" panose="020F0502020204030204" pitchFamily="34" charset="0"/>
                <a:cs typeface="Calibri" panose="020F0502020204030204" pitchFamily="34" charset="0"/>
              </a:rPr>
              <a:t>SMB-only</a:t>
            </a:r>
            <a:r>
              <a:rPr lang="en-US" sz="1600" dirty="0">
                <a:latin typeface="Calibri" panose="020F0502020204030204" pitchFamily="34" charset="0"/>
                <a:cs typeface="Calibri" panose="020F0502020204030204" pitchFamily="34" charset="0"/>
              </a:rPr>
              <a:t>: Mass change computed by solving an ISM forced w/ RACMO SMB (2003-2012)</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600" i="1" dirty="0">
                <a:latin typeface="Calibri" panose="020F0502020204030204" pitchFamily="34" charset="0"/>
                <a:cs typeface="Calibri" panose="020F0502020204030204" pitchFamily="34" charset="0"/>
              </a:rPr>
              <a:t>SMB+FF</a:t>
            </a:r>
            <a:r>
              <a:rPr lang="en-US" sz="1600" dirty="0">
                <a:latin typeface="Calibri" panose="020F0502020204030204" pitchFamily="34" charset="0"/>
                <a:cs typeface="Calibri" panose="020F0502020204030204" pitchFamily="34" charset="0"/>
              </a:rPr>
              <a:t>: Mass change computed as in SMB-only with additional flux term on significant ice streams</a:t>
            </a:r>
          </a:p>
          <a:p>
            <a:endParaRPr lang="en-US" sz="200" dirty="0">
              <a:latin typeface="Calibri" panose="020F0502020204030204" pitchFamily="34" charset="0"/>
              <a:cs typeface="Calibri" panose="020F0502020204030204" pitchFamily="34" charset="0"/>
            </a:endParaRPr>
          </a:p>
          <a:p>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600" i="1" dirty="0">
                <a:latin typeface="Calibri" panose="020F0502020204030204" pitchFamily="34" charset="0"/>
                <a:cs typeface="Calibri" panose="020F0502020204030204" pitchFamily="34" charset="0"/>
              </a:rPr>
              <a:t>RACMO</a:t>
            </a:r>
            <a:r>
              <a:rPr lang="en-US" sz="1600" dirty="0">
                <a:latin typeface="Calibri" panose="020F0502020204030204" pitchFamily="34" charset="0"/>
                <a:cs typeface="Calibri" panose="020F0502020204030204" pitchFamily="34" charset="0"/>
              </a:rPr>
              <a:t>: mass change computed directly from SMB without using an ice sheet model</a:t>
            </a:r>
          </a:p>
        </p:txBody>
      </p:sp>
      <p:sp>
        <p:nvSpPr>
          <p:cNvPr id="4" name="Rectangle 3">
            <a:extLst>
              <a:ext uri="{FF2B5EF4-FFF2-40B4-BE49-F238E27FC236}">
                <a16:creationId xmlns:a16="http://schemas.microsoft.com/office/drawing/2014/main" id="{8971F972-A2CC-4D0D-A8AB-BF446372D305}"/>
              </a:ext>
            </a:extLst>
          </p:cNvPr>
          <p:cNvSpPr/>
          <p:nvPr/>
        </p:nvSpPr>
        <p:spPr>
          <a:xfrm>
            <a:off x="0" y="6542895"/>
            <a:ext cx="9372600" cy="338554"/>
          </a:xfrm>
          <a:prstGeom prst="rect">
            <a:avLst/>
          </a:prstGeom>
        </p:spPr>
        <p:txBody>
          <a:bodyPr wrap="square">
            <a:spAutoFit/>
          </a:bodyPr>
          <a:lstStyle/>
          <a:p>
            <a:r>
              <a:rPr lang="en-GB" sz="1600" dirty="0">
                <a:solidFill>
                  <a:schemeClr val="bg1"/>
                </a:solidFill>
                <a:latin typeface="Calibri" panose="020F0502020204030204" pitchFamily="34" charset="0"/>
              </a:rPr>
              <a:t>* S. Price </a:t>
            </a:r>
            <a:r>
              <a:rPr lang="en-GB" sz="1600" i="1" dirty="0">
                <a:solidFill>
                  <a:schemeClr val="bg1"/>
                </a:solidFill>
                <a:latin typeface="Calibri" panose="020F0502020204030204" pitchFamily="34" charset="0"/>
              </a:rPr>
              <a:t>et al. GMD</a:t>
            </a:r>
            <a:r>
              <a:rPr lang="en-GB" sz="1600" dirty="0">
                <a:solidFill>
                  <a:schemeClr val="bg1"/>
                </a:solidFill>
                <a:latin typeface="Calibri" panose="020F0502020204030204" pitchFamily="34" charset="0"/>
              </a:rPr>
              <a:t> (2017).  **van </a:t>
            </a:r>
            <a:r>
              <a:rPr lang="en-GB" sz="1600" dirty="0" err="1">
                <a:solidFill>
                  <a:schemeClr val="bg1"/>
                </a:solidFill>
                <a:latin typeface="Calibri" panose="020F0502020204030204" pitchFamily="34" charset="0"/>
              </a:rPr>
              <a:t>Angelen</a:t>
            </a:r>
            <a:r>
              <a:rPr lang="en-GB" sz="1600" dirty="0">
                <a:solidFill>
                  <a:schemeClr val="bg1"/>
                </a:solidFill>
                <a:latin typeface="Calibri" panose="020F0502020204030204" pitchFamily="34" charset="0"/>
              </a:rPr>
              <a:t> et al. (</a:t>
            </a:r>
            <a:r>
              <a:rPr lang="en-GB" sz="1600" i="1" dirty="0" err="1">
                <a:solidFill>
                  <a:schemeClr val="bg1"/>
                </a:solidFill>
                <a:latin typeface="Calibri" panose="020F0502020204030204" pitchFamily="34" charset="0"/>
              </a:rPr>
              <a:t>Surv</a:t>
            </a:r>
            <a:r>
              <a:rPr lang="en-GB" sz="1600" i="1" dirty="0">
                <a:solidFill>
                  <a:schemeClr val="bg1"/>
                </a:solidFill>
                <a:latin typeface="Calibri" panose="020F0502020204030204" pitchFamily="34" charset="0"/>
              </a:rPr>
              <a:t>. </a:t>
            </a:r>
            <a:r>
              <a:rPr lang="en-GB" sz="1600" i="1" dirty="0" err="1">
                <a:solidFill>
                  <a:schemeClr val="bg1"/>
                </a:solidFill>
                <a:latin typeface="Calibri" panose="020F0502020204030204" pitchFamily="34" charset="0"/>
              </a:rPr>
              <a:t>Geophys</a:t>
            </a:r>
            <a:r>
              <a:rPr lang="en-GB" sz="1600" i="1" dirty="0">
                <a:solidFill>
                  <a:schemeClr val="bg1"/>
                </a:solidFill>
                <a:latin typeface="Calibri" panose="020F0502020204030204" pitchFamily="34" charset="0"/>
              </a:rPr>
              <a:t>.</a:t>
            </a:r>
            <a:r>
              <a:rPr lang="en-GB" sz="1600" dirty="0">
                <a:solidFill>
                  <a:schemeClr val="bg1"/>
                </a:solidFill>
                <a:latin typeface="Calibri" panose="020F0502020204030204" pitchFamily="34" charset="0"/>
              </a:rPr>
              <a:t>, 2013), Enderlin et al. </a:t>
            </a:r>
            <a:r>
              <a:rPr lang="en-GB" sz="1600" i="1" dirty="0">
                <a:solidFill>
                  <a:schemeClr val="bg1"/>
                </a:solidFill>
                <a:latin typeface="Calibri" panose="020F0502020204030204" pitchFamily="34" charset="0"/>
              </a:rPr>
              <a:t>GRL</a:t>
            </a:r>
            <a:r>
              <a:rPr lang="en-GB" sz="1600" dirty="0">
                <a:solidFill>
                  <a:schemeClr val="bg1"/>
                </a:solidFill>
                <a:latin typeface="Calibri" panose="020F0502020204030204" pitchFamily="34" charset="0"/>
              </a:rPr>
              <a:t> (2014)</a:t>
            </a:r>
            <a:endParaRPr lang="en-US" sz="1600" dirty="0">
              <a:solidFill>
                <a:schemeClr val="bg1"/>
              </a:solidFill>
              <a:latin typeface="Calibri" panose="020F0502020204030204" pitchFamily="34" charset="0"/>
            </a:endParaRPr>
          </a:p>
        </p:txBody>
      </p:sp>
    </p:spTree>
    <p:extLst>
      <p:ext uri="{BB962C8B-B14F-4D97-AF65-F5344CB8AC3E}">
        <p14:creationId xmlns:p14="http://schemas.microsoft.com/office/powerpoint/2010/main" val="3264790886"/>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152400" y="-152400"/>
            <a:ext cx="8991600" cy="1261646"/>
          </a:xfrm>
        </p:spPr>
        <p:txBody>
          <a:bodyPr/>
          <a:lstStyle/>
          <a:p>
            <a:pPr algn="l"/>
            <a:r>
              <a:rPr lang="en-US" sz="3600" dirty="0">
                <a:solidFill>
                  <a:schemeClr val="tx1"/>
                </a:solidFill>
                <a:latin typeface="Calibri" panose="020F0502020204030204" pitchFamily="34" charset="0"/>
              </a:rPr>
              <a:t>ABUMIP*-Antarctica Experiment</a:t>
            </a:r>
          </a:p>
        </p:txBody>
      </p:sp>
      <p:sp>
        <p:nvSpPr>
          <p:cNvPr id="3" name="TextBox 2">
            <a:extLst>
              <a:ext uri="{FF2B5EF4-FFF2-40B4-BE49-F238E27FC236}">
                <a16:creationId xmlns:a16="http://schemas.microsoft.com/office/drawing/2014/main" id="{C41B43DB-ACC5-4D74-B757-26C58F2026BB}"/>
              </a:ext>
            </a:extLst>
          </p:cNvPr>
          <p:cNvSpPr txBox="1"/>
          <p:nvPr/>
        </p:nvSpPr>
        <p:spPr>
          <a:xfrm>
            <a:off x="0" y="6519446"/>
            <a:ext cx="7620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Antarctic </a:t>
            </a:r>
            <a:r>
              <a:rPr lang="en-US" sz="1600" dirty="0" err="1">
                <a:solidFill>
                  <a:schemeClr val="bg1"/>
                </a:solidFill>
                <a:latin typeface="Calibri" panose="020F0502020204030204" pitchFamily="34" charset="0"/>
                <a:cs typeface="Calibri" panose="020F0502020204030204" pitchFamily="34" charset="0"/>
              </a:rPr>
              <a:t>BUttressing</a:t>
            </a:r>
            <a:r>
              <a:rPr lang="en-US" sz="1600" dirty="0">
                <a:solidFill>
                  <a:schemeClr val="bg1"/>
                </a:solidFill>
                <a:latin typeface="Calibri" panose="020F0502020204030204" pitchFamily="34" charset="0"/>
                <a:cs typeface="Calibri" panose="020F0502020204030204" pitchFamily="34" charset="0"/>
              </a:rPr>
              <a:t> Model </a:t>
            </a:r>
            <a:r>
              <a:rPr lang="en-US" sz="1600" dirty="0" err="1">
                <a:solidFill>
                  <a:schemeClr val="bg1"/>
                </a:solidFill>
                <a:latin typeface="Calibri" panose="020F0502020204030204" pitchFamily="34" charset="0"/>
                <a:cs typeface="Calibri" panose="020F0502020204030204" pitchFamily="34" charset="0"/>
              </a:rPr>
              <a:t>Intercomparison</a:t>
            </a:r>
            <a:r>
              <a:rPr lang="en-US" sz="1600" dirty="0">
                <a:solidFill>
                  <a:schemeClr val="bg1"/>
                </a:solidFill>
                <a:latin typeface="Calibri" panose="020F0502020204030204" pitchFamily="34" charset="0"/>
                <a:cs typeface="Calibri" panose="020F0502020204030204" pitchFamily="34" charset="0"/>
              </a:rPr>
              <a:t> Project</a:t>
            </a:r>
          </a:p>
        </p:txBody>
      </p:sp>
      <mc:AlternateContent xmlns:mc="http://schemas.openxmlformats.org/markup-compatibility/2006" xmlns:a14="http://schemas.microsoft.com/office/drawing/2010/main">
        <mc:Choice Requires="a14">
          <p:sp>
            <p:nvSpPr>
              <p:cNvPr id="4" name="TextBox 3">
                <a:extLst>
                  <a:ext uri="{FF2B5EF4-FFF2-40B4-BE49-F238E27FC236}">
                    <a16:creationId xmlns:a16="http://schemas.microsoft.com/office/drawing/2014/main" id="{E902FD05-1B29-4AED-9B6A-34E5E09850AA}"/>
                  </a:ext>
                </a:extLst>
              </p:cNvPr>
              <p:cNvSpPr txBox="1"/>
              <p:nvPr/>
            </p:nvSpPr>
            <p:spPr>
              <a:xfrm>
                <a:off x="647700" y="836042"/>
                <a:ext cx="7620000" cy="923330"/>
              </a:xfrm>
              <a:prstGeom prst="rect">
                <a:avLst/>
              </a:prstGeom>
              <a:solidFill>
                <a:schemeClr val="accent5">
                  <a:lumMod val="20000"/>
                  <a:lumOff val="80000"/>
                </a:schemeClr>
              </a:solidFill>
            </p:spPr>
            <p:txBody>
              <a:bodyPr wrap="square" rtlCol="0">
                <a:spAutoFit/>
              </a:bodyPr>
              <a:lstStyle/>
              <a:p>
                <a:pPr algn="ctr"/>
                <a:r>
                  <a:rPr lang="en-US" b="1" u="sng" dirty="0">
                    <a:latin typeface="Calibri" panose="020F0502020204030204" pitchFamily="34" charset="0"/>
                    <a:cs typeface="Calibri" panose="020F0502020204030204" pitchFamily="34" charset="0"/>
                  </a:rPr>
                  <a:t>Basic idea</a:t>
                </a:r>
                <a:r>
                  <a:rPr lang="en-US" dirty="0">
                    <a:latin typeface="Calibri" panose="020F0502020204030204" pitchFamily="34" charset="0"/>
                    <a:cs typeface="Calibri" panose="020F0502020204030204" pitchFamily="34" charset="0"/>
                  </a:rPr>
                  <a:t>: instantaneously remove all ice shelves and see what happens in the next 200 years, preventing any floating ice from ever forming again </a:t>
                </a:r>
              </a:p>
              <a:p>
                <a:pPr algn="ctr"/>
                <a14:m>
                  <m:oMath xmlns:m="http://schemas.openxmlformats.org/officeDocument/2006/math">
                    <m:r>
                      <a:rPr lang="en-US" i="1" dirty="0" smtClean="0">
                        <a:latin typeface="Cambria Math" panose="02040503050406030204" pitchFamily="18" charset="0"/>
                        <a:ea typeface="Cambria Math" panose="02040503050406030204" pitchFamily="18" charset="0"/>
                        <a:cs typeface="Calibri" panose="020F0502020204030204" pitchFamily="34" charset="0"/>
                      </a:rPr>
                      <m:t>→</m:t>
                    </m:r>
                  </m:oMath>
                </a14:m>
                <a:r>
                  <a:rPr lang="en-US" dirty="0">
                    <a:latin typeface="Calibri" panose="020F0502020204030204" pitchFamily="34" charset="0"/>
                    <a:cs typeface="Calibri" panose="020F0502020204030204" pitchFamily="34" charset="0"/>
                  </a:rPr>
                  <a:t> Provides an </a:t>
                </a:r>
                <a:r>
                  <a:rPr lang="en-US" b="1" i="1" dirty="0">
                    <a:latin typeface="Calibri" panose="020F0502020204030204" pitchFamily="34" charset="0"/>
                    <a:cs typeface="Calibri" panose="020F0502020204030204" pitchFamily="34" charset="0"/>
                  </a:rPr>
                  <a:t>extreme upper bound </a:t>
                </a:r>
                <a:r>
                  <a:rPr lang="en-US" dirty="0">
                    <a:latin typeface="Calibri" panose="020F0502020204030204" pitchFamily="34" charset="0"/>
                    <a:cs typeface="Calibri" panose="020F0502020204030204" pitchFamily="34" charset="0"/>
                  </a:rPr>
                  <a:t>on SLR contributions from Antarctica</a:t>
                </a:r>
              </a:p>
            </p:txBody>
          </p:sp>
        </mc:Choice>
        <mc:Fallback xmlns="">
          <p:sp>
            <p:nvSpPr>
              <p:cNvPr id="4" name="TextBox 3">
                <a:extLst>
                  <a:ext uri="{FF2B5EF4-FFF2-40B4-BE49-F238E27FC236}">
                    <a16:creationId xmlns:a16="http://schemas.microsoft.com/office/drawing/2014/main" id="{E902FD05-1B29-4AED-9B6A-34E5E09850AA}"/>
                  </a:ext>
                </a:extLst>
              </p:cNvPr>
              <p:cNvSpPr txBox="1">
                <a:spLocks noRot="1" noChangeAspect="1" noMove="1" noResize="1" noEditPoints="1" noAdjustHandles="1" noChangeArrowheads="1" noChangeShapeType="1" noTextEdit="1"/>
              </p:cNvSpPr>
              <p:nvPr/>
            </p:nvSpPr>
            <p:spPr>
              <a:xfrm>
                <a:off x="647700" y="836042"/>
                <a:ext cx="7620000" cy="923330"/>
              </a:xfrm>
              <a:prstGeom prst="rect">
                <a:avLst/>
              </a:prstGeom>
              <a:blipFill>
                <a:blip r:embed="rId5"/>
                <a:stretch>
                  <a:fillRect t="-3289" r="-560" b="-9211"/>
                </a:stretch>
              </a:blipFill>
            </p:spPr>
            <p:txBody>
              <a:bodyPr/>
              <a:lstStyle/>
              <a:p>
                <a:r>
                  <a:rPr lang="en-US">
                    <a:noFill/>
                  </a:rPr>
                  <a:t> </a:t>
                </a:r>
              </a:p>
            </p:txBody>
          </p:sp>
        </mc:Fallback>
      </mc:AlternateContent>
      <p:sp>
        <p:nvSpPr>
          <p:cNvPr id="9" name="TextBox 8">
            <a:extLst>
              <a:ext uri="{FF2B5EF4-FFF2-40B4-BE49-F238E27FC236}">
                <a16:creationId xmlns:a16="http://schemas.microsoft.com/office/drawing/2014/main" id="{1979B691-B8A7-4211-8484-0FBF977E2107}"/>
              </a:ext>
            </a:extLst>
          </p:cNvPr>
          <p:cNvSpPr txBox="1"/>
          <p:nvPr/>
        </p:nvSpPr>
        <p:spPr>
          <a:xfrm>
            <a:off x="7070819" y="2449227"/>
            <a:ext cx="1768381" cy="2308324"/>
          </a:xfrm>
          <a:prstGeom prst="rect">
            <a:avLst/>
          </a:prstGeom>
          <a:solidFill>
            <a:srgbClr val="F5D699"/>
          </a:solidFill>
        </p:spPr>
        <p:txBody>
          <a:bodyPr wrap="square" rtlCol="0">
            <a:spAutoFit/>
          </a:bodyPr>
          <a:lstStyle/>
          <a:p>
            <a:pPr algn="ctr"/>
            <a:r>
              <a:rPr lang="en-US" b="1" dirty="0">
                <a:latin typeface="Calibri" panose="020F0502020204030204" pitchFamily="34" charset="0"/>
                <a:cs typeface="Calibri" panose="020F0502020204030204" pitchFamily="34" charset="0"/>
              </a:rPr>
              <a:t>~32M unknowns </a:t>
            </a:r>
            <a:r>
              <a:rPr lang="en-US" dirty="0">
                <a:latin typeface="Calibri" panose="020F0502020204030204" pitchFamily="34" charset="0"/>
                <a:cs typeface="Calibri" panose="020F0502020204030204" pitchFamily="34" charset="0"/>
              </a:rPr>
              <a:t>solved for on </a:t>
            </a:r>
            <a:r>
              <a:rPr lang="en-US" b="1" dirty="0">
                <a:latin typeface="Calibri" panose="020F0502020204030204" pitchFamily="34" charset="0"/>
                <a:cs typeface="Calibri" panose="020F0502020204030204" pitchFamily="34" charset="0"/>
              </a:rPr>
              <a:t>6400 procs</a:t>
            </a:r>
            <a:r>
              <a:rPr lang="en-US" dirty="0">
                <a:latin typeface="Calibri" panose="020F0502020204030204" pitchFamily="34" charset="0"/>
                <a:cs typeface="Calibri" panose="020F0502020204030204" pitchFamily="34" charset="0"/>
              </a:rPr>
              <a:t>, with average model throughput of </a:t>
            </a:r>
            <a:r>
              <a:rPr lang="en-US" b="1" dirty="0">
                <a:latin typeface="Calibri" panose="020F0502020204030204" pitchFamily="34" charset="0"/>
                <a:cs typeface="Calibri" panose="020F0502020204030204" pitchFamily="34" charset="0"/>
              </a:rPr>
              <a:t>~120 simulated </a:t>
            </a:r>
            <a:r>
              <a:rPr lang="en-US" b="1" dirty="0" err="1">
                <a:latin typeface="Calibri" panose="020F0502020204030204" pitchFamily="34" charset="0"/>
                <a:cs typeface="Calibri" panose="020F0502020204030204" pitchFamily="34" charset="0"/>
              </a:rPr>
              <a:t>yrs</a:t>
            </a:r>
            <a:r>
              <a:rPr lang="en-US" b="1" dirty="0">
                <a:latin typeface="Calibri" panose="020F0502020204030204" pitchFamily="34" charset="0"/>
                <a:cs typeface="Calibri" panose="020F0502020204030204" pitchFamily="34" charset="0"/>
              </a:rPr>
              <a:t>/wall clock day.</a:t>
            </a:r>
          </a:p>
        </p:txBody>
      </p:sp>
      <p:sp>
        <p:nvSpPr>
          <p:cNvPr id="10" name="TextBox 9">
            <a:extLst>
              <a:ext uri="{FF2B5EF4-FFF2-40B4-BE49-F238E27FC236}">
                <a16:creationId xmlns:a16="http://schemas.microsoft.com/office/drawing/2014/main" id="{4C76F586-7C4B-4B98-A397-641EC1013D17}"/>
              </a:ext>
            </a:extLst>
          </p:cNvPr>
          <p:cNvSpPr txBox="1"/>
          <p:nvPr/>
        </p:nvSpPr>
        <p:spPr>
          <a:xfrm>
            <a:off x="6858000" y="5096587"/>
            <a:ext cx="2130972" cy="1200329"/>
          </a:xfrm>
          <a:prstGeom prst="rect">
            <a:avLst/>
          </a:prstGeom>
          <a:noFill/>
          <a:ln>
            <a:solidFill>
              <a:schemeClr val="tx1"/>
            </a:solidFill>
          </a:ln>
        </p:spPr>
        <p:txBody>
          <a:bodyPr wrap="square" rtlCol="0">
            <a:spAutoFit/>
          </a:bodyPr>
          <a:lstStyle/>
          <a:p>
            <a:pPr algn="ctr"/>
            <a:r>
              <a:rPr lang="en-US" i="1" dirty="0">
                <a:latin typeface="Calibri" panose="020F0502020204030204" pitchFamily="34" charset="0"/>
                <a:cs typeface="Calibri" panose="020F0502020204030204" pitchFamily="34" charset="0"/>
              </a:rPr>
              <a:t>Courtesy of M. Hoffman, S. Price, T. Zhang. N. Woods, J. </a:t>
            </a:r>
            <a:r>
              <a:rPr lang="en-US" i="1" dirty="0" err="1">
                <a:latin typeface="Calibri" panose="020F0502020204030204" pitchFamily="34" charset="0"/>
                <a:cs typeface="Calibri" panose="020F0502020204030204" pitchFamily="34" charset="0"/>
              </a:rPr>
              <a:t>Patchet</a:t>
            </a:r>
            <a:r>
              <a:rPr lang="en-US" i="1" dirty="0">
                <a:latin typeface="Calibri" panose="020F0502020204030204" pitchFamily="34" charset="0"/>
                <a:cs typeface="Calibri" panose="020F0502020204030204" pitchFamily="34" charset="0"/>
              </a:rPr>
              <a:t> (LANL)</a:t>
            </a:r>
          </a:p>
        </p:txBody>
      </p:sp>
      <p:sp>
        <p:nvSpPr>
          <p:cNvPr id="11" name="TextBox 10">
            <a:extLst>
              <a:ext uri="{FF2B5EF4-FFF2-40B4-BE49-F238E27FC236}">
                <a16:creationId xmlns:a16="http://schemas.microsoft.com/office/drawing/2014/main" id="{9BD1CCE3-692D-4469-A747-8CFB0F877BCB}"/>
              </a:ext>
            </a:extLst>
          </p:cNvPr>
          <p:cNvSpPr txBox="1"/>
          <p:nvPr/>
        </p:nvSpPr>
        <p:spPr>
          <a:xfrm>
            <a:off x="616169" y="5675874"/>
            <a:ext cx="5791200" cy="646331"/>
          </a:xfrm>
          <a:prstGeom prst="rect">
            <a:avLst/>
          </a:prstGeom>
          <a:noFill/>
          <a:ln>
            <a:solidFill>
              <a:schemeClr val="tx1"/>
            </a:solidFill>
          </a:ln>
        </p:spPr>
        <p:txBody>
          <a:bodyPr wrap="square" rtlCol="0">
            <a:spAutoFit/>
          </a:bodyPr>
          <a:lstStyle/>
          <a:p>
            <a:pPr algn="ctr"/>
            <a:r>
              <a:rPr lang="en-US" b="1" i="1" dirty="0">
                <a:latin typeface="Calibri" panose="020F0502020204030204" pitchFamily="34" charset="0"/>
                <a:cs typeface="Calibri" panose="020F0502020204030204" pitchFamily="34" charset="0"/>
              </a:rPr>
              <a:t>Movie Above:</a:t>
            </a:r>
            <a:r>
              <a:rPr lang="en-US" dirty="0">
                <a:latin typeface="Calibri" panose="020F0502020204030204" pitchFamily="34" charset="0"/>
                <a:cs typeface="Calibri" panose="020F0502020204030204" pitchFamily="34" charset="0"/>
              </a:rPr>
              <a:t> 200 year MALI Antarctic ice sheet simulation after instantaneous removal of all floating ice shelves</a:t>
            </a:r>
          </a:p>
        </p:txBody>
      </p:sp>
      <p:pic>
        <p:nvPicPr>
          <p:cNvPr id="14" name="FullMovie7Short copy 2.mp4" descr="FullMovie7Short copy 2.mp4">
            <a:extLst>
              <a:ext uri="{FF2B5EF4-FFF2-40B4-BE49-F238E27FC236}">
                <a16:creationId xmlns:a16="http://schemas.microsoft.com/office/drawing/2014/main" id="{8546DB39-3434-4428-8FCD-79797EF72614}"/>
              </a:ext>
            </a:extLst>
          </p:cNvPr>
          <p:cNvPicPr>
            <a:picLocks noChangeAspect="1"/>
          </p:cNvPicPr>
          <p:nvPr>
            <a:videoFile r:link="rId1"/>
            <p:extLst>
              <p:ext uri="{DAA4B4D4-6D71-4841-9C94-3DE7FCFB9230}">
                <p14:media xmlns:p14="http://schemas.microsoft.com/office/powerpoint/2010/main" r:embed="rId2">
                  <p14:trim st="31310.0784"/>
                </p14:media>
              </p:ext>
            </p:extLst>
          </p:nvPr>
        </p:nvPicPr>
        <p:blipFill>
          <a:blip r:embed="rId6"/>
          <a:stretch>
            <a:fillRect/>
          </a:stretch>
        </p:blipFill>
        <p:spPr>
          <a:xfrm>
            <a:off x="304800" y="1938505"/>
            <a:ext cx="6413938" cy="3581884"/>
          </a:xfrm>
          <a:prstGeom prst="rect">
            <a:avLst/>
          </a:prstGeom>
        </p:spPr>
      </p:pic>
    </p:spTree>
    <p:extLst>
      <p:ext uri="{BB962C8B-B14F-4D97-AF65-F5344CB8AC3E}">
        <p14:creationId xmlns:p14="http://schemas.microsoft.com/office/powerpoint/2010/main" val="19865217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28749" fill="hold"/>
                                        <p:tgtEl>
                                          <p:spTgt spid="1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repeatCount="indefinite" fill="hold" display="0">
                  <p:stCondLst>
                    <p:cond delay="indefinite"/>
                  </p:stCondLst>
                </p:cTn>
                <p:tgtEl>
                  <p:spTgt spid="14"/>
                </p:tgtEl>
              </p:cMediaNode>
            </p:video>
          </p:childTnLst>
        </p:cTn>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152400" y="-152400"/>
            <a:ext cx="8991600" cy="1261646"/>
          </a:xfrm>
        </p:spPr>
        <p:txBody>
          <a:bodyPr/>
          <a:lstStyle/>
          <a:p>
            <a:pPr algn="l"/>
            <a:r>
              <a:rPr lang="en-US" sz="3600" dirty="0">
                <a:solidFill>
                  <a:schemeClr val="tx1"/>
                </a:solidFill>
                <a:latin typeface="Calibri" panose="020F0502020204030204" pitchFamily="34" charset="0"/>
              </a:rPr>
              <a:t>ABUMIP*-Antarctica Experiment</a:t>
            </a:r>
          </a:p>
        </p:txBody>
      </p:sp>
      <p:sp>
        <p:nvSpPr>
          <p:cNvPr id="9" name="TextBox 8">
            <a:extLst>
              <a:ext uri="{FF2B5EF4-FFF2-40B4-BE49-F238E27FC236}">
                <a16:creationId xmlns:a16="http://schemas.microsoft.com/office/drawing/2014/main" id="{1979B691-B8A7-4211-8484-0FBF977E2107}"/>
              </a:ext>
            </a:extLst>
          </p:cNvPr>
          <p:cNvSpPr txBox="1"/>
          <p:nvPr/>
        </p:nvSpPr>
        <p:spPr>
          <a:xfrm>
            <a:off x="7070819" y="2449227"/>
            <a:ext cx="1768381" cy="2308324"/>
          </a:xfrm>
          <a:prstGeom prst="rect">
            <a:avLst/>
          </a:prstGeom>
          <a:solidFill>
            <a:srgbClr val="F5D699"/>
          </a:solidFill>
        </p:spPr>
        <p:txBody>
          <a:bodyPr wrap="square" rtlCol="0">
            <a:spAutoFit/>
          </a:bodyPr>
          <a:lstStyle/>
          <a:p>
            <a:pPr algn="ctr"/>
            <a:r>
              <a:rPr lang="en-US" b="1" dirty="0">
                <a:latin typeface="Calibri" panose="020F0502020204030204" pitchFamily="34" charset="0"/>
                <a:cs typeface="Calibri" panose="020F0502020204030204" pitchFamily="34" charset="0"/>
              </a:rPr>
              <a:t>~32M unknowns </a:t>
            </a:r>
            <a:r>
              <a:rPr lang="en-US" dirty="0">
                <a:latin typeface="Calibri" panose="020F0502020204030204" pitchFamily="34" charset="0"/>
                <a:cs typeface="Calibri" panose="020F0502020204030204" pitchFamily="34" charset="0"/>
              </a:rPr>
              <a:t>solved for on </a:t>
            </a:r>
            <a:r>
              <a:rPr lang="en-US" b="1" dirty="0">
                <a:latin typeface="Calibri" panose="020F0502020204030204" pitchFamily="34" charset="0"/>
                <a:cs typeface="Calibri" panose="020F0502020204030204" pitchFamily="34" charset="0"/>
              </a:rPr>
              <a:t>6400 procs</a:t>
            </a:r>
            <a:r>
              <a:rPr lang="en-US" dirty="0">
                <a:latin typeface="Calibri" panose="020F0502020204030204" pitchFamily="34" charset="0"/>
                <a:cs typeface="Calibri" panose="020F0502020204030204" pitchFamily="34" charset="0"/>
              </a:rPr>
              <a:t>, with average model throughput of </a:t>
            </a:r>
            <a:r>
              <a:rPr lang="en-US" b="1" dirty="0">
                <a:latin typeface="Calibri" panose="020F0502020204030204" pitchFamily="34" charset="0"/>
                <a:cs typeface="Calibri" panose="020F0502020204030204" pitchFamily="34" charset="0"/>
              </a:rPr>
              <a:t>~120 simulated </a:t>
            </a:r>
            <a:r>
              <a:rPr lang="en-US" b="1" dirty="0" err="1">
                <a:latin typeface="Calibri" panose="020F0502020204030204" pitchFamily="34" charset="0"/>
                <a:cs typeface="Calibri" panose="020F0502020204030204" pitchFamily="34" charset="0"/>
              </a:rPr>
              <a:t>yrs</a:t>
            </a:r>
            <a:r>
              <a:rPr lang="en-US" b="1" dirty="0">
                <a:latin typeface="Calibri" panose="020F0502020204030204" pitchFamily="34" charset="0"/>
                <a:cs typeface="Calibri" panose="020F0502020204030204" pitchFamily="34" charset="0"/>
              </a:rPr>
              <a:t>/wall clock day.</a:t>
            </a:r>
          </a:p>
        </p:txBody>
      </p:sp>
      <p:sp>
        <p:nvSpPr>
          <p:cNvPr id="10" name="TextBox 9">
            <a:extLst>
              <a:ext uri="{FF2B5EF4-FFF2-40B4-BE49-F238E27FC236}">
                <a16:creationId xmlns:a16="http://schemas.microsoft.com/office/drawing/2014/main" id="{4C76F586-7C4B-4B98-A397-641EC1013D17}"/>
              </a:ext>
            </a:extLst>
          </p:cNvPr>
          <p:cNvSpPr txBox="1"/>
          <p:nvPr/>
        </p:nvSpPr>
        <p:spPr>
          <a:xfrm>
            <a:off x="6858000" y="5096587"/>
            <a:ext cx="2130972" cy="1200329"/>
          </a:xfrm>
          <a:prstGeom prst="rect">
            <a:avLst/>
          </a:prstGeom>
          <a:noFill/>
          <a:ln>
            <a:solidFill>
              <a:schemeClr val="tx1"/>
            </a:solidFill>
          </a:ln>
        </p:spPr>
        <p:txBody>
          <a:bodyPr wrap="square" rtlCol="0">
            <a:spAutoFit/>
          </a:bodyPr>
          <a:lstStyle/>
          <a:p>
            <a:pPr algn="ctr"/>
            <a:r>
              <a:rPr lang="en-US" i="1" dirty="0">
                <a:latin typeface="Calibri" panose="020F0502020204030204" pitchFamily="34" charset="0"/>
                <a:cs typeface="Calibri" panose="020F0502020204030204" pitchFamily="34" charset="0"/>
              </a:rPr>
              <a:t>Courtesy of M. Hoffman, S. Price, T. Zhang. N. Woods, J. </a:t>
            </a:r>
            <a:r>
              <a:rPr lang="en-US" i="1" dirty="0" err="1">
                <a:latin typeface="Calibri" panose="020F0502020204030204" pitchFamily="34" charset="0"/>
                <a:cs typeface="Calibri" panose="020F0502020204030204" pitchFamily="34" charset="0"/>
              </a:rPr>
              <a:t>Patchet</a:t>
            </a:r>
            <a:r>
              <a:rPr lang="en-US" i="1" dirty="0">
                <a:latin typeface="Calibri" panose="020F0502020204030204" pitchFamily="34" charset="0"/>
                <a:cs typeface="Calibri" panose="020F0502020204030204" pitchFamily="34" charset="0"/>
              </a:rPr>
              <a:t> (LANL)</a:t>
            </a:r>
          </a:p>
        </p:txBody>
      </p:sp>
      <p:sp>
        <p:nvSpPr>
          <p:cNvPr id="11" name="TextBox 10">
            <a:extLst>
              <a:ext uri="{FF2B5EF4-FFF2-40B4-BE49-F238E27FC236}">
                <a16:creationId xmlns:a16="http://schemas.microsoft.com/office/drawing/2014/main" id="{9BD1CCE3-692D-4469-A747-8CFB0F877BCB}"/>
              </a:ext>
            </a:extLst>
          </p:cNvPr>
          <p:cNvSpPr txBox="1"/>
          <p:nvPr/>
        </p:nvSpPr>
        <p:spPr>
          <a:xfrm>
            <a:off x="616169" y="5675874"/>
            <a:ext cx="5791200" cy="646331"/>
          </a:xfrm>
          <a:prstGeom prst="rect">
            <a:avLst/>
          </a:prstGeom>
          <a:noFill/>
          <a:ln>
            <a:solidFill>
              <a:schemeClr val="tx1"/>
            </a:solidFill>
          </a:ln>
        </p:spPr>
        <p:txBody>
          <a:bodyPr wrap="square" rtlCol="0">
            <a:spAutoFit/>
          </a:bodyPr>
          <a:lstStyle/>
          <a:p>
            <a:pPr algn="ctr"/>
            <a:r>
              <a:rPr lang="en-US" b="1" i="1" dirty="0">
                <a:latin typeface="Calibri" panose="020F0502020204030204" pitchFamily="34" charset="0"/>
                <a:cs typeface="Calibri" panose="020F0502020204030204" pitchFamily="34" charset="0"/>
              </a:rPr>
              <a:t>Figure Above:</a:t>
            </a:r>
            <a:r>
              <a:rPr lang="en-US" dirty="0">
                <a:latin typeface="Calibri" panose="020F0502020204030204" pitchFamily="34" charset="0"/>
                <a:cs typeface="Calibri" panose="020F0502020204030204" pitchFamily="34" charset="0"/>
              </a:rPr>
              <a:t> Antarctic ice sheet simulation after instantaneous removal of all floating ice shelves at year 200</a:t>
            </a:r>
          </a:p>
        </p:txBody>
      </p:sp>
      <p:pic>
        <p:nvPicPr>
          <p:cNvPr id="12" name="Picture 11">
            <a:extLst>
              <a:ext uri="{FF2B5EF4-FFF2-40B4-BE49-F238E27FC236}">
                <a16:creationId xmlns:a16="http://schemas.microsoft.com/office/drawing/2014/main" id="{DD336F83-395D-4D6C-8FFF-A75F1A9856A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14400" y="1931046"/>
            <a:ext cx="5029200" cy="3593750"/>
          </a:xfrm>
          <a:prstGeom prst="rect">
            <a:avLst/>
          </a:prstGeom>
        </p:spPr>
      </p:pic>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AFDE6CE2-2F8E-4D36-83EE-A5B88FACA206}"/>
                  </a:ext>
                </a:extLst>
              </p:cNvPr>
              <p:cNvSpPr txBox="1"/>
              <p:nvPr/>
            </p:nvSpPr>
            <p:spPr>
              <a:xfrm>
                <a:off x="647700" y="836042"/>
                <a:ext cx="7620000" cy="923330"/>
              </a:xfrm>
              <a:prstGeom prst="rect">
                <a:avLst/>
              </a:prstGeom>
              <a:solidFill>
                <a:schemeClr val="accent5">
                  <a:lumMod val="20000"/>
                  <a:lumOff val="80000"/>
                </a:schemeClr>
              </a:solidFill>
            </p:spPr>
            <p:txBody>
              <a:bodyPr wrap="square" rtlCol="0">
                <a:spAutoFit/>
              </a:bodyPr>
              <a:lstStyle/>
              <a:p>
                <a:pPr algn="ctr"/>
                <a:r>
                  <a:rPr lang="en-US" b="1" u="sng" dirty="0">
                    <a:latin typeface="Calibri" panose="020F0502020204030204" pitchFamily="34" charset="0"/>
                    <a:cs typeface="Calibri" panose="020F0502020204030204" pitchFamily="34" charset="0"/>
                  </a:rPr>
                  <a:t>Basic idea</a:t>
                </a:r>
                <a:r>
                  <a:rPr lang="en-US" dirty="0">
                    <a:latin typeface="Calibri" panose="020F0502020204030204" pitchFamily="34" charset="0"/>
                    <a:cs typeface="Calibri" panose="020F0502020204030204" pitchFamily="34" charset="0"/>
                  </a:rPr>
                  <a:t>: instantaneously </a:t>
                </a:r>
                <a:r>
                  <a:rPr lang="en-US" b="1" i="1" dirty="0">
                    <a:latin typeface="Calibri" panose="020F0502020204030204" pitchFamily="34" charset="0"/>
                    <a:cs typeface="Calibri" panose="020F0502020204030204" pitchFamily="34" charset="0"/>
                  </a:rPr>
                  <a:t>remove all ice shelves </a:t>
                </a:r>
                <a:r>
                  <a:rPr lang="en-US" dirty="0">
                    <a:latin typeface="Calibri" panose="020F0502020204030204" pitchFamily="34" charset="0"/>
                    <a:cs typeface="Calibri" panose="020F0502020204030204" pitchFamily="34" charset="0"/>
                  </a:rPr>
                  <a:t>and see what happens in the next 200 years, preventing any floating ice from ever forming again </a:t>
                </a:r>
              </a:p>
              <a:p>
                <a:pPr algn="ctr"/>
                <a14:m>
                  <m:oMath xmlns:m="http://schemas.openxmlformats.org/officeDocument/2006/math">
                    <m:r>
                      <a:rPr lang="en-US" i="1" dirty="0" smtClean="0">
                        <a:latin typeface="Cambria Math" panose="02040503050406030204" pitchFamily="18" charset="0"/>
                        <a:ea typeface="Cambria Math" panose="02040503050406030204" pitchFamily="18" charset="0"/>
                        <a:cs typeface="Calibri" panose="020F0502020204030204" pitchFamily="34" charset="0"/>
                      </a:rPr>
                      <m:t>→</m:t>
                    </m:r>
                  </m:oMath>
                </a14:m>
                <a:r>
                  <a:rPr lang="en-US" dirty="0">
                    <a:latin typeface="Calibri" panose="020F0502020204030204" pitchFamily="34" charset="0"/>
                    <a:cs typeface="Calibri" panose="020F0502020204030204" pitchFamily="34" charset="0"/>
                  </a:rPr>
                  <a:t> Provides an </a:t>
                </a:r>
                <a:r>
                  <a:rPr lang="en-US" b="1" i="1" dirty="0">
                    <a:latin typeface="Calibri" panose="020F0502020204030204" pitchFamily="34" charset="0"/>
                    <a:cs typeface="Calibri" panose="020F0502020204030204" pitchFamily="34" charset="0"/>
                  </a:rPr>
                  <a:t>extreme upper bound </a:t>
                </a:r>
                <a:r>
                  <a:rPr lang="en-US" dirty="0">
                    <a:latin typeface="Calibri" panose="020F0502020204030204" pitchFamily="34" charset="0"/>
                    <a:cs typeface="Calibri" panose="020F0502020204030204" pitchFamily="34" charset="0"/>
                  </a:rPr>
                  <a:t>on SLR contributions from Antarctica</a:t>
                </a:r>
              </a:p>
            </p:txBody>
          </p:sp>
        </mc:Choice>
        <mc:Fallback xmlns="">
          <p:sp>
            <p:nvSpPr>
              <p:cNvPr id="13" name="TextBox 12">
                <a:extLst>
                  <a:ext uri="{FF2B5EF4-FFF2-40B4-BE49-F238E27FC236}">
                    <a16:creationId xmlns:a16="http://schemas.microsoft.com/office/drawing/2014/main" id="{AFDE6CE2-2F8E-4D36-83EE-A5B88FACA206}"/>
                  </a:ext>
                </a:extLst>
              </p:cNvPr>
              <p:cNvSpPr txBox="1">
                <a:spLocks noRot="1" noChangeAspect="1" noMove="1" noResize="1" noEditPoints="1" noAdjustHandles="1" noChangeArrowheads="1" noChangeShapeType="1" noTextEdit="1"/>
              </p:cNvSpPr>
              <p:nvPr/>
            </p:nvSpPr>
            <p:spPr>
              <a:xfrm>
                <a:off x="647700" y="836042"/>
                <a:ext cx="7620000" cy="923330"/>
              </a:xfrm>
              <a:prstGeom prst="rect">
                <a:avLst/>
              </a:prstGeom>
              <a:blipFill>
                <a:blip r:embed="rId4"/>
                <a:stretch>
                  <a:fillRect l="-160" t="-3289" r="-880" b="-9211"/>
                </a:stretch>
              </a:blipFill>
            </p:spPr>
            <p:txBody>
              <a:bodyPr/>
              <a:lstStyle/>
              <a:p>
                <a:r>
                  <a:rPr lang="en-US">
                    <a:noFill/>
                  </a:rPr>
                  <a:t> </a:t>
                </a:r>
              </a:p>
            </p:txBody>
          </p:sp>
        </mc:Fallback>
      </mc:AlternateContent>
      <p:sp>
        <p:nvSpPr>
          <p:cNvPr id="16" name="TextBox 15">
            <a:extLst>
              <a:ext uri="{FF2B5EF4-FFF2-40B4-BE49-F238E27FC236}">
                <a16:creationId xmlns:a16="http://schemas.microsoft.com/office/drawing/2014/main" id="{5839E9B4-1711-4A32-AE47-A1AB61B51653}"/>
              </a:ext>
            </a:extLst>
          </p:cNvPr>
          <p:cNvSpPr txBox="1"/>
          <p:nvPr/>
        </p:nvSpPr>
        <p:spPr>
          <a:xfrm>
            <a:off x="0" y="6519446"/>
            <a:ext cx="7620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Antarctic </a:t>
            </a:r>
            <a:r>
              <a:rPr lang="en-US" sz="1600" dirty="0" err="1">
                <a:solidFill>
                  <a:schemeClr val="bg1"/>
                </a:solidFill>
                <a:latin typeface="Calibri" panose="020F0502020204030204" pitchFamily="34" charset="0"/>
                <a:cs typeface="Calibri" panose="020F0502020204030204" pitchFamily="34" charset="0"/>
              </a:rPr>
              <a:t>BUttressing</a:t>
            </a:r>
            <a:r>
              <a:rPr lang="en-US" sz="1600" dirty="0">
                <a:solidFill>
                  <a:schemeClr val="bg1"/>
                </a:solidFill>
                <a:latin typeface="Calibri" panose="020F0502020204030204" pitchFamily="34" charset="0"/>
                <a:cs typeface="Calibri" panose="020F0502020204030204" pitchFamily="34" charset="0"/>
              </a:rPr>
              <a:t> Model </a:t>
            </a:r>
            <a:r>
              <a:rPr lang="en-US" sz="1600" dirty="0" err="1">
                <a:solidFill>
                  <a:schemeClr val="bg1"/>
                </a:solidFill>
                <a:latin typeface="Calibri" panose="020F0502020204030204" pitchFamily="34" charset="0"/>
                <a:cs typeface="Calibri" panose="020F0502020204030204" pitchFamily="34" charset="0"/>
              </a:rPr>
              <a:t>Intercomparison</a:t>
            </a:r>
            <a:r>
              <a:rPr lang="en-US" sz="1600" dirty="0">
                <a:solidFill>
                  <a:schemeClr val="bg1"/>
                </a:solidFill>
                <a:latin typeface="Calibri" panose="020F0502020204030204" pitchFamily="34" charset="0"/>
                <a:cs typeface="Calibri" panose="020F0502020204030204" pitchFamily="34" charset="0"/>
              </a:rPr>
              <a:t> Project</a:t>
            </a:r>
          </a:p>
        </p:txBody>
      </p:sp>
    </p:spTree>
    <p:extLst>
      <p:ext uri="{BB962C8B-B14F-4D97-AF65-F5344CB8AC3E}">
        <p14:creationId xmlns:p14="http://schemas.microsoft.com/office/powerpoint/2010/main" val="2098326754"/>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LARMIP_no_sound">
            <a:hlinkClick r:id="" action="ppaction://media"/>
            <a:extLst>
              <a:ext uri="{FF2B5EF4-FFF2-40B4-BE49-F238E27FC236}">
                <a16:creationId xmlns:a16="http://schemas.microsoft.com/office/drawing/2014/main" id="{B7700330-522C-414C-9DB4-145B5317DCC6}"/>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146841" y="2439340"/>
            <a:ext cx="6850318" cy="3853304"/>
          </a:xfrm>
          <a:prstGeom prst="rect">
            <a:avLst/>
          </a:prstGeom>
        </p:spPr>
      </p:pic>
      <p:sp>
        <p:nvSpPr>
          <p:cNvPr id="5" name="Title 1"/>
          <p:cNvSpPr>
            <a:spLocks noGrp="1"/>
          </p:cNvSpPr>
          <p:nvPr>
            <p:ph type="title"/>
          </p:nvPr>
        </p:nvSpPr>
        <p:spPr>
          <a:xfrm>
            <a:off x="152400" y="-152400"/>
            <a:ext cx="8991600" cy="1261646"/>
          </a:xfrm>
        </p:spPr>
        <p:txBody>
          <a:bodyPr/>
          <a:lstStyle/>
          <a:p>
            <a:pPr algn="l"/>
            <a:r>
              <a:rPr lang="en-US" sz="3600" dirty="0">
                <a:solidFill>
                  <a:schemeClr val="tx1"/>
                </a:solidFill>
                <a:latin typeface="Calibri" panose="020F0502020204030204" pitchFamily="34" charset="0"/>
              </a:rPr>
              <a:t>LARMIP*-Antarctica Experiment</a:t>
            </a:r>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AFDE6CE2-2F8E-4D36-83EE-A5B88FACA206}"/>
                  </a:ext>
                </a:extLst>
              </p:cNvPr>
              <p:cNvSpPr txBox="1"/>
              <p:nvPr/>
            </p:nvSpPr>
            <p:spPr>
              <a:xfrm>
                <a:off x="246336" y="839378"/>
                <a:ext cx="8651328" cy="923330"/>
              </a:xfrm>
              <a:prstGeom prst="rect">
                <a:avLst/>
              </a:prstGeom>
              <a:solidFill>
                <a:schemeClr val="accent4">
                  <a:lumMod val="20000"/>
                  <a:lumOff val="80000"/>
                </a:schemeClr>
              </a:solidFill>
            </p:spPr>
            <p:txBody>
              <a:bodyPr wrap="square" rtlCol="0">
                <a:spAutoFit/>
              </a:bodyPr>
              <a:lstStyle/>
              <a:p>
                <a:pPr algn="ctr"/>
                <a:r>
                  <a:rPr lang="en-US" dirty="0">
                    <a:latin typeface="Calibri" panose="020F0502020204030204" pitchFamily="34" charset="0"/>
                    <a:cs typeface="Calibri" panose="020F0502020204030204" pitchFamily="34" charset="0"/>
                  </a:rPr>
                  <a:t>Similar to control run (forced with historical observations) in most parts of Antarctica, but includes </a:t>
                </a:r>
                <a:r>
                  <a:rPr lang="en-US" b="1" i="1" dirty="0">
                    <a:latin typeface="Calibri" panose="020F0502020204030204" pitchFamily="34" charset="0"/>
                    <a:cs typeface="Calibri" panose="020F0502020204030204" pitchFamily="34" charset="0"/>
                  </a:rPr>
                  <a:t>warmer ocean water </a:t>
                </a:r>
                <a:r>
                  <a:rPr lang="en-US" dirty="0">
                    <a:latin typeface="Calibri" panose="020F0502020204030204" pitchFamily="34" charset="0"/>
                    <a:cs typeface="Calibri" panose="020F0502020204030204" pitchFamily="34" charset="0"/>
                  </a:rPr>
                  <a:t>flowing into the cavity beneath the </a:t>
                </a:r>
                <a:r>
                  <a:rPr lang="en-US" b="1" i="1" dirty="0">
                    <a:latin typeface="Calibri" panose="020F0502020204030204" pitchFamily="34" charset="0"/>
                    <a:cs typeface="Calibri" panose="020F0502020204030204" pitchFamily="34" charset="0"/>
                  </a:rPr>
                  <a:t>Filchner-Ronne Ice Shelf</a:t>
                </a:r>
              </a:p>
              <a:p>
                <a:pPr algn="ctr"/>
                <a14:m>
                  <m:oMath xmlns:m="http://schemas.openxmlformats.org/officeDocument/2006/math">
                    <m:r>
                      <a:rPr lang="en-US" i="1" smtClean="0">
                        <a:latin typeface="Cambria Math" panose="02040503050406030204" pitchFamily="18" charset="0"/>
                        <a:ea typeface="Cambria Math" panose="02040503050406030204" pitchFamily="18" charset="0"/>
                        <a:cs typeface="Calibri" panose="020F0502020204030204" pitchFamily="34" charset="0"/>
                      </a:rPr>
                      <m:t>→</m:t>
                    </m:r>
                    <m:r>
                      <a:rPr lang="en-US" b="0" i="1" smtClean="0">
                        <a:latin typeface="Cambria Math" panose="02040503050406030204" pitchFamily="18" charset="0"/>
                        <a:ea typeface="Cambria Math" panose="02040503050406030204" pitchFamily="18" charset="0"/>
                        <a:cs typeface="Calibri" panose="020F0502020204030204" pitchFamily="34" charset="0"/>
                      </a:rPr>
                      <m:t> </m:t>
                    </m:r>
                  </m:oMath>
                </a14:m>
                <a:r>
                  <a:rPr lang="en-US" dirty="0">
                    <a:latin typeface="Calibri" panose="020F0502020204030204" pitchFamily="34" charset="0"/>
                    <a:cs typeface="Calibri" panose="020F0502020204030204" pitchFamily="34" charset="0"/>
                  </a:rPr>
                  <a:t>provides example of ice sheet’s response to </a:t>
                </a:r>
                <a:r>
                  <a:rPr lang="en-US" b="1" i="1" dirty="0">
                    <a:latin typeface="Calibri" panose="020F0502020204030204" pitchFamily="34" charset="0"/>
                    <a:cs typeface="Calibri" panose="020F0502020204030204" pitchFamily="34" charset="0"/>
                  </a:rPr>
                  <a:t>aggressive melting and thinning</a:t>
                </a:r>
              </a:p>
            </p:txBody>
          </p:sp>
        </mc:Choice>
        <mc:Fallback xmlns="">
          <p:sp>
            <p:nvSpPr>
              <p:cNvPr id="13" name="TextBox 12">
                <a:extLst>
                  <a:ext uri="{FF2B5EF4-FFF2-40B4-BE49-F238E27FC236}">
                    <a16:creationId xmlns:a16="http://schemas.microsoft.com/office/drawing/2014/main" id="{AFDE6CE2-2F8E-4D36-83EE-A5B88FACA206}"/>
                  </a:ext>
                </a:extLst>
              </p:cNvPr>
              <p:cNvSpPr txBox="1">
                <a:spLocks noRot="1" noChangeAspect="1" noMove="1" noResize="1" noEditPoints="1" noAdjustHandles="1" noChangeArrowheads="1" noChangeShapeType="1" noTextEdit="1"/>
              </p:cNvSpPr>
              <p:nvPr/>
            </p:nvSpPr>
            <p:spPr>
              <a:xfrm>
                <a:off x="246336" y="839378"/>
                <a:ext cx="8651328" cy="923330"/>
              </a:xfrm>
              <a:prstGeom prst="rect">
                <a:avLst/>
              </a:prstGeom>
              <a:blipFill>
                <a:blip r:embed="rId6"/>
                <a:stretch>
                  <a:fillRect l="-282" t="-3974" r="-211" b="-9934"/>
                </a:stretch>
              </a:blipFill>
            </p:spPr>
            <p:txBody>
              <a:bodyPr/>
              <a:lstStyle/>
              <a:p>
                <a:r>
                  <a:rPr lang="en-US">
                    <a:noFill/>
                  </a:rPr>
                  <a:t> </a:t>
                </a:r>
              </a:p>
            </p:txBody>
          </p:sp>
        </mc:Fallback>
      </mc:AlternateContent>
      <p:sp>
        <p:nvSpPr>
          <p:cNvPr id="16" name="TextBox 15">
            <a:extLst>
              <a:ext uri="{FF2B5EF4-FFF2-40B4-BE49-F238E27FC236}">
                <a16:creationId xmlns:a16="http://schemas.microsoft.com/office/drawing/2014/main" id="{5839E9B4-1711-4A32-AE47-A1AB61B51653}"/>
              </a:ext>
            </a:extLst>
          </p:cNvPr>
          <p:cNvSpPr txBox="1"/>
          <p:nvPr/>
        </p:nvSpPr>
        <p:spPr>
          <a:xfrm>
            <a:off x="0" y="6519446"/>
            <a:ext cx="7620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Linear Antarctic Response Model </a:t>
            </a:r>
            <a:r>
              <a:rPr lang="en-US" sz="1600" dirty="0" err="1">
                <a:solidFill>
                  <a:schemeClr val="bg1"/>
                </a:solidFill>
                <a:latin typeface="Calibri" panose="020F0502020204030204" pitchFamily="34" charset="0"/>
                <a:cs typeface="Calibri" panose="020F0502020204030204" pitchFamily="34" charset="0"/>
              </a:rPr>
              <a:t>Intercomparison</a:t>
            </a:r>
            <a:r>
              <a:rPr lang="en-US" sz="1600" dirty="0">
                <a:solidFill>
                  <a:schemeClr val="bg1"/>
                </a:solidFill>
                <a:latin typeface="Calibri" panose="020F0502020204030204" pitchFamily="34" charset="0"/>
                <a:cs typeface="Calibri" panose="020F0502020204030204" pitchFamily="34" charset="0"/>
              </a:rPr>
              <a:t> Project</a:t>
            </a:r>
          </a:p>
        </p:txBody>
      </p:sp>
      <p:sp>
        <p:nvSpPr>
          <p:cNvPr id="4" name="Arrow: Up 3">
            <a:extLst>
              <a:ext uri="{FF2B5EF4-FFF2-40B4-BE49-F238E27FC236}">
                <a16:creationId xmlns:a16="http://schemas.microsoft.com/office/drawing/2014/main" id="{DFED98A3-B4AC-430C-8676-5B9EEC13B320}"/>
              </a:ext>
            </a:extLst>
          </p:cNvPr>
          <p:cNvSpPr/>
          <p:nvPr/>
        </p:nvSpPr>
        <p:spPr>
          <a:xfrm rot="9157380">
            <a:off x="4077094" y="2917581"/>
            <a:ext cx="148260" cy="534946"/>
          </a:xfrm>
          <a:prstGeom prst="upArrow">
            <a:avLst/>
          </a:prstGeom>
          <a:solidFill>
            <a:schemeClr val="bg1">
              <a:lumMod val="85000"/>
            </a:schemeClr>
          </a:solidFill>
          <a:ln>
            <a:solidFill>
              <a:schemeClr val="tx1">
                <a:lumMod val="65000"/>
                <a:lumOff val="3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6">
            <a:extLst>
              <a:ext uri="{FF2B5EF4-FFF2-40B4-BE49-F238E27FC236}">
                <a16:creationId xmlns:a16="http://schemas.microsoft.com/office/drawing/2014/main" id="{54791B45-A72F-4492-B424-B0301DECA3C6}"/>
              </a:ext>
            </a:extLst>
          </p:cNvPr>
          <p:cNvSpPr/>
          <p:nvPr/>
        </p:nvSpPr>
        <p:spPr>
          <a:xfrm>
            <a:off x="1097218" y="1913759"/>
            <a:ext cx="6743700" cy="374530"/>
          </a:xfrm>
          <a:prstGeom prst="rect">
            <a:avLst/>
          </a:prstGeom>
          <a:ln>
            <a:noFill/>
          </a:ln>
        </p:spPr>
        <p:txBody>
          <a:bodyPr wrap="square">
            <a:spAutoFit/>
          </a:bodyPr>
          <a:lstStyle/>
          <a:p>
            <a:pPr algn="ctr"/>
            <a:r>
              <a:rPr lang="en-US" dirty="0">
                <a:latin typeface="Calibri" panose="020F0502020204030204" pitchFamily="34" charset="0"/>
                <a:cs typeface="Calibri" panose="020F0502020204030204" pitchFamily="34" charset="0"/>
                <a:hlinkClick r:id="rId7"/>
              </a:rPr>
              <a:t>https://www.youtube.com/watch?v=Wt0TvNjYsOs&amp;feature=youtu.be</a:t>
            </a:r>
            <a:r>
              <a:rPr lang="en-US" dirty="0">
                <a:latin typeface="Calibri" panose="020F0502020204030204" pitchFamily="34" charset="0"/>
                <a:cs typeface="Calibri" panose="020F0502020204030204" pitchFamily="34" charset="0"/>
              </a:rPr>
              <a:t> </a:t>
            </a:r>
          </a:p>
        </p:txBody>
      </p:sp>
    </p:spTree>
    <p:extLst>
      <p:ext uri="{BB962C8B-B14F-4D97-AF65-F5344CB8AC3E}">
        <p14:creationId xmlns:p14="http://schemas.microsoft.com/office/powerpoint/2010/main" val="357248914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71539"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childTnLst>
        </p:cTn>
      </p:par>
    </p:tn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152400" y="-152400"/>
            <a:ext cx="8991600" cy="1261646"/>
          </a:xfrm>
          <a:solidFill>
            <a:schemeClr val="bg1"/>
          </a:solidFill>
        </p:spPr>
        <p:txBody>
          <a:bodyPr/>
          <a:lstStyle/>
          <a:p>
            <a:pPr algn="l"/>
            <a:r>
              <a:rPr lang="en-US" sz="3600" dirty="0">
                <a:solidFill>
                  <a:schemeClr val="tx1"/>
                </a:solidFill>
                <a:latin typeface="Calibri" panose="020F0502020204030204" pitchFamily="34" charset="0"/>
              </a:rPr>
              <a:t>Simulations: Ice Sheets &amp; SLR under ISMIP6*</a:t>
            </a:r>
          </a:p>
        </p:txBody>
      </p:sp>
      <p:sp>
        <p:nvSpPr>
          <p:cNvPr id="16" name="TextBox 15">
            <a:extLst>
              <a:ext uri="{FF2B5EF4-FFF2-40B4-BE49-F238E27FC236}">
                <a16:creationId xmlns:a16="http://schemas.microsoft.com/office/drawing/2014/main" id="{5839E9B4-1711-4A32-AE47-A1AB61B51653}"/>
              </a:ext>
            </a:extLst>
          </p:cNvPr>
          <p:cNvSpPr txBox="1"/>
          <p:nvPr/>
        </p:nvSpPr>
        <p:spPr>
          <a:xfrm>
            <a:off x="0" y="6519446"/>
            <a:ext cx="7620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Linear Antarctic Response Model </a:t>
            </a:r>
            <a:r>
              <a:rPr lang="en-US" sz="1600" dirty="0" err="1">
                <a:solidFill>
                  <a:schemeClr val="bg1"/>
                </a:solidFill>
                <a:latin typeface="Calibri" panose="020F0502020204030204" pitchFamily="34" charset="0"/>
                <a:cs typeface="Calibri" panose="020F0502020204030204" pitchFamily="34" charset="0"/>
              </a:rPr>
              <a:t>Intercomparison</a:t>
            </a:r>
            <a:r>
              <a:rPr lang="en-US" sz="1600" dirty="0">
                <a:solidFill>
                  <a:schemeClr val="bg1"/>
                </a:solidFill>
                <a:latin typeface="Calibri" panose="020F0502020204030204" pitchFamily="34" charset="0"/>
                <a:cs typeface="Calibri" panose="020F0502020204030204" pitchFamily="34" charset="0"/>
              </a:rPr>
              <a:t> Project</a:t>
            </a:r>
          </a:p>
        </p:txBody>
      </p:sp>
      <p:sp>
        <p:nvSpPr>
          <p:cNvPr id="6" name="Rectangle 5">
            <a:extLst>
              <a:ext uri="{FF2B5EF4-FFF2-40B4-BE49-F238E27FC236}">
                <a16:creationId xmlns:a16="http://schemas.microsoft.com/office/drawing/2014/main" id="{CD12E2BF-DB99-46F6-AD55-BF85E9D3BD07}"/>
              </a:ext>
            </a:extLst>
          </p:cNvPr>
          <p:cNvSpPr/>
          <p:nvPr/>
        </p:nvSpPr>
        <p:spPr>
          <a:xfrm>
            <a:off x="0" y="708510"/>
            <a:ext cx="9144000" cy="6175236"/>
          </a:xfrm>
          <a:prstGeom prst="rect">
            <a:avLst/>
          </a:prstGeom>
          <a:solidFill>
            <a:schemeClr val="bg1"/>
          </a:solidFill>
          <a:ln w="12700">
            <a:solidFill>
              <a:schemeClr val="accent1">
                <a:shade val="50000"/>
              </a:schemeClr>
            </a:solid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7" name="Rectangle 6">
            <a:extLst>
              <a:ext uri="{FF2B5EF4-FFF2-40B4-BE49-F238E27FC236}">
                <a16:creationId xmlns:a16="http://schemas.microsoft.com/office/drawing/2014/main" id="{16E2CB39-ABB2-4DA9-95CB-CDC333F63A21}"/>
              </a:ext>
            </a:extLst>
          </p:cNvPr>
          <p:cNvSpPr/>
          <p:nvPr/>
        </p:nvSpPr>
        <p:spPr>
          <a:xfrm>
            <a:off x="2124737" y="4078440"/>
            <a:ext cx="6912272" cy="2690418"/>
          </a:xfrm>
          <a:prstGeom prst="rect">
            <a:avLst/>
          </a:prstGeom>
          <a:solidFill>
            <a:srgbClr val="FFFFFF"/>
          </a:solidFill>
          <a:ln w="12700">
            <a:solidFill>
              <a:schemeClr val="accent1">
                <a:shade val="50000"/>
              </a:schemeClr>
            </a:solid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8" name="Rectangle 7">
            <a:extLst>
              <a:ext uri="{FF2B5EF4-FFF2-40B4-BE49-F238E27FC236}">
                <a16:creationId xmlns:a16="http://schemas.microsoft.com/office/drawing/2014/main" id="{1FB75A41-55BC-4361-A432-9CCB050451C1}"/>
              </a:ext>
            </a:extLst>
          </p:cNvPr>
          <p:cNvSpPr/>
          <p:nvPr/>
        </p:nvSpPr>
        <p:spPr>
          <a:xfrm>
            <a:off x="124691" y="788881"/>
            <a:ext cx="4631378" cy="3012957"/>
          </a:xfrm>
          <a:prstGeom prst="rect">
            <a:avLst/>
          </a:prstGeom>
          <a:solidFill>
            <a:srgbClr val="FFFFFF"/>
          </a:solidFill>
          <a:ln w="12700">
            <a:solidFill>
              <a:schemeClr val="accent1">
                <a:shade val="50000"/>
              </a:schemeClr>
            </a:solid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9" name="Picture 8">
            <a:extLst>
              <a:ext uri="{FF2B5EF4-FFF2-40B4-BE49-F238E27FC236}">
                <a16:creationId xmlns:a16="http://schemas.microsoft.com/office/drawing/2014/main" id="{E5E846C6-20CA-408A-8AB5-7AD252081E1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73115" y="878778"/>
            <a:ext cx="2770178" cy="2732161"/>
          </a:xfrm>
          <a:prstGeom prst="rect">
            <a:avLst/>
          </a:prstGeom>
        </p:spPr>
      </p:pic>
      <p:pic>
        <p:nvPicPr>
          <p:cNvPr id="10" name="Picture 9">
            <a:extLst>
              <a:ext uri="{FF2B5EF4-FFF2-40B4-BE49-F238E27FC236}">
                <a16:creationId xmlns:a16="http://schemas.microsoft.com/office/drawing/2014/main" id="{A8714B90-D7F4-4AE8-AD52-40F7BBD57C70}"/>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52310"/>
          <a:stretch/>
        </p:blipFill>
        <p:spPr>
          <a:xfrm>
            <a:off x="3240300" y="810972"/>
            <a:ext cx="1408889" cy="2808391"/>
          </a:xfrm>
          <a:prstGeom prst="rect">
            <a:avLst/>
          </a:prstGeom>
        </p:spPr>
      </p:pic>
      <p:pic>
        <p:nvPicPr>
          <p:cNvPr id="11" name="Picture 10">
            <a:extLst>
              <a:ext uri="{FF2B5EF4-FFF2-40B4-BE49-F238E27FC236}">
                <a16:creationId xmlns:a16="http://schemas.microsoft.com/office/drawing/2014/main" id="{81FA48BD-E889-44FB-9486-2A137E7A840D}"/>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974" t="2160" b="2282"/>
          <a:stretch/>
        </p:blipFill>
        <p:spPr>
          <a:xfrm>
            <a:off x="2277693" y="4127423"/>
            <a:ext cx="2633050" cy="2479260"/>
          </a:xfrm>
          <a:prstGeom prst="rect">
            <a:avLst/>
          </a:prstGeom>
        </p:spPr>
      </p:pic>
      <p:pic>
        <p:nvPicPr>
          <p:cNvPr id="12" name="Picture 11">
            <a:extLst>
              <a:ext uri="{FF2B5EF4-FFF2-40B4-BE49-F238E27FC236}">
                <a16:creationId xmlns:a16="http://schemas.microsoft.com/office/drawing/2014/main" id="{E39EB648-313E-483B-9933-6356E4BBDB82}"/>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5262845" y="4121296"/>
            <a:ext cx="3708019" cy="2446724"/>
          </a:xfrm>
          <a:prstGeom prst="rect">
            <a:avLst/>
          </a:prstGeom>
        </p:spPr>
      </p:pic>
      <p:sp>
        <p:nvSpPr>
          <p:cNvPr id="14" name="TextBox 13">
            <a:extLst>
              <a:ext uri="{FF2B5EF4-FFF2-40B4-BE49-F238E27FC236}">
                <a16:creationId xmlns:a16="http://schemas.microsoft.com/office/drawing/2014/main" id="{360C0988-0BB7-4113-8DB0-0750667F6CDD}"/>
              </a:ext>
            </a:extLst>
          </p:cNvPr>
          <p:cNvSpPr txBox="1"/>
          <p:nvPr/>
        </p:nvSpPr>
        <p:spPr>
          <a:xfrm>
            <a:off x="42685" y="4078608"/>
            <a:ext cx="2120072" cy="2669962"/>
          </a:xfrm>
          <a:prstGeom prst="rect">
            <a:avLst/>
          </a:prstGeom>
          <a:noFill/>
        </p:spPr>
        <p:txBody>
          <a:bodyPr wrap="square" rtlCol="0">
            <a:spAutoFit/>
          </a:bodyPr>
          <a:lstStyle/>
          <a:p>
            <a:pPr algn="ctr"/>
            <a:r>
              <a:rPr lang="en-US" sz="1150" dirty="0">
                <a:latin typeface="Calibri" panose="020F0502020204030204" pitchFamily="34" charset="0"/>
                <a:cs typeface="Calibri" panose="020F0502020204030204" pitchFamily="34" charset="0"/>
              </a:rPr>
              <a:t>Future Antarctica sea level contribution under rapid ice shelf melting (top left) and ice shelf collapse (bottom right). </a:t>
            </a:r>
          </a:p>
          <a:p>
            <a:endParaRPr lang="en-US" sz="600" dirty="0">
              <a:latin typeface="Calibri" panose="020F0502020204030204" pitchFamily="34" charset="0"/>
              <a:cs typeface="Calibri" panose="020F0502020204030204" pitchFamily="34" charset="0"/>
            </a:endParaRPr>
          </a:p>
          <a:p>
            <a:pPr algn="ctr"/>
            <a:r>
              <a:rPr lang="en-US" sz="1150" dirty="0">
                <a:latin typeface="Calibri" panose="020F0502020204030204" pitchFamily="34" charset="0"/>
                <a:cs typeface="Calibri" panose="020F0502020204030204" pitchFamily="34" charset="0"/>
              </a:rPr>
              <a:t>PDF of future sea-level rise from all land ice from emulation of ISMIP6 and </a:t>
            </a:r>
            <a:r>
              <a:rPr lang="en-US" sz="1150" dirty="0" err="1">
                <a:latin typeface="Calibri" panose="020F0502020204030204" pitchFamily="34" charset="0"/>
                <a:cs typeface="Calibri" panose="020F0502020204030204" pitchFamily="34" charset="0"/>
              </a:rPr>
              <a:t>GlacierMIP</a:t>
            </a:r>
            <a:r>
              <a:rPr lang="en-US" sz="1150" dirty="0">
                <a:latin typeface="Calibri" panose="020F0502020204030204" pitchFamily="34" charset="0"/>
                <a:cs typeface="Calibri" panose="020F0502020204030204" pitchFamily="34" charset="0"/>
              </a:rPr>
              <a:t> model projections (upper right).</a:t>
            </a:r>
          </a:p>
          <a:p>
            <a:endParaRPr lang="en-US" sz="600" dirty="0">
              <a:latin typeface="Calibri" panose="020F0502020204030204" pitchFamily="34" charset="0"/>
              <a:cs typeface="Calibri" panose="020F0502020204030204" pitchFamily="34" charset="0"/>
            </a:endParaRPr>
          </a:p>
          <a:p>
            <a:pPr algn="ctr"/>
            <a:r>
              <a:rPr lang="en-US" sz="1150" b="1" dirty="0">
                <a:solidFill>
                  <a:srgbClr val="0432FF"/>
                </a:solidFill>
                <a:latin typeface="Calibri" panose="020F0502020204030204" pitchFamily="34" charset="0"/>
                <a:cs typeface="Calibri" panose="020F0502020204030204" pitchFamily="34" charset="0"/>
              </a:rPr>
              <a:t>~20% of ice sheet contributions from DOE-developed models </a:t>
            </a:r>
          </a:p>
          <a:p>
            <a:endParaRPr lang="en-US" sz="600" dirty="0">
              <a:latin typeface="Calibri" panose="020F0502020204030204" pitchFamily="34" charset="0"/>
              <a:cs typeface="Calibri" panose="020F0502020204030204" pitchFamily="34" charset="0"/>
            </a:endParaRPr>
          </a:p>
          <a:p>
            <a:pPr algn="ctr"/>
            <a:r>
              <a:rPr lang="en-US" sz="1150" b="1" dirty="0">
                <a:latin typeface="Calibri" panose="020F0502020204030204" pitchFamily="34" charset="0"/>
                <a:cs typeface="Calibri" panose="020F0502020204030204" pitchFamily="34" charset="0"/>
              </a:rPr>
              <a:t>Most other models are 2D, </a:t>
            </a:r>
            <a:r>
              <a:rPr lang="en-US" sz="1150" b="1" i="1" dirty="0">
                <a:latin typeface="Calibri" panose="020F0502020204030204" pitchFamily="34" charset="0"/>
                <a:cs typeface="Calibri" panose="020F0502020204030204" pitchFamily="34" charset="0"/>
              </a:rPr>
              <a:t>ad hoc</a:t>
            </a:r>
            <a:r>
              <a:rPr lang="en-US" sz="1150" b="1" dirty="0">
                <a:latin typeface="Calibri" panose="020F0502020204030204" pitchFamily="34" charset="0"/>
                <a:cs typeface="Calibri" panose="020F0502020204030204" pitchFamily="34" charset="0"/>
              </a:rPr>
              <a:t> hybrids, or are run at relatively coarse resolution</a:t>
            </a:r>
          </a:p>
        </p:txBody>
      </p:sp>
      <p:sp>
        <p:nvSpPr>
          <p:cNvPr id="15" name="Rectangle 14">
            <a:extLst>
              <a:ext uri="{FF2B5EF4-FFF2-40B4-BE49-F238E27FC236}">
                <a16:creationId xmlns:a16="http://schemas.microsoft.com/office/drawing/2014/main" id="{6EE5A4E1-76B1-4DB1-AAF9-68381D134930}"/>
              </a:ext>
            </a:extLst>
          </p:cNvPr>
          <p:cNvSpPr/>
          <p:nvPr/>
        </p:nvSpPr>
        <p:spPr>
          <a:xfrm>
            <a:off x="1620976" y="878778"/>
            <a:ext cx="647206" cy="638665"/>
          </a:xfrm>
          <a:prstGeom prst="rect">
            <a:avLst/>
          </a:prstGeom>
          <a:noFill/>
          <a:ln w="19050">
            <a:solidFill>
              <a:srgbClr val="0432FF"/>
            </a:solidFill>
            <a:prstDash val="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7" name="Rectangle 16">
            <a:extLst>
              <a:ext uri="{FF2B5EF4-FFF2-40B4-BE49-F238E27FC236}">
                <a16:creationId xmlns:a16="http://schemas.microsoft.com/office/drawing/2014/main" id="{E65B2191-FC0A-4055-A741-A9F1527FE866}"/>
              </a:ext>
            </a:extLst>
          </p:cNvPr>
          <p:cNvSpPr/>
          <p:nvPr/>
        </p:nvSpPr>
        <p:spPr>
          <a:xfrm>
            <a:off x="314046" y="2177651"/>
            <a:ext cx="647206" cy="638665"/>
          </a:xfrm>
          <a:prstGeom prst="rect">
            <a:avLst/>
          </a:prstGeom>
          <a:noFill/>
          <a:ln w="19050">
            <a:solidFill>
              <a:srgbClr val="0432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8" name="Rectangle 17">
            <a:extLst>
              <a:ext uri="{FF2B5EF4-FFF2-40B4-BE49-F238E27FC236}">
                <a16:creationId xmlns:a16="http://schemas.microsoft.com/office/drawing/2014/main" id="{96D26B29-1C01-4963-9577-91325AAC081E}"/>
              </a:ext>
            </a:extLst>
          </p:cNvPr>
          <p:cNvSpPr/>
          <p:nvPr/>
        </p:nvSpPr>
        <p:spPr>
          <a:xfrm>
            <a:off x="955956" y="878778"/>
            <a:ext cx="647206" cy="638665"/>
          </a:xfrm>
          <a:prstGeom prst="rect">
            <a:avLst/>
          </a:prstGeom>
          <a:noFill/>
          <a:ln w="19050">
            <a:solidFill>
              <a:srgbClr val="0432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9" name="Rectangle 18">
            <a:extLst>
              <a:ext uri="{FF2B5EF4-FFF2-40B4-BE49-F238E27FC236}">
                <a16:creationId xmlns:a16="http://schemas.microsoft.com/office/drawing/2014/main" id="{100F7B93-DD5F-46E6-9D48-FEB246DCA1A5}"/>
              </a:ext>
            </a:extLst>
          </p:cNvPr>
          <p:cNvSpPr/>
          <p:nvPr/>
        </p:nvSpPr>
        <p:spPr>
          <a:xfrm>
            <a:off x="5937640" y="5734082"/>
            <a:ext cx="737733" cy="727997"/>
          </a:xfrm>
          <a:prstGeom prst="rect">
            <a:avLst/>
          </a:prstGeom>
          <a:noFill/>
          <a:ln w="19050">
            <a:solidFill>
              <a:srgbClr val="0432FF"/>
            </a:solidFill>
            <a:prstDash val="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0" name="Rectangle 19">
            <a:extLst>
              <a:ext uri="{FF2B5EF4-FFF2-40B4-BE49-F238E27FC236}">
                <a16:creationId xmlns:a16="http://schemas.microsoft.com/office/drawing/2014/main" id="{14AC1DE4-4BFF-4CA4-BE1F-E52090D4BF82}"/>
              </a:ext>
            </a:extLst>
          </p:cNvPr>
          <p:cNvSpPr/>
          <p:nvPr/>
        </p:nvSpPr>
        <p:spPr>
          <a:xfrm>
            <a:off x="5199907" y="4959285"/>
            <a:ext cx="737733" cy="727997"/>
          </a:xfrm>
          <a:prstGeom prst="rect">
            <a:avLst/>
          </a:prstGeom>
          <a:noFill/>
          <a:ln w="19050">
            <a:solidFill>
              <a:srgbClr val="0432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1" name="Rectangle 20">
            <a:extLst>
              <a:ext uri="{FF2B5EF4-FFF2-40B4-BE49-F238E27FC236}">
                <a16:creationId xmlns:a16="http://schemas.microsoft.com/office/drawing/2014/main" id="{6A4FF7F7-0B0C-46EE-88D8-D04E9C3B15AA}"/>
              </a:ext>
            </a:extLst>
          </p:cNvPr>
          <p:cNvSpPr/>
          <p:nvPr/>
        </p:nvSpPr>
        <p:spPr>
          <a:xfrm>
            <a:off x="7836871" y="4958796"/>
            <a:ext cx="737733" cy="727997"/>
          </a:xfrm>
          <a:prstGeom prst="rect">
            <a:avLst/>
          </a:prstGeom>
          <a:noFill/>
          <a:ln w="19050">
            <a:solidFill>
              <a:srgbClr val="0432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2" name="Rectangle 21">
            <a:extLst>
              <a:ext uri="{FF2B5EF4-FFF2-40B4-BE49-F238E27FC236}">
                <a16:creationId xmlns:a16="http://schemas.microsoft.com/office/drawing/2014/main" id="{E06A3B09-3D00-4F90-B768-7A3BA84A74BC}"/>
              </a:ext>
            </a:extLst>
          </p:cNvPr>
          <p:cNvSpPr/>
          <p:nvPr/>
        </p:nvSpPr>
        <p:spPr>
          <a:xfrm>
            <a:off x="4017016" y="5815358"/>
            <a:ext cx="887789" cy="149274"/>
          </a:xfrm>
          <a:prstGeom prst="rect">
            <a:avLst/>
          </a:prstGeom>
          <a:noFill/>
          <a:ln w="19050">
            <a:solidFill>
              <a:srgbClr val="0432FF"/>
            </a:solidFill>
            <a:prstDash val="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3" name="Rectangle 22">
            <a:extLst>
              <a:ext uri="{FF2B5EF4-FFF2-40B4-BE49-F238E27FC236}">
                <a16:creationId xmlns:a16="http://schemas.microsoft.com/office/drawing/2014/main" id="{428FD698-02F1-4840-BCA2-0996C7D1DC15}"/>
              </a:ext>
            </a:extLst>
          </p:cNvPr>
          <p:cNvSpPr/>
          <p:nvPr/>
        </p:nvSpPr>
        <p:spPr>
          <a:xfrm>
            <a:off x="4007484" y="4630662"/>
            <a:ext cx="891383" cy="168019"/>
          </a:xfrm>
          <a:prstGeom prst="rect">
            <a:avLst/>
          </a:prstGeom>
          <a:noFill/>
          <a:ln w="19050">
            <a:solidFill>
              <a:srgbClr val="0432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4" name="Rectangle 23">
            <a:extLst>
              <a:ext uri="{FF2B5EF4-FFF2-40B4-BE49-F238E27FC236}">
                <a16:creationId xmlns:a16="http://schemas.microsoft.com/office/drawing/2014/main" id="{25EAEA2C-E319-4E13-8BE2-89DBCE99061C}"/>
              </a:ext>
            </a:extLst>
          </p:cNvPr>
          <p:cNvSpPr/>
          <p:nvPr/>
        </p:nvSpPr>
        <p:spPr>
          <a:xfrm>
            <a:off x="4019360" y="5475107"/>
            <a:ext cx="891383" cy="168019"/>
          </a:xfrm>
          <a:prstGeom prst="rect">
            <a:avLst/>
          </a:prstGeom>
          <a:noFill/>
          <a:ln w="19050">
            <a:solidFill>
              <a:srgbClr val="0432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25" name="Picture 24">
            <a:extLst>
              <a:ext uri="{FF2B5EF4-FFF2-40B4-BE49-F238E27FC236}">
                <a16:creationId xmlns:a16="http://schemas.microsoft.com/office/drawing/2014/main" id="{ED44438C-EED6-402A-8ACC-81D6CE641261}"/>
              </a:ext>
            </a:extLst>
          </p:cNvPr>
          <p:cNvPicPr>
            <a:picLocks noChangeAspect="1"/>
          </p:cNvPicPr>
          <p:nvPr/>
        </p:nvPicPr>
        <p:blipFill rotWithShape="1">
          <a:blip r:embed="rId7" cstate="print">
            <a:extLst>
              <a:ext uri="{28A0092B-C50C-407E-A947-70E740481C1C}">
                <a14:useLocalDpi xmlns:a14="http://schemas.microsoft.com/office/drawing/2010/main" val="0"/>
              </a:ext>
            </a:extLst>
          </a:blip>
          <a:srcRect l="1066" r="89890" b="7616"/>
          <a:stretch/>
        </p:blipFill>
        <p:spPr>
          <a:xfrm>
            <a:off x="3024407" y="810972"/>
            <a:ext cx="267193" cy="2594518"/>
          </a:xfrm>
          <a:prstGeom prst="rect">
            <a:avLst/>
          </a:prstGeom>
        </p:spPr>
      </p:pic>
      <p:sp>
        <p:nvSpPr>
          <p:cNvPr id="26" name="Rectangle 25">
            <a:extLst>
              <a:ext uri="{FF2B5EF4-FFF2-40B4-BE49-F238E27FC236}">
                <a16:creationId xmlns:a16="http://schemas.microsoft.com/office/drawing/2014/main" id="{C4E6E8A7-0321-4E24-9444-BAD1794E9110}"/>
              </a:ext>
            </a:extLst>
          </p:cNvPr>
          <p:cNvSpPr/>
          <p:nvPr/>
        </p:nvSpPr>
        <p:spPr>
          <a:xfrm>
            <a:off x="4945743" y="788882"/>
            <a:ext cx="4126432" cy="3012956"/>
          </a:xfrm>
          <a:prstGeom prst="rect">
            <a:avLst/>
          </a:prstGeom>
          <a:solidFill>
            <a:srgbClr val="FFFFFF"/>
          </a:solidFill>
          <a:ln w="12700">
            <a:solidFill>
              <a:schemeClr val="accent1">
                <a:shade val="50000"/>
              </a:schemeClr>
            </a:solid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cxnSp>
        <p:nvCxnSpPr>
          <p:cNvPr id="27" name="Straight Connector 26">
            <a:extLst>
              <a:ext uri="{FF2B5EF4-FFF2-40B4-BE49-F238E27FC236}">
                <a16:creationId xmlns:a16="http://schemas.microsoft.com/office/drawing/2014/main" id="{98E96513-9409-44F9-AA12-FEBBF7B59974}"/>
              </a:ext>
            </a:extLst>
          </p:cNvPr>
          <p:cNvCxnSpPr>
            <a:cxnSpLocks/>
          </p:cNvCxnSpPr>
          <p:nvPr/>
        </p:nvCxnSpPr>
        <p:spPr>
          <a:xfrm flipH="1">
            <a:off x="3291598" y="3019876"/>
            <a:ext cx="1213400" cy="0"/>
          </a:xfrm>
          <a:prstGeom prst="line">
            <a:avLst/>
          </a:prstGeom>
          <a:ln w="6350"/>
        </p:spPr>
        <p:style>
          <a:lnRef idx="1">
            <a:schemeClr val="accent1"/>
          </a:lnRef>
          <a:fillRef idx="0">
            <a:schemeClr val="accent1"/>
          </a:fillRef>
          <a:effectRef idx="0">
            <a:schemeClr val="accent1"/>
          </a:effectRef>
          <a:fontRef idx="minor">
            <a:schemeClr val="tx1"/>
          </a:fontRef>
        </p:style>
      </p:cxnSp>
      <p:cxnSp>
        <p:nvCxnSpPr>
          <p:cNvPr id="28" name="Straight Connector 27">
            <a:extLst>
              <a:ext uri="{FF2B5EF4-FFF2-40B4-BE49-F238E27FC236}">
                <a16:creationId xmlns:a16="http://schemas.microsoft.com/office/drawing/2014/main" id="{E82A10CF-22C5-45B7-84F1-169FECB06E1C}"/>
              </a:ext>
            </a:extLst>
          </p:cNvPr>
          <p:cNvCxnSpPr/>
          <p:nvPr/>
        </p:nvCxnSpPr>
        <p:spPr>
          <a:xfrm flipH="1">
            <a:off x="3291599" y="2641200"/>
            <a:ext cx="1213397" cy="0"/>
          </a:xfrm>
          <a:prstGeom prst="line">
            <a:avLst/>
          </a:prstGeom>
          <a:ln>
            <a:prstDash val="sysDot"/>
          </a:ln>
        </p:spPr>
        <p:style>
          <a:lnRef idx="1">
            <a:schemeClr val="accent1"/>
          </a:lnRef>
          <a:fillRef idx="0">
            <a:schemeClr val="accent1"/>
          </a:fillRef>
          <a:effectRef idx="0">
            <a:schemeClr val="accent1"/>
          </a:effectRef>
          <a:fontRef idx="minor">
            <a:schemeClr val="tx1"/>
          </a:fontRef>
        </p:style>
      </p:cxnSp>
      <p:cxnSp>
        <p:nvCxnSpPr>
          <p:cNvPr id="29" name="Straight Connector 28">
            <a:extLst>
              <a:ext uri="{FF2B5EF4-FFF2-40B4-BE49-F238E27FC236}">
                <a16:creationId xmlns:a16="http://schemas.microsoft.com/office/drawing/2014/main" id="{BB9C1515-6B13-4712-AB50-4C5E93177393}"/>
              </a:ext>
            </a:extLst>
          </p:cNvPr>
          <p:cNvCxnSpPr/>
          <p:nvPr/>
        </p:nvCxnSpPr>
        <p:spPr>
          <a:xfrm flipH="1">
            <a:off x="3291598" y="3175914"/>
            <a:ext cx="1213397" cy="0"/>
          </a:xfrm>
          <a:prstGeom prst="line">
            <a:avLst/>
          </a:prstGeom>
          <a:ln>
            <a:prstDash val="sysDot"/>
          </a:ln>
        </p:spPr>
        <p:style>
          <a:lnRef idx="1">
            <a:schemeClr val="accent1"/>
          </a:lnRef>
          <a:fillRef idx="0">
            <a:schemeClr val="accent1"/>
          </a:fillRef>
          <a:effectRef idx="0">
            <a:schemeClr val="accent1"/>
          </a:effectRef>
          <a:fontRef idx="minor">
            <a:schemeClr val="tx1"/>
          </a:fontRef>
        </p:style>
      </p:cxnSp>
      <p:cxnSp>
        <p:nvCxnSpPr>
          <p:cNvPr id="30" name="Straight Connector 29">
            <a:extLst>
              <a:ext uri="{FF2B5EF4-FFF2-40B4-BE49-F238E27FC236}">
                <a16:creationId xmlns:a16="http://schemas.microsoft.com/office/drawing/2014/main" id="{9BDE7111-8622-4CAC-BBFD-FB55190AB586}"/>
              </a:ext>
            </a:extLst>
          </p:cNvPr>
          <p:cNvCxnSpPr>
            <a:cxnSpLocks/>
          </p:cNvCxnSpPr>
          <p:nvPr/>
        </p:nvCxnSpPr>
        <p:spPr>
          <a:xfrm flipH="1">
            <a:off x="3279772" y="1782004"/>
            <a:ext cx="1213400" cy="0"/>
          </a:xfrm>
          <a:prstGeom prst="line">
            <a:avLst/>
          </a:prstGeom>
          <a:ln w="6350"/>
        </p:spPr>
        <p:style>
          <a:lnRef idx="1">
            <a:schemeClr val="accent1"/>
          </a:lnRef>
          <a:fillRef idx="0">
            <a:schemeClr val="accent1"/>
          </a:fillRef>
          <a:effectRef idx="0">
            <a:schemeClr val="accent1"/>
          </a:effectRef>
          <a:fontRef idx="minor">
            <a:schemeClr val="tx1"/>
          </a:fontRef>
        </p:style>
      </p:cxnSp>
      <p:cxnSp>
        <p:nvCxnSpPr>
          <p:cNvPr id="31" name="Straight Connector 30">
            <a:extLst>
              <a:ext uri="{FF2B5EF4-FFF2-40B4-BE49-F238E27FC236}">
                <a16:creationId xmlns:a16="http://schemas.microsoft.com/office/drawing/2014/main" id="{347F47B2-F6D7-46A3-BFC6-1CB54C4B36EE}"/>
              </a:ext>
            </a:extLst>
          </p:cNvPr>
          <p:cNvCxnSpPr/>
          <p:nvPr/>
        </p:nvCxnSpPr>
        <p:spPr>
          <a:xfrm flipH="1">
            <a:off x="3279773" y="1490030"/>
            <a:ext cx="1213397" cy="0"/>
          </a:xfrm>
          <a:prstGeom prst="line">
            <a:avLst/>
          </a:prstGeom>
          <a:ln>
            <a:prstDash val="sysDot"/>
          </a:ln>
        </p:spPr>
        <p:style>
          <a:lnRef idx="1">
            <a:schemeClr val="accent1"/>
          </a:lnRef>
          <a:fillRef idx="0">
            <a:schemeClr val="accent1"/>
          </a:fillRef>
          <a:effectRef idx="0">
            <a:schemeClr val="accent1"/>
          </a:effectRef>
          <a:fontRef idx="minor">
            <a:schemeClr val="tx1"/>
          </a:fontRef>
        </p:style>
      </p:cxnSp>
      <p:cxnSp>
        <p:nvCxnSpPr>
          <p:cNvPr id="32" name="Straight Connector 31">
            <a:extLst>
              <a:ext uri="{FF2B5EF4-FFF2-40B4-BE49-F238E27FC236}">
                <a16:creationId xmlns:a16="http://schemas.microsoft.com/office/drawing/2014/main" id="{03DF911E-ABA5-4128-B7B7-73849404EAB8}"/>
              </a:ext>
            </a:extLst>
          </p:cNvPr>
          <p:cNvCxnSpPr/>
          <p:nvPr/>
        </p:nvCxnSpPr>
        <p:spPr>
          <a:xfrm flipH="1">
            <a:off x="3279772" y="1922278"/>
            <a:ext cx="1213397" cy="0"/>
          </a:xfrm>
          <a:prstGeom prst="line">
            <a:avLst/>
          </a:prstGeom>
          <a:ln>
            <a:prstDash val="sysDot"/>
          </a:ln>
        </p:spPr>
        <p:style>
          <a:lnRef idx="1">
            <a:schemeClr val="accent1"/>
          </a:lnRef>
          <a:fillRef idx="0">
            <a:schemeClr val="accent1"/>
          </a:fillRef>
          <a:effectRef idx="0">
            <a:schemeClr val="accent1"/>
          </a:effectRef>
          <a:fontRef idx="minor">
            <a:schemeClr val="tx1"/>
          </a:fontRef>
        </p:style>
      </p:cxnSp>
      <p:pic>
        <p:nvPicPr>
          <p:cNvPr id="33" name="Picture 32">
            <a:extLst>
              <a:ext uri="{FF2B5EF4-FFF2-40B4-BE49-F238E27FC236}">
                <a16:creationId xmlns:a16="http://schemas.microsoft.com/office/drawing/2014/main" id="{41063A33-6748-4789-B28B-EEC53A570916}"/>
              </a:ext>
            </a:extLst>
          </p:cNvPr>
          <p:cNvPicPr>
            <a:picLocks noChangeAspect="1"/>
          </p:cNvPicPr>
          <p:nvPr/>
        </p:nvPicPr>
        <p:blipFill rotWithShape="1">
          <a:blip r:embed="rId8" cstate="print">
            <a:extLst>
              <a:ext uri="{28A0092B-C50C-407E-A947-70E740481C1C}">
                <a14:useLocalDpi xmlns:a14="http://schemas.microsoft.com/office/drawing/2010/main" val="0"/>
              </a:ext>
            </a:extLst>
          </a:blip>
          <a:srcRect r="15309"/>
          <a:stretch/>
        </p:blipFill>
        <p:spPr>
          <a:xfrm>
            <a:off x="4965906" y="869444"/>
            <a:ext cx="4061795" cy="2706697"/>
          </a:xfrm>
          <a:prstGeom prst="rect">
            <a:avLst/>
          </a:prstGeom>
        </p:spPr>
      </p:pic>
      <p:sp>
        <p:nvSpPr>
          <p:cNvPr id="34" name="TextBox 33">
            <a:extLst>
              <a:ext uri="{FF2B5EF4-FFF2-40B4-BE49-F238E27FC236}">
                <a16:creationId xmlns:a16="http://schemas.microsoft.com/office/drawing/2014/main" id="{C94E1233-4FDC-4C0E-983A-D564FF8EE0A3}"/>
              </a:ext>
            </a:extLst>
          </p:cNvPr>
          <p:cNvSpPr txBox="1"/>
          <p:nvPr/>
        </p:nvSpPr>
        <p:spPr>
          <a:xfrm>
            <a:off x="7223076" y="3555451"/>
            <a:ext cx="1753042" cy="246219"/>
          </a:xfrm>
          <a:prstGeom prst="rect">
            <a:avLst/>
          </a:prstGeom>
          <a:no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none" lIns="45719" tIns="45719" rIns="45719" bIns="45719" numCol="1" spcCol="38100" rtlCol="0" anchor="t">
            <a:spAutoFit/>
          </a:bodyPr>
          <a:lstStyle/>
          <a:p>
            <a:pPr marL="0" marR="0" indent="0" algn="l" defTabSz="457200" rtl="0" fontAlgn="auto" latinLnBrk="0" hangingPunct="0">
              <a:lnSpc>
                <a:spcPct val="100000"/>
              </a:lnSpc>
              <a:spcBef>
                <a:spcPts val="0"/>
              </a:spcBef>
              <a:spcAft>
                <a:spcPts val="0"/>
              </a:spcAft>
              <a:buClrTx/>
              <a:buSzTx/>
              <a:buFontTx/>
              <a:buNone/>
              <a:tabLst/>
            </a:pPr>
            <a:r>
              <a:rPr kumimoji="0" lang="en-US" sz="1000" b="0" i="0"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Edwards et al. (</a:t>
            </a:r>
            <a:r>
              <a:rPr kumimoji="0" lang="en-US" sz="1000" b="0" i="1"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Nature</a:t>
            </a:r>
            <a:r>
              <a:rPr kumimoji="0" lang="en-US" sz="1000" b="0"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 in press)</a:t>
            </a:r>
            <a:endParaRPr kumimoji="0" lang="en-US" sz="1000" b="0" i="0"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endParaRPr>
          </a:p>
        </p:txBody>
      </p:sp>
      <p:sp>
        <p:nvSpPr>
          <p:cNvPr id="35" name="TextBox 34">
            <a:extLst>
              <a:ext uri="{FF2B5EF4-FFF2-40B4-BE49-F238E27FC236}">
                <a16:creationId xmlns:a16="http://schemas.microsoft.com/office/drawing/2014/main" id="{D70A4648-8B49-4D3B-85CE-C8E83ADD52C1}"/>
              </a:ext>
            </a:extLst>
          </p:cNvPr>
          <p:cNvSpPr txBox="1"/>
          <p:nvPr/>
        </p:nvSpPr>
        <p:spPr>
          <a:xfrm>
            <a:off x="2541750" y="3576141"/>
            <a:ext cx="2161808" cy="246219"/>
          </a:xfrm>
          <a:prstGeom prst="rect">
            <a:avLst/>
          </a:prstGeom>
          <a:no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none" lIns="45719" tIns="45719" rIns="45719" bIns="45719" numCol="1" spcCol="38100" rtlCol="0" anchor="t">
            <a:spAutoFit/>
          </a:bodyPr>
          <a:lstStyle/>
          <a:p>
            <a:pPr marL="0" marR="0" indent="0" algn="l" defTabSz="457200" rtl="0" fontAlgn="auto" latinLnBrk="0" hangingPunct="0">
              <a:lnSpc>
                <a:spcPct val="100000"/>
              </a:lnSpc>
              <a:spcBef>
                <a:spcPts val="0"/>
              </a:spcBef>
              <a:spcAft>
                <a:spcPts val="0"/>
              </a:spcAft>
              <a:buClrTx/>
              <a:buSzTx/>
              <a:buFontTx/>
              <a:buNone/>
              <a:tabLst/>
            </a:pPr>
            <a:r>
              <a:rPr kumimoji="0" lang="en-US" sz="1000" b="0" i="0" u="none" strike="noStrike" cap="none" spc="0" normalizeH="0" baseline="0" dirty="0" err="1">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Levermann</a:t>
            </a:r>
            <a:r>
              <a:rPr kumimoji="0" lang="en-US" sz="1000" b="0" i="0"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 et al. (</a:t>
            </a:r>
            <a:r>
              <a:rPr kumimoji="0" lang="en-US" sz="1000" b="0" i="1"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Earth Sys. </a:t>
            </a:r>
            <a:r>
              <a:rPr kumimoji="0" lang="en-US" sz="1000" b="0" i="1" u="none" strike="noStrike" cap="none" spc="0" normalizeH="0" baseline="0" dirty="0" err="1">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Dyn</a:t>
            </a:r>
            <a:r>
              <a:rPr kumimoji="0" lang="en-US" sz="1000" b="0" i="1"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a:t>
            </a:r>
            <a:r>
              <a:rPr kumimoji="0" lang="en-US" sz="1000" b="0"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 2020)</a:t>
            </a:r>
            <a:endParaRPr kumimoji="0" lang="en-US" sz="1000" b="0" i="0"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endParaRPr>
          </a:p>
        </p:txBody>
      </p:sp>
      <p:sp>
        <p:nvSpPr>
          <p:cNvPr id="36" name="TextBox 35">
            <a:extLst>
              <a:ext uri="{FF2B5EF4-FFF2-40B4-BE49-F238E27FC236}">
                <a16:creationId xmlns:a16="http://schemas.microsoft.com/office/drawing/2014/main" id="{32DFEED2-E7C5-471E-98D6-F9EE7A731AD0}"/>
              </a:ext>
            </a:extLst>
          </p:cNvPr>
          <p:cNvSpPr txBox="1"/>
          <p:nvPr/>
        </p:nvSpPr>
        <p:spPr>
          <a:xfrm>
            <a:off x="7535812" y="6547712"/>
            <a:ext cx="1488547" cy="246219"/>
          </a:xfrm>
          <a:prstGeom prst="rect">
            <a:avLst/>
          </a:prstGeom>
          <a:no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none" lIns="45719" tIns="45719" rIns="45719" bIns="45719" numCol="1" spcCol="38100" rtlCol="0" anchor="t">
            <a:spAutoFit/>
          </a:bodyPr>
          <a:lstStyle/>
          <a:p>
            <a:pPr marL="0" marR="0" indent="0" algn="l" defTabSz="457200" rtl="0" fontAlgn="auto" latinLnBrk="0" hangingPunct="0">
              <a:lnSpc>
                <a:spcPct val="100000"/>
              </a:lnSpc>
              <a:spcBef>
                <a:spcPts val="0"/>
              </a:spcBef>
              <a:spcAft>
                <a:spcPts val="0"/>
              </a:spcAft>
              <a:buClrTx/>
              <a:buSzTx/>
              <a:buFontTx/>
              <a:buNone/>
              <a:tabLst/>
            </a:pPr>
            <a:r>
              <a:rPr kumimoji="0" lang="en-US" sz="1000" b="0" i="0"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Sun et al. (</a:t>
            </a:r>
            <a:r>
              <a:rPr kumimoji="0" lang="en-US" sz="1000" b="0" i="1"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J. </a:t>
            </a:r>
            <a:r>
              <a:rPr kumimoji="0" lang="en-US" sz="1000" b="0" i="1" u="none" strike="noStrike" cap="none" spc="0" normalizeH="0" baseline="0" dirty="0" err="1">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Glaciol</a:t>
            </a:r>
            <a:r>
              <a:rPr kumimoji="0" lang="en-US" sz="1000" b="0" i="1"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a:t>
            </a:r>
            <a:r>
              <a:rPr kumimoji="0" lang="en-US" sz="1000" b="0"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rPr>
              <a:t>, 2020)</a:t>
            </a:r>
            <a:endParaRPr kumimoji="0" lang="en-US" sz="1000" b="0" i="0" u="none" strike="noStrike" cap="none" spc="0" normalizeH="0" baseline="0" dirty="0">
              <a:ln>
                <a:noFill/>
              </a:ln>
              <a:solidFill>
                <a:schemeClr val="tx1">
                  <a:lumMod val="50000"/>
                  <a:lumOff val="50000"/>
                </a:schemeClr>
              </a:solidFill>
              <a:effectLst/>
              <a:uFillTx/>
              <a:latin typeface="Calibri" panose="020F0502020204030204" pitchFamily="34" charset="0"/>
              <a:ea typeface="+mj-ea"/>
              <a:cs typeface="Calibri" panose="020F0502020204030204" pitchFamily="34" charset="0"/>
              <a:sym typeface="Calibri"/>
            </a:endParaRPr>
          </a:p>
        </p:txBody>
      </p:sp>
      <p:sp>
        <p:nvSpPr>
          <p:cNvPr id="37" name="Rectangle 36">
            <a:extLst>
              <a:ext uri="{FF2B5EF4-FFF2-40B4-BE49-F238E27FC236}">
                <a16:creationId xmlns:a16="http://schemas.microsoft.com/office/drawing/2014/main" id="{E36390AE-FDFB-4FE4-A730-D6DC2881FD1E}"/>
              </a:ext>
            </a:extLst>
          </p:cNvPr>
          <p:cNvSpPr/>
          <p:nvPr/>
        </p:nvSpPr>
        <p:spPr>
          <a:xfrm>
            <a:off x="54858" y="5663468"/>
            <a:ext cx="2016383" cy="423820"/>
          </a:xfrm>
          <a:prstGeom prst="rect">
            <a:avLst/>
          </a:prstGeom>
          <a:noFill/>
          <a:ln w="28575">
            <a:solidFill>
              <a:srgbClr val="0432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extBox 1">
            <a:extLst>
              <a:ext uri="{FF2B5EF4-FFF2-40B4-BE49-F238E27FC236}">
                <a16:creationId xmlns:a16="http://schemas.microsoft.com/office/drawing/2014/main" id="{BAE91D61-AAF0-476F-9700-44E58A665650}"/>
              </a:ext>
            </a:extLst>
          </p:cNvPr>
          <p:cNvSpPr txBox="1"/>
          <p:nvPr/>
        </p:nvSpPr>
        <p:spPr>
          <a:xfrm>
            <a:off x="5869427" y="3792091"/>
            <a:ext cx="8041204"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 Ice Sheet Model </a:t>
            </a:r>
            <a:r>
              <a:rPr lang="en-US" sz="1400" dirty="0" err="1">
                <a:latin typeface="Calibri" panose="020F0502020204030204" pitchFamily="34" charset="0"/>
                <a:cs typeface="Calibri" panose="020F0502020204030204" pitchFamily="34" charset="0"/>
              </a:rPr>
              <a:t>Intercomparison</a:t>
            </a:r>
            <a:r>
              <a:rPr lang="en-US" sz="1400" dirty="0">
                <a:latin typeface="Calibri" panose="020F0502020204030204" pitchFamily="34" charset="0"/>
                <a:cs typeface="Calibri" panose="020F0502020204030204" pitchFamily="34" charset="0"/>
              </a:rPr>
              <a:t> Project</a:t>
            </a:r>
          </a:p>
        </p:txBody>
      </p:sp>
    </p:spTree>
    <p:extLst>
      <p:ext uri="{BB962C8B-B14F-4D97-AF65-F5344CB8AC3E}">
        <p14:creationId xmlns:p14="http://schemas.microsoft.com/office/powerpoint/2010/main" val="3832830447"/>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1"/>
          <p:cNvGrpSpPr/>
          <p:nvPr/>
        </p:nvGrpSpPr>
        <p:grpSpPr>
          <a:xfrm>
            <a:off x="5976324" y="1029557"/>
            <a:ext cx="2811567" cy="2480140"/>
            <a:chOff x="6178028" y="3124200"/>
            <a:chExt cx="2811567" cy="2480140"/>
          </a:xfrm>
        </p:grpSpPr>
        <p:pic>
          <p:nvPicPr>
            <p:cNvPr id="12" name="Picture 11"/>
            <p:cNvPicPr>
              <a:picLocks noChangeAspect="1"/>
            </p:cNvPicPr>
            <p:nvPr/>
          </p:nvPicPr>
          <p:blipFill>
            <a:blip r:embed="rId5"/>
            <a:stretch>
              <a:fillRect/>
            </a:stretch>
          </p:blipFill>
          <p:spPr>
            <a:xfrm>
              <a:off x="6178028" y="3124200"/>
              <a:ext cx="2811567" cy="2480140"/>
            </a:xfrm>
            <a:prstGeom prst="rect">
              <a:avLst/>
            </a:prstGeom>
          </p:spPr>
        </p:pic>
        <p:cxnSp>
          <p:nvCxnSpPr>
            <p:cNvPr id="13" name="Straight Arrow Connector 12"/>
            <p:cNvCxnSpPr/>
            <p:nvPr/>
          </p:nvCxnSpPr>
          <p:spPr>
            <a:xfrm>
              <a:off x="7924800" y="3946209"/>
              <a:ext cx="0" cy="1068865"/>
            </a:xfrm>
            <a:prstGeom prst="straightConnector1">
              <a:avLst/>
            </a:prstGeom>
            <a:ln>
              <a:solidFill>
                <a:srgbClr val="1E0C6C"/>
              </a:solidFill>
              <a:prstDash val="solid"/>
              <a:headEnd type="arrow"/>
              <a:tailEnd type="arrow"/>
            </a:ln>
          </p:spPr>
          <p:style>
            <a:lnRef idx="2">
              <a:schemeClr val="accent1"/>
            </a:lnRef>
            <a:fillRef idx="0">
              <a:schemeClr val="accent1"/>
            </a:fillRef>
            <a:effectRef idx="1">
              <a:schemeClr val="accent1"/>
            </a:effectRef>
            <a:fontRef idx="minor">
              <a:schemeClr val="tx1"/>
            </a:fontRef>
          </p:style>
        </p:cxnSp>
        <p:cxnSp>
          <p:nvCxnSpPr>
            <p:cNvPr id="14" name="Straight Connector 13"/>
            <p:cNvCxnSpPr/>
            <p:nvPr/>
          </p:nvCxnSpPr>
          <p:spPr>
            <a:xfrm>
              <a:off x="7241611" y="3377595"/>
              <a:ext cx="1638713" cy="1256479"/>
            </a:xfrm>
            <a:prstGeom prst="line">
              <a:avLst/>
            </a:prstGeom>
            <a:ln>
              <a:solidFill>
                <a:srgbClr val="FF0000"/>
              </a:solidFill>
              <a:prstDash val="dash"/>
            </a:ln>
          </p:spPr>
          <p:style>
            <a:lnRef idx="2">
              <a:schemeClr val="accent1"/>
            </a:lnRef>
            <a:fillRef idx="0">
              <a:schemeClr val="accent1"/>
            </a:fillRef>
            <a:effectRef idx="1">
              <a:schemeClr val="accent1"/>
            </a:effectRef>
            <a:fontRef idx="minor">
              <a:schemeClr val="tx1"/>
            </a:fontRef>
          </p:style>
        </p:cxnSp>
        <p:cxnSp>
          <p:nvCxnSpPr>
            <p:cNvPr id="15" name="Straight Connector 14"/>
            <p:cNvCxnSpPr/>
            <p:nvPr/>
          </p:nvCxnSpPr>
          <p:spPr>
            <a:xfrm>
              <a:off x="6798684" y="4191514"/>
              <a:ext cx="1354716" cy="1051369"/>
            </a:xfrm>
            <a:prstGeom prst="line">
              <a:avLst/>
            </a:prstGeom>
            <a:ln>
              <a:solidFill>
                <a:srgbClr val="FF0000"/>
              </a:solidFill>
              <a:prstDash val="dash"/>
            </a:ln>
          </p:spPr>
          <p:style>
            <a:lnRef idx="2">
              <a:schemeClr val="accent1"/>
            </a:lnRef>
            <a:fillRef idx="0">
              <a:schemeClr val="accent1"/>
            </a:fillRef>
            <a:effectRef idx="1">
              <a:schemeClr val="accent1"/>
            </a:effectRef>
            <a:fontRef idx="minor">
              <a:schemeClr val="tx1"/>
            </a:fontRef>
          </p:style>
        </p:cxnSp>
      </p:grpSp>
      <p:sp>
        <p:nvSpPr>
          <p:cNvPr id="5" name="Title 1"/>
          <p:cNvSpPr>
            <a:spLocks noGrp="1"/>
          </p:cNvSpPr>
          <p:nvPr>
            <p:ph type="title"/>
          </p:nvPr>
        </p:nvSpPr>
        <p:spPr>
          <a:xfrm>
            <a:off x="152400" y="-123804"/>
            <a:ext cx="8991600" cy="1261646"/>
          </a:xfrm>
        </p:spPr>
        <p:txBody>
          <a:bodyPr/>
          <a:lstStyle/>
          <a:p>
            <a:pPr algn="l"/>
            <a:r>
              <a:rPr lang="en-US" sz="3600" dirty="0">
                <a:solidFill>
                  <a:schemeClr val="tx1"/>
                </a:solidFill>
                <a:latin typeface="Calibri" panose="020F0502020204030204" pitchFamily="34" charset="0"/>
              </a:rPr>
              <a:t>MALI Thwaites Glacier Simulation </a:t>
            </a:r>
          </a:p>
        </p:txBody>
      </p:sp>
      <p:pic>
        <p:nvPicPr>
          <p:cNvPr id="6" name="one_run_melt_3d_animation_amp500_per20_nocapping.avi">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rotWithShape="1">
          <a:blip r:embed="rId6"/>
          <a:srcRect t="19496"/>
          <a:stretch/>
        </p:blipFill>
        <p:spPr>
          <a:xfrm>
            <a:off x="141514" y="1219200"/>
            <a:ext cx="5164195" cy="5011132"/>
          </a:xfrm>
          <a:prstGeom prst="rect">
            <a:avLst/>
          </a:prstGeom>
        </p:spPr>
      </p:pic>
      <p:sp>
        <p:nvSpPr>
          <p:cNvPr id="7" name="TextBox 6"/>
          <p:cNvSpPr txBox="1"/>
          <p:nvPr/>
        </p:nvSpPr>
        <p:spPr>
          <a:xfrm>
            <a:off x="5410200" y="3489045"/>
            <a:ext cx="3736562" cy="2923865"/>
          </a:xfrm>
          <a:prstGeom prst="rect">
            <a:avLst/>
          </a:prstGeom>
          <a:noFill/>
        </p:spPr>
        <p:txBody>
          <a:bodyPr wrap="square" lIns="91429" tIns="45714" rIns="91429" bIns="45714" rtlCol="0">
            <a:spAutoFit/>
          </a:bodyPr>
          <a:lstStyle/>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Movie shows </a:t>
            </a:r>
            <a:r>
              <a:rPr lang="en-US" sz="1600" b="1" i="1" dirty="0">
                <a:latin typeface="Calibri" panose="020F0502020204030204" pitchFamily="34" charset="0"/>
                <a:cs typeface="Calibri" panose="020F0502020204030204" pitchFamily="34" charset="0"/>
              </a:rPr>
              <a:t>Thwaites Glacier </a:t>
            </a:r>
            <a:r>
              <a:rPr lang="en-US" sz="1600" dirty="0">
                <a:latin typeface="Calibri" panose="020F0502020204030204" pitchFamily="34" charset="0"/>
                <a:cs typeface="Calibri" panose="020F0502020204030204" pitchFamily="34" charset="0"/>
              </a:rPr>
              <a:t>retreat simulation under parameterized submarine melting.</a:t>
            </a:r>
            <a:endParaRPr lang="en-US" sz="1000" dirty="0">
              <a:latin typeface="Calibri" panose="020F0502020204030204" pitchFamily="34" charset="0"/>
              <a:cs typeface="Calibri" panose="020F0502020204030204" pitchFamily="34" charset="0"/>
            </a:endParaRPr>
          </a:p>
          <a:p>
            <a:r>
              <a:rPr lang="en-US" sz="400" dirty="0">
                <a:latin typeface="Calibri" panose="020F0502020204030204" pitchFamily="34" charset="0"/>
                <a:cs typeface="Calibri" panose="020F0502020204030204" pitchFamily="34" charset="0"/>
              </a:rPr>
              <a:t> </a:t>
            </a:r>
          </a:p>
          <a:p>
            <a:endParaRPr lang="en-US" sz="400" dirty="0">
              <a:latin typeface="Calibri" panose="020F0502020204030204" pitchFamily="34" charset="0"/>
              <a:cs typeface="Calibri" panose="020F0502020204030204" pitchFamily="34" charset="0"/>
            </a:endParaRPr>
          </a:p>
          <a:p>
            <a:pPr marL="285750" indent="-285750">
              <a:buFont typeface="Arial" charset="0"/>
              <a:buChar char="•"/>
            </a:pPr>
            <a:r>
              <a:rPr lang="en-US" sz="1600" dirty="0">
                <a:latin typeface="Calibri" panose="020F0502020204030204" pitchFamily="34" charset="0"/>
                <a:cs typeface="Calibri" panose="020F0502020204030204" pitchFamily="34" charset="0"/>
              </a:rPr>
              <a:t>250 year </a:t>
            </a:r>
            <a:r>
              <a:rPr lang="en-US" sz="1600" b="1" i="1" dirty="0">
                <a:latin typeface="Calibri" panose="020F0502020204030204" pitchFamily="34" charset="0"/>
                <a:cs typeface="Calibri" panose="020F0502020204030204" pitchFamily="34" charset="0"/>
              </a:rPr>
              <a:t>regional simulation </a:t>
            </a:r>
            <a:r>
              <a:rPr lang="en-US" sz="1600" dirty="0">
                <a:latin typeface="Calibri" panose="020F0502020204030204" pitchFamily="34" charset="0"/>
                <a:cs typeface="Calibri" panose="020F0502020204030204" pitchFamily="34" charset="0"/>
              </a:rPr>
              <a:t>with “present day” initial condition.</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Arial" charset="0"/>
              <a:buChar char="•"/>
            </a:pPr>
            <a:r>
              <a:rPr lang="en-US" sz="1600" dirty="0">
                <a:latin typeface="Calibri" panose="020F0502020204030204" pitchFamily="34" charset="0"/>
                <a:cs typeface="Calibri" panose="020F0502020204030204" pitchFamily="34" charset="0"/>
              </a:rPr>
              <a:t>Investigate importance of </a:t>
            </a:r>
            <a:r>
              <a:rPr lang="en-US" sz="1600" b="1" i="1" dirty="0">
                <a:latin typeface="Calibri" panose="020F0502020204030204" pitchFamily="34" charset="0"/>
                <a:cs typeface="Calibri" panose="020F0502020204030204" pitchFamily="34" charset="0"/>
              </a:rPr>
              <a:t>CDW* depth changes</a:t>
            </a:r>
            <a:r>
              <a:rPr lang="en-US" sz="1600" dirty="0">
                <a:latin typeface="Calibri" panose="020F0502020204030204" pitchFamily="34" charset="0"/>
                <a:cs typeface="Calibri" panose="020F0502020204030204" pitchFamily="34" charset="0"/>
              </a:rPr>
              <a:t> due to climate variability.  </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Arial" charset="0"/>
              <a:buChar char="•"/>
            </a:pPr>
            <a:r>
              <a:rPr lang="en-US" sz="1600" dirty="0">
                <a:latin typeface="Calibri" panose="020F0502020204030204" pitchFamily="34" charset="0"/>
                <a:cs typeface="Calibri" panose="020F0502020204030204" pitchFamily="34" charset="0"/>
              </a:rPr>
              <a:t>When </a:t>
            </a:r>
            <a:r>
              <a:rPr lang="en-US" sz="1600" b="1" i="1" dirty="0">
                <a:latin typeface="Calibri" panose="020F0502020204030204" pitchFamily="34" charset="0"/>
                <a:cs typeface="Calibri" panose="020F0502020204030204" pitchFamily="34" charset="0"/>
              </a:rPr>
              <a:t>climate variability</a:t>
            </a:r>
            <a:r>
              <a:rPr lang="en-US" sz="1600" dirty="0">
                <a:latin typeface="Calibri" panose="020F0502020204030204" pitchFamily="34" charset="0"/>
                <a:cs typeface="Calibri" panose="020F0502020204030204" pitchFamily="34" charset="0"/>
              </a:rPr>
              <a:t> in sub-shelf forcing is accounted for, we get a </a:t>
            </a:r>
            <a:r>
              <a:rPr lang="en-US" sz="1600" b="1" i="1" dirty="0">
                <a:latin typeface="Calibri" panose="020F0502020204030204" pitchFamily="34" charset="0"/>
                <a:cs typeface="Calibri" panose="020F0502020204030204" pitchFamily="34" charset="0"/>
              </a:rPr>
              <a:t>distribution</a:t>
            </a:r>
            <a:r>
              <a:rPr lang="en-US" sz="1600" dirty="0">
                <a:latin typeface="Calibri" panose="020F0502020204030204" pitchFamily="34" charset="0"/>
                <a:cs typeface="Calibri" panose="020F0502020204030204" pitchFamily="34" charset="0"/>
              </a:rPr>
              <a:t> of possible SLR curves.</a:t>
            </a:r>
          </a:p>
        </p:txBody>
      </p:sp>
      <p:pic>
        <p:nvPicPr>
          <p:cNvPr id="10" name="Picture 9"/>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3999457" y="828464"/>
            <a:ext cx="2107054" cy="1817605"/>
          </a:xfrm>
          <a:prstGeom prst="rect">
            <a:avLst/>
          </a:prstGeom>
        </p:spPr>
      </p:pic>
      <p:sp>
        <p:nvSpPr>
          <p:cNvPr id="11" name="TextBox 10"/>
          <p:cNvSpPr txBox="1"/>
          <p:nvPr/>
        </p:nvSpPr>
        <p:spPr>
          <a:xfrm>
            <a:off x="1676400" y="5737814"/>
            <a:ext cx="2743200" cy="307764"/>
          </a:xfrm>
          <a:prstGeom prst="rect">
            <a:avLst/>
          </a:prstGeom>
          <a:noFill/>
        </p:spPr>
        <p:txBody>
          <a:bodyPr wrap="square" lIns="91429" tIns="45714" rIns="91429" bIns="45714" rtlCol="0">
            <a:spAutoFit/>
          </a:bodyPr>
          <a:lstStyle/>
          <a:p>
            <a:pPr algn="ctr"/>
            <a:r>
              <a:rPr lang="en-US" sz="1400" dirty="0">
                <a:solidFill>
                  <a:schemeClr val="bg1"/>
                </a:solidFill>
                <a:latin typeface="Calibri" panose="020F0502020204030204" pitchFamily="34" charset="0"/>
                <a:cs typeface="Calibri" panose="020F0502020204030204" pitchFamily="34" charset="0"/>
              </a:rPr>
              <a:t>Hoffman </a:t>
            </a:r>
            <a:r>
              <a:rPr lang="en-US" sz="1400" i="1" dirty="0">
                <a:solidFill>
                  <a:schemeClr val="bg1"/>
                </a:solidFill>
                <a:latin typeface="Calibri" panose="020F0502020204030204" pitchFamily="34" charset="0"/>
                <a:cs typeface="Calibri" panose="020F0502020204030204" pitchFamily="34" charset="0"/>
              </a:rPr>
              <a:t>et al., </a:t>
            </a:r>
            <a:r>
              <a:rPr lang="en-US" sz="1400" dirty="0">
                <a:solidFill>
                  <a:schemeClr val="bg1"/>
                </a:solidFill>
                <a:latin typeface="Calibri" panose="020F0502020204030204" pitchFamily="34" charset="0"/>
                <a:cs typeface="Calibri" panose="020F0502020204030204" pitchFamily="34" charset="0"/>
              </a:rPr>
              <a:t>2019</a:t>
            </a:r>
          </a:p>
        </p:txBody>
      </p:sp>
      <p:sp>
        <p:nvSpPr>
          <p:cNvPr id="3" name="TextBox 2"/>
          <p:cNvSpPr txBox="1"/>
          <p:nvPr/>
        </p:nvSpPr>
        <p:spPr>
          <a:xfrm>
            <a:off x="0" y="6519446"/>
            <a:ext cx="44196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CDW = Circumpolar Deep Water.</a:t>
            </a:r>
          </a:p>
        </p:txBody>
      </p:sp>
    </p:spTree>
    <p:extLst>
      <p:ext uri="{BB962C8B-B14F-4D97-AF65-F5344CB8AC3E}">
        <p14:creationId xmlns:p14="http://schemas.microsoft.com/office/powerpoint/2010/main" val="382893103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25700"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seq concurrent="1" nextAc="seek">
              <p:cTn id="7" restart="whenNotActive" fill="hold" evtFilter="cancelBubble" nodeType="interactiveSeq">
                <p:stCondLst>
                  <p:cond evt="onClick" delay="0">
                    <p:tgtEl>
                      <p:spTgt spid="6"/>
                    </p:tgtEl>
                  </p:cond>
                </p:stCondLst>
                <p:endSync evt="end" delay="0">
                  <p:rtn val="all"/>
                </p:endSync>
                <p:childTnLst>
                  <p:par>
                    <p:cTn id="8" fill="hold">
                      <p:stCondLst>
                        <p:cond delay="0"/>
                      </p:stCondLst>
                      <p:childTnLst>
                        <p:par>
                          <p:cTn id="9" fill="hold">
                            <p:stCondLst>
                              <p:cond delay="0"/>
                            </p:stCondLst>
                            <p:childTnLst>
                              <p:par>
                                <p:cTn id="10" presetID="2" presetClass="mediacall" presetSubtype="0" fill="hold" nodeType="clickEffect">
                                  <p:stCondLst>
                                    <p:cond delay="0"/>
                                  </p:stCondLst>
                                  <p:childTnLst>
                                    <p:cmd type="call" cmd="togglePause">
                                      <p:cBhvr>
                                        <p:cTn id="11" dur="1" fill="hold"/>
                                        <p:tgtEl>
                                          <p:spTgt spid="6"/>
                                        </p:tgtEl>
                                      </p:cBhvr>
                                    </p:cmd>
                                  </p:childTnLst>
                                </p:cTn>
                              </p:par>
                            </p:childTnLst>
                          </p:cTn>
                        </p:par>
                      </p:childTnLst>
                    </p:cTn>
                  </p:par>
                </p:childTnLst>
              </p:cTn>
              <p:nextCondLst>
                <p:cond evt="onClick" delay="0">
                  <p:tgtEl>
                    <p:spTgt spid="6"/>
                  </p:tgtEl>
                </p:cond>
              </p:nextCondLst>
            </p:seq>
            <p:video>
              <p:cMediaNode vol="80000">
                <p:cTn id="12" repeatCount="indefinite" fill="hold" display="0">
                  <p:stCondLst>
                    <p:cond delay="indefinite"/>
                  </p:stCondLst>
                </p:cTn>
                <p:tgtEl>
                  <p:spTgt spid="6"/>
                </p:tgtEl>
              </p:cMediaNode>
            </p:video>
          </p:childTnLst>
        </p:cTn>
      </p:par>
    </p:tnLst>
  </p:timing>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152400" y="-123804"/>
            <a:ext cx="8991600" cy="1261646"/>
          </a:xfrm>
        </p:spPr>
        <p:txBody>
          <a:bodyPr/>
          <a:lstStyle/>
          <a:p>
            <a:pPr algn="l"/>
            <a:r>
              <a:rPr lang="en-US" sz="3600" dirty="0">
                <a:solidFill>
                  <a:schemeClr val="tx1"/>
                </a:solidFill>
                <a:latin typeface="Calibri" panose="020F0502020204030204" pitchFamily="34" charset="0"/>
              </a:rPr>
              <a:t>MALI &amp; E3SM Coupling</a:t>
            </a:r>
          </a:p>
        </p:txBody>
      </p:sp>
      <p:sp>
        <p:nvSpPr>
          <p:cNvPr id="9" name="Text Box 4"/>
          <p:cNvSpPr txBox="1">
            <a:spLocks noChangeArrowheads="1"/>
          </p:cNvSpPr>
          <p:nvPr/>
        </p:nvSpPr>
        <p:spPr bwMode="auto">
          <a:xfrm>
            <a:off x="190500" y="3226196"/>
            <a:ext cx="8763000" cy="400097"/>
          </a:xfrm>
          <a:prstGeom prst="rect">
            <a:avLst/>
          </a:prstGeom>
          <a:noFill/>
          <a:ln w="9525">
            <a:noFill/>
            <a:miter lim="800000"/>
            <a:headEnd/>
            <a:tailEnd/>
          </a:ln>
          <a:effectLst/>
        </p:spPr>
        <p:txBody>
          <a:bodyPr lIns="91429" tIns="45714" rIns="91429" bIns="45714">
            <a:prstTxWarp prst="textNoShape">
              <a:avLst/>
            </a:prstTxWarp>
            <a:spAutoFit/>
          </a:bodyPr>
          <a:lstStyle/>
          <a:p>
            <a:pPr marL="342860" indent="-342860" algn="ctr">
              <a:spcBef>
                <a:spcPct val="50000"/>
              </a:spcBef>
            </a:pPr>
            <a:endParaRPr lang="en-US" sz="2000" b="1" dirty="0"/>
          </a:p>
        </p:txBody>
      </p:sp>
      <p:sp>
        <p:nvSpPr>
          <p:cNvPr id="13" name="TextBox 12"/>
          <p:cNvSpPr txBox="1"/>
          <p:nvPr/>
        </p:nvSpPr>
        <p:spPr>
          <a:xfrm>
            <a:off x="4641299" y="1009375"/>
            <a:ext cx="4358681" cy="3170099"/>
          </a:xfrm>
          <a:prstGeom prst="rect">
            <a:avLst/>
          </a:prstGeom>
          <a:noFill/>
        </p:spPr>
        <p:txBody>
          <a:bodyPr wrap="square" rtlCol="0">
            <a:spAutoFit/>
          </a:bodyPr>
          <a:lstStyle/>
          <a:p>
            <a:pPr marL="342900" indent="-342900">
              <a:buFont typeface="Arial" charset="0"/>
              <a:buChar char="•"/>
            </a:pPr>
            <a:r>
              <a:rPr lang="en-US" sz="2000" b="1" i="1" dirty="0">
                <a:latin typeface="Calibri" panose="020F0502020204030204" pitchFamily="34" charset="0"/>
                <a:cs typeface="Calibri" panose="020F0502020204030204" pitchFamily="34" charset="0"/>
              </a:rPr>
              <a:t>Global</a:t>
            </a:r>
            <a:r>
              <a:rPr lang="en-US" sz="2000" dirty="0">
                <a:latin typeface="Calibri" panose="020F0502020204030204" pitchFamily="34" charset="0"/>
                <a:cs typeface="Calibri" panose="020F0502020204030204" pitchFamily="34" charset="0"/>
              </a:rPr>
              <a:t>, </a:t>
            </a:r>
            <a:r>
              <a:rPr lang="en-US" sz="2000" b="1" i="1" dirty="0">
                <a:latin typeface="Calibri" panose="020F0502020204030204" pitchFamily="34" charset="0"/>
                <a:cs typeface="Calibri" panose="020F0502020204030204" pitchFamily="34" charset="0"/>
              </a:rPr>
              <a:t>coupled</a:t>
            </a:r>
            <a:r>
              <a:rPr lang="en-US" sz="2000" dirty="0">
                <a:latin typeface="Calibri" panose="020F0502020204030204" pitchFamily="34" charset="0"/>
                <a:cs typeface="Calibri" panose="020F0502020204030204" pitchFamily="34" charset="0"/>
              </a:rPr>
              <a:t> E3SM simulation with sub-ice shelf circulation + pre-industrial forcing + static ice shelves (</a:t>
            </a:r>
            <a:r>
              <a:rPr lang="en-US" sz="2000" b="1" i="1" dirty="0">
                <a:latin typeface="Calibri" panose="020F0502020204030204" pitchFamily="34" charset="0"/>
                <a:cs typeface="Calibri" panose="020F0502020204030204" pitchFamily="34" charset="0"/>
              </a:rPr>
              <a:t>illustration/spin-up over ~7 </a:t>
            </a:r>
            <a:r>
              <a:rPr lang="en-US" sz="2000" b="1" i="1" dirty="0" err="1">
                <a:latin typeface="Calibri" panose="020F0502020204030204" pitchFamily="34" charset="0"/>
                <a:cs typeface="Calibri" panose="020F0502020204030204" pitchFamily="34" charset="0"/>
              </a:rPr>
              <a:t>yrs</a:t>
            </a:r>
            <a:r>
              <a:rPr lang="en-US" sz="2000" dirty="0">
                <a:latin typeface="Calibri" panose="020F0502020204030204" pitchFamily="34" charset="0"/>
                <a:cs typeface="Calibri" panose="020F0502020204030204" pitchFamily="34" charset="0"/>
              </a:rPr>
              <a:t>).</a:t>
            </a:r>
          </a:p>
          <a:p>
            <a:pPr marL="342900" indent="-342900">
              <a:buFont typeface="Arial" charset="0"/>
              <a:buChar char="•"/>
            </a:pPr>
            <a:endParaRPr lang="en-US" sz="1000" dirty="0">
              <a:latin typeface="Calibri" panose="020F0502020204030204" pitchFamily="34" charset="0"/>
              <a:cs typeface="Calibri" panose="020F0502020204030204" pitchFamily="34" charset="0"/>
            </a:endParaRPr>
          </a:p>
          <a:p>
            <a:pPr marL="342900" indent="-342900">
              <a:buFont typeface="Arial" charset="0"/>
              <a:buChar char="•"/>
            </a:pPr>
            <a:r>
              <a:rPr lang="en-US" sz="2000" dirty="0">
                <a:latin typeface="Calibri" panose="020F0502020204030204" pitchFamily="34" charset="0"/>
                <a:cs typeface="Calibri" panose="020F0502020204030204" pitchFamily="34" charset="0"/>
              </a:rPr>
              <a:t>RRS30to10km mesh (eddy permitting).</a:t>
            </a:r>
          </a:p>
          <a:p>
            <a:pPr marL="342900" indent="-342900">
              <a:buFont typeface="Arial" charset="0"/>
              <a:buChar char="•"/>
            </a:pPr>
            <a:endParaRPr lang="en-US" sz="2000" dirty="0">
              <a:latin typeface="Calibri" panose="020F0502020204030204" pitchFamily="34" charset="0"/>
              <a:cs typeface="Calibri" panose="020F0502020204030204" pitchFamily="34" charset="0"/>
            </a:endParaRPr>
          </a:p>
          <a:p>
            <a:endParaRPr lang="en-US" sz="1000" dirty="0">
              <a:latin typeface="Calibri" panose="020F0502020204030204" pitchFamily="34" charset="0"/>
              <a:cs typeface="Calibri" panose="020F0502020204030204" pitchFamily="34" charset="0"/>
            </a:endParaRPr>
          </a:p>
          <a:p>
            <a:pPr marL="342900" indent="-342900">
              <a:buFont typeface="Arial" charset="0"/>
              <a:buChar char="•"/>
            </a:pPr>
            <a:endParaRPr lang="en-US" sz="2000" dirty="0">
              <a:latin typeface="Calibri" panose="020F0502020204030204" pitchFamily="34" charset="0"/>
              <a:cs typeface="Calibri" panose="020F0502020204030204" pitchFamily="34" charset="0"/>
            </a:endParaRPr>
          </a:p>
          <a:p>
            <a:pPr marL="342900" indent="-342900">
              <a:buFont typeface="Arial" charset="0"/>
              <a:buChar char="•"/>
            </a:pPr>
            <a:endParaRPr lang="en-US" sz="2000" dirty="0">
              <a:latin typeface="Calibri" panose="020F0502020204030204" pitchFamily="34" charset="0"/>
              <a:cs typeface="Calibri" panose="020F0502020204030204" pitchFamily="34" charset="0"/>
            </a:endParaRPr>
          </a:p>
        </p:txBody>
      </p:sp>
      <p:sp>
        <p:nvSpPr>
          <p:cNvPr id="14" name="TextBox 13"/>
          <p:cNvSpPr txBox="1"/>
          <p:nvPr/>
        </p:nvSpPr>
        <p:spPr>
          <a:xfrm>
            <a:off x="289439" y="5619690"/>
            <a:ext cx="4114799" cy="800219"/>
          </a:xfrm>
          <a:prstGeom prst="rect">
            <a:avLst/>
          </a:prstGeom>
          <a:noFill/>
        </p:spPr>
        <p:txBody>
          <a:bodyPr wrap="square" rtlCol="0">
            <a:spAutoFit/>
          </a:bodyPr>
          <a:lstStyle/>
          <a:p>
            <a:pPr algn="ctr">
              <a:lnSpc>
                <a:spcPct val="90000"/>
              </a:lnSpc>
              <a:spcAft>
                <a:spcPts val="1200"/>
              </a:spcAft>
            </a:pPr>
            <a:r>
              <a:rPr lang="en-US" sz="2000" i="1" u="sng" dirty="0">
                <a:latin typeface="Calibri" panose="020F0502020204030204" pitchFamily="34" charset="0"/>
                <a:cs typeface="Calibri" panose="020F0502020204030204" pitchFamily="34" charset="0"/>
              </a:rPr>
              <a:t>Top:</a:t>
            </a:r>
            <a:r>
              <a:rPr lang="en-US" sz="2000" i="1" dirty="0">
                <a:latin typeface="Calibri" panose="020F0502020204030204" pitchFamily="34" charset="0"/>
                <a:cs typeface="Calibri" panose="020F0502020204030204" pitchFamily="34" charset="0"/>
              </a:rPr>
              <a:t> sea-surface salinity    </a:t>
            </a:r>
          </a:p>
          <a:p>
            <a:pPr algn="ctr">
              <a:lnSpc>
                <a:spcPct val="90000"/>
              </a:lnSpc>
              <a:spcAft>
                <a:spcPts val="1200"/>
              </a:spcAft>
            </a:pPr>
            <a:r>
              <a:rPr lang="en-US" sz="2000" i="1" u="sng" dirty="0">
                <a:latin typeface="Calibri" panose="020F0502020204030204" pitchFamily="34" charset="0"/>
                <a:cs typeface="Calibri" panose="020F0502020204030204" pitchFamily="34" charset="0"/>
              </a:rPr>
              <a:t>Right:</a:t>
            </a:r>
            <a:r>
              <a:rPr lang="en-US" sz="2000" i="1" dirty="0">
                <a:latin typeface="Calibri" panose="020F0502020204030204" pitchFamily="34" charset="0"/>
                <a:cs typeface="Calibri" panose="020F0502020204030204" pitchFamily="34" charset="0"/>
              </a:rPr>
              <a:t> ocean bottom temperature</a:t>
            </a:r>
          </a:p>
        </p:txBody>
      </p:sp>
      <p:sp>
        <p:nvSpPr>
          <p:cNvPr id="16" name="TextBox 15"/>
          <p:cNvSpPr txBox="1"/>
          <p:nvPr/>
        </p:nvSpPr>
        <p:spPr>
          <a:xfrm>
            <a:off x="5582892" y="6095156"/>
            <a:ext cx="2547044" cy="338554"/>
          </a:xfrm>
          <a:prstGeom prst="rect">
            <a:avLst/>
          </a:prstGeom>
          <a:noFill/>
        </p:spPr>
        <p:txBody>
          <a:bodyPr wrap="none" rtlCol="0">
            <a:spAutoFit/>
          </a:bodyPr>
          <a:lstStyle/>
          <a:p>
            <a:r>
              <a:rPr lang="en-US" sz="1600" b="1" dirty="0">
                <a:solidFill>
                  <a:srgbClr val="3366FF"/>
                </a:solidFill>
                <a:latin typeface="Calibri" panose="020F0502020204030204" pitchFamily="34" charset="0"/>
                <a:cs typeface="Calibri" panose="020F0502020204030204" pitchFamily="34" charset="0"/>
              </a:rPr>
              <a:t>Ocean Bottom Temperature</a:t>
            </a:r>
          </a:p>
        </p:txBody>
      </p:sp>
      <p:pic>
        <p:nvPicPr>
          <p:cNvPr id="17" name="bot_temp.avi">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rotWithShape="1">
          <a:blip r:embed="rId7">
            <a:lum bright="5000" contrast="10000"/>
          </a:blip>
          <a:srcRect l="4111" r="4879"/>
          <a:stretch>
            <a:fillRect/>
          </a:stretch>
        </p:blipFill>
        <p:spPr>
          <a:xfrm>
            <a:off x="4517033" y="3127800"/>
            <a:ext cx="4485778" cy="2772535"/>
          </a:xfrm>
          <a:prstGeom prst="rect">
            <a:avLst/>
          </a:prstGeom>
        </p:spPr>
      </p:pic>
      <p:pic>
        <p:nvPicPr>
          <p:cNvPr id="18" name="sss.avi">
            <a:hlinkClick r:id="" action="ppaction://media"/>
          </p:cNvPr>
          <p:cNvPicPr>
            <a:picLocks noChangeAspect="1"/>
          </p:cNvPicPr>
          <p:nvPr>
            <a:videoFile r:link="rId4"/>
            <p:extLst>
              <p:ext uri="{DAA4B4D4-6D71-4841-9C94-3DE7FCFB9230}">
                <p14:media xmlns:p14="http://schemas.microsoft.com/office/powerpoint/2010/main" r:embed="rId3"/>
              </p:ext>
            </p:extLst>
          </p:nvPr>
        </p:nvPicPr>
        <p:blipFill rotWithShape="1">
          <a:blip r:embed="rId8">
            <a:lum bright="5000" contrast="20000"/>
          </a:blip>
          <a:srcRect l="5248" r="5401"/>
          <a:stretch>
            <a:fillRect/>
          </a:stretch>
        </p:blipFill>
        <p:spPr>
          <a:xfrm>
            <a:off x="10886" y="838200"/>
            <a:ext cx="4450799" cy="2801928"/>
          </a:xfrm>
          <a:prstGeom prst="rect">
            <a:avLst/>
          </a:prstGeom>
        </p:spPr>
      </p:pic>
      <p:sp>
        <p:nvSpPr>
          <p:cNvPr id="15" name="TextBox 14"/>
          <p:cNvSpPr txBox="1"/>
          <p:nvPr/>
        </p:nvSpPr>
        <p:spPr>
          <a:xfrm>
            <a:off x="1220956" y="3711272"/>
            <a:ext cx="1840440" cy="338554"/>
          </a:xfrm>
          <a:prstGeom prst="rect">
            <a:avLst/>
          </a:prstGeom>
          <a:noFill/>
        </p:spPr>
        <p:txBody>
          <a:bodyPr wrap="none" rtlCol="0">
            <a:spAutoFit/>
          </a:bodyPr>
          <a:lstStyle/>
          <a:p>
            <a:r>
              <a:rPr lang="en-US" sz="1600" b="1" dirty="0">
                <a:solidFill>
                  <a:srgbClr val="3366FF"/>
                </a:solidFill>
                <a:latin typeface="Calibri" panose="020F0502020204030204" pitchFamily="34" charset="0"/>
                <a:cs typeface="Calibri" panose="020F0502020204030204" pitchFamily="34" charset="0"/>
              </a:rPr>
              <a:t>Sea Surface Salinity</a:t>
            </a:r>
          </a:p>
        </p:txBody>
      </p:sp>
      <p:sp>
        <p:nvSpPr>
          <p:cNvPr id="4" name="Rectangle 3">
            <a:extLst>
              <a:ext uri="{FF2B5EF4-FFF2-40B4-BE49-F238E27FC236}">
                <a16:creationId xmlns:a16="http://schemas.microsoft.com/office/drawing/2014/main" id="{B3474423-1565-47EB-B49A-9E7616876F0A}"/>
              </a:ext>
            </a:extLst>
          </p:cNvPr>
          <p:cNvSpPr/>
          <p:nvPr/>
        </p:nvSpPr>
        <p:spPr>
          <a:xfrm>
            <a:off x="176645" y="4286710"/>
            <a:ext cx="4114799" cy="1200329"/>
          </a:xfrm>
          <a:prstGeom prst="rect">
            <a:avLst/>
          </a:prstGeom>
          <a:solidFill>
            <a:schemeClr val="accent4">
              <a:lumMod val="20000"/>
              <a:lumOff val="80000"/>
            </a:schemeClr>
          </a:solidFill>
        </p:spPr>
        <p:txBody>
          <a:bodyPr wrap="square">
            <a:spAutoFit/>
          </a:bodyPr>
          <a:lstStyle/>
          <a:p>
            <a:pPr algn="ctr">
              <a:buSzPts val="3600"/>
            </a:pPr>
            <a:r>
              <a:rPr lang="en-US" dirty="0">
                <a:latin typeface="Calibri" panose="020F0502020204030204" pitchFamily="34" charset="0"/>
                <a:cs typeface="Calibri" panose="020F0502020204030204" pitchFamily="34" charset="0"/>
              </a:rPr>
              <a:t>MALI is (partially) coupled to E3SM and currently </a:t>
            </a:r>
            <a:r>
              <a:rPr lang="en-US" dirty="0">
                <a:latin typeface="Calibri" panose="020F0502020204030204" pitchFamily="34" charset="0"/>
                <a:ea typeface="Calibri"/>
                <a:cs typeface="Calibri" panose="020F0502020204030204" pitchFamily="34" charset="0"/>
                <a:sym typeface="Calibri"/>
              </a:rPr>
              <a:t>supports </a:t>
            </a:r>
            <a:r>
              <a:rPr lang="en-US" b="1" dirty="0">
                <a:latin typeface="Calibri" panose="020F0502020204030204" pitchFamily="34" charset="0"/>
                <a:ea typeface="Calibri"/>
                <a:cs typeface="Calibri" panose="020F0502020204030204" pitchFamily="34" charset="0"/>
                <a:sym typeface="Calibri"/>
              </a:rPr>
              <a:t>static ice shelves </a:t>
            </a:r>
            <a:r>
              <a:rPr lang="en-US" dirty="0">
                <a:latin typeface="Calibri" panose="020F0502020204030204" pitchFamily="34" charset="0"/>
                <a:ea typeface="Calibri"/>
                <a:cs typeface="Calibri" panose="020F0502020204030204" pitchFamily="34" charset="0"/>
                <a:sym typeface="Calibri"/>
              </a:rPr>
              <a:t>and </a:t>
            </a:r>
            <a:r>
              <a:rPr lang="en-US" b="1" dirty="0">
                <a:latin typeface="Calibri" panose="020F0502020204030204" pitchFamily="34" charset="0"/>
                <a:ea typeface="Calibri"/>
                <a:cs typeface="Calibri" panose="020F0502020204030204" pitchFamily="34" charset="0"/>
                <a:sym typeface="Calibri"/>
              </a:rPr>
              <a:t>fixed grounding lines </a:t>
            </a:r>
            <a:r>
              <a:rPr lang="en-US" dirty="0">
                <a:latin typeface="Calibri" panose="020F0502020204030204" pitchFamily="34" charset="0"/>
                <a:ea typeface="Calibri"/>
                <a:cs typeface="Calibri" panose="020F0502020204030204" pitchFamily="34" charset="0"/>
                <a:sym typeface="Calibri"/>
              </a:rPr>
              <a:t>(enabling dynamic ice shelves is WIP).</a:t>
            </a:r>
            <a:endParaRPr lang="en-US" dirty="0">
              <a:latin typeface="Calibri" panose="020F0502020204030204" pitchFamily="34" charset="0"/>
              <a:ea typeface="Calibri"/>
              <a:cs typeface="Calibri" panose="020F0502020204030204" pitchFamily="34" charset="0"/>
            </a:endParaRPr>
          </a:p>
        </p:txBody>
      </p:sp>
    </p:spTree>
    <p:extLst>
      <p:ext uri="{BB962C8B-B14F-4D97-AF65-F5344CB8AC3E}">
        <p14:creationId xmlns:p14="http://schemas.microsoft.com/office/powerpoint/2010/main" val="12694194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18"/>
                                        </p:tgtEl>
                                      </p:cBhvr>
                                    </p:cmd>
                                  </p:childTnLst>
                                </p:cTn>
                              </p:par>
                            </p:childTnLst>
                          </p:cTn>
                        </p:par>
                      </p:childTnLst>
                    </p:cTn>
                  </p:par>
                  <p:par>
                    <p:cTn id="7" fill="hold">
                      <p:stCondLst>
                        <p:cond delay="indefinite"/>
                      </p:stCondLst>
                      <p:childTnLst>
                        <p:par>
                          <p:cTn id="8" fill="hold">
                            <p:stCondLst>
                              <p:cond delay="0"/>
                            </p:stCondLst>
                            <p:childTnLst>
                              <p:par>
                                <p:cTn id="9" presetID="2" presetClass="mediacall" presetSubtype="0" fill="hold" nodeType="clickEffect">
                                  <p:stCondLst>
                                    <p:cond delay="0"/>
                                  </p:stCondLst>
                                  <p:childTnLst>
                                    <p:cmd type="call" cmd="togglePause">
                                      <p:cBhvr>
                                        <p:cTn id="10" dur="1" fill="hold"/>
                                        <p:tgtEl>
                                          <p:spTgt spid="17"/>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11" repeatCount="indefinite" fill="hold" display="0">
                  <p:stCondLst>
                    <p:cond delay="indefinite"/>
                  </p:stCondLst>
                </p:cTn>
                <p:tgtEl>
                  <p:spTgt spid="18"/>
                </p:tgtEl>
              </p:cMediaNode>
            </p:video>
            <p:video>
              <p:cMediaNode vol="80000">
                <p:cTn id="12" repeatCount="indefinite" fill="hold" display="0">
                  <p:stCondLst>
                    <p:cond delay="indefinite"/>
                  </p:stCondLst>
                </p:cTn>
                <p:tgtEl>
                  <p:spTgt spid="17"/>
                </p:tgtEl>
              </p:cMediaNode>
            </p:video>
          </p:childTnLst>
        </p:cTn>
      </p:par>
    </p:tnLst>
  </p:timing>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76200" y="-7620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5" name="TextBox 4"/>
          <p:cNvSpPr txBox="1"/>
          <p:nvPr/>
        </p:nvSpPr>
        <p:spPr>
          <a:xfrm>
            <a:off x="104775" y="915240"/>
            <a:ext cx="8686800" cy="6894195"/>
          </a:xfrm>
          <a:prstGeom prst="rect">
            <a:avLst/>
          </a:prstGeom>
          <a:noFill/>
        </p:spPr>
        <p:txBody>
          <a:bodyPr wrap="square" rtlCol="0">
            <a:spAutoFit/>
          </a:bodyPr>
          <a:lstStyle/>
          <a:p>
            <a:pPr marL="457200" indent="-457200">
              <a:buAutoNum type="arabicPeriod"/>
            </a:pPr>
            <a:r>
              <a:rPr lang="en-US" sz="2200" dirty="0">
                <a:latin typeface="Calibri" panose="020F0502020204030204" pitchFamily="34" charset="0"/>
              </a:rPr>
              <a:t>Background</a:t>
            </a:r>
            <a:endParaRPr lang="en-US" sz="400" dirty="0">
              <a:latin typeface="Calibri" panose="020F0502020204030204" pitchFamily="34" charset="0"/>
            </a:endParaRPr>
          </a:p>
          <a:p>
            <a:pPr marL="800100" lvl="1" indent="-342900">
              <a:buFont typeface="Arial" panose="020B0604020202020204" pitchFamily="34" charset="0"/>
              <a:buChar char="•"/>
            </a:pPr>
            <a:r>
              <a:rPr lang="en-US" sz="2200" dirty="0">
                <a:latin typeface="Calibri" panose="020F0502020204030204" pitchFamily="34" charset="0"/>
              </a:rPr>
              <a:t>Motivation for climate &amp; land-ice modeling</a:t>
            </a:r>
          </a:p>
          <a:p>
            <a:pPr marL="800100" lvl="1" indent="-342900">
              <a:buFont typeface="Arial" panose="020B0604020202020204" pitchFamily="34" charset="0"/>
              <a:buChar char="•"/>
            </a:pPr>
            <a:r>
              <a:rPr lang="en-US" sz="2200" dirty="0">
                <a:latin typeface="Calibri" panose="020F0502020204030204" pitchFamily="34" charset="0"/>
              </a:rPr>
              <a:t>ISMs, ESMs &amp; projects</a:t>
            </a:r>
          </a:p>
          <a:p>
            <a:pPr marL="800100" lvl="1" indent="-342900">
              <a:buFont typeface="Arial" panose="020B0604020202020204" pitchFamily="34" charset="0"/>
              <a:buChar char="•"/>
            </a:pPr>
            <a:r>
              <a:rPr lang="en-US" sz="2200" dirty="0">
                <a:latin typeface="Calibri" panose="020F0502020204030204" pitchFamily="34" charset="0"/>
              </a:rPr>
              <a:t>Land-ice equations</a:t>
            </a:r>
          </a:p>
          <a:p>
            <a:pPr marL="800100" lvl="1" indent="-342900">
              <a:buFont typeface="Arial" panose="020B0604020202020204" pitchFamily="34" charset="0"/>
              <a:buChar char="•"/>
            </a:pPr>
            <a:r>
              <a:rPr lang="en-US" sz="2200" dirty="0">
                <a:latin typeface="Calibri" panose="020F0502020204030204" pitchFamily="34" charset="0"/>
              </a:rPr>
              <a:t>Our codes: ALI, MALI</a:t>
            </a:r>
          </a:p>
          <a:p>
            <a:pPr lvl="1"/>
            <a:endParaRPr lang="en-US" sz="400" dirty="0">
              <a:latin typeface="Calibri" panose="020F0502020204030204" pitchFamily="34" charset="0"/>
            </a:endParaRPr>
          </a:p>
          <a:p>
            <a:pPr lvl="1"/>
            <a:endParaRPr lang="en-US" sz="400" dirty="0">
              <a:latin typeface="Calibri" panose="020F0502020204030204" pitchFamily="34" charset="0"/>
            </a:endParaRPr>
          </a:p>
          <a:p>
            <a:r>
              <a:rPr lang="en-US" sz="2200" dirty="0">
                <a:latin typeface="Calibri" panose="020F0502020204030204" pitchFamily="34" charset="0"/>
              </a:rPr>
              <a:t>2.   Algorithms and software</a:t>
            </a:r>
          </a:p>
          <a:p>
            <a:pPr marL="800100" lvl="1" indent="-342900">
              <a:buFont typeface="Arial" panose="020B0604020202020204" pitchFamily="34" charset="0"/>
              <a:buChar char="•"/>
            </a:pPr>
            <a:r>
              <a:rPr lang="en-US" sz="2200" dirty="0">
                <a:latin typeface="Calibri" panose="020F0502020204030204" pitchFamily="34" charset="0"/>
              </a:rPr>
              <a:t>Discretization &amp; meshes</a:t>
            </a:r>
          </a:p>
          <a:p>
            <a:pPr marL="800100" lvl="1" indent="-342900">
              <a:buFont typeface="Arial" panose="020B0604020202020204" pitchFamily="34" charset="0"/>
              <a:buChar char="•"/>
            </a:pPr>
            <a:r>
              <a:rPr lang="en-US" sz="2200" dirty="0">
                <a:latin typeface="Calibri" panose="020F0502020204030204" pitchFamily="34" charset="0"/>
              </a:rPr>
              <a:t>Nonlinear solvers</a:t>
            </a:r>
          </a:p>
          <a:p>
            <a:pPr marL="800100" lvl="1" indent="-342900">
              <a:buFont typeface="Arial" panose="020B0604020202020204" pitchFamily="34" charset="0"/>
              <a:buChar char="•"/>
            </a:pPr>
            <a:r>
              <a:rPr lang="en-US" sz="2200" dirty="0">
                <a:latin typeface="Calibri" panose="020F0502020204030204" pitchFamily="34" charset="0"/>
              </a:rPr>
              <a:t>Linear solvers</a:t>
            </a:r>
          </a:p>
          <a:p>
            <a:pPr marL="800100" lvl="1" indent="-342900">
              <a:buFont typeface="Arial" panose="020B0604020202020204" pitchFamily="34" charset="0"/>
              <a:buChar char="•"/>
            </a:pPr>
            <a:r>
              <a:rPr lang="en-US" sz="2200" dirty="0">
                <a:latin typeface="Calibri" panose="020F0502020204030204" pitchFamily="34" charset="0"/>
              </a:rPr>
              <a:t>Performance-portability</a:t>
            </a:r>
          </a:p>
          <a:p>
            <a:pPr marL="800100" lvl="1" indent="-342900">
              <a:buFont typeface="Arial" panose="020B0604020202020204" pitchFamily="34" charset="0"/>
              <a:buChar char="•"/>
            </a:pPr>
            <a:r>
              <a:rPr lang="en-US" sz="2200" dirty="0">
                <a:latin typeface="Calibri" panose="020F0502020204030204" pitchFamily="34" charset="0"/>
              </a:rPr>
              <a:t>Ice sheet initialization</a:t>
            </a:r>
          </a:p>
          <a:p>
            <a:pPr marL="800100" lvl="1" indent="-342900">
              <a:buFont typeface="Arial" panose="020B0604020202020204" pitchFamily="34" charset="0"/>
              <a:buChar char="•"/>
            </a:pPr>
            <a:r>
              <a:rPr lang="en-US" sz="2200" dirty="0">
                <a:latin typeface="Calibri" panose="020F0502020204030204" pitchFamily="34" charset="0"/>
              </a:rPr>
              <a:t>Towards UQ</a:t>
            </a:r>
          </a:p>
          <a:p>
            <a:pPr marL="171450" indent="-171450">
              <a:buFont typeface="Arial" panose="020B0604020202020204" pitchFamily="34" charset="0"/>
              <a:buChar char="•"/>
            </a:pPr>
            <a:endParaRPr lang="en-US" sz="400" dirty="0">
              <a:latin typeface="Calibri" panose="020F0502020204030204" pitchFamily="34" charset="0"/>
            </a:endParaRPr>
          </a:p>
          <a:p>
            <a:endParaRPr lang="en-US" sz="400" dirty="0">
              <a:latin typeface="Calibri" panose="020F0502020204030204" pitchFamily="34" charset="0"/>
            </a:endParaRPr>
          </a:p>
          <a:p>
            <a:r>
              <a:rPr lang="en-US" sz="2200" dirty="0">
                <a:latin typeface="Calibri" panose="020F0502020204030204" pitchFamily="34" charset="0"/>
              </a:rPr>
              <a:t>3.    Simulations </a:t>
            </a:r>
          </a:p>
          <a:p>
            <a:pPr lvl="2"/>
            <a:endParaRPr lang="en-US" sz="400" dirty="0">
              <a:latin typeface="Calibri" panose="020F0502020204030204" pitchFamily="34" charset="0"/>
            </a:endParaRPr>
          </a:p>
          <a:p>
            <a:r>
              <a:rPr lang="en-US" sz="2200" dirty="0">
                <a:latin typeface="Calibri" panose="020F0502020204030204" pitchFamily="34" charset="0"/>
              </a:rPr>
              <a:t>4.    </a:t>
            </a:r>
            <a:r>
              <a:rPr lang="en-US" sz="2200" b="1" dirty="0">
                <a:latin typeface="Calibri" panose="020F0502020204030204" pitchFamily="34" charset="0"/>
              </a:rPr>
              <a:t>Ongoing &amp; future work</a:t>
            </a:r>
          </a:p>
          <a:p>
            <a:endParaRPr lang="en-US" sz="4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a:p>
            <a:pPr marL="457200" indent="-457200">
              <a:buAutoNum type="arabicPeriod" startAt="2"/>
            </a:pPr>
            <a:endParaRPr lang="en-US" sz="2200" dirty="0">
              <a:latin typeface="Calibri" panose="020F0502020204030204" pitchFamily="34" charset="0"/>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07426" y="794564"/>
            <a:ext cx="2514600" cy="1839773"/>
          </a:xfrm>
          <a:prstGeom prst="rect">
            <a:avLst/>
          </a:prstGeom>
        </p:spPr>
      </p:pic>
      <p:pic>
        <p:nvPicPr>
          <p:cNvPr id="8" name="Picture 7" descr="global-ocean-eddies.jp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39000" y="2743101"/>
            <a:ext cx="1676400" cy="1664582"/>
          </a:xfrm>
          <a:prstGeom prst="rect">
            <a:avLst/>
          </a:prstGeom>
        </p:spPr>
      </p:pic>
      <p:pic>
        <p:nvPicPr>
          <p:cNvPr id="9" name="Picture 8">
            <a:extLst>
              <a:ext uri="{FF2B5EF4-FFF2-40B4-BE49-F238E27FC236}">
                <a16:creationId xmlns:a16="http://schemas.microsoft.com/office/drawing/2014/main" id="{80C1262A-45A6-4D1D-AC10-ED5463DA9CD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07426" y="4648201"/>
            <a:ext cx="2673626" cy="1782418"/>
          </a:xfrm>
          <a:prstGeom prst="rect">
            <a:avLst/>
          </a:prstGeom>
        </p:spPr>
      </p:pic>
    </p:spTree>
    <p:extLst>
      <p:ext uri="{BB962C8B-B14F-4D97-AF65-F5344CB8AC3E}">
        <p14:creationId xmlns:p14="http://schemas.microsoft.com/office/powerpoint/2010/main" val="3097334538"/>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 name="Title 1"/>
          <p:cNvSpPr txBox="1">
            <a:spLocks/>
          </p:cNvSpPr>
          <p:nvPr/>
        </p:nvSpPr>
        <p:spPr>
          <a:xfrm>
            <a:off x="228600" y="-228600"/>
            <a:ext cx="8991600" cy="1261646"/>
          </a:xfrm>
          <a:prstGeom prst="rect">
            <a:avLst/>
          </a:prstGeom>
        </p:spPr>
        <p:txBody>
          <a:bodyPr lIns="0" tIns="0" rIns="0" bIns="0" anchor="ctr"/>
          <a:lstStyle/>
          <a:p>
            <a:pPr algn="l"/>
            <a:r>
              <a:rPr lang="en-US" sz="3600" kern="0" dirty="0">
                <a:latin typeface="Calibri" panose="020F0502020204030204" pitchFamily="34" charset="0"/>
              </a:rPr>
              <a:t>Ongoing &amp; Future Work</a:t>
            </a:r>
            <a:endParaRPr lang="en-US" sz="3600" kern="0" dirty="0">
              <a:solidFill>
                <a:schemeClr val="tx1"/>
              </a:solidFill>
              <a:latin typeface="Calibri" panose="020F0502020204030204" pitchFamily="34" charset="0"/>
            </a:endParaRPr>
          </a:p>
        </p:txBody>
      </p:sp>
      <p:sp>
        <p:nvSpPr>
          <p:cNvPr id="3" name="TextBox 2"/>
          <p:cNvSpPr txBox="1"/>
          <p:nvPr/>
        </p:nvSpPr>
        <p:spPr>
          <a:xfrm>
            <a:off x="152400" y="1676400"/>
            <a:ext cx="8382000" cy="4401205"/>
          </a:xfrm>
          <a:prstGeom prst="rect">
            <a:avLst/>
          </a:prstGeom>
          <a:noFill/>
        </p:spPr>
        <p:txBody>
          <a:bodyPr wrap="square" rtlCol="0">
            <a:spAutoFit/>
          </a:bodyPr>
          <a:lstStyle/>
          <a:p>
            <a:endParaRPr lang="en-US" sz="2000" dirty="0">
              <a:latin typeface="Calibri" panose="020F0502020204030204" pitchFamily="34" charset="0"/>
              <a:cs typeface="Calibri" panose="020F0502020204030204" pitchFamily="34" charset="0"/>
            </a:endParaRPr>
          </a:p>
          <a:p>
            <a:pPr marL="514350" indent="-514350">
              <a:buFont typeface="+mj-lt"/>
              <a:buAutoNum type="arabicParenR"/>
            </a:pPr>
            <a:r>
              <a:rPr lang="en-US" sz="2000" dirty="0">
                <a:latin typeface="Calibri" panose="020F0502020204030204" pitchFamily="34" charset="0"/>
                <a:cs typeface="Calibri" panose="020F0502020204030204" pitchFamily="34" charset="0"/>
              </a:rPr>
              <a:t>Ice sheet and ocean model </a:t>
            </a:r>
            <a:r>
              <a:rPr lang="en-US" sz="2000" b="1" i="1" dirty="0">
                <a:latin typeface="Calibri" panose="020F0502020204030204" pitchFamily="34" charset="0"/>
                <a:cs typeface="Calibri" panose="020F0502020204030204" pitchFamily="34" charset="0"/>
              </a:rPr>
              <a:t>physics</a:t>
            </a:r>
            <a:r>
              <a:rPr lang="en-US" sz="2000" dirty="0">
                <a:latin typeface="Calibri" panose="020F0502020204030204" pitchFamily="34" charset="0"/>
                <a:cs typeface="Calibri" panose="020F0502020204030204" pitchFamily="34" charset="0"/>
              </a:rPr>
              <a:t> critical for accurate projections of sea-level change (e.g., subglacial hydrology, damage evolution + fracture + calving)</a:t>
            </a:r>
          </a:p>
          <a:p>
            <a:pPr marL="514350" indent="-514350">
              <a:buFont typeface="+mj-lt"/>
              <a:buAutoNum type="arabicParenR"/>
            </a:pPr>
            <a:r>
              <a:rPr lang="en-US" sz="2000" dirty="0">
                <a:latin typeface="Calibri" panose="020F0502020204030204" pitchFamily="34" charset="0"/>
                <a:cs typeface="Calibri" panose="020F0502020204030204" pitchFamily="34" charset="0"/>
              </a:rPr>
              <a:t>Ice sheet, ocean, and ESM </a:t>
            </a:r>
            <a:r>
              <a:rPr lang="en-US" sz="2000" b="1" i="1" dirty="0">
                <a:latin typeface="Calibri" panose="020F0502020204030204" pitchFamily="34" charset="0"/>
                <a:cs typeface="Calibri" panose="020F0502020204030204" pitchFamily="34" charset="0"/>
              </a:rPr>
              <a:t>coupling</a:t>
            </a:r>
            <a:r>
              <a:rPr lang="en-US" sz="2000" dirty="0">
                <a:latin typeface="Calibri" panose="020F0502020204030204" pitchFamily="34" charset="0"/>
                <a:cs typeface="Calibri" panose="020F0502020204030204" pitchFamily="34" charset="0"/>
              </a:rPr>
              <a:t> critical for accurate projections of sea-level change</a:t>
            </a:r>
          </a:p>
          <a:p>
            <a:pPr marL="514350" indent="-514350">
              <a:buFont typeface="+mj-lt"/>
              <a:buAutoNum type="arabicParenR"/>
            </a:pPr>
            <a:r>
              <a:rPr lang="en-US" sz="2000" dirty="0">
                <a:latin typeface="Calibri" panose="020F0502020204030204" pitchFamily="34" charset="0"/>
                <a:cs typeface="Calibri" panose="020F0502020204030204" pitchFamily="34" charset="0"/>
              </a:rPr>
              <a:t>Ice sheet model </a:t>
            </a:r>
            <a:r>
              <a:rPr lang="en-US" sz="2000" b="1" i="1" dirty="0">
                <a:latin typeface="Calibri" panose="020F0502020204030204" pitchFamily="34" charset="0"/>
                <a:cs typeface="Calibri" panose="020F0502020204030204" pitchFamily="34" charset="0"/>
              </a:rPr>
              <a:t>initialization</a:t>
            </a:r>
            <a:r>
              <a:rPr lang="en-US" sz="2000" dirty="0">
                <a:latin typeface="Calibri" panose="020F0502020204030204" pitchFamily="34" charset="0"/>
                <a:cs typeface="Calibri" panose="020F0502020204030204" pitchFamily="34" charset="0"/>
              </a:rPr>
              <a:t> and </a:t>
            </a:r>
            <a:r>
              <a:rPr lang="en-US" sz="2000" b="1" i="1" dirty="0">
                <a:latin typeface="Calibri" panose="020F0502020204030204" pitchFamily="34" charset="0"/>
                <a:cs typeface="Calibri" panose="020F0502020204030204" pitchFamily="34" charset="0"/>
              </a:rPr>
              <a:t>optimization</a:t>
            </a:r>
            <a:r>
              <a:rPr lang="en-US" sz="2000" dirty="0">
                <a:latin typeface="Calibri" panose="020F0502020204030204" pitchFamily="34" charset="0"/>
                <a:cs typeface="Calibri" panose="020F0502020204030204" pitchFamily="34" charset="0"/>
              </a:rPr>
              <a:t> methods needed for realistic coupling of ISMs and ESMs </a:t>
            </a:r>
          </a:p>
          <a:p>
            <a:pPr marL="514350" indent="-514350">
              <a:buFont typeface="+mj-lt"/>
              <a:buAutoNum type="arabicParenR"/>
            </a:pPr>
            <a:r>
              <a:rPr lang="en-US" sz="2000" dirty="0">
                <a:latin typeface="Calibri" panose="020F0502020204030204" pitchFamily="34" charset="0"/>
                <a:cs typeface="Calibri" panose="020F0502020204030204" pitchFamily="34" charset="0"/>
              </a:rPr>
              <a:t>Frameworks for quantifying parametric and structural ice sheet model </a:t>
            </a:r>
            <a:r>
              <a:rPr lang="en-US" sz="2000" b="1" i="1" dirty="0">
                <a:latin typeface="Calibri" panose="020F0502020204030204" pitchFamily="34" charset="0"/>
                <a:cs typeface="Calibri" panose="020F0502020204030204" pitchFamily="34" charset="0"/>
              </a:rPr>
              <a:t>uncertainties</a:t>
            </a:r>
          </a:p>
          <a:p>
            <a:r>
              <a:rPr lang="en-US" sz="2000" dirty="0">
                <a:latin typeface="Calibri" panose="020F0502020204030204" pitchFamily="34" charset="0"/>
                <a:cs typeface="Calibri" panose="020F0502020204030204" pitchFamily="34" charset="0"/>
              </a:rPr>
              <a:t>5)    </a:t>
            </a:r>
            <a:r>
              <a:rPr lang="en-US" sz="2000" b="1" i="1" dirty="0">
                <a:latin typeface="Calibri" panose="020F0502020204030204" pitchFamily="34" charset="0"/>
                <a:cs typeface="Calibri" panose="020F0502020204030204" pitchFamily="34" charset="0"/>
              </a:rPr>
              <a:t>Performance</a:t>
            </a:r>
            <a:r>
              <a:rPr lang="en-US" sz="2000" dirty="0">
                <a:latin typeface="Calibri" panose="020F0502020204030204" pitchFamily="34" charset="0"/>
                <a:cs typeface="Calibri" panose="020F0502020204030204" pitchFamily="34" charset="0"/>
              </a:rPr>
              <a:t> </a:t>
            </a:r>
            <a:r>
              <a:rPr lang="en-US" sz="2000" b="1" i="1" dirty="0">
                <a:latin typeface="Calibri" panose="020F0502020204030204" pitchFamily="34" charset="0"/>
                <a:cs typeface="Calibri" panose="020F0502020204030204" pitchFamily="34" charset="0"/>
              </a:rPr>
              <a:t>portability </a:t>
            </a:r>
            <a:r>
              <a:rPr lang="en-US" sz="2000" dirty="0">
                <a:latin typeface="Calibri" panose="020F0502020204030204" pitchFamily="34" charset="0"/>
                <a:cs typeface="Calibri" panose="020F0502020204030204" pitchFamily="34" charset="0"/>
              </a:rPr>
              <a:t>on new, heterogeneous HPC architectures</a:t>
            </a:r>
          </a:p>
          <a:p>
            <a:endParaRPr lang="en-US" sz="2000" dirty="0">
              <a:latin typeface="Calibri" panose="020F0502020204030204" pitchFamily="34" charset="0"/>
              <a:cs typeface="Calibri" panose="020F0502020204030204" pitchFamily="34" charset="0"/>
            </a:endParaRPr>
          </a:p>
          <a:p>
            <a:endParaRPr lang="en-US" sz="2000" b="1" kern="0" dirty="0">
              <a:latin typeface="Calibri" panose="020F0502020204030204" pitchFamily="34" charset="0"/>
              <a:cs typeface="Calibri" panose="020F0502020204030204" pitchFamily="34" charset="0"/>
            </a:endParaRPr>
          </a:p>
          <a:p>
            <a:endParaRPr lang="en-US" sz="2000" b="1" dirty="0">
              <a:latin typeface="Calibri" panose="020F0502020204030204" pitchFamily="34" charset="0"/>
              <a:cs typeface="Calibri" panose="020F0502020204030204" pitchFamily="34" charset="0"/>
            </a:endParaRPr>
          </a:p>
        </p:txBody>
      </p:sp>
      <p:sp>
        <p:nvSpPr>
          <p:cNvPr id="4" name="TextBox 3"/>
          <p:cNvSpPr txBox="1"/>
          <p:nvPr/>
        </p:nvSpPr>
        <p:spPr>
          <a:xfrm>
            <a:off x="1447800" y="5410200"/>
            <a:ext cx="6019800" cy="707886"/>
          </a:xfrm>
          <a:prstGeom prst="rect">
            <a:avLst/>
          </a:prstGeom>
          <a:solidFill>
            <a:srgbClr val="FFFF99"/>
          </a:solidFill>
        </p:spPr>
        <p:txBody>
          <a:bodyPr wrap="square" rtlCol="0">
            <a:spAutoFit/>
          </a:bodyPr>
          <a:lstStyle/>
          <a:p>
            <a:pPr algn="ctr"/>
            <a:r>
              <a:rPr lang="en-US" sz="2000" dirty="0">
                <a:latin typeface="Calibri" panose="020F0502020204030204" pitchFamily="34" charset="0"/>
                <a:cs typeface="Calibri" panose="020F0502020204030204" pitchFamily="34" charset="0"/>
              </a:rPr>
              <a:t>New developments will be targeted at </a:t>
            </a:r>
            <a:r>
              <a:rPr lang="en-US" sz="2000" b="1" i="1" dirty="0">
                <a:latin typeface="Calibri" panose="020F0502020204030204" pitchFamily="34" charset="0"/>
                <a:cs typeface="Calibri" panose="020F0502020204030204" pitchFamily="34" charset="0"/>
              </a:rPr>
              <a:t>standalone</a:t>
            </a:r>
            <a:r>
              <a:rPr lang="en-US" sz="2000" dirty="0">
                <a:latin typeface="Calibri" panose="020F0502020204030204" pitchFamily="34" charset="0"/>
                <a:cs typeface="Calibri" panose="020F0502020204030204" pitchFamily="34" charset="0"/>
              </a:rPr>
              <a:t> and </a:t>
            </a:r>
            <a:r>
              <a:rPr lang="en-US" sz="2000" b="1" i="1" dirty="0">
                <a:latin typeface="Calibri" panose="020F0502020204030204" pitchFamily="34" charset="0"/>
                <a:cs typeface="Calibri" panose="020F0502020204030204" pitchFamily="34" charset="0"/>
              </a:rPr>
              <a:t>coupled </a:t>
            </a:r>
            <a:r>
              <a:rPr lang="en-US" sz="2000" dirty="0">
                <a:latin typeface="Calibri" panose="020F0502020204030204" pitchFamily="34" charset="0"/>
                <a:cs typeface="Calibri" panose="020F0502020204030204" pitchFamily="34" charset="0"/>
              </a:rPr>
              <a:t>simulations of sea-level rise from ice sheets</a:t>
            </a:r>
            <a:endParaRPr lang="en-US" sz="2000" dirty="0"/>
          </a:p>
        </p:txBody>
      </p:sp>
      <p:sp>
        <p:nvSpPr>
          <p:cNvPr id="5" name="TextBox 4"/>
          <p:cNvSpPr txBox="1"/>
          <p:nvPr/>
        </p:nvSpPr>
        <p:spPr>
          <a:xfrm>
            <a:off x="762000" y="1074938"/>
            <a:ext cx="7391400" cy="707886"/>
          </a:xfrm>
          <a:prstGeom prst="rect">
            <a:avLst/>
          </a:prstGeom>
          <a:solidFill>
            <a:srgbClr val="A5F7BA"/>
          </a:solidFill>
        </p:spPr>
        <p:txBody>
          <a:bodyPr wrap="square" rtlCol="0">
            <a:spAutoFit/>
          </a:bodyPr>
          <a:lstStyle/>
          <a:p>
            <a:pPr algn="ctr"/>
            <a:r>
              <a:rPr lang="en-US" sz="2000" b="1" kern="0" dirty="0">
                <a:latin typeface="Calibri" panose="020F0502020204030204" pitchFamily="34" charset="0"/>
                <a:cs typeface="Calibri" panose="020F0502020204030204" pitchFamily="34" charset="0"/>
              </a:rPr>
              <a:t>Probabilistic Sea-Level Projections from Ice Sheet and Earth System Models (</a:t>
            </a:r>
            <a:r>
              <a:rPr lang="en-US" sz="2000" b="1" dirty="0" err="1">
                <a:latin typeface="Calibri" panose="020F0502020204030204" pitchFamily="34" charset="0"/>
                <a:cs typeface="Calibri" panose="020F0502020204030204" pitchFamily="34" charset="0"/>
              </a:rPr>
              <a:t>ProSPect</a:t>
            </a:r>
            <a:r>
              <a:rPr lang="en-US" sz="2000" b="1" kern="0" dirty="0">
                <a:latin typeface="Calibri" panose="020F0502020204030204" pitchFamily="34" charset="0"/>
                <a:cs typeface="Calibri" panose="020F0502020204030204" pitchFamily="34" charset="0"/>
              </a:rPr>
              <a:t>) </a:t>
            </a:r>
            <a:r>
              <a:rPr lang="en-US" sz="2000" kern="0" dirty="0">
                <a:latin typeface="Calibri" panose="020F0502020204030204" pitchFamily="34" charset="0"/>
                <a:cs typeface="Calibri" panose="020F0502020204030204" pitchFamily="34" charset="0"/>
              </a:rPr>
              <a:t>is a n</a:t>
            </a:r>
            <a:r>
              <a:rPr lang="en-US" sz="2000" dirty="0">
                <a:latin typeface="Calibri" panose="020F0502020204030204" pitchFamily="34" charset="0"/>
                <a:cs typeface="Calibri" panose="020F0502020204030204" pitchFamily="34" charset="0"/>
              </a:rPr>
              <a:t>ew 5 year (2017-2022) </a:t>
            </a:r>
            <a:r>
              <a:rPr lang="en-US" sz="2000" dirty="0" err="1">
                <a:latin typeface="Calibri" panose="020F0502020204030204" pitchFamily="34" charset="0"/>
                <a:cs typeface="Calibri" panose="020F0502020204030204" pitchFamily="34" charset="0"/>
              </a:rPr>
              <a:t>SciDAC</a:t>
            </a:r>
            <a:r>
              <a:rPr lang="en-US" sz="2000" dirty="0">
                <a:latin typeface="Calibri" panose="020F0502020204030204" pitchFamily="34" charset="0"/>
                <a:cs typeface="Calibri" panose="020F0502020204030204" pitchFamily="34" charset="0"/>
              </a:rPr>
              <a:t> project on:</a:t>
            </a:r>
            <a:endParaRPr lang="en-US" sz="2000" dirty="0"/>
          </a:p>
        </p:txBody>
      </p:sp>
      <p:pic>
        <p:nvPicPr>
          <p:cNvPr id="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638800" y="108110"/>
            <a:ext cx="1431269" cy="63011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518163459"/>
      </p:ext>
    </p:extLst>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62" name="Rectangle 2"/>
          <p:cNvSpPr>
            <a:spLocks noGrp="1" noChangeArrowheads="1"/>
          </p:cNvSpPr>
          <p:nvPr>
            <p:ph type="title"/>
          </p:nvPr>
        </p:nvSpPr>
        <p:spPr>
          <a:xfrm>
            <a:off x="191812" y="-2628"/>
            <a:ext cx="7315200" cy="914400"/>
          </a:xfrm>
        </p:spPr>
        <p:txBody>
          <a:bodyPr/>
          <a:lstStyle/>
          <a:p>
            <a:pPr algn="l"/>
            <a:r>
              <a:rPr lang="en-US" sz="3600" dirty="0">
                <a:solidFill>
                  <a:schemeClr val="tx1"/>
                </a:solidFill>
                <a:latin typeface="Calibri" panose="020F0502020204030204" pitchFamily="34" charset="0"/>
                <a:cs typeface="Calibri" panose="020F0502020204030204" pitchFamily="34" charset="0"/>
              </a:rPr>
              <a:t>Summary</a:t>
            </a:r>
          </a:p>
        </p:txBody>
      </p:sp>
      <p:sp>
        <p:nvSpPr>
          <p:cNvPr id="5" name="TextBox 4"/>
          <p:cNvSpPr txBox="1"/>
          <p:nvPr/>
        </p:nvSpPr>
        <p:spPr>
          <a:xfrm>
            <a:off x="175214" y="911772"/>
            <a:ext cx="8686800" cy="5272213"/>
          </a:xfrm>
          <a:prstGeom prst="rect">
            <a:avLst/>
          </a:prstGeom>
          <a:ln>
            <a:noFill/>
          </a:ln>
        </p:spPr>
        <p:style>
          <a:lnRef idx="2">
            <a:schemeClr val="accent3"/>
          </a:lnRef>
          <a:fillRef idx="1">
            <a:schemeClr val="lt1"/>
          </a:fillRef>
          <a:effectRef idx="0">
            <a:schemeClr val="accent3"/>
          </a:effectRef>
          <a:fontRef idx="minor">
            <a:schemeClr val="dk1"/>
          </a:fontRef>
        </p:style>
        <p:txBody>
          <a:bodyPr wrap="square" rtlCol="0">
            <a:spAutoFit/>
          </a:bodyPr>
          <a:lstStyle/>
          <a:p>
            <a:pPr marL="285750" indent="-285750" eaLnBrk="1" hangingPunct="1">
              <a:lnSpc>
                <a:spcPct val="90000"/>
              </a:lnSpc>
              <a:buFont typeface="Arial" panose="020B0604020202020204" pitchFamily="34" charset="0"/>
              <a:buChar char="•"/>
            </a:pPr>
            <a:r>
              <a:rPr lang="en-US" sz="2000" b="1" i="1" dirty="0">
                <a:latin typeface="Calibri" charset="0"/>
              </a:rPr>
              <a:t>Actionable projections of climate change </a:t>
            </a:r>
            <a:r>
              <a:rPr lang="en-US" sz="2000" dirty="0">
                <a:latin typeface="Calibri" charset="0"/>
              </a:rPr>
              <a:t>and </a:t>
            </a:r>
            <a:r>
              <a:rPr lang="en-US" sz="2000" b="1" i="1" dirty="0">
                <a:latin typeface="Calibri" charset="0"/>
              </a:rPr>
              <a:t>sea-level rise impacts </a:t>
            </a:r>
            <a:r>
              <a:rPr lang="en-US" sz="2000" dirty="0">
                <a:latin typeface="Calibri" charset="0"/>
              </a:rPr>
              <a:t>are important worldwide!</a:t>
            </a:r>
          </a:p>
          <a:p>
            <a:pPr eaLnBrk="1" hangingPunct="1">
              <a:lnSpc>
                <a:spcPct val="90000"/>
              </a:lnSpc>
            </a:pPr>
            <a:endParaRPr lang="en-US" sz="1000" dirty="0">
              <a:latin typeface="Calibri" charset="0"/>
            </a:endParaRPr>
          </a:p>
          <a:p>
            <a:pPr marL="285750" indent="-285750" eaLnBrk="1" hangingPunct="1">
              <a:lnSpc>
                <a:spcPct val="90000"/>
              </a:lnSpc>
              <a:buFont typeface="Arial" panose="020B0604020202020204" pitchFamily="34" charset="0"/>
              <a:buChar char="•"/>
            </a:pPr>
            <a:r>
              <a:rPr lang="en-US" sz="2000" dirty="0">
                <a:latin typeface="Calibri" charset="0"/>
              </a:rPr>
              <a:t>A </a:t>
            </a:r>
            <a:r>
              <a:rPr lang="en-US" sz="2000" b="1" i="1" dirty="0">
                <a:latin typeface="Calibri" charset="0"/>
              </a:rPr>
              <a:t>mature ice-sheet modeling capability </a:t>
            </a:r>
            <a:r>
              <a:rPr lang="en-US" sz="2000" dirty="0">
                <a:latin typeface="Calibri" charset="0"/>
              </a:rPr>
              <a:t>(high-fidelity, high-performance) was developed as a part of the PISCEES &amp; </a:t>
            </a:r>
            <a:r>
              <a:rPr lang="en-US" sz="2000" dirty="0" err="1">
                <a:latin typeface="Calibri" charset="0"/>
              </a:rPr>
              <a:t>ProSPect</a:t>
            </a:r>
            <a:r>
              <a:rPr lang="en-US" sz="2000" dirty="0">
                <a:latin typeface="Calibri" charset="0"/>
              </a:rPr>
              <a:t> </a:t>
            </a:r>
            <a:r>
              <a:rPr lang="en-US" sz="2000" dirty="0" err="1">
                <a:latin typeface="Calibri" charset="0"/>
              </a:rPr>
              <a:t>SciDAC</a:t>
            </a:r>
            <a:r>
              <a:rPr lang="en-US" sz="2000" dirty="0">
                <a:latin typeface="Calibri" charset="0"/>
              </a:rPr>
              <a:t> projects.  This talk described the following aspects of creating this capability:</a:t>
            </a:r>
          </a:p>
          <a:p>
            <a:pPr eaLnBrk="1" hangingPunct="1">
              <a:lnSpc>
                <a:spcPct val="90000"/>
              </a:lnSpc>
            </a:pPr>
            <a:endParaRPr lang="en-US" sz="400" dirty="0">
              <a:latin typeface="Calibri" charset="0"/>
            </a:endParaRPr>
          </a:p>
          <a:p>
            <a:pPr eaLnBrk="1" hangingPunct="1">
              <a:lnSpc>
                <a:spcPct val="90000"/>
              </a:lnSpc>
            </a:pPr>
            <a:endParaRPr lang="en-US" sz="400" dirty="0">
              <a:latin typeface="Calibri" charset="0"/>
            </a:endParaRPr>
          </a:p>
          <a:p>
            <a:pPr marL="742950" lvl="1" indent="-285750">
              <a:lnSpc>
                <a:spcPct val="90000"/>
              </a:lnSpc>
              <a:buFont typeface="Arial" panose="020B0604020202020204" pitchFamily="34" charset="0"/>
              <a:buChar char="•"/>
            </a:pPr>
            <a:r>
              <a:rPr lang="en-US" sz="2000" b="1" i="1" dirty="0">
                <a:latin typeface="Calibri" charset="0"/>
              </a:rPr>
              <a:t>Equations</a:t>
            </a:r>
            <a:r>
              <a:rPr lang="en-US" sz="2000" dirty="0">
                <a:latin typeface="Calibri" charset="0"/>
              </a:rPr>
              <a:t>, </a:t>
            </a:r>
            <a:r>
              <a:rPr lang="en-US" sz="2000" b="1" i="1" dirty="0">
                <a:latin typeface="Calibri" charset="0"/>
              </a:rPr>
              <a:t>algorithms</a:t>
            </a:r>
            <a:r>
              <a:rPr lang="en-US" sz="2000" dirty="0">
                <a:latin typeface="Calibri" charset="0"/>
              </a:rPr>
              <a:t>, </a:t>
            </a:r>
            <a:r>
              <a:rPr lang="en-US" sz="2000" b="1" i="1" dirty="0">
                <a:latin typeface="Calibri" charset="0"/>
              </a:rPr>
              <a:t>software</a:t>
            </a:r>
            <a:r>
              <a:rPr lang="en-US" sz="2000" dirty="0">
                <a:latin typeface="Calibri" charset="0"/>
              </a:rPr>
              <a:t> used in ice sheet modeling.</a:t>
            </a:r>
          </a:p>
          <a:p>
            <a:pPr>
              <a:lnSpc>
                <a:spcPct val="90000"/>
              </a:lnSpc>
            </a:pPr>
            <a:endParaRPr lang="en-US" sz="400" dirty="0">
              <a:latin typeface="Calibri" charset="0"/>
            </a:endParaRPr>
          </a:p>
          <a:p>
            <a:pPr marL="742950" lvl="1" indent="-285750">
              <a:lnSpc>
                <a:spcPct val="90000"/>
              </a:lnSpc>
              <a:buFont typeface="Arial" panose="020B0604020202020204" pitchFamily="34" charset="0"/>
              <a:buChar char="•"/>
            </a:pPr>
            <a:r>
              <a:rPr lang="en-US" sz="2000" dirty="0">
                <a:latin typeface="Calibri" charset="0"/>
              </a:rPr>
              <a:t>The development of a finite element land ice solver known as </a:t>
            </a:r>
            <a:r>
              <a:rPr lang="en-US" sz="2000" b="1" i="1" dirty="0">
                <a:latin typeface="Calibri" charset="0"/>
              </a:rPr>
              <a:t>Albany Land-Ice </a:t>
            </a:r>
            <a:r>
              <a:rPr lang="en-US" sz="2000" dirty="0">
                <a:latin typeface="Calibri" charset="0"/>
              </a:rPr>
              <a:t>written using the libraries of the </a:t>
            </a:r>
            <a:r>
              <a:rPr lang="en-US" sz="2000" i="1" dirty="0" err="1">
                <a:latin typeface="Calibri" charset="0"/>
              </a:rPr>
              <a:t>Trilinos</a:t>
            </a:r>
            <a:r>
              <a:rPr lang="en-US" sz="2000" i="1" dirty="0">
                <a:latin typeface="Calibri" charset="0"/>
              </a:rPr>
              <a:t> </a:t>
            </a:r>
            <a:r>
              <a:rPr lang="en-US" sz="2000" dirty="0">
                <a:latin typeface="Calibri" charset="0"/>
              </a:rPr>
              <a:t>libraries. </a:t>
            </a:r>
          </a:p>
          <a:p>
            <a:pPr>
              <a:lnSpc>
                <a:spcPct val="90000"/>
              </a:lnSpc>
            </a:pPr>
            <a:endParaRPr lang="en-US" sz="800" dirty="0">
              <a:latin typeface="Calibri" charset="0"/>
            </a:endParaRPr>
          </a:p>
          <a:p>
            <a:pPr marL="742950" lvl="1" indent="-285750">
              <a:lnSpc>
                <a:spcPct val="90000"/>
              </a:lnSpc>
              <a:buFont typeface="Arial" panose="020B0604020202020204" pitchFamily="34" charset="0"/>
              <a:buChar char="•"/>
            </a:pPr>
            <a:r>
              <a:rPr lang="en-US" sz="2000" b="1" i="1" dirty="0">
                <a:latin typeface="Calibri" charset="0"/>
              </a:rPr>
              <a:t>Coupling</a:t>
            </a:r>
            <a:r>
              <a:rPr lang="en-US" sz="2000" dirty="0">
                <a:latin typeface="Calibri" charset="0"/>
              </a:rPr>
              <a:t> of </a:t>
            </a:r>
            <a:r>
              <a:rPr lang="en-US" sz="2000" i="1" dirty="0">
                <a:latin typeface="Calibri" charset="0"/>
              </a:rPr>
              <a:t>Albany Land-Ice </a:t>
            </a:r>
            <a:r>
              <a:rPr lang="en-US" sz="2000" dirty="0">
                <a:latin typeface="Calibri" charset="0"/>
              </a:rPr>
              <a:t>to </a:t>
            </a:r>
            <a:r>
              <a:rPr lang="en-US" sz="2000" i="1" dirty="0">
                <a:latin typeface="Calibri" charset="0"/>
              </a:rPr>
              <a:t>MPAS LI </a:t>
            </a:r>
            <a:r>
              <a:rPr lang="en-US" sz="2000" dirty="0">
                <a:latin typeface="Calibri" charset="0"/>
              </a:rPr>
              <a:t>codes for transient simulations of ice sheet evolution. </a:t>
            </a:r>
          </a:p>
          <a:p>
            <a:pPr>
              <a:lnSpc>
                <a:spcPct val="90000"/>
              </a:lnSpc>
            </a:pPr>
            <a:endParaRPr lang="en-US" sz="400" dirty="0">
              <a:latin typeface="Calibri" charset="0"/>
            </a:endParaRPr>
          </a:p>
          <a:p>
            <a:pPr marL="742950" lvl="1" indent="-285750">
              <a:lnSpc>
                <a:spcPct val="90000"/>
              </a:lnSpc>
              <a:buFont typeface="Arial" panose="020B0604020202020204" pitchFamily="34" charset="0"/>
              <a:buChar char="•"/>
            </a:pPr>
            <a:r>
              <a:rPr lang="en-US" sz="2000" dirty="0">
                <a:latin typeface="Calibri" charset="0"/>
              </a:rPr>
              <a:t>Some </a:t>
            </a:r>
            <a:r>
              <a:rPr lang="en-US" sz="2000" b="1" i="1" dirty="0">
                <a:latin typeface="Calibri" charset="0"/>
              </a:rPr>
              <a:t>advanced concepts </a:t>
            </a:r>
            <a:r>
              <a:rPr lang="en-US" sz="2000" dirty="0">
                <a:latin typeface="Calibri" charset="0"/>
              </a:rPr>
              <a:t>in ice sheet modeling: ice sheet initialization/ inversion.</a:t>
            </a:r>
          </a:p>
          <a:p>
            <a:pPr marL="285750" indent="-285750" eaLnBrk="1" hangingPunct="1">
              <a:lnSpc>
                <a:spcPct val="90000"/>
              </a:lnSpc>
              <a:buFont typeface="Arial" panose="020B0604020202020204" pitchFamily="34" charset="0"/>
              <a:buChar char="•"/>
            </a:pPr>
            <a:endParaRPr lang="en-US" sz="1000" dirty="0">
              <a:latin typeface="Calibri" charset="0"/>
            </a:endParaRPr>
          </a:p>
          <a:p>
            <a:pPr marL="285750" indent="-285750" eaLnBrk="1" hangingPunct="1">
              <a:lnSpc>
                <a:spcPct val="90000"/>
              </a:lnSpc>
              <a:buFont typeface="Arial" panose="020B0604020202020204" pitchFamily="34" charset="0"/>
              <a:buChar char="•"/>
            </a:pPr>
            <a:r>
              <a:rPr lang="en-US" sz="2000" dirty="0">
                <a:latin typeface="Calibri" charset="0"/>
              </a:rPr>
              <a:t>Related capabilities on the E3SM side are rapidly </a:t>
            </a:r>
            <a:r>
              <a:rPr lang="en-US" sz="2000" b="1" i="1" dirty="0">
                <a:latin typeface="Calibri" charset="0"/>
              </a:rPr>
              <a:t>maturing</a:t>
            </a:r>
            <a:r>
              <a:rPr lang="en-US" sz="2000" dirty="0">
                <a:latin typeface="Calibri" charset="0"/>
              </a:rPr>
              <a:t>.</a:t>
            </a:r>
          </a:p>
          <a:p>
            <a:pPr marL="285750" indent="-285750" eaLnBrk="1" hangingPunct="1">
              <a:lnSpc>
                <a:spcPct val="90000"/>
              </a:lnSpc>
              <a:buFont typeface="Arial" panose="020B0604020202020204" pitchFamily="34" charset="0"/>
              <a:buChar char="•"/>
            </a:pPr>
            <a:endParaRPr lang="en-US" sz="1000" dirty="0">
              <a:latin typeface="Calibri" charset="0"/>
            </a:endParaRPr>
          </a:p>
          <a:p>
            <a:pPr marL="285750" indent="-285750" eaLnBrk="1" hangingPunct="1">
              <a:lnSpc>
                <a:spcPct val="90000"/>
              </a:lnSpc>
              <a:buFont typeface="Arial" panose="020B0604020202020204" pitchFamily="34" charset="0"/>
              <a:buChar char="•"/>
            </a:pPr>
            <a:r>
              <a:rPr lang="en-US" sz="2000" dirty="0">
                <a:latin typeface="Calibri" charset="0"/>
              </a:rPr>
              <a:t>Ongoing projects are focusing on the remaining work (physics, coupling, uncertainty quantification frameworks) necessary to provide </a:t>
            </a:r>
            <a:r>
              <a:rPr lang="en-US" sz="2000" b="1" i="1" dirty="0">
                <a:latin typeface="Calibri" charset="0"/>
              </a:rPr>
              <a:t>SLR projections and uncertainties</a:t>
            </a:r>
            <a:r>
              <a:rPr lang="en-US" sz="2000" dirty="0">
                <a:latin typeface="Calibri" charset="0"/>
              </a:rPr>
              <a:t>.</a:t>
            </a:r>
          </a:p>
        </p:txBody>
      </p:sp>
    </p:spTree>
    <p:extLst>
      <p:ext uri="{BB962C8B-B14F-4D97-AF65-F5344CB8AC3E}">
        <p14:creationId xmlns:p14="http://schemas.microsoft.com/office/powerpoint/2010/main" val="4254375458"/>
      </p:ext>
    </p:extLst>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62" name="Rectangle 2"/>
          <p:cNvSpPr>
            <a:spLocks noGrp="1" noChangeArrowheads="1"/>
          </p:cNvSpPr>
          <p:nvPr>
            <p:ph type="title"/>
          </p:nvPr>
        </p:nvSpPr>
        <p:spPr>
          <a:xfrm>
            <a:off x="152400" y="0"/>
            <a:ext cx="7315200" cy="914400"/>
          </a:xfrm>
        </p:spPr>
        <p:txBody>
          <a:bodyPr/>
          <a:lstStyle/>
          <a:p>
            <a:pPr algn="l"/>
            <a:r>
              <a:rPr lang="en-US" sz="3600" dirty="0">
                <a:solidFill>
                  <a:schemeClr val="tx1"/>
                </a:solidFill>
                <a:latin typeface="Calibri" panose="020F0502020204030204" pitchFamily="34" charset="0"/>
                <a:cs typeface="Calibri" panose="020F0502020204030204" pitchFamily="34" charset="0"/>
              </a:rPr>
              <a:t>References</a:t>
            </a:r>
          </a:p>
        </p:txBody>
      </p:sp>
      <p:sp>
        <p:nvSpPr>
          <p:cNvPr id="5" name="TextBox 4"/>
          <p:cNvSpPr txBox="1"/>
          <p:nvPr/>
        </p:nvSpPr>
        <p:spPr>
          <a:xfrm>
            <a:off x="152400" y="762000"/>
            <a:ext cx="8686800" cy="5970865"/>
          </a:xfrm>
          <a:prstGeom prst="rect">
            <a:avLst/>
          </a:prstGeom>
          <a:noFill/>
          <a:ln>
            <a:noFill/>
          </a:ln>
        </p:spPr>
        <p:style>
          <a:lnRef idx="2">
            <a:schemeClr val="accent3"/>
          </a:lnRef>
          <a:fillRef idx="1">
            <a:schemeClr val="lt1"/>
          </a:fillRef>
          <a:effectRef idx="0">
            <a:schemeClr val="accent3"/>
          </a:effectRef>
          <a:fontRef idx="minor">
            <a:schemeClr val="dk1"/>
          </a:fontRef>
        </p:style>
        <p:txBody>
          <a:bodyPr wrap="square" rtlCol="0">
            <a:spAutoFit/>
          </a:bodyPr>
          <a:lstStyle/>
          <a:p>
            <a:r>
              <a:rPr lang="en-US" sz="1600" dirty="0">
                <a:solidFill>
                  <a:schemeClr val="tx1"/>
                </a:solidFill>
                <a:latin typeface="Calibri" panose="020F0502020204030204" pitchFamily="34" charset="0"/>
                <a:cs typeface="Calibri" panose="020F0502020204030204" pitchFamily="34" charset="0"/>
              </a:rPr>
              <a:t>[1] M.A. </a:t>
            </a:r>
            <a:r>
              <a:rPr lang="en-US" sz="1600" dirty="0" err="1">
                <a:solidFill>
                  <a:schemeClr val="tx1"/>
                </a:solidFill>
                <a:latin typeface="Calibri" panose="020F0502020204030204" pitchFamily="34" charset="0"/>
                <a:cs typeface="Calibri" panose="020F0502020204030204" pitchFamily="34" charset="0"/>
              </a:rPr>
              <a:t>Heroux</a:t>
            </a:r>
            <a:r>
              <a:rPr lang="en-US" sz="1600" dirty="0">
                <a:solidFill>
                  <a:schemeClr val="tx1"/>
                </a:solidFill>
                <a:latin typeface="Calibri" panose="020F0502020204030204" pitchFamily="34" charset="0"/>
                <a:cs typeface="Calibri" panose="020F0502020204030204" pitchFamily="34" charset="0"/>
              </a:rPr>
              <a:t> </a:t>
            </a:r>
            <a:r>
              <a:rPr lang="en-US" sz="1600" i="1" dirty="0">
                <a:solidFill>
                  <a:schemeClr val="tx1"/>
                </a:solidFill>
                <a:latin typeface="Calibri" panose="020F0502020204030204" pitchFamily="34" charset="0"/>
                <a:cs typeface="Calibri" panose="020F0502020204030204" pitchFamily="34" charset="0"/>
              </a:rPr>
              <a:t>et al.  </a:t>
            </a:r>
            <a:r>
              <a:rPr lang="en-US" sz="1600" dirty="0">
                <a:solidFill>
                  <a:schemeClr val="tx1"/>
                </a:solidFill>
                <a:latin typeface="Calibri" panose="020F0502020204030204" pitchFamily="34" charset="0"/>
                <a:cs typeface="Calibri" panose="020F0502020204030204" pitchFamily="34" charset="0"/>
              </a:rPr>
              <a:t>“An overview of the </a:t>
            </a:r>
            <a:r>
              <a:rPr lang="en-US" sz="1600" dirty="0" err="1">
                <a:solidFill>
                  <a:schemeClr val="tx1"/>
                </a:solidFill>
                <a:latin typeface="Calibri" panose="020F0502020204030204" pitchFamily="34" charset="0"/>
                <a:cs typeface="Calibri" panose="020F0502020204030204" pitchFamily="34" charset="0"/>
              </a:rPr>
              <a:t>Trilinos</a:t>
            </a:r>
            <a:r>
              <a:rPr lang="en-US" sz="1600" dirty="0">
                <a:solidFill>
                  <a:schemeClr val="tx1"/>
                </a:solidFill>
                <a:latin typeface="Calibri" panose="020F0502020204030204" pitchFamily="34" charset="0"/>
                <a:cs typeface="Calibri" panose="020F0502020204030204" pitchFamily="34" charset="0"/>
              </a:rPr>
              <a:t> project.”  </a:t>
            </a:r>
            <a:r>
              <a:rPr lang="en-US" sz="1600" i="1" dirty="0">
                <a:solidFill>
                  <a:schemeClr val="tx1"/>
                </a:solidFill>
                <a:latin typeface="Calibri" panose="020F0502020204030204" pitchFamily="34" charset="0"/>
                <a:cs typeface="Calibri" panose="020F0502020204030204" pitchFamily="34" charset="0"/>
              </a:rPr>
              <a:t>ACM Trans. Math. </a:t>
            </a:r>
            <a:r>
              <a:rPr lang="en-US" sz="1600" i="1" dirty="0" err="1">
                <a:solidFill>
                  <a:schemeClr val="tx1"/>
                </a:solidFill>
                <a:latin typeface="Calibri" panose="020F0502020204030204" pitchFamily="34" charset="0"/>
                <a:cs typeface="Calibri" panose="020F0502020204030204" pitchFamily="34" charset="0"/>
              </a:rPr>
              <a:t>Softw</a:t>
            </a:r>
            <a:r>
              <a:rPr lang="en-US" sz="1600" i="1" dirty="0">
                <a:solidFill>
                  <a:schemeClr val="tx1"/>
                </a:solidFill>
                <a:latin typeface="Calibri" panose="020F0502020204030204" pitchFamily="34" charset="0"/>
                <a:cs typeface="Calibri" panose="020F0502020204030204" pitchFamily="34" charset="0"/>
              </a:rPr>
              <a:t>. </a:t>
            </a:r>
            <a:r>
              <a:rPr lang="en-US" sz="1600" b="1" dirty="0">
                <a:solidFill>
                  <a:schemeClr val="tx1"/>
                </a:solidFill>
                <a:latin typeface="Calibri" panose="020F0502020204030204" pitchFamily="34" charset="0"/>
                <a:cs typeface="Calibri" panose="020F0502020204030204" pitchFamily="34" charset="0"/>
              </a:rPr>
              <a:t>31</a:t>
            </a:r>
            <a:r>
              <a:rPr lang="en-US" sz="1600" dirty="0">
                <a:solidFill>
                  <a:schemeClr val="tx1"/>
                </a:solidFill>
                <a:latin typeface="Calibri" panose="020F0502020204030204" pitchFamily="34" charset="0"/>
                <a:cs typeface="Calibri" panose="020F0502020204030204" pitchFamily="34" charset="0"/>
              </a:rPr>
              <a:t>(3) (2005).</a:t>
            </a:r>
          </a:p>
          <a:p>
            <a:endParaRPr lang="en-US" sz="8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[2] </a:t>
            </a:r>
            <a:r>
              <a:rPr lang="en-US" sz="1600" dirty="0">
                <a:latin typeface="Calibri" panose="020F0502020204030204" pitchFamily="34" charset="0"/>
                <a:cs typeface="Calibri" panose="020F0502020204030204" pitchFamily="34" charset="0"/>
              </a:rPr>
              <a:t>A.G. Salinger </a:t>
            </a:r>
            <a:r>
              <a:rPr lang="en-US" sz="1600" i="1" dirty="0">
                <a:latin typeface="Calibri" panose="020F0502020204030204" pitchFamily="34" charset="0"/>
                <a:cs typeface="Calibri" panose="020F0502020204030204" pitchFamily="34" charset="0"/>
              </a:rPr>
              <a:t>et al</a:t>
            </a:r>
            <a:r>
              <a:rPr lang="en-US" sz="1600" dirty="0">
                <a:latin typeface="Calibri" panose="020F0502020204030204" pitchFamily="34" charset="0"/>
                <a:cs typeface="Calibri" panose="020F0502020204030204" pitchFamily="34" charset="0"/>
              </a:rPr>
              <a:t>. "Albany: Using Agile Components to Develop a Flexible, Generic Multiphysics Analysis Code", </a:t>
            </a:r>
            <a:r>
              <a:rPr lang="fr-FR" sz="1600" i="1" dirty="0">
                <a:latin typeface="Calibri" panose="020F0502020204030204" pitchFamily="34" charset="0"/>
                <a:cs typeface="Calibri" panose="020F0502020204030204" pitchFamily="34" charset="0"/>
              </a:rPr>
              <a:t>Int. J. </a:t>
            </a:r>
            <a:r>
              <a:rPr lang="fr-FR" sz="1600" i="1" dirty="0" err="1">
                <a:latin typeface="Calibri" panose="020F0502020204030204" pitchFamily="34" charset="0"/>
                <a:cs typeface="Calibri" panose="020F0502020204030204" pitchFamily="34" charset="0"/>
              </a:rPr>
              <a:t>Multiscale</a:t>
            </a:r>
            <a:r>
              <a:rPr lang="fr-FR" sz="1600" i="1" dirty="0">
                <a:latin typeface="Calibri" panose="020F0502020204030204" pitchFamily="34" charset="0"/>
                <a:cs typeface="Calibri" panose="020F0502020204030204" pitchFamily="34" charset="0"/>
              </a:rPr>
              <a:t> Comput. </a:t>
            </a:r>
            <a:r>
              <a:rPr lang="fr-FR" sz="1600" i="1" dirty="0" err="1">
                <a:latin typeface="Calibri" panose="020F0502020204030204" pitchFamily="34" charset="0"/>
                <a:cs typeface="Calibri" panose="020F0502020204030204" pitchFamily="34" charset="0"/>
              </a:rPr>
              <a:t>Engng</a:t>
            </a:r>
            <a:r>
              <a:rPr lang="fr-FR" sz="1600" dirty="0">
                <a:latin typeface="Calibri" panose="020F0502020204030204" pitchFamily="34" charset="0"/>
                <a:cs typeface="Calibri" panose="020F0502020204030204" pitchFamily="34" charset="0"/>
              </a:rPr>
              <a:t> 14(4) (2016) 415-438. </a:t>
            </a:r>
            <a:endParaRPr lang="en-US" sz="1600" dirty="0">
              <a:latin typeface="Calibri" panose="020F0502020204030204" pitchFamily="34" charset="0"/>
              <a:cs typeface="Calibri" panose="020F0502020204030204" pitchFamily="34" charset="0"/>
            </a:endParaRPr>
          </a:p>
          <a:p>
            <a:endParaRPr lang="en-US" sz="8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[3] </a:t>
            </a:r>
            <a:r>
              <a:rPr lang="en-US" sz="1600" b="1" dirty="0">
                <a:latin typeface="Calibri" panose="020F0502020204030204" pitchFamily="34" charset="0"/>
                <a:cs typeface="Calibri" panose="020F0502020204030204" pitchFamily="34" charset="0"/>
              </a:rPr>
              <a:t>I. Tezaur</a:t>
            </a:r>
            <a:r>
              <a:rPr lang="en-US" sz="1600" dirty="0">
                <a:latin typeface="Calibri" panose="020F0502020204030204" pitchFamily="34" charset="0"/>
                <a:cs typeface="Calibri" panose="020F0502020204030204" pitchFamily="34" charset="0"/>
              </a:rPr>
              <a:t>, M. Perego, A. Salinger, R. </a:t>
            </a:r>
            <a:r>
              <a:rPr lang="en-US" sz="1600" dirty="0" err="1">
                <a:latin typeface="Calibri" panose="020F0502020204030204" pitchFamily="34" charset="0"/>
                <a:cs typeface="Calibri" panose="020F0502020204030204" pitchFamily="34" charset="0"/>
              </a:rPr>
              <a:t>Tuminaro</a:t>
            </a:r>
            <a:r>
              <a:rPr lang="en-US" sz="1600" dirty="0">
                <a:latin typeface="Calibri" panose="020F0502020204030204" pitchFamily="34" charset="0"/>
                <a:cs typeface="Calibri" panose="020F0502020204030204" pitchFamily="34" charset="0"/>
              </a:rPr>
              <a:t>, S. Price. "</a:t>
            </a:r>
            <a:r>
              <a:rPr lang="en-US" sz="1600" i="1" dirty="0">
                <a:latin typeface="Calibri" panose="020F0502020204030204" pitchFamily="34" charset="0"/>
                <a:cs typeface="Calibri" panose="020F0502020204030204" pitchFamily="34" charset="0"/>
              </a:rPr>
              <a:t>Albany/FELIX</a:t>
            </a:r>
            <a:r>
              <a:rPr lang="en-US" sz="1600" dirty="0">
                <a:latin typeface="Calibri" panose="020F0502020204030204" pitchFamily="34" charset="0"/>
                <a:cs typeface="Calibri" panose="020F0502020204030204" pitchFamily="34" charset="0"/>
              </a:rPr>
              <a:t>: A Parallel, Scalable and Robust Finite Element Higher-Order Stokes Ice Sheet Solver Built for Advanced Analysis", </a:t>
            </a:r>
            <a:r>
              <a:rPr lang="en-US" sz="1600" i="1" dirty="0" err="1">
                <a:latin typeface="Calibri" panose="020F0502020204030204" pitchFamily="34" charset="0"/>
                <a:cs typeface="Calibri" panose="020F0502020204030204" pitchFamily="34" charset="0"/>
              </a:rPr>
              <a:t>Geosci</a:t>
            </a:r>
            <a:r>
              <a:rPr lang="en-US" sz="1600" i="1" dirty="0">
                <a:latin typeface="Calibri" panose="020F0502020204030204" pitchFamily="34" charset="0"/>
                <a:cs typeface="Calibri" panose="020F0502020204030204" pitchFamily="34" charset="0"/>
              </a:rPr>
              <a:t>. Model Develop. </a:t>
            </a:r>
            <a:r>
              <a:rPr lang="en-US" sz="1600" dirty="0">
                <a:latin typeface="Calibri" panose="020F0502020204030204" pitchFamily="34" charset="0"/>
                <a:cs typeface="Calibri" panose="020F0502020204030204" pitchFamily="34" charset="0"/>
              </a:rPr>
              <a:t>8</a:t>
            </a:r>
            <a:r>
              <a:rPr lang="en-US" sz="1600" i="1" dirty="0">
                <a:latin typeface="Calibri" panose="020F0502020204030204" pitchFamily="34" charset="0"/>
                <a:cs typeface="Calibri" panose="020F0502020204030204" pitchFamily="34" charset="0"/>
              </a:rPr>
              <a:t> </a:t>
            </a:r>
            <a:r>
              <a:rPr lang="en-US" sz="1600" dirty="0">
                <a:latin typeface="Calibri" panose="020F0502020204030204" pitchFamily="34" charset="0"/>
                <a:cs typeface="Calibri" panose="020F0502020204030204" pitchFamily="34" charset="0"/>
              </a:rPr>
              <a:t>(2015) 1-24.</a:t>
            </a:r>
            <a:endParaRPr lang="en-US" sz="1600" i="1" dirty="0">
              <a:latin typeface="Calibri" panose="020F0502020204030204" pitchFamily="34" charset="0"/>
              <a:cs typeface="Calibri" panose="020F0502020204030204" pitchFamily="34" charset="0"/>
            </a:endParaRPr>
          </a:p>
          <a:p>
            <a:endParaRPr lang="en-US" sz="8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[4] </a:t>
            </a:r>
            <a:r>
              <a:rPr lang="en-US" sz="1600" b="1" dirty="0">
                <a:latin typeface="Calibri" panose="020F0502020204030204" pitchFamily="34" charset="0"/>
                <a:cs typeface="Calibri" panose="020F0502020204030204" pitchFamily="34" charset="0"/>
              </a:rPr>
              <a:t>I. Tezaur</a:t>
            </a:r>
            <a:r>
              <a:rPr lang="en-US" sz="1600" dirty="0">
                <a:latin typeface="Calibri" panose="020F0502020204030204" pitchFamily="34" charset="0"/>
                <a:cs typeface="Calibri" panose="020F0502020204030204" pitchFamily="34" charset="0"/>
              </a:rPr>
              <a:t>, R. </a:t>
            </a:r>
            <a:r>
              <a:rPr lang="en-US" sz="1600" dirty="0" err="1">
                <a:latin typeface="Calibri" panose="020F0502020204030204" pitchFamily="34" charset="0"/>
                <a:cs typeface="Calibri" panose="020F0502020204030204" pitchFamily="34" charset="0"/>
              </a:rPr>
              <a:t>Tuminaro</a:t>
            </a:r>
            <a:r>
              <a:rPr lang="en-US" sz="1600" dirty="0">
                <a:latin typeface="Calibri" panose="020F0502020204030204" pitchFamily="34" charset="0"/>
                <a:cs typeface="Calibri" panose="020F0502020204030204" pitchFamily="34" charset="0"/>
              </a:rPr>
              <a:t>, M. Perego, A. Salinger, S. Price. "On the scalability of the </a:t>
            </a:r>
            <a:r>
              <a:rPr lang="en-US" sz="1600" i="1" dirty="0">
                <a:latin typeface="Calibri" panose="020F0502020204030204" pitchFamily="34" charset="0"/>
                <a:cs typeface="Calibri" panose="020F0502020204030204" pitchFamily="34" charset="0"/>
              </a:rPr>
              <a:t>Albany/FELIX</a:t>
            </a:r>
            <a:r>
              <a:rPr lang="en-US" sz="1600" dirty="0">
                <a:latin typeface="Calibri" panose="020F0502020204030204" pitchFamily="34" charset="0"/>
                <a:cs typeface="Calibri" panose="020F0502020204030204" pitchFamily="34" charset="0"/>
              </a:rPr>
              <a:t> first-order Stokes approximation ice sheet solver for large-scale simulations of the Greenland and Antarctic ice sheets", </a:t>
            </a:r>
            <a:r>
              <a:rPr lang="en-US" sz="1600" i="1" dirty="0">
                <a:latin typeface="Calibri" panose="020F0502020204030204" pitchFamily="34" charset="0"/>
                <a:cs typeface="Calibri" panose="020F0502020204030204" pitchFamily="34" charset="0"/>
              </a:rPr>
              <a:t>Procedia Computer Science </a:t>
            </a:r>
            <a:r>
              <a:rPr lang="en-US" sz="1600" dirty="0">
                <a:latin typeface="Calibri" panose="020F0502020204030204" pitchFamily="34" charset="0"/>
                <a:cs typeface="Calibri" panose="020F0502020204030204" pitchFamily="34" charset="0"/>
              </a:rPr>
              <a:t>51 (2015) 2026-2035. </a:t>
            </a:r>
          </a:p>
          <a:p>
            <a:endParaRPr lang="en-US" sz="16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[5] </a:t>
            </a:r>
            <a:r>
              <a:rPr lang="en-US" sz="1600" dirty="0">
                <a:latin typeface="Calibri" panose="020F0502020204030204" pitchFamily="34" charset="0"/>
                <a:cs typeface="Calibri" panose="020F0502020204030204" pitchFamily="34" charset="0"/>
              </a:rPr>
              <a:t>R. </a:t>
            </a:r>
            <a:r>
              <a:rPr lang="en-US" sz="1600" dirty="0" err="1">
                <a:latin typeface="Calibri" panose="020F0502020204030204" pitchFamily="34" charset="0"/>
                <a:cs typeface="Calibri" panose="020F0502020204030204" pitchFamily="34" charset="0"/>
              </a:rPr>
              <a:t>Tuminaro</a:t>
            </a:r>
            <a:r>
              <a:rPr lang="en-US" sz="1600" dirty="0">
                <a:latin typeface="Calibri" panose="020F0502020204030204" pitchFamily="34" charset="0"/>
                <a:cs typeface="Calibri" panose="020F0502020204030204" pitchFamily="34" charset="0"/>
              </a:rPr>
              <a:t>, M. Perego, </a:t>
            </a:r>
            <a:r>
              <a:rPr lang="en-US" sz="1600" b="1" dirty="0">
                <a:latin typeface="Calibri" panose="020F0502020204030204" pitchFamily="34" charset="0"/>
                <a:cs typeface="Calibri" panose="020F0502020204030204" pitchFamily="34" charset="0"/>
              </a:rPr>
              <a:t>I. Tezaur</a:t>
            </a:r>
            <a:r>
              <a:rPr lang="en-US" sz="1600" dirty="0">
                <a:latin typeface="Calibri" panose="020F0502020204030204" pitchFamily="34" charset="0"/>
                <a:cs typeface="Calibri" panose="020F0502020204030204" pitchFamily="34" charset="0"/>
              </a:rPr>
              <a:t>, A. Salinger, S. Price. "A matrix dependent/algebraic multigrid approach for extruded meshes with applications to ice sheet modeling", </a:t>
            </a:r>
            <a:r>
              <a:rPr lang="it-IT" sz="1600" i="1" dirty="0">
                <a:latin typeface="Calibri" panose="020F0502020204030204" pitchFamily="34" charset="0"/>
                <a:cs typeface="Calibri" panose="020F0502020204030204" pitchFamily="34" charset="0"/>
              </a:rPr>
              <a:t>SIAM J. Sci. Comput.</a:t>
            </a:r>
            <a:r>
              <a:rPr lang="it-IT" sz="1600" dirty="0">
                <a:latin typeface="Calibri" panose="020F0502020204030204" pitchFamily="34" charset="0"/>
                <a:cs typeface="Calibri" panose="020F0502020204030204" pitchFamily="34" charset="0"/>
              </a:rPr>
              <a:t> 38(5) (2016) C504-C532.</a:t>
            </a:r>
            <a:endParaRPr lang="en-US" sz="1600" dirty="0">
              <a:latin typeface="Calibri" panose="020F0502020204030204" pitchFamily="34" charset="0"/>
              <a:cs typeface="Calibri" panose="020F0502020204030204" pitchFamily="34" charset="0"/>
            </a:endParaRPr>
          </a:p>
          <a:p>
            <a:endParaRPr lang="en-US" sz="1600" dirty="0">
              <a:latin typeface="Calibri" panose="020F0502020204030204" pitchFamily="34" charset="0"/>
              <a:cs typeface="Calibri" panose="020F0502020204030204" pitchFamily="34" charset="0"/>
            </a:endParaRPr>
          </a:p>
          <a:p>
            <a:r>
              <a:rPr lang="en-US" sz="1600" dirty="0">
                <a:latin typeface="Calibri" panose="020F0502020204030204" pitchFamily="34" charset="0"/>
                <a:cs typeface="Calibri" panose="020F0502020204030204" pitchFamily="34" charset="0"/>
              </a:rPr>
              <a:t>[6] S. Price, M. Hoffman, J. Bonin, T. Neumann, I. Howat, J. </a:t>
            </a:r>
            <a:r>
              <a:rPr lang="en-US" sz="1600" dirty="0" err="1">
                <a:latin typeface="Calibri" panose="020F0502020204030204" pitchFamily="34" charset="0"/>
                <a:cs typeface="Calibri" panose="020F0502020204030204" pitchFamily="34" charset="0"/>
              </a:rPr>
              <a:t>Guerber</a:t>
            </a:r>
            <a:r>
              <a:rPr lang="en-US" sz="1600" dirty="0">
                <a:latin typeface="Calibri" panose="020F0502020204030204" pitchFamily="34" charset="0"/>
                <a:cs typeface="Calibri" panose="020F0502020204030204" pitchFamily="34" charset="0"/>
              </a:rPr>
              <a:t>, </a:t>
            </a:r>
            <a:r>
              <a:rPr lang="en-US" sz="1600" b="1" dirty="0">
                <a:latin typeface="Calibri" panose="020F0502020204030204" pitchFamily="34" charset="0"/>
                <a:cs typeface="Calibri" panose="020F0502020204030204" pitchFamily="34" charset="0"/>
              </a:rPr>
              <a:t>I. Tezaur</a:t>
            </a:r>
            <a:r>
              <a:rPr lang="en-US" sz="1600" dirty="0">
                <a:latin typeface="Calibri" panose="020F0502020204030204" pitchFamily="34" charset="0"/>
                <a:cs typeface="Calibri" panose="020F0502020204030204" pitchFamily="34" charset="0"/>
              </a:rPr>
              <a:t>, J. Saba, J. </a:t>
            </a:r>
            <a:r>
              <a:rPr lang="en-US" sz="1600" dirty="0" err="1">
                <a:latin typeface="Calibri" panose="020F0502020204030204" pitchFamily="34" charset="0"/>
                <a:cs typeface="Calibri" panose="020F0502020204030204" pitchFamily="34" charset="0"/>
              </a:rPr>
              <a:t>Lanaerts</a:t>
            </a:r>
            <a:r>
              <a:rPr lang="en-US" sz="1600" dirty="0">
                <a:latin typeface="Calibri" panose="020F0502020204030204" pitchFamily="34" charset="0"/>
                <a:cs typeface="Calibri" panose="020F0502020204030204" pitchFamily="34" charset="0"/>
              </a:rPr>
              <a:t>, D. Chambers, W. Lipscomb, M. Perego, A. Salinger, R. </a:t>
            </a:r>
            <a:r>
              <a:rPr lang="en-US" sz="1600" dirty="0" err="1">
                <a:latin typeface="Calibri" panose="020F0502020204030204" pitchFamily="34" charset="0"/>
                <a:cs typeface="Calibri" panose="020F0502020204030204" pitchFamily="34" charset="0"/>
              </a:rPr>
              <a:t>Tuminaro</a:t>
            </a:r>
            <a:r>
              <a:rPr lang="en-US" sz="1600" dirty="0">
                <a:latin typeface="Calibri" panose="020F0502020204030204" pitchFamily="34" charset="0"/>
                <a:cs typeface="Calibri" panose="020F0502020204030204" pitchFamily="34" charset="0"/>
              </a:rPr>
              <a:t>. "An ice sheet model validation framework for the Greenland ice sheet", </a:t>
            </a:r>
            <a:r>
              <a:rPr lang="en-US" sz="1600" i="1" dirty="0" err="1">
                <a:latin typeface="Calibri" panose="020F0502020204030204" pitchFamily="34" charset="0"/>
                <a:cs typeface="Calibri" panose="020F0502020204030204" pitchFamily="34" charset="0"/>
              </a:rPr>
              <a:t>Geosci</a:t>
            </a:r>
            <a:r>
              <a:rPr lang="en-US" sz="1600" i="1" dirty="0">
                <a:latin typeface="Calibri" panose="020F0502020204030204" pitchFamily="34" charset="0"/>
                <a:cs typeface="Calibri" panose="020F0502020204030204" pitchFamily="34" charset="0"/>
              </a:rPr>
              <a:t>. Model Dev.</a:t>
            </a:r>
            <a:r>
              <a:rPr lang="en-US" sz="1600" dirty="0">
                <a:latin typeface="Calibri" panose="020F0502020204030204" pitchFamily="34" charset="0"/>
                <a:cs typeface="Calibri" panose="020F0502020204030204" pitchFamily="34" charset="0"/>
              </a:rPr>
              <a:t> 10 (2017) 255-270.</a:t>
            </a:r>
          </a:p>
          <a:p>
            <a:endParaRPr lang="en-US" sz="1600" dirty="0">
              <a:latin typeface="Calibri" panose="020F0502020204030204" pitchFamily="34" charset="0"/>
              <a:cs typeface="Calibri" panose="020F0502020204030204" pitchFamily="34" charset="0"/>
            </a:endParaRPr>
          </a:p>
          <a:p>
            <a:r>
              <a:rPr lang="en-US" sz="1600" dirty="0">
                <a:latin typeface="Calibri" panose="020F0502020204030204" pitchFamily="34" charset="0"/>
                <a:cs typeface="Calibri" panose="020F0502020204030204" pitchFamily="34" charset="0"/>
              </a:rPr>
              <a:t>[7] M. Salloum, N. Fabian, D. Hensinger, J. Lee, E. </a:t>
            </a:r>
            <a:r>
              <a:rPr lang="en-US" sz="1600" dirty="0" err="1">
                <a:latin typeface="Calibri" panose="020F0502020204030204" pitchFamily="34" charset="0"/>
                <a:cs typeface="Calibri" panose="020F0502020204030204" pitchFamily="34" charset="0"/>
              </a:rPr>
              <a:t>Allendorf</a:t>
            </a:r>
            <a:r>
              <a:rPr lang="en-US" sz="1600" dirty="0">
                <a:latin typeface="Calibri" panose="020F0502020204030204" pitchFamily="34" charset="0"/>
                <a:cs typeface="Calibri" panose="020F0502020204030204" pitchFamily="34" charset="0"/>
              </a:rPr>
              <a:t>, A. </a:t>
            </a:r>
            <a:r>
              <a:rPr lang="en-US" sz="1600" dirty="0" err="1">
                <a:latin typeface="Calibri" panose="020F0502020204030204" pitchFamily="34" charset="0"/>
                <a:cs typeface="Calibri" panose="020F0502020204030204" pitchFamily="34" charset="0"/>
              </a:rPr>
              <a:t>Bhagatwala</a:t>
            </a:r>
            <a:r>
              <a:rPr lang="en-US" sz="1600" dirty="0">
                <a:latin typeface="Calibri" panose="020F0502020204030204" pitchFamily="34" charset="0"/>
                <a:cs typeface="Calibri" panose="020F0502020204030204" pitchFamily="34" charset="0"/>
              </a:rPr>
              <a:t>, M. Blaylock, J. Chen, J. Templeton, </a:t>
            </a:r>
            <a:r>
              <a:rPr lang="en-US" sz="1600" b="1" dirty="0">
                <a:latin typeface="Calibri" panose="020F0502020204030204" pitchFamily="34" charset="0"/>
                <a:cs typeface="Calibri" panose="020F0502020204030204" pitchFamily="34" charset="0"/>
              </a:rPr>
              <a:t>I. Tezaur</a:t>
            </a:r>
            <a:r>
              <a:rPr lang="en-US" sz="1600" dirty="0">
                <a:latin typeface="Calibri" panose="020F0502020204030204" pitchFamily="34" charset="0"/>
                <a:cs typeface="Calibri" panose="020F0502020204030204" pitchFamily="34" charset="0"/>
              </a:rPr>
              <a:t>. "Optimal Compressed Sensing and Reconstruction of Unstructured Mesh Datasets", </a:t>
            </a:r>
            <a:r>
              <a:rPr lang="en-US" sz="1600" i="1" dirty="0">
                <a:latin typeface="Calibri" panose="020F0502020204030204" pitchFamily="34" charset="0"/>
                <a:cs typeface="Calibri" panose="020F0502020204030204" pitchFamily="34" charset="0"/>
              </a:rPr>
              <a:t>Data Sci. &amp; </a:t>
            </a:r>
            <a:r>
              <a:rPr lang="en-US" sz="1600" i="1" dirty="0" err="1">
                <a:latin typeface="Calibri" panose="020F0502020204030204" pitchFamily="34" charset="0"/>
                <a:cs typeface="Calibri" panose="020F0502020204030204" pitchFamily="34" charset="0"/>
              </a:rPr>
              <a:t>Engng</a:t>
            </a:r>
            <a:r>
              <a:rPr lang="en-US" sz="1600" i="1" dirty="0">
                <a:latin typeface="Calibri" panose="020F0502020204030204" pitchFamily="34" charset="0"/>
                <a:cs typeface="Calibri" panose="020F0502020204030204" pitchFamily="34" charset="0"/>
              </a:rPr>
              <a:t>.</a:t>
            </a:r>
            <a:r>
              <a:rPr lang="en-US" sz="1600" dirty="0">
                <a:latin typeface="Calibri" panose="020F0502020204030204" pitchFamily="34" charset="0"/>
                <a:cs typeface="Calibri" panose="020F0502020204030204" pitchFamily="34" charset="0"/>
              </a:rPr>
              <a:t> (in press).</a:t>
            </a:r>
          </a:p>
          <a:p>
            <a:endParaRPr lang="en-US" sz="1600" dirty="0">
              <a:latin typeface="Calibri" panose="020F0502020204030204" pitchFamily="34" charset="0"/>
              <a:cs typeface="Calibri" panose="020F0502020204030204" pitchFamily="34" charset="0"/>
            </a:endParaRPr>
          </a:p>
        </p:txBody>
      </p:sp>
      <p:sp>
        <p:nvSpPr>
          <p:cNvPr id="6" name="Rectangle 5"/>
          <p:cNvSpPr/>
          <p:nvPr/>
        </p:nvSpPr>
        <p:spPr>
          <a:xfrm>
            <a:off x="4038600" y="289951"/>
            <a:ext cx="4876800" cy="369332"/>
          </a:xfrm>
          <a:prstGeom prst="rect">
            <a:avLst/>
          </a:prstGeom>
          <a:solidFill>
            <a:srgbClr val="A5F7BA"/>
          </a:solidFill>
        </p:spPr>
        <p:txBody>
          <a:bodyPr wrap="square">
            <a:spAutoFit/>
          </a:bodyPr>
          <a:lstStyle/>
          <a:p>
            <a:pPr algn="ctr"/>
            <a:r>
              <a:rPr lang="en-US" dirty="0">
                <a:latin typeface="Calibri" panose="020F0502020204030204" pitchFamily="34" charset="0"/>
                <a:cs typeface="Calibri" panose="020F0502020204030204" pitchFamily="34" charset="0"/>
              </a:rPr>
              <a:t>https://www.sandia.gov/~ikalash/journal.html</a:t>
            </a:r>
          </a:p>
        </p:txBody>
      </p:sp>
    </p:spTree>
    <p:extLst>
      <p:ext uri="{BB962C8B-B14F-4D97-AF65-F5344CB8AC3E}">
        <p14:creationId xmlns:p14="http://schemas.microsoft.com/office/powerpoint/2010/main" val="855695018"/>
      </p:ext>
    </p:extLst>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152400" y="914400"/>
            <a:ext cx="8763000" cy="5447645"/>
          </a:xfrm>
          <a:prstGeom prst="rect">
            <a:avLst/>
          </a:prstGeom>
          <a:ln>
            <a:noFill/>
          </a:ln>
        </p:spPr>
        <p:style>
          <a:lnRef idx="2">
            <a:schemeClr val="accent3"/>
          </a:lnRef>
          <a:fillRef idx="1">
            <a:schemeClr val="lt1"/>
          </a:fillRef>
          <a:effectRef idx="0">
            <a:schemeClr val="accent3"/>
          </a:effectRef>
          <a:fontRef idx="minor">
            <a:schemeClr val="dk1"/>
          </a:fontRef>
        </p:style>
        <p:txBody>
          <a:bodyPr wrap="square" rtlCol="0">
            <a:spAutoFit/>
          </a:bodyPr>
          <a:lstStyle/>
          <a:p>
            <a:r>
              <a:rPr lang="en-US" sz="1600" dirty="0">
                <a:solidFill>
                  <a:schemeClr val="tx1"/>
                </a:solidFill>
                <a:latin typeface="Calibri" panose="020F0502020204030204" pitchFamily="34" charset="0"/>
                <a:cs typeface="Calibri" panose="020F0502020204030204" pitchFamily="34" charset="0"/>
              </a:rPr>
              <a:t>[8] S. Shannon, </a:t>
            </a:r>
            <a:r>
              <a:rPr lang="en-US" sz="1600" i="1" dirty="0">
                <a:solidFill>
                  <a:schemeClr val="tx1"/>
                </a:solidFill>
                <a:latin typeface="Calibri" panose="020F0502020204030204" pitchFamily="34" charset="0"/>
                <a:cs typeface="Calibri" panose="020F0502020204030204" pitchFamily="34" charset="0"/>
              </a:rPr>
              <a:t>et al.</a:t>
            </a:r>
            <a:r>
              <a:rPr lang="en-US" sz="1600" dirty="0">
                <a:solidFill>
                  <a:schemeClr val="tx1"/>
                </a:solidFill>
                <a:latin typeface="Calibri" panose="020F0502020204030204" pitchFamily="34" charset="0"/>
                <a:cs typeface="Calibri" panose="020F0502020204030204" pitchFamily="34" charset="0"/>
              </a:rPr>
              <a:t> “Enhanced basal lubrication and the contribution of the Greenland ice sheet to future sea-level rise”,  </a:t>
            </a:r>
            <a:r>
              <a:rPr lang="en-US" sz="1600" i="1" dirty="0">
                <a:solidFill>
                  <a:schemeClr val="tx1"/>
                </a:solidFill>
                <a:latin typeface="Calibri" panose="020F0502020204030204" pitchFamily="34" charset="0"/>
                <a:cs typeface="Calibri" panose="020F0502020204030204" pitchFamily="34" charset="0"/>
              </a:rPr>
              <a:t>P. Natl. Acad. Sci., </a:t>
            </a:r>
            <a:r>
              <a:rPr lang="en-US" sz="1600" dirty="0">
                <a:solidFill>
                  <a:schemeClr val="tx1"/>
                </a:solidFill>
                <a:latin typeface="Calibri" panose="020F0502020204030204" pitchFamily="34" charset="0"/>
                <a:cs typeface="Calibri" panose="020F0502020204030204" pitchFamily="34" charset="0"/>
              </a:rPr>
              <a:t>110 (2013) 14156-14161.</a:t>
            </a:r>
          </a:p>
          <a:p>
            <a:endParaRPr lang="en-US" sz="8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[9] P. </a:t>
            </a:r>
            <a:r>
              <a:rPr lang="en-US" sz="1600" dirty="0" err="1">
                <a:solidFill>
                  <a:schemeClr val="tx1"/>
                </a:solidFill>
                <a:latin typeface="Calibri" panose="020F0502020204030204" pitchFamily="34" charset="0"/>
                <a:cs typeface="Calibri" panose="020F0502020204030204" pitchFamily="34" charset="0"/>
              </a:rPr>
              <a:t>Fretwell</a:t>
            </a:r>
            <a:r>
              <a:rPr lang="en-US" sz="1600" dirty="0">
                <a:solidFill>
                  <a:schemeClr val="tx1"/>
                </a:solidFill>
                <a:latin typeface="Calibri" panose="020F0502020204030204" pitchFamily="34" charset="0"/>
                <a:cs typeface="Calibri" panose="020F0502020204030204" pitchFamily="34" charset="0"/>
              </a:rPr>
              <a:t>, </a:t>
            </a:r>
            <a:r>
              <a:rPr lang="en-US" sz="1600" i="1" dirty="0">
                <a:solidFill>
                  <a:schemeClr val="tx1"/>
                </a:solidFill>
                <a:latin typeface="Calibri" panose="020F0502020204030204" pitchFamily="34" charset="0"/>
                <a:cs typeface="Calibri" panose="020F0502020204030204" pitchFamily="34" charset="0"/>
              </a:rPr>
              <a:t>et al.</a:t>
            </a:r>
            <a:r>
              <a:rPr lang="en-US" sz="1600" dirty="0">
                <a:solidFill>
                  <a:schemeClr val="tx1"/>
                </a:solidFill>
                <a:latin typeface="Calibri" panose="020F0502020204030204" pitchFamily="34" charset="0"/>
                <a:cs typeface="Calibri" panose="020F0502020204030204" pitchFamily="34" charset="0"/>
              </a:rPr>
              <a:t>  “BEDMAP2: Improved ice bed, surface, and thickness datasets for Antarctica”,  </a:t>
            </a:r>
            <a:r>
              <a:rPr lang="en-US" sz="1600" i="1" dirty="0">
                <a:solidFill>
                  <a:schemeClr val="tx1"/>
                </a:solidFill>
                <a:latin typeface="Calibri" panose="020F0502020204030204" pitchFamily="34" charset="0"/>
                <a:cs typeface="Calibri" panose="020F0502020204030204" pitchFamily="34" charset="0"/>
              </a:rPr>
              <a:t>The Cryosphere</a:t>
            </a:r>
            <a:r>
              <a:rPr lang="en-US" sz="1600" dirty="0">
                <a:solidFill>
                  <a:schemeClr val="tx1"/>
                </a:solidFill>
                <a:latin typeface="Calibri" panose="020F0502020204030204" pitchFamily="34" charset="0"/>
                <a:cs typeface="Calibri" panose="020F0502020204030204" pitchFamily="34" charset="0"/>
              </a:rPr>
              <a:t> 7(1) (2013) 375-393.</a:t>
            </a:r>
          </a:p>
          <a:p>
            <a:endParaRPr lang="en-US" sz="8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[10] F. </a:t>
            </a:r>
            <a:r>
              <a:rPr lang="en-US" sz="1600" dirty="0" err="1">
                <a:solidFill>
                  <a:schemeClr val="tx1"/>
                </a:solidFill>
                <a:latin typeface="Calibri" panose="020F0502020204030204" pitchFamily="34" charset="0"/>
                <a:cs typeface="Calibri" panose="020F0502020204030204" pitchFamily="34" charset="0"/>
              </a:rPr>
              <a:t>Pattyn</a:t>
            </a:r>
            <a:r>
              <a:rPr lang="en-US" sz="1600" dirty="0">
                <a:solidFill>
                  <a:schemeClr val="tx1"/>
                </a:solidFill>
                <a:latin typeface="Calibri" panose="020F0502020204030204" pitchFamily="34" charset="0"/>
                <a:cs typeface="Calibri" panose="020F0502020204030204" pitchFamily="34" charset="0"/>
              </a:rPr>
              <a:t>.  “Antarctic subglacial conditions inferred from a hybrid ice sheet/ice stream model”,  </a:t>
            </a:r>
            <a:r>
              <a:rPr lang="en-US" sz="1600" i="1" dirty="0">
                <a:solidFill>
                  <a:schemeClr val="tx1"/>
                </a:solidFill>
                <a:latin typeface="Calibri" panose="020F0502020204030204" pitchFamily="34" charset="0"/>
                <a:cs typeface="Calibri" panose="020F0502020204030204" pitchFamily="34" charset="0"/>
              </a:rPr>
              <a:t>Earth and Planetary Science Letters 295 (2010). </a:t>
            </a:r>
          </a:p>
          <a:p>
            <a:endParaRPr lang="en-US" sz="800" i="1" dirty="0">
              <a:solidFill>
                <a:schemeClr val="tx1"/>
              </a:solidFill>
              <a:latin typeface="Calibri" panose="020F0502020204030204" pitchFamily="34" charset="0"/>
              <a:cs typeface="Calibri" panose="020F0502020204030204" pitchFamily="34" charset="0"/>
            </a:endParaRPr>
          </a:p>
          <a:p>
            <a:r>
              <a:rPr lang="en-US" sz="1600" dirty="0">
                <a:latin typeface="Calibri" panose="020F0502020204030204" pitchFamily="34" charset="0"/>
                <a:cs typeface="Calibri" panose="020F0502020204030204" pitchFamily="34" charset="0"/>
              </a:rPr>
              <a:t>[11] M. Perego, S. Price, G. Stadler.  “Optimal Initial Conditions for Coupling Ice Sheet Models to Earth System Models”,  </a:t>
            </a:r>
            <a:r>
              <a:rPr lang="en-US" sz="1600" i="1" dirty="0">
                <a:latin typeface="Calibri" panose="020F0502020204030204" pitchFamily="34" charset="0"/>
                <a:cs typeface="Calibri" panose="020F0502020204030204" pitchFamily="34" charset="0"/>
              </a:rPr>
              <a:t>J. </a:t>
            </a:r>
            <a:r>
              <a:rPr lang="en-US" sz="1600" i="1" dirty="0" err="1">
                <a:latin typeface="Calibri" panose="020F0502020204030204" pitchFamily="34" charset="0"/>
                <a:cs typeface="Calibri" panose="020F0502020204030204" pitchFamily="34" charset="0"/>
              </a:rPr>
              <a:t>Geophys</a:t>
            </a:r>
            <a:r>
              <a:rPr lang="en-US" sz="1600" i="1" dirty="0">
                <a:latin typeface="Calibri" panose="020F0502020204030204" pitchFamily="34" charset="0"/>
                <a:cs typeface="Calibri" panose="020F0502020204030204" pitchFamily="34" charset="0"/>
              </a:rPr>
              <a:t>. Res. </a:t>
            </a:r>
            <a:r>
              <a:rPr lang="en-US" sz="1600" dirty="0">
                <a:latin typeface="Calibri" panose="020F0502020204030204" pitchFamily="34" charset="0"/>
                <a:cs typeface="Calibri" panose="020F0502020204030204" pitchFamily="34" charset="0"/>
              </a:rPr>
              <a:t>119 (2014) 1894-1917. </a:t>
            </a:r>
          </a:p>
          <a:p>
            <a:endParaRPr lang="en-US" sz="800" i="1" dirty="0">
              <a:solidFill>
                <a:schemeClr val="tx1"/>
              </a:solidFill>
              <a:latin typeface="Calibri" panose="020F0502020204030204" pitchFamily="34" charset="0"/>
              <a:cs typeface="Calibri" panose="020F0502020204030204" pitchFamily="34" charset="0"/>
            </a:endParaRPr>
          </a:p>
          <a:p>
            <a:endParaRPr lang="en-US" sz="8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[12] </a:t>
            </a:r>
            <a:r>
              <a:rPr lang="en-US" sz="1600" dirty="0">
                <a:latin typeface="Calibri" panose="020F0502020204030204" pitchFamily="34" charset="0"/>
                <a:cs typeface="Calibri" panose="020F0502020204030204" pitchFamily="34" charset="0"/>
              </a:rPr>
              <a:t>Solomon, S., Qin, D., Manning, M., Chen, Z., Marquis, M., </a:t>
            </a:r>
            <a:r>
              <a:rPr lang="en-US" sz="1600" dirty="0" err="1">
                <a:latin typeface="Calibri" panose="020F0502020204030204" pitchFamily="34" charset="0"/>
                <a:cs typeface="Calibri" panose="020F0502020204030204" pitchFamily="34" charset="0"/>
              </a:rPr>
              <a:t>Averyt</a:t>
            </a:r>
            <a:r>
              <a:rPr lang="en-US" sz="1600" dirty="0">
                <a:latin typeface="Calibri" panose="020F0502020204030204" pitchFamily="34" charset="0"/>
                <a:cs typeface="Calibri" panose="020F0502020204030204" pitchFamily="34" charset="0"/>
              </a:rPr>
              <a:t>, K., </a:t>
            </a:r>
            <a:r>
              <a:rPr lang="en-US" sz="1600" dirty="0" err="1">
                <a:latin typeface="Calibri" panose="020F0502020204030204" pitchFamily="34" charset="0"/>
                <a:cs typeface="Calibri" panose="020F0502020204030204" pitchFamily="34" charset="0"/>
              </a:rPr>
              <a:t>Tignor</a:t>
            </a:r>
            <a:r>
              <a:rPr lang="en-US" sz="1600" dirty="0">
                <a:latin typeface="Calibri" panose="020F0502020204030204" pitchFamily="34" charset="0"/>
                <a:cs typeface="Calibri" panose="020F0502020204030204" pitchFamily="34" charset="0"/>
              </a:rPr>
              <a:t>, M., and Miller, H. “Climate change 2007: The physical science basis, Contribution of Working Group I to the Fourth Assessment Report of the Intergovernmental Panel on Climate Change”, Cambridge Univ. Press, Cambridge, UK, 2007.</a:t>
            </a:r>
          </a:p>
          <a:p>
            <a:endParaRPr lang="en-US" sz="1600" i="1"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[13] </a:t>
            </a:r>
            <a:r>
              <a:rPr lang="en-US" sz="1600" dirty="0">
                <a:latin typeface="Calibri" panose="020F0502020204030204" pitchFamily="34" charset="0"/>
                <a:cs typeface="Calibri" panose="020F0502020204030204" pitchFamily="34" charset="0"/>
              </a:rPr>
              <a:t>I. </a:t>
            </a:r>
            <a:r>
              <a:rPr lang="en-US" sz="1600" dirty="0" err="1">
                <a:latin typeface="Calibri" panose="020F0502020204030204" pitchFamily="34" charset="0"/>
                <a:cs typeface="Calibri" panose="020F0502020204030204" pitchFamily="34" charset="0"/>
              </a:rPr>
              <a:t>Demeshko</a:t>
            </a:r>
            <a:r>
              <a:rPr lang="en-US" sz="1600" dirty="0">
                <a:latin typeface="Calibri" panose="020F0502020204030204" pitchFamily="34" charset="0"/>
                <a:cs typeface="Calibri" panose="020F0502020204030204" pitchFamily="34" charset="0"/>
              </a:rPr>
              <a:t>, J. Watkins, </a:t>
            </a:r>
            <a:r>
              <a:rPr lang="en-US" sz="1600" b="1" dirty="0">
                <a:latin typeface="Calibri" panose="020F0502020204030204" pitchFamily="34" charset="0"/>
                <a:cs typeface="Calibri" panose="020F0502020204030204" pitchFamily="34" charset="0"/>
              </a:rPr>
              <a:t>I. Tezaur</a:t>
            </a:r>
            <a:r>
              <a:rPr lang="en-US" sz="1600" dirty="0">
                <a:latin typeface="Calibri" panose="020F0502020204030204" pitchFamily="34" charset="0"/>
                <a:cs typeface="Calibri" panose="020F0502020204030204" pitchFamily="34" charset="0"/>
              </a:rPr>
              <a:t>, O. Guba, W. Spotz, A. Salinger, R. Pawlowski, M. Heroux. "Towards performance-portability of the Albany finite element analysis code using the </a:t>
            </a:r>
            <a:r>
              <a:rPr lang="en-US" sz="1600" dirty="0" err="1">
                <a:latin typeface="Calibri" panose="020F0502020204030204" pitchFamily="34" charset="0"/>
                <a:cs typeface="Calibri" panose="020F0502020204030204" pitchFamily="34" charset="0"/>
              </a:rPr>
              <a:t>Kokkos</a:t>
            </a:r>
            <a:r>
              <a:rPr lang="en-US" sz="1600" dirty="0">
                <a:latin typeface="Calibri" panose="020F0502020204030204" pitchFamily="34" charset="0"/>
                <a:cs typeface="Calibri" panose="020F0502020204030204" pitchFamily="34" charset="0"/>
              </a:rPr>
              <a:t> library", submitted to </a:t>
            </a:r>
            <a:r>
              <a:rPr lang="en-US" sz="1600" i="1" dirty="0">
                <a:latin typeface="Calibri" panose="020F0502020204030204" pitchFamily="34" charset="0"/>
                <a:cs typeface="Calibri" panose="020F0502020204030204" pitchFamily="34" charset="0"/>
              </a:rPr>
              <a:t>J. HPC Appl</a:t>
            </a:r>
            <a:r>
              <a:rPr lang="en-US" sz="1600" dirty="0">
                <a:latin typeface="Calibri" panose="020F0502020204030204" pitchFamily="34" charset="0"/>
                <a:cs typeface="Calibri" panose="020F0502020204030204" pitchFamily="34" charset="0"/>
              </a:rPr>
              <a:t>.</a:t>
            </a:r>
          </a:p>
          <a:p>
            <a:endParaRPr lang="en-US" sz="16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[14] </a:t>
            </a:r>
            <a:r>
              <a:rPr lang="en-US" sz="1600" dirty="0">
                <a:latin typeface="Calibri" panose="020F0502020204030204" pitchFamily="34" charset="0"/>
                <a:cs typeface="Calibri" panose="020F0502020204030204" pitchFamily="34" charset="0"/>
              </a:rPr>
              <a:t>J. </a:t>
            </a:r>
            <a:r>
              <a:rPr lang="en-US" sz="1600" dirty="0" err="1">
                <a:latin typeface="Calibri" panose="020F0502020204030204" pitchFamily="34" charset="0"/>
                <a:cs typeface="Calibri" panose="020F0502020204030204" pitchFamily="34" charset="0"/>
              </a:rPr>
              <a:t>Jakeman</a:t>
            </a:r>
            <a:r>
              <a:rPr lang="en-US" sz="1600" dirty="0">
                <a:latin typeface="Calibri" panose="020F0502020204030204" pitchFamily="34" charset="0"/>
                <a:cs typeface="Calibri" panose="020F0502020204030204" pitchFamily="34" charset="0"/>
              </a:rPr>
              <a:t>, </a:t>
            </a:r>
            <a:r>
              <a:rPr lang="en-US" sz="1600" b="1" dirty="0">
                <a:latin typeface="Calibri" panose="020F0502020204030204" pitchFamily="34" charset="0"/>
                <a:cs typeface="Calibri" panose="020F0502020204030204" pitchFamily="34" charset="0"/>
              </a:rPr>
              <a:t>I. Tezaur</a:t>
            </a:r>
            <a:r>
              <a:rPr lang="en-US" sz="1600" dirty="0">
                <a:latin typeface="Calibri" panose="020F0502020204030204" pitchFamily="34" charset="0"/>
                <a:cs typeface="Calibri" panose="020F0502020204030204" pitchFamily="34" charset="0"/>
              </a:rPr>
              <a:t>, M. Perego, S. Price. "</a:t>
            </a:r>
            <a:r>
              <a:rPr lang="en-US" sz="1600" dirty="0" err="1">
                <a:latin typeface="Calibri" panose="020F0502020204030204" pitchFamily="34" charset="0"/>
                <a:cs typeface="Calibri" panose="020F0502020204030204" pitchFamily="34" charset="0"/>
              </a:rPr>
              <a:t>Probabalistic</a:t>
            </a:r>
            <a:r>
              <a:rPr lang="en-US" sz="1600" dirty="0">
                <a:latin typeface="Calibri" panose="020F0502020204030204" pitchFamily="34" charset="0"/>
                <a:cs typeface="Calibri" panose="020F0502020204030204" pitchFamily="34" charset="0"/>
              </a:rPr>
              <a:t> Projections of Sea-Level Change from the Greenland Ice Sheet", </a:t>
            </a:r>
            <a:r>
              <a:rPr lang="en-US" sz="1600" i="1" dirty="0">
                <a:latin typeface="Calibri" panose="020F0502020204030204" pitchFamily="34" charset="0"/>
                <a:cs typeface="Calibri" panose="020F0502020204030204" pitchFamily="34" charset="0"/>
              </a:rPr>
              <a:t>J. HPC Appl. </a:t>
            </a:r>
            <a:r>
              <a:rPr lang="en-US" sz="1600" dirty="0">
                <a:latin typeface="Calibri" panose="020F0502020204030204" pitchFamily="34" charset="0"/>
                <a:cs typeface="Calibri" panose="020F0502020204030204" pitchFamily="34" charset="0"/>
              </a:rPr>
              <a:t>(2018), 1-23. </a:t>
            </a:r>
            <a:endParaRPr lang="en-US" sz="1600" dirty="0">
              <a:solidFill>
                <a:schemeClr val="tx1"/>
              </a:solidFill>
              <a:latin typeface="Calibri" panose="020F0502020204030204" pitchFamily="34" charset="0"/>
              <a:cs typeface="Calibri" panose="020F0502020204030204" pitchFamily="34" charset="0"/>
            </a:endParaRPr>
          </a:p>
        </p:txBody>
      </p:sp>
      <p:sp>
        <p:nvSpPr>
          <p:cNvPr id="6" name="Rectangle 2"/>
          <p:cNvSpPr>
            <a:spLocks noGrp="1" noChangeArrowheads="1"/>
          </p:cNvSpPr>
          <p:nvPr>
            <p:ph type="title"/>
          </p:nvPr>
        </p:nvSpPr>
        <p:spPr>
          <a:xfrm>
            <a:off x="152400" y="0"/>
            <a:ext cx="7315200" cy="914400"/>
          </a:xfrm>
        </p:spPr>
        <p:txBody>
          <a:bodyPr/>
          <a:lstStyle/>
          <a:p>
            <a:pPr algn="l"/>
            <a:r>
              <a:rPr lang="en-US" sz="3600" dirty="0">
                <a:solidFill>
                  <a:schemeClr val="tx1"/>
                </a:solidFill>
                <a:latin typeface="Calibri" panose="020F0502020204030204" pitchFamily="34" charset="0"/>
                <a:cs typeface="Calibri" panose="020F0502020204030204" pitchFamily="34" charset="0"/>
              </a:rPr>
              <a:t>References (cont’d)</a:t>
            </a:r>
          </a:p>
        </p:txBody>
      </p:sp>
      <p:sp>
        <p:nvSpPr>
          <p:cNvPr id="4" name="Rectangle 3"/>
          <p:cNvSpPr/>
          <p:nvPr/>
        </p:nvSpPr>
        <p:spPr>
          <a:xfrm>
            <a:off x="4038600" y="289951"/>
            <a:ext cx="4876800" cy="369332"/>
          </a:xfrm>
          <a:prstGeom prst="rect">
            <a:avLst/>
          </a:prstGeom>
          <a:solidFill>
            <a:srgbClr val="A5F7BA"/>
          </a:solidFill>
        </p:spPr>
        <p:txBody>
          <a:bodyPr wrap="square">
            <a:spAutoFit/>
          </a:bodyPr>
          <a:lstStyle/>
          <a:p>
            <a:pPr algn="ctr"/>
            <a:r>
              <a:rPr lang="en-US" dirty="0">
                <a:latin typeface="Calibri" panose="020F0502020204030204" pitchFamily="34" charset="0"/>
                <a:cs typeface="Calibri" panose="020F0502020204030204" pitchFamily="34" charset="0"/>
              </a:rPr>
              <a:t>https://www.sandia.gov/~ikalash/journal.html</a:t>
            </a:r>
          </a:p>
        </p:txBody>
      </p:sp>
    </p:spTree>
    <p:extLst>
      <p:ext uri="{BB962C8B-B14F-4D97-AF65-F5344CB8AC3E}">
        <p14:creationId xmlns:p14="http://schemas.microsoft.com/office/powerpoint/2010/main" val="99472075"/>
      </p:ext>
    </p:extLst>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152400" y="914400"/>
            <a:ext cx="8763000" cy="3293209"/>
          </a:xfrm>
          <a:prstGeom prst="rect">
            <a:avLst/>
          </a:prstGeom>
          <a:ln>
            <a:noFill/>
          </a:ln>
        </p:spPr>
        <p:style>
          <a:lnRef idx="2">
            <a:schemeClr val="accent3"/>
          </a:lnRef>
          <a:fillRef idx="1">
            <a:schemeClr val="lt1"/>
          </a:fillRef>
          <a:effectRef idx="0">
            <a:schemeClr val="accent3"/>
          </a:effectRef>
          <a:fontRef idx="minor">
            <a:schemeClr val="dk1"/>
          </a:fontRef>
        </p:style>
        <p:txBody>
          <a:bodyPr wrap="square" rtlCol="0">
            <a:spAutoFit/>
          </a:bodyPr>
          <a:lstStyle/>
          <a:p>
            <a:r>
              <a:rPr lang="en-US" sz="1600" dirty="0">
                <a:solidFill>
                  <a:schemeClr val="tx1"/>
                </a:solidFill>
                <a:latin typeface="Calibri" panose="020F0502020204030204" pitchFamily="34" charset="0"/>
                <a:cs typeface="Calibri" panose="020F0502020204030204" pitchFamily="34" charset="0"/>
              </a:rPr>
              <a:t>[15] </a:t>
            </a:r>
            <a:r>
              <a:rPr lang="en-US" sz="1600" dirty="0">
                <a:latin typeface="Calibri" panose="020F0502020204030204" pitchFamily="34" charset="0"/>
                <a:cs typeface="Calibri" panose="020F0502020204030204" pitchFamily="34" charset="0"/>
              </a:rPr>
              <a:t>J. Watkins, </a:t>
            </a:r>
            <a:r>
              <a:rPr lang="en-US" sz="1600" b="1" dirty="0">
                <a:latin typeface="Calibri" panose="020F0502020204030204" pitchFamily="34" charset="0"/>
                <a:cs typeface="Calibri" panose="020F0502020204030204" pitchFamily="34" charset="0"/>
              </a:rPr>
              <a:t>I. Tezaur</a:t>
            </a:r>
            <a:r>
              <a:rPr lang="en-US" sz="1600" dirty="0">
                <a:latin typeface="Calibri" panose="020F0502020204030204" pitchFamily="34" charset="0"/>
                <a:cs typeface="Calibri" panose="020F0502020204030204" pitchFamily="34" charset="0"/>
              </a:rPr>
              <a:t>, I. </a:t>
            </a:r>
            <a:r>
              <a:rPr lang="en-US" sz="1600" dirty="0" err="1">
                <a:latin typeface="Calibri" panose="020F0502020204030204" pitchFamily="34" charset="0"/>
                <a:cs typeface="Calibri" panose="020F0502020204030204" pitchFamily="34" charset="0"/>
              </a:rPr>
              <a:t>Demeshko</a:t>
            </a:r>
            <a:r>
              <a:rPr lang="en-US" sz="1600" dirty="0">
                <a:latin typeface="Calibri" panose="020F0502020204030204" pitchFamily="34" charset="0"/>
                <a:cs typeface="Calibri" panose="020F0502020204030204" pitchFamily="34" charset="0"/>
              </a:rPr>
              <a:t>.  "A study on the performance portability of the finite element assembly process within the Albany land ice solver", E. van Brummelen, A. </a:t>
            </a:r>
            <a:r>
              <a:rPr lang="en-US" sz="1600" dirty="0" err="1">
                <a:latin typeface="Calibri" panose="020F0502020204030204" pitchFamily="34" charset="0"/>
                <a:cs typeface="Calibri" panose="020F0502020204030204" pitchFamily="34" charset="0"/>
              </a:rPr>
              <a:t>Corsini</a:t>
            </a:r>
            <a:r>
              <a:rPr lang="en-US" sz="1600" dirty="0">
                <a:latin typeface="Calibri" panose="020F0502020204030204" pitchFamily="34" charset="0"/>
                <a:cs typeface="Calibri" panose="020F0502020204030204" pitchFamily="34" charset="0"/>
              </a:rPr>
              <a:t>, S. </a:t>
            </a:r>
            <a:r>
              <a:rPr lang="en-US" sz="1600" dirty="0" err="1">
                <a:latin typeface="Calibri" panose="020F0502020204030204" pitchFamily="34" charset="0"/>
                <a:cs typeface="Calibri" panose="020F0502020204030204" pitchFamily="34" charset="0"/>
              </a:rPr>
              <a:t>Perotto</a:t>
            </a:r>
            <a:r>
              <a:rPr lang="en-US" sz="1600" dirty="0">
                <a:latin typeface="Calibri" panose="020F0502020204030204" pitchFamily="34" charset="0"/>
                <a:cs typeface="Calibri" panose="020F0502020204030204" pitchFamily="34" charset="0"/>
              </a:rPr>
              <a:t>, G. </a:t>
            </a:r>
            <a:r>
              <a:rPr lang="en-US" sz="1600" dirty="0" err="1">
                <a:latin typeface="Calibri" panose="020F0502020204030204" pitchFamily="34" charset="0"/>
                <a:cs typeface="Calibri" panose="020F0502020204030204" pitchFamily="34" charset="0"/>
              </a:rPr>
              <a:t>Rozza</a:t>
            </a:r>
            <a:r>
              <a:rPr lang="en-US" sz="1600" dirty="0">
                <a:latin typeface="Calibri" panose="020F0502020204030204" pitchFamily="34" charset="0"/>
                <a:cs typeface="Calibri" panose="020F0502020204030204" pitchFamily="34" charset="0"/>
              </a:rPr>
              <a:t>, eds.  </a:t>
            </a:r>
            <a:r>
              <a:rPr lang="en-US" sz="1600" i="1" dirty="0">
                <a:latin typeface="Calibri" panose="020F0502020204030204" pitchFamily="34" charset="0"/>
                <a:cs typeface="Calibri" panose="020F0502020204030204" pitchFamily="34" charset="0"/>
              </a:rPr>
              <a:t>Numerical Methods for Flows: FEF 2017 Selected Contributions</a:t>
            </a:r>
            <a:r>
              <a:rPr lang="en-US" sz="1600" dirty="0">
                <a:latin typeface="Calibri" panose="020F0502020204030204" pitchFamily="34" charset="0"/>
                <a:cs typeface="Calibri" panose="020F0502020204030204" pitchFamily="34" charset="0"/>
              </a:rPr>
              <a:t>, Elsevier, 2019. </a:t>
            </a:r>
          </a:p>
          <a:p>
            <a:endParaRPr lang="en-US" sz="8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[16] </a:t>
            </a:r>
            <a:r>
              <a:rPr lang="en-US" sz="1600" dirty="0">
                <a:latin typeface="Calibri" panose="020F0502020204030204" pitchFamily="34" charset="0"/>
                <a:cs typeface="Calibri" panose="020F0502020204030204" pitchFamily="34" charset="0"/>
              </a:rPr>
              <a:t>K. Evans, J. Kennedy, D. Lu, M. Forrester, S. Price, J. </a:t>
            </a:r>
            <a:r>
              <a:rPr lang="en-US" sz="1600" dirty="0" err="1">
                <a:latin typeface="Calibri" panose="020F0502020204030204" pitchFamily="34" charset="0"/>
                <a:cs typeface="Calibri" panose="020F0502020204030204" pitchFamily="34" charset="0"/>
              </a:rPr>
              <a:t>Fyke</a:t>
            </a:r>
            <a:r>
              <a:rPr lang="en-US" sz="1600" dirty="0">
                <a:latin typeface="Calibri" panose="020F0502020204030204" pitchFamily="34" charset="0"/>
                <a:cs typeface="Calibri" panose="020F0502020204030204" pitchFamily="34" charset="0"/>
              </a:rPr>
              <a:t>, A. Bennett, M. Hoffman, </a:t>
            </a:r>
            <a:r>
              <a:rPr lang="en-US" sz="1600" b="1" dirty="0">
                <a:latin typeface="Calibri" panose="020F0502020204030204" pitchFamily="34" charset="0"/>
                <a:cs typeface="Calibri" panose="020F0502020204030204" pitchFamily="34" charset="0"/>
              </a:rPr>
              <a:t>I. Tezaur</a:t>
            </a:r>
            <a:r>
              <a:rPr lang="en-US" sz="1600" dirty="0">
                <a:latin typeface="Calibri" panose="020F0502020204030204" pitchFamily="34" charset="0"/>
                <a:cs typeface="Calibri" panose="020F0502020204030204" pitchFamily="34" charset="0"/>
              </a:rPr>
              <a:t>, C. </a:t>
            </a:r>
            <a:r>
              <a:rPr lang="en-US" sz="1600" dirty="0" err="1">
                <a:latin typeface="Calibri" panose="020F0502020204030204" pitchFamily="34" charset="0"/>
                <a:cs typeface="Calibri" panose="020F0502020204030204" pitchFamily="34" charset="0"/>
              </a:rPr>
              <a:t>Zender</a:t>
            </a:r>
            <a:r>
              <a:rPr lang="en-US" sz="1600" dirty="0">
                <a:latin typeface="Calibri" panose="020F0502020204030204" pitchFamily="34" charset="0"/>
                <a:cs typeface="Calibri" panose="020F0502020204030204" pitchFamily="34" charset="0"/>
              </a:rPr>
              <a:t>, M. Vizcaino.  "</a:t>
            </a:r>
            <a:r>
              <a:rPr lang="en-US" sz="1600" dirty="0" err="1">
                <a:latin typeface="Calibri" panose="020F0502020204030204" pitchFamily="34" charset="0"/>
                <a:cs typeface="Calibri" panose="020F0502020204030204" pitchFamily="34" charset="0"/>
              </a:rPr>
              <a:t>LIVVkit</a:t>
            </a:r>
            <a:r>
              <a:rPr lang="en-US" sz="1600" dirty="0">
                <a:latin typeface="Calibri" panose="020F0502020204030204" pitchFamily="34" charset="0"/>
                <a:cs typeface="Calibri" panose="020F0502020204030204" pitchFamily="34" charset="0"/>
              </a:rPr>
              <a:t> 2.1: Automated and extensible ice sheet model validation", </a:t>
            </a:r>
            <a:r>
              <a:rPr lang="it-IT" sz="1600" i="1" dirty="0">
                <a:latin typeface="Calibri" panose="020F0502020204030204" pitchFamily="34" charset="0"/>
                <a:cs typeface="Calibri" panose="020F0502020204030204" pitchFamily="34" charset="0"/>
              </a:rPr>
              <a:t>Geosci. Model Develop</a:t>
            </a:r>
            <a:r>
              <a:rPr lang="it-IT" sz="1600" dirty="0">
                <a:latin typeface="Calibri" panose="020F0502020204030204" pitchFamily="34" charset="0"/>
                <a:cs typeface="Calibri" panose="020F0502020204030204" pitchFamily="34" charset="0"/>
              </a:rPr>
              <a:t> 12 (2019) 1067-1086</a:t>
            </a:r>
            <a:r>
              <a:rPr lang="it-IT" sz="1600" dirty="0"/>
              <a:t>.</a:t>
            </a:r>
            <a:endParaRPr lang="en-US" sz="1600" dirty="0">
              <a:latin typeface="Calibri" panose="020F0502020204030204" pitchFamily="34" charset="0"/>
              <a:cs typeface="Calibri" panose="020F0502020204030204" pitchFamily="34" charset="0"/>
            </a:endParaRPr>
          </a:p>
          <a:p>
            <a:endParaRPr lang="en-US" sz="800" dirty="0">
              <a:solidFill>
                <a:schemeClr val="tx1"/>
              </a:solidFill>
              <a:latin typeface="Calibri" panose="020F0502020204030204" pitchFamily="34" charset="0"/>
              <a:cs typeface="Calibri" panose="020F0502020204030204" pitchFamily="34" charset="0"/>
            </a:endParaRPr>
          </a:p>
          <a:p>
            <a:r>
              <a:rPr lang="en-US" sz="1600" dirty="0">
                <a:solidFill>
                  <a:schemeClr val="tx1"/>
                </a:solidFill>
                <a:latin typeface="Calibri" panose="020F0502020204030204" pitchFamily="34" charset="0"/>
                <a:cs typeface="Calibri" panose="020F0502020204030204" pitchFamily="34" charset="0"/>
              </a:rPr>
              <a:t>[17] </a:t>
            </a:r>
            <a:r>
              <a:rPr lang="en-US" sz="1600" dirty="0">
                <a:latin typeface="Calibri" panose="020F0502020204030204" pitchFamily="34" charset="0"/>
                <a:cs typeface="Calibri" panose="020F0502020204030204" pitchFamily="34" charset="0"/>
              </a:rPr>
              <a:t>M. Hoffman, M. Perego, S. Price, W. Lipscomb, D. Jacobsen, </a:t>
            </a:r>
            <a:r>
              <a:rPr lang="en-US" sz="1600" b="1" dirty="0">
                <a:latin typeface="Calibri" panose="020F0502020204030204" pitchFamily="34" charset="0"/>
                <a:cs typeface="Calibri" panose="020F0502020204030204" pitchFamily="34" charset="0"/>
              </a:rPr>
              <a:t>I. Tezaur</a:t>
            </a:r>
            <a:r>
              <a:rPr lang="en-US" sz="1600" dirty="0">
                <a:latin typeface="Calibri" panose="020F0502020204030204" pitchFamily="34" charset="0"/>
                <a:cs typeface="Calibri" panose="020F0502020204030204" pitchFamily="34" charset="0"/>
              </a:rPr>
              <a:t>, A. Salinger, R. </a:t>
            </a:r>
            <a:r>
              <a:rPr lang="en-US" sz="1600" dirty="0" err="1">
                <a:latin typeface="Calibri" panose="020F0502020204030204" pitchFamily="34" charset="0"/>
                <a:cs typeface="Calibri" panose="020F0502020204030204" pitchFamily="34" charset="0"/>
              </a:rPr>
              <a:t>Tuminaro</a:t>
            </a:r>
            <a:r>
              <a:rPr lang="en-US" sz="1600" dirty="0">
                <a:latin typeface="Calibri" panose="020F0502020204030204" pitchFamily="34" charset="0"/>
                <a:cs typeface="Calibri" panose="020F0502020204030204" pitchFamily="34" charset="0"/>
              </a:rPr>
              <a:t>, T. Zhang, "MPAS-Albany Land Ice (MALI): A variable resolution ice sheet model for Earth system modeling using Voronoi grid", </a:t>
            </a:r>
            <a:r>
              <a:rPr lang="it-IT" sz="1600" i="1" dirty="0">
                <a:latin typeface="Calibri" panose="020F0502020204030204" pitchFamily="34" charset="0"/>
                <a:cs typeface="Calibri" panose="020F0502020204030204" pitchFamily="34" charset="0"/>
              </a:rPr>
              <a:t>Geosci. Model Develop </a:t>
            </a:r>
            <a:r>
              <a:rPr lang="it-IT" sz="1600" dirty="0">
                <a:latin typeface="Calibri" panose="020F0502020204030204" pitchFamily="34" charset="0"/>
                <a:cs typeface="Calibri" panose="020F0502020204030204" pitchFamily="34" charset="0"/>
              </a:rPr>
              <a:t>11 (2018) 3747-3780.</a:t>
            </a:r>
          </a:p>
          <a:p>
            <a:endParaRPr lang="it-IT" sz="1600" dirty="0">
              <a:solidFill>
                <a:schemeClr val="tx1"/>
              </a:solidFill>
              <a:latin typeface="Calibri" panose="020F0502020204030204" pitchFamily="34" charset="0"/>
              <a:cs typeface="Calibri" panose="020F0502020204030204" pitchFamily="34" charset="0"/>
            </a:endParaRPr>
          </a:p>
          <a:p>
            <a:r>
              <a:rPr lang="it-IT" sz="1600" dirty="0">
                <a:solidFill>
                  <a:schemeClr val="tx1"/>
                </a:solidFill>
                <a:latin typeface="Calibri" panose="020F0502020204030204" pitchFamily="34" charset="0"/>
                <a:cs typeface="Calibri" panose="020F0502020204030204" pitchFamily="34" charset="0"/>
              </a:rPr>
              <a:t>[18] M. Hoffman, X. Asay-Davis, S. Price, J. Fyke, M. Perego. </a:t>
            </a:r>
            <a:r>
              <a:rPr lang="en-US" sz="1600" dirty="0">
                <a:latin typeface="Calibri" panose="020F0502020204030204" pitchFamily="34" charset="0"/>
                <a:cs typeface="Calibri" panose="020F0502020204030204" pitchFamily="34" charset="0"/>
              </a:rPr>
              <a:t>“Effect of </a:t>
            </a:r>
            <a:r>
              <a:rPr lang="en-US" sz="1600" dirty="0" err="1">
                <a:latin typeface="Calibri" panose="020F0502020204030204" pitchFamily="34" charset="0"/>
                <a:cs typeface="Calibri" panose="020F0502020204030204" pitchFamily="34" charset="0"/>
              </a:rPr>
              <a:t>subshelf</a:t>
            </a:r>
            <a:r>
              <a:rPr lang="en-US" sz="1600" dirty="0">
                <a:latin typeface="Calibri" panose="020F0502020204030204" pitchFamily="34" charset="0"/>
                <a:cs typeface="Calibri" panose="020F0502020204030204" pitchFamily="34" charset="0"/>
              </a:rPr>
              <a:t> melt variability on sea level rise contribution from Thwaites Glacier, Antarctica”.  </a:t>
            </a:r>
            <a:r>
              <a:rPr lang="en-US" sz="1600" i="1" dirty="0">
                <a:latin typeface="Calibri" panose="020F0502020204030204" pitchFamily="34" charset="0"/>
                <a:cs typeface="Calibri" panose="020F0502020204030204" pitchFamily="34" charset="0"/>
              </a:rPr>
              <a:t>JGR Earth Surface</a:t>
            </a:r>
            <a:r>
              <a:rPr lang="en-US" sz="1600" dirty="0">
                <a:latin typeface="Calibri" panose="020F0502020204030204" pitchFamily="34" charset="0"/>
                <a:cs typeface="Calibri" panose="020F0502020204030204" pitchFamily="34" charset="0"/>
              </a:rPr>
              <a:t> 124 (2019) 2798-2822.</a:t>
            </a:r>
            <a:endParaRPr lang="en-US" sz="1600" dirty="0">
              <a:solidFill>
                <a:schemeClr val="tx1"/>
              </a:solidFill>
              <a:latin typeface="Calibri" panose="020F0502020204030204" pitchFamily="34" charset="0"/>
              <a:cs typeface="Calibri" panose="020F0502020204030204" pitchFamily="34" charset="0"/>
            </a:endParaRPr>
          </a:p>
        </p:txBody>
      </p:sp>
      <p:sp>
        <p:nvSpPr>
          <p:cNvPr id="6" name="Rectangle 2"/>
          <p:cNvSpPr>
            <a:spLocks noGrp="1" noChangeArrowheads="1"/>
          </p:cNvSpPr>
          <p:nvPr>
            <p:ph type="title"/>
          </p:nvPr>
        </p:nvSpPr>
        <p:spPr>
          <a:xfrm>
            <a:off x="152400" y="0"/>
            <a:ext cx="7315200" cy="914400"/>
          </a:xfrm>
        </p:spPr>
        <p:txBody>
          <a:bodyPr/>
          <a:lstStyle/>
          <a:p>
            <a:pPr algn="l"/>
            <a:r>
              <a:rPr lang="en-US" sz="3600" dirty="0">
                <a:solidFill>
                  <a:schemeClr val="tx1"/>
                </a:solidFill>
                <a:latin typeface="Calibri" panose="020F0502020204030204" pitchFamily="34" charset="0"/>
                <a:cs typeface="Calibri" panose="020F0502020204030204" pitchFamily="34" charset="0"/>
              </a:rPr>
              <a:t>References (cont’d)</a:t>
            </a:r>
          </a:p>
        </p:txBody>
      </p:sp>
      <p:sp>
        <p:nvSpPr>
          <p:cNvPr id="4" name="Rectangle 3"/>
          <p:cNvSpPr/>
          <p:nvPr/>
        </p:nvSpPr>
        <p:spPr>
          <a:xfrm>
            <a:off x="4038600" y="289951"/>
            <a:ext cx="4876800" cy="369332"/>
          </a:xfrm>
          <a:prstGeom prst="rect">
            <a:avLst/>
          </a:prstGeom>
          <a:solidFill>
            <a:srgbClr val="A5F7BA"/>
          </a:solidFill>
        </p:spPr>
        <p:txBody>
          <a:bodyPr wrap="square">
            <a:spAutoFit/>
          </a:bodyPr>
          <a:lstStyle/>
          <a:p>
            <a:pPr algn="ctr"/>
            <a:r>
              <a:rPr lang="en-US" dirty="0">
                <a:latin typeface="Calibri" panose="020F0502020204030204" pitchFamily="34" charset="0"/>
                <a:cs typeface="Calibri" panose="020F0502020204030204" pitchFamily="34" charset="0"/>
              </a:rPr>
              <a:t>https://www.sandia.gov/~ikalash/journal.html</a:t>
            </a:r>
          </a:p>
        </p:txBody>
      </p:sp>
    </p:spTree>
    <p:extLst>
      <p:ext uri="{BB962C8B-B14F-4D97-AF65-F5344CB8AC3E}">
        <p14:creationId xmlns:p14="http://schemas.microsoft.com/office/powerpoint/2010/main" val="3251819376"/>
      </p:ext>
    </p:extLst>
  </p:cSld>
  <p:clrMapOvr>
    <a:masterClrMapping/>
  </p:clrMapOvr>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3955" name="Text Box 3"/>
          <p:cNvSpPr txBox="1">
            <a:spLocks noChangeArrowheads="1"/>
          </p:cNvSpPr>
          <p:nvPr/>
        </p:nvSpPr>
        <p:spPr bwMode="auto">
          <a:xfrm>
            <a:off x="76200" y="0"/>
            <a:ext cx="6065625" cy="120032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2"/>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wrap="square">
            <a:spAutoFit/>
          </a:bodyPr>
          <a:lstStyle/>
          <a:p>
            <a:r>
              <a:rPr lang="en-US" sz="3600" dirty="0">
                <a:latin typeface="Calibri" pitchFamily="34" charset="0"/>
                <a:ea typeface="ＭＳ Ｐゴシック" charset="0"/>
              </a:rPr>
              <a:t>Sandia Land-Ice Work                   In-The-News!</a:t>
            </a:r>
          </a:p>
        </p:txBody>
      </p:sp>
      <p:pic>
        <p:nvPicPr>
          <p:cNvPr id="6" name="Picture 5"/>
          <p:cNvPicPr>
            <a:picLocks noChangeAspect="1"/>
          </p:cNvPicPr>
          <p:nvPr/>
        </p:nvPicPr>
        <p:blipFill>
          <a:blip r:embed="rId3"/>
          <a:stretch>
            <a:fillRect/>
          </a:stretch>
        </p:blipFill>
        <p:spPr>
          <a:xfrm>
            <a:off x="-13138" y="1219200"/>
            <a:ext cx="5385552" cy="4876800"/>
          </a:xfrm>
          <a:prstGeom prst="rect">
            <a:avLst/>
          </a:prstGeom>
        </p:spPr>
      </p:pic>
      <p:graphicFrame>
        <p:nvGraphicFramePr>
          <p:cNvPr id="13" name="Object 12"/>
          <p:cNvGraphicFramePr>
            <a:graphicFrameLocks noChangeAspect="1"/>
          </p:cNvGraphicFramePr>
          <p:nvPr/>
        </p:nvGraphicFramePr>
        <p:xfrm>
          <a:off x="5340883" y="0"/>
          <a:ext cx="3637277" cy="2906166"/>
        </p:xfrm>
        <a:graphic>
          <a:graphicData uri="http://schemas.openxmlformats.org/presentationml/2006/ole">
            <mc:AlternateContent xmlns:mc="http://schemas.openxmlformats.org/markup-compatibility/2006">
              <mc:Choice xmlns:v="urn:schemas-microsoft-com:vml" Requires="v">
                <p:oleObj spid="_x0000_s70734" r:id="rId4" imgW="10056960" imgH="7999920" progId="">
                  <p:embed/>
                </p:oleObj>
              </mc:Choice>
              <mc:Fallback>
                <p:oleObj r:id="rId4" imgW="10056960" imgH="7999920" progId="">
                  <p:embed/>
                  <p:pic>
                    <p:nvPicPr>
                      <p:cNvPr id="13" name="Object 12"/>
                      <p:cNvPicPr/>
                      <p:nvPr/>
                    </p:nvPicPr>
                    <p:blipFill>
                      <a:blip r:embed="rId5"/>
                      <a:stretch>
                        <a:fillRect/>
                      </a:stretch>
                    </p:blipFill>
                    <p:spPr>
                      <a:xfrm>
                        <a:off x="5340883" y="0"/>
                        <a:ext cx="3637277" cy="2906166"/>
                      </a:xfrm>
                      <a:prstGeom prst="rect">
                        <a:avLst/>
                      </a:prstGeom>
                    </p:spPr>
                  </p:pic>
                </p:oleObj>
              </mc:Fallback>
            </mc:AlternateContent>
          </a:graphicData>
        </a:graphic>
      </p:graphicFrame>
      <p:pic>
        <p:nvPicPr>
          <p:cNvPr id="14" name="Picture 13"/>
          <p:cNvPicPr>
            <a:picLocks noChangeAspect="1"/>
          </p:cNvPicPr>
          <p:nvPr/>
        </p:nvPicPr>
        <p:blipFill>
          <a:blip r:embed="rId6"/>
          <a:stretch>
            <a:fillRect/>
          </a:stretch>
        </p:blipFill>
        <p:spPr>
          <a:xfrm>
            <a:off x="5432849" y="3626236"/>
            <a:ext cx="1063407" cy="2601310"/>
          </a:xfrm>
          <a:prstGeom prst="rect">
            <a:avLst/>
          </a:prstGeom>
        </p:spPr>
      </p:pic>
      <p:pic>
        <p:nvPicPr>
          <p:cNvPr id="19" name="Picture 18"/>
          <p:cNvPicPr>
            <a:picLocks noChangeAspect="1"/>
          </p:cNvPicPr>
          <p:nvPr/>
        </p:nvPicPr>
        <p:blipFill>
          <a:blip r:embed="rId7"/>
          <a:stretch>
            <a:fillRect/>
          </a:stretch>
        </p:blipFill>
        <p:spPr>
          <a:xfrm>
            <a:off x="5432849" y="2895656"/>
            <a:ext cx="3041577" cy="751434"/>
          </a:xfrm>
          <a:prstGeom prst="rect">
            <a:avLst/>
          </a:prstGeom>
        </p:spPr>
      </p:pic>
      <p:pic>
        <p:nvPicPr>
          <p:cNvPr id="22" name="Picture 21"/>
          <p:cNvPicPr>
            <a:picLocks noChangeAspect="1"/>
          </p:cNvPicPr>
          <p:nvPr/>
        </p:nvPicPr>
        <p:blipFill>
          <a:blip r:embed="rId8"/>
          <a:stretch>
            <a:fillRect/>
          </a:stretch>
        </p:blipFill>
        <p:spPr>
          <a:xfrm>
            <a:off x="6475858" y="3639235"/>
            <a:ext cx="1982558" cy="1287656"/>
          </a:xfrm>
          <a:prstGeom prst="rect">
            <a:avLst/>
          </a:prstGeom>
        </p:spPr>
      </p:pic>
      <p:graphicFrame>
        <p:nvGraphicFramePr>
          <p:cNvPr id="24" name="Object 23"/>
          <p:cNvGraphicFramePr>
            <a:graphicFrameLocks noChangeAspect="1"/>
          </p:cNvGraphicFramePr>
          <p:nvPr/>
        </p:nvGraphicFramePr>
        <p:xfrm>
          <a:off x="6457465" y="3605215"/>
          <a:ext cx="2287142" cy="2846880"/>
        </p:xfrm>
        <a:graphic>
          <a:graphicData uri="http://schemas.openxmlformats.org/presentationml/2006/ole">
            <mc:AlternateContent xmlns:mc="http://schemas.openxmlformats.org/markup-compatibility/2006">
              <mc:Choice xmlns:v="urn:schemas-microsoft-com:vml" Requires="v">
                <p:oleObj spid="_x0000_s70735" r:id="rId9" imgW="7796520" imgH="9650520" progId="">
                  <p:embed/>
                </p:oleObj>
              </mc:Choice>
              <mc:Fallback>
                <p:oleObj r:id="rId9" imgW="7796520" imgH="9650520" progId="">
                  <p:embed/>
                  <p:pic>
                    <p:nvPicPr>
                      <p:cNvPr id="24" name="Object 23"/>
                      <p:cNvPicPr/>
                      <p:nvPr/>
                    </p:nvPicPr>
                    <p:blipFill>
                      <a:blip r:embed="rId10"/>
                      <a:stretch>
                        <a:fillRect/>
                      </a:stretch>
                    </p:blipFill>
                    <p:spPr>
                      <a:xfrm>
                        <a:off x="6457465" y="3605215"/>
                        <a:ext cx="2287142" cy="2846880"/>
                      </a:xfrm>
                      <a:prstGeom prst="rect">
                        <a:avLst/>
                      </a:prstGeom>
                    </p:spPr>
                  </p:pic>
                </p:oleObj>
              </mc:Fallback>
            </mc:AlternateContent>
          </a:graphicData>
        </a:graphic>
      </p:graphicFrame>
      <p:sp>
        <p:nvSpPr>
          <p:cNvPr id="9" name="Rectangle 8"/>
          <p:cNvSpPr/>
          <p:nvPr/>
        </p:nvSpPr>
        <p:spPr>
          <a:xfrm>
            <a:off x="1905000" y="6417008"/>
            <a:ext cx="4876800" cy="369332"/>
          </a:xfrm>
          <a:prstGeom prst="rect">
            <a:avLst/>
          </a:prstGeom>
          <a:solidFill>
            <a:srgbClr val="A5F7BA"/>
          </a:solidFill>
        </p:spPr>
        <p:txBody>
          <a:bodyPr wrap="square">
            <a:spAutoFit/>
          </a:bodyPr>
          <a:lstStyle/>
          <a:p>
            <a:pPr algn="ctr"/>
            <a:r>
              <a:rPr lang="en-US" dirty="0">
                <a:latin typeface="Calibri" panose="020F0502020204030204" pitchFamily="34" charset="0"/>
                <a:cs typeface="Calibri" panose="020F0502020204030204" pitchFamily="34" charset="0"/>
                <a:hlinkClick r:id="rId11"/>
              </a:rPr>
              <a:t>https://www.sandia.gov/~ikalash</a:t>
            </a:r>
            <a:r>
              <a:rPr lang="en-US" dirty="0">
                <a:latin typeface="Calibri" panose="020F0502020204030204" pitchFamily="34" charset="0"/>
                <a:cs typeface="Calibri" panose="020F0502020204030204" pitchFamily="34" charset="0"/>
              </a:rPr>
              <a:t> </a:t>
            </a:r>
          </a:p>
        </p:txBody>
      </p:sp>
    </p:spTree>
    <p:extLst>
      <p:ext uri="{BB962C8B-B14F-4D97-AF65-F5344CB8AC3E}">
        <p14:creationId xmlns:p14="http://schemas.microsoft.com/office/powerpoint/2010/main" val="2592660451"/>
      </p:ext>
    </p:extLst>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 name="Picture 16" descr="A picture containing mosquito net&#10;&#10;Description automatically generated">
            <a:extLst>
              <a:ext uri="{FF2B5EF4-FFF2-40B4-BE49-F238E27FC236}">
                <a16:creationId xmlns:a16="http://schemas.microsoft.com/office/drawing/2014/main" id="{9DBE05A3-B415-49BB-BCB6-2E25CBFD821B}"/>
              </a:ext>
            </a:extLst>
          </p:cNvPr>
          <p:cNvPicPr>
            <a:picLocks noChangeAspect="1"/>
          </p:cNvPicPr>
          <p:nvPr/>
        </p:nvPicPr>
        <p:blipFill>
          <a:blip r:embed="rId2"/>
          <a:stretch>
            <a:fillRect/>
          </a:stretch>
        </p:blipFill>
        <p:spPr>
          <a:xfrm>
            <a:off x="7464171" y="4126489"/>
            <a:ext cx="1442124" cy="2049334"/>
          </a:xfrm>
          <a:prstGeom prst="rect">
            <a:avLst/>
          </a:prstGeom>
        </p:spPr>
      </p:pic>
      <p:sp>
        <p:nvSpPr>
          <p:cNvPr id="2" name="Title 1">
            <a:extLst>
              <a:ext uri="{FF2B5EF4-FFF2-40B4-BE49-F238E27FC236}">
                <a16:creationId xmlns:a16="http://schemas.microsoft.com/office/drawing/2014/main" id="{4B88B1D4-05D8-4A02-B0A7-BBB5BF3C66D9}"/>
              </a:ext>
            </a:extLst>
          </p:cNvPr>
          <p:cNvSpPr>
            <a:spLocks noGrp="1"/>
          </p:cNvSpPr>
          <p:nvPr>
            <p:ph type="title"/>
          </p:nvPr>
        </p:nvSpPr>
        <p:spPr/>
        <p:txBody>
          <a:bodyPr/>
          <a:lstStyle/>
          <a:p>
            <a:r>
              <a:rPr lang="en-US" sz="3600" dirty="0">
                <a:latin typeface="Calibri" panose="020F0502020204030204" pitchFamily="34" charset="0"/>
                <a:cs typeface="Calibri" panose="020F0502020204030204" pitchFamily="34" charset="0"/>
              </a:rPr>
              <a:t>Careers at Sandia </a:t>
            </a:r>
          </a:p>
        </p:txBody>
      </p:sp>
      <p:sp>
        <p:nvSpPr>
          <p:cNvPr id="3" name="TextBox 2">
            <a:extLst>
              <a:ext uri="{FF2B5EF4-FFF2-40B4-BE49-F238E27FC236}">
                <a16:creationId xmlns:a16="http://schemas.microsoft.com/office/drawing/2014/main" id="{112B5823-19E5-48C9-A2F6-AE16F6D9AF60}"/>
              </a:ext>
            </a:extLst>
          </p:cNvPr>
          <p:cNvSpPr txBox="1"/>
          <p:nvPr/>
        </p:nvSpPr>
        <p:spPr>
          <a:xfrm>
            <a:off x="638564" y="910593"/>
            <a:ext cx="7391400" cy="707886"/>
          </a:xfrm>
          <a:prstGeom prst="rect">
            <a:avLst/>
          </a:prstGeom>
          <a:solidFill>
            <a:srgbClr val="CCFF99"/>
          </a:solidFill>
        </p:spPr>
        <p:txBody>
          <a:bodyPr wrap="square" rtlCol="0">
            <a:spAutoFit/>
          </a:bodyPr>
          <a:lstStyle/>
          <a:p>
            <a:pPr algn="ctr"/>
            <a:r>
              <a:rPr lang="en-US" sz="2000" b="1" u="sng" dirty="0">
                <a:latin typeface="Calibri" panose="020F0502020204030204" pitchFamily="34" charset="0"/>
                <a:cs typeface="Calibri" panose="020F0502020204030204" pitchFamily="34" charset="0"/>
              </a:rPr>
              <a:t>Students:</a:t>
            </a:r>
            <a:r>
              <a:rPr lang="en-US" sz="2000" dirty="0">
                <a:latin typeface="Calibri" panose="020F0502020204030204" pitchFamily="34" charset="0"/>
                <a:cs typeface="Calibri" panose="020F0502020204030204" pitchFamily="34" charset="0"/>
              </a:rPr>
              <a:t> please consider Sandia and other national labs as a potential employer for summer internships and when you graduate! </a:t>
            </a:r>
          </a:p>
        </p:txBody>
      </p:sp>
      <p:sp>
        <p:nvSpPr>
          <p:cNvPr id="11" name="TextBox 10">
            <a:extLst>
              <a:ext uri="{FF2B5EF4-FFF2-40B4-BE49-F238E27FC236}">
                <a16:creationId xmlns:a16="http://schemas.microsoft.com/office/drawing/2014/main" id="{C1000C1E-65E4-435B-9330-42FCB75F5CB1}"/>
              </a:ext>
            </a:extLst>
          </p:cNvPr>
          <p:cNvSpPr txBox="1"/>
          <p:nvPr/>
        </p:nvSpPr>
        <p:spPr>
          <a:xfrm>
            <a:off x="38100" y="5029850"/>
            <a:ext cx="7772400" cy="1323439"/>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Sandia is a </a:t>
            </a:r>
            <a:r>
              <a:rPr lang="en-US" b="1" dirty="0">
                <a:latin typeface="Calibri" panose="020F0502020204030204" pitchFamily="34" charset="0"/>
                <a:cs typeface="Calibri" panose="020F0502020204030204" pitchFamily="34" charset="0"/>
              </a:rPr>
              <a:t>multidisciplinary </a:t>
            </a:r>
            <a:r>
              <a:rPr lang="en-US" dirty="0">
                <a:latin typeface="Calibri" panose="020F0502020204030204" pitchFamily="34" charset="0"/>
                <a:cs typeface="Calibri" panose="020F0502020204030204" pitchFamily="34" charset="0"/>
              </a:rPr>
              <a:t>national lab and Federally Funded Research &amp; Development Center (FFRDC).</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Contractor for U.S. DOE’s National Nuclear Security Administration (</a:t>
            </a:r>
            <a:r>
              <a:rPr lang="en-US" b="1" dirty="0">
                <a:latin typeface="Calibri" panose="020F0502020204030204" pitchFamily="34" charset="0"/>
                <a:cs typeface="Calibri" panose="020F0502020204030204" pitchFamily="34" charset="0"/>
              </a:rPr>
              <a:t>NNSA</a:t>
            </a:r>
            <a:r>
              <a:rPr lang="en-US"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Two main sites</a:t>
            </a:r>
            <a:r>
              <a:rPr lang="en-US" dirty="0">
                <a:latin typeface="Calibri" panose="020F0502020204030204" pitchFamily="34" charset="0"/>
                <a:cs typeface="Calibri" panose="020F0502020204030204" pitchFamily="34" charset="0"/>
              </a:rPr>
              <a:t>: Albuquerque, NM and Livermore, CA</a:t>
            </a:r>
          </a:p>
        </p:txBody>
      </p:sp>
      <p:pic>
        <p:nvPicPr>
          <p:cNvPr id="15" name="Picture 14">
            <a:extLst>
              <a:ext uri="{FF2B5EF4-FFF2-40B4-BE49-F238E27FC236}">
                <a16:creationId xmlns:a16="http://schemas.microsoft.com/office/drawing/2014/main" id="{AC7C14C4-8DBA-4422-BE89-AD207518F1C5}"/>
              </a:ext>
            </a:extLst>
          </p:cNvPr>
          <p:cNvPicPr>
            <a:picLocks noChangeAspect="1"/>
          </p:cNvPicPr>
          <p:nvPr/>
        </p:nvPicPr>
        <p:blipFill>
          <a:blip r:embed="rId3"/>
          <a:stretch>
            <a:fillRect/>
          </a:stretch>
        </p:blipFill>
        <p:spPr>
          <a:xfrm>
            <a:off x="5942597" y="2993747"/>
            <a:ext cx="1753603" cy="1888495"/>
          </a:xfrm>
          <a:prstGeom prst="rect">
            <a:avLst/>
          </a:prstGeom>
        </p:spPr>
      </p:pic>
      <p:pic>
        <p:nvPicPr>
          <p:cNvPr id="16" name="Picture 15" descr="A picture containing smoke, train, grass, outdoor&#10;&#10;Description automatically generated">
            <a:extLst>
              <a:ext uri="{FF2B5EF4-FFF2-40B4-BE49-F238E27FC236}">
                <a16:creationId xmlns:a16="http://schemas.microsoft.com/office/drawing/2014/main" id="{701FA633-7F9B-4AF7-A919-375097B5AC38}"/>
              </a:ext>
            </a:extLst>
          </p:cNvPr>
          <p:cNvPicPr>
            <a:picLocks noChangeAspect="1"/>
          </p:cNvPicPr>
          <p:nvPr/>
        </p:nvPicPr>
        <p:blipFill>
          <a:blip r:embed="rId4"/>
          <a:stretch>
            <a:fillRect/>
          </a:stretch>
        </p:blipFill>
        <p:spPr>
          <a:xfrm>
            <a:off x="7277878" y="1828561"/>
            <a:ext cx="1504172" cy="1600439"/>
          </a:xfrm>
          <a:prstGeom prst="rect">
            <a:avLst/>
          </a:prstGeom>
        </p:spPr>
      </p:pic>
      <p:grpSp>
        <p:nvGrpSpPr>
          <p:cNvPr id="20" name="Group 19">
            <a:extLst>
              <a:ext uri="{FF2B5EF4-FFF2-40B4-BE49-F238E27FC236}">
                <a16:creationId xmlns:a16="http://schemas.microsoft.com/office/drawing/2014/main" id="{2A3695D0-619D-430B-8395-55DFD713A8EE}"/>
              </a:ext>
            </a:extLst>
          </p:cNvPr>
          <p:cNvGrpSpPr/>
          <p:nvPr/>
        </p:nvGrpSpPr>
        <p:grpSpPr>
          <a:xfrm>
            <a:off x="381000" y="1695329"/>
            <a:ext cx="5181600" cy="3257671"/>
            <a:chOff x="508183" y="945163"/>
            <a:chExt cx="5421513" cy="3540760"/>
          </a:xfrm>
        </p:grpSpPr>
        <p:grpSp>
          <p:nvGrpSpPr>
            <p:cNvPr id="6" name="Group 5">
              <a:extLst>
                <a:ext uri="{FF2B5EF4-FFF2-40B4-BE49-F238E27FC236}">
                  <a16:creationId xmlns:a16="http://schemas.microsoft.com/office/drawing/2014/main" id="{5DE082D8-8AF2-481E-B36D-BB77FCFD6BAA}"/>
                </a:ext>
              </a:extLst>
            </p:cNvPr>
            <p:cNvGrpSpPr/>
            <p:nvPr/>
          </p:nvGrpSpPr>
          <p:grpSpPr>
            <a:xfrm>
              <a:off x="508183" y="945163"/>
              <a:ext cx="5421513" cy="3540760"/>
              <a:chOff x="409703" y="1068121"/>
              <a:chExt cx="5421513" cy="3540760"/>
            </a:xfrm>
          </p:grpSpPr>
          <p:pic>
            <p:nvPicPr>
              <p:cNvPr id="7" name="Picture 6" descr="Map&#10;&#10;Description automatically generated">
                <a:extLst>
                  <a:ext uri="{FF2B5EF4-FFF2-40B4-BE49-F238E27FC236}">
                    <a16:creationId xmlns:a16="http://schemas.microsoft.com/office/drawing/2014/main" id="{5B965662-CF74-4832-8F64-675196720C08}"/>
                  </a:ext>
                </a:extLst>
              </p:cNvPr>
              <p:cNvPicPr>
                <a:picLocks noChangeAspect="1"/>
              </p:cNvPicPr>
              <p:nvPr/>
            </p:nvPicPr>
            <p:blipFill>
              <a:blip r:embed="rId5"/>
              <a:stretch>
                <a:fillRect/>
              </a:stretch>
            </p:blipFill>
            <p:spPr>
              <a:xfrm>
                <a:off x="409703" y="1068121"/>
                <a:ext cx="5421513" cy="3540760"/>
              </a:xfrm>
              <a:prstGeom prst="rect">
                <a:avLst/>
              </a:prstGeom>
            </p:spPr>
          </p:pic>
          <p:cxnSp>
            <p:nvCxnSpPr>
              <p:cNvPr id="8" name="Straight Connector 7">
                <a:extLst>
                  <a:ext uri="{FF2B5EF4-FFF2-40B4-BE49-F238E27FC236}">
                    <a16:creationId xmlns:a16="http://schemas.microsoft.com/office/drawing/2014/main" id="{DF32918F-ECCA-4AD2-BC74-E8B0A4439EE2}"/>
                  </a:ext>
                </a:extLst>
              </p:cNvPr>
              <p:cNvCxnSpPr>
                <a:cxnSpLocks/>
              </p:cNvCxnSpPr>
              <p:nvPr/>
            </p:nvCxnSpPr>
            <p:spPr>
              <a:xfrm flipH="1">
                <a:off x="730037" y="2634125"/>
                <a:ext cx="693990" cy="51094"/>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415A90A9-B2B0-43E1-A008-123D627C923E}"/>
                  </a:ext>
                </a:extLst>
              </p:cNvPr>
              <p:cNvCxnSpPr>
                <a:cxnSpLocks/>
              </p:cNvCxnSpPr>
              <p:nvPr/>
            </p:nvCxnSpPr>
            <p:spPr>
              <a:xfrm>
                <a:off x="1760949" y="2762774"/>
                <a:ext cx="311944" cy="533491"/>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pic>
            <p:nvPicPr>
              <p:cNvPr id="10" name="Picture 9">
                <a:extLst>
                  <a:ext uri="{FF2B5EF4-FFF2-40B4-BE49-F238E27FC236}">
                    <a16:creationId xmlns:a16="http://schemas.microsoft.com/office/drawing/2014/main" id="{F9C5DBC3-D2A3-4FED-B96E-A2AD4171BBAE}"/>
                  </a:ext>
                </a:extLst>
              </p:cNvPr>
              <p:cNvPicPr>
                <a:picLocks noChangeAspect="1"/>
              </p:cNvPicPr>
              <p:nvPr/>
            </p:nvPicPr>
            <p:blipFill>
              <a:blip r:embed="rId6"/>
              <a:stretch>
                <a:fillRect/>
              </a:stretch>
            </p:blipFill>
            <p:spPr>
              <a:xfrm>
                <a:off x="1412291" y="2386943"/>
                <a:ext cx="1006175" cy="402470"/>
              </a:xfrm>
              <a:prstGeom prst="rect">
                <a:avLst/>
              </a:prstGeom>
            </p:spPr>
          </p:pic>
        </p:grpSp>
        <p:sp>
          <p:nvSpPr>
            <p:cNvPr id="18" name="Star: 5 Points 17">
              <a:extLst>
                <a:ext uri="{FF2B5EF4-FFF2-40B4-BE49-F238E27FC236}">
                  <a16:creationId xmlns:a16="http://schemas.microsoft.com/office/drawing/2014/main" id="{4F8E96BA-8ACA-435E-95AD-178008E4C1EF}"/>
                </a:ext>
              </a:extLst>
            </p:cNvPr>
            <p:cNvSpPr/>
            <p:nvPr/>
          </p:nvSpPr>
          <p:spPr>
            <a:xfrm>
              <a:off x="2083621" y="3084455"/>
              <a:ext cx="179291" cy="158872"/>
            </a:xfrm>
            <a:prstGeom prst="star5">
              <a:avLst/>
            </a:prstGeom>
            <a:solidFill>
              <a:schemeClr val="tx2">
                <a:lumMod val="60000"/>
                <a:lumOff val="40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Star: 5 Points 18">
              <a:extLst>
                <a:ext uri="{FF2B5EF4-FFF2-40B4-BE49-F238E27FC236}">
                  <a16:creationId xmlns:a16="http://schemas.microsoft.com/office/drawing/2014/main" id="{022C3C57-B8C5-4AC6-8F3D-D4186EFA48F4}"/>
                </a:ext>
              </a:extLst>
            </p:cNvPr>
            <p:cNvSpPr/>
            <p:nvPr/>
          </p:nvSpPr>
          <p:spPr>
            <a:xfrm>
              <a:off x="707312" y="2467521"/>
              <a:ext cx="179291" cy="158872"/>
            </a:xfrm>
            <a:prstGeom prst="star5">
              <a:avLst/>
            </a:prstGeom>
            <a:solidFill>
              <a:schemeClr val="tx2">
                <a:lumMod val="60000"/>
                <a:lumOff val="40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Tree>
    <p:extLst>
      <p:ext uri="{BB962C8B-B14F-4D97-AF65-F5344CB8AC3E}">
        <p14:creationId xmlns:p14="http://schemas.microsoft.com/office/powerpoint/2010/main" val="832309413"/>
      </p:ext>
    </p:extLst>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B88B1D4-05D8-4A02-B0A7-BBB5BF3C66D9}"/>
              </a:ext>
            </a:extLst>
          </p:cNvPr>
          <p:cNvSpPr>
            <a:spLocks noGrp="1"/>
          </p:cNvSpPr>
          <p:nvPr>
            <p:ph type="title"/>
          </p:nvPr>
        </p:nvSpPr>
        <p:spPr/>
        <p:txBody>
          <a:bodyPr/>
          <a:lstStyle/>
          <a:p>
            <a:r>
              <a:rPr lang="en-US" sz="3600" dirty="0">
                <a:latin typeface="Calibri" panose="020F0502020204030204" pitchFamily="34" charset="0"/>
                <a:cs typeface="Calibri" panose="020F0502020204030204" pitchFamily="34" charset="0"/>
              </a:rPr>
              <a:t>Careers at Sandia </a:t>
            </a:r>
          </a:p>
        </p:txBody>
      </p:sp>
      <p:sp>
        <p:nvSpPr>
          <p:cNvPr id="3" name="TextBox 2">
            <a:extLst>
              <a:ext uri="{FF2B5EF4-FFF2-40B4-BE49-F238E27FC236}">
                <a16:creationId xmlns:a16="http://schemas.microsoft.com/office/drawing/2014/main" id="{112B5823-19E5-48C9-A2F6-AE16F6D9AF60}"/>
              </a:ext>
            </a:extLst>
          </p:cNvPr>
          <p:cNvSpPr txBox="1"/>
          <p:nvPr/>
        </p:nvSpPr>
        <p:spPr>
          <a:xfrm>
            <a:off x="638564" y="910593"/>
            <a:ext cx="7391400" cy="707886"/>
          </a:xfrm>
          <a:prstGeom prst="rect">
            <a:avLst/>
          </a:prstGeom>
          <a:solidFill>
            <a:srgbClr val="CCFF99"/>
          </a:solidFill>
        </p:spPr>
        <p:txBody>
          <a:bodyPr wrap="square" rtlCol="0">
            <a:spAutoFit/>
          </a:bodyPr>
          <a:lstStyle/>
          <a:p>
            <a:pPr algn="ctr"/>
            <a:r>
              <a:rPr lang="en-US" sz="2000" b="1" u="sng" dirty="0">
                <a:latin typeface="Calibri" panose="020F0502020204030204" pitchFamily="34" charset="0"/>
                <a:cs typeface="Calibri" panose="020F0502020204030204" pitchFamily="34" charset="0"/>
              </a:rPr>
              <a:t>Students:</a:t>
            </a:r>
            <a:r>
              <a:rPr lang="en-US" sz="2000" dirty="0">
                <a:latin typeface="Calibri" panose="020F0502020204030204" pitchFamily="34" charset="0"/>
                <a:cs typeface="Calibri" panose="020F0502020204030204" pitchFamily="34" charset="0"/>
              </a:rPr>
              <a:t> please consider Sandia and other national labs as a potential employer for summer internships and when you graduate! </a:t>
            </a:r>
          </a:p>
        </p:txBody>
      </p:sp>
      <p:sp>
        <p:nvSpPr>
          <p:cNvPr id="4" name="TextBox 3">
            <a:extLst>
              <a:ext uri="{FF2B5EF4-FFF2-40B4-BE49-F238E27FC236}">
                <a16:creationId xmlns:a16="http://schemas.microsoft.com/office/drawing/2014/main" id="{651930DF-CED1-4445-8DF9-ECB1733990F8}"/>
              </a:ext>
            </a:extLst>
          </p:cNvPr>
          <p:cNvSpPr txBox="1"/>
          <p:nvPr/>
        </p:nvSpPr>
        <p:spPr>
          <a:xfrm>
            <a:off x="0" y="1671892"/>
            <a:ext cx="8787398" cy="1723549"/>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Sandia is a </a:t>
            </a:r>
            <a:r>
              <a:rPr lang="en-US" sz="2000" b="1" i="1" dirty="0">
                <a:latin typeface="Calibri" panose="020F0502020204030204" pitchFamily="34" charset="0"/>
                <a:cs typeface="Calibri" panose="020F0502020204030204" pitchFamily="34" charset="0"/>
              </a:rPr>
              <a:t>great</a:t>
            </a:r>
            <a:r>
              <a:rPr lang="en-US" sz="2000" dirty="0">
                <a:latin typeface="Calibri" panose="020F0502020204030204" pitchFamily="34" charset="0"/>
                <a:cs typeface="Calibri" panose="020F0502020204030204" pitchFamily="34" charset="0"/>
              </a:rPr>
              <a:t> place to work! </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Lots of </a:t>
            </a:r>
            <a:r>
              <a:rPr lang="en-US" sz="2000" b="1" i="1" dirty="0">
                <a:latin typeface="Calibri" panose="020F0502020204030204" pitchFamily="34" charset="0"/>
                <a:cs typeface="Calibri" panose="020F0502020204030204" pitchFamily="34" charset="0"/>
              </a:rPr>
              <a:t>interesting </a:t>
            </a:r>
            <a:r>
              <a:rPr lang="en-US" sz="2000" dirty="0">
                <a:latin typeface="Calibri" panose="020F0502020204030204" pitchFamily="34" charset="0"/>
                <a:cs typeface="Calibri" panose="020F0502020204030204" pitchFamily="34" charset="0"/>
              </a:rPr>
              <a:t>problems that require </a:t>
            </a:r>
            <a:r>
              <a:rPr lang="en-US" sz="2000" b="1" i="1" dirty="0">
                <a:latin typeface="Calibri" panose="020F0502020204030204" pitchFamily="34" charset="0"/>
                <a:cs typeface="Calibri" panose="020F0502020204030204" pitchFamily="34" charset="0"/>
              </a:rPr>
              <a:t>fundamental research </a:t>
            </a:r>
            <a:r>
              <a:rPr lang="en-US" sz="2000" dirty="0">
                <a:latin typeface="Calibri" panose="020F0502020204030204" pitchFamily="34" charset="0"/>
                <a:cs typeface="Calibri" panose="020F0502020204030204" pitchFamily="34" charset="0"/>
              </a:rPr>
              <a:t>in applied math/computational science and impact </a:t>
            </a:r>
            <a:r>
              <a:rPr lang="en-US" sz="2000" b="1" i="1" dirty="0">
                <a:latin typeface="Calibri" panose="020F0502020204030204" pitchFamily="34" charset="0"/>
                <a:cs typeface="Calibri" panose="020F0502020204030204" pitchFamily="34" charset="0"/>
              </a:rPr>
              <a:t>mission-critical applications</a:t>
            </a:r>
            <a:r>
              <a:rPr lang="en-US" sz="2000" dirty="0">
                <a:latin typeface="Calibri" panose="020F0502020204030204" pitchFamily="34" charset="0"/>
                <a:cs typeface="Calibri" panose="020F0502020204030204" pitchFamily="34" charset="0"/>
              </a:rPr>
              <a:t>.</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Great </a:t>
            </a:r>
            <a:r>
              <a:rPr lang="en-US" sz="2000" b="1" i="1" dirty="0">
                <a:latin typeface="Calibri" panose="020F0502020204030204" pitchFamily="34" charset="0"/>
                <a:cs typeface="Calibri" panose="020F0502020204030204" pitchFamily="34" charset="0"/>
              </a:rPr>
              <a:t>work/life balance</a:t>
            </a:r>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p:txBody>
      </p:sp>
      <p:sp>
        <p:nvSpPr>
          <p:cNvPr id="5" name="Rectangle 4">
            <a:extLst>
              <a:ext uri="{FF2B5EF4-FFF2-40B4-BE49-F238E27FC236}">
                <a16:creationId xmlns:a16="http://schemas.microsoft.com/office/drawing/2014/main" id="{B04024B8-1E04-4E36-817D-6D7E908FC246}"/>
              </a:ext>
            </a:extLst>
          </p:cNvPr>
          <p:cNvSpPr/>
          <p:nvPr/>
        </p:nvSpPr>
        <p:spPr>
          <a:xfrm>
            <a:off x="0" y="3395441"/>
            <a:ext cx="5533636" cy="2123658"/>
          </a:xfrm>
          <a:prstGeom prst="rect">
            <a:avLst/>
          </a:prstGeom>
        </p:spPr>
        <p:txBody>
          <a:bodyPr wrap="square">
            <a:spAutoFit/>
          </a:bodyPr>
          <a:lstStyle/>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Opportunities</a:t>
            </a:r>
            <a:r>
              <a:rPr lang="en-US" sz="2000" dirty="0">
                <a:latin typeface="Calibri" panose="020F0502020204030204" pitchFamily="34" charset="0"/>
                <a:cs typeface="Calibri" panose="020F0502020204030204" pitchFamily="34" charset="0"/>
              </a:rPr>
              <a:t> at/with Sandia: </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Interns (including PSAAP)</a:t>
            </a:r>
          </a:p>
          <a:p>
            <a:pPr lvl="1"/>
            <a:r>
              <a:rPr lang="en-US" sz="200" dirty="0">
                <a:latin typeface="Calibri" panose="020F0502020204030204" pitchFamily="34" charset="0"/>
                <a:cs typeface="Calibri" panose="020F0502020204030204" pitchFamily="34" charset="0"/>
              </a:rPr>
              <a:t>=</a:t>
            </a: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Post docs</a:t>
            </a:r>
          </a:p>
          <a:p>
            <a:pPr marL="800100" lvl="1" indent="-34290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Several prestigious post doctoral fellowships (von Neumann, Truman, Hruby)</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Staff </a:t>
            </a:r>
          </a:p>
        </p:txBody>
      </p:sp>
      <p:pic>
        <p:nvPicPr>
          <p:cNvPr id="23" name="Picture 22" descr="A picture containing mountain, outdoor, track, road&#10;&#10;Description automatically generated">
            <a:extLst>
              <a:ext uri="{FF2B5EF4-FFF2-40B4-BE49-F238E27FC236}">
                <a16:creationId xmlns:a16="http://schemas.microsoft.com/office/drawing/2014/main" id="{5B421082-1756-49EB-8A3B-46C029A60983}"/>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485991" y="4245538"/>
            <a:ext cx="3301407" cy="1784699"/>
          </a:xfrm>
          <a:prstGeom prst="rect">
            <a:avLst/>
          </a:prstGeom>
        </p:spPr>
      </p:pic>
      <p:pic>
        <p:nvPicPr>
          <p:cNvPr id="25" name="Picture 24">
            <a:extLst>
              <a:ext uri="{FF2B5EF4-FFF2-40B4-BE49-F238E27FC236}">
                <a16:creationId xmlns:a16="http://schemas.microsoft.com/office/drawing/2014/main" id="{EB6AC487-71A5-4EE8-ABFA-F00BD2D0372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535795" y="2851546"/>
            <a:ext cx="4386846" cy="1394093"/>
          </a:xfrm>
          <a:prstGeom prst="rect">
            <a:avLst/>
          </a:prstGeom>
        </p:spPr>
      </p:pic>
      <p:pic>
        <p:nvPicPr>
          <p:cNvPr id="21" name="Picture 20">
            <a:extLst>
              <a:ext uri="{FF2B5EF4-FFF2-40B4-BE49-F238E27FC236}">
                <a16:creationId xmlns:a16="http://schemas.microsoft.com/office/drawing/2014/main" id="{A4296259-0DA4-4257-BE85-E2B37995A8E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495568" y="4192125"/>
            <a:ext cx="1427073" cy="881234"/>
          </a:xfrm>
          <a:prstGeom prst="rect">
            <a:avLst/>
          </a:prstGeom>
        </p:spPr>
      </p:pic>
      <p:sp>
        <p:nvSpPr>
          <p:cNvPr id="26" name="TextBox 25">
            <a:extLst>
              <a:ext uri="{FF2B5EF4-FFF2-40B4-BE49-F238E27FC236}">
                <a16:creationId xmlns:a16="http://schemas.microsoft.com/office/drawing/2014/main" id="{49632F99-782C-4D3D-8DFE-71AA3434F9C7}"/>
              </a:ext>
            </a:extLst>
          </p:cNvPr>
          <p:cNvSpPr txBox="1"/>
          <p:nvPr/>
        </p:nvSpPr>
        <p:spPr>
          <a:xfrm>
            <a:off x="152400" y="5562600"/>
            <a:ext cx="5029200" cy="707886"/>
          </a:xfrm>
          <a:prstGeom prst="rect">
            <a:avLst/>
          </a:prstGeom>
          <a:solidFill>
            <a:srgbClr val="FFCC99"/>
          </a:solidFill>
        </p:spPr>
        <p:txBody>
          <a:bodyPr wrap="square" rtlCol="0">
            <a:spAutoFit/>
          </a:bodyPr>
          <a:lstStyle/>
          <a:p>
            <a:pPr algn="ctr"/>
            <a:r>
              <a:rPr lang="en-US" sz="2000" b="1" i="1" dirty="0">
                <a:latin typeface="Calibri" panose="020F0502020204030204" pitchFamily="34" charset="0"/>
                <a:cs typeface="Calibri" panose="020F0502020204030204" pitchFamily="34" charset="0"/>
              </a:rPr>
              <a:t>Please see:</a:t>
            </a:r>
            <a:r>
              <a:rPr lang="en-US" sz="2000"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hlinkClick r:id="rId5"/>
              </a:rPr>
              <a:t>www.sandia.gov/careers</a:t>
            </a:r>
            <a:r>
              <a:rPr lang="en-US" sz="2000" dirty="0">
                <a:latin typeface="Calibri" panose="020F0502020204030204" pitchFamily="34" charset="0"/>
                <a:cs typeface="Calibri" panose="020F0502020204030204" pitchFamily="34" charset="0"/>
              </a:rPr>
              <a:t> for info about current opportunities.</a:t>
            </a:r>
          </a:p>
        </p:txBody>
      </p:sp>
    </p:spTree>
    <p:extLst>
      <p:ext uri="{BB962C8B-B14F-4D97-AF65-F5344CB8AC3E}">
        <p14:creationId xmlns:p14="http://schemas.microsoft.com/office/powerpoint/2010/main" val="3901065038"/>
      </p:ext>
    </p:extLst>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2"/>
          <p:cNvSpPr>
            <a:spLocks noGrp="1" noChangeArrowheads="1"/>
          </p:cNvSpPr>
          <p:nvPr>
            <p:ph type="title"/>
          </p:nvPr>
        </p:nvSpPr>
        <p:spPr>
          <a:xfrm>
            <a:off x="3048000" y="2133600"/>
            <a:ext cx="7315200" cy="914400"/>
          </a:xfrm>
        </p:spPr>
        <p:txBody>
          <a:bodyPr/>
          <a:lstStyle/>
          <a:p>
            <a:pPr algn="l"/>
            <a:r>
              <a:rPr lang="en-US" sz="3600" dirty="0">
                <a:solidFill>
                  <a:schemeClr val="tx1"/>
                </a:solidFill>
                <a:latin typeface="Calibri" panose="020F0502020204030204" pitchFamily="34" charset="0"/>
                <a:cs typeface="Calibri" panose="020F0502020204030204" pitchFamily="34" charset="0"/>
              </a:rPr>
              <a:t>Backup Slides</a:t>
            </a:r>
          </a:p>
        </p:txBody>
      </p:sp>
    </p:spTree>
    <p:extLst>
      <p:ext uri="{BB962C8B-B14F-4D97-AF65-F5344CB8AC3E}">
        <p14:creationId xmlns:p14="http://schemas.microsoft.com/office/powerpoint/2010/main" val="2884178390"/>
      </p:ext>
    </p:extLst>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2"/>
          <p:cNvSpPr txBox="1">
            <a:spLocks noChangeArrowheads="1"/>
          </p:cNvSpPr>
          <p:nvPr/>
        </p:nvSpPr>
        <p:spPr>
          <a:xfrm>
            <a:off x="76638" y="137948"/>
            <a:ext cx="8153400" cy="9144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Motivation</a:t>
            </a:r>
          </a:p>
        </p:txBody>
      </p:sp>
      <p:sp>
        <p:nvSpPr>
          <p:cNvPr id="2" name="AutoShape 2" descr="http://www.standeyo.com/NEWS/09_Earth_Changes/09_Earth_Changes_pics/090911.Sea-Level.jpg"/>
          <p:cNvSpPr>
            <a:spLocks noChangeAspect="1" noChangeArrowheads="1"/>
          </p:cNvSpPr>
          <p:nvPr/>
        </p:nvSpPr>
        <p:spPr bwMode="auto">
          <a:xfrm>
            <a:off x="63500" y="-136525"/>
            <a:ext cx="6019800" cy="51816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8" name="TextBox 7"/>
          <p:cNvSpPr txBox="1"/>
          <p:nvPr/>
        </p:nvSpPr>
        <p:spPr>
          <a:xfrm>
            <a:off x="228600" y="822690"/>
            <a:ext cx="8388350" cy="2554545"/>
          </a:xfrm>
          <a:prstGeom prst="rect">
            <a:avLst/>
          </a:prstGeom>
          <a:solidFill>
            <a:schemeClr val="bg1"/>
          </a:solidFill>
        </p:spPr>
        <p:txBody>
          <a:bodyPr wrap="square" rtlCol="0">
            <a:spAutoFit/>
          </a:bodyPr>
          <a:lstStyle/>
          <a:p>
            <a:r>
              <a:rPr lang="en-US" sz="2000" b="1" dirty="0">
                <a:latin typeface="Calibri" panose="020F0502020204030204" pitchFamily="34" charset="0"/>
                <a:cs typeface="Calibri" panose="020F0502020204030204" pitchFamily="34" charset="0"/>
              </a:rPr>
              <a:t>Department of Energy (DOE) interests in climate change and sea-level rise:</a:t>
            </a:r>
          </a:p>
          <a:p>
            <a:endParaRPr lang="en-US" sz="1000" b="1" dirty="0">
              <a:latin typeface="Calibri" panose="020F0502020204030204" pitchFamily="34" charset="0"/>
              <a:cs typeface="Calibri" panose="020F0502020204030204" pitchFamily="34" charset="0"/>
            </a:endParaRPr>
          </a:p>
          <a:p>
            <a:endParaRPr lang="en-US" sz="1000" b="1"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a:t>
            </a:r>
            <a:r>
              <a:rPr lang="en-US" sz="2000" i="1" dirty="0">
                <a:latin typeface="Calibri" panose="020F0502020204030204" pitchFamily="34" charset="0"/>
                <a:cs typeface="Calibri" panose="020F0502020204030204" pitchFamily="34" charset="0"/>
              </a:rPr>
              <a:t>Addressing the effects of climate change is a </a:t>
            </a:r>
            <a:r>
              <a:rPr lang="en-US" sz="2000" b="1" i="1" dirty="0">
                <a:latin typeface="Calibri" panose="020F0502020204030204" pitchFamily="34" charset="0"/>
                <a:cs typeface="Calibri" panose="020F0502020204030204" pitchFamily="34" charset="0"/>
              </a:rPr>
              <a:t>top priority </a:t>
            </a:r>
            <a:r>
              <a:rPr lang="en-US" sz="2000" i="1" dirty="0">
                <a:latin typeface="Calibri" panose="020F0502020204030204" pitchFamily="34" charset="0"/>
                <a:cs typeface="Calibri" panose="020F0502020204030204" pitchFamily="34" charset="0"/>
              </a:rPr>
              <a:t>of the DOE</a:t>
            </a:r>
            <a:r>
              <a:rPr lang="en-US" sz="2000" dirty="0">
                <a:latin typeface="Calibri" panose="020F0502020204030204" pitchFamily="34" charset="0"/>
                <a:cs typeface="Calibri" panose="020F0502020204030204" pitchFamily="34" charset="0"/>
              </a:rPr>
              <a:t>.”*</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DOE report on energy sector vulnerabilities: “</a:t>
            </a:r>
            <a:r>
              <a:rPr lang="en-US" sz="2000" i="1" dirty="0">
                <a:latin typeface="Calibri" panose="020F0502020204030204" pitchFamily="34" charset="0"/>
                <a:cs typeface="Calibri" panose="020F0502020204030204" pitchFamily="34" charset="0"/>
              </a:rPr>
              <a:t>… </a:t>
            </a:r>
            <a:r>
              <a:rPr lang="en-US" sz="2000" b="1" i="1" dirty="0">
                <a:latin typeface="Calibri" panose="020F0502020204030204" pitchFamily="34" charset="0"/>
                <a:cs typeface="Calibri" panose="020F0502020204030204" pitchFamily="34" charset="0"/>
              </a:rPr>
              <a:t>higher risks </a:t>
            </a:r>
            <a:r>
              <a:rPr lang="en-US" sz="2000" i="1" dirty="0">
                <a:latin typeface="Calibri" panose="020F0502020204030204" pitchFamily="34" charset="0"/>
                <a:cs typeface="Calibri" panose="020F0502020204030204" pitchFamily="34" charset="0"/>
              </a:rPr>
              <a:t>to energy infrastructure located along the coasts thanks to sea level rise, the increasing intensity of storms, and higher storm surge and flooding.</a:t>
            </a:r>
            <a:r>
              <a:rPr lang="en-US" sz="2000" dirty="0">
                <a:latin typeface="Calibri" panose="020F0502020204030204" pitchFamily="34" charset="0"/>
                <a:cs typeface="Calibri" panose="020F0502020204030204" pitchFamily="34" charset="0"/>
              </a:rPr>
              <a:t>”**</a:t>
            </a:r>
          </a:p>
          <a:p>
            <a:endParaRPr lang="en-US" sz="400" dirty="0">
              <a:latin typeface="Calibri" panose="020F0502020204030204" pitchFamily="34" charset="0"/>
              <a:cs typeface="Calibri" panose="020F0502020204030204" pitchFamily="34" charset="0"/>
            </a:endParaRPr>
          </a:p>
          <a:p>
            <a:endParaRPr lang="en-US" sz="2000" dirty="0">
              <a:latin typeface="Calibri" panose="020F0502020204030204" pitchFamily="34" charset="0"/>
              <a:cs typeface="Calibri" panose="020F0502020204030204" pitchFamily="34" charset="0"/>
            </a:endParaRPr>
          </a:p>
        </p:txBody>
      </p:sp>
      <p:graphicFrame>
        <p:nvGraphicFramePr>
          <p:cNvPr id="7" name="Object 6"/>
          <p:cNvGraphicFramePr>
            <a:graphicFrameLocks noChangeAspect="1"/>
          </p:cNvGraphicFramePr>
          <p:nvPr/>
        </p:nvGraphicFramePr>
        <p:xfrm>
          <a:off x="685800" y="4530345"/>
          <a:ext cx="7239000" cy="1833253"/>
        </p:xfrm>
        <a:graphic>
          <a:graphicData uri="http://schemas.openxmlformats.org/presentationml/2006/ole">
            <mc:AlternateContent xmlns:mc="http://schemas.openxmlformats.org/markup-compatibility/2006">
              <mc:Choice xmlns:v="urn:schemas-microsoft-com:vml" Requires="v">
                <p:oleObj spid="_x0000_s18824" r:id="rId4" imgW="17536320" imgH="4419000" progId="">
                  <p:embed/>
                </p:oleObj>
              </mc:Choice>
              <mc:Fallback>
                <p:oleObj r:id="rId4" imgW="17536320" imgH="4419000" progId="">
                  <p:embed/>
                  <p:pic>
                    <p:nvPicPr>
                      <p:cNvPr id="7" name="Object 6"/>
                      <p:cNvPicPr/>
                      <p:nvPr/>
                    </p:nvPicPr>
                    <p:blipFill>
                      <a:blip r:embed="rId5"/>
                      <a:stretch>
                        <a:fillRect/>
                      </a:stretch>
                    </p:blipFill>
                    <p:spPr>
                      <a:xfrm>
                        <a:off x="685800" y="4530345"/>
                        <a:ext cx="7239000" cy="1833253"/>
                      </a:xfrm>
                      <a:prstGeom prst="rect">
                        <a:avLst/>
                      </a:prstGeom>
                    </p:spPr>
                  </p:pic>
                </p:oleObj>
              </mc:Fallback>
            </mc:AlternateContent>
          </a:graphicData>
        </a:graphic>
      </p:graphicFrame>
      <p:sp>
        <p:nvSpPr>
          <p:cNvPr id="10" name="TextBox 9"/>
          <p:cNvSpPr txBox="1"/>
          <p:nvPr/>
        </p:nvSpPr>
        <p:spPr>
          <a:xfrm>
            <a:off x="1031875" y="3377235"/>
            <a:ext cx="6781800" cy="646331"/>
          </a:xfrm>
          <a:prstGeom prst="rect">
            <a:avLst/>
          </a:prstGeom>
          <a:noFill/>
          <a:ln>
            <a:solidFill>
              <a:schemeClr val="tx1"/>
            </a:solidFill>
          </a:ln>
        </p:spPr>
        <p:txBody>
          <a:bodyPr wrap="square" rtlCol="0">
            <a:spAutoFit/>
          </a:bodyPr>
          <a:lstStyle/>
          <a:p>
            <a:pPr>
              <a:spcBef>
                <a:spcPct val="50000"/>
              </a:spcBef>
            </a:pPr>
            <a:r>
              <a:rPr lang="en-US" dirty="0">
                <a:latin typeface="Calibri" panose="020F0502020204030204" pitchFamily="34" charset="0"/>
                <a:cs typeface="Calibri" panose="020F0502020204030204" pitchFamily="34" charset="0"/>
              </a:rPr>
              <a:t>*http://energy.gov/science-innovation/climate-change  		 **http://energy.gov/articles/climate-change-effects-our-energy</a:t>
            </a:r>
            <a:endParaRPr lang="en-US" dirty="0"/>
          </a:p>
        </p:txBody>
      </p:sp>
    </p:spTree>
    <p:extLst>
      <p:ext uri="{BB962C8B-B14F-4D97-AF65-F5344CB8AC3E}">
        <p14:creationId xmlns:p14="http://schemas.microsoft.com/office/powerpoint/2010/main" val="632503448"/>
      </p:ext>
    </p:extLst>
  </p:cSld>
  <p:clrMapOvr>
    <a:masterClrMapping/>
  </p:clrMapOvr>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95906" y="-68912"/>
            <a:ext cx="8362293" cy="1288111"/>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A Hierarchy of Ice Sheet Models</a:t>
            </a:r>
          </a:p>
        </p:txBody>
      </p:sp>
      <p:sp>
        <p:nvSpPr>
          <p:cNvPr id="2" name="Rectangle 1">
            <a:extLst>
              <a:ext uri="{FF2B5EF4-FFF2-40B4-BE49-F238E27FC236}">
                <a16:creationId xmlns:a16="http://schemas.microsoft.com/office/drawing/2014/main" id="{0848D2EA-71B1-428D-AF36-BF9F90974BBF}"/>
              </a:ext>
            </a:extLst>
          </p:cNvPr>
          <p:cNvSpPr/>
          <p:nvPr/>
        </p:nvSpPr>
        <p:spPr>
          <a:xfrm>
            <a:off x="93643" y="5867400"/>
            <a:ext cx="8686800" cy="584775"/>
          </a:xfrm>
          <a:prstGeom prst="rect">
            <a:avLst/>
          </a:prstGeom>
        </p:spPr>
        <p:txBody>
          <a:bodyPr wrap="square">
            <a:spAutoFit/>
          </a:bodyPr>
          <a:lstStyle/>
          <a:p>
            <a:r>
              <a:rPr lang="en-US" sz="1600" dirty="0">
                <a:latin typeface="Calibri" panose="020F0502020204030204" pitchFamily="34" charset="0"/>
                <a:cs typeface="Calibri" panose="020F0502020204030204" pitchFamily="34" charset="0"/>
              </a:rPr>
              <a:t>http://www.antarcticglaciers.org/glaciers-and-climate/numerical-ice-sheet-models/hierarchy-ice-sheet-models-introduction/</a:t>
            </a:r>
          </a:p>
        </p:txBody>
      </p:sp>
      <p:sp>
        <p:nvSpPr>
          <p:cNvPr id="3" name="TextBox 2">
            <a:extLst>
              <a:ext uri="{FF2B5EF4-FFF2-40B4-BE49-F238E27FC236}">
                <a16:creationId xmlns:a16="http://schemas.microsoft.com/office/drawing/2014/main" id="{97AE959F-3D40-4374-ABB8-610F55690981}"/>
              </a:ext>
            </a:extLst>
          </p:cNvPr>
          <p:cNvSpPr txBox="1"/>
          <p:nvPr/>
        </p:nvSpPr>
        <p:spPr>
          <a:xfrm>
            <a:off x="1524000" y="1066800"/>
            <a:ext cx="4744720" cy="646331"/>
          </a:xfrm>
          <a:prstGeom prst="rect">
            <a:avLst/>
          </a:prstGeom>
          <a:solidFill>
            <a:srgbClr val="FFFF99"/>
          </a:solidFill>
        </p:spPr>
        <p:txBody>
          <a:bodyPr wrap="square" rtlCol="0">
            <a:spAutoFit/>
          </a:bodyPr>
          <a:lstStyle/>
          <a:p>
            <a:pPr algn="ctr"/>
            <a:r>
              <a:rPr lang="en-US" b="1" dirty="0">
                <a:latin typeface="Calibri" panose="020F0502020204030204" pitchFamily="34" charset="0"/>
                <a:cs typeface="Calibri" panose="020F0502020204030204" pitchFamily="34" charset="0"/>
              </a:rPr>
              <a:t>Full Stokes Flow Model </a:t>
            </a:r>
          </a:p>
          <a:p>
            <a:pPr algn="ctr"/>
            <a:r>
              <a:rPr lang="en-US" dirty="0">
                <a:latin typeface="Calibri" panose="020F0502020204030204" pitchFamily="34" charset="0"/>
                <a:cs typeface="Calibri" panose="020F0502020204030204" pitchFamily="34" charset="0"/>
              </a:rPr>
              <a:t>continental or regional simulations</a:t>
            </a:r>
          </a:p>
        </p:txBody>
      </p:sp>
      <p:sp>
        <p:nvSpPr>
          <p:cNvPr id="5" name="TextBox 4">
            <a:extLst>
              <a:ext uri="{FF2B5EF4-FFF2-40B4-BE49-F238E27FC236}">
                <a16:creationId xmlns:a16="http://schemas.microsoft.com/office/drawing/2014/main" id="{B78AA04E-0CAE-4901-851C-D43F82D665CA}"/>
              </a:ext>
            </a:extLst>
          </p:cNvPr>
          <p:cNvSpPr txBox="1"/>
          <p:nvPr/>
        </p:nvSpPr>
        <p:spPr>
          <a:xfrm>
            <a:off x="1473200" y="2031745"/>
            <a:ext cx="4744720" cy="923330"/>
          </a:xfrm>
          <a:prstGeom prst="rect">
            <a:avLst/>
          </a:prstGeom>
          <a:solidFill>
            <a:srgbClr val="F5D699"/>
          </a:solidFill>
        </p:spPr>
        <p:txBody>
          <a:bodyPr wrap="square" rtlCol="0">
            <a:spAutoFit/>
          </a:bodyPr>
          <a:lstStyle/>
          <a:p>
            <a:pPr algn="ctr"/>
            <a:r>
              <a:rPr lang="en-US" b="1" dirty="0">
                <a:latin typeface="Calibri" panose="020F0502020204030204" pitchFamily="34" charset="0"/>
                <a:cs typeface="Calibri" panose="020F0502020204030204" pitchFamily="34" charset="0"/>
              </a:rPr>
              <a:t>Higher-Order Models</a:t>
            </a:r>
          </a:p>
          <a:p>
            <a:pPr algn="ctr"/>
            <a:r>
              <a:rPr lang="en-US" dirty="0">
                <a:latin typeface="Calibri" panose="020F0502020204030204" pitchFamily="34" charset="0"/>
                <a:cs typeface="Calibri" panose="020F0502020204030204" pitchFamily="34" charset="0"/>
              </a:rPr>
              <a:t>e.g. First Order Stokes/Blatter-</a:t>
            </a:r>
            <a:r>
              <a:rPr lang="en-US" dirty="0" err="1">
                <a:latin typeface="Calibri" panose="020F0502020204030204" pitchFamily="34" charset="0"/>
                <a:cs typeface="Calibri" panose="020F0502020204030204" pitchFamily="34" charset="0"/>
              </a:rPr>
              <a:t>Pattyn</a:t>
            </a:r>
            <a:r>
              <a:rPr lang="en-US" dirty="0">
                <a:latin typeface="Calibri" panose="020F0502020204030204" pitchFamily="34" charset="0"/>
                <a:cs typeface="Calibri" panose="020F0502020204030204" pitchFamily="34" charset="0"/>
              </a:rPr>
              <a:t> Model</a:t>
            </a:r>
          </a:p>
          <a:p>
            <a:pPr algn="ctr"/>
            <a:r>
              <a:rPr lang="en-US" dirty="0">
                <a:latin typeface="Calibri" panose="020F0502020204030204" pitchFamily="34" charset="0"/>
                <a:cs typeface="Calibri" panose="020F0502020204030204" pitchFamily="34" charset="0"/>
              </a:rPr>
              <a:t>continental or regional simulations</a:t>
            </a:r>
          </a:p>
        </p:txBody>
      </p:sp>
      <p:sp>
        <p:nvSpPr>
          <p:cNvPr id="6" name="TextBox 5">
            <a:extLst>
              <a:ext uri="{FF2B5EF4-FFF2-40B4-BE49-F238E27FC236}">
                <a16:creationId xmlns:a16="http://schemas.microsoft.com/office/drawing/2014/main" id="{176ACFC8-9E29-4D6A-A649-5B0AFD7B5727}"/>
              </a:ext>
            </a:extLst>
          </p:cNvPr>
          <p:cNvSpPr txBox="1"/>
          <p:nvPr/>
        </p:nvSpPr>
        <p:spPr>
          <a:xfrm>
            <a:off x="1503680" y="3273690"/>
            <a:ext cx="4744720" cy="923330"/>
          </a:xfrm>
          <a:prstGeom prst="rect">
            <a:avLst/>
          </a:prstGeom>
          <a:solidFill>
            <a:schemeClr val="accent4">
              <a:lumMod val="20000"/>
              <a:lumOff val="80000"/>
            </a:schemeClr>
          </a:solidFill>
        </p:spPr>
        <p:txBody>
          <a:bodyPr wrap="square" rtlCol="0">
            <a:spAutoFit/>
          </a:bodyPr>
          <a:lstStyle/>
          <a:p>
            <a:pPr algn="ctr"/>
            <a:r>
              <a:rPr lang="en-US" b="1" dirty="0">
                <a:latin typeface="Calibri" panose="020F0502020204030204" pitchFamily="34" charset="0"/>
                <a:cs typeface="Calibri" panose="020F0502020204030204" pitchFamily="34" charset="0"/>
              </a:rPr>
              <a:t>Hybrid Models</a:t>
            </a:r>
          </a:p>
          <a:p>
            <a:pPr algn="ctr"/>
            <a:r>
              <a:rPr lang="en-US" dirty="0">
                <a:latin typeface="Calibri" panose="020F0502020204030204" pitchFamily="34" charset="0"/>
                <a:cs typeface="Calibri" panose="020F0502020204030204" pitchFamily="34" charset="0"/>
              </a:rPr>
              <a:t>e.g. SIA+SSA, SIA+FS, SS+FS</a:t>
            </a:r>
          </a:p>
          <a:p>
            <a:pPr algn="ctr"/>
            <a:r>
              <a:rPr lang="en-US" dirty="0">
                <a:latin typeface="Calibri" panose="020F0502020204030204" pitchFamily="34" charset="0"/>
                <a:cs typeface="Calibri" panose="020F0502020204030204" pitchFamily="34" charset="0"/>
              </a:rPr>
              <a:t>regional simulations of ice sheet/shelf/stream</a:t>
            </a:r>
          </a:p>
        </p:txBody>
      </p:sp>
      <p:sp>
        <p:nvSpPr>
          <p:cNvPr id="7" name="TextBox 6">
            <a:extLst>
              <a:ext uri="{FF2B5EF4-FFF2-40B4-BE49-F238E27FC236}">
                <a16:creationId xmlns:a16="http://schemas.microsoft.com/office/drawing/2014/main" id="{675448F1-6539-4777-B138-347DC508F25E}"/>
              </a:ext>
            </a:extLst>
          </p:cNvPr>
          <p:cNvSpPr txBox="1"/>
          <p:nvPr/>
        </p:nvSpPr>
        <p:spPr>
          <a:xfrm>
            <a:off x="1473200" y="4515634"/>
            <a:ext cx="4744720" cy="1200329"/>
          </a:xfrm>
          <a:prstGeom prst="rect">
            <a:avLst/>
          </a:prstGeom>
          <a:solidFill>
            <a:srgbClr val="CCFF99"/>
          </a:solidFill>
        </p:spPr>
        <p:txBody>
          <a:bodyPr wrap="square" rtlCol="0">
            <a:spAutoFit/>
          </a:bodyPr>
          <a:lstStyle/>
          <a:p>
            <a:pPr algn="ctr"/>
            <a:r>
              <a:rPr lang="en-US" b="1" dirty="0">
                <a:latin typeface="Calibri" panose="020F0502020204030204" pitchFamily="34" charset="0"/>
                <a:cs typeface="Calibri" panose="020F0502020204030204" pitchFamily="34" charset="0"/>
              </a:rPr>
              <a:t>Zero-</a:t>
            </a:r>
            <a:r>
              <a:rPr lang="en-US" b="1" dirty="0" err="1">
                <a:latin typeface="Calibri" panose="020F0502020204030204" pitchFamily="34" charset="0"/>
                <a:cs typeface="Calibri" panose="020F0502020204030204" pitchFamily="34" charset="0"/>
              </a:rPr>
              <a:t>th</a:t>
            </a:r>
            <a:r>
              <a:rPr lang="en-US" b="1" dirty="0">
                <a:latin typeface="Calibri" panose="020F0502020204030204" pitchFamily="34" charset="0"/>
                <a:cs typeface="Calibri" panose="020F0502020204030204" pitchFamily="34" charset="0"/>
              </a:rPr>
              <a:t> Order Models</a:t>
            </a:r>
          </a:p>
          <a:p>
            <a:pPr algn="ctr"/>
            <a:r>
              <a:rPr lang="en-US" dirty="0">
                <a:latin typeface="Calibri" panose="020F0502020204030204" pitchFamily="34" charset="0"/>
                <a:cs typeface="Calibri" panose="020F0502020204030204" pitchFamily="34" charset="0"/>
              </a:rPr>
              <a:t>Shallow Ice Approximation (SIA) </a:t>
            </a:r>
          </a:p>
          <a:p>
            <a:pPr algn="ctr"/>
            <a:r>
              <a:rPr lang="en-US" dirty="0">
                <a:latin typeface="Calibri" panose="020F0502020204030204" pitchFamily="34" charset="0"/>
                <a:cs typeface="Calibri" panose="020F0502020204030204" pitchFamily="34" charset="0"/>
              </a:rPr>
              <a:t>Shallow Shelf Approximation (SSA)</a:t>
            </a:r>
          </a:p>
          <a:p>
            <a:pPr algn="ctr"/>
            <a:r>
              <a:rPr lang="en-US" dirty="0">
                <a:latin typeface="Calibri" panose="020F0502020204030204" pitchFamily="34" charset="0"/>
                <a:cs typeface="Calibri" panose="020F0502020204030204" pitchFamily="34" charset="0"/>
              </a:rPr>
              <a:t>regional of ice streams or shelves</a:t>
            </a:r>
          </a:p>
        </p:txBody>
      </p:sp>
      <p:cxnSp>
        <p:nvCxnSpPr>
          <p:cNvPr id="8" name="Straight Arrow Connector 7">
            <a:extLst>
              <a:ext uri="{FF2B5EF4-FFF2-40B4-BE49-F238E27FC236}">
                <a16:creationId xmlns:a16="http://schemas.microsoft.com/office/drawing/2014/main" id="{8F324C36-56B9-4020-99F4-8EC1D9DEEF29}"/>
              </a:ext>
            </a:extLst>
          </p:cNvPr>
          <p:cNvCxnSpPr/>
          <p:nvPr/>
        </p:nvCxnSpPr>
        <p:spPr>
          <a:xfrm flipV="1">
            <a:off x="7391400" y="990600"/>
            <a:ext cx="0" cy="4648200"/>
          </a:xfrm>
          <a:prstGeom prst="straightConnector1">
            <a:avLst/>
          </a:prstGeom>
          <a:ln w="1905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9" name="TextBox 8">
            <a:extLst>
              <a:ext uri="{FF2B5EF4-FFF2-40B4-BE49-F238E27FC236}">
                <a16:creationId xmlns:a16="http://schemas.microsoft.com/office/drawing/2014/main" id="{791B5778-B9BA-4395-A87C-CE8E2EC522F2}"/>
              </a:ext>
            </a:extLst>
          </p:cNvPr>
          <p:cNvSpPr txBox="1"/>
          <p:nvPr/>
        </p:nvSpPr>
        <p:spPr>
          <a:xfrm rot="16200000">
            <a:off x="5051030" y="2901432"/>
            <a:ext cx="4190997" cy="369332"/>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Computational expense</a:t>
            </a:r>
          </a:p>
        </p:txBody>
      </p:sp>
      <p:sp>
        <p:nvSpPr>
          <p:cNvPr id="11" name="TextBox 10">
            <a:extLst>
              <a:ext uri="{FF2B5EF4-FFF2-40B4-BE49-F238E27FC236}">
                <a16:creationId xmlns:a16="http://schemas.microsoft.com/office/drawing/2014/main" id="{A1DBB691-17F5-40C1-865B-133055FA5FDC}"/>
              </a:ext>
            </a:extLst>
          </p:cNvPr>
          <p:cNvSpPr txBox="1"/>
          <p:nvPr/>
        </p:nvSpPr>
        <p:spPr>
          <a:xfrm rot="16200000">
            <a:off x="5531369" y="2835633"/>
            <a:ext cx="4190997" cy="369332"/>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Model complexity</a:t>
            </a:r>
          </a:p>
        </p:txBody>
      </p:sp>
    </p:spTree>
    <p:extLst>
      <p:ext uri="{BB962C8B-B14F-4D97-AF65-F5344CB8AC3E}">
        <p14:creationId xmlns:p14="http://schemas.microsoft.com/office/powerpoint/2010/main" val="937353792"/>
      </p:ext>
    </p:extLst>
  </p:cSld>
  <p:clrMapOvr>
    <a:masterClrMapping/>
  </p:clrMapOvr>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95906" y="-68912"/>
            <a:ext cx="8362293" cy="1288111"/>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A Hierarchy of Ice Sheet Models (ISMs)</a:t>
            </a:r>
          </a:p>
        </p:txBody>
      </p:sp>
      <mc:AlternateContent xmlns:mc="http://schemas.openxmlformats.org/markup-compatibility/2006" xmlns:a14="http://schemas.microsoft.com/office/drawing/2010/main">
        <mc:Choice Requires="a14">
          <p:graphicFrame>
            <p:nvGraphicFramePr>
              <p:cNvPr id="12" name="Table 11">
                <a:extLst>
                  <a:ext uri="{FF2B5EF4-FFF2-40B4-BE49-F238E27FC236}">
                    <a16:creationId xmlns:a16="http://schemas.microsoft.com/office/drawing/2014/main" id="{95FF30E8-7996-4D28-A33E-CBF92055F636}"/>
                  </a:ext>
                </a:extLst>
              </p:cNvPr>
              <p:cNvGraphicFramePr>
                <a:graphicFrameLocks noGrp="1"/>
              </p:cNvGraphicFramePr>
              <p:nvPr/>
            </p:nvGraphicFramePr>
            <p:xfrm>
              <a:off x="270039" y="1066800"/>
              <a:ext cx="8096719" cy="3845560"/>
            </p:xfrm>
            <a:graphic>
              <a:graphicData uri="http://schemas.openxmlformats.org/drawingml/2006/table">
                <a:tbl>
                  <a:tblPr firstRow="1" bandRow="1">
                    <a:tableStyleId>{5C22544A-7EE6-4342-B048-85BDC9FD1C3A}</a:tableStyleId>
                  </a:tblPr>
                  <a:tblGrid>
                    <a:gridCol w="2362185">
                      <a:extLst>
                        <a:ext uri="{9D8B030D-6E8A-4147-A177-3AD203B41FA5}">
                          <a16:colId xmlns:a16="http://schemas.microsoft.com/office/drawing/2014/main" val="3631845956"/>
                        </a:ext>
                      </a:extLst>
                    </a:gridCol>
                    <a:gridCol w="1313180">
                      <a:extLst>
                        <a:ext uri="{9D8B030D-6E8A-4147-A177-3AD203B41FA5}">
                          <a16:colId xmlns:a16="http://schemas.microsoft.com/office/drawing/2014/main" val="2326646752"/>
                        </a:ext>
                      </a:extLst>
                    </a:gridCol>
                    <a:gridCol w="2089025">
                      <a:extLst>
                        <a:ext uri="{9D8B030D-6E8A-4147-A177-3AD203B41FA5}">
                          <a16:colId xmlns:a16="http://schemas.microsoft.com/office/drawing/2014/main" val="3223933451"/>
                        </a:ext>
                      </a:extLst>
                    </a:gridCol>
                    <a:gridCol w="2332329">
                      <a:extLst>
                        <a:ext uri="{9D8B030D-6E8A-4147-A177-3AD203B41FA5}">
                          <a16:colId xmlns:a16="http://schemas.microsoft.com/office/drawing/2014/main" val="3782262283"/>
                        </a:ext>
                      </a:extLst>
                    </a:gridCol>
                  </a:tblGrid>
                  <a:tr h="370840">
                    <a:tc>
                      <a:txBody>
                        <a:bodyPr/>
                        <a:lstStyle/>
                        <a:p>
                          <a:pPr algn="ctr"/>
                          <a:r>
                            <a:rPr lang="en-US" sz="1800" b="1" dirty="0">
                              <a:solidFill>
                                <a:schemeClr val="tx1"/>
                              </a:solidFill>
                              <a:latin typeface="Calibri" panose="020F0502020204030204" pitchFamily="34" charset="0"/>
                              <a:cs typeface="Calibri" panose="020F0502020204030204" pitchFamily="34" charset="0"/>
                            </a:rPr>
                            <a:t>Model Name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Terms Kept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Comments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Validity</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54644538"/>
                      </a:ext>
                    </a:extLst>
                  </a:tr>
                  <a:tr h="162560">
                    <a:tc>
                      <a:txBody>
                        <a:bodyPr/>
                        <a:lstStyle/>
                        <a:p>
                          <a:pPr algn="ctr"/>
                          <a:r>
                            <a:rPr lang="en-US" sz="1800" dirty="0">
                              <a:latin typeface="Calibri" panose="020F0502020204030204" pitchFamily="34" charset="0"/>
                              <a:cs typeface="Calibri" panose="020F0502020204030204" pitchFamily="34" charset="0"/>
                            </a:rPr>
                            <a:t>Stokes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All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3D model for </a:t>
                          </a:r>
                          <a14:m>
                            <m:oMath xmlns:m="http://schemas.openxmlformats.org/officeDocument/2006/math">
                              <m:r>
                                <a:rPr lang="en-US" sz="1800" i="1" dirty="0" smtClean="0">
                                  <a:latin typeface="Cambria Math" panose="02040503050406030204" pitchFamily="18" charset="0"/>
                                  <a:cs typeface="Calibri" panose="020F0502020204030204" pitchFamily="34" charset="0"/>
                                </a:rPr>
                                <m:t>(</m:t>
                              </m:r>
                              <m:r>
                                <a:rPr lang="en-US" sz="1800" b="1" i="1" dirty="0" err="1" smtClean="0">
                                  <a:latin typeface="Cambria Math" panose="02040503050406030204" pitchFamily="18" charset="0"/>
                                  <a:cs typeface="Calibri" panose="020F0502020204030204" pitchFamily="34" charset="0"/>
                                </a:rPr>
                                <m:t>𝒖</m:t>
                              </m:r>
                              <m:r>
                                <a:rPr lang="en-US" sz="1800" i="1" dirty="0" err="1" smtClean="0">
                                  <a:latin typeface="Cambria Math" panose="02040503050406030204" pitchFamily="18" charset="0"/>
                                  <a:cs typeface="Calibri" panose="020F0502020204030204" pitchFamily="34" charset="0"/>
                                </a:rPr>
                                <m:t>,</m:t>
                              </m:r>
                              <m:r>
                                <a:rPr lang="en-US" sz="1800" i="1" dirty="0" err="1" smtClean="0">
                                  <a:latin typeface="Cambria Math" panose="02040503050406030204" pitchFamily="18" charset="0"/>
                                  <a:cs typeface="Calibri" panose="020F0502020204030204" pitchFamily="34" charset="0"/>
                                </a:rPr>
                                <m:t>𝑝</m:t>
                              </m:r>
                              <m:r>
                                <a:rPr lang="en-US" sz="1800" i="1" dirty="0" smtClean="0">
                                  <a:latin typeface="Cambria Math" panose="02040503050406030204" pitchFamily="18" charset="0"/>
                                  <a:cs typeface="Calibri" panose="020F0502020204030204" pitchFamily="34" charset="0"/>
                                </a:rPr>
                                <m:t>)</m:t>
                              </m:r>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continental scale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69174650"/>
                      </a:ext>
                    </a:extLst>
                  </a:tr>
                  <a:tr h="370840">
                    <a:tc>
                      <a:txBody>
                        <a:bodyPr/>
                        <a:lstStyle/>
                        <a:p>
                          <a:pPr algn="ctr"/>
                          <a:r>
                            <a:rPr lang="en-US" sz="1800" dirty="0">
                              <a:latin typeface="Calibri" panose="020F0502020204030204" pitchFamily="34" charset="0"/>
                              <a:cs typeface="Calibri" panose="020F0502020204030204" pitchFamily="34" charset="0"/>
                            </a:rPr>
                            <a:t>First-Order Stokes/Blatter-Pattyn</a:t>
                          </a:r>
                          <a:r>
                            <a:rPr lang="en-US" sz="1800" baseline="30000" dirty="0">
                              <a:latin typeface="Calibri" panose="020F0502020204030204" pitchFamily="34" charset="0"/>
                              <a:cs typeface="Calibri" panose="020F0502020204030204" pitchFamily="34" charset="0"/>
                            </a:rPr>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sz="1800" i="1" dirty="0" smtClean="0">
                                    <a:latin typeface="Cambria Math" panose="02040503050406030204" pitchFamily="18" charset="0"/>
                                    <a:cs typeface="Calibri" panose="020F0502020204030204" pitchFamily="34" charset="0"/>
                                  </a:rPr>
                                  <m:t>𝑂</m:t>
                                </m:r>
                                <m:r>
                                  <a:rPr lang="en-US" sz="1800" i="1" dirty="0" smtClean="0">
                                    <a:latin typeface="Cambria Math" panose="02040503050406030204" pitchFamily="18" charset="0"/>
                                    <a:cs typeface="Calibri" panose="020F0502020204030204" pitchFamily="34" charset="0"/>
                                  </a:rPr>
                                  <m:t>(</m:t>
                                </m:r>
                                <m:r>
                                  <a:rPr lang="en-US" sz="1800" i="1" dirty="0" smtClean="0">
                                    <a:latin typeface="Cambria Math" panose="02040503050406030204" pitchFamily="18" charset="0"/>
                                    <a:ea typeface="Cambria Math" panose="02040503050406030204" pitchFamily="18" charset="0"/>
                                    <a:cs typeface="Calibri" panose="020F0502020204030204" pitchFamily="34" charset="0"/>
                                  </a:rPr>
                                  <m:t>𝛿</m:t>
                                </m:r>
                                <m:r>
                                  <a:rPr lang="en-US" sz="1800" i="1" dirty="0" smtClean="0">
                                    <a:latin typeface="Cambria Math" panose="02040503050406030204" pitchFamily="18" charset="0"/>
                                    <a:cs typeface="Calibri" panose="020F0502020204030204" pitchFamily="34" charset="0"/>
                                  </a:rPr>
                                  <m:t>)</m:t>
                                </m:r>
                              </m:oMath>
                            </m:oMathPara>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3D model for </a:t>
                          </a:r>
                          <a14:m>
                            <m:oMath xmlns:m="http://schemas.openxmlformats.org/officeDocument/2006/math">
                              <m:r>
                                <a:rPr lang="en-US" sz="1800" i="1" dirty="0"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1</m:t>
                                  </m:r>
                                </m:sub>
                              </m:sSub>
                              <m:r>
                                <a:rPr lang="en-US" sz="1800" i="1" dirty="0" err="1"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2</m:t>
                                  </m:r>
                                </m:sub>
                              </m:sSub>
                              <m:r>
                                <a:rPr lang="en-US" sz="1800" b="0" i="0" dirty="0" smtClean="0">
                                  <a:latin typeface="Cambria Math" panose="02040503050406030204" pitchFamily="18" charset="0"/>
                                  <a:cs typeface="Calibri" panose="020F0502020204030204" pitchFamily="34" charset="0"/>
                                </a:rPr>
                                <m:t>)</m:t>
                              </m:r>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continental scale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748654364"/>
                      </a:ext>
                    </a:extLst>
                  </a:tr>
                  <a:tr h="370840">
                    <a:tc>
                      <a:txBody>
                        <a:bodyPr/>
                        <a:lstStyle/>
                        <a:p>
                          <a:pPr algn="ctr"/>
                          <a:r>
                            <a:rPr lang="en-US" sz="1800" dirty="0">
                              <a:latin typeface="Calibri" panose="020F0502020204030204" pitchFamily="34" charset="0"/>
                              <a:cs typeface="Calibri" panose="020F0502020204030204" pitchFamily="34" charset="0"/>
                            </a:rPr>
                            <a:t>L1L1, L1L2</a:t>
                          </a:r>
                          <a:r>
                            <a:rPr lang="en-US" sz="1800" baseline="30000" dirty="0">
                              <a:latin typeface="Calibri" panose="020F0502020204030204" pitchFamily="34" charset="0"/>
                              <a:cs typeface="Calibri" panose="020F0502020204030204" pitchFamily="34" charset="0"/>
                            </a:rPr>
                            <a:t>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sz="1800" i="1" dirty="0" smtClean="0">
                                    <a:latin typeface="Cambria Math" panose="02040503050406030204" pitchFamily="18" charset="0"/>
                                    <a:cs typeface="Calibri" panose="020F0502020204030204" pitchFamily="34" charset="0"/>
                                  </a:rPr>
                                  <m:t>𝑂</m:t>
                                </m:r>
                                <m:r>
                                  <a:rPr lang="en-US" sz="1800" i="1" dirty="0" smtClean="0">
                                    <a:latin typeface="Cambria Math" panose="02040503050406030204" pitchFamily="18" charset="0"/>
                                    <a:cs typeface="Calibri" panose="020F0502020204030204" pitchFamily="34" charset="0"/>
                                  </a:rPr>
                                  <m:t>(</m:t>
                                </m:r>
                                <m:r>
                                  <a:rPr lang="en-US" sz="1800" i="1" dirty="0" smtClean="0">
                                    <a:latin typeface="Cambria Math" panose="02040503050406030204" pitchFamily="18" charset="0"/>
                                    <a:ea typeface="Cambria Math" panose="02040503050406030204" pitchFamily="18" charset="0"/>
                                    <a:cs typeface="Calibri" panose="020F0502020204030204" pitchFamily="34" charset="0"/>
                                  </a:rPr>
                                  <m:t>𝛿</m:t>
                                </m:r>
                                <m:r>
                                  <a:rPr lang="en-US" sz="1800" i="1" dirty="0" smtClean="0">
                                    <a:latin typeface="Cambria Math" panose="02040503050406030204" pitchFamily="18" charset="0"/>
                                    <a:cs typeface="Calibri" panose="020F0502020204030204" pitchFamily="34" charset="0"/>
                                  </a:rPr>
                                  <m:t>)</m:t>
                                </m:r>
                              </m:oMath>
                            </m:oMathPara>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Depth integrated, 2D models for </a:t>
                          </a:r>
                          <a14:m>
                            <m:oMath xmlns:m="http://schemas.openxmlformats.org/officeDocument/2006/math">
                              <m:r>
                                <a:rPr lang="en-US" sz="1800" i="1" dirty="0"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1</m:t>
                                  </m:r>
                                </m:sub>
                              </m:sSub>
                              <m:r>
                                <a:rPr lang="en-US" sz="1800" i="1" dirty="0" err="1"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2</m:t>
                                  </m:r>
                                </m:sub>
                              </m:sSub>
                              <m:r>
                                <a:rPr lang="en-US" sz="1800" b="0" i="0" dirty="0" smtClean="0">
                                  <a:latin typeface="Cambria Math" panose="02040503050406030204" pitchFamily="18" charset="0"/>
                                  <a:cs typeface="Calibri" panose="020F0502020204030204" pitchFamily="34" charset="0"/>
                                </a:rPr>
                                <m:t>)</m:t>
                              </m:r>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Antarctica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115610908"/>
                      </a:ext>
                    </a:extLst>
                  </a:tr>
                  <a:tr h="370840">
                    <a:tc>
                      <a:txBody>
                        <a:bodyPr/>
                        <a:lstStyle/>
                        <a:p>
                          <a:pPr algn="ctr"/>
                          <a:r>
                            <a:rPr lang="en-US" sz="1800" dirty="0">
                              <a:latin typeface="Calibri" panose="020F0502020204030204" pitchFamily="34" charset="0"/>
                              <a:cs typeface="Calibri" panose="020F0502020204030204" pitchFamily="34" charset="0"/>
                            </a:rPr>
                            <a:t>Shallow Ice (SIA)</a:t>
                          </a:r>
                          <a:r>
                            <a:rPr lang="en-US" sz="1800" baseline="30000" dirty="0">
                              <a:latin typeface="Calibri" panose="020F0502020204030204" pitchFamily="34" charset="0"/>
                              <a:cs typeface="Calibri" panose="020F0502020204030204" pitchFamily="34" charset="0"/>
                            </a:rPr>
                            <a:t>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sz="1800" i="1" dirty="0" smtClean="0">
                                    <a:latin typeface="Cambria Math" panose="02040503050406030204" pitchFamily="18" charset="0"/>
                                    <a:cs typeface="Calibri" panose="020F0502020204030204" pitchFamily="34" charset="0"/>
                                  </a:rPr>
                                  <m:t>𝑂</m:t>
                                </m:r>
                                <m:r>
                                  <a:rPr lang="en-US" sz="1800" i="1" dirty="0" smtClean="0">
                                    <a:latin typeface="Cambria Math" panose="02040503050406030204" pitchFamily="18" charset="0"/>
                                    <a:cs typeface="Calibri" panose="020F0502020204030204" pitchFamily="34" charset="0"/>
                                  </a:rPr>
                                  <m:t>(1)</m:t>
                                </m:r>
                              </m:oMath>
                            </m:oMathPara>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Depth integrated, 2D model for </a:t>
                          </a:r>
                          <a14:m>
                            <m:oMath xmlns:m="http://schemas.openxmlformats.org/officeDocument/2006/math">
                              <m:r>
                                <a:rPr lang="en-US" sz="1800" i="1" dirty="0"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1</m:t>
                                  </m:r>
                                </m:sub>
                              </m:sSub>
                              <m:r>
                                <a:rPr lang="en-US" sz="1800" i="1" dirty="0" err="1"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2</m:t>
                                  </m:r>
                                </m:sub>
                              </m:sSub>
                              <m:r>
                                <a:rPr lang="en-US" sz="1800" b="0" i="0" dirty="0" smtClean="0">
                                  <a:latin typeface="Cambria Math" panose="02040503050406030204" pitchFamily="18" charset="0"/>
                                  <a:cs typeface="Calibri" panose="020F0502020204030204" pitchFamily="34" charset="0"/>
                                </a:rPr>
                                <m:t>)</m:t>
                              </m:r>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en-US" sz="1800" dirty="0">
                              <a:latin typeface="Calibri" panose="020F0502020204030204" pitchFamily="34" charset="0"/>
                              <a:cs typeface="Calibri" panose="020F0502020204030204" pitchFamily="34" charset="0"/>
                            </a:rPr>
                            <a:t>grounded ice with frozen bed</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653844338"/>
                      </a:ext>
                    </a:extLst>
                  </a:tr>
                  <a:tr h="370840">
                    <a:tc>
                      <a:txBody>
                        <a:bodyPr/>
                        <a:lstStyle/>
                        <a:p>
                          <a:pPr algn="ctr"/>
                          <a:r>
                            <a:rPr lang="en-US" sz="1800" dirty="0">
                              <a:latin typeface="Calibri" panose="020F0502020204030204" pitchFamily="34" charset="0"/>
                              <a:cs typeface="Calibri" panose="020F0502020204030204" pitchFamily="34" charset="0"/>
                            </a:rPr>
                            <a:t>Shallow Shelf (SSA)</a:t>
                          </a:r>
                          <a:r>
                            <a:rPr lang="en-US" sz="1800" baseline="30000" dirty="0">
                              <a:latin typeface="Calibri" panose="020F0502020204030204" pitchFamily="34" charset="0"/>
                              <a:cs typeface="Calibri" panose="020F0502020204030204" pitchFamily="34" charset="0"/>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sz="1800" i="1" dirty="0" smtClean="0">
                                    <a:latin typeface="Cambria Math" panose="02040503050406030204" pitchFamily="18" charset="0"/>
                                    <a:cs typeface="Calibri" panose="020F0502020204030204" pitchFamily="34" charset="0"/>
                                  </a:rPr>
                                  <m:t>𝑂</m:t>
                                </m:r>
                                <m:r>
                                  <a:rPr lang="en-US" sz="1800" i="1" dirty="0" smtClean="0">
                                    <a:latin typeface="Cambria Math" panose="02040503050406030204" pitchFamily="18" charset="0"/>
                                    <a:cs typeface="Calibri" panose="020F0502020204030204" pitchFamily="34" charset="0"/>
                                  </a:rPr>
                                  <m:t>(1)</m:t>
                                </m:r>
                              </m:oMath>
                            </m:oMathPara>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Closed form for </a:t>
                          </a:r>
                          <a14:m>
                            <m:oMath xmlns:m="http://schemas.openxmlformats.org/officeDocument/2006/math">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1</m:t>
                                  </m:r>
                                </m:sub>
                              </m:sSub>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en-US" sz="1800" dirty="0">
                              <a:latin typeface="Calibri" panose="020F0502020204030204" pitchFamily="34" charset="0"/>
                              <a:cs typeface="Calibri" panose="020F0502020204030204" pitchFamily="34" charset="0"/>
                            </a:rPr>
                            <a:t>shelves or fast sliding grounded ice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081752461"/>
                      </a:ext>
                    </a:extLst>
                  </a:tr>
                </a:tbl>
              </a:graphicData>
            </a:graphic>
          </p:graphicFrame>
        </mc:Choice>
        <mc:Fallback xmlns="">
          <p:graphicFrame>
            <p:nvGraphicFramePr>
              <p:cNvPr id="12" name="Table 11">
                <a:extLst>
                  <a:ext uri="{FF2B5EF4-FFF2-40B4-BE49-F238E27FC236}">
                    <a16:creationId xmlns:a16="http://schemas.microsoft.com/office/drawing/2014/main" id="{95FF30E8-7996-4D28-A33E-CBF92055F636}"/>
                  </a:ext>
                </a:extLst>
              </p:cNvPr>
              <p:cNvGraphicFramePr>
                <a:graphicFrameLocks noGrp="1"/>
              </p:cNvGraphicFramePr>
              <p:nvPr>
                <p:extLst>
                  <p:ext uri="{D42A27DB-BD31-4B8C-83A1-F6EECF244321}">
                    <p14:modId xmlns:p14="http://schemas.microsoft.com/office/powerpoint/2010/main" val="1395139634"/>
                  </p:ext>
                </p:extLst>
              </p:nvPr>
            </p:nvGraphicFramePr>
            <p:xfrm>
              <a:off x="270039" y="1066800"/>
              <a:ext cx="8096719" cy="3845560"/>
            </p:xfrm>
            <a:graphic>
              <a:graphicData uri="http://schemas.openxmlformats.org/drawingml/2006/table">
                <a:tbl>
                  <a:tblPr firstRow="1" bandRow="1">
                    <a:tableStyleId>{5C22544A-7EE6-4342-B048-85BDC9FD1C3A}</a:tableStyleId>
                  </a:tblPr>
                  <a:tblGrid>
                    <a:gridCol w="2362185">
                      <a:extLst>
                        <a:ext uri="{9D8B030D-6E8A-4147-A177-3AD203B41FA5}">
                          <a16:colId xmlns:a16="http://schemas.microsoft.com/office/drawing/2014/main" val="3631845956"/>
                        </a:ext>
                      </a:extLst>
                    </a:gridCol>
                    <a:gridCol w="1313180">
                      <a:extLst>
                        <a:ext uri="{9D8B030D-6E8A-4147-A177-3AD203B41FA5}">
                          <a16:colId xmlns:a16="http://schemas.microsoft.com/office/drawing/2014/main" val="2326646752"/>
                        </a:ext>
                      </a:extLst>
                    </a:gridCol>
                    <a:gridCol w="2089025">
                      <a:extLst>
                        <a:ext uri="{9D8B030D-6E8A-4147-A177-3AD203B41FA5}">
                          <a16:colId xmlns:a16="http://schemas.microsoft.com/office/drawing/2014/main" val="3223933451"/>
                        </a:ext>
                      </a:extLst>
                    </a:gridCol>
                    <a:gridCol w="2332329">
                      <a:extLst>
                        <a:ext uri="{9D8B030D-6E8A-4147-A177-3AD203B41FA5}">
                          <a16:colId xmlns:a16="http://schemas.microsoft.com/office/drawing/2014/main" val="3782262283"/>
                        </a:ext>
                      </a:extLst>
                    </a:gridCol>
                  </a:tblGrid>
                  <a:tr h="370840">
                    <a:tc>
                      <a:txBody>
                        <a:bodyPr/>
                        <a:lstStyle/>
                        <a:p>
                          <a:pPr algn="ctr"/>
                          <a:r>
                            <a:rPr lang="en-US" sz="1800" b="1" dirty="0">
                              <a:solidFill>
                                <a:schemeClr val="tx1"/>
                              </a:solidFill>
                              <a:latin typeface="Calibri" panose="020F0502020204030204" pitchFamily="34" charset="0"/>
                              <a:cs typeface="Calibri" panose="020F0502020204030204" pitchFamily="34" charset="0"/>
                            </a:rPr>
                            <a:t>Model Name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Terms Kept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Comments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Validity</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54644538"/>
                      </a:ext>
                    </a:extLst>
                  </a:tr>
                  <a:tr h="365760">
                    <a:tc>
                      <a:txBody>
                        <a:bodyPr/>
                        <a:lstStyle/>
                        <a:p>
                          <a:pPr algn="ctr"/>
                          <a:r>
                            <a:rPr lang="en-US" sz="1800" dirty="0">
                              <a:latin typeface="Calibri" panose="020F0502020204030204" pitchFamily="34" charset="0"/>
                              <a:cs typeface="Calibri" panose="020F0502020204030204" pitchFamily="34" charset="0"/>
                            </a:rPr>
                            <a:t>Stokes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All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110000" r="-112245" b="-876667"/>
                          </a:stretch>
                        </a:blipFill>
                      </a:tcPr>
                    </a:tc>
                    <a:tc>
                      <a:txBody>
                        <a:bodyPr/>
                        <a:lstStyle/>
                        <a:p>
                          <a:pPr algn="ctr"/>
                          <a:r>
                            <a:rPr lang="en-US" sz="1800" dirty="0">
                              <a:latin typeface="Calibri" panose="020F0502020204030204" pitchFamily="34" charset="0"/>
                              <a:cs typeface="Calibri" panose="020F0502020204030204" pitchFamily="34" charset="0"/>
                            </a:rPr>
                            <a:t>continental scale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69174650"/>
                      </a:ext>
                    </a:extLst>
                  </a:tr>
                  <a:tr h="640080">
                    <a:tc>
                      <a:txBody>
                        <a:bodyPr/>
                        <a:lstStyle/>
                        <a:p>
                          <a:pPr algn="ctr"/>
                          <a:r>
                            <a:rPr lang="en-US" sz="1800" dirty="0">
                              <a:latin typeface="Calibri" panose="020F0502020204030204" pitchFamily="34" charset="0"/>
                              <a:cs typeface="Calibri" panose="020F0502020204030204" pitchFamily="34" charset="0"/>
                            </a:rPr>
                            <a:t>First-Order Stokes/Blatter-Pattyn</a:t>
                          </a:r>
                          <a:r>
                            <a:rPr lang="en-US" sz="1800" baseline="30000" dirty="0">
                              <a:latin typeface="Calibri" panose="020F0502020204030204" pitchFamily="34" charset="0"/>
                              <a:cs typeface="Calibri" panose="020F0502020204030204" pitchFamily="34" charset="0"/>
                            </a:rPr>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80930" t="-120000" r="-338605" b="-400952"/>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120000" r="-112245" b="-400952"/>
                          </a:stretch>
                        </a:blipFill>
                      </a:tcPr>
                    </a:tc>
                    <a:tc>
                      <a:txBody>
                        <a:bodyPr/>
                        <a:lstStyle/>
                        <a:p>
                          <a:pPr algn="ctr"/>
                          <a:r>
                            <a:rPr lang="en-US" sz="1800" dirty="0">
                              <a:latin typeface="Calibri" panose="020F0502020204030204" pitchFamily="34" charset="0"/>
                              <a:cs typeface="Calibri" panose="020F0502020204030204" pitchFamily="34" charset="0"/>
                            </a:rPr>
                            <a:t>continental scale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748654364"/>
                      </a:ext>
                    </a:extLst>
                  </a:tr>
                  <a:tr h="914400">
                    <a:tc>
                      <a:txBody>
                        <a:bodyPr/>
                        <a:lstStyle/>
                        <a:p>
                          <a:pPr algn="ctr"/>
                          <a:r>
                            <a:rPr lang="en-US" sz="1800" dirty="0">
                              <a:latin typeface="Calibri" panose="020F0502020204030204" pitchFamily="34" charset="0"/>
                              <a:cs typeface="Calibri" panose="020F0502020204030204" pitchFamily="34" charset="0"/>
                            </a:rPr>
                            <a:t>L1L1, L1L2</a:t>
                          </a:r>
                          <a:r>
                            <a:rPr lang="en-US" sz="1800" baseline="30000" dirty="0">
                              <a:latin typeface="Calibri" panose="020F0502020204030204" pitchFamily="34" charset="0"/>
                              <a:cs typeface="Calibri" panose="020F0502020204030204" pitchFamily="34" charset="0"/>
                            </a:rPr>
                            <a:t>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80930" t="-154000" r="-338605" b="-180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154000" r="-112245" b="-180667"/>
                          </a:stretch>
                        </a:blipFill>
                      </a:tcPr>
                    </a:tc>
                    <a:tc>
                      <a:txBody>
                        <a:bodyPr/>
                        <a:lstStyle/>
                        <a:p>
                          <a:pPr algn="ctr"/>
                          <a:r>
                            <a:rPr lang="en-US" sz="1800" dirty="0">
                              <a:latin typeface="Calibri" panose="020F0502020204030204" pitchFamily="34" charset="0"/>
                              <a:cs typeface="Calibri" panose="020F0502020204030204" pitchFamily="34" charset="0"/>
                            </a:rPr>
                            <a:t>Antarctica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115610908"/>
                      </a:ext>
                    </a:extLst>
                  </a:tr>
                  <a:tr h="914400">
                    <a:tc>
                      <a:txBody>
                        <a:bodyPr/>
                        <a:lstStyle/>
                        <a:p>
                          <a:pPr algn="ctr"/>
                          <a:r>
                            <a:rPr lang="en-US" sz="1800" dirty="0">
                              <a:latin typeface="Calibri" panose="020F0502020204030204" pitchFamily="34" charset="0"/>
                              <a:cs typeface="Calibri" panose="020F0502020204030204" pitchFamily="34" charset="0"/>
                            </a:rPr>
                            <a:t>Shallow Ice (SIA)</a:t>
                          </a:r>
                          <a:r>
                            <a:rPr lang="en-US" sz="1800" baseline="30000" dirty="0">
                              <a:latin typeface="Calibri" panose="020F0502020204030204" pitchFamily="34" charset="0"/>
                              <a:cs typeface="Calibri" panose="020F0502020204030204" pitchFamily="34" charset="0"/>
                            </a:rPr>
                            <a:t>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80930" t="-254000" r="-338605" b="-80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254000" r="-112245" b="-80667"/>
                          </a:stretch>
                        </a:blipFill>
                      </a:tcPr>
                    </a:tc>
                    <a:tc>
                      <a: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en-US" sz="1800" dirty="0">
                              <a:latin typeface="Calibri" panose="020F0502020204030204" pitchFamily="34" charset="0"/>
                              <a:cs typeface="Calibri" panose="020F0502020204030204" pitchFamily="34" charset="0"/>
                            </a:rPr>
                            <a:t>grounded ice with frozen bed</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653844338"/>
                      </a:ext>
                    </a:extLst>
                  </a:tr>
                  <a:tr h="640080">
                    <a:tc>
                      <a:txBody>
                        <a:bodyPr/>
                        <a:lstStyle/>
                        <a:p>
                          <a:pPr algn="ctr"/>
                          <a:r>
                            <a:rPr lang="en-US" sz="1800" dirty="0">
                              <a:latin typeface="Calibri" panose="020F0502020204030204" pitchFamily="34" charset="0"/>
                              <a:cs typeface="Calibri" panose="020F0502020204030204" pitchFamily="34" charset="0"/>
                            </a:rPr>
                            <a:t>Shallow Shelf (SSA)</a:t>
                          </a:r>
                          <a:r>
                            <a:rPr lang="en-US" sz="1800" baseline="30000" dirty="0">
                              <a:latin typeface="Calibri" panose="020F0502020204030204" pitchFamily="34" charset="0"/>
                              <a:cs typeface="Calibri" panose="020F0502020204030204" pitchFamily="34" charset="0"/>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80930" t="-505714" r="-338605" b="-1523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505714" r="-112245" b="-15238"/>
                          </a:stretch>
                        </a:blipFill>
                      </a:tcPr>
                    </a:tc>
                    <a:tc>
                      <a: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en-US" sz="1800" dirty="0">
                              <a:latin typeface="Calibri" panose="020F0502020204030204" pitchFamily="34" charset="0"/>
                              <a:cs typeface="Calibri" panose="020F0502020204030204" pitchFamily="34" charset="0"/>
                            </a:rPr>
                            <a:t>shelves or fast sliding grounded ice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081752461"/>
                      </a:ext>
                    </a:extLst>
                  </a:tr>
                </a:tbl>
              </a:graphicData>
            </a:graphic>
          </p:graphicFrame>
        </mc:Fallback>
      </mc:AlternateContent>
      <p:cxnSp>
        <p:nvCxnSpPr>
          <p:cNvPr id="5" name="Straight Arrow Connector 4">
            <a:extLst>
              <a:ext uri="{FF2B5EF4-FFF2-40B4-BE49-F238E27FC236}">
                <a16:creationId xmlns:a16="http://schemas.microsoft.com/office/drawing/2014/main" id="{3EA3B810-A3CC-42D2-99B0-FD63BFF72E33}"/>
              </a:ext>
            </a:extLst>
          </p:cNvPr>
          <p:cNvCxnSpPr>
            <a:cxnSpLocks/>
          </p:cNvCxnSpPr>
          <p:nvPr/>
        </p:nvCxnSpPr>
        <p:spPr>
          <a:xfrm flipV="1">
            <a:off x="8821156" y="1066800"/>
            <a:ext cx="0" cy="3847452"/>
          </a:xfrm>
          <a:prstGeom prst="straightConnector1">
            <a:avLst/>
          </a:prstGeom>
          <a:ln w="1905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6" name="TextBox 5">
            <a:extLst>
              <a:ext uri="{FF2B5EF4-FFF2-40B4-BE49-F238E27FC236}">
                <a16:creationId xmlns:a16="http://schemas.microsoft.com/office/drawing/2014/main" id="{6CF770F1-EACC-44D7-B739-36741ED4190F}"/>
              </a:ext>
            </a:extLst>
          </p:cNvPr>
          <p:cNvSpPr txBox="1"/>
          <p:nvPr/>
        </p:nvSpPr>
        <p:spPr>
          <a:xfrm rot="16200000">
            <a:off x="7100295" y="2778306"/>
            <a:ext cx="3020371" cy="338554"/>
          </a:xfrm>
          <a:prstGeom prst="rect">
            <a:avLst/>
          </a:prstGeom>
          <a:noFill/>
        </p:spPr>
        <p:txBody>
          <a:bodyPr wrap="square" rtlCol="0">
            <a:spAutoFit/>
          </a:bodyPr>
          <a:lstStyle/>
          <a:p>
            <a:pPr algn="ctr"/>
            <a:r>
              <a:rPr lang="en-US" sz="1600" dirty="0">
                <a:latin typeface="Calibri" panose="020F0502020204030204" pitchFamily="34" charset="0"/>
                <a:cs typeface="Calibri" panose="020F0502020204030204" pitchFamily="34" charset="0"/>
              </a:rPr>
              <a:t>Computational expense</a:t>
            </a:r>
          </a:p>
        </p:txBody>
      </p:sp>
      <p:sp>
        <p:nvSpPr>
          <p:cNvPr id="7" name="TextBox 6">
            <a:extLst>
              <a:ext uri="{FF2B5EF4-FFF2-40B4-BE49-F238E27FC236}">
                <a16:creationId xmlns:a16="http://schemas.microsoft.com/office/drawing/2014/main" id="{34D238AD-A473-4FA1-8DA7-EE63EA79DB88}"/>
              </a:ext>
            </a:extLst>
          </p:cNvPr>
          <p:cNvSpPr txBox="1"/>
          <p:nvPr/>
        </p:nvSpPr>
        <p:spPr>
          <a:xfrm rot="16200000">
            <a:off x="7480248" y="2688366"/>
            <a:ext cx="3020371" cy="338554"/>
          </a:xfrm>
          <a:prstGeom prst="rect">
            <a:avLst/>
          </a:prstGeom>
          <a:noFill/>
        </p:spPr>
        <p:txBody>
          <a:bodyPr wrap="square" rtlCol="0">
            <a:spAutoFit/>
          </a:bodyPr>
          <a:lstStyle/>
          <a:p>
            <a:pPr algn="ctr"/>
            <a:r>
              <a:rPr lang="en-US" sz="1600" dirty="0">
                <a:latin typeface="Calibri" panose="020F0502020204030204" pitchFamily="34" charset="0"/>
                <a:cs typeface="Calibri" panose="020F0502020204030204" pitchFamily="34" charset="0"/>
              </a:rPr>
              <a:t>Model complexity</a:t>
            </a:r>
          </a:p>
        </p:txBody>
      </p:sp>
      <p:sp>
        <p:nvSpPr>
          <p:cNvPr id="11" name="TextBox 10">
            <a:extLst>
              <a:ext uri="{FF2B5EF4-FFF2-40B4-BE49-F238E27FC236}">
                <a16:creationId xmlns:a16="http://schemas.microsoft.com/office/drawing/2014/main" id="{7E421617-760D-443D-B88D-FE05B5EA4C8E}"/>
              </a:ext>
            </a:extLst>
          </p:cNvPr>
          <p:cNvSpPr txBox="1"/>
          <p:nvPr/>
        </p:nvSpPr>
        <p:spPr>
          <a:xfrm>
            <a:off x="9787" y="6520844"/>
            <a:ext cx="7807960" cy="338554"/>
          </a:xfrm>
          <a:prstGeom prst="rect">
            <a:avLst/>
          </a:prstGeom>
          <a:noFill/>
        </p:spPr>
        <p:txBody>
          <a:bodyPr wrap="square" rtlCol="0">
            <a:spAutoFit/>
          </a:bodyPr>
          <a:lstStyle/>
          <a:p>
            <a:r>
              <a:rPr lang="en-US" sz="1600" baseline="30000" dirty="0">
                <a:solidFill>
                  <a:schemeClr val="bg1"/>
                </a:solidFill>
                <a:latin typeface="Calibri" panose="020F0502020204030204" pitchFamily="34" charset="0"/>
                <a:cs typeface="Calibri" panose="020F0502020204030204" pitchFamily="34" charset="0"/>
              </a:rPr>
              <a:t>1</a:t>
            </a:r>
            <a:r>
              <a:rPr lang="en-US" sz="1600" dirty="0">
                <a:solidFill>
                  <a:schemeClr val="bg1"/>
                </a:solidFill>
                <a:latin typeface="Calibri" panose="020F0502020204030204" pitchFamily="34" charset="0"/>
                <a:cs typeface="Calibri" panose="020F0502020204030204" pitchFamily="34" charset="0"/>
              </a:rPr>
              <a:t>Blatter, 1995; </a:t>
            </a:r>
            <a:r>
              <a:rPr lang="en-US" sz="1600" dirty="0" err="1">
                <a:solidFill>
                  <a:schemeClr val="bg1"/>
                </a:solidFill>
                <a:latin typeface="Calibri" panose="020F0502020204030204" pitchFamily="34" charset="0"/>
                <a:cs typeface="Calibri" panose="020F0502020204030204" pitchFamily="34" charset="0"/>
              </a:rPr>
              <a:t>Pattyn</a:t>
            </a:r>
            <a:r>
              <a:rPr lang="en-US" sz="1600" dirty="0">
                <a:solidFill>
                  <a:schemeClr val="bg1"/>
                </a:solidFill>
                <a:latin typeface="Calibri" panose="020F0502020204030204" pitchFamily="34" charset="0"/>
                <a:cs typeface="Calibri" panose="020F0502020204030204" pitchFamily="34" charset="0"/>
              </a:rPr>
              <a:t>, 2003. </a:t>
            </a:r>
            <a:r>
              <a:rPr lang="en-US" sz="1600" baseline="30000" dirty="0">
                <a:solidFill>
                  <a:schemeClr val="bg1"/>
                </a:solidFill>
                <a:latin typeface="Calibri" panose="020F0502020204030204" pitchFamily="34" charset="0"/>
                <a:cs typeface="Calibri" panose="020F0502020204030204" pitchFamily="34" charset="0"/>
              </a:rPr>
              <a:t>2</a:t>
            </a:r>
            <a:r>
              <a:rPr lang="en-US" sz="1600" dirty="0">
                <a:solidFill>
                  <a:schemeClr val="bg1"/>
                </a:solidFill>
                <a:latin typeface="Calibri" panose="020F0502020204030204" pitchFamily="34" charset="0"/>
                <a:cs typeface="Calibri" panose="020F0502020204030204" pitchFamily="34" charset="0"/>
              </a:rPr>
              <a:t>Schoof and </a:t>
            </a:r>
            <a:r>
              <a:rPr lang="en-US" sz="1600" dirty="0" err="1">
                <a:solidFill>
                  <a:schemeClr val="bg1"/>
                </a:solidFill>
                <a:latin typeface="Calibri" panose="020F0502020204030204" pitchFamily="34" charset="0"/>
                <a:cs typeface="Calibri" panose="020F0502020204030204" pitchFamily="34" charset="0"/>
              </a:rPr>
              <a:t>Hindmarsh</a:t>
            </a:r>
            <a:r>
              <a:rPr lang="en-US" sz="1600" dirty="0">
                <a:solidFill>
                  <a:schemeClr val="bg1"/>
                </a:solidFill>
                <a:latin typeface="Calibri" panose="020F0502020204030204" pitchFamily="34" charset="0"/>
                <a:cs typeface="Calibri" panose="020F0502020204030204" pitchFamily="34" charset="0"/>
              </a:rPr>
              <a:t>, 2010. </a:t>
            </a:r>
            <a:r>
              <a:rPr lang="en-US" sz="1600" baseline="30000" dirty="0">
                <a:solidFill>
                  <a:schemeClr val="bg1"/>
                </a:solidFill>
                <a:latin typeface="Calibri" panose="020F0502020204030204" pitchFamily="34" charset="0"/>
                <a:cs typeface="Calibri" panose="020F0502020204030204" pitchFamily="34" charset="0"/>
              </a:rPr>
              <a:t>3</a:t>
            </a:r>
            <a:r>
              <a:rPr lang="en-US" sz="1600" dirty="0">
                <a:solidFill>
                  <a:schemeClr val="bg1"/>
                </a:solidFill>
                <a:latin typeface="Calibri" panose="020F0502020204030204" pitchFamily="34" charset="0"/>
                <a:cs typeface="Calibri" panose="020F0502020204030204" pitchFamily="34" charset="0"/>
              </a:rPr>
              <a:t>Hutter, 1983. </a:t>
            </a:r>
            <a:r>
              <a:rPr lang="en-US" sz="1600" baseline="30000" dirty="0">
                <a:solidFill>
                  <a:schemeClr val="bg1"/>
                </a:solidFill>
                <a:latin typeface="Calibri" panose="020F0502020204030204" pitchFamily="34" charset="0"/>
                <a:cs typeface="Calibri" panose="020F0502020204030204" pitchFamily="34" charset="0"/>
              </a:rPr>
              <a:t>4</a:t>
            </a:r>
            <a:r>
              <a:rPr lang="en-US" sz="1600" dirty="0">
                <a:solidFill>
                  <a:schemeClr val="bg1"/>
                </a:solidFill>
                <a:latin typeface="Calibri" panose="020F0502020204030204" pitchFamily="34" charset="0"/>
                <a:cs typeface="Calibri" panose="020F0502020204030204" pitchFamily="34" charset="0"/>
              </a:rPr>
              <a:t>Morland, 1987.</a:t>
            </a:r>
          </a:p>
        </p:txBody>
      </p:sp>
    </p:spTree>
    <p:extLst>
      <p:ext uri="{BB962C8B-B14F-4D97-AF65-F5344CB8AC3E}">
        <p14:creationId xmlns:p14="http://schemas.microsoft.com/office/powerpoint/2010/main" val="339059084"/>
      </p:ext>
    </p:extLst>
  </p:cSld>
  <p:clrMapOvr>
    <a:masterClrMapping/>
  </p:clrMapOvr>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95906" y="-68912"/>
            <a:ext cx="8362293" cy="1288111"/>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A Hierarchy of Ice Sheet Models (ISMs)</a:t>
            </a:r>
          </a:p>
        </p:txBody>
      </p:sp>
      <mc:AlternateContent xmlns:mc="http://schemas.openxmlformats.org/markup-compatibility/2006" xmlns:a14="http://schemas.microsoft.com/office/drawing/2010/main">
        <mc:Choice Requires="a14">
          <p:graphicFrame>
            <p:nvGraphicFramePr>
              <p:cNvPr id="12" name="Table 11">
                <a:extLst>
                  <a:ext uri="{FF2B5EF4-FFF2-40B4-BE49-F238E27FC236}">
                    <a16:creationId xmlns:a16="http://schemas.microsoft.com/office/drawing/2014/main" id="{95FF30E8-7996-4D28-A33E-CBF92055F636}"/>
                  </a:ext>
                </a:extLst>
              </p:cNvPr>
              <p:cNvGraphicFramePr>
                <a:graphicFrameLocks noGrp="1"/>
              </p:cNvGraphicFramePr>
              <p:nvPr/>
            </p:nvGraphicFramePr>
            <p:xfrm>
              <a:off x="270039" y="1066800"/>
              <a:ext cx="8096719" cy="3850640"/>
            </p:xfrm>
            <a:graphic>
              <a:graphicData uri="http://schemas.openxmlformats.org/drawingml/2006/table">
                <a:tbl>
                  <a:tblPr firstRow="1" bandRow="1">
                    <a:tableStyleId>{5C22544A-7EE6-4342-B048-85BDC9FD1C3A}</a:tableStyleId>
                  </a:tblPr>
                  <a:tblGrid>
                    <a:gridCol w="2362185">
                      <a:extLst>
                        <a:ext uri="{9D8B030D-6E8A-4147-A177-3AD203B41FA5}">
                          <a16:colId xmlns:a16="http://schemas.microsoft.com/office/drawing/2014/main" val="3631845956"/>
                        </a:ext>
                      </a:extLst>
                    </a:gridCol>
                    <a:gridCol w="1313180">
                      <a:extLst>
                        <a:ext uri="{9D8B030D-6E8A-4147-A177-3AD203B41FA5}">
                          <a16:colId xmlns:a16="http://schemas.microsoft.com/office/drawing/2014/main" val="2326646752"/>
                        </a:ext>
                      </a:extLst>
                    </a:gridCol>
                    <a:gridCol w="2089025">
                      <a:extLst>
                        <a:ext uri="{9D8B030D-6E8A-4147-A177-3AD203B41FA5}">
                          <a16:colId xmlns:a16="http://schemas.microsoft.com/office/drawing/2014/main" val="3223933451"/>
                        </a:ext>
                      </a:extLst>
                    </a:gridCol>
                    <a:gridCol w="2332329">
                      <a:extLst>
                        <a:ext uri="{9D8B030D-6E8A-4147-A177-3AD203B41FA5}">
                          <a16:colId xmlns:a16="http://schemas.microsoft.com/office/drawing/2014/main" val="3782262283"/>
                        </a:ext>
                      </a:extLst>
                    </a:gridCol>
                  </a:tblGrid>
                  <a:tr h="370840">
                    <a:tc>
                      <a:txBody>
                        <a:bodyPr/>
                        <a:lstStyle/>
                        <a:p>
                          <a:pPr algn="ctr"/>
                          <a:r>
                            <a:rPr lang="en-US" sz="1800" b="1" dirty="0">
                              <a:solidFill>
                                <a:schemeClr val="tx1"/>
                              </a:solidFill>
                              <a:latin typeface="Calibri" panose="020F0502020204030204" pitchFamily="34" charset="0"/>
                              <a:cs typeface="Calibri" panose="020F0502020204030204" pitchFamily="34" charset="0"/>
                            </a:rPr>
                            <a:t>Model Name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Terms Kept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Comments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Validity</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54644538"/>
                      </a:ext>
                    </a:extLst>
                  </a:tr>
                  <a:tr h="370840">
                    <a:tc>
                      <a:txBody>
                        <a:bodyPr/>
                        <a:lstStyle/>
                        <a:p>
                          <a:pPr algn="ctr"/>
                          <a:r>
                            <a:rPr lang="en-US" sz="1800" dirty="0">
                              <a:latin typeface="Calibri" panose="020F0502020204030204" pitchFamily="34" charset="0"/>
                              <a:cs typeface="Calibri" panose="020F0502020204030204" pitchFamily="34" charset="0"/>
                            </a:rPr>
                            <a:t>Stokes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99"/>
                        </a:solidFill>
                      </a:tcPr>
                    </a:tc>
                    <a:tc>
                      <a:txBody>
                        <a:bodyPr/>
                        <a:lstStyle/>
                        <a:p>
                          <a:pPr algn="ctr"/>
                          <a:r>
                            <a:rPr lang="en-US" sz="1800" dirty="0">
                              <a:latin typeface="Calibri" panose="020F0502020204030204" pitchFamily="34" charset="0"/>
                              <a:cs typeface="Calibri" panose="020F0502020204030204" pitchFamily="34" charset="0"/>
                            </a:rPr>
                            <a:t>All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99"/>
                        </a:solidFill>
                      </a:tcPr>
                    </a:tc>
                    <a:tc>
                      <a:txBody>
                        <a:bodyPr/>
                        <a:lstStyle/>
                        <a:p>
                          <a:pPr algn="ctr"/>
                          <a:r>
                            <a:rPr lang="en-US" sz="1800" dirty="0">
                              <a:latin typeface="Calibri" panose="020F0502020204030204" pitchFamily="34" charset="0"/>
                              <a:cs typeface="Calibri" panose="020F0502020204030204" pitchFamily="34" charset="0"/>
                            </a:rPr>
                            <a:t>3D model for </a:t>
                          </a:r>
                          <a14:m>
                            <m:oMath xmlns:m="http://schemas.openxmlformats.org/officeDocument/2006/math">
                              <m:r>
                                <a:rPr lang="en-US" sz="1800" i="1" dirty="0" smtClean="0">
                                  <a:latin typeface="Cambria Math" panose="02040503050406030204" pitchFamily="18" charset="0"/>
                                  <a:cs typeface="Calibri" panose="020F0502020204030204" pitchFamily="34" charset="0"/>
                                </a:rPr>
                                <m:t>(</m:t>
                              </m:r>
                              <m:r>
                                <a:rPr lang="en-US" sz="1800" b="1" i="1" dirty="0" err="1" smtClean="0">
                                  <a:latin typeface="Cambria Math" panose="02040503050406030204" pitchFamily="18" charset="0"/>
                                  <a:cs typeface="Calibri" panose="020F0502020204030204" pitchFamily="34" charset="0"/>
                                </a:rPr>
                                <m:t>𝒖</m:t>
                              </m:r>
                              <m:r>
                                <a:rPr lang="en-US" sz="1800" i="1" dirty="0" err="1" smtClean="0">
                                  <a:latin typeface="Cambria Math" panose="02040503050406030204" pitchFamily="18" charset="0"/>
                                  <a:cs typeface="Calibri" panose="020F0502020204030204" pitchFamily="34" charset="0"/>
                                </a:rPr>
                                <m:t>,</m:t>
                              </m:r>
                              <m:r>
                                <a:rPr lang="en-US" sz="1800" i="1" dirty="0" err="1" smtClean="0">
                                  <a:latin typeface="Cambria Math" panose="02040503050406030204" pitchFamily="18" charset="0"/>
                                  <a:cs typeface="Calibri" panose="020F0502020204030204" pitchFamily="34" charset="0"/>
                                </a:rPr>
                                <m:t>𝑝</m:t>
                              </m:r>
                              <m:r>
                                <a:rPr lang="en-US" sz="1800" i="1" dirty="0" smtClean="0">
                                  <a:latin typeface="Cambria Math" panose="02040503050406030204" pitchFamily="18" charset="0"/>
                                  <a:cs typeface="Calibri" panose="020F0502020204030204" pitchFamily="34" charset="0"/>
                                </a:rPr>
                                <m:t>)</m:t>
                              </m:r>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99"/>
                        </a:solidFill>
                      </a:tcPr>
                    </a:tc>
                    <a:tc>
                      <a:txBody>
                        <a:bodyPr/>
                        <a:lstStyle/>
                        <a:p>
                          <a:pPr algn="ctr"/>
                          <a:r>
                            <a:rPr lang="en-US" sz="1800" dirty="0">
                              <a:latin typeface="Calibri" panose="020F0502020204030204" pitchFamily="34" charset="0"/>
                              <a:cs typeface="Calibri" panose="020F0502020204030204" pitchFamily="34" charset="0"/>
                            </a:rPr>
                            <a:t>continental scale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99"/>
                        </a:solidFill>
                      </a:tcPr>
                    </a:tc>
                    <a:extLst>
                      <a:ext uri="{0D108BD9-81ED-4DB2-BD59-A6C34878D82A}">
                        <a16:rowId xmlns:a16="http://schemas.microsoft.com/office/drawing/2014/main" val="2569174650"/>
                      </a:ext>
                    </a:extLst>
                  </a:tr>
                  <a:tr h="370840">
                    <a:tc>
                      <a:txBody>
                        <a:bodyPr/>
                        <a:lstStyle/>
                        <a:p>
                          <a:pPr algn="ctr"/>
                          <a:r>
                            <a:rPr lang="en-US" sz="1800" dirty="0">
                              <a:latin typeface="Calibri" panose="020F0502020204030204" pitchFamily="34" charset="0"/>
                              <a:cs typeface="Calibri" panose="020F0502020204030204" pitchFamily="34" charset="0"/>
                            </a:rPr>
                            <a:t>First-Order Stokes/Blatter-Pattyn</a:t>
                          </a:r>
                          <a:r>
                            <a:rPr lang="en-US" sz="1800" baseline="30000" dirty="0">
                              <a:latin typeface="Calibri" panose="020F0502020204030204" pitchFamily="34" charset="0"/>
                              <a:cs typeface="Calibri" panose="020F0502020204030204" pitchFamily="34" charset="0"/>
                            </a:rPr>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sz="1800" i="1" dirty="0" smtClean="0">
                                    <a:latin typeface="Cambria Math" panose="02040503050406030204" pitchFamily="18" charset="0"/>
                                    <a:cs typeface="Calibri" panose="020F0502020204030204" pitchFamily="34" charset="0"/>
                                  </a:rPr>
                                  <m:t>𝑂</m:t>
                                </m:r>
                                <m:r>
                                  <a:rPr lang="en-US" sz="1800" i="1" dirty="0" smtClean="0">
                                    <a:latin typeface="Cambria Math" panose="02040503050406030204" pitchFamily="18" charset="0"/>
                                    <a:cs typeface="Calibri" panose="020F0502020204030204" pitchFamily="34" charset="0"/>
                                  </a:rPr>
                                  <m:t>(</m:t>
                                </m:r>
                                <m:r>
                                  <a:rPr lang="en-US" sz="1800" i="1" dirty="0" smtClean="0">
                                    <a:latin typeface="Cambria Math" panose="02040503050406030204" pitchFamily="18" charset="0"/>
                                    <a:ea typeface="Cambria Math" panose="02040503050406030204" pitchFamily="18" charset="0"/>
                                    <a:cs typeface="Calibri" panose="020F0502020204030204" pitchFamily="34" charset="0"/>
                                  </a:rPr>
                                  <m:t>𝛿</m:t>
                                </m:r>
                                <m:r>
                                  <a:rPr lang="en-US" sz="1800" i="1" dirty="0" smtClean="0">
                                    <a:latin typeface="Cambria Math" panose="02040503050406030204" pitchFamily="18" charset="0"/>
                                    <a:cs typeface="Calibri" panose="020F0502020204030204" pitchFamily="34" charset="0"/>
                                  </a:rPr>
                                  <m:t>)</m:t>
                                </m:r>
                              </m:oMath>
                            </m:oMathPara>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3D model for </a:t>
                          </a:r>
                          <a14:m>
                            <m:oMath xmlns:m="http://schemas.openxmlformats.org/officeDocument/2006/math">
                              <m:r>
                                <a:rPr lang="en-US" sz="1800" i="1" dirty="0"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1</m:t>
                                  </m:r>
                                </m:sub>
                              </m:sSub>
                              <m:r>
                                <a:rPr lang="en-US" sz="1800" i="1" dirty="0" err="1"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2</m:t>
                                  </m:r>
                                </m:sub>
                              </m:sSub>
                              <m:r>
                                <a:rPr lang="en-US" sz="1800" b="0" i="0" dirty="0" smtClean="0">
                                  <a:latin typeface="Cambria Math" panose="02040503050406030204" pitchFamily="18" charset="0"/>
                                  <a:cs typeface="Calibri" panose="020F0502020204030204" pitchFamily="34" charset="0"/>
                                </a:rPr>
                                <m:t>)</m:t>
                              </m:r>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continental scale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748654364"/>
                      </a:ext>
                    </a:extLst>
                  </a:tr>
                  <a:tr h="370840">
                    <a:tc>
                      <a:txBody>
                        <a:bodyPr/>
                        <a:lstStyle/>
                        <a:p>
                          <a:pPr algn="ctr"/>
                          <a:r>
                            <a:rPr lang="en-US" sz="1800" dirty="0">
                              <a:latin typeface="Calibri" panose="020F0502020204030204" pitchFamily="34" charset="0"/>
                              <a:cs typeface="Calibri" panose="020F0502020204030204" pitchFamily="34" charset="0"/>
                            </a:rPr>
                            <a:t>L1L1, L1L2</a:t>
                          </a:r>
                          <a:r>
                            <a:rPr lang="en-US" sz="1800" baseline="30000" dirty="0">
                              <a:latin typeface="Calibri" panose="020F0502020204030204" pitchFamily="34" charset="0"/>
                              <a:cs typeface="Calibri" panose="020F0502020204030204" pitchFamily="34" charset="0"/>
                            </a:rPr>
                            <a:t>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sz="1800" i="1" dirty="0" smtClean="0">
                                    <a:latin typeface="Cambria Math" panose="02040503050406030204" pitchFamily="18" charset="0"/>
                                    <a:cs typeface="Calibri" panose="020F0502020204030204" pitchFamily="34" charset="0"/>
                                  </a:rPr>
                                  <m:t>𝑂</m:t>
                                </m:r>
                                <m:r>
                                  <a:rPr lang="en-US" sz="1800" i="1" dirty="0" smtClean="0">
                                    <a:latin typeface="Cambria Math" panose="02040503050406030204" pitchFamily="18" charset="0"/>
                                    <a:cs typeface="Calibri" panose="020F0502020204030204" pitchFamily="34" charset="0"/>
                                  </a:rPr>
                                  <m:t>(</m:t>
                                </m:r>
                                <m:r>
                                  <a:rPr lang="en-US" sz="1800" i="1" dirty="0" smtClean="0">
                                    <a:latin typeface="Cambria Math" panose="02040503050406030204" pitchFamily="18" charset="0"/>
                                    <a:ea typeface="Cambria Math" panose="02040503050406030204" pitchFamily="18" charset="0"/>
                                    <a:cs typeface="Calibri" panose="020F0502020204030204" pitchFamily="34" charset="0"/>
                                  </a:rPr>
                                  <m:t>𝛿</m:t>
                                </m:r>
                                <m:r>
                                  <a:rPr lang="en-US" sz="1800" i="1" dirty="0" smtClean="0">
                                    <a:latin typeface="Cambria Math" panose="02040503050406030204" pitchFamily="18" charset="0"/>
                                    <a:cs typeface="Calibri" panose="020F0502020204030204" pitchFamily="34" charset="0"/>
                                  </a:rPr>
                                  <m:t>)</m:t>
                                </m:r>
                              </m:oMath>
                            </m:oMathPara>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Depth integrated, 2D models for </a:t>
                          </a:r>
                          <a14:m>
                            <m:oMath xmlns:m="http://schemas.openxmlformats.org/officeDocument/2006/math">
                              <m:r>
                                <a:rPr lang="en-US" sz="1800" i="1" dirty="0"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1</m:t>
                                  </m:r>
                                </m:sub>
                              </m:sSub>
                              <m:r>
                                <a:rPr lang="en-US" sz="1800" i="1" dirty="0" err="1"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2</m:t>
                                  </m:r>
                                </m:sub>
                              </m:sSub>
                              <m:r>
                                <a:rPr lang="en-US" sz="1800" b="0" i="0" dirty="0" smtClean="0">
                                  <a:latin typeface="Cambria Math" panose="02040503050406030204" pitchFamily="18" charset="0"/>
                                  <a:cs typeface="Calibri" panose="020F0502020204030204" pitchFamily="34" charset="0"/>
                                </a:rPr>
                                <m:t>)</m:t>
                              </m:r>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Antarctica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115610908"/>
                      </a:ext>
                    </a:extLst>
                  </a:tr>
                  <a:tr h="370840">
                    <a:tc>
                      <a:txBody>
                        <a:bodyPr/>
                        <a:lstStyle/>
                        <a:p>
                          <a:pPr algn="ctr"/>
                          <a:r>
                            <a:rPr lang="en-US" sz="1800" dirty="0">
                              <a:latin typeface="Calibri" panose="020F0502020204030204" pitchFamily="34" charset="0"/>
                              <a:cs typeface="Calibri" panose="020F0502020204030204" pitchFamily="34" charset="0"/>
                            </a:rPr>
                            <a:t>Shallow Ice (SIA)</a:t>
                          </a:r>
                          <a:r>
                            <a:rPr lang="en-US" sz="1800" baseline="30000" dirty="0">
                              <a:latin typeface="Calibri" panose="020F0502020204030204" pitchFamily="34" charset="0"/>
                              <a:cs typeface="Calibri" panose="020F0502020204030204" pitchFamily="34" charset="0"/>
                            </a:rPr>
                            <a:t>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sz="1800" i="1" dirty="0" smtClean="0">
                                    <a:latin typeface="Cambria Math" panose="02040503050406030204" pitchFamily="18" charset="0"/>
                                    <a:cs typeface="Calibri" panose="020F0502020204030204" pitchFamily="34" charset="0"/>
                                  </a:rPr>
                                  <m:t>𝑂</m:t>
                                </m:r>
                                <m:r>
                                  <a:rPr lang="en-US" sz="1800" i="1" dirty="0" smtClean="0">
                                    <a:latin typeface="Cambria Math" panose="02040503050406030204" pitchFamily="18" charset="0"/>
                                    <a:cs typeface="Calibri" panose="020F0502020204030204" pitchFamily="34" charset="0"/>
                                  </a:rPr>
                                  <m:t>(1)</m:t>
                                </m:r>
                              </m:oMath>
                            </m:oMathPara>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Depth integrated, 2D model for </a:t>
                          </a:r>
                          <a14:m>
                            <m:oMath xmlns:m="http://schemas.openxmlformats.org/officeDocument/2006/math">
                              <m:r>
                                <a:rPr lang="en-US" sz="1800" i="1" dirty="0"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1</m:t>
                                  </m:r>
                                </m:sub>
                              </m:sSub>
                              <m:r>
                                <a:rPr lang="en-US" sz="1800" i="1" dirty="0" err="1"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2</m:t>
                                  </m:r>
                                </m:sub>
                              </m:sSub>
                              <m:r>
                                <a:rPr lang="en-US" sz="1800" b="0" i="0" dirty="0" smtClean="0">
                                  <a:latin typeface="Cambria Math" panose="02040503050406030204" pitchFamily="18" charset="0"/>
                                  <a:cs typeface="Calibri" panose="020F0502020204030204" pitchFamily="34" charset="0"/>
                                </a:rPr>
                                <m:t>)</m:t>
                              </m:r>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en-US" sz="1800" dirty="0">
                              <a:latin typeface="Calibri" panose="020F0502020204030204" pitchFamily="34" charset="0"/>
                              <a:cs typeface="Calibri" panose="020F0502020204030204" pitchFamily="34" charset="0"/>
                            </a:rPr>
                            <a:t>grounded ice with frozen bed</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653844338"/>
                      </a:ext>
                    </a:extLst>
                  </a:tr>
                  <a:tr h="370840">
                    <a:tc>
                      <a:txBody>
                        <a:bodyPr/>
                        <a:lstStyle/>
                        <a:p>
                          <a:pPr algn="ctr"/>
                          <a:r>
                            <a:rPr lang="en-US" sz="1800" dirty="0">
                              <a:latin typeface="Calibri" panose="020F0502020204030204" pitchFamily="34" charset="0"/>
                              <a:cs typeface="Calibri" panose="020F0502020204030204" pitchFamily="34" charset="0"/>
                            </a:rPr>
                            <a:t>Shallow Shelf (SSA)</a:t>
                          </a:r>
                          <a:r>
                            <a:rPr lang="en-US" sz="1800" baseline="30000" dirty="0">
                              <a:latin typeface="Calibri" panose="020F0502020204030204" pitchFamily="34" charset="0"/>
                              <a:cs typeface="Calibri" panose="020F0502020204030204" pitchFamily="34" charset="0"/>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sz="1800" i="1" dirty="0" smtClean="0">
                                    <a:latin typeface="Cambria Math" panose="02040503050406030204" pitchFamily="18" charset="0"/>
                                    <a:cs typeface="Calibri" panose="020F0502020204030204" pitchFamily="34" charset="0"/>
                                  </a:rPr>
                                  <m:t>𝑂</m:t>
                                </m:r>
                                <m:r>
                                  <a:rPr lang="en-US" sz="1800" i="1" dirty="0" smtClean="0">
                                    <a:latin typeface="Cambria Math" panose="02040503050406030204" pitchFamily="18" charset="0"/>
                                    <a:cs typeface="Calibri" panose="020F0502020204030204" pitchFamily="34" charset="0"/>
                                  </a:rPr>
                                  <m:t>(1)</m:t>
                                </m:r>
                              </m:oMath>
                            </m:oMathPara>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Closed form for </a:t>
                          </a:r>
                          <a14:m>
                            <m:oMath xmlns:m="http://schemas.openxmlformats.org/officeDocument/2006/math">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1</m:t>
                                  </m:r>
                                </m:sub>
                              </m:sSub>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en-US" sz="1800" dirty="0">
                              <a:latin typeface="Calibri" panose="020F0502020204030204" pitchFamily="34" charset="0"/>
                              <a:cs typeface="Calibri" panose="020F0502020204030204" pitchFamily="34" charset="0"/>
                            </a:rPr>
                            <a:t>shelves or fast sliding grounded ice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081752461"/>
                      </a:ext>
                    </a:extLst>
                  </a:tr>
                </a:tbl>
              </a:graphicData>
            </a:graphic>
          </p:graphicFrame>
        </mc:Choice>
        <mc:Fallback xmlns="">
          <p:graphicFrame>
            <p:nvGraphicFramePr>
              <p:cNvPr id="12" name="Table 11">
                <a:extLst>
                  <a:ext uri="{FF2B5EF4-FFF2-40B4-BE49-F238E27FC236}">
                    <a16:creationId xmlns:a16="http://schemas.microsoft.com/office/drawing/2014/main" id="{95FF30E8-7996-4D28-A33E-CBF92055F636}"/>
                  </a:ext>
                </a:extLst>
              </p:cNvPr>
              <p:cNvGraphicFramePr>
                <a:graphicFrameLocks noGrp="1"/>
              </p:cNvGraphicFramePr>
              <p:nvPr>
                <p:extLst/>
              </p:nvPr>
            </p:nvGraphicFramePr>
            <p:xfrm>
              <a:off x="270039" y="1066800"/>
              <a:ext cx="8096719" cy="3850640"/>
            </p:xfrm>
            <a:graphic>
              <a:graphicData uri="http://schemas.openxmlformats.org/drawingml/2006/table">
                <a:tbl>
                  <a:tblPr firstRow="1" bandRow="1">
                    <a:tableStyleId>{5C22544A-7EE6-4342-B048-85BDC9FD1C3A}</a:tableStyleId>
                  </a:tblPr>
                  <a:tblGrid>
                    <a:gridCol w="2362185">
                      <a:extLst>
                        <a:ext uri="{9D8B030D-6E8A-4147-A177-3AD203B41FA5}">
                          <a16:colId xmlns:a16="http://schemas.microsoft.com/office/drawing/2014/main" val="3631845956"/>
                        </a:ext>
                      </a:extLst>
                    </a:gridCol>
                    <a:gridCol w="1313180">
                      <a:extLst>
                        <a:ext uri="{9D8B030D-6E8A-4147-A177-3AD203B41FA5}">
                          <a16:colId xmlns:a16="http://schemas.microsoft.com/office/drawing/2014/main" val="2326646752"/>
                        </a:ext>
                      </a:extLst>
                    </a:gridCol>
                    <a:gridCol w="2089025">
                      <a:extLst>
                        <a:ext uri="{9D8B030D-6E8A-4147-A177-3AD203B41FA5}">
                          <a16:colId xmlns:a16="http://schemas.microsoft.com/office/drawing/2014/main" val="3223933451"/>
                        </a:ext>
                      </a:extLst>
                    </a:gridCol>
                    <a:gridCol w="2332329">
                      <a:extLst>
                        <a:ext uri="{9D8B030D-6E8A-4147-A177-3AD203B41FA5}">
                          <a16:colId xmlns:a16="http://schemas.microsoft.com/office/drawing/2014/main" val="3782262283"/>
                        </a:ext>
                      </a:extLst>
                    </a:gridCol>
                  </a:tblGrid>
                  <a:tr h="370840">
                    <a:tc>
                      <a:txBody>
                        <a:bodyPr/>
                        <a:lstStyle/>
                        <a:p>
                          <a:pPr algn="ctr"/>
                          <a:r>
                            <a:rPr lang="en-US" sz="1800" b="1" dirty="0">
                              <a:solidFill>
                                <a:schemeClr val="tx1"/>
                              </a:solidFill>
                              <a:latin typeface="Calibri" panose="020F0502020204030204" pitchFamily="34" charset="0"/>
                              <a:cs typeface="Calibri" panose="020F0502020204030204" pitchFamily="34" charset="0"/>
                            </a:rPr>
                            <a:t>Model Name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Terms Kept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Comments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Validity</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54644538"/>
                      </a:ext>
                    </a:extLst>
                  </a:tr>
                  <a:tr h="370840">
                    <a:tc>
                      <a:txBody>
                        <a:bodyPr/>
                        <a:lstStyle/>
                        <a:p>
                          <a:pPr algn="ctr"/>
                          <a:r>
                            <a:rPr lang="en-US" sz="1800" dirty="0">
                              <a:latin typeface="Calibri" panose="020F0502020204030204" pitchFamily="34" charset="0"/>
                              <a:cs typeface="Calibri" panose="020F0502020204030204" pitchFamily="34" charset="0"/>
                            </a:rPr>
                            <a:t>Stokes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99"/>
                        </a:solidFill>
                      </a:tcPr>
                    </a:tc>
                    <a:tc>
                      <a:txBody>
                        <a:bodyPr/>
                        <a:lstStyle/>
                        <a:p>
                          <a:pPr algn="ctr"/>
                          <a:r>
                            <a:rPr lang="en-US" sz="1800" dirty="0">
                              <a:latin typeface="Calibri" panose="020F0502020204030204" pitchFamily="34" charset="0"/>
                              <a:cs typeface="Calibri" panose="020F0502020204030204" pitchFamily="34" charset="0"/>
                            </a:rPr>
                            <a:t>All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99"/>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108197" r="-112245" b="-862295"/>
                          </a:stretch>
                        </a:blipFill>
                      </a:tcPr>
                    </a:tc>
                    <a:tc>
                      <a:txBody>
                        <a:bodyPr/>
                        <a:lstStyle/>
                        <a:p>
                          <a:pPr algn="ctr"/>
                          <a:r>
                            <a:rPr lang="en-US" sz="1800" dirty="0">
                              <a:latin typeface="Calibri" panose="020F0502020204030204" pitchFamily="34" charset="0"/>
                              <a:cs typeface="Calibri" panose="020F0502020204030204" pitchFamily="34" charset="0"/>
                            </a:rPr>
                            <a:t>continental scale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99"/>
                        </a:solidFill>
                      </a:tcPr>
                    </a:tc>
                    <a:extLst>
                      <a:ext uri="{0D108BD9-81ED-4DB2-BD59-A6C34878D82A}">
                        <a16:rowId xmlns:a16="http://schemas.microsoft.com/office/drawing/2014/main" val="2569174650"/>
                      </a:ext>
                    </a:extLst>
                  </a:tr>
                  <a:tr h="640080">
                    <a:tc>
                      <a:txBody>
                        <a:bodyPr/>
                        <a:lstStyle/>
                        <a:p>
                          <a:pPr algn="ctr"/>
                          <a:r>
                            <a:rPr lang="en-US" sz="1800" dirty="0">
                              <a:latin typeface="Calibri" panose="020F0502020204030204" pitchFamily="34" charset="0"/>
                              <a:cs typeface="Calibri" panose="020F0502020204030204" pitchFamily="34" charset="0"/>
                            </a:rPr>
                            <a:t>First-Order Stokes/Blatter-Pattyn</a:t>
                          </a:r>
                          <a:r>
                            <a:rPr lang="en-US" sz="1800" baseline="30000" dirty="0">
                              <a:latin typeface="Calibri" panose="020F0502020204030204" pitchFamily="34" charset="0"/>
                              <a:cs typeface="Calibri" panose="020F0502020204030204" pitchFamily="34" charset="0"/>
                            </a:rPr>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80930" t="-120952" r="-338605" b="-400952"/>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120952" r="-112245" b="-400952"/>
                          </a:stretch>
                        </a:blipFill>
                      </a:tcPr>
                    </a:tc>
                    <a:tc>
                      <a:txBody>
                        <a:bodyPr/>
                        <a:lstStyle/>
                        <a:p>
                          <a:pPr algn="ctr"/>
                          <a:r>
                            <a:rPr lang="en-US" sz="1800" dirty="0">
                              <a:latin typeface="Calibri" panose="020F0502020204030204" pitchFamily="34" charset="0"/>
                              <a:cs typeface="Calibri" panose="020F0502020204030204" pitchFamily="34" charset="0"/>
                            </a:rPr>
                            <a:t>continental scale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748654364"/>
                      </a:ext>
                    </a:extLst>
                  </a:tr>
                  <a:tr h="914400">
                    <a:tc>
                      <a:txBody>
                        <a:bodyPr/>
                        <a:lstStyle/>
                        <a:p>
                          <a:pPr algn="ctr"/>
                          <a:r>
                            <a:rPr lang="en-US" sz="1800" dirty="0">
                              <a:latin typeface="Calibri" panose="020F0502020204030204" pitchFamily="34" charset="0"/>
                              <a:cs typeface="Calibri" panose="020F0502020204030204" pitchFamily="34" charset="0"/>
                            </a:rPr>
                            <a:t>L1L1, L1L2</a:t>
                          </a:r>
                          <a:r>
                            <a:rPr lang="en-US" sz="1800" baseline="30000" dirty="0">
                              <a:latin typeface="Calibri" panose="020F0502020204030204" pitchFamily="34" charset="0"/>
                              <a:cs typeface="Calibri" panose="020F0502020204030204" pitchFamily="34" charset="0"/>
                            </a:rPr>
                            <a:t>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80930" t="-154667" r="-338605" b="-180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154667" r="-112245" b="-180667"/>
                          </a:stretch>
                        </a:blipFill>
                      </a:tcPr>
                    </a:tc>
                    <a:tc>
                      <a:txBody>
                        <a:bodyPr/>
                        <a:lstStyle/>
                        <a:p>
                          <a:pPr algn="ctr"/>
                          <a:r>
                            <a:rPr lang="en-US" sz="1800" dirty="0">
                              <a:latin typeface="Calibri" panose="020F0502020204030204" pitchFamily="34" charset="0"/>
                              <a:cs typeface="Calibri" panose="020F0502020204030204" pitchFamily="34" charset="0"/>
                            </a:rPr>
                            <a:t>Antarctica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115610908"/>
                      </a:ext>
                    </a:extLst>
                  </a:tr>
                  <a:tr h="914400">
                    <a:tc>
                      <a:txBody>
                        <a:bodyPr/>
                        <a:lstStyle/>
                        <a:p>
                          <a:pPr algn="ctr"/>
                          <a:r>
                            <a:rPr lang="en-US" sz="1800" dirty="0">
                              <a:latin typeface="Calibri" panose="020F0502020204030204" pitchFamily="34" charset="0"/>
                              <a:cs typeface="Calibri" panose="020F0502020204030204" pitchFamily="34" charset="0"/>
                            </a:rPr>
                            <a:t>Shallow Ice (SIA)</a:t>
                          </a:r>
                          <a:r>
                            <a:rPr lang="en-US" sz="1800" baseline="30000" dirty="0">
                              <a:latin typeface="Calibri" panose="020F0502020204030204" pitchFamily="34" charset="0"/>
                              <a:cs typeface="Calibri" panose="020F0502020204030204" pitchFamily="34" charset="0"/>
                            </a:rPr>
                            <a:t>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80930" t="-254667" r="-338605" b="-80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254667" r="-112245" b="-80667"/>
                          </a:stretch>
                        </a:blipFill>
                      </a:tcPr>
                    </a:tc>
                    <a:tc>
                      <a: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en-US" sz="1800" dirty="0">
                              <a:latin typeface="Calibri" panose="020F0502020204030204" pitchFamily="34" charset="0"/>
                              <a:cs typeface="Calibri" panose="020F0502020204030204" pitchFamily="34" charset="0"/>
                            </a:rPr>
                            <a:t>grounded ice with frozen bed</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653844338"/>
                      </a:ext>
                    </a:extLst>
                  </a:tr>
                  <a:tr h="640080">
                    <a:tc>
                      <a:txBody>
                        <a:bodyPr/>
                        <a:lstStyle/>
                        <a:p>
                          <a:pPr algn="ctr"/>
                          <a:r>
                            <a:rPr lang="en-US" sz="1800" dirty="0">
                              <a:latin typeface="Calibri" panose="020F0502020204030204" pitchFamily="34" charset="0"/>
                              <a:cs typeface="Calibri" panose="020F0502020204030204" pitchFamily="34" charset="0"/>
                            </a:rPr>
                            <a:t>Shallow Shelf (SSA)</a:t>
                          </a:r>
                          <a:r>
                            <a:rPr lang="en-US" sz="1800" baseline="30000" dirty="0">
                              <a:latin typeface="Calibri" panose="020F0502020204030204" pitchFamily="34" charset="0"/>
                              <a:cs typeface="Calibri" panose="020F0502020204030204" pitchFamily="34" charset="0"/>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80930" t="-506667" r="-338605" b="-1523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506667" r="-112245" b="-15238"/>
                          </a:stretch>
                        </a:blipFill>
                      </a:tcPr>
                    </a:tc>
                    <a:tc>
                      <a: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en-US" sz="1800" dirty="0">
                              <a:latin typeface="Calibri" panose="020F0502020204030204" pitchFamily="34" charset="0"/>
                              <a:cs typeface="Calibri" panose="020F0502020204030204" pitchFamily="34" charset="0"/>
                            </a:rPr>
                            <a:t>shelves or fast sliding grounded ice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081752461"/>
                      </a:ext>
                    </a:extLst>
                  </a:tr>
                </a:tbl>
              </a:graphicData>
            </a:graphic>
          </p:graphicFrame>
        </mc:Fallback>
      </mc:AlternateContent>
      <p:cxnSp>
        <p:nvCxnSpPr>
          <p:cNvPr id="5" name="Straight Arrow Connector 4">
            <a:extLst>
              <a:ext uri="{FF2B5EF4-FFF2-40B4-BE49-F238E27FC236}">
                <a16:creationId xmlns:a16="http://schemas.microsoft.com/office/drawing/2014/main" id="{3EA3B810-A3CC-42D2-99B0-FD63BFF72E33}"/>
              </a:ext>
            </a:extLst>
          </p:cNvPr>
          <p:cNvCxnSpPr>
            <a:cxnSpLocks/>
          </p:cNvCxnSpPr>
          <p:nvPr/>
        </p:nvCxnSpPr>
        <p:spPr>
          <a:xfrm flipV="1">
            <a:off x="8821156" y="1066800"/>
            <a:ext cx="0" cy="3847452"/>
          </a:xfrm>
          <a:prstGeom prst="straightConnector1">
            <a:avLst/>
          </a:prstGeom>
          <a:ln w="1905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6" name="TextBox 5">
            <a:extLst>
              <a:ext uri="{FF2B5EF4-FFF2-40B4-BE49-F238E27FC236}">
                <a16:creationId xmlns:a16="http://schemas.microsoft.com/office/drawing/2014/main" id="{6CF770F1-EACC-44D7-B739-36741ED4190F}"/>
              </a:ext>
            </a:extLst>
          </p:cNvPr>
          <p:cNvSpPr txBox="1"/>
          <p:nvPr/>
        </p:nvSpPr>
        <p:spPr>
          <a:xfrm rot="16200000">
            <a:off x="7100295" y="2778306"/>
            <a:ext cx="3020371" cy="338554"/>
          </a:xfrm>
          <a:prstGeom prst="rect">
            <a:avLst/>
          </a:prstGeom>
          <a:noFill/>
        </p:spPr>
        <p:txBody>
          <a:bodyPr wrap="square" rtlCol="0">
            <a:spAutoFit/>
          </a:bodyPr>
          <a:lstStyle/>
          <a:p>
            <a:pPr algn="ctr"/>
            <a:r>
              <a:rPr lang="en-US" sz="1600" dirty="0">
                <a:latin typeface="Calibri" panose="020F0502020204030204" pitchFamily="34" charset="0"/>
                <a:cs typeface="Calibri" panose="020F0502020204030204" pitchFamily="34" charset="0"/>
              </a:rPr>
              <a:t>Computational expense</a:t>
            </a:r>
          </a:p>
        </p:txBody>
      </p:sp>
      <p:sp>
        <p:nvSpPr>
          <p:cNvPr id="7" name="TextBox 6">
            <a:extLst>
              <a:ext uri="{FF2B5EF4-FFF2-40B4-BE49-F238E27FC236}">
                <a16:creationId xmlns:a16="http://schemas.microsoft.com/office/drawing/2014/main" id="{34D238AD-A473-4FA1-8DA7-EE63EA79DB88}"/>
              </a:ext>
            </a:extLst>
          </p:cNvPr>
          <p:cNvSpPr txBox="1"/>
          <p:nvPr/>
        </p:nvSpPr>
        <p:spPr>
          <a:xfrm rot="16200000">
            <a:off x="7480248" y="2688366"/>
            <a:ext cx="3020371" cy="338554"/>
          </a:xfrm>
          <a:prstGeom prst="rect">
            <a:avLst/>
          </a:prstGeom>
          <a:noFill/>
        </p:spPr>
        <p:txBody>
          <a:bodyPr wrap="square" rtlCol="0">
            <a:spAutoFit/>
          </a:bodyPr>
          <a:lstStyle/>
          <a:p>
            <a:pPr algn="ctr"/>
            <a:r>
              <a:rPr lang="en-US" sz="1600" dirty="0">
                <a:latin typeface="Calibri" panose="020F0502020204030204" pitchFamily="34" charset="0"/>
                <a:cs typeface="Calibri" panose="020F0502020204030204" pitchFamily="34" charset="0"/>
              </a:rPr>
              <a:t>Model complexity</a:t>
            </a:r>
          </a:p>
        </p:txBody>
      </p:sp>
      <p:sp>
        <p:nvSpPr>
          <p:cNvPr id="11" name="TextBox 10">
            <a:extLst>
              <a:ext uri="{FF2B5EF4-FFF2-40B4-BE49-F238E27FC236}">
                <a16:creationId xmlns:a16="http://schemas.microsoft.com/office/drawing/2014/main" id="{7E421617-760D-443D-B88D-FE05B5EA4C8E}"/>
              </a:ext>
            </a:extLst>
          </p:cNvPr>
          <p:cNvSpPr txBox="1"/>
          <p:nvPr/>
        </p:nvSpPr>
        <p:spPr>
          <a:xfrm>
            <a:off x="9787" y="6520844"/>
            <a:ext cx="7807960" cy="338554"/>
          </a:xfrm>
          <a:prstGeom prst="rect">
            <a:avLst/>
          </a:prstGeom>
          <a:noFill/>
        </p:spPr>
        <p:txBody>
          <a:bodyPr wrap="square" rtlCol="0">
            <a:spAutoFit/>
          </a:bodyPr>
          <a:lstStyle/>
          <a:p>
            <a:r>
              <a:rPr lang="en-US" sz="1600" baseline="30000" dirty="0">
                <a:solidFill>
                  <a:schemeClr val="bg1"/>
                </a:solidFill>
                <a:latin typeface="Calibri" panose="020F0502020204030204" pitchFamily="34" charset="0"/>
                <a:cs typeface="Calibri" panose="020F0502020204030204" pitchFamily="34" charset="0"/>
              </a:rPr>
              <a:t>1</a:t>
            </a:r>
            <a:r>
              <a:rPr lang="en-US" sz="1600" dirty="0">
                <a:solidFill>
                  <a:schemeClr val="bg1"/>
                </a:solidFill>
                <a:latin typeface="Calibri" panose="020F0502020204030204" pitchFamily="34" charset="0"/>
                <a:cs typeface="Calibri" panose="020F0502020204030204" pitchFamily="34" charset="0"/>
              </a:rPr>
              <a:t>Blatter, 1995; </a:t>
            </a:r>
            <a:r>
              <a:rPr lang="en-US" sz="1600" dirty="0" err="1">
                <a:solidFill>
                  <a:schemeClr val="bg1"/>
                </a:solidFill>
                <a:latin typeface="Calibri" panose="020F0502020204030204" pitchFamily="34" charset="0"/>
                <a:cs typeface="Calibri" panose="020F0502020204030204" pitchFamily="34" charset="0"/>
              </a:rPr>
              <a:t>Pattyn</a:t>
            </a:r>
            <a:r>
              <a:rPr lang="en-US" sz="1600" dirty="0">
                <a:solidFill>
                  <a:schemeClr val="bg1"/>
                </a:solidFill>
                <a:latin typeface="Calibri" panose="020F0502020204030204" pitchFamily="34" charset="0"/>
                <a:cs typeface="Calibri" panose="020F0502020204030204" pitchFamily="34" charset="0"/>
              </a:rPr>
              <a:t>, 2003. </a:t>
            </a:r>
            <a:r>
              <a:rPr lang="en-US" sz="1600" baseline="30000" dirty="0">
                <a:solidFill>
                  <a:schemeClr val="bg1"/>
                </a:solidFill>
                <a:latin typeface="Calibri" panose="020F0502020204030204" pitchFamily="34" charset="0"/>
                <a:cs typeface="Calibri" panose="020F0502020204030204" pitchFamily="34" charset="0"/>
              </a:rPr>
              <a:t>2</a:t>
            </a:r>
            <a:r>
              <a:rPr lang="en-US" sz="1600" dirty="0">
                <a:solidFill>
                  <a:schemeClr val="bg1"/>
                </a:solidFill>
                <a:latin typeface="Calibri" panose="020F0502020204030204" pitchFamily="34" charset="0"/>
                <a:cs typeface="Calibri" panose="020F0502020204030204" pitchFamily="34" charset="0"/>
              </a:rPr>
              <a:t>Schoof and </a:t>
            </a:r>
            <a:r>
              <a:rPr lang="en-US" sz="1600" dirty="0" err="1">
                <a:solidFill>
                  <a:schemeClr val="bg1"/>
                </a:solidFill>
                <a:latin typeface="Calibri" panose="020F0502020204030204" pitchFamily="34" charset="0"/>
                <a:cs typeface="Calibri" panose="020F0502020204030204" pitchFamily="34" charset="0"/>
              </a:rPr>
              <a:t>Hindmarsh</a:t>
            </a:r>
            <a:r>
              <a:rPr lang="en-US" sz="1600" dirty="0">
                <a:solidFill>
                  <a:schemeClr val="bg1"/>
                </a:solidFill>
                <a:latin typeface="Calibri" panose="020F0502020204030204" pitchFamily="34" charset="0"/>
                <a:cs typeface="Calibri" panose="020F0502020204030204" pitchFamily="34" charset="0"/>
              </a:rPr>
              <a:t>, 2010. </a:t>
            </a:r>
            <a:r>
              <a:rPr lang="en-US" sz="1600" baseline="30000" dirty="0">
                <a:solidFill>
                  <a:schemeClr val="bg1"/>
                </a:solidFill>
                <a:latin typeface="Calibri" panose="020F0502020204030204" pitchFamily="34" charset="0"/>
                <a:cs typeface="Calibri" panose="020F0502020204030204" pitchFamily="34" charset="0"/>
              </a:rPr>
              <a:t>3</a:t>
            </a:r>
            <a:r>
              <a:rPr lang="en-US" sz="1600" dirty="0">
                <a:solidFill>
                  <a:schemeClr val="bg1"/>
                </a:solidFill>
                <a:latin typeface="Calibri" panose="020F0502020204030204" pitchFamily="34" charset="0"/>
                <a:cs typeface="Calibri" panose="020F0502020204030204" pitchFamily="34" charset="0"/>
              </a:rPr>
              <a:t>Hutter, 1983. </a:t>
            </a:r>
            <a:r>
              <a:rPr lang="en-US" sz="1600" baseline="30000" dirty="0">
                <a:solidFill>
                  <a:schemeClr val="bg1"/>
                </a:solidFill>
                <a:latin typeface="Calibri" panose="020F0502020204030204" pitchFamily="34" charset="0"/>
                <a:cs typeface="Calibri" panose="020F0502020204030204" pitchFamily="34" charset="0"/>
              </a:rPr>
              <a:t>4</a:t>
            </a:r>
            <a:r>
              <a:rPr lang="en-US" sz="1600" dirty="0">
                <a:solidFill>
                  <a:schemeClr val="bg1"/>
                </a:solidFill>
                <a:latin typeface="Calibri" panose="020F0502020204030204" pitchFamily="34" charset="0"/>
                <a:cs typeface="Calibri" panose="020F0502020204030204" pitchFamily="34" charset="0"/>
              </a:rPr>
              <a:t>Morland, 1987.</a:t>
            </a:r>
          </a:p>
        </p:txBody>
      </p:sp>
      <p:sp>
        <p:nvSpPr>
          <p:cNvPr id="9" name="TextBox 8">
            <a:extLst>
              <a:ext uri="{FF2B5EF4-FFF2-40B4-BE49-F238E27FC236}">
                <a16:creationId xmlns:a16="http://schemas.microsoft.com/office/drawing/2014/main" id="{807A484C-57C5-4062-BC1E-D22193F80165}"/>
              </a:ext>
            </a:extLst>
          </p:cNvPr>
          <p:cNvSpPr txBox="1"/>
          <p:nvPr/>
        </p:nvSpPr>
        <p:spPr>
          <a:xfrm>
            <a:off x="117196" y="5001632"/>
            <a:ext cx="8645356" cy="492443"/>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Stokes flow model is “</a:t>
            </a:r>
            <a:r>
              <a:rPr lang="en-US" b="1" dirty="0">
                <a:latin typeface="Calibri" panose="020F0502020204030204" pitchFamily="34" charset="0"/>
                <a:cs typeface="Calibri" panose="020F0502020204030204" pitchFamily="34" charset="0"/>
              </a:rPr>
              <a:t>gold standard</a:t>
            </a:r>
            <a:r>
              <a:rPr lang="en-US" dirty="0">
                <a:latin typeface="Calibri" panose="020F0502020204030204" pitchFamily="34" charset="0"/>
                <a:cs typeface="Calibri" panose="020F0502020204030204" pitchFamily="34" charset="0"/>
              </a:rPr>
              <a:t>” but expensive.</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549660026"/>
      </p:ext>
    </p:extLst>
  </p:cSld>
  <p:clrMapOvr>
    <a:masterClrMapping/>
  </p:clrMapOvr>
</p:sld>
</file>

<file path=ppt/slides/slide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95906" y="-68912"/>
            <a:ext cx="8362293" cy="1288111"/>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A Hierarchy of Ice Sheet Models (ISMs)</a:t>
            </a:r>
          </a:p>
        </p:txBody>
      </p:sp>
      <p:cxnSp>
        <p:nvCxnSpPr>
          <p:cNvPr id="5" name="Straight Arrow Connector 4">
            <a:extLst>
              <a:ext uri="{FF2B5EF4-FFF2-40B4-BE49-F238E27FC236}">
                <a16:creationId xmlns:a16="http://schemas.microsoft.com/office/drawing/2014/main" id="{3EA3B810-A3CC-42D2-99B0-FD63BFF72E33}"/>
              </a:ext>
            </a:extLst>
          </p:cNvPr>
          <p:cNvCxnSpPr>
            <a:cxnSpLocks/>
          </p:cNvCxnSpPr>
          <p:nvPr/>
        </p:nvCxnSpPr>
        <p:spPr>
          <a:xfrm flipV="1">
            <a:off x="8821156" y="1066800"/>
            <a:ext cx="0" cy="3847452"/>
          </a:xfrm>
          <a:prstGeom prst="straightConnector1">
            <a:avLst/>
          </a:prstGeom>
          <a:ln w="1905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6" name="TextBox 5">
            <a:extLst>
              <a:ext uri="{FF2B5EF4-FFF2-40B4-BE49-F238E27FC236}">
                <a16:creationId xmlns:a16="http://schemas.microsoft.com/office/drawing/2014/main" id="{6CF770F1-EACC-44D7-B739-36741ED4190F}"/>
              </a:ext>
            </a:extLst>
          </p:cNvPr>
          <p:cNvSpPr txBox="1"/>
          <p:nvPr/>
        </p:nvSpPr>
        <p:spPr>
          <a:xfrm rot="16200000">
            <a:off x="7100295" y="2778306"/>
            <a:ext cx="3020371" cy="338554"/>
          </a:xfrm>
          <a:prstGeom prst="rect">
            <a:avLst/>
          </a:prstGeom>
          <a:noFill/>
        </p:spPr>
        <p:txBody>
          <a:bodyPr wrap="square" rtlCol="0">
            <a:spAutoFit/>
          </a:bodyPr>
          <a:lstStyle/>
          <a:p>
            <a:pPr algn="ctr"/>
            <a:r>
              <a:rPr lang="en-US" sz="1600" dirty="0">
                <a:latin typeface="Calibri" panose="020F0502020204030204" pitchFamily="34" charset="0"/>
                <a:cs typeface="Calibri" panose="020F0502020204030204" pitchFamily="34" charset="0"/>
              </a:rPr>
              <a:t>Computational expense</a:t>
            </a:r>
          </a:p>
        </p:txBody>
      </p:sp>
      <p:sp>
        <p:nvSpPr>
          <p:cNvPr id="7" name="TextBox 6">
            <a:extLst>
              <a:ext uri="{FF2B5EF4-FFF2-40B4-BE49-F238E27FC236}">
                <a16:creationId xmlns:a16="http://schemas.microsoft.com/office/drawing/2014/main" id="{34D238AD-A473-4FA1-8DA7-EE63EA79DB88}"/>
              </a:ext>
            </a:extLst>
          </p:cNvPr>
          <p:cNvSpPr txBox="1"/>
          <p:nvPr/>
        </p:nvSpPr>
        <p:spPr>
          <a:xfrm rot="16200000">
            <a:off x="7480248" y="2688366"/>
            <a:ext cx="3020371" cy="338554"/>
          </a:xfrm>
          <a:prstGeom prst="rect">
            <a:avLst/>
          </a:prstGeom>
          <a:noFill/>
        </p:spPr>
        <p:txBody>
          <a:bodyPr wrap="square" rtlCol="0">
            <a:spAutoFit/>
          </a:bodyPr>
          <a:lstStyle/>
          <a:p>
            <a:pPr algn="ctr"/>
            <a:r>
              <a:rPr lang="en-US" sz="1600" dirty="0">
                <a:latin typeface="Calibri" panose="020F0502020204030204" pitchFamily="34" charset="0"/>
                <a:cs typeface="Calibri" panose="020F0502020204030204" pitchFamily="34" charset="0"/>
              </a:rPr>
              <a:t>Model complexity</a:t>
            </a:r>
          </a:p>
        </p:txBody>
      </p:sp>
      <p:sp>
        <p:nvSpPr>
          <p:cNvPr id="11" name="TextBox 10">
            <a:extLst>
              <a:ext uri="{FF2B5EF4-FFF2-40B4-BE49-F238E27FC236}">
                <a16:creationId xmlns:a16="http://schemas.microsoft.com/office/drawing/2014/main" id="{7E421617-760D-443D-B88D-FE05B5EA4C8E}"/>
              </a:ext>
            </a:extLst>
          </p:cNvPr>
          <p:cNvSpPr txBox="1"/>
          <p:nvPr/>
        </p:nvSpPr>
        <p:spPr>
          <a:xfrm>
            <a:off x="9787" y="6520844"/>
            <a:ext cx="7807960" cy="338554"/>
          </a:xfrm>
          <a:prstGeom prst="rect">
            <a:avLst/>
          </a:prstGeom>
          <a:noFill/>
        </p:spPr>
        <p:txBody>
          <a:bodyPr wrap="square" rtlCol="0">
            <a:spAutoFit/>
          </a:bodyPr>
          <a:lstStyle/>
          <a:p>
            <a:r>
              <a:rPr lang="en-US" sz="1600" baseline="30000" dirty="0">
                <a:solidFill>
                  <a:schemeClr val="bg1"/>
                </a:solidFill>
                <a:latin typeface="Calibri" panose="020F0502020204030204" pitchFamily="34" charset="0"/>
                <a:cs typeface="Calibri" panose="020F0502020204030204" pitchFamily="34" charset="0"/>
              </a:rPr>
              <a:t>1</a:t>
            </a:r>
            <a:r>
              <a:rPr lang="en-US" sz="1600" dirty="0">
                <a:solidFill>
                  <a:schemeClr val="bg1"/>
                </a:solidFill>
                <a:latin typeface="Calibri" panose="020F0502020204030204" pitchFamily="34" charset="0"/>
                <a:cs typeface="Calibri" panose="020F0502020204030204" pitchFamily="34" charset="0"/>
              </a:rPr>
              <a:t>Blatter, 1995; </a:t>
            </a:r>
            <a:r>
              <a:rPr lang="en-US" sz="1600" dirty="0" err="1">
                <a:solidFill>
                  <a:schemeClr val="bg1"/>
                </a:solidFill>
                <a:latin typeface="Calibri" panose="020F0502020204030204" pitchFamily="34" charset="0"/>
                <a:cs typeface="Calibri" panose="020F0502020204030204" pitchFamily="34" charset="0"/>
              </a:rPr>
              <a:t>Pattyn</a:t>
            </a:r>
            <a:r>
              <a:rPr lang="en-US" sz="1600" dirty="0">
                <a:solidFill>
                  <a:schemeClr val="bg1"/>
                </a:solidFill>
                <a:latin typeface="Calibri" panose="020F0502020204030204" pitchFamily="34" charset="0"/>
                <a:cs typeface="Calibri" panose="020F0502020204030204" pitchFamily="34" charset="0"/>
              </a:rPr>
              <a:t>, 2003. </a:t>
            </a:r>
            <a:r>
              <a:rPr lang="en-US" sz="1600" baseline="30000" dirty="0">
                <a:solidFill>
                  <a:schemeClr val="bg1"/>
                </a:solidFill>
                <a:latin typeface="Calibri" panose="020F0502020204030204" pitchFamily="34" charset="0"/>
                <a:cs typeface="Calibri" panose="020F0502020204030204" pitchFamily="34" charset="0"/>
              </a:rPr>
              <a:t>2</a:t>
            </a:r>
            <a:r>
              <a:rPr lang="en-US" sz="1600" dirty="0">
                <a:solidFill>
                  <a:schemeClr val="bg1"/>
                </a:solidFill>
                <a:latin typeface="Calibri" panose="020F0502020204030204" pitchFamily="34" charset="0"/>
                <a:cs typeface="Calibri" panose="020F0502020204030204" pitchFamily="34" charset="0"/>
              </a:rPr>
              <a:t>Schoof and </a:t>
            </a:r>
            <a:r>
              <a:rPr lang="en-US" sz="1600" dirty="0" err="1">
                <a:solidFill>
                  <a:schemeClr val="bg1"/>
                </a:solidFill>
                <a:latin typeface="Calibri" panose="020F0502020204030204" pitchFamily="34" charset="0"/>
                <a:cs typeface="Calibri" panose="020F0502020204030204" pitchFamily="34" charset="0"/>
              </a:rPr>
              <a:t>Hindmarsh</a:t>
            </a:r>
            <a:r>
              <a:rPr lang="en-US" sz="1600" dirty="0">
                <a:solidFill>
                  <a:schemeClr val="bg1"/>
                </a:solidFill>
                <a:latin typeface="Calibri" panose="020F0502020204030204" pitchFamily="34" charset="0"/>
                <a:cs typeface="Calibri" panose="020F0502020204030204" pitchFamily="34" charset="0"/>
              </a:rPr>
              <a:t>, 2010. </a:t>
            </a:r>
            <a:r>
              <a:rPr lang="en-US" sz="1600" baseline="30000" dirty="0">
                <a:solidFill>
                  <a:schemeClr val="bg1"/>
                </a:solidFill>
                <a:latin typeface="Calibri" panose="020F0502020204030204" pitchFamily="34" charset="0"/>
                <a:cs typeface="Calibri" panose="020F0502020204030204" pitchFamily="34" charset="0"/>
              </a:rPr>
              <a:t>3</a:t>
            </a:r>
            <a:r>
              <a:rPr lang="en-US" sz="1600" dirty="0">
                <a:solidFill>
                  <a:schemeClr val="bg1"/>
                </a:solidFill>
                <a:latin typeface="Calibri" panose="020F0502020204030204" pitchFamily="34" charset="0"/>
                <a:cs typeface="Calibri" panose="020F0502020204030204" pitchFamily="34" charset="0"/>
              </a:rPr>
              <a:t>Hutter, 1983. </a:t>
            </a:r>
            <a:r>
              <a:rPr lang="en-US" sz="1600" baseline="30000" dirty="0">
                <a:solidFill>
                  <a:schemeClr val="bg1"/>
                </a:solidFill>
                <a:latin typeface="Calibri" panose="020F0502020204030204" pitchFamily="34" charset="0"/>
                <a:cs typeface="Calibri" panose="020F0502020204030204" pitchFamily="34" charset="0"/>
              </a:rPr>
              <a:t>4</a:t>
            </a:r>
            <a:r>
              <a:rPr lang="en-US" sz="1600" dirty="0">
                <a:solidFill>
                  <a:schemeClr val="bg1"/>
                </a:solidFill>
                <a:latin typeface="Calibri" panose="020F0502020204030204" pitchFamily="34" charset="0"/>
                <a:cs typeface="Calibri" panose="020F0502020204030204" pitchFamily="34" charset="0"/>
              </a:rPr>
              <a:t>Morland, 1987.</a:t>
            </a:r>
          </a:p>
        </p:txBody>
      </p:sp>
      <mc:AlternateContent xmlns:mc="http://schemas.openxmlformats.org/markup-compatibility/2006" xmlns:a14="http://schemas.microsoft.com/office/drawing/2010/main">
        <mc:Choice Requires="a14">
          <p:graphicFrame>
            <p:nvGraphicFramePr>
              <p:cNvPr id="9" name="Table 8">
                <a:extLst>
                  <a:ext uri="{FF2B5EF4-FFF2-40B4-BE49-F238E27FC236}">
                    <a16:creationId xmlns:a16="http://schemas.microsoft.com/office/drawing/2014/main" id="{9FD12E11-ED43-49E1-BDD1-14AD7344A1CA}"/>
                  </a:ext>
                </a:extLst>
              </p:cNvPr>
              <p:cNvGraphicFramePr>
                <a:graphicFrameLocks noGrp="1"/>
              </p:cNvGraphicFramePr>
              <p:nvPr/>
            </p:nvGraphicFramePr>
            <p:xfrm>
              <a:off x="270039" y="1066800"/>
              <a:ext cx="8096719" cy="3845560"/>
            </p:xfrm>
            <a:graphic>
              <a:graphicData uri="http://schemas.openxmlformats.org/drawingml/2006/table">
                <a:tbl>
                  <a:tblPr firstRow="1" bandRow="1">
                    <a:tableStyleId>{5C22544A-7EE6-4342-B048-85BDC9FD1C3A}</a:tableStyleId>
                  </a:tblPr>
                  <a:tblGrid>
                    <a:gridCol w="2362185">
                      <a:extLst>
                        <a:ext uri="{9D8B030D-6E8A-4147-A177-3AD203B41FA5}">
                          <a16:colId xmlns:a16="http://schemas.microsoft.com/office/drawing/2014/main" val="3631845956"/>
                        </a:ext>
                      </a:extLst>
                    </a:gridCol>
                    <a:gridCol w="1313180">
                      <a:extLst>
                        <a:ext uri="{9D8B030D-6E8A-4147-A177-3AD203B41FA5}">
                          <a16:colId xmlns:a16="http://schemas.microsoft.com/office/drawing/2014/main" val="2326646752"/>
                        </a:ext>
                      </a:extLst>
                    </a:gridCol>
                    <a:gridCol w="2089025">
                      <a:extLst>
                        <a:ext uri="{9D8B030D-6E8A-4147-A177-3AD203B41FA5}">
                          <a16:colId xmlns:a16="http://schemas.microsoft.com/office/drawing/2014/main" val="3223933451"/>
                        </a:ext>
                      </a:extLst>
                    </a:gridCol>
                    <a:gridCol w="2332329">
                      <a:extLst>
                        <a:ext uri="{9D8B030D-6E8A-4147-A177-3AD203B41FA5}">
                          <a16:colId xmlns:a16="http://schemas.microsoft.com/office/drawing/2014/main" val="3782262283"/>
                        </a:ext>
                      </a:extLst>
                    </a:gridCol>
                  </a:tblGrid>
                  <a:tr h="370840">
                    <a:tc>
                      <a:txBody>
                        <a:bodyPr/>
                        <a:lstStyle/>
                        <a:p>
                          <a:pPr algn="ctr"/>
                          <a:r>
                            <a:rPr lang="en-US" sz="1800" b="1" dirty="0">
                              <a:solidFill>
                                <a:schemeClr val="tx1"/>
                              </a:solidFill>
                              <a:latin typeface="Calibri" panose="020F0502020204030204" pitchFamily="34" charset="0"/>
                              <a:cs typeface="Calibri" panose="020F0502020204030204" pitchFamily="34" charset="0"/>
                            </a:rPr>
                            <a:t>Model Name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Terms Kept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Comments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Validity</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54644538"/>
                      </a:ext>
                    </a:extLst>
                  </a:tr>
                  <a:tr h="162560">
                    <a:tc>
                      <a:txBody>
                        <a:bodyPr/>
                        <a:lstStyle/>
                        <a:p>
                          <a:pPr algn="ctr"/>
                          <a:r>
                            <a:rPr lang="en-US" sz="1800" dirty="0">
                              <a:latin typeface="Calibri" panose="020F0502020204030204" pitchFamily="34" charset="0"/>
                              <a:cs typeface="Calibri" panose="020F0502020204030204" pitchFamily="34" charset="0"/>
                            </a:rPr>
                            <a:t>Stokes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All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3D model for </a:t>
                          </a:r>
                          <a14:m>
                            <m:oMath xmlns:m="http://schemas.openxmlformats.org/officeDocument/2006/math">
                              <m:r>
                                <a:rPr lang="en-US" sz="1800" i="1" dirty="0" smtClean="0">
                                  <a:latin typeface="Cambria Math" panose="02040503050406030204" pitchFamily="18" charset="0"/>
                                  <a:cs typeface="Calibri" panose="020F0502020204030204" pitchFamily="34" charset="0"/>
                                </a:rPr>
                                <m:t>(</m:t>
                              </m:r>
                              <m:r>
                                <a:rPr lang="en-US" sz="1800" b="1" i="1" dirty="0" err="1" smtClean="0">
                                  <a:latin typeface="Cambria Math" panose="02040503050406030204" pitchFamily="18" charset="0"/>
                                  <a:cs typeface="Calibri" panose="020F0502020204030204" pitchFamily="34" charset="0"/>
                                </a:rPr>
                                <m:t>𝒖</m:t>
                              </m:r>
                              <m:r>
                                <a:rPr lang="en-US" sz="1800" i="1" dirty="0" err="1" smtClean="0">
                                  <a:latin typeface="Cambria Math" panose="02040503050406030204" pitchFamily="18" charset="0"/>
                                  <a:cs typeface="Calibri" panose="020F0502020204030204" pitchFamily="34" charset="0"/>
                                </a:rPr>
                                <m:t>,</m:t>
                              </m:r>
                              <m:r>
                                <a:rPr lang="en-US" sz="1800" i="1" dirty="0" err="1" smtClean="0">
                                  <a:latin typeface="Cambria Math" panose="02040503050406030204" pitchFamily="18" charset="0"/>
                                  <a:cs typeface="Calibri" panose="020F0502020204030204" pitchFamily="34" charset="0"/>
                                </a:rPr>
                                <m:t>𝑝</m:t>
                              </m:r>
                              <m:r>
                                <a:rPr lang="en-US" sz="1800" i="1" dirty="0" smtClean="0">
                                  <a:latin typeface="Cambria Math" panose="02040503050406030204" pitchFamily="18" charset="0"/>
                                  <a:cs typeface="Calibri" panose="020F0502020204030204" pitchFamily="34" charset="0"/>
                                </a:rPr>
                                <m:t>)</m:t>
                              </m:r>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continental scale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69174650"/>
                      </a:ext>
                    </a:extLst>
                  </a:tr>
                  <a:tr h="370840">
                    <a:tc>
                      <a:txBody>
                        <a:bodyPr/>
                        <a:lstStyle/>
                        <a:p>
                          <a:pPr algn="ctr"/>
                          <a:r>
                            <a:rPr lang="en-US" sz="1800" dirty="0">
                              <a:latin typeface="Calibri" panose="020F0502020204030204" pitchFamily="34" charset="0"/>
                              <a:cs typeface="Calibri" panose="020F0502020204030204" pitchFamily="34" charset="0"/>
                            </a:rPr>
                            <a:t>First-Order Stokes/Blatter-Pattyn</a:t>
                          </a:r>
                          <a:r>
                            <a:rPr lang="en-US" sz="1800" baseline="30000" dirty="0">
                              <a:latin typeface="Calibri" panose="020F0502020204030204" pitchFamily="34" charset="0"/>
                              <a:cs typeface="Calibri" panose="020F0502020204030204" pitchFamily="34" charset="0"/>
                            </a:rPr>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14:m>
                            <m:oMathPara xmlns:m="http://schemas.openxmlformats.org/officeDocument/2006/math">
                              <m:oMathParaPr>
                                <m:jc m:val="centerGroup"/>
                              </m:oMathParaPr>
                              <m:oMath xmlns:m="http://schemas.openxmlformats.org/officeDocument/2006/math">
                                <m:r>
                                  <a:rPr lang="en-US" sz="1800" i="1" dirty="0" smtClean="0">
                                    <a:latin typeface="Cambria Math" panose="02040503050406030204" pitchFamily="18" charset="0"/>
                                    <a:cs typeface="Calibri" panose="020F0502020204030204" pitchFamily="34" charset="0"/>
                                  </a:rPr>
                                  <m:t>𝑂</m:t>
                                </m:r>
                                <m:r>
                                  <a:rPr lang="en-US" sz="1800" i="1" dirty="0" smtClean="0">
                                    <a:latin typeface="Cambria Math" panose="02040503050406030204" pitchFamily="18" charset="0"/>
                                    <a:cs typeface="Calibri" panose="020F0502020204030204" pitchFamily="34" charset="0"/>
                                  </a:rPr>
                                  <m:t>(</m:t>
                                </m:r>
                                <m:r>
                                  <a:rPr lang="en-US" sz="1800" i="1" dirty="0" smtClean="0">
                                    <a:latin typeface="Cambria Math" panose="02040503050406030204" pitchFamily="18" charset="0"/>
                                    <a:ea typeface="Cambria Math" panose="02040503050406030204" pitchFamily="18" charset="0"/>
                                    <a:cs typeface="Calibri" panose="020F0502020204030204" pitchFamily="34" charset="0"/>
                                  </a:rPr>
                                  <m:t>𝛿</m:t>
                                </m:r>
                                <m:r>
                                  <a:rPr lang="en-US" sz="1800" i="1" dirty="0" smtClean="0">
                                    <a:latin typeface="Cambria Math" panose="02040503050406030204" pitchFamily="18" charset="0"/>
                                    <a:cs typeface="Calibri" panose="020F0502020204030204" pitchFamily="34" charset="0"/>
                                  </a:rPr>
                                  <m:t>)</m:t>
                                </m:r>
                              </m:oMath>
                            </m:oMathPara>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sz="1800" dirty="0">
                              <a:latin typeface="Calibri" panose="020F0502020204030204" pitchFamily="34" charset="0"/>
                              <a:cs typeface="Calibri" panose="020F0502020204030204" pitchFamily="34" charset="0"/>
                            </a:rPr>
                            <a:t>3D model for </a:t>
                          </a:r>
                          <a14:m>
                            <m:oMath xmlns:m="http://schemas.openxmlformats.org/officeDocument/2006/math">
                              <m:r>
                                <a:rPr lang="en-US" sz="1800" i="1" dirty="0"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1</m:t>
                                  </m:r>
                                </m:sub>
                              </m:sSub>
                              <m:r>
                                <a:rPr lang="en-US" sz="1800" i="1" dirty="0" err="1"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2</m:t>
                                  </m:r>
                                </m:sub>
                              </m:sSub>
                              <m:r>
                                <a:rPr lang="en-US" sz="1800" b="0" i="0" dirty="0" smtClean="0">
                                  <a:latin typeface="Cambria Math" panose="02040503050406030204" pitchFamily="18" charset="0"/>
                                  <a:cs typeface="Calibri" panose="020F0502020204030204" pitchFamily="34" charset="0"/>
                                </a:rPr>
                                <m:t>)</m:t>
                              </m:r>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sz="1800" dirty="0">
                              <a:latin typeface="Calibri" panose="020F0502020204030204" pitchFamily="34" charset="0"/>
                              <a:cs typeface="Calibri" panose="020F0502020204030204" pitchFamily="34" charset="0"/>
                            </a:rPr>
                            <a:t>continental scale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extLst>
                      <a:ext uri="{0D108BD9-81ED-4DB2-BD59-A6C34878D82A}">
                        <a16:rowId xmlns:a16="http://schemas.microsoft.com/office/drawing/2014/main" val="748654364"/>
                      </a:ext>
                    </a:extLst>
                  </a:tr>
                  <a:tr h="370840">
                    <a:tc>
                      <a:txBody>
                        <a:bodyPr/>
                        <a:lstStyle/>
                        <a:p>
                          <a:pPr algn="ctr"/>
                          <a:r>
                            <a:rPr lang="en-US" sz="1800" dirty="0">
                              <a:latin typeface="Calibri" panose="020F0502020204030204" pitchFamily="34" charset="0"/>
                              <a:cs typeface="Calibri" panose="020F0502020204030204" pitchFamily="34" charset="0"/>
                            </a:rPr>
                            <a:t>L1L1, L1L2</a:t>
                          </a:r>
                          <a:r>
                            <a:rPr lang="en-US" sz="1800" baseline="30000" dirty="0">
                              <a:latin typeface="Calibri" panose="020F0502020204030204" pitchFamily="34" charset="0"/>
                              <a:cs typeface="Calibri" panose="020F0502020204030204" pitchFamily="34" charset="0"/>
                            </a:rPr>
                            <a:t>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14:m>
                            <m:oMathPara xmlns:m="http://schemas.openxmlformats.org/officeDocument/2006/math">
                              <m:oMathParaPr>
                                <m:jc m:val="centerGroup"/>
                              </m:oMathParaPr>
                              <m:oMath xmlns:m="http://schemas.openxmlformats.org/officeDocument/2006/math">
                                <m:r>
                                  <a:rPr lang="en-US" sz="1800" i="1" dirty="0" smtClean="0">
                                    <a:latin typeface="Cambria Math" panose="02040503050406030204" pitchFamily="18" charset="0"/>
                                    <a:cs typeface="Calibri" panose="020F0502020204030204" pitchFamily="34" charset="0"/>
                                  </a:rPr>
                                  <m:t>𝑂</m:t>
                                </m:r>
                                <m:r>
                                  <a:rPr lang="en-US" sz="1800" i="1" dirty="0" smtClean="0">
                                    <a:latin typeface="Cambria Math" panose="02040503050406030204" pitchFamily="18" charset="0"/>
                                    <a:cs typeface="Calibri" panose="020F0502020204030204" pitchFamily="34" charset="0"/>
                                  </a:rPr>
                                  <m:t>(</m:t>
                                </m:r>
                                <m:r>
                                  <a:rPr lang="en-US" sz="1800" i="1" dirty="0" smtClean="0">
                                    <a:latin typeface="Cambria Math" panose="02040503050406030204" pitchFamily="18" charset="0"/>
                                    <a:ea typeface="Cambria Math" panose="02040503050406030204" pitchFamily="18" charset="0"/>
                                    <a:cs typeface="Calibri" panose="020F0502020204030204" pitchFamily="34" charset="0"/>
                                  </a:rPr>
                                  <m:t>𝛿</m:t>
                                </m:r>
                                <m:r>
                                  <a:rPr lang="en-US" sz="1800" i="1" dirty="0" smtClean="0">
                                    <a:latin typeface="Cambria Math" panose="02040503050406030204" pitchFamily="18" charset="0"/>
                                    <a:cs typeface="Calibri" panose="020F0502020204030204" pitchFamily="34" charset="0"/>
                                  </a:rPr>
                                  <m:t>)</m:t>
                                </m:r>
                              </m:oMath>
                            </m:oMathPara>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sz="1800" dirty="0">
                              <a:latin typeface="Calibri" panose="020F0502020204030204" pitchFamily="34" charset="0"/>
                              <a:cs typeface="Calibri" panose="020F0502020204030204" pitchFamily="34" charset="0"/>
                            </a:rPr>
                            <a:t>Depth integrated, 2D models for </a:t>
                          </a:r>
                          <a14:m>
                            <m:oMath xmlns:m="http://schemas.openxmlformats.org/officeDocument/2006/math">
                              <m:r>
                                <a:rPr lang="en-US" sz="1800" i="1" dirty="0"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1</m:t>
                                  </m:r>
                                </m:sub>
                              </m:sSub>
                              <m:r>
                                <a:rPr lang="en-US" sz="1800" i="1" dirty="0" err="1"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2</m:t>
                                  </m:r>
                                </m:sub>
                              </m:sSub>
                              <m:r>
                                <a:rPr lang="en-US" sz="1800" b="0" i="0" dirty="0" smtClean="0">
                                  <a:latin typeface="Cambria Math" panose="02040503050406030204" pitchFamily="18" charset="0"/>
                                  <a:cs typeface="Calibri" panose="020F0502020204030204" pitchFamily="34" charset="0"/>
                                </a:rPr>
                                <m:t>)</m:t>
                              </m:r>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sz="1800" dirty="0">
                              <a:latin typeface="Calibri" panose="020F0502020204030204" pitchFamily="34" charset="0"/>
                              <a:cs typeface="Calibri" panose="020F0502020204030204" pitchFamily="34" charset="0"/>
                            </a:rPr>
                            <a:t>Antarctica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extLst>
                      <a:ext uri="{0D108BD9-81ED-4DB2-BD59-A6C34878D82A}">
                        <a16:rowId xmlns:a16="http://schemas.microsoft.com/office/drawing/2014/main" val="1115610908"/>
                      </a:ext>
                    </a:extLst>
                  </a:tr>
                  <a:tr h="370840">
                    <a:tc>
                      <a:txBody>
                        <a:bodyPr/>
                        <a:lstStyle/>
                        <a:p>
                          <a:pPr algn="ctr"/>
                          <a:r>
                            <a:rPr lang="en-US" sz="1800" dirty="0">
                              <a:latin typeface="Calibri" panose="020F0502020204030204" pitchFamily="34" charset="0"/>
                              <a:cs typeface="Calibri" panose="020F0502020204030204" pitchFamily="34" charset="0"/>
                            </a:rPr>
                            <a:t>Shallow Ice (SIA)</a:t>
                          </a:r>
                          <a:r>
                            <a:rPr lang="en-US" sz="1800" baseline="30000" dirty="0">
                              <a:latin typeface="Calibri" panose="020F0502020204030204" pitchFamily="34" charset="0"/>
                              <a:cs typeface="Calibri" panose="020F0502020204030204" pitchFamily="34" charset="0"/>
                            </a:rPr>
                            <a:t>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14:m>
                            <m:oMathPara xmlns:m="http://schemas.openxmlformats.org/officeDocument/2006/math">
                              <m:oMathParaPr>
                                <m:jc m:val="centerGroup"/>
                              </m:oMathParaPr>
                              <m:oMath xmlns:m="http://schemas.openxmlformats.org/officeDocument/2006/math">
                                <m:r>
                                  <a:rPr lang="en-US" sz="1800" i="1" dirty="0" smtClean="0">
                                    <a:latin typeface="Cambria Math" panose="02040503050406030204" pitchFamily="18" charset="0"/>
                                    <a:cs typeface="Calibri" panose="020F0502020204030204" pitchFamily="34" charset="0"/>
                                  </a:rPr>
                                  <m:t>𝑂</m:t>
                                </m:r>
                                <m:r>
                                  <a:rPr lang="en-US" sz="1800" i="1" dirty="0" smtClean="0">
                                    <a:latin typeface="Cambria Math" panose="02040503050406030204" pitchFamily="18" charset="0"/>
                                    <a:cs typeface="Calibri" panose="020F0502020204030204" pitchFamily="34" charset="0"/>
                                  </a:rPr>
                                  <m:t>(1)</m:t>
                                </m:r>
                              </m:oMath>
                            </m:oMathPara>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sz="1800" dirty="0">
                              <a:latin typeface="Calibri" panose="020F0502020204030204" pitchFamily="34" charset="0"/>
                              <a:cs typeface="Calibri" panose="020F0502020204030204" pitchFamily="34" charset="0"/>
                            </a:rPr>
                            <a:t>Depth integrated, 2D model for </a:t>
                          </a:r>
                          <a14:m>
                            <m:oMath xmlns:m="http://schemas.openxmlformats.org/officeDocument/2006/math">
                              <m:r>
                                <a:rPr lang="en-US" sz="1800" i="1" dirty="0"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1</m:t>
                                  </m:r>
                                </m:sub>
                              </m:sSub>
                              <m:r>
                                <a:rPr lang="en-US" sz="1800" i="1" dirty="0" err="1" smtClean="0">
                                  <a:latin typeface="Cambria Math" panose="02040503050406030204" pitchFamily="18" charset="0"/>
                                  <a:cs typeface="Calibri" panose="020F0502020204030204" pitchFamily="34" charset="0"/>
                                </a:rPr>
                                <m:t>,</m:t>
                              </m:r>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2</m:t>
                                  </m:r>
                                </m:sub>
                              </m:sSub>
                              <m:r>
                                <a:rPr lang="en-US" sz="1800" b="0" i="0" dirty="0" smtClean="0">
                                  <a:latin typeface="Cambria Math" panose="02040503050406030204" pitchFamily="18" charset="0"/>
                                  <a:cs typeface="Calibri" panose="020F0502020204030204" pitchFamily="34" charset="0"/>
                                </a:rPr>
                                <m:t>)</m:t>
                              </m:r>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en-US" sz="1800" dirty="0">
                              <a:latin typeface="Calibri" panose="020F0502020204030204" pitchFamily="34" charset="0"/>
                              <a:cs typeface="Calibri" panose="020F0502020204030204" pitchFamily="34" charset="0"/>
                            </a:rPr>
                            <a:t>grounded ice with frozen bed</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extLst>
                      <a:ext uri="{0D108BD9-81ED-4DB2-BD59-A6C34878D82A}">
                        <a16:rowId xmlns:a16="http://schemas.microsoft.com/office/drawing/2014/main" val="3653844338"/>
                      </a:ext>
                    </a:extLst>
                  </a:tr>
                  <a:tr h="370840">
                    <a:tc>
                      <a:txBody>
                        <a:bodyPr/>
                        <a:lstStyle/>
                        <a:p>
                          <a:pPr algn="ctr"/>
                          <a:r>
                            <a:rPr lang="en-US" sz="1800" dirty="0">
                              <a:latin typeface="Calibri" panose="020F0502020204030204" pitchFamily="34" charset="0"/>
                              <a:cs typeface="Calibri" panose="020F0502020204030204" pitchFamily="34" charset="0"/>
                            </a:rPr>
                            <a:t>Shallow Shelf (SSA)</a:t>
                          </a:r>
                          <a:r>
                            <a:rPr lang="en-US" sz="1800" baseline="30000" dirty="0">
                              <a:latin typeface="Calibri" panose="020F0502020204030204" pitchFamily="34" charset="0"/>
                              <a:cs typeface="Calibri" panose="020F0502020204030204" pitchFamily="34" charset="0"/>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14:m>
                            <m:oMathPara xmlns:m="http://schemas.openxmlformats.org/officeDocument/2006/math">
                              <m:oMathParaPr>
                                <m:jc m:val="centerGroup"/>
                              </m:oMathParaPr>
                              <m:oMath xmlns:m="http://schemas.openxmlformats.org/officeDocument/2006/math">
                                <m:r>
                                  <a:rPr lang="en-US" sz="1800" i="1" dirty="0" smtClean="0">
                                    <a:latin typeface="Cambria Math" panose="02040503050406030204" pitchFamily="18" charset="0"/>
                                    <a:cs typeface="Calibri" panose="020F0502020204030204" pitchFamily="34" charset="0"/>
                                  </a:rPr>
                                  <m:t>𝑂</m:t>
                                </m:r>
                                <m:r>
                                  <a:rPr lang="en-US" sz="1800" i="1" dirty="0" smtClean="0">
                                    <a:latin typeface="Cambria Math" panose="02040503050406030204" pitchFamily="18" charset="0"/>
                                    <a:cs typeface="Calibri" panose="020F0502020204030204" pitchFamily="34" charset="0"/>
                                  </a:rPr>
                                  <m:t>(1)</m:t>
                                </m:r>
                              </m:oMath>
                            </m:oMathPara>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sz="1800" dirty="0">
                              <a:latin typeface="Calibri" panose="020F0502020204030204" pitchFamily="34" charset="0"/>
                              <a:cs typeface="Calibri" panose="020F0502020204030204" pitchFamily="34" charset="0"/>
                            </a:rPr>
                            <a:t>Closed form for </a:t>
                          </a:r>
                          <a14:m>
                            <m:oMath xmlns:m="http://schemas.openxmlformats.org/officeDocument/2006/math">
                              <m:sSub>
                                <m:sSubPr>
                                  <m:ctrlPr>
                                    <a:rPr lang="en-US" sz="1800" i="1" dirty="0" smtClean="0">
                                      <a:latin typeface="Cambria Math" panose="02040503050406030204" pitchFamily="18" charset="0"/>
                                      <a:cs typeface="Calibri" panose="020F0502020204030204" pitchFamily="34" charset="0"/>
                                    </a:rPr>
                                  </m:ctrlPr>
                                </m:sSubPr>
                                <m:e>
                                  <m:r>
                                    <a:rPr lang="en-US" sz="1800" b="0" i="1" dirty="0" smtClean="0">
                                      <a:latin typeface="Cambria Math" panose="02040503050406030204" pitchFamily="18" charset="0"/>
                                      <a:cs typeface="Calibri" panose="020F0502020204030204" pitchFamily="34" charset="0"/>
                                    </a:rPr>
                                    <m:t>𝑢</m:t>
                                  </m:r>
                                </m:e>
                                <m:sub>
                                  <m:r>
                                    <a:rPr lang="en-US" sz="1800" b="0" i="1" dirty="0" smtClean="0">
                                      <a:latin typeface="Cambria Math" panose="02040503050406030204" pitchFamily="18" charset="0"/>
                                      <a:cs typeface="Calibri" panose="020F0502020204030204" pitchFamily="34" charset="0"/>
                                    </a:rPr>
                                    <m:t>1</m:t>
                                  </m:r>
                                </m:sub>
                              </m:sSub>
                            </m:oMath>
                          </a14:m>
                          <a:endParaRPr lang="en-US" sz="18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en-US" sz="1800" dirty="0">
                              <a:latin typeface="Calibri" panose="020F0502020204030204" pitchFamily="34" charset="0"/>
                              <a:cs typeface="Calibri" panose="020F0502020204030204" pitchFamily="34" charset="0"/>
                            </a:rPr>
                            <a:t>shelves or fast sliding grounded ice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extLst>
                      <a:ext uri="{0D108BD9-81ED-4DB2-BD59-A6C34878D82A}">
                        <a16:rowId xmlns:a16="http://schemas.microsoft.com/office/drawing/2014/main" val="2081752461"/>
                      </a:ext>
                    </a:extLst>
                  </a:tr>
                </a:tbl>
              </a:graphicData>
            </a:graphic>
          </p:graphicFrame>
        </mc:Choice>
        <mc:Fallback xmlns="">
          <p:graphicFrame>
            <p:nvGraphicFramePr>
              <p:cNvPr id="9" name="Table 8">
                <a:extLst>
                  <a:ext uri="{FF2B5EF4-FFF2-40B4-BE49-F238E27FC236}">
                    <a16:creationId xmlns:a16="http://schemas.microsoft.com/office/drawing/2014/main" id="{9FD12E11-ED43-49E1-BDD1-14AD7344A1CA}"/>
                  </a:ext>
                </a:extLst>
              </p:cNvPr>
              <p:cNvGraphicFramePr>
                <a:graphicFrameLocks noGrp="1"/>
              </p:cNvGraphicFramePr>
              <p:nvPr>
                <p:extLst>
                  <p:ext uri="{D42A27DB-BD31-4B8C-83A1-F6EECF244321}">
                    <p14:modId xmlns:p14="http://schemas.microsoft.com/office/powerpoint/2010/main" val="900849573"/>
                  </p:ext>
                </p:extLst>
              </p:nvPr>
            </p:nvGraphicFramePr>
            <p:xfrm>
              <a:off x="270039" y="1066800"/>
              <a:ext cx="8096719" cy="3845560"/>
            </p:xfrm>
            <a:graphic>
              <a:graphicData uri="http://schemas.openxmlformats.org/drawingml/2006/table">
                <a:tbl>
                  <a:tblPr firstRow="1" bandRow="1">
                    <a:tableStyleId>{5C22544A-7EE6-4342-B048-85BDC9FD1C3A}</a:tableStyleId>
                  </a:tblPr>
                  <a:tblGrid>
                    <a:gridCol w="2362185">
                      <a:extLst>
                        <a:ext uri="{9D8B030D-6E8A-4147-A177-3AD203B41FA5}">
                          <a16:colId xmlns:a16="http://schemas.microsoft.com/office/drawing/2014/main" val="3631845956"/>
                        </a:ext>
                      </a:extLst>
                    </a:gridCol>
                    <a:gridCol w="1313180">
                      <a:extLst>
                        <a:ext uri="{9D8B030D-6E8A-4147-A177-3AD203B41FA5}">
                          <a16:colId xmlns:a16="http://schemas.microsoft.com/office/drawing/2014/main" val="2326646752"/>
                        </a:ext>
                      </a:extLst>
                    </a:gridCol>
                    <a:gridCol w="2089025">
                      <a:extLst>
                        <a:ext uri="{9D8B030D-6E8A-4147-A177-3AD203B41FA5}">
                          <a16:colId xmlns:a16="http://schemas.microsoft.com/office/drawing/2014/main" val="3223933451"/>
                        </a:ext>
                      </a:extLst>
                    </a:gridCol>
                    <a:gridCol w="2332329">
                      <a:extLst>
                        <a:ext uri="{9D8B030D-6E8A-4147-A177-3AD203B41FA5}">
                          <a16:colId xmlns:a16="http://schemas.microsoft.com/office/drawing/2014/main" val="3782262283"/>
                        </a:ext>
                      </a:extLst>
                    </a:gridCol>
                  </a:tblGrid>
                  <a:tr h="370840">
                    <a:tc>
                      <a:txBody>
                        <a:bodyPr/>
                        <a:lstStyle/>
                        <a:p>
                          <a:pPr algn="ctr"/>
                          <a:r>
                            <a:rPr lang="en-US" sz="1800" b="1" dirty="0">
                              <a:solidFill>
                                <a:schemeClr val="tx1"/>
                              </a:solidFill>
                              <a:latin typeface="Calibri" panose="020F0502020204030204" pitchFamily="34" charset="0"/>
                              <a:cs typeface="Calibri" panose="020F0502020204030204" pitchFamily="34" charset="0"/>
                            </a:rPr>
                            <a:t>Model Name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Terms Kept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Comments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b="1" dirty="0">
                              <a:solidFill>
                                <a:schemeClr val="tx1"/>
                              </a:solidFill>
                              <a:latin typeface="Calibri" panose="020F0502020204030204" pitchFamily="34" charset="0"/>
                              <a:cs typeface="Calibri" panose="020F0502020204030204" pitchFamily="34" charset="0"/>
                            </a:rPr>
                            <a:t>Validity</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54644538"/>
                      </a:ext>
                    </a:extLst>
                  </a:tr>
                  <a:tr h="365760">
                    <a:tc>
                      <a:txBody>
                        <a:bodyPr/>
                        <a:lstStyle/>
                        <a:p>
                          <a:pPr algn="ctr"/>
                          <a:r>
                            <a:rPr lang="en-US" sz="1800" dirty="0">
                              <a:latin typeface="Calibri" panose="020F0502020204030204" pitchFamily="34" charset="0"/>
                              <a:cs typeface="Calibri" panose="020F0502020204030204" pitchFamily="34" charset="0"/>
                            </a:rPr>
                            <a:t>Stokes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800" dirty="0">
                              <a:latin typeface="Calibri" panose="020F0502020204030204" pitchFamily="34" charset="0"/>
                              <a:cs typeface="Calibri" panose="020F0502020204030204" pitchFamily="34" charset="0"/>
                            </a:rPr>
                            <a:t>All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110000" r="-112245" b="-876667"/>
                          </a:stretch>
                        </a:blipFill>
                      </a:tcPr>
                    </a:tc>
                    <a:tc>
                      <a:txBody>
                        <a:bodyPr/>
                        <a:lstStyle/>
                        <a:p>
                          <a:pPr algn="ctr"/>
                          <a:r>
                            <a:rPr lang="en-US" sz="1800" dirty="0">
                              <a:latin typeface="Calibri" panose="020F0502020204030204" pitchFamily="34" charset="0"/>
                              <a:cs typeface="Calibri" panose="020F0502020204030204" pitchFamily="34" charset="0"/>
                            </a:rPr>
                            <a:t>continental scale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69174650"/>
                      </a:ext>
                    </a:extLst>
                  </a:tr>
                  <a:tr h="640080">
                    <a:tc>
                      <a:txBody>
                        <a:bodyPr/>
                        <a:lstStyle/>
                        <a:p>
                          <a:pPr algn="ctr"/>
                          <a:r>
                            <a:rPr lang="en-US" sz="1800" dirty="0">
                              <a:latin typeface="Calibri" panose="020F0502020204030204" pitchFamily="34" charset="0"/>
                              <a:cs typeface="Calibri" panose="020F0502020204030204" pitchFamily="34" charset="0"/>
                            </a:rPr>
                            <a:t>First-Order Stokes/Blatter-Pattyn</a:t>
                          </a:r>
                          <a:r>
                            <a:rPr lang="en-US" sz="1800" baseline="30000" dirty="0">
                              <a:latin typeface="Calibri" panose="020F0502020204030204" pitchFamily="34" charset="0"/>
                              <a:cs typeface="Calibri" panose="020F0502020204030204" pitchFamily="34" charset="0"/>
                            </a:rPr>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80930" t="-120000" r="-338605" b="-400952"/>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120000" r="-112245" b="-400952"/>
                          </a:stretch>
                        </a:blipFill>
                      </a:tcPr>
                    </a:tc>
                    <a:tc>
                      <a:txBody>
                        <a:bodyPr/>
                        <a:lstStyle/>
                        <a:p>
                          <a:pPr algn="ctr"/>
                          <a:r>
                            <a:rPr lang="en-US" sz="1800" dirty="0">
                              <a:latin typeface="Calibri" panose="020F0502020204030204" pitchFamily="34" charset="0"/>
                              <a:cs typeface="Calibri" panose="020F0502020204030204" pitchFamily="34" charset="0"/>
                            </a:rPr>
                            <a:t>continental scale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extLst>
                      <a:ext uri="{0D108BD9-81ED-4DB2-BD59-A6C34878D82A}">
                        <a16:rowId xmlns:a16="http://schemas.microsoft.com/office/drawing/2014/main" val="748654364"/>
                      </a:ext>
                    </a:extLst>
                  </a:tr>
                  <a:tr h="914400">
                    <a:tc>
                      <a:txBody>
                        <a:bodyPr/>
                        <a:lstStyle/>
                        <a:p>
                          <a:pPr algn="ctr"/>
                          <a:r>
                            <a:rPr lang="en-US" sz="1800" dirty="0">
                              <a:latin typeface="Calibri" panose="020F0502020204030204" pitchFamily="34" charset="0"/>
                              <a:cs typeface="Calibri" panose="020F0502020204030204" pitchFamily="34" charset="0"/>
                            </a:rPr>
                            <a:t>L1L1, L1L2</a:t>
                          </a:r>
                          <a:r>
                            <a:rPr lang="en-US" sz="1800" baseline="30000" dirty="0">
                              <a:latin typeface="Calibri" panose="020F0502020204030204" pitchFamily="34" charset="0"/>
                              <a:cs typeface="Calibri" panose="020F0502020204030204" pitchFamily="34" charset="0"/>
                            </a:rPr>
                            <a:t>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80930" t="-154000" r="-338605" b="-180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154000" r="-112245" b="-180667"/>
                          </a:stretch>
                        </a:blipFill>
                      </a:tcPr>
                    </a:tc>
                    <a:tc>
                      <a:txBody>
                        <a:bodyPr/>
                        <a:lstStyle/>
                        <a:p>
                          <a:pPr algn="ctr"/>
                          <a:r>
                            <a:rPr lang="en-US" sz="1800" dirty="0">
                              <a:latin typeface="Calibri" panose="020F0502020204030204" pitchFamily="34" charset="0"/>
                              <a:cs typeface="Calibri" panose="020F0502020204030204" pitchFamily="34" charset="0"/>
                            </a:rPr>
                            <a:t>Antarctica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extLst>
                      <a:ext uri="{0D108BD9-81ED-4DB2-BD59-A6C34878D82A}">
                        <a16:rowId xmlns:a16="http://schemas.microsoft.com/office/drawing/2014/main" val="1115610908"/>
                      </a:ext>
                    </a:extLst>
                  </a:tr>
                  <a:tr h="914400">
                    <a:tc>
                      <a:txBody>
                        <a:bodyPr/>
                        <a:lstStyle/>
                        <a:p>
                          <a:pPr algn="ctr"/>
                          <a:r>
                            <a:rPr lang="en-US" sz="1800" dirty="0">
                              <a:latin typeface="Calibri" panose="020F0502020204030204" pitchFamily="34" charset="0"/>
                              <a:cs typeface="Calibri" panose="020F0502020204030204" pitchFamily="34" charset="0"/>
                            </a:rPr>
                            <a:t>Shallow Ice (SIA)</a:t>
                          </a:r>
                          <a:r>
                            <a:rPr lang="en-US" sz="1800" baseline="30000" dirty="0">
                              <a:latin typeface="Calibri" panose="020F0502020204030204" pitchFamily="34" charset="0"/>
                              <a:cs typeface="Calibri" panose="020F0502020204030204" pitchFamily="34" charset="0"/>
                            </a:rPr>
                            <a:t>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80930" t="-254000" r="-338605" b="-80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254000" r="-112245" b="-80667"/>
                          </a:stretch>
                        </a:blipFill>
                      </a:tcPr>
                    </a:tc>
                    <a:tc>
                      <a: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en-US" sz="1800" dirty="0">
                              <a:latin typeface="Calibri" panose="020F0502020204030204" pitchFamily="34" charset="0"/>
                              <a:cs typeface="Calibri" panose="020F0502020204030204" pitchFamily="34" charset="0"/>
                            </a:rPr>
                            <a:t>grounded ice with frozen bed</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extLst>
                      <a:ext uri="{0D108BD9-81ED-4DB2-BD59-A6C34878D82A}">
                        <a16:rowId xmlns:a16="http://schemas.microsoft.com/office/drawing/2014/main" val="3653844338"/>
                      </a:ext>
                    </a:extLst>
                  </a:tr>
                  <a:tr h="640080">
                    <a:tc>
                      <a:txBody>
                        <a:bodyPr/>
                        <a:lstStyle/>
                        <a:p>
                          <a:pPr algn="ctr"/>
                          <a:r>
                            <a:rPr lang="en-US" sz="1800" dirty="0">
                              <a:latin typeface="Calibri" panose="020F0502020204030204" pitchFamily="34" charset="0"/>
                              <a:cs typeface="Calibri" panose="020F0502020204030204" pitchFamily="34" charset="0"/>
                            </a:rPr>
                            <a:t>Shallow Shelf (SSA)</a:t>
                          </a:r>
                          <a:r>
                            <a:rPr lang="en-US" sz="1800" baseline="30000" dirty="0">
                              <a:latin typeface="Calibri" panose="020F0502020204030204" pitchFamily="34" charset="0"/>
                              <a:cs typeface="Calibri" panose="020F0502020204030204" pitchFamily="34" charset="0"/>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80930" t="-505714" r="-338605" b="-1523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2"/>
                          <a:stretch>
                            <a:fillRect l="-176093" t="-505714" r="-112245" b="-15238"/>
                          </a:stretch>
                        </a:blipFill>
                      </a:tcPr>
                    </a:tc>
                    <a:tc>
                      <a: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en-US" sz="1800" dirty="0">
                              <a:latin typeface="Calibri" panose="020F0502020204030204" pitchFamily="34" charset="0"/>
                              <a:cs typeface="Calibri" panose="020F0502020204030204" pitchFamily="34" charset="0"/>
                            </a:rPr>
                            <a:t>shelves or fast sliding grounded ice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extLst>
                      <a:ext uri="{0D108BD9-81ED-4DB2-BD59-A6C34878D82A}">
                        <a16:rowId xmlns:a16="http://schemas.microsoft.com/office/drawing/2014/main" val="2081752461"/>
                      </a:ext>
                    </a:extLst>
                  </a:tr>
                </a:tbl>
              </a:graphicData>
            </a:graphic>
          </p:graphicFrame>
        </mc:Fallback>
      </mc:AlternateContent>
      <mc:AlternateContent xmlns:mc="http://schemas.openxmlformats.org/markup-compatibility/2006" xmlns:a14="http://schemas.microsoft.com/office/drawing/2010/main">
        <mc:Choice Requires="a14">
          <p:sp>
            <p:nvSpPr>
              <p:cNvPr id="10" name="TextBox 9">
                <a:extLst>
                  <a:ext uri="{FF2B5EF4-FFF2-40B4-BE49-F238E27FC236}">
                    <a16:creationId xmlns:a16="http://schemas.microsoft.com/office/drawing/2014/main" id="{1DF59CD3-97D3-4C8D-BB8C-01119C382917}"/>
                  </a:ext>
                </a:extLst>
              </p:cNvPr>
              <p:cNvSpPr txBox="1"/>
              <p:nvPr/>
            </p:nvSpPr>
            <p:spPr>
              <a:xfrm>
                <a:off x="117196" y="5001632"/>
                <a:ext cx="8645356" cy="1046440"/>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Stokes flow model is “</a:t>
                </a:r>
                <a:r>
                  <a:rPr lang="en-US" b="1" dirty="0">
                    <a:latin typeface="Calibri" panose="020F0502020204030204" pitchFamily="34" charset="0"/>
                    <a:cs typeface="Calibri" panose="020F0502020204030204" pitchFamily="34" charset="0"/>
                  </a:rPr>
                  <a:t>gold standard</a:t>
                </a:r>
                <a:r>
                  <a:rPr lang="en-US" dirty="0">
                    <a:latin typeface="Calibri" panose="020F0502020204030204" pitchFamily="34" charset="0"/>
                    <a:cs typeface="Calibri" panose="020F0502020204030204" pitchFamily="34" charset="0"/>
                  </a:rPr>
                  <a:t>” but expensive.</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Simplified models </a:t>
                </a:r>
                <a:r>
                  <a:rPr lang="en-US" dirty="0">
                    <a:latin typeface="Calibri" panose="020F0502020204030204" pitchFamily="34" charset="0"/>
                    <a:cs typeface="Calibri" panose="020F0502020204030204" pitchFamily="34" charset="0"/>
                  </a:rPr>
                  <a:t>are derived from full Stokes model and take advantage of the fact that ice sheets are </a:t>
                </a:r>
                <a:r>
                  <a:rPr lang="en-US" b="1" dirty="0">
                    <a:latin typeface="Calibri" panose="020F0502020204030204" pitchFamily="34" charset="0"/>
                    <a:cs typeface="Calibri" panose="020F0502020204030204" pitchFamily="34" charset="0"/>
                  </a:rPr>
                  <a:t>thin</a:t>
                </a:r>
                <a:r>
                  <a:rPr lang="en-US" dirty="0">
                    <a:latin typeface="Calibri" panose="020F0502020204030204" pitchFamily="34" charset="0"/>
                    <a:cs typeface="Calibri" panose="020F0502020204030204" pitchFamily="34" charset="0"/>
                  </a:rPr>
                  <a:t>: </a:t>
                </a:r>
                <a14:m>
                  <m:oMath xmlns:m="http://schemas.openxmlformats.org/officeDocument/2006/math">
                    <m:r>
                      <a:rPr lang="en-US" i="1">
                        <a:latin typeface="Cambria Math" panose="02040503050406030204" pitchFamily="18" charset="0"/>
                        <a:ea typeface="Cambria Math" panose="02040503050406030204" pitchFamily="18" charset="0"/>
                        <a:cs typeface="Calibri" panose="020F0502020204030204" pitchFamily="34" charset="0"/>
                      </a:rPr>
                      <m:t>𝛿</m:t>
                    </m:r>
                    <m:r>
                      <a:rPr lang="en-US" i="1">
                        <a:latin typeface="Cambria Math" panose="02040503050406030204" pitchFamily="18" charset="0"/>
                        <a:ea typeface="Cambria Math" panose="02040503050406030204" pitchFamily="18" charset="0"/>
                        <a:cs typeface="Calibri" panose="020F0502020204030204" pitchFamily="34" charset="0"/>
                      </a:rPr>
                      <m:t>≪1.</m:t>
                    </m:r>
                  </m:oMath>
                </a14:m>
                <a:r>
                  <a:rPr lang="en-US" i="1" dirty="0">
                    <a:latin typeface="Calibri" panose="020F0502020204030204" pitchFamily="34" charset="0"/>
                    <a:cs typeface="Calibri" panose="020F0502020204030204" pitchFamily="34" charset="0"/>
                  </a:rPr>
                  <a:t> </a:t>
                </a:r>
                <a:endParaRPr lang="en-US" b="1" dirty="0">
                  <a:latin typeface="Calibri" panose="020F0502020204030204" pitchFamily="34" charset="0"/>
                  <a:cs typeface="Calibri" panose="020F0502020204030204" pitchFamily="34" charset="0"/>
                </a:endParaRPr>
              </a:p>
            </p:txBody>
          </p:sp>
        </mc:Choice>
        <mc:Fallback xmlns="">
          <p:sp>
            <p:nvSpPr>
              <p:cNvPr id="10" name="TextBox 9">
                <a:extLst>
                  <a:ext uri="{FF2B5EF4-FFF2-40B4-BE49-F238E27FC236}">
                    <a16:creationId xmlns:a16="http://schemas.microsoft.com/office/drawing/2014/main" id="{1DF59CD3-97D3-4C8D-BB8C-01119C382917}"/>
                  </a:ext>
                </a:extLst>
              </p:cNvPr>
              <p:cNvSpPr txBox="1">
                <a:spLocks noRot="1" noChangeAspect="1" noMove="1" noResize="1" noEditPoints="1" noAdjustHandles="1" noChangeArrowheads="1" noChangeShapeType="1" noTextEdit="1"/>
              </p:cNvSpPr>
              <p:nvPr/>
            </p:nvSpPr>
            <p:spPr>
              <a:xfrm>
                <a:off x="117196" y="5001632"/>
                <a:ext cx="8645356" cy="1046440"/>
              </a:xfrm>
              <a:prstGeom prst="rect">
                <a:avLst/>
              </a:prstGeom>
              <a:blipFill>
                <a:blip r:embed="rId3"/>
                <a:stretch>
                  <a:fillRect l="-423" t="-2907" b="-8140"/>
                </a:stretch>
              </a:blipFill>
            </p:spPr>
            <p:txBody>
              <a:bodyPr/>
              <a:lstStyle/>
              <a:p>
                <a:r>
                  <a:rPr lang="en-US">
                    <a:noFill/>
                  </a:rPr>
                  <a:t> </a:t>
                </a:r>
              </a:p>
            </p:txBody>
          </p:sp>
        </mc:Fallback>
      </mc:AlternateContent>
    </p:spTree>
    <p:extLst>
      <p:ext uri="{BB962C8B-B14F-4D97-AF65-F5344CB8AC3E}">
        <p14:creationId xmlns:p14="http://schemas.microsoft.com/office/powerpoint/2010/main" val="1517751127"/>
      </p:ext>
    </p:extLst>
  </p:cSld>
  <p:clrMapOvr>
    <a:masterClrMapping/>
  </p:clrMapOvr>
</p:sld>
</file>

<file path=ppt/slides/slide9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95906" y="-152400"/>
            <a:ext cx="8952188" cy="1288111"/>
          </a:xfrm>
          <a:prstGeom prst="rect">
            <a:avLst/>
          </a:prstGeom>
          <a:solidFill>
            <a:schemeClr val="bg1"/>
          </a:solid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Shallow Shelf and Shallow Ice Approximation</a:t>
            </a:r>
          </a:p>
        </p:txBody>
      </p:sp>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5D3F42A4-6322-4A9D-A503-F0FB1D098E8B}"/>
                  </a:ext>
                </a:extLst>
              </p:cNvPr>
              <p:cNvSpPr txBox="1"/>
              <p:nvPr/>
            </p:nvSpPr>
            <p:spPr>
              <a:xfrm>
                <a:off x="2646680" y="990600"/>
                <a:ext cx="2895596" cy="400110"/>
              </a:xfrm>
              <a:prstGeom prst="rect">
                <a:avLst/>
              </a:prstGeom>
              <a:solidFill>
                <a:srgbClr val="FFCC99"/>
              </a:solidFill>
            </p:spPr>
            <p:txBody>
              <a:bodyPr wrap="square" rtlCol="0">
                <a:spAutoFit/>
              </a:bodyPr>
              <a:lstStyle/>
              <a:p>
                <a:pPr algn="ctr"/>
                <a:r>
                  <a:rPr lang="en-US" sz="2000" dirty="0">
                    <a:latin typeface="Calibri" panose="020F0502020204030204" pitchFamily="34" charset="0"/>
                    <a:cs typeface="Calibri" panose="020F0502020204030204" pitchFamily="34" charset="0"/>
                  </a:rPr>
                  <a:t>FO Stokes(</a:t>
                </a:r>
                <a14:m>
                  <m:oMath xmlns:m="http://schemas.openxmlformats.org/officeDocument/2006/math">
                    <m:r>
                      <a:rPr lang="en-US" sz="2000" i="1" dirty="0" smtClean="0">
                        <a:latin typeface="Cambria Math" panose="02040503050406030204" pitchFamily="18" charset="0"/>
                        <a:cs typeface="Calibri" panose="020F0502020204030204" pitchFamily="34" charset="0"/>
                      </a:rPr>
                      <m:t>𝑢</m:t>
                    </m:r>
                    <m:r>
                      <a:rPr lang="en-US" sz="2000" i="1" dirty="0" smtClean="0">
                        <a:latin typeface="Cambria Math" panose="02040503050406030204" pitchFamily="18" charset="0"/>
                        <a:cs typeface="Calibri" panose="020F0502020204030204" pitchFamily="34" charset="0"/>
                      </a:rPr>
                      <m:t>,</m:t>
                    </m:r>
                    <m:r>
                      <a:rPr lang="en-US" sz="2000" i="1" dirty="0" smtClean="0">
                        <a:latin typeface="Cambria Math" panose="02040503050406030204" pitchFamily="18" charset="0"/>
                        <a:cs typeface="Calibri" panose="020F0502020204030204" pitchFamily="34" charset="0"/>
                      </a:rPr>
                      <m:t>𝑣</m:t>
                    </m:r>
                  </m:oMath>
                </a14:m>
                <a:r>
                  <a:rPr lang="en-US" sz="2000" dirty="0">
                    <a:latin typeface="Calibri" panose="020F0502020204030204" pitchFamily="34" charset="0"/>
                    <a:cs typeface="Calibri" panose="020F0502020204030204" pitchFamily="34" charset="0"/>
                  </a:rPr>
                  <a:t>) in </a:t>
                </a:r>
                <a14:m>
                  <m:oMath xmlns:m="http://schemas.openxmlformats.org/officeDocument/2006/math">
                    <m:r>
                      <m:rPr>
                        <m:sty m:val="p"/>
                      </m:rPr>
                      <a:rPr lang="el-GR" sz="2000" i="1" smtClean="0">
                        <a:latin typeface="Cambria Math" panose="02040503050406030204" pitchFamily="18" charset="0"/>
                        <a:ea typeface="Cambria Math" panose="02040503050406030204" pitchFamily="18" charset="0"/>
                        <a:cs typeface="Calibri" panose="020F0502020204030204" pitchFamily="34" charset="0"/>
                      </a:rPr>
                      <m:t>Ω</m:t>
                    </m:r>
                    <m:r>
                      <a:rPr lang="el-GR" sz="2000" i="1" smtClean="0">
                        <a:latin typeface="Cambria Math" panose="02040503050406030204" pitchFamily="18" charset="0"/>
                        <a:ea typeface="Cambria Math" panose="02040503050406030204" pitchFamily="18" charset="0"/>
                        <a:cs typeface="Calibri" panose="020F0502020204030204" pitchFamily="34" charset="0"/>
                      </a:rPr>
                      <m:t>∈</m:t>
                    </m:r>
                    <m:sSup>
                      <m:sSupPr>
                        <m:ctrlPr>
                          <a:rPr lang="el-GR" sz="2000" i="1" smtClean="0">
                            <a:latin typeface="Cambria Math" panose="02040503050406030204" pitchFamily="18" charset="0"/>
                            <a:ea typeface="Cambria Math" panose="02040503050406030204" pitchFamily="18" charset="0"/>
                            <a:cs typeface="Calibri" panose="020F0502020204030204" pitchFamily="34" charset="0"/>
                          </a:rPr>
                        </m:ctrlPr>
                      </m:sSupPr>
                      <m:e>
                        <m:r>
                          <a:rPr lang="el-GR" sz="2000" i="1" smtClean="0">
                            <a:latin typeface="Cambria Math" panose="02040503050406030204" pitchFamily="18" charset="0"/>
                            <a:ea typeface="Cambria Math" panose="02040503050406030204" pitchFamily="18" charset="0"/>
                            <a:cs typeface="Calibri" panose="020F0502020204030204" pitchFamily="34" charset="0"/>
                          </a:rPr>
                          <m:t>ℝ</m:t>
                        </m:r>
                      </m:e>
                      <m:sup>
                        <m:r>
                          <a:rPr lang="en-US" sz="2000" b="0" i="1" smtClean="0">
                            <a:latin typeface="Cambria Math" panose="02040503050406030204" pitchFamily="18" charset="0"/>
                            <a:ea typeface="Cambria Math" panose="02040503050406030204" pitchFamily="18" charset="0"/>
                            <a:cs typeface="Calibri" panose="020F0502020204030204" pitchFamily="34" charset="0"/>
                          </a:rPr>
                          <m:t>3</m:t>
                        </m:r>
                      </m:sup>
                    </m:sSup>
                  </m:oMath>
                </a14:m>
                <a:endParaRPr lang="en-US" sz="2000" dirty="0">
                  <a:latin typeface="Calibri" panose="020F0502020204030204" pitchFamily="34" charset="0"/>
                  <a:cs typeface="Calibri" panose="020F0502020204030204" pitchFamily="34" charset="0"/>
                </a:endParaRPr>
              </a:p>
            </p:txBody>
          </p:sp>
        </mc:Choice>
        <mc:Fallback xmlns="">
          <p:sp>
            <p:nvSpPr>
              <p:cNvPr id="3" name="TextBox 2">
                <a:extLst>
                  <a:ext uri="{FF2B5EF4-FFF2-40B4-BE49-F238E27FC236}">
                    <a16:creationId xmlns:a16="http://schemas.microsoft.com/office/drawing/2014/main" id="{5D3F42A4-6322-4A9D-A503-F0FB1D098E8B}"/>
                  </a:ext>
                </a:extLst>
              </p:cNvPr>
              <p:cNvSpPr txBox="1">
                <a:spLocks noRot="1" noChangeAspect="1" noMove="1" noResize="1" noEditPoints="1" noAdjustHandles="1" noChangeArrowheads="1" noChangeShapeType="1" noTextEdit="1"/>
              </p:cNvSpPr>
              <p:nvPr/>
            </p:nvSpPr>
            <p:spPr>
              <a:xfrm>
                <a:off x="2646680" y="990600"/>
                <a:ext cx="2895596" cy="400110"/>
              </a:xfrm>
              <a:prstGeom prst="rect">
                <a:avLst/>
              </a:prstGeom>
              <a:blipFill>
                <a:blip r:embed="rId2"/>
                <a:stretch>
                  <a:fillRect l="-842" t="-9231" b="-26154"/>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4" name="TextBox 3">
                <a:extLst>
                  <a:ext uri="{FF2B5EF4-FFF2-40B4-BE49-F238E27FC236}">
                    <a16:creationId xmlns:a16="http://schemas.microsoft.com/office/drawing/2014/main" id="{AF53A200-27A2-4A25-89DC-8C2D9695D998}"/>
                  </a:ext>
                </a:extLst>
              </p:cNvPr>
              <p:cNvSpPr txBox="1"/>
              <p:nvPr/>
            </p:nvSpPr>
            <p:spPr>
              <a:xfrm>
                <a:off x="1657701" y="4228833"/>
                <a:ext cx="2418692" cy="400110"/>
              </a:xfrm>
              <a:prstGeom prst="rect">
                <a:avLst/>
              </a:prstGeom>
              <a:solidFill>
                <a:srgbClr val="CCFF99"/>
              </a:solidFill>
            </p:spPr>
            <p:txBody>
              <a:bodyPr wrap="square" rtlCol="0">
                <a:spAutoFit/>
              </a:bodyPr>
              <a:lstStyle/>
              <a:p>
                <a:pPr algn="ctr"/>
                <a:r>
                  <a:rPr lang="en-US" sz="2000" dirty="0">
                    <a:latin typeface="Calibri" panose="020F0502020204030204" pitchFamily="34" charset="0"/>
                    <a:cs typeface="Calibri" panose="020F0502020204030204" pitchFamily="34" charset="0"/>
                  </a:rPr>
                  <a:t>SIA(</a:t>
                </a:r>
                <a14:m>
                  <m:oMath xmlns:m="http://schemas.openxmlformats.org/officeDocument/2006/math">
                    <m:r>
                      <a:rPr lang="en-US" sz="2000" i="1" dirty="0" smtClean="0">
                        <a:latin typeface="Cambria Math" panose="02040503050406030204" pitchFamily="18" charset="0"/>
                        <a:cs typeface="Calibri" panose="020F0502020204030204" pitchFamily="34" charset="0"/>
                      </a:rPr>
                      <m:t>𝑢</m:t>
                    </m:r>
                    <m:r>
                      <a:rPr lang="en-US" sz="2000" i="1" dirty="0" smtClean="0">
                        <a:latin typeface="Cambria Math" panose="02040503050406030204" pitchFamily="18" charset="0"/>
                        <a:cs typeface="Calibri" panose="020F0502020204030204" pitchFamily="34" charset="0"/>
                      </a:rPr>
                      <m:t>,</m:t>
                    </m:r>
                    <m:r>
                      <a:rPr lang="en-US" sz="2000" i="1" dirty="0" smtClean="0">
                        <a:latin typeface="Cambria Math" panose="02040503050406030204" pitchFamily="18" charset="0"/>
                        <a:cs typeface="Calibri" panose="020F0502020204030204" pitchFamily="34" charset="0"/>
                      </a:rPr>
                      <m:t>𝑣</m:t>
                    </m:r>
                  </m:oMath>
                </a14:m>
                <a:r>
                  <a:rPr lang="en-US" sz="2000" dirty="0">
                    <a:latin typeface="Calibri" panose="020F0502020204030204" pitchFamily="34" charset="0"/>
                    <a:cs typeface="Calibri" panose="020F0502020204030204" pitchFamily="34" charset="0"/>
                  </a:rPr>
                  <a:t>) in </a:t>
                </a:r>
                <a14:m>
                  <m:oMath xmlns:m="http://schemas.openxmlformats.org/officeDocument/2006/math">
                    <m:r>
                      <m:rPr>
                        <m:sty m:val="p"/>
                      </m:rPr>
                      <a:rPr lang="el-GR" sz="2000" i="1" smtClean="0">
                        <a:latin typeface="Cambria Math" panose="02040503050406030204" pitchFamily="18" charset="0"/>
                        <a:ea typeface="Cambria Math" panose="02040503050406030204" pitchFamily="18" charset="0"/>
                        <a:cs typeface="Calibri" panose="020F0502020204030204" pitchFamily="34" charset="0"/>
                      </a:rPr>
                      <m:t>Ω</m:t>
                    </m:r>
                    <m:r>
                      <a:rPr lang="el-GR" sz="2000" i="1" smtClean="0">
                        <a:latin typeface="Cambria Math" panose="02040503050406030204" pitchFamily="18" charset="0"/>
                        <a:ea typeface="Cambria Math" panose="02040503050406030204" pitchFamily="18" charset="0"/>
                        <a:cs typeface="Calibri" panose="020F0502020204030204" pitchFamily="34" charset="0"/>
                      </a:rPr>
                      <m:t>∈</m:t>
                    </m:r>
                    <m:sSup>
                      <m:sSupPr>
                        <m:ctrlPr>
                          <a:rPr lang="el-GR" sz="2000" i="1" smtClean="0">
                            <a:latin typeface="Cambria Math" panose="02040503050406030204" pitchFamily="18" charset="0"/>
                            <a:ea typeface="Cambria Math" panose="02040503050406030204" pitchFamily="18" charset="0"/>
                            <a:cs typeface="Calibri" panose="020F0502020204030204" pitchFamily="34" charset="0"/>
                          </a:rPr>
                        </m:ctrlPr>
                      </m:sSupPr>
                      <m:e>
                        <m:r>
                          <a:rPr lang="el-GR" sz="2000" i="1" smtClean="0">
                            <a:latin typeface="Cambria Math" panose="02040503050406030204" pitchFamily="18" charset="0"/>
                            <a:ea typeface="Cambria Math" panose="02040503050406030204" pitchFamily="18" charset="0"/>
                            <a:cs typeface="Calibri" panose="020F0502020204030204" pitchFamily="34" charset="0"/>
                          </a:rPr>
                          <m:t>ℝ</m:t>
                        </m:r>
                      </m:e>
                      <m:sup>
                        <m:r>
                          <a:rPr lang="en-US" sz="2000" b="0" i="1" smtClean="0">
                            <a:latin typeface="Cambria Math" panose="02040503050406030204" pitchFamily="18" charset="0"/>
                            <a:ea typeface="Cambria Math" panose="02040503050406030204" pitchFamily="18" charset="0"/>
                            <a:cs typeface="Calibri" panose="020F0502020204030204" pitchFamily="34" charset="0"/>
                          </a:rPr>
                          <m:t>3</m:t>
                        </m:r>
                      </m:sup>
                    </m:sSup>
                  </m:oMath>
                </a14:m>
                <a:endParaRPr lang="en-US" sz="2000" dirty="0">
                  <a:latin typeface="Calibri" panose="020F0502020204030204" pitchFamily="34" charset="0"/>
                  <a:cs typeface="Calibri" panose="020F0502020204030204" pitchFamily="34" charset="0"/>
                </a:endParaRPr>
              </a:p>
            </p:txBody>
          </p:sp>
        </mc:Choice>
        <mc:Fallback xmlns="">
          <p:sp>
            <p:nvSpPr>
              <p:cNvPr id="4" name="TextBox 3">
                <a:extLst>
                  <a:ext uri="{FF2B5EF4-FFF2-40B4-BE49-F238E27FC236}">
                    <a16:creationId xmlns:a16="http://schemas.microsoft.com/office/drawing/2014/main" id="{AF53A200-27A2-4A25-89DC-8C2D9695D998}"/>
                  </a:ext>
                </a:extLst>
              </p:cNvPr>
              <p:cNvSpPr txBox="1">
                <a:spLocks noRot="1" noChangeAspect="1" noMove="1" noResize="1" noEditPoints="1" noAdjustHandles="1" noChangeArrowheads="1" noChangeShapeType="1" noTextEdit="1"/>
              </p:cNvSpPr>
              <p:nvPr/>
            </p:nvSpPr>
            <p:spPr>
              <a:xfrm>
                <a:off x="1657701" y="4228833"/>
                <a:ext cx="2418692" cy="400110"/>
              </a:xfrm>
              <a:prstGeom prst="rect">
                <a:avLst/>
              </a:prstGeom>
              <a:blipFill>
                <a:blip r:embed="rId3"/>
                <a:stretch>
                  <a:fillRect t="-9231" b="-2769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5" name="TextBox 4">
                <a:extLst>
                  <a:ext uri="{FF2B5EF4-FFF2-40B4-BE49-F238E27FC236}">
                    <a16:creationId xmlns:a16="http://schemas.microsoft.com/office/drawing/2014/main" id="{0FE2C378-87C4-46D8-823A-B78C05CA830D}"/>
                  </a:ext>
                </a:extLst>
              </p:cNvPr>
              <p:cNvSpPr txBox="1"/>
              <p:nvPr/>
            </p:nvSpPr>
            <p:spPr>
              <a:xfrm>
                <a:off x="4124655" y="4217804"/>
                <a:ext cx="2418692" cy="400110"/>
              </a:xfrm>
              <a:prstGeom prst="rect">
                <a:avLst/>
              </a:prstGeom>
              <a:solidFill>
                <a:schemeClr val="accent5">
                  <a:lumMod val="20000"/>
                  <a:lumOff val="80000"/>
                </a:schemeClr>
              </a:solidFill>
            </p:spPr>
            <p:txBody>
              <a:bodyPr wrap="square" rtlCol="0">
                <a:spAutoFit/>
              </a:bodyPr>
              <a:lstStyle/>
              <a:p>
                <a:pPr algn="ctr"/>
                <a:r>
                  <a:rPr lang="en-US" sz="2000" dirty="0">
                    <a:latin typeface="Calibri" panose="020F0502020204030204" pitchFamily="34" charset="0"/>
                    <a:cs typeface="Calibri" panose="020F0502020204030204" pitchFamily="34" charset="0"/>
                  </a:rPr>
                  <a:t>SSA(</a:t>
                </a:r>
                <a14:m>
                  <m:oMath xmlns:m="http://schemas.openxmlformats.org/officeDocument/2006/math">
                    <m:r>
                      <a:rPr lang="en-US" sz="2000" i="1" dirty="0" smtClean="0">
                        <a:latin typeface="Cambria Math" panose="02040503050406030204" pitchFamily="18" charset="0"/>
                        <a:cs typeface="Calibri" panose="020F0502020204030204" pitchFamily="34" charset="0"/>
                      </a:rPr>
                      <m:t>𝑢</m:t>
                    </m:r>
                    <m:r>
                      <a:rPr lang="en-US" sz="2000" i="1" dirty="0" smtClean="0">
                        <a:latin typeface="Cambria Math" panose="02040503050406030204" pitchFamily="18" charset="0"/>
                        <a:cs typeface="Calibri" panose="020F0502020204030204" pitchFamily="34" charset="0"/>
                      </a:rPr>
                      <m:t>,</m:t>
                    </m:r>
                    <m:r>
                      <a:rPr lang="en-US" sz="2000" i="1" dirty="0" smtClean="0">
                        <a:latin typeface="Cambria Math" panose="02040503050406030204" pitchFamily="18" charset="0"/>
                        <a:cs typeface="Calibri" panose="020F0502020204030204" pitchFamily="34" charset="0"/>
                      </a:rPr>
                      <m:t>𝑣</m:t>
                    </m:r>
                  </m:oMath>
                </a14:m>
                <a:r>
                  <a:rPr lang="en-US" sz="2000" dirty="0">
                    <a:latin typeface="Calibri" panose="020F0502020204030204" pitchFamily="34" charset="0"/>
                    <a:cs typeface="Calibri" panose="020F0502020204030204" pitchFamily="34" charset="0"/>
                  </a:rPr>
                  <a:t>) in </a:t>
                </a:r>
                <a14:m>
                  <m:oMath xmlns:m="http://schemas.openxmlformats.org/officeDocument/2006/math">
                    <m:r>
                      <m:rPr>
                        <m:sty m:val="p"/>
                      </m:rPr>
                      <a:rPr lang="el-GR" sz="2000" i="1" smtClean="0">
                        <a:latin typeface="Cambria Math" panose="02040503050406030204" pitchFamily="18" charset="0"/>
                        <a:ea typeface="Cambria Math" panose="02040503050406030204" pitchFamily="18" charset="0"/>
                        <a:cs typeface="Calibri" panose="020F0502020204030204" pitchFamily="34" charset="0"/>
                      </a:rPr>
                      <m:t>Σ</m:t>
                    </m:r>
                    <m:r>
                      <a:rPr lang="el-GR" sz="2000" i="1" smtClean="0">
                        <a:latin typeface="Cambria Math" panose="02040503050406030204" pitchFamily="18" charset="0"/>
                        <a:ea typeface="Cambria Math" panose="02040503050406030204" pitchFamily="18" charset="0"/>
                        <a:cs typeface="Calibri" panose="020F0502020204030204" pitchFamily="34" charset="0"/>
                      </a:rPr>
                      <m:t>∈</m:t>
                    </m:r>
                    <m:sSup>
                      <m:sSupPr>
                        <m:ctrlPr>
                          <a:rPr lang="el-GR" sz="2000" i="1" smtClean="0">
                            <a:latin typeface="Cambria Math" panose="02040503050406030204" pitchFamily="18" charset="0"/>
                            <a:ea typeface="Cambria Math" panose="02040503050406030204" pitchFamily="18" charset="0"/>
                            <a:cs typeface="Calibri" panose="020F0502020204030204" pitchFamily="34" charset="0"/>
                          </a:rPr>
                        </m:ctrlPr>
                      </m:sSupPr>
                      <m:e>
                        <m:r>
                          <a:rPr lang="el-GR" sz="2000" i="1" smtClean="0">
                            <a:latin typeface="Cambria Math" panose="02040503050406030204" pitchFamily="18" charset="0"/>
                            <a:ea typeface="Cambria Math" panose="02040503050406030204" pitchFamily="18" charset="0"/>
                            <a:cs typeface="Calibri" panose="020F0502020204030204" pitchFamily="34" charset="0"/>
                          </a:rPr>
                          <m:t>ℝ</m:t>
                        </m:r>
                      </m:e>
                      <m:sup>
                        <m:r>
                          <a:rPr lang="en-US" sz="2000" b="0" i="1" smtClean="0">
                            <a:latin typeface="Cambria Math" panose="02040503050406030204" pitchFamily="18" charset="0"/>
                            <a:ea typeface="Cambria Math" panose="02040503050406030204" pitchFamily="18" charset="0"/>
                            <a:cs typeface="Calibri" panose="020F0502020204030204" pitchFamily="34" charset="0"/>
                          </a:rPr>
                          <m:t>2</m:t>
                        </m:r>
                      </m:sup>
                    </m:sSup>
                  </m:oMath>
                </a14:m>
                <a:endParaRPr lang="en-US" sz="2000" dirty="0">
                  <a:latin typeface="Calibri" panose="020F0502020204030204" pitchFamily="34" charset="0"/>
                  <a:cs typeface="Calibri" panose="020F0502020204030204" pitchFamily="34" charset="0"/>
                </a:endParaRPr>
              </a:p>
            </p:txBody>
          </p:sp>
        </mc:Choice>
        <mc:Fallback xmlns="">
          <p:sp>
            <p:nvSpPr>
              <p:cNvPr id="5" name="TextBox 4">
                <a:extLst>
                  <a:ext uri="{FF2B5EF4-FFF2-40B4-BE49-F238E27FC236}">
                    <a16:creationId xmlns:a16="http://schemas.microsoft.com/office/drawing/2014/main" id="{0FE2C378-87C4-46D8-823A-B78C05CA830D}"/>
                  </a:ext>
                </a:extLst>
              </p:cNvPr>
              <p:cNvSpPr txBox="1">
                <a:spLocks noRot="1" noChangeAspect="1" noMove="1" noResize="1" noEditPoints="1" noAdjustHandles="1" noChangeArrowheads="1" noChangeShapeType="1" noTextEdit="1"/>
              </p:cNvSpPr>
              <p:nvPr/>
            </p:nvSpPr>
            <p:spPr>
              <a:xfrm>
                <a:off x="4124655" y="4217804"/>
                <a:ext cx="2418692" cy="400110"/>
              </a:xfrm>
              <a:prstGeom prst="rect">
                <a:avLst/>
              </a:prstGeom>
              <a:blipFill>
                <a:blip r:embed="rId4"/>
                <a:stretch>
                  <a:fillRect t="-9091" b="-25758"/>
                </a:stretch>
              </a:blipFill>
            </p:spPr>
            <p:txBody>
              <a:bodyPr/>
              <a:lstStyle/>
              <a:p>
                <a:r>
                  <a:rPr lang="en-US">
                    <a:noFill/>
                  </a:rPr>
                  <a:t> </a:t>
                </a:r>
              </a:p>
            </p:txBody>
          </p:sp>
        </mc:Fallback>
      </mc:AlternateContent>
      <p:cxnSp>
        <p:nvCxnSpPr>
          <p:cNvPr id="6" name="Straight Arrow Connector 5">
            <a:extLst>
              <a:ext uri="{FF2B5EF4-FFF2-40B4-BE49-F238E27FC236}">
                <a16:creationId xmlns:a16="http://schemas.microsoft.com/office/drawing/2014/main" id="{C432B71A-F31D-4FB0-8441-770C3347EF52}"/>
              </a:ext>
            </a:extLst>
          </p:cNvPr>
          <p:cNvCxnSpPr>
            <a:cxnSpLocks/>
          </p:cNvCxnSpPr>
          <p:nvPr/>
        </p:nvCxnSpPr>
        <p:spPr>
          <a:xfrm>
            <a:off x="3448706" y="1390710"/>
            <a:ext cx="0" cy="2817739"/>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8" name="Straight Arrow Connector 7">
            <a:extLst>
              <a:ext uri="{FF2B5EF4-FFF2-40B4-BE49-F238E27FC236}">
                <a16:creationId xmlns:a16="http://schemas.microsoft.com/office/drawing/2014/main" id="{B7D4E32F-D2CF-407E-A75E-3F4DE17878FE}"/>
              </a:ext>
            </a:extLst>
          </p:cNvPr>
          <p:cNvCxnSpPr>
            <a:cxnSpLocks/>
          </p:cNvCxnSpPr>
          <p:nvPr/>
        </p:nvCxnSpPr>
        <p:spPr>
          <a:xfrm>
            <a:off x="4953000" y="1390709"/>
            <a:ext cx="0" cy="2838124"/>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7" name="Rectangle 6">
            <a:extLst>
              <a:ext uri="{FF2B5EF4-FFF2-40B4-BE49-F238E27FC236}">
                <a16:creationId xmlns:a16="http://schemas.microsoft.com/office/drawing/2014/main" id="{72D0030F-95E6-4C2A-8D76-A8755B2A55DD}"/>
              </a:ext>
            </a:extLst>
          </p:cNvPr>
          <p:cNvSpPr/>
          <p:nvPr/>
        </p:nvSpPr>
        <p:spPr>
          <a:xfrm>
            <a:off x="1199543" y="1620682"/>
            <a:ext cx="2407915" cy="923330"/>
          </a:xfrm>
          <a:prstGeom prst="rect">
            <a:avLst/>
          </a:prstGeom>
        </p:spPr>
        <p:txBody>
          <a:bodyPr wrap="square">
            <a:spAutoFit/>
          </a:bodyPr>
          <a:lstStyle/>
          <a:p>
            <a:pPr algn="ctr"/>
            <a:r>
              <a:rPr lang="en-US" b="1" i="1" dirty="0">
                <a:latin typeface="Calibri" panose="020F0502020204030204" pitchFamily="34" charset="0"/>
                <a:cs typeface="Calibri" panose="020F0502020204030204" pitchFamily="34" charset="0"/>
              </a:rPr>
              <a:t>Ice regime:</a:t>
            </a:r>
          </a:p>
          <a:p>
            <a:pPr algn="ctr"/>
            <a:r>
              <a:rPr lang="en-US" dirty="0">
                <a:latin typeface="Calibri" panose="020F0502020204030204" pitchFamily="34" charset="0"/>
                <a:cs typeface="Calibri" panose="020F0502020204030204" pitchFamily="34" charset="0"/>
              </a:rPr>
              <a:t>grounded ice with frozen bed</a:t>
            </a:r>
          </a:p>
        </p:txBody>
      </p:sp>
      <p:sp>
        <p:nvSpPr>
          <p:cNvPr id="9" name="Rectangle 8">
            <a:extLst>
              <a:ext uri="{FF2B5EF4-FFF2-40B4-BE49-F238E27FC236}">
                <a16:creationId xmlns:a16="http://schemas.microsoft.com/office/drawing/2014/main" id="{6CDCE236-ECEC-4F5C-BD35-AA9E6C2D8477}"/>
              </a:ext>
            </a:extLst>
          </p:cNvPr>
          <p:cNvSpPr/>
          <p:nvPr/>
        </p:nvSpPr>
        <p:spPr>
          <a:xfrm>
            <a:off x="5303515" y="1390709"/>
            <a:ext cx="2255516" cy="930568"/>
          </a:xfrm>
          <a:prstGeom prst="rect">
            <a:avLst/>
          </a:prstGeom>
        </p:spPr>
        <p:txBody>
          <a:bodyPr wrap="square">
            <a:spAutoFit/>
          </a:bodyPr>
          <a:lstStyle/>
          <a:p>
            <a:pPr algn="ctr"/>
            <a:r>
              <a:rPr lang="en-US" b="1" i="1" dirty="0">
                <a:latin typeface="Calibri" panose="020F0502020204030204" pitchFamily="34" charset="0"/>
                <a:cs typeface="Calibri" panose="020F0502020204030204" pitchFamily="34" charset="0"/>
              </a:rPr>
              <a:t>Ice regime:</a:t>
            </a:r>
          </a:p>
          <a:p>
            <a:pPr algn="ctr"/>
            <a:r>
              <a:rPr lang="en-US" dirty="0">
                <a:latin typeface="Calibri" panose="020F0502020204030204" pitchFamily="34" charset="0"/>
                <a:cs typeface="Calibri" panose="020F0502020204030204" pitchFamily="34" charset="0"/>
              </a:rPr>
              <a:t>shelves or fast sliding grounded ice</a:t>
            </a:r>
          </a:p>
        </p:txBody>
      </p:sp>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2DEDA30E-BAC0-43CE-BC35-9AFDBEA0BE02}"/>
                  </a:ext>
                </a:extLst>
              </p:cNvPr>
              <p:cNvSpPr txBox="1"/>
              <p:nvPr/>
            </p:nvSpPr>
            <p:spPr>
              <a:xfrm>
                <a:off x="114957" y="2723526"/>
                <a:ext cx="4133849" cy="785921"/>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b="1" i="1" smtClean="0">
                          <a:latin typeface="Cambria Math" panose="02040503050406030204" pitchFamily="18" charset="0"/>
                          <a:ea typeface="Cambria Math" panose="02040503050406030204" pitchFamily="18" charset="0"/>
                        </a:rPr>
                        <m:t>𝝐</m:t>
                      </m:r>
                      <m:d>
                        <m:dPr>
                          <m:ctrlPr>
                            <a:rPr lang="en-US" sz="1400" b="1" i="1" smtClean="0">
                              <a:latin typeface="Cambria Math" panose="02040503050406030204" pitchFamily="18" charset="0"/>
                              <a:ea typeface="Cambria Math" panose="02040503050406030204" pitchFamily="18" charset="0"/>
                            </a:rPr>
                          </m:ctrlPr>
                        </m:dPr>
                        <m:e>
                          <m:r>
                            <a:rPr lang="en-US" sz="1400" b="1" i="1" smtClean="0">
                              <a:latin typeface="Cambria Math" panose="02040503050406030204" pitchFamily="18" charset="0"/>
                              <a:ea typeface="Cambria Math" panose="02040503050406030204" pitchFamily="18" charset="0"/>
                            </a:rPr>
                            <m:t>𝒖</m:t>
                          </m:r>
                        </m:e>
                      </m:d>
                      <m:r>
                        <a:rPr lang="en-US" sz="1400" b="0" i="1" smtClean="0">
                          <a:latin typeface="Cambria Math" panose="02040503050406030204" pitchFamily="18" charset="0"/>
                          <a:ea typeface="Cambria Math" panose="02040503050406030204" pitchFamily="18" charset="0"/>
                        </a:rPr>
                        <m:t>=</m:t>
                      </m:r>
                      <m:d>
                        <m:dPr>
                          <m:ctrlPr>
                            <a:rPr lang="en-US" sz="1400" b="0" i="1" smtClean="0">
                              <a:latin typeface="Cambria Math" panose="02040503050406030204" pitchFamily="18" charset="0"/>
                              <a:ea typeface="Cambria Math" panose="02040503050406030204" pitchFamily="18" charset="0"/>
                            </a:rPr>
                          </m:ctrlPr>
                        </m:dPr>
                        <m:e>
                          <m:f>
                            <m:fPr>
                              <m:type m:val="noBar"/>
                              <m:ctrlPr>
                                <a:rPr lang="en-US" sz="1400" b="0" i="1" smtClean="0">
                                  <a:latin typeface="Cambria Math" panose="02040503050406030204" pitchFamily="18" charset="0"/>
                                  <a:ea typeface="Cambria Math" panose="02040503050406030204" pitchFamily="18" charset="0"/>
                                </a:rPr>
                              </m:ctrlPr>
                            </m:fPr>
                            <m:num>
                              <m:r>
                                <a:rPr lang="en-US" sz="1400" b="0" i="1" smtClean="0">
                                  <a:latin typeface="Cambria Math" panose="02040503050406030204" pitchFamily="18" charset="0"/>
                                  <a:ea typeface="Cambria Math" panose="02040503050406030204" pitchFamily="18" charset="0"/>
                                </a:rPr>
                                <m:t>0</m:t>
                              </m:r>
                            </m:num>
                            <m:den>
                              <m:eqArr>
                                <m:eqArrPr>
                                  <m:ctrlPr>
                                    <a:rPr lang="en-US" sz="1400" b="0" i="1" smtClean="0">
                                      <a:latin typeface="Cambria Math" panose="02040503050406030204" pitchFamily="18" charset="0"/>
                                      <a:ea typeface="Cambria Math" panose="02040503050406030204" pitchFamily="18" charset="0"/>
                                    </a:rPr>
                                  </m:ctrlPr>
                                </m:eqArrPr>
                                <m:e>
                                  <m:r>
                                    <a:rPr lang="en-US" sz="1400" b="0" i="1" smtClean="0">
                                      <a:latin typeface="Cambria Math" panose="02040503050406030204" pitchFamily="18" charset="0"/>
                                      <a:ea typeface="Cambria Math" panose="02040503050406030204" pitchFamily="18" charset="0"/>
                                    </a:rPr>
                                    <m:t>  0</m:t>
                                  </m:r>
                                </m:e>
                                <m:e>
                                  <m:r>
                                    <a:rPr lang="en-US" sz="1400" b="0" i="1" smtClean="0">
                                      <a:latin typeface="Cambria Math" panose="02040503050406030204" pitchFamily="18" charset="0"/>
                                      <a:ea typeface="Cambria Math" panose="02040503050406030204" pitchFamily="18" charset="0"/>
                                    </a:rPr>
                                    <m:t>  </m:t>
                                  </m:r>
                                  <m:r>
                                    <a:rPr lang="en-US" sz="1400" i="1" smtClean="0">
                                      <a:latin typeface="Cambria Math" panose="02040503050406030204" pitchFamily="18" charset="0"/>
                                      <a:ea typeface="Cambria Math" panose="02040503050406030204" pitchFamily="18" charset="0"/>
                                    </a:rPr>
                                    <m:t>0</m:t>
                                  </m:r>
                                </m:e>
                              </m:eqArr>
                              <m:r>
                                <a:rPr lang="en-US" sz="1400" b="0" i="1" smtClean="0">
                                  <a:latin typeface="Cambria Math" panose="02040503050406030204" pitchFamily="18" charset="0"/>
                                </a:rPr>
                                <m:t>  </m:t>
                              </m:r>
                            </m:den>
                          </m:f>
                          <m:f>
                            <m:fPr>
                              <m:type m:val="noBar"/>
                              <m:ctrlPr>
                                <a:rPr lang="en-US" sz="1400" i="1">
                                  <a:latin typeface="Cambria Math" panose="02040503050406030204" pitchFamily="18" charset="0"/>
                                  <a:ea typeface="Cambria Math" panose="02040503050406030204" pitchFamily="18" charset="0"/>
                                </a:rPr>
                              </m:ctrlPr>
                            </m:fPr>
                            <m:num>
                              <m:r>
                                <a:rPr lang="en-US" sz="1400" b="0" i="1" smtClean="0">
                                  <a:latin typeface="Cambria Math" panose="02040503050406030204" pitchFamily="18" charset="0"/>
                                  <a:ea typeface="Cambria Math" panose="02040503050406030204" pitchFamily="18" charset="0"/>
                                </a:rPr>
                                <m:t>0</m:t>
                              </m:r>
                            </m:num>
                            <m:den>
                              <m:eqArr>
                                <m:eqArrPr>
                                  <m:ctrlPr>
                                    <a:rPr lang="en-US" sz="1400" i="1">
                                      <a:latin typeface="Cambria Math" panose="02040503050406030204" pitchFamily="18" charset="0"/>
                                      <a:ea typeface="Cambria Math" panose="02040503050406030204" pitchFamily="18" charset="0"/>
                                    </a:rPr>
                                  </m:ctrlPr>
                                </m:eqArrPr>
                                <m:e>
                                  <m:r>
                                    <a:rPr lang="en-US" sz="1400" b="0" i="1" smtClean="0">
                                      <a:latin typeface="Cambria Math" panose="02040503050406030204" pitchFamily="18" charset="0"/>
                                      <a:ea typeface="Cambria Math" panose="02040503050406030204" pitchFamily="18" charset="0"/>
                                    </a:rPr>
                                    <m:t>0</m:t>
                                  </m:r>
                                </m:e>
                                <m:e>
                                  <m:r>
                                    <a:rPr lang="en-US" sz="1400" b="0" i="1" smtClean="0">
                                      <a:latin typeface="Cambria Math" panose="02040503050406030204" pitchFamily="18" charset="0"/>
                                      <a:ea typeface="Cambria Math" panose="02040503050406030204" pitchFamily="18" charset="0"/>
                                    </a:rPr>
                                    <m:t>0</m:t>
                                  </m:r>
                                </m:e>
                              </m:eqArr>
                            </m:den>
                          </m:f>
                          <m:r>
                            <a:rPr lang="en-US" sz="1400" b="0" i="1" smtClean="0">
                              <a:latin typeface="Cambria Math" panose="02040503050406030204" pitchFamily="18" charset="0"/>
                              <a:ea typeface="Cambria Math" panose="02040503050406030204" pitchFamily="18" charset="0"/>
                            </a:rPr>
                            <m:t>   </m:t>
                          </m:r>
                          <m:f>
                            <m:fPr>
                              <m:type m:val="noBar"/>
                              <m:ctrlPr>
                                <a:rPr lang="en-US" sz="1400" i="1">
                                  <a:latin typeface="Cambria Math" panose="02040503050406030204" pitchFamily="18" charset="0"/>
                                  <a:ea typeface="Cambria Math" panose="02040503050406030204" pitchFamily="18" charset="0"/>
                                </a:rPr>
                              </m:ctrlPr>
                            </m:fPr>
                            <m:num>
                              <m:r>
                                <a:rPr lang="en-US" sz="1400" b="0" i="1" smtClean="0">
                                  <a:latin typeface="Cambria Math" panose="02040503050406030204" pitchFamily="18" charset="0"/>
                                  <a:ea typeface="Cambria Math" panose="02040503050406030204" pitchFamily="18" charset="0"/>
                                </a:rPr>
                                <m:t>0.5</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𝑧</m:t>
                                  </m:r>
                                </m:sub>
                              </m:sSub>
                            </m:num>
                            <m:den>
                              <m:eqArr>
                                <m:eqArrPr>
                                  <m:ctrlPr>
                                    <a:rPr lang="en-US" sz="1400" i="1">
                                      <a:latin typeface="Cambria Math" panose="02040503050406030204" pitchFamily="18" charset="0"/>
                                      <a:ea typeface="Cambria Math" panose="02040503050406030204" pitchFamily="18" charset="0"/>
                                    </a:rPr>
                                  </m:ctrlPr>
                                </m:eqArrPr>
                                <m:e>
                                  <m:r>
                                    <a:rPr lang="en-US" sz="1400" b="0" i="1" smtClean="0">
                                      <a:latin typeface="Cambria Math" panose="02040503050406030204" pitchFamily="18" charset="0"/>
                                      <a:ea typeface="Cambria Math" panose="02040503050406030204" pitchFamily="18" charset="0"/>
                                    </a:rPr>
                                    <m:t>0.5</m:t>
                                  </m:r>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𝑧</m:t>
                                      </m:r>
                                    </m:sub>
                                  </m:sSub>
                                </m:e>
                                <m:e>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𝑤</m:t>
                                      </m:r>
                                    </m:e>
                                    <m:sub>
                                      <m:r>
                                        <a:rPr lang="en-US" sz="1400" b="0" i="1" smtClean="0">
                                          <a:latin typeface="Cambria Math" panose="02040503050406030204" pitchFamily="18" charset="0"/>
                                          <a:ea typeface="Cambria Math" panose="02040503050406030204" pitchFamily="18" charset="0"/>
                                        </a:rPr>
                                        <m:t>𝑧</m:t>
                                      </m:r>
                                    </m:sub>
                                  </m:sSub>
                                </m:e>
                              </m:eqArr>
                            </m:den>
                          </m:f>
                        </m:e>
                      </m:d>
                    </m:oMath>
                  </m:oMathPara>
                </a14:m>
                <a:endParaRPr lang="en-US" sz="1400" dirty="0"/>
              </a:p>
            </p:txBody>
          </p:sp>
        </mc:Choice>
        <mc:Fallback xmlns="">
          <p:sp>
            <p:nvSpPr>
              <p:cNvPr id="11" name="TextBox 10">
                <a:extLst>
                  <a:ext uri="{FF2B5EF4-FFF2-40B4-BE49-F238E27FC236}">
                    <a16:creationId xmlns:a16="http://schemas.microsoft.com/office/drawing/2014/main" id="{2DEDA30E-BAC0-43CE-BC35-9AFDBEA0BE02}"/>
                  </a:ext>
                </a:extLst>
              </p:cNvPr>
              <p:cNvSpPr txBox="1">
                <a:spLocks noRot="1" noChangeAspect="1" noMove="1" noResize="1" noEditPoints="1" noAdjustHandles="1" noChangeArrowheads="1" noChangeShapeType="1" noTextEdit="1"/>
              </p:cNvSpPr>
              <p:nvPr/>
            </p:nvSpPr>
            <p:spPr>
              <a:xfrm>
                <a:off x="114957" y="2723526"/>
                <a:ext cx="4133849" cy="785921"/>
              </a:xfrm>
              <a:prstGeom prst="rect">
                <a:avLst/>
              </a:prstGeom>
              <a:blipFill>
                <a:blip r:embed="rId5"/>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684694E8-5F4C-4A44-8C3B-C3F3B9138389}"/>
                  </a:ext>
                </a:extLst>
              </p:cNvPr>
              <p:cNvSpPr txBox="1"/>
              <p:nvPr/>
            </p:nvSpPr>
            <p:spPr>
              <a:xfrm>
                <a:off x="864258" y="3562761"/>
                <a:ext cx="2743200" cy="30777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b="0" i="1" smtClean="0">
                          <a:latin typeface="Cambria Math" panose="02040503050406030204" pitchFamily="18" charset="0"/>
                        </a:rPr>
                        <m:t>𝑝</m:t>
                      </m:r>
                      <m:r>
                        <a:rPr lang="en-US" sz="1400" b="0" i="1" smtClean="0">
                          <a:latin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𝜌</m:t>
                      </m:r>
                      <m:r>
                        <a:rPr lang="en-US" sz="1400" b="0" i="1" smtClean="0">
                          <a:latin typeface="Cambria Math" panose="02040503050406030204" pitchFamily="18" charset="0"/>
                          <a:ea typeface="Cambria Math" panose="02040503050406030204" pitchFamily="18" charset="0"/>
                        </a:rPr>
                        <m:t>𝑔</m:t>
                      </m:r>
                      <m:d>
                        <m:dPr>
                          <m:ctrlPr>
                            <a:rPr lang="en-US" sz="1400" b="0" i="1" smtClean="0">
                              <a:latin typeface="Cambria Math" panose="02040503050406030204" pitchFamily="18" charset="0"/>
                              <a:ea typeface="Cambria Math" panose="02040503050406030204" pitchFamily="18" charset="0"/>
                            </a:rPr>
                          </m:ctrlPr>
                        </m:dPr>
                        <m:e>
                          <m:r>
                            <a:rPr lang="en-US" sz="1400" b="0" i="1" smtClean="0">
                              <a:latin typeface="Cambria Math" panose="02040503050406030204" pitchFamily="18" charset="0"/>
                              <a:ea typeface="Cambria Math" panose="02040503050406030204" pitchFamily="18" charset="0"/>
                            </a:rPr>
                            <m:t>𝑠</m:t>
                          </m:r>
                          <m:r>
                            <a:rPr lang="en-US" sz="1400" b="0" i="1" smtClean="0">
                              <a:latin typeface="Cambria Math" panose="02040503050406030204" pitchFamily="18" charset="0"/>
                              <a:ea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𝑧</m:t>
                          </m:r>
                        </m:e>
                      </m:d>
                    </m:oMath>
                  </m:oMathPara>
                </a14:m>
                <a:endParaRPr lang="en-US" sz="1400" dirty="0"/>
              </a:p>
            </p:txBody>
          </p:sp>
        </mc:Choice>
        <mc:Fallback xmlns="">
          <p:sp>
            <p:nvSpPr>
              <p:cNvPr id="12" name="TextBox 11">
                <a:extLst>
                  <a:ext uri="{FF2B5EF4-FFF2-40B4-BE49-F238E27FC236}">
                    <a16:creationId xmlns:a16="http://schemas.microsoft.com/office/drawing/2014/main" id="{684694E8-5F4C-4A44-8C3B-C3F3B9138389}"/>
                  </a:ext>
                </a:extLst>
              </p:cNvPr>
              <p:cNvSpPr txBox="1">
                <a:spLocks noRot="1" noChangeAspect="1" noMove="1" noResize="1" noEditPoints="1" noAdjustHandles="1" noChangeArrowheads="1" noChangeShapeType="1" noTextEdit="1"/>
              </p:cNvSpPr>
              <p:nvPr/>
            </p:nvSpPr>
            <p:spPr>
              <a:xfrm>
                <a:off x="864258" y="3562761"/>
                <a:ext cx="2743200" cy="307777"/>
              </a:xfrm>
              <a:prstGeom prst="rect">
                <a:avLst/>
              </a:prstGeom>
              <a:blipFill>
                <a:blip r:embed="rId6"/>
                <a:stretch>
                  <a:fillRect b="-1961"/>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534845F7-321B-44C3-842E-2F40817BF8C3}"/>
                  </a:ext>
                </a:extLst>
              </p:cNvPr>
              <p:cNvSpPr txBox="1"/>
              <p:nvPr/>
            </p:nvSpPr>
            <p:spPr>
              <a:xfrm>
                <a:off x="4761845" y="2553711"/>
                <a:ext cx="4133849" cy="785921"/>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b="1" i="1" smtClean="0">
                          <a:latin typeface="Cambria Math" panose="02040503050406030204" pitchFamily="18" charset="0"/>
                          <a:ea typeface="Cambria Math" panose="02040503050406030204" pitchFamily="18" charset="0"/>
                        </a:rPr>
                        <m:t>𝝐</m:t>
                      </m:r>
                      <m:d>
                        <m:dPr>
                          <m:ctrlPr>
                            <a:rPr lang="en-US" sz="1400" b="1" i="1" smtClean="0">
                              <a:latin typeface="Cambria Math" panose="02040503050406030204" pitchFamily="18" charset="0"/>
                              <a:ea typeface="Cambria Math" panose="02040503050406030204" pitchFamily="18" charset="0"/>
                            </a:rPr>
                          </m:ctrlPr>
                        </m:dPr>
                        <m:e>
                          <m:r>
                            <a:rPr lang="en-US" sz="1400" b="1" i="1" smtClean="0">
                              <a:latin typeface="Cambria Math" panose="02040503050406030204" pitchFamily="18" charset="0"/>
                              <a:ea typeface="Cambria Math" panose="02040503050406030204" pitchFamily="18" charset="0"/>
                            </a:rPr>
                            <m:t>𝒖</m:t>
                          </m:r>
                        </m:e>
                      </m:d>
                      <m:r>
                        <a:rPr lang="en-US" sz="1400" b="0" i="1" smtClean="0">
                          <a:latin typeface="Cambria Math" panose="02040503050406030204" pitchFamily="18" charset="0"/>
                          <a:ea typeface="Cambria Math" panose="02040503050406030204" pitchFamily="18" charset="0"/>
                        </a:rPr>
                        <m:t>=</m:t>
                      </m:r>
                      <m:d>
                        <m:dPr>
                          <m:ctrlPr>
                            <a:rPr lang="en-US" sz="1400" b="0" i="1" smtClean="0">
                              <a:latin typeface="Cambria Math" panose="02040503050406030204" pitchFamily="18" charset="0"/>
                              <a:ea typeface="Cambria Math" panose="02040503050406030204" pitchFamily="18" charset="0"/>
                            </a:rPr>
                          </m:ctrlPr>
                        </m:dPr>
                        <m:e>
                          <m:f>
                            <m:fPr>
                              <m:type m:val="noBar"/>
                              <m:ctrlPr>
                                <a:rPr lang="en-US" sz="1400" b="0" i="1" smtClean="0">
                                  <a:latin typeface="Cambria Math" panose="02040503050406030204" pitchFamily="18" charset="0"/>
                                  <a:ea typeface="Cambria Math" panose="02040503050406030204" pitchFamily="18" charset="0"/>
                                </a:rPr>
                              </m:ctrlPr>
                            </m:fPr>
                            <m:num>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𝑥</m:t>
                                  </m:r>
                                </m:sub>
                              </m:sSub>
                            </m:num>
                            <m:den>
                              <m:eqArr>
                                <m:eqArrPr>
                                  <m:ctrlPr>
                                    <a:rPr lang="en-US" sz="1400" b="0" i="1" smtClean="0">
                                      <a:latin typeface="Cambria Math" panose="02040503050406030204" pitchFamily="18" charset="0"/>
                                      <a:ea typeface="Cambria Math" panose="02040503050406030204" pitchFamily="18" charset="0"/>
                                    </a:rPr>
                                  </m:ctrlPr>
                                </m:eqArrPr>
                                <m:e>
                                  <m:r>
                                    <a:rPr lang="en-US" sz="1400" b="0" i="1" smtClean="0">
                                      <a:latin typeface="Cambria Math" panose="02040503050406030204" pitchFamily="18" charset="0"/>
                                      <a:ea typeface="Cambria Math" panose="02040503050406030204" pitchFamily="18" charset="0"/>
                                    </a:rPr>
                                    <m:t>0.5 (</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𝑦</m:t>
                                      </m:r>
                                    </m:sub>
                                  </m:sSub>
                                  <m:r>
                                    <a:rPr lang="en-US" sz="1400" b="0" i="1" smtClean="0">
                                      <a:latin typeface="Cambria Math" panose="02040503050406030204" pitchFamily="18" charset="0"/>
                                      <a:ea typeface="Cambria Math" panose="02040503050406030204" pitchFamily="18" charset="0"/>
                                    </a:rPr>
                                    <m:t>+</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𝑥</m:t>
                                      </m:r>
                                    </m:sub>
                                  </m:sSub>
                                  <m:r>
                                    <a:rPr lang="en-US" sz="1400" b="0" i="1" smtClean="0">
                                      <a:latin typeface="Cambria Math" panose="02040503050406030204" pitchFamily="18" charset="0"/>
                                      <a:ea typeface="Cambria Math" panose="02040503050406030204" pitchFamily="18" charset="0"/>
                                    </a:rPr>
                                    <m:t>)</m:t>
                                  </m:r>
                                </m:e>
                                <m:e>
                                  <m:r>
                                    <a:rPr lang="en-US" sz="1400" b="0" i="1" smtClean="0">
                                      <a:latin typeface="Cambria Math" panose="02040503050406030204" pitchFamily="18" charset="0"/>
                                      <a:ea typeface="Cambria Math" panose="02040503050406030204" pitchFamily="18" charset="0"/>
                                    </a:rPr>
                                    <m:t>0</m:t>
                                  </m:r>
                                </m:e>
                              </m:eqArr>
                              <m:r>
                                <a:rPr lang="en-US" sz="1400" b="0" i="1" smtClean="0">
                                  <a:latin typeface="Cambria Math" panose="02040503050406030204" pitchFamily="18" charset="0"/>
                                </a:rPr>
                                <m:t>  </m:t>
                              </m:r>
                            </m:den>
                          </m:f>
                          <m:f>
                            <m:fPr>
                              <m:type m:val="noBar"/>
                              <m:ctrlPr>
                                <a:rPr lang="en-US" sz="1400" i="1">
                                  <a:latin typeface="Cambria Math" panose="02040503050406030204" pitchFamily="18" charset="0"/>
                                  <a:ea typeface="Cambria Math" panose="02040503050406030204" pitchFamily="18" charset="0"/>
                                </a:rPr>
                              </m:ctrlPr>
                            </m:fPr>
                            <m:num>
                              <m:r>
                                <a:rPr lang="en-US" sz="1400" b="0" i="1" smtClean="0">
                                  <a:latin typeface="Cambria Math" panose="02040503050406030204" pitchFamily="18" charset="0"/>
                                  <a:ea typeface="Cambria Math" panose="02040503050406030204" pitchFamily="18" charset="0"/>
                                </a:rPr>
                                <m:t>0.5</m:t>
                              </m:r>
                              <m:r>
                                <a:rPr lang="en-US" sz="1400" i="1" smtClean="0">
                                  <a:latin typeface="Cambria Math" panose="02040503050406030204" pitchFamily="18" charset="0"/>
                                  <a:ea typeface="Cambria Math" panose="02040503050406030204" pitchFamily="18" charset="0"/>
                                </a:rPr>
                                <m:t> </m:t>
                              </m:r>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𝑢</m:t>
                                  </m:r>
                                </m:e>
                                <m:sub>
                                  <m:r>
                                    <a:rPr lang="en-US" sz="1400" i="1">
                                      <a:latin typeface="Cambria Math" panose="02040503050406030204" pitchFamily="18" charset="0"/>
                                      <a:ea typeface="Cambria Math" panose="02040503050406030204" pitchFamily="18" charset="0"/>
                                    </a:rPr>
                                    <m:t>𝑦</m:t>
                                  </m:r>
                                </m:sub>
                              </m:sSub>
                              <m:r>
                                <a:rPr lang="en-US" sz="1400" i="1">
                                  <a:latin typeface="Cambria Math" panose="02040503050406030204" pitchFamily="18" charset="0"/>
                                  <a:ea typeface="Cambria Math" panose="02040503050406030204" pitchFamily="18" charset="0"/>
                                </a:rPr>
                                <m:t>+</m:t>
                              </m:r>
                              <m:sSub>
                                <m:sSubPr>
                                  <m:ctrlPr>
                                    <a:rPr lang="en-US" sz="1400" i="1">
                                      <a:latin typeface="Cambria Math" panose="02040503050406030204" pitchFamily="18" charset="0"/>
                                      <a:ea typeface="Cambria Math" panose="02040503050406030204" pitchFamily="18" charset="0"/>
                                    </a:rPr>
                                  </m:ctrlPr>
                                </m:sSubPr>
                                <m:e>
                                  <m:r>
                                    <a:rPr lang="en-US" sz="1400" i="1">
                                      <a:latin typeface="Cambria Math" panose="02040503050406030204" pitchFamily="18" charset="0"/>
                                      <a:ea typeface="Cambria Math" panose="02040503050406030204" pitchFamily="18" charset="0"/>
                                    </a:rPr>
                                    <m:t>𝑣</m:t>
                                  </m:r>
                                </m:e>
                                <m:sub>
                                  <m:r>
                                    <a:rPr lang="en-US" sz="1400" i="1">
                                      <a:latin typeface="Cambria Math" panose="02040503050406030204" pitchFamily="18" charset="0"/>
                                      <a:ea typeface="Cambria Math" panose="02040503050406030204" pitchFamily="18" charset="0"/>
                                    </a:rPr>
                                    <m:t>𝑥</m:t>
                                  </m:r>
                                </m:sub>
                              </m:sSub>
                              <m:r>
                                <a:rPr lang="en-US" sz="1400" i="1">
                                  <a:latin typeface="Cambria Math" panose="02040503050406030204" pitchFamily="18" charset="0"/>
                                  <a:ea typeface="Cambria Math" panose="02040503050406030204" pitchFamily="18" charset="0"/>
                                </a:rPr>
                                <m:t>)</m:t>
                              </m:r>
                            </m:num>
                            <m:den>
                              <m:eqArr>
                                <m:eqArrPr>
                                  <m:ctrlPr>
                                    <a:rPr lang="en-US" sz="1400" i="1">
                                      <a:latin typeface="Cambria Math" panose="02040503050406030204" pitchFamily="18" charset="0"/>
                                      <a:ea typeface="Cambria Math" panose="02040503050406030204" pitchFamily="18" charset="0"/>
                                    </a:rPr>
                                  </m:ctrlPr>
                                </m:eqArrPr>
                                <m:e>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𝑦</m:t>
                                      </m:r>
                                    </m:sub>
                                  </m:sSub>
                                </m:e>
                                <m:e>
                                  <m:r>
                                    <a:rPr lang="en-US" sz="1400" b="0" i="1" smtClean="0">
                                      <a:latin typeface="Cambria Math" panose="02040503050406030204" pitchFamily="18" charset="0"/>
                                      <a:ea typeface="Cambria Math" panose="02040503050406030204" pitchFamily="18" charset="0"/>
                                    </a:rPr>
                                    <m:t>0</m:t>
                                  </m:r>
                                </m:e>
                              </m:eqArr>
                            </m:den>
                          </m:f>
                          <m:r>
                            <a:rPr lang="en-US" sz="1400" b="0" i="1" smtClean="0">
                              <a:latin typeface="Cambria Math" panose="02040503050406030204" pitchFamily="18" charset="0"/>
                              <a:ea typeface="Cambria Math" panose="02040503050406030204" pitchFamily="18" charset="0"/>
                            </a:rPr>
                            <m:t>   </m:t>
                          </m:r>
                          <m:f>
                            <m:fPr>
                              <m:type m:val="noBar"/>
                              <m:ctrlPr>
                                <a:rPr lang="en-US" sz="1400" i="1">
                                  <a:latin typeface="Cambria Math" panose="02040503050406030204" pitchFamily="18" charset="0"/>
                                  <a:ea typeface="Cambria Math" panose="02040503050406030204" pitchFamily="18" charset="0"/>
                                </a:rPr>
                              </m:ctrlPr>
                            </m:fPr>
                            <m:num>
                              <m:r>
                                <a:rPr lang="en-US" sz="1400" i="1" smtClean="0">
                                  <a:latin typeface="Cambria Math" panose="02040503050406030204" pitchFamily="18" charset="0"/>
                                  <a:ea typeface="Cambria Math" panose="02040503050406030204" pitchFamily="18" charset="0"/>
                                </a:rPr>
                                <m:t>0</m:t>
                              </m:r>
                            </m:num>
                            <m:den>
                              <m:eqArr>
                                <m:eqArrPr>
                                  <m:ctrlPr>
                                    <a:rPr lang="en-US" sz="1400" i="1">
                                      <a:latin typeface="Cambria Math" panose="02040503050406030204" pitchFamily="18" charset="0"/>
                                      <a:ea typeface="Cambria Math" panose="02040503050406030204" pitchFamily="18" charset="0"/>
                                    </a:rPr>
                                  </m:ctrlPr>
                                </m:eqArrPr>
                                <m:e>
                                  <m:r>
                                    <a:rPr lang="en-US" sz="1400" i="1" smtClean="0">
                                      <a:latin typeface="Cambria Math" panose="02040503050406030204" pitchFamily="18" charset="0"/>
                                      <a:ea typeface="Cambria Math" panose="02040503050406030204" pitchFamily="18" charset="0"/>
                                    </a:rPr>
                                    <m:t>0</m:t>
                                  </m:r>
                                </m:e>
                                <m:e>
                                  <m:sSub>
                                    <m:sSubPr>
                                      <m:ctrlPr>
                                        <a:rPr lang="en-US" sz="1400" i="1">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𝑤</m:t>
                                      </m:r>
                                    </m:e>
                                    <m:sub>
                                      <m:r>
                                        <a:rPr lang="en-US" sz="1400" b="0" i="1" smtClean="0">
                                          <a:latin typeface="Cambria Math" panose="02040503050406030204" pitchFamily="18" charset="0"/>
                                          <a:ea typeface="Cambria Math" panose="02040503050406030204" pitchFamily="18" charset="0"/>
                                        </a:rPr>
                                        <m:t>𝑧</m:t>
                                      </m:r>
                                    </m:sub>
                                  </m:sSub>
                                </m:e>
                              </m:eqArr>
                            </m:den>
                          </m:f>
                        </m:e>
                      </m:d>
                    </m:oMath>
                  </m:oMathPara>
                </a14:m>
                <a:endParaRPr lang="en-US" sz="1400" dirty="0"/>
              </a:p>
            </p:txBody>
          </p:sp>
        </mc:Choice>
        <mc:Fallback xmlns="">
          <p:sp>
            <p:nvSpPr>
              <p:cNvPr id="14" name="TextBox 13">
                <a:extLst>
                  <a:ext uri="{FF2B5EF4-FFF2-40B4-BE49-F238E27FC236}">
                    <a16:creationId xmlns:a16="http://schemas.microsoft.com/office/drawing/2014/main" id="{534845F7-321B-44C3-842E-2F40817BF8C3}"/>
                  </a:ext>
                </a:extLst>
              </p:cNvPr>
              <p:cNvSpPr txBox="1">
                <a:spLocks noRot="1" noChangeAspect="1" noMove="1" noResize="1" noEditPoints="1" noAdjustHandles="1" noChangeArrowheads="1" noChangeShapeType="1" noTextEdit="1"/>
              </p:cNvSpPr>
              <p:nvPr/>
            </p:nvSpPr>
            <p:spPr>
              <a:xfrm>
                <a:off x="4761845" y="2553711"/>
                <a:ext cx="4133849" cy="785921"/>
              </a:xfrm>
              <a:prstGeom prst="rect">
                <a:avLst/>
              </a:prstGeom>
              <a:blipFill>
                <a:blip r:embed="rId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5" name="TextBox 14">
                <a:extLst>
                  <a:ext uri="{FF2B5EF4-FFF2-40B4-BE49-F238E27FC236}">
                    <a16:creationId xmlns:a16="http://schemas.microsoft.com/office/drawing/2014/main" id="{1286DE0E-3F52-4A7A-81FD-0137ADC38397}"/>
                  </a:ext>
                </a:extLst>
              </p:cNvPr>
              <p:cNvSpPr txBox="1"/>
              <p:nvPr/>
            </p:nvSpPr>
            <p:spPr>
              <a:xfrm>
                <a:off x="5334001" y="3519607"/>
                <a:ext cx="2743200" cy="324769"/>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400" b="0" i="1" smtClean="0">
                          <a:latin typeface="Cambria Math" panose="02040503050406030204" pitchFamily="18" charset="0"/>
                        </a:rPr>
                        <m:t>𝑝</m:t>
                      </m:r>
                      <m:r>
                        <a:rPr lang="en-US" sz="1400" b="0" i="1" smtClean="0">
                          <a:latin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𝜌</m:t>
                      </m:r>
                      <m:r>
                        <a:rPr lang="en-US" sz="1400" b="0" i="1" smtClean="0">
                          <a:latin typeface="Cambria Math" panose="02040503050406030204" pitchFamily="18" charset="0"/>
                          <a:ea typeface="Cambria Math" panose="02040503050406030204" pitchFamily="18" charset="0"/>
                        </a:rPr>
                        <m:t>𝑔</m:t>
                      </m:r>
                      <m:d>
                        <m:dPr>
                          <m:ctrlPr>
                            <a:rPr lang="en-US" sz="1400" b="0" i="1" smtClean="0">
                              <a:latin typeface="Cambria Math" panose="02040503050406030204" pitchFamily="18" charset="0"/>
                              <a:ea typeface="Cambria Math" panose="02040503050406030204" pitchFamily="18" charset="0"/>
                            </a:rPr>
                          </m:ctrlPr>
                        </m:dPr>
                        <m:e>
                          <m:r>
                            <a:rPr lang="en-US" sz="1400" b="0" i="1" smtClean="0">
                              <a:latin typeface="Cambria Math" panose="02040503050406030204" pitchFamily="18" charset="0"/>
                              <a:ea typeface="Cambria Math" panose="02040503050406030204" pitchFamily="18" charset="0"/>
                            </a:rPr>
                            <m:t>𝑠</m:t>
                          </m:r>
                          <m:r>
                            <a:rPr lang="en-US" sz="1400" b="0" i="1" smtClean="0">
                              <a:latin typeface="Cambria Math" panose="02040503050406030204" pitchFamily="18" charset="0"/>
                              <a:ea typeface="Cambria Math" panose="02040503050406030204" pitchFamily="18" charset="0"/>
                            </a:rPr>
                            <m:t>−</m:t>
                          </m:r>
                          <m:r>
                            <a:rPr lang="en-US" sz="1400" b="0" i="1" smtClean="0">
                              <a:latin typeface="Cambria Math" panose="02040503050406030204" pitchFamily="18" charset="0"/>
                              <a:ea typeface="Cambria Math" panose="02040503050406030204" pitchFamily="18" charset="0"/>
                            </a:rPr>
                            <m:t>𝑧</m:t>
                          </m:r>
                        </m:e>
                      </m:d>
                      <m:r>
                        <a:rPr lang="en-US" sz="1400" b="0" i="1" smtClean="0">
                          <a:latin typeface="Cambria Math" panose="02040503050406030204" pitchFamily="18" charset="0"/>
                          <a:ea typeface="Cambria Math" panose="02040503050406030204" pitchFamily="18" charset="0"/>
                        </a:rPr>
                        <m:t>−2</m:t>
                      </m:r>
                      <m:r>
                        <a:rPr lang="en-US" sz="1400" b="0" i="1" smtClean="0">
                          <a:latin typeface="Cambria Math" panose="02040503050406030204" pitchFamily="18" charset="0"/>
                          <a:ea typeface="Cambria Math" panose="02040503050406030204" pitchFamily="18" charset="0"/>
                        </a:rPr>
                        <m:t>𝜇</m:t>
                      </m:r>
                      <m:r>
                        <a:rPr lang="en-US" sz="1400" b="0" i="1" smtClean="0">
                          <a:latin typeface="Cambria Math" panose="02040503050406030204" pitchFamily="18" charset="0"/>
                          <a:ea typeface="Cambria Math" panose="02040503050406030204" pitchFamily="18" charset="0"/>
                        </a:rPr>
                        <m:t>(</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𝑢</m:t>
                          </m:r>
                        </m:e>
                        <m:sub>
                          <m:r>
                            <a:rPr lang="en-US" sz="1400" b="0" i="1" smtClean="0">
                              <a:latin typeface="Cambria Math" panose="02040503050406030204" pitchFamily="18" charset="0"/>
                              <a:ea typeface="Cambria Math" panose="02040503050406030204" pitchFamily="18" charset="0"/>
                            </a:rPr>
                            <m:t>𝑥</m:t>
                          </m:r>
                        </m:sub>
                      </m:sSub>
                      <m:r>
                        <a:rPr lang="en-US" sz="1400" b="0" i="1" smtClean="0">
                          <a:latin typeface="Cambria Math" panose="02040503050406030204" pitchFamily="18" charset="0"/>
                          <a:ea typeface="Cambria Math" panose="02040503050406030204" pitchFamily="18" charset="0"/>
                        </a:rPr>
                        <m:t>+</m:t>
                      </m:r>
                      <m:sSub>
                        <m:sSubPr>
                          <m:ctrlPr>
                            <a:rPr lang="en-US" sz="1400" b="0" i="1" smtClean="0">
                              <a:latin typeface="Cambria Math" panose="02040503050406030204" pitchFamily="18" charset="0"/>
                              <a:ea typeface="Cambria Math" panose="02040503050406030204" pitchFamily="18" charset="0"/>
                            </a:rPr>
                          </m:ctrlPr>
                        </m:sSubPr>
                        <m:e>
                          <m:r>
                            <a:rPr lang="en-US" sz="1400" b="0" i="1" smtClean="0">
                              <a:latin typeface="Cambria Math" panose="02040503050406030204" pitchFamily="18" charset="0"/>
                              <a:ea typeface="Cambria Math" panose="02040503050406030204" pitchFamily="18" charset="0"/>
                            </a:rPr>
                            <m:t>𝑣</m:t>
                          </m:r>
                        </m:e>
                        <m:sub>
                          <m:r>
                            <a:rPr lang="en-US" sz="1400" b="0" i="1" smtClean="0">
                              <a:latin typeface="Cambria Math" panose="02040503050406030204" pitchFamily="18" charset="0"/>
                              <a:ea typeface="Cambria Math" panose="02040503050406030204" pitchFamily="18" charset="0"/>
                            </a:rPr>
                            <m:t>𝑦</m:t>
                          </m:r>
                        </m:sub>
                      </m:sSub>
                      <m:r>
                        <a:rPr lang="en-US" sz="1400" b="0" i="1" smtClean="0">
                          <a:latin typeface="Cambria Math" panose="02040503050406030204" pitchFamily="18" charset="0"/>
                          <a:ea typeface="Cambria Math" panose="02040503050406030204" pitchFamily="18" charset="0"/>
                        </a:rPr>
                        <m:t>)</m:t>
                      </m:r>
                    </m:oMath>
                  </m:oMathPara>
                </a14:m>
                <a:endParaRPr lang="en-US" sz="1400" dirty="0"/>
              </a:p>
            </p:txBody>
          </p:sp>
        </mc:Choice>
        <mc:Fallback xmlns="">
          <p:sp>
            <p:nvSpPr>
              <p:cNvPr id="15" name="TextBox 14">
                <a:extLst>
                  <a:ext uri="{FF2B5EF4-FFF2-40B4-BE49-F238E27FC236}">
                    <a16:creationId xmlns:a16="http://schemas.microsoft.com/office/drawing/2014/main" id="{1286DE0E-3F52-4A7A-81FD-0137ADC38397}"/>
                  </a:ext>
                </a:extLst>
              </p:cNvPr>
              <p:cNvSpPr txBox="1">
                <a:spLocks noRot="1" noChangeAspect="1" noMove="1" noResize="1" noEditPoints="1" noAdjustHandles="1" noChangeArrowheads="1" noChangeShapeType="1" noTextEdit="1"/>
              </p:cNvSpPr>
              <p:nvPr/>
            </p:nvSpPr>
            <p:spPr>
              <a:xfrm>
                <a:off x="5334001" y="3519607"/>
                <a:ext cx="2743200" cy="324769"/>
              </a:xfrm>
              <a:prstGeom prst="rect">
                <a:avLst/>
              </a:prstGeom>
              <a:blipFill>
                <a:blip r:embed="rId8"/>
                <a:stretch>
                  <a:fillRect b="-185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7" name="TextBox 16">
                <a:extLst>
                  <a:ext uri="{FF2B5EF4-FFF2-40B4-BE49-F238E27FC236}">
                    <a16:creationId xmlns:a16="http://schemas.microsoft.com/office/drawing/2014/main" id="{67F01228-07F9-4236-8CE5-8279C8E6E31D}"/>
                  </a:ext>
                </a:extLst>
              </p:cNvPr>
              <p:cNvSpPr txBox="1"/>
              <p:nvPr/>
            </p:nvSpPr>
            <p:spPr>
              <a:xfrm>
                <a:off x="1095905" y="5097262"/>
                <a:ext cx="6595206" cy="1538883"/>
              </a:xfrm>
              <a:prstGeom prst="rect">
                <a:avLst/>
              </a:prstGeom>
              <a:solidFill>
                <a:schemeClr val="bg1">
                  <a:lumMod val="95000"/>
                </a:schemeClr>
              </a:solidFill>
            </p:spPr>
            <p:txBody>
              <a:bodyPr wrap="square" rtlCol="0">
                <a:spAutoFit/>
              </a:bodyPr>
              <a:lstStyle/>
              <a:p>
                <a:pPr algn="ctr"/>
                <a:r>
                  <a:rPr lang="en-US" b="1" dirty="0">
                    <a:latin typeface="Calibri" panose="020F0502020204030204" pitchFamily="34" charset="0"/>
                    <a:cs typeface="Calibri" panose="020F0502020204030204" pitchFamily="34" charset="0"/>
                  </a:rPr>
                  <a:t>Discussion:</a:t>
                </a:r>
              </a:p>
              <a:p>
                <a:pPr algn="ctr"/>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Neither</a:t>
                </a:r>
                <a:r>
                  <a:rPr lang="en-US" dirty="0">
                    <a:latin typeface="Calibri" panose="020F0502020204030204" pitchFamily="34" charset="0"/>
                    <a:cs typeface="Calibri" panose="020F0502020204030204" pitchFamily="34" charset="0"/>
                  </a:rPr>
                  <a:t> SIA nor SSA applies at </a:t>
                </a:r>
                <a:r>
                  <a:rPr lang="en-US" b="1" dirty="0">
                    <a:latin typeface="Calibri" panose="020F0502020204030204" pitchFamily="34" charset="0"/>
                    <a:cs typeface="Calibri" panose="020F0502020204030204" pitchFamily="34" charset="0"/>
                  </a:rPr>
                  <a:t>continental scale</a:t>
                </a:r>
                <a:r>
                  <a:rPr lang="en-US"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SIA and SSA are referred to as “</a:t>
                </a:r>
                <a:r>
                  <a:rPr lang="en-US" b="1" dirty="0">
                    <a:latin typeface="Calibri" panose="020F0502020204030204" pitchFamily="34" charset="0"/>
                    <a:cs typeface="Calibri" panose="020F0502020204030204" pitchFamily="34" charset="0"/>
                  </a:rPr>
                  <a:t>zero-</a:t>
                </a:r>
                <a:r>
                  <a:rPr lang="en-US" b="1" dirty="0" err="1">
                    <a:latin typeface="Calibri" panose="020F0502020204030204" pitchFamily="34" charset="0"/>
                    <a:cs typeface="Calibri" panose="020F0502020204030204" pitchFamily="34" charset="0"/>
                  </a:rPr>
                  <a:t>th</a:t>
                </a:r>
                <a:r>
                  <a:rPr lang="en-US" b="1" dirty="0">
                    <a:latin typeface="Calibri" panose="020F0502020204030204" pitchFamily="34" charset="0"/>
                    <a:cs typeface="Calibri" panose="020F0502020204030204" pitchFamily="34" charset="0"/>
                  </a:rPr>
                  <a:t> order</a:t>
                </a:r>
                <a:r>
                  <a:rPr lang="en-US" dirty="0">
                    <a:latin typeface="Calibri" panose="020F0502020204030204" pitchFamily="34" charset="0"/>
                    <a:cs typeface="Calibri" panose="020F0502020204030204" pitchFamily="34" charset="0"/>
                  </a:rPr>
                  <a:t>” models</a:t>
                </a: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Both models have </a:t>
                </a:r>
                <a:r>
                  <a:rPr lang="en-US" b="1" dirty="0">
                    <a:latin typeface="Calibri" panose="020F0502020204030204" pitchFamily="34" charset="0"/>
                    <a:cs typeface="Calibri" panose="020F0502020204030204" pitchFamily="34" charset="0"/>
                  </a:rPr>
                  <a:t>two unknowns </a:t>
                </a:r>
                <a:r>
                  <a:rPr lang="en-US" dirty="0">
                    <a:latin typeface="Calibri" panose="020F0502020204030204" pitchFamily="34" charset="0"/>
                    <a:cs typeface="Calibri" panose="020F0502020204030204" pitchFamily="34" charset="0"/>
                  </a:rPr>
                  <a:t>(</a:t>
                </a:r>
                <a14:m>
                  <m:oMath xmlns:m="http://schemas.openxmlformats.org/officeDocument/2006/math">
                    <m:r>
                      <a:rPr lang="en-US" i="1" dirty="0">
                        <a:latin typeface="Cambria Math" panose="02040503050406030204" pitchFamily="18" charset="0"/>
                        <a:cs typeface="Calibri" panose="020F0502020204030204" pitchFamily="34" charset="0"/>
                      </a:rPr>
                      <m:t>𝑢</m:t>
                    </m:r>
                    <m:r>
                      <a:rPr lang="en-US" i="1" dirty="0">
                        <a:latin typeface="Cambria Math" panose="02040503050406030204" pitchFamily="18" charset="0"/>
                        <a:cs typeface="Calibri" panose="020F0502020204030204" pitchFamily="34" charset="0"/>
                      </a:rPr>
                      <m:t>,</m:t>
                    </m:r>
                    <m:r>
                      <a:rPr lang="en-US" i="1" dirty="0">
                        <a:latin typeface="Cambria Math" panose="02040503050406030204" pitchFamily="18" charset="0"/>
                        <a:cs typeface="Calibri" panose="020F0502020204030204" pitchFamily="34" charset="0"/>
                      </a:rPr>
                      <m:t>𝑣</m:t>
                    </m:r>
                  </m:oMath>
                </a14:m>
                <a:r>
                  <a:rPr lang="en-US"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SSA is 2D model obtained by </a:t>
                </a:r>
                <a:r>
                  <a:rPr lang="en-US" b="1" dirty="0">
                    <a:latin typeface="Calibri" panose="020F0502020204030204" pitchFamily="34" charset="0"/>
                    <a:cs typeface="Calibri" panose="020F0502020204030204" pitchFamily="34" charset="0"/>
                  </a:rPr>
                  <a:t>vertically integrating </a:t>
                </a:r>
                <a:r>
                  <a:rPr lang="en-US" dirty="0">
                    <a:latin typeface="Calibri" panose="020F0502020204030204" pitchFamily="34" charset="0"/>
                    <a:cs typeface="Calibri" panose="020F0502020204030204" pitchFamily="34" charset="0"/>
                  </a:rPr>
                  <a:t>the equations.</a:t>
                </a:r>
              </a:p>
            </p:txBody>
          </p:sp>
        </mc:Choice>
        <mc:Fallback xmlns="">
          <p:sp>
            <p:nvSpPr>
              <p:cNvPr id="17" name="TextBox 16">
                <a:extLst>
                  <a:ext uri="{FF2B5EF4-FFF2-40B4-BE49-F238E27FC236}">
                    <a16:creationId xmlns:a16="http://schemas.microsoft.com/office/drawing/2014/main" id="{67F01228-07F9-4236-8CE5-8279C8E6E31D}"/>
                  </a:ext>
                </a:extLst>
              </p:cNvPr>
              <p:cNvSpPr txBox="1">
                <a:spLocks noRot="1" noChangeAspect="1" noMove="1" noResize="1" noEditPoints="1" noAdjustHandles="1" noChangeArrowheads="1" noChangeShapeType="1" noTextEdit="1"/>
              </p:cNvSpPr>
              <p:nvPr/>
            </p:nvSpPr>
            <p:spPr>
              <a:xfrm>
                <a:off x="1095905" y="5097262"/>
                <a:ext cx="6595206" cy="1538883"/>
              </a:xfrm>
              <a:prstGeom prst="rect">
                <a:avLst/>
              </a:prstGeom>
              <a:blipFill>
                <a:blip r:embed="rId9"/>
                <a:stretch>
                  <a:fillRect l="-647" t="-1976" b="-5138"/>
                </a:stretch>
              </a:blipFill>
            </p:spPr>
            <p:txBody>
              <a:bodyPr/>
              <a:lstStyle/>
              <a:p>
                <a:r>
                  <a:rPr lang="en-US">
                    <a:noFill/>
                  </a:rPr>
                  <a:t> </a:t>
                </a:r>
              </a:p>
            </p:txBody>
          </p:sp>
        </mc:Fallback>
      </mc:AlternateContent>
      <p:sp>
        <p:nvSpPr>
          <p:cNvPr id="16" name="TextBox 15">
            <a:extLst>
              <a:ext uri="{FF2B5EF4-FFF2-40B4-BE49-F238E27FC236}">
                <a16:creationId xmlns:a16="http://schemas.microsoft.com/office/drawing/2014/main" id="{53B10DE7-9A8A-4412-A8A0-4E62AD5B8149}"/>
              </a:ext>
            </a:extLst>
          </p:cNvPr>
          <p:cNvSpPr txBox="1"/>
          <p:nvPr/>
        </p:nvSpPr>
        <p:spPr>
          <a:xfrm>
            <a:off x="-25400" y="4073831"/>
            <a:ext cx="1715807" cy="646331"/>
          </a:xfrm>
          <a:prstGeom prst="rect">
            <a:avLst/>
          </a:prstGeom>
          <a:noFill/>
        </p:spPr>
        <p:txBody>
          <a:bodyPr wrap="square" rtlCol="0">
            <a:spAutoFit/>
          </a:bodyPr>
          <a:lstStyle/>
          <a:p>
            <a:pPr algn="ctr"/>
            <a:r>
              <a:rPr lang="en-US" b="1" i="1" dirty="0">
                <a:latin typeface="Calibri" panose="020F0502020204030204" pitchFamily="34" charset="0"/>
                <a:cs typeface="Calibri" panose="020F0502020204030204" pitchFamily="34" charset="0"/>
              </a:rPr>
              <a:t>Shallow Ice Approximation</a:t>
            </a:r>
          </a:p>
        </p:txBody>
      </p:sp>
      <p:sp>
        <p:nvSpPr>
          <p:cNvPr id="19" name="TextBox 18">
            <a:extLst>
              <a:ext uri="{FF2B5EF4-FFF2-40B4-BE49-F238E27FC236}">
                <a16:creationId xmlns:a16="http://schemas.microsoft.com/office/drawing/2014/main" id="{2364E929-1ECB-421E-AA44-94551BA06EAA}"/>
              </a:ext>
            </a:extLst>
          </p:cNvPr>
          <p:cNvSpPr txBox="1"/>
          <p:nvPr/>
        </p:nvSpPr>
        <p:spPr>
          <a:xfrm>
            <a:off x="6853248" y="4105722"/>
            <a:ext cx="1715807" cy="646331"/>
          </a:xfrm>
          <a:prstGeom prst="rect">
            <a:avLst/>
          </a:prstGeom>
          <a:noFill/>
        </p:spPr>
        <p:txBody>
          <a:bodyPr wrap="square" rtlCol="0">
            <a:spAutoFit/>
          </a:bodyPr>
          <a:lstStyle/>
          <a:p>
            <a:pPr algn="ctr"/>
            <a:r>
              <a:rPr lang="en-US" b="1" i="1" dirty="0">
                <a:latin typeface="Calibri" panose="020F0502020204030204" pitchFamily="34" charset="0"/>
                <a:cs typeface="Calibri" panose="020F0502020204030204" pitchFamily="34" charset="0"/>
              </a:rPr>
              <a:t>Shallow Shelf Approximation</a:t>
            </a:r>
          </a:p>
        </p:txBody>
      </p:sp>
    </p:spTree>
    <p:extLst>
      <p:ext uri="{BB962C8B-B14F-4D97-AF65-F5344CB8AC3E}">
        <p14:creationId xmlns:p14="http://schemas.microsoft.com/office/powerpoint/2010/main" val="3302798359"/>
      </p:ext>
    </p:extLst>
  </p:cSld>
  <p:clrMapOvr>
    <a:masterClrMapping/>
  </p:clrMapOvr>
</p:sld>
</file>

<file path=ppt/slides/slide9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 name="Rectangle 2"/>
          <p:cNvSpPr txBox="1">
            <a:spLocks noChangeArrowheads="1"/>
          </p:cNvSpPr>
          <p:nvPr/>
        </p:nvSpPr>
        <p:spPr>
          <a:xfrm>
            <a:off x="152400" y="89338"/>
            <a:ext cx="8153400" cy="9144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ISM Computation Cost in ESM</a:t>
            </a:r>
          </a:p>
        </p:txBody>
      </p:sp>
      <p:pic>
        <p:nvPicPr>
          <p:cNvPr id="7" name="Picture 6">
            <a:extLst>
              <a:ext uri="{FF2B5EF4-FFF2-40B4-BE49-F238E27FC236}">
                <a16:creationId xmlns:a16="http://schemas.microsoft.com/office/drawing/2014/main" id="{C6D95568-915B-4736-89DA-F9A5A2BDE88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64268" y="1218414"/>
            <a:ext cx="3543300" cy="4724400"/>
          </a:xfrm>
          <a:prstGeom prst="rect">
            <a:avLst/>
          </a:prstGeom>
        </p:spPr>
      </p:pic>
      <p:sp>
        <p:nvSpPr>
          <p:cNvPr id="9" name="Rectangle 8">
            <a:extLst>
              <a:ext uri="{FF2B5EF4-FFF2-40B4-BE49-F238E27FC236}">
                <a16:creationId xmlns:a16="http://schemas.microsoft.com/office/drawing/2014/main" id="{D9301DF3-31B4-4133-B726-D7137117485C}"/>
              </a:ext>
            </a:extLst>
          </p:cNvPr>
          <p:cNvSpPr/>
          <p:nvPr/>
        </p:nvSpPr>
        <p:spPr>
          <a:xfrm>
            <a:off x="5030449" y="1219200"/>
            <a:ext cx="3543300" cy="646331"/>
          </a:xfrm>
          <a:prstGeom prst="rect">
            <a:avLst/>
          </a:prstGeom>
        </p:spPr>
        <p:txBody>
          <a:bodyPr wrap="square">
            <a:spAutoFit/>
          </a:bodyPr>
          <a:lstStyle/>
          <a:p>
            <a:pPr algn="ctr"/>
            <a:r>
              <a:rPr lang="en-US" b="1" dirty="0">
                <a:latin typeface="Calibri-Bold"/>
              </a:rPr>
              <a:t>DOE Energy </a:t>
            </a:r>
            <a:r>
              <a:rPr lang="en-US" b="1" dirty="0" err="1">
                <a:latin typeface="Calibri-Bold"/>
              </a:rPr>
              <a:t>Exascale</a:t>
            </a:r>
            <a:r>
              <a:rPr lang="en-US" b="1" dirty="0">
                <a:latin typeface="Calibri-Bold"/>
              </a:rPr>
              <a:t> Earth System Model (E3SM)</a:t>
            </a:r>
            <a:endParaRPr lang="en-US" dirty="0"/>
          </a:p>
        </p:txBody>
      </p:sp>
      <p:graphicFrame>
        <p:nvGraphicFramePr>
          <p:cNvPr id="12" name="Table 11">
            <a:extLst>
              <a:ext uri="{FF2B5EF4-FFF2-40B4-BE49-F238E27FC236}">
                <a16:creationId xmlns:a16="http://schemas.microsoft.com/office/drawing/2014/main" id="{93BDDB11-C6B8-445A-957E-C8D55FF9CA31}"/>
              </a:ext>
            </a:extLst>
          </p:cNvPr>
          <p:cNvGraphicFramePr>
            <a:graphicFrameLocks noGrp="1"/>
          </p:cNvGraphicFramePr>
          <p:nvPr/>
        </p:nvGraphicFramePr>
        <p:xfrm>
          <a:off x="4420849" y="1954707"/>
          <a:ext cx="4487545" cy="1483360"/>
        </p:xfrm>
        <a:graphic>
          <a:graphicData uri="http://schemas.openxmlformats.org/drawingml/2006/table">
            <a:tbl>
              <a:tblPr firstRow="1" bandRow="1">
                <a:tableStyleId>{5C22544A-7EE6-4342-B048-85BDC9FD1C3A}</a:tableStyleId>
              </a:tblPr>
              <a:tblGrid>
                <a:gridCol w="1005205">
                  <a:extLst>
                    <a:ext uri="{9D8B030D-6E8A-4147-A177-3AD203B41FA5}">
                      <a16:colId xmlns:a16="http://schemas.microsoft.com/office/drawing/2014/main" val="2407920789"/>
                    </a:ext>
                  </a:extLst>
                </a:gridCol>
                <a:gridCol w="1346518">
                  <a:extLst>
                    <a:ext uri="{9D8B030D-6E8A-4147-A177-3AD203B41FA5}">
                      <a16:colId xmlns:a16="http://schemas.microsoft.com/office/drawing/2014/main" val="262725817"/>
                    </a:ext>
                  </a:extLst>
                </a:gridCol>
                <a:gridCol w="1198880">
                  <a:extLst>
                    <a:ext uri="{9D8B030D-6E8A-4147-A177-3AD203B41FA5}">
                      <a16:colId xmlns:a16="http://schemas.microsoft.com/office/drawing/2014/main" val="4280336009"/>
                    </a:ext>
                  </a:extLst>
                </a:gridCol>
                <a:gridCol w="936942">
                  <a:extLst>
                    <a:ext uri="{9D8B030D-6E8A-4147-A177-3AD203B41FA5}">
                      <a16:colId xmlns:a16="http://schemas.microsoft.com/office/drawing/2014/main" val="325469486"/>
                    </a:ext>
                  </a:extLst>
                </a:gridCol>
              </a:tblGrid>
              <a:tr h="370840">
                <a:tc>
                  <a:txBody>
                    <a:bodyPr/>
                    <a:lstStyle/>
                    <a:p>
                      <a:pPr algn="ctr"/>
                      <a:r>
                        <a:rPr lang="en-US" b="1" dirty="0">
                          <a:solidFill>
                            <a:schemeClr val="tx1"/>
                          </a:solidFill>
                          <a:latin typeface="Calibri" panose="020F0502020204030204" pitchFamily="34" charset="0"/>
                          <a:cs typeface="Calibri" panose="020F0502020204030204" pitchFamily="34" charset="0"/>
                        </a:rPr>
                        <a:t>grid size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b="1" dirty="0">
                          <a:solidFill>
                            <a:schemeClr val="tx1"/>
                          </a:solidFill>
                          <a:latin typeface="Calibri" panose="020F0502020204030204" pitchFamily="34" charset="0"/>
                          <a:cs typeface="Calibri" panose="020F0502020204030204" pitchFamily="34" charset="0"/>
                        </a:rPr>
                        <a:t>component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b="1" dirty="0">
                          <a:solidFill>
                            <a:schemeClr val="tx1"/>
                          </a:solidFill>
                          <a:latin typeface="Calibri" panose="020F0502020204030204" pitchFamily="34" charset="0"/>
                          <a:cs typeface="Calibri" panose="020F0502020204030204" pitchFamily="34" charset="0"/>
                        </a:rPr>
                        <a:t>horizontal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b="1" dirty="0">
                          <a:solidFill>
                            <a:schemeClr val="tx1"/>
                          </a:solidFill>
                          <a:latin typeface="Calibri" panose="020F0502020204030204" pitchFamily="34" charset="0"/>
                          <a:cs typeface="Calibri" panose="020F0502020204030204" pitchFamily="34" charset="0"/>
                        </a:rPr>
                        <a:t>vertical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68693399"/>
                  </a:ext>
                </a:extLst>
              </a:tr>
              <a:tr h="370840">
                <a:tc>
                  <a:txBody>
                    <a:bodyPr/>
                    <a:lstStyle/>
                    <a:p>
                      <a:pPr algn="ctr"/>
                      <a:r>
                        <a:rPr lang="en-US" dirty="0">
                          <a:latin typeface="Calibri" panose="020F0502020204030204" pitchFamily="34" charset="0"/>
                          <a:cs typeface="Calibri" panose="020F0502020204030204" pitchFamily="34" charset="0"/>
                        </a:rPr>
                        <a:t>25km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latin typeface="Calibri" panose="020F0502020204030204" pitchFamily="34" charset="0"/>
                          <a:cs typeface="Calibri" panose="020F0502020204030204" pitchFamily="34" charset="0"/>
                        </a:rPr>
                        <a:t>ATM/LND</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latin typeface="Calibri" panose="020F0502020204030204" pitchFamily="34" charset="0"/>
                          <a:cs typeface="Calibri" panose="020F0502020204030204" pitchFamily="34" charset="0"/>
                        </a:rPr>
                        <a:t>0.8M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latin typeface="Calibri" panose="020F0502020204030204" pitchFamily="34" charset="0"/>
                          <a:cs typeface="Calibri" panose="020F0502020204030204" pitchFamily="34" charset="0"/>
                        </a:rPr>
                        <a:t>72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352461326"/>
                  </a:ext>
                </a:extLst>
              </a:tr>
              <a:tr h="370840">
                <a:tc>
                  <a:txBody>
                    <a:bodyPr/>
                    <a:lstStyle/>
                    <a:p>
                      <a:pPr algn="ctr"/>
                      <a:r>
                        <a:rPr lang="en-US" dirty="0">
                          <a:latin typeface="Calibri" panose="020F0502020204030204" pitchFamily="34" charset="0"/>
                          <a:cs typeface="Calibri" panose="020F0502020204030204" pitchFamily="34" charset="0"/>
                        </a:rPr>
                        <a:t>18-6km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latin typeface="Calibri" panose="020F0502020204030204" pitchFamily="34" charset="0"/>
                          <a:cs typeface="Calibri" panose="020F0502020204030204" pitchFamily="34" charset="0"/>
                        </a:rPr>
                        <a:t>OCN/ICE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latin typeface="Calibri" panose="020F0502020204030204" pitchFamily="34" charset="0"/>
                          <a:cs typeface="Calibri" panose="020F0502020204030204" pitchFamily="34" charset="0"/>
                        </a:rPr>
                        <a:t>3.7M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latin typeface="Calibri" panose="020F0502020204030204" pitchFamily="34" charset="0"/>
                          <a:cs typeface="Calibri" panose="020F0502020204030204" pitchFamily="34" charset="0"/>
                        </a:rPr>
                        <a:t>80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09016053"/>
                  </a:ext>
                </a:extLst>
              </a:tr>
              <a:tr h="370840">
                <a:tc>
                  <a:txBody>
                    <a:bodyPr/>
                    <a:lstStyle/>
                    <a:p>
                      <a:pPr algn="ctr"/>
                      <a:r>
                        <a:rPr lang="en-US" dirty="0">
                          <a:latin typeface="Calibri" panose="020F0502020204030204" pitchFamily="34" charset="0"/>
                          <a:cs typeface="Calibri" panose="020F0502020204030204" pitchFamily="34" charset="0"/>
                        </a:rPr>
                        <a:t>2-20km </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latin typeface="Calibri" panose="020F0502020204030204" pitchFamily="34" charset="0"/>
                          <a:cs typeface="Calibri" panose="020F0502020204030204" pitchFamily="34" charset="0"/>
                        </a:rPr>
                        <a:t>AIS ISM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latin typeface="Calibri" panose="020F0502020204030204" pitchFamily="34" charset="0"/>
                          <a:cs typeface="Calibri" panose="020F0502020204030204" pitchFamily="34" charset="0"/>
                        </a:rPr>
                        <a:t>1.6M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latin typeface="Calibri" panose="020F0502020204030204" pitchFamily="34" charset="0"/>
                          <a:cs typeface="Calibri" panose="020F0502020204030204" pitchFamily="34" charset="0"/>
                        </a:rPr>
                        <a:t>10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865186692"/>
                  </a:ext>
                </a:extLst>
              </a:tr>
            </a:tbl>
          </a:graphicData>
        </a:graphic>
      </p:graphicFrame>
      <p:sp>
        <p:nvSpPr>
          <p:cNvPr id="19" name="Rectangle 18">
            <a:extLst>
              <a:ext uri="{FF2B5EF4-FFF2-40B4-BE49-F238E27FC236}">
                <a16:creationId xmlns:a16="http://schemas.microsoft.com/office/drawing/2014/main" id="{1379A377-4973-425A-A071-7446125C470E}"/>
              </a:ext>
            </a:extLst>
          </p:cNvPr>
          <p:cNvSpPr/>
          <p:nvPr/>
        </p:nvSpPr>
        <p:spPr>
          <a:xfrm>
            <a:off x="4657704" y="4186929"/>
            <a:ext cx="3749117" cy="1477328"/>
          </a:xfrm>
          <a:prstGeom prst="rect">
            <a:avLst/>
          </a:prstGeom>
        </p:spPr>
        <p:txBody>
          <a:bodyPr wrap="square">
            <a:spAutoFit/>
          </a:bodyPr>
          <a:lstStyle/>
          <a:p>
            <a:pPr marL="285750" indent="-285750">
              <a:buFont typeface="Wingdings" panose="05000000000000000000" pitchFamily="2" charset="2"/>
              <a:buChar char="Ø"/>
            </a:pPr>
            <a:r>
              <a:rPr lang="en-US" b="1" dirty="0">
                <a:latin typeface="Calibri" panose="020F0502020204030204" pitchFamily="34" charset="0"/>
              </a:rPr>
              <a:t>ISM throughput: </a:t>
            </a:r>
            <a:r>
              <a:rPr lang="en-US" dirty="0">
                <a:latin typeface="Calibri" panose="020F0502020204030204" pitchFamily="34" charset="0"/>
              </a:rPr>
              <a:t>1 SYPD (simulated year per </a:t>
            </a:r>
            <a:r>
              <a:rPr lang="en-US" dirty="0" err="1">
                <a:latin typeface="Calibri" panose="020F0502020204030204" pitchFamily="34" charset="0"/>
              </a:rPr>
              <a:t>wallclock</a:t>
            </a:r>
            <a:r>
              <a:rPr lang="en-US" dirty="0">
                <a:latin typeface="Calibri" panose="020F0502020204030204" pitchFamily="34" charset="0"/>
              </a:rPr>
              <a:t> day)</a:t>
            </a:r>
          </a:p>
          <a:p>
            <a:endParaRPr lang="en-US" dirty="0">
              <a:latin typeface="Calibri" panose="020F0502020204030204" pitchFamily="34" charset="0"/>
            </a:endParaRPr>
          </a:p>
          <a:p>
            <a:pPr marL="285750" indent="-285750">
              <a:buFont typeface="Wingdings" panose="05000000000000000000" pitchFamily="2" charset="2"/>
              <a:buChar char="Ø"/>
            </a:pPr>
            <a:r>
              <a:rPr lang="en-US" b="1" dirty="0">
                <a:latin typeface="Calibri" panose="020F0502020204030204" pitchFamily="34" charset="0"/>
              </a:rPr>
              <a:t>ISM cost: </a:t>
            </a:r>
            <a:r>
              <a:rPr lang="en-US" dirty="0">
                <a:latin typeface="Calibri" panose="020F0502020204030204" pitchFamily="34" charset="0"/>
              </a:rPr>
              <a:t>4M core-hours per simulated year</a:t>
            </a:r>
            <a:endParaRPr lang="en-US" dirty="0"/>
          </a:p>
        </p:txBody>
      </p:sp>
      <p:sp>
        <p:nvSpPr>
          <p:cNvPr id="20" name="Rectangle 19">
            <a:extLst>
              <a:ext uri="{FF2B5EF4-FFF2-40B4-BE49-F238E27FC236}">
                <a16:creationId xmlns:a16="http://schemas.microsoft.com/office/drawing/2014/main" id="{4087E3DF-08D0-4715-9298-FFBD94261927}"/>
              </a:ext>
            </a:extLst>
          </p:cNvPr>
          <p:cNvSpPr/>
          <p:nvPr/>
        </p:nvSpPr>
        <p:spPr>
          <a:xfrm>
            <a:off x="1556670" y="6043800"/>
            <a:ext cx="1758495" cy="369332"/>
          </a:xfrm>
          <a:prstGeom prst="rect">
            <a:avLst/>
          </a:prstGeom>
        </p:spPr>
        <p:txBody>
          <a:bodyPr wrap="none">
            <a:spAutoFit/>
          </a:bodyPr>
          <a:lstStyle/>
          <a:p>
            <a:r>
              <a:rPr lang="en-US" dirty="0">
                <a:latin typeface="Calibri" panose="020F0502020204030204" pitchFamily="34" charset="0"/>
              </a:rPr>
              <a:t>Processing Cores</a:t>
            </a:r>
            <a:endParaRPr lang="en-US" dirty="0"/>
          </a:p>
        </p:txBody>
      </p:sp>
      <p:sp>
        <p:nvSpPr>
          <p:cNvPr id="33" name="TextBox 32">
            <a:extLst>
              <a:ext uri="{FF2B5EF4-FFF2-40B4-BE49-F238E27FC236}">
                <a16:creationId xmlns:a16="http://schemas.microsoft.com/office/drawing/2014/main" id="{90A8AE04-283B-4465-90CB-1E413598357E}"/>
              </a:ext>
            </a:extLst>
          </p:cNvPr>
          <p:cNvSpPr txBox="1"/>
          <p:nvPr/>
        </p:nvSpPr>
        <p:spPr>
          <a:xfrm rot="16200000">
            <a:off x="-1245066" y="2642589"/>
            <a:ext cx="32004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Seconds per simulated day</a:t>
            </a:r>
          </a:p>
        </p:txBody>
      </p:sp>
      <p:sp>
        <p:nvSpPr>
          <p:cNvPr id="34" name="Rectangle 33">
            <a:extLst>
              <a:ext uri="{FF2B5EF4-FFF2-40B4-BE49-F238E27FC236}">
                <a16:creationId xmlns:a16="http://schemas.microsoft.com/office/drawing/2014/main" id="{6A98A164-C74A-46B5-A395-8E66B1EA94EA}"/>
              </a:ext>
            </a:extLst>
          </p:cNvPr>
          <p:cNvSpPr/>
          <p:nvPr/>
        </p:nvSpPr>
        <p:spPr>
          <a:xfrm>
            <a:off x="487760" y="788566"/>
            <a:ext cx="3955827" cy="369332"/>
          </a:xfrm>
          <a:prstGeom prst="rect">
            <a:avLst/>
          </a:prstGeom>
        </p:spPr>
        <p:txBody>
          <a:bodyPr wrap="none">
            <a:spAutoFit/>
          </a:bodyPr>
          <a:lstStyle/>
          <a:p>
            <a:r>
              <a:rPr lang="en-US" dirty="0">
                <a:latin typeface="Calibri" panose="020F0502020204030204" pitchFamily="34" charset="0"/>
              </a:rPr>
              <a:t>High-res climate model processor layout</a:t>
            </a:r>
            <a:endParaRPr lang="en-US" dirty="0"/>
          </a:p>
        </p:txBody>
      </p:sp>
      <p:graphicFrame>
        <p:nvGraphicFramePr>
          <p:cNvPr id="39" name="Object 38">
            <a:extLst>
              <a:ext uri="{FF2B5EF4-FFF2-40B4-BE49-F238E27FC236}">
                <a16:creationId xmlns:a16="http://schemas.microsoft.com/office/drawing/2014/main" id="{4DBDCA49-DA22-440C-9849-0A22D850DD0A}"/>
              </a:ext>
            </a:extLst>
          </p:cNvPr>
          <p:cNvGraphicFramePr>
            <a:graphicFrameLocks noChangeAspect="1"/>
          </p:cNvGraphicFramePr>
          <p:nvPr/>
        </p:nvGraphicFramePr>
        <p:xfrm>
          <a:off x="6400800" y="374449"/>
          <a:ext cx="1295400" cy="698265"/>
        </p:xfrm>
        <a:graphic>
          <a:graphicData uri="http://schemas.openxmlformats.org/presentationml/2006/ole">
            <mc:AlternateContent xmlns:mc="http://schemas.openxmlformats.org/markup-compatibility/2006">
              <mc:Choice xmlns:v="urn:schemas-microsoft-com:vml" Requires="v">
                <p:oleObj spid="_x0000_s57440" r:id="rId4" imgW="3415680" imgH="1841040" progId="">
                  <p:embed/>
                </p:oleObj>
              </mc:Choice>
              <mc:Fallback>
                <p:oleObj r:id="rId4" imgW="3415680" imgH="1841040" progId="">
                  <p:embed/>
                  <p:pic>
                    <p:nvPicPr>
                      <p:cNvPr id="39" name="Object 38">
                        <a:extLst>
                          <a:ext uri="{FF2B5EF4-FFF2-40B4-BE49-F238E27FC236}">
                            <a16:creationId xmlns:a16="http://schemas.microsoft.com/office/drawing/2014/main" id="{4DBDCA49-DA22-440C-9849-0A22D850DD0A}"/>
                          </a:ext>
                        </a:extLst>
                      </p:cNvPr>
                      <p:cNvPicPr/>
                      <p:nvPr/>
                    </p:nvPicPr>
                    <p:blipFill>
                      <a:blip r:embed="rId5"/>
                      <a:stretch>
                        <a:fillRect/>
                      </a:stretch>
                    </p:blipFill>
                    <p:spPr>
                      <a:xfrm>
                        <a:off x="6400800" y="374449"/>
                        <a:ext cx="1295400" cy="698265"/>
                      </a:xfrm>
                      <a:prstGeom prst="rect">
                        <a:avLst/>
                      </a:prstGeom>
                    </p:spPr>
                  </p:pic>
                </p:oleObj>
              </mc:Fallback>
            </mc:AlternateContent>
          </a:graphicData>
        </a:graphic>
      </p:graphicFrame>
      <p:sp>
        <p:nvSpPr>
          <p:cNvPr id="35" name="Rectangle 34">
            <a:extLst>
              <a:ext uri="{FF2B5EF4-FFF2-40B4-BE49-F238E27FC236}">
                <a16:creationId xmlns:a16="http://schemas.microsoft.com/office/drawing/2014/main" id="{6FFB8C62-7B76-4CA6-905D-7A6F37C6BB1D}"/>
              </a:ext>
            </a:extLst>
          </p:cNvPr>
          <p:cNvSpPr/>
          <p:nvPr/>
        </p:nvSpPr>
        <p:spPr>
          <a:xfrm>
            <a:off x="664268" y="1752600"/>
            <a:ext cx="554932" cy="289370"/>
          </a:xfrm>
          <a:prstGeom prst="rect">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latin typeface="Calibri" panose="020F0502020204030204" pitchFamily="34" charset="0"/>
                <a:cs typeface="Calibri" panose="020F0502020204030204" pitchFamily="34" charset="0"/>
              </a:rPr>
              <a:t>200</a:t>
            </a:r>
          </a:p>
        </p:txBody>
      </p:sp>
      <p:sp>
        <p:nvSpPr>
          <p:cNvPr id="41" name="Rectangle 40">
            <a:extLst>
              <a:ext uri="{FF2B5EF4-FFF2-40B4-BE49-F238E27FC236}">
                <a16:creationId xmlns:a16="http://schemas.microsoft.com/office/drawing/2014/main" id="{0D4DD769-1E3D-4FBD-8363-613F52BD1AD5}"/>
              </a:ext>
            </a:extLst>
          </p:cNvPr>
          <p:cNvSpPr/>
          <p:nvPr/>
        </p:nvSpPr>
        <p:spPr>
          <a:xfrm>
            <a:off x="664268" y="2696387"/>
            <a:ext cx="554932" cy="289370"/>
          </a:xfrm>
          <a:prstGeom prst="rect">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latin typeface="Calibri" panose="020F0502020204030204" pitchFamily="34" charset="0"/>
                <a:cs typeface="Calibri" panose="020F0502020204030204" pitchFamily="34" charset="0"/>
              </a:rPr>
              <a:t>150</a:t>
            </a:r>
          </a:p>
        </p:txBody>
      </p:sp>
      <p:sp>
        <p:nvSpPr>
          <p:cNvPr id="42" name="Rectangle 41">
            <a:extLst>
              <a:ext uri="{FF2B5EF4-FFF2-40B4-BE49-F238E27FC236}">
                <a16:creationId xmlns:a16="http://schemas.microsoft.com/office/drawing/2014/main" id="{4F14E520-5C5E-46F4-8B8B-62BEAC539FFE}"/>
              </a:ext>
            </a:extLst>
          </p:cNvPr>
          <p:cNvSpPr/>
          <p:nvPr/>
        </p:nvSpPr>
        <p:spPr>
          <a:xfrm>
            <a:off x="664268" y="3580614"/>
            <a:ext cx="554932" cy="289370"/>
          </a:xfrm>
          <a:prstGeom prst="rect">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latin typeface="Calibri" panose="020F0502020204030204" pitchFamily="34" charset="0"/>
                <a:cs typeface="Calibri" panose="020F0502020204030204" pitchFamily="34" charset="0"/>
              </a:rPr>
              <a:t>100</a:t>
            </a:r>
          </a:p>
        </p:txBody>
      </p:sp>
      <p:sp>
        <p:nvSpPr>
          <p:cNvPr id="43" name="Rectangle 42">
            <a:extLst>
              <a:ext uri="{FF2B5EF4-FFF2-40B4-BE49-F238E27FC236}">
                <a16:creationId xmlns:a16="http://schemas.microsoft.com/office/drawing/2014/main" id="{0E53818C-5BC6-4DE7-AC31-3B588150E637}"/>
              </a:ext>
            </a:extLst>
          </p:cNvPr>
          <p:cNvSpPr/>
          <p:nvPr/>
        </p:nvSpPr>
        <p:spPr>
          <a:xfrm>
            <a:off x="657983" y="4418971"/>
            <a:ext cx="554932" cy="289370"/>
          </a:xfrm>
          <a:prstGeom prst="rect">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latin typeface="Calibri" panose="020F0502020204030204" pitchFamily="34" charset="0"/>
                <a:cs typeface="Calibri" panose="020F0502020204030204" pitchFamily="34" charset="0"/>
              </a:rPr>
              <a:t>50</a:t>
            </a:r>
          </a:p>
        </p:txBody>
      </p:sp>
      <p:sp>
        <p:nvSpPr>
          <p:cNvPr id="45" name="Rectangle 44">
            <a:extLst>
              <a:ext uri="{FF2B5EF4-FFF2-40B4-BE49-F238E27FC236}">
                <a16:creationId xmlns:a16="http://schemas.microsoft.com/office/drawing/2014/main" id="{A495B612-7DE2-49D0-A85B-4EFCFC5BE161}"/>
              </a:ext>
            </a:extLst>
          </p:cNvPr>
          <p:cNvSpPr/>
          <p:nvPr/>
        </p:nvSpPr>
        <p:spPr>
          <a:xfrm>
            <a:off x="916596" y="5486400"/>
            <a:ext cx="554932" cy="289370"/>
          </a:xfrm>
          <a:prstGeom prst="rect">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latin typeface="Calibri" panose="020F0502020204030204" pitchFamily="34" charset="0"/>
                <a:cs typeface="Calibri" panose="020F0502020204030204" pitchFamily="34" charset="0"/>
              </a:rPr>
              <a:t>0</a:t>
            </a:r>
          </a:p>
        </p:txBody>
      </p:sp>
      <p:sp>
        <p:nvSpPr>
          <p:cNvPr id="37" name="Rectangle 36">
            <a:extLst>
              <a:ext uri="{FF2B5EF4-FFF2-40B4-BE49-F238E27FC236}">
                <a16:creationId xmlns:a16="http://schemas.microsoft.com/office/drawing/2014/main" id="{07F96287-FBB4-4280-8867-7BE418FBAF07}"/>
              </a:ext>
            </a:extLst>
          </p:cNvPr>
          <p:cNvSpPr/>
          <p:nvPr/>
        </p:nvSpPr>
        <p:spPr>
          <a:xfrm>
            <a:off x="1225485" y="1524001"/>
            <a:ext cx="1898715" cy="57753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latin typeface="Calibri" panose="020F0502020204030204" pitchFamily="34" charset="0"/>
                <a:cs typeface="Calibri" panose="020F0502020204030204" pitchFamily="34" charset="0"/>
              </a:rPr>
              <a:t>Coupler</a:t>
            </a:r>
          </a:p>
        </p:txBody>
      </p:sp>
      <p:sp>
        <p:nvSpPr>
          <p:cNvPr id="40" name="Rectangle 39">
            <a:extLst>
              <a:ext uri="{FF2B5EF4-FFF2-40B4-BE49-F238E27FC236}">
                <a16:creationId xmlns:a16="http://schemas.microsoft.com/office/drawing/2014/main" id="{005A1CB5-42D8-4CB4-997C-A0591FBEEFB1}"/>
              </a:ext>
            </a:extLst>
          </p:cNvPr>
          <p:cNvSpPr/>
          <p:nvPr/>
        </p:nvSpPr>
        <p:spPr>
          <a:xfrm>
            <a:off x="1225485" y="2103723"/>
            <a:ext cx="908115" cy="1402850"/>
          </a:xfrm>
          <a:prstGeom prst="rect">
            <a:avLst/>
          </a:prstGeom>
          <a:solidFill>
            <a:schemeClr val="accent6">
              <a:lumMod val="40000"/>
              <a:lumOff val="6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latin typeface="Calibri" panose="020F0502020204030204" pitchFamily="34" charset="0"/>
                <a:cs typeface="Calibri" panose="020F0502020204030204" pitchFamily="34" charset="0"/>
              </a:rPr>
              <a:t>Sea Ice</a:t>
            </a:r>
          </a:p>
        </p:txBody>
      </p:sp>
      <p:sp>
        <p:nvSpPr>
          <p:cNvPr id="46" name="Rectangle 45">
            <a:extLst>
              <a:ext uri="{FF2B5EF4-FFF2-40B4-BE49-F238E27FC236}">
                <a16:creationId xmlns:a16="http://schemas.microsoft.com/office/drawing/2014/main" id="{12B62F24-03F1-4216-9B3E-995AB49C4334}"/>
              </a:ext>
            </a:extLst>
          </p:cNvPr>
          <p:cNvSpPr/>
          <p:nvPr/>
        </p:nvSpPr>
        <p:spPr>
          <a:xfrm flipV="1">
            <a:off x="2133600" y="3351426"/>
            <a:ext cx="124468" cy="155146"/>
          </a:xfrm>
          <a:prstGeom prst="rect">
            <a:avLst/>
          </a:prstGeom>
          <a:solidFill>
            <a:srgbClr val="FF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Rectangle 46">
            <a:extLst>
              <a:ext uri="{FF2B5EF4-FFF2-40B4-BE49-F238E27FC236}">
                <a16:creationId xmlns:a16="http://schemas.microsoft.com/office/drawing/2014/main" id="{8CDDE7E2-509A-4EBF-86FE-97CB14EB3FB8}"/>
              </a:ext>
            </a:extLst>
          </p:cNvPr>
          <p:cNvSpPr/>
          <p:nvPr/>
        </p:nvSpPr>
        <p:spPr>
          <a:xfrm>
            <a:off x="2266514" y="3396931"/>
            <a:ext cx="811337" cy="115337"/>
          </a:xfrm>
          <a:prstGeom prst="rect">
            <a:avLst/>
          </a:prstGeom>
          <a:solidFill>
            <a:srgbClr val="00B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9" name="Rectangle 48">
            <a:extLst>
              <a:ext uri="{FF2B5EF4-FFF2-40B4-BE49-F238E27FC236}">
                <a16:creationId xmlns:a16="http://schemas.microsoft.com/office/drawing/2014/main" id="{81EB4079-085F-4445-A76F-1FD96EC25316}"/>
              </a:ext>
            </a:extLst>
          </p:cNvPr>
          <p:cNvSpPr/>
          <p:nvPr/>
        </p:nvSpPr>
        <p:spPr>
          <a:xfrm>
            <a:off x="1225485" y="3506572"/>
            <a:ext cx="1898715" cy="1919312"/>
          </a:xfrm>
          <a:prstGeom prst="rect">
            <a:avLst/>
          </a:prstGeom>
          <a:solidFill>
            <a:schemeClr val="accent1">
              <a:lumMod val="40000"/>
              <a:lumOff val="6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latin typeface="Calibri" panose="020F0502020204030204" pitchFamily="34" charset="0"/>
                <a:cs typeface="Calibri" panose="020F0502020204030204" pitchFamily="34" charset="0"/>
              </a:rPr>
              <a:t>Atmosphere</a:t>
            </a:r>
          </a:p>
        </p:txBody>
      </p:sp>
      <p:sp>
        <p:nvSpPr>
          <p:cNvPr id="50" name="Rectangle 49">
            <a:extLst>
              <a:ext uri="{FF2B5EF4-FFF2-40B4-BE49-F238E27FC236}">
                <a16:creationId xmlns:a16="http://schemas.microsoft.com/office/drawing/2014/main" id="{CCE90B5B-4FCE-4F6A-ABC6-4E302D4E17C3}"/>
              </a:ext>
            </a:extLst>
          </p:cNvPr>
          <p:cNvSpPr/>
          <p:nvPr/>
        </p:nvSpPr>
        <p:spPr>
          <a:xfrm>
            <a:off x="3113988" y="1752600"/>
            <a:ext cx="414000" cy="3673284"/>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latin typeface="Calibri" panose="020F0502020204030204" pitchFamily="34" charset="0"/>
                <a:cs typeface="Calibri" panose="020F0502020204030204" pitchFamily="34" charset="0"/>
              </a:rPr>
              <a:t>Ocean</a:t>
            </a:r>
          </a:p>
        </p:txBody>
      </p:sp>
      <p:cxnSp>
        <p:nvCxnSpPr>
          <p:cNvPr id="16" name="Straight Arrow Connector 15">
            <a:extLst>
              <a:ext uri="{FF2B5EF4-FFF2-40B4-BE49-F238E27FC236}">
                <a16:creationId xmlns:a16="http://schemas.microsoft.com/office/drawing/2014/main" id="{F3A0B838-7E69-48CC-87AF-537C48E4C2E3}"/>
              </a:ext>
            </a:extLst>
          </p:cNvPr>
          <p:cNvCxnSpPr>
            <a:cxnSpLocks/>
          </p:cNvCxnSpPr>
          <p:nvPr/>
        </p:nvCxnSpPr>
        <p:spPr>
          <a:xfrm flipH="1">
            <a:off x="3050612" y="3295945"/>
            <a:ext cx="1370237" cy="155807"/>
          </a:xfrm>
          <a:prstGeom prst="straightConnector1">
            <a:avLst/>
          </a:prstGeom>
          <a:ln w="381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53" name="Rectangle 52">
            <a:extLst>
              <a:ext uri="{FF2B5EF4-FFF2-40B4-BE49-F238E27FC236}">
                <a16:creationId xmlns:a16="http://schemas.microsoft.com/office/drawing/2014/main" id="{5682FC0B-EB36-49E0-AE26-61071E03D351}"/>
              </a:ext>
            </a:extLst>
          </p:cNvPr>
          <p:cNvSpPr/>
          <p:nvPr/>
        </p:nvSpPr>
        <p:spPr>
          <a:xfrm>
            <a:off x="2125154" y="3012579"/>
            <a:ext cx="758913" cy="337751"/>
          </a:xfrm>
          <a:prstGeom prst="rect">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latin typeface="Calibri" panose="020F0502020204030204" pitchFamily="34" charset="0"/>
                <a:cs typeface="Calibri" panose="020F0502020204030204" pitchFamily="34" charset="0"/>
              </a:rPr>
              <a:t>ALM</a:t>
            </a:r>
          </a:p>
        </p:txBody>
      </p:sp>
      <p:cxnSp>
        <p:nvCxnSpPr>
          <p:cNvPr id="61" name="Straight Connector 60">
            <a:extLst>
              <a:ext uri="{FF2B5EF4-FFF2-40B4-BE49-F238E27FC236}">
                <a16:creationId xmlns:a16="http://schemas.microsoft.com/office/drawing/2014/main" id="{5EF9AF64-8761-4393-922A-90AAC4BDF8AF}"/>
              </a:ext>
            </a:extLst>
          </p:cNvPr>
          <p:cNvCxnSpPr>
            <a:cxnSpLocks/>
          </p:cNvCxnSpPr>
          <p:nvPr/>
        </p:nvCxnSpPr>
        <p:spPr>
          <a:xfrm>
            <a:off x="1233317" y="1478058"/>
            <a:ext cx="12570" cy="3978084"/>
          </a:xfrm>
          <a:prstGeom prst="line">
            <a:avLst/>
          </a:prstGeom>
          <a:ln w="28575">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082274321"/>
      </p:ext>
    </p:extLst>
  </p:cSld>
  <p:clrMapOvr>
    <a:masterClrMapping/>
  </p:clrMapOvr>
</p:sld>
</file>

<file path=ppt/slides/slide9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0"/>
            <a:ext cx="7467600" cy="1219200"/>
          </a:xfrm>
        </p:spPr>
        <p:txBody>
          <a:bodyPr/>
          <a:lstStyle/>
          <a:p>
            <a:pPr algn="l"/>
            <a:r>
              <a:rPr lang="en-US" sz="3600" dirty="0">
                <a:latin typeface="Calibri" panose="020F0502020204030204" pitchFamily="34" charset="0"/>
                <a:cs typeface="Calibri" panose="020F0502020204030204" pitchFamily="34" charset="0"/>
              </a:rPr>
              <a:t>Numerical &amp; Computational Challenges</a:t>
            </a:r>
          </a:p>
        </p:txBody>
      </p:sp>
      <p:sp>
        <p:nvSpPr>
          <p:cNvPr id="4" name="TextBox 3">
            <a:extLst>
              <a:ext uri="{FF2B5EF4-FFF2-40B4-BE49-F238E27FC236}">
                <a16:creationId xmlns:a16="http://schemas.microsoft.com/office/drawing/2014/main" id="{C8719EC9-F675-4169-BF25-CA9A44709982}"/>
              </a:ext>
            </a:extLst>
          </p:cNvPr>
          <p:cNvSpPr txBox="1"/>
          <p:nvPr/>
        </p:nvSpPr>
        <p:spPr>
          <a:xfrm>
            <a:off x="116840" y="1066800"/>
            <a:ext cx="9027160" cy="5201424"/>
          </a:xfrm>
          <a:prstGeom prst="rect">
            <a:avLst/>
          </a:prstGeom>
          <a:noFill/>
        </p:spPr>
        <p:txBody>
          <a:bodyPr wrap="square" rtlCol="0">
            <a:spAutoFit/>
          </a:bodyPr>
          <a:lstStyle/>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Mesh adaptivity </a:t>
            </a:r>
            <a:r>
              <a:rPr lang="en-US" sz="2000" dirty="0">
                <a:latin typeface="Calibri" panose="020F0502020204030204" pitchFamily="34" charset="0"/>
                <a:cs typeface="Calibri" panose="020F0502020204030204" pitchFamily="34" charset="0"/>
              </a:rPr>
              <a:t>close to the grounding line.</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FO Stokes equations are </a:t>
            </a:r>
            <a:r>
              <a:rPr lang="en-US" sz="2000" b="1" dirty="0">
                <a:latin typeface="Calibri" panose="020F0502020204030204" pitchFamily="34" charset="0"/>
                <a:cs typeface="Calibri" panose="020F0502020204030204" pitchFamily="34" charset="0"/>
              </a:rPr>
              <a:t>highly nonlinear</a:t>
            </a:r>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Large, </a:t>
            </a:r>
            <a:r>
              <a:rPr lang="en-US" sz="2000" b="1" dirty="0">
                <a:latin typeface="Calibri" panose="020F0502020204030204" pitchFamily="34" charset="0"/>
                <a:cs typeface="Calibri" panose="020F0502020204030204" pitchFamily="34" charset="0"/>
              </a:rPr>
              <a:t>thin geometries </a:t>
            </a:r>
            <a:r>
              <a:rPr lang="en-US" sz="2000" dirty="0">
                <a:latin typeface="Calibri" panose="020F0502020204030204" pitchFamily="34" charset="0"/>
                <a:cs typeface="Calibri" panose="020F0502020204030204" pitchFamily="34" charset="0"/>
              </a:rPr>
              <a:t>(thickness up to 4km, horizontal extension 1000s of kms).</a:t>
            </a:r>
          </a:p>
          <a:p>
            <a:pPr marL="742950" lvl="1"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Gives rise to meshes with </a:t>
            </a:r>
            <a:r>
              <a:rPr lang="en-US" sz="2000" b="1" dirty="0">
                <a:latin typeface="Calibri" panose="020F0502020204030204" pitchFamily="34" charset="0"/>
                <a:cs typeface="Calibri" panose="020F0502020204030204" pitchFamily="34" charset="0"/>
              </a:rPr>
              <a:t>bad aspect ratios </a:t>
            </a:r>
            <a:r>
              <a:rPr lang="en-US" sz="2000" dirty="0">
                <a:latin typeface="Calibri" panose="020F0502020204030204" pitchFamily="34" charset="0"/>
                <a:cs typeface="Calibri" panose="020F0502020204030204" pitchFamily="34" charset="0"/>
              </a:rPr>
              <a:t>and </a:t>
            </a:r>
            <a:r>
              <a:rPr lang="en-US" sz="2000" b="1" dirty="0">
                <a:latin typeface="Calibri" panose="020F0502020204030204" pitchFamily="34" charset="0"/>
                <a:cs typeface="Calibri" panose="020F0502020204030204" pitchFamily="34" charset="0"/>
              </a:rPr>
              <a:t>poorly conditioned </a:t>
            </a:r>
            <a:r>
              <a:rPr lang="en-US" sz="2000" dirty="0">
                <a:latin typeface="Calibri" panose="020F0502020204030204" pitchFamily="34" charset="0"/>
                <a:cs typeface="Calibri" panose="020F0502020204030204" pitchFamily="34" charset="0"/>
              </a:rPr>
              <a:t>linear systems.</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Boundary conditions </a:t>
            </a:r>
            <a:r>
              <a:rPr lang="en-US" sz="2000" dirty="0">
                <a:latin typeface="Calibri" panose="020F0502020204030204" pitchFamily="34" charset="0"/>
                <a:cs typeface="Calibri" panose="020F0502020204030204" pitchFamily="34" charset="0"/>
              </a:rPr>
              <a:t>pose challenges to solvers.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Porting</a:t>
            </a:r>
            <a:r>
              <a:rPr lang="en-US" sz="2000" dirty="0">
                <a:latin typeface="Calibri" panose="020F0502020204030204" pitchFamily="34" charset="0"/>
                <a:cs typeface="Calibri" panose="020F0502020204030204" pitchFamily="34" charset="0"/>
              </a:rPr>
              <a:t> of software to </a:t>
            </a:r>
            <a:r>
              <a:rPr lang="en-US" sz="2000" b="1" dirty="0">
                <a:latin typeface="Calibri" panose="020F0502020204030204" pitchFamily="34" charset="0"/>
                <a:cs typeface="Calibri" panose="020F0502020204030204" pitchFamily="34" charset="0"/>
              </a:rPr>
              <a:t>new architectures </a:t>
            </a:r>
            <a:r>
              <a:rPr lang="en-US" sz="2000" dirty="0">
                <a:latin typeface="Calibri" panose="020F0502020204030204" pitchFamily="34" charset="0"/>
                <a:cs typeface="Calibri" panose="020F0502020204030204" pitchFamily="34" charset="0"/>
              </a:rPr>
              <a:t>(hybrid systems, GPUs, etc.).</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Initialization</a:t>
            </a:r>
            <a:r>
              <a:rPr lang="en-US" sz="2000" dirty="0">
                <a:latin typeface="Calibri" panose="020F0502020204030204" pitchFamily="34" charset="0"/>
                <a:cs typeface="Calibri" panose="020F0502020204030204" pitchFamily="34" charset="0"/>
              </a:rPr>
              <a:t>/estimation of unknown parameters (basal friction, thickness, etc.).</a:t>
            </a:r>
          </a:p>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Uncertainty quantification</a:t>
            </a:r>
            <a:r>
              <a:rPr lang="en-US" sz="2000" dirty="0">
                <a:latin typeface="Calibri" panose="020F0502020204030204" pitchFamily="34" charset="0"/>
                <a:cs typeface="Calibri" panose="020F0502020204030204" pitchFamily="34" charset="0"/>
              </a:rPr>
              <a:t>.</a:t>
            </a:r>
          </a:p>
          <a:p>
            <a:pPr marL="742950" lvl="1"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Curse of dimensionality!</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Thickness evolution </a:t>
            </a:r>
            <a:r>
              <a:rPr lang="en-US" sz="2000" dirty="0">
                <a:latin typeface="Calibri" panose="020F0502020204030204" pitchFamily="34" charset="0"/>
                <a:cs typeface="Calibri" panose="020F0502020204030204" pitchFamily="34" charset="0"/>
              </a:rPr>
              <a:t>(ice advancement/retreat)</a:t>
            </a:r>
          </a:p>
          <a:p>
            <a:pPr marL="742950" lvl="1"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Sequential coupling with FO Stokes equations gives rise to very small time-steps by CFL condition!</a:t>
            </a: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Phase changes </a:t>
            </a:r>
            <a:r>
              <a:rPr lang="en-US" sz="2000" dirty="0">
                <a:latin typeface="Calibri" panose="020F0502020204030204" pitchFamily="34" charset="0"/>
                <a:cs typeface="Calibri" panose="020F0502020204030204" pitchFamily="34" charset="0"/>
              </a:rPr>
              <a:t>(temperature equation).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Coupling </a:t>
            </a:r>
            <a:r>
              <a:rPr lang="en-US" sz="2000" dirty="0">
                <a:latin typeface="Calibri" panose="020F0502020204030204" pitchFamily="34" charset="0"/>
                <a:cs typeface="Calibri" panose="020F0502020204030204" pitchFamily="34" charset="0"/>
              </a:rPr>
              <a:t>to</a:t>
            </a:r>
            <a:r>
              <a:rPr lang="en-US" sz="2000" b="1" dirty="0">
                <a:latin typeface="Calibri" panose="020F0502020204030204" pitchFamily="34" charset="0"/>
                <a:cs typeface="Calibri" panose="020F0502020204030204" pitchFamily="34" charset="0"/>
              </a:rPr>
              <a:t> climate components</a:t>
            </a:r>
            <a:r>
              <a:rPr lang="en-US" sz="2000" dirty="0">
                <a:latin typeface="Calibri" panose="020F0502020204030204" pitchFamily="34" charset="0"/>
                <a:cs typeface="Calibri" panose="020F0502020204030204" pitchFamily="34" charset="0"/>
              </a:rPr>
              <a:t>.</a:t>
            </a:r>
          </a:p>
        </p:txBody>
      </p:sp>
    </p:spTree>
    <p:extLst>
      <p:ext uri="{BB962C8B-B14F-4D97-AF65-F5344CB8AC3E}">
        <p14:creationId xmlns:p14="http://schemas.microsoft.com/office/powerpoint/2010/main" val="4206180658"/>
      </p:ext>
    </p:extLst>
  </p:cSld>
  <p:clrMapOvr>
    <a:masterClrMapping/>
  </p:clrMapOvr>
</p:sld>
</file>

<file path=ppt/slides/slide9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228600" y="-152400"/>
            <a:ext cx="8991600" cy="1261646"/>
          </a:xfrm>
        </p:spPr>
        <p:txBody>
          <a:bodyPr/>
          <a:lstStyle/>
          <a:p>
            <a:pPr algn="l"/>
            <a:r>
              <a:rPr lang="en-US" sz="3600" dirty="0">
                <a:solidFill>
                  <a:schemeClr val="tx1"/>
                </a:solidFill>
                <a:latin typeface="Calibri" panose="020F0502020204030204" pitchFamily="34" charset="0"/>
              </a:rPr>
              <a:t>Mesh Adaptivity</a:t>
            </a:r>
          </a:p>
        </p:txBody>
      </p:sp>
      <p:graphicFrame>
        <p:nvGraphicFramePr>
          <p:cNvPr id="3" name="Object 2"/>
          <p:cNvGraphicFramePr>
            <a:graphicFrameLocks noChangeAspect="1"/>
          </p:cNvGraphicFramePr>
          <p:nvPr/>
        </p:nvGraphicFramePr>
        <p:xfrm>
          <a:off x="170985" y="3366641"/>
          <a:ext cx="4477215" cy="3110359"/>
        </p:xfrm>
        <a:graphic>
          <a:graphicData uri="http://schemas.openxmlformats.org/presentationml/2006/ole">
            <mc:AlternateContent xmlns:mc="http://schemas.openxmlformats.org/markup-compatibility/2006">
              <mc:Choice xmlns:v="urn:schemas-microsoft-com:vml" Requires="v">
                <p:oleObj spid="_x0000_s35354" r:id="rId4" imgW="25104600" imgH="17485560" progId="">
                  <p:embed/>
                </p:oleObj>
              </mc:Choice>
              <mc:Fallback>
                <p:oleObj r:id="rId4" imgW="25104600" imgH="17485560" progId="">
                  <p:embed/>
                  <p:pic>
                    <p:nvPicPr>
                      <p:cNvPr id="3" name="Object 2"/>
                      <p:cNvPicPr/>
                      <p:nvPr/>
                    </p:nvPicPr>
                    <p:blipFill>
                      <a:blip r:embed="rId5"/>
                      <a:stretch>
                        <a:fillRect/>
                      </a:stretch>
                    </p:blipFill>
                    <p:spPr>
                      <a:xfrm>
                        <a:off x="170985" y="3366641"/>
                        <a:ext cx="4477215" cy="3110359"/>
                      </a:xfrm>
                      <a:prstGeom prst="rect">
                        <a:avLst/>
                      </a:prstGeom>
                    </p:spPr>
                  </p:pic>
                </p:oleObj>
              </mc:Fallback>
            </mc:AlternateContent>
          </a:graphicData>
        </a:graphic>
      </p:graphicFrame>
      <p:graphicFrame>
        <p:nvGraphicFramePr>
          <p:cNvPr id="4" name="Object 3"/>
          <p:cNvGraphicFramePr>
            <a:graphicFrameLocks noChangeAspect="1"/>
          </p:cNvGraphicFramePr>
          <p:nvPr/>
        </p:nvGraphicFramePr>
        <p:xfrm>
          <a:off x="4641058" y="3395954"/>
          <a:ext cx="4350542" cy="3071535"/>
        </p:xfrm>
        <a:graphic>
          <a:graphicData uri="http://schemas.openxmlformats.org/presentationml/2006/ole">
            <mc:AlternateContent xmlns:mc="http://schemas.openxmlformats.org/markup-compatibility/2006">
              <mc:Choice xmlns:v="urn:schemas-microsoft-com:vml" Requires="v">
                <p:oleObj spid="_x0000_s35355" r:id="rId6" imgW="24977520" imgH="17676000" progId="">
                  <p:embed/>
                </p:oleObj>
              </mc:Choice>
              <mc:Fallback>
                <p:oleObj r:id="rId6" imgW="24977520" imgH="17676000" progId="">
                  <p:embed/>
                  <p:pic>
                    <p:nvPicPr>
                      <p:cNvPr id="4" name="Object 3"/>
                      <p:cNvPicPr/>
                      <p:nvPr/>
                    </p:nvPicPr>
                    <p:blipFill>
                      <a:blip r:embed="rId7"/>
                      <a:stretch>
                        <a:fillRect/>
                      </a:stretch>
                    </p:blipFill>
                    <p:spPr>
                      <a:xfrm>
                        <a:off x="4641058" y="3395954"/>
                        <a:ext cx="4350542" cy="3071535"/>
                      </a:xfrm>
                      <a:prstGeom prst="rect">
                        <a:avLst/>
                      </a:prstGeom>
                    </p:spPr>
                  </p:pic>
                </p:oleObj>
              </mc:Fallback>
            </mc:AlternateContent>
          </a:graphicData>
        </a:graphic>
      </p:graphicFrame>
      <p:sp>
        <p:nvSpPr>
          <p:cNvPr id="2" name="TextBox 1"/>
          <p:cNvSpPr txBox="1"/>
          <p:nvPr/>
        </p:nvSpPr>
        <p:spPr>
          <a:xfrm>
            <a:off x="0" y="1143000"/>
            <a:ext cx="9132849" cy="3816429"/>
          </a:xfrm>
          <a:prstGeom prst="rect">
            <a:avLst/>
          </a:prstGeom>
          <a:noFill/>
        </p:spPr>
        <p:txBody>
          <a:bodyPr wrap="square" rtlCol="0">
            <a:spAutoFit/>
          </a:bodyPr>
          <a:lstStyle/>
          <a:p>
            <a:endParaRPr lang="en-US" sz="400" dirty="0">
              <a:latin typeface="Calibri" panose="020F0502020204030204" pitchFamily="34" charset="0"/>
            </a:endParaRPr>
          </a:p>
          <a:p>
            <a:pPr marL="285750" lvl="2" indent="-285750">
              <a:buFont typeface="Arial" panose="020B0604020202020204" pitchFamily="34" charset="0"/>
              <a:buChar char="•"/>
            </a:pPr>
            <a:r>
              <a:rPr lang="en-US" dirty="0">
                <a:latin typeface="Calibri" panose="020F0502020204030204" pitchFamily="34" charset="0"/>
              </a:rPr>
              <a:t>In collaboration with </a:t>
            </a:r>
            <a:r>
              <a:rPr lang="en-US" b="1" i="1" dirty="0">
                <a:latin typeface="Calibri" panose="020F0502020204030204" pitchFamily="34" charset="0"/>
              </a:rPr>
              <a:t>Rensselaer </a:t>
            </a:r>
            <a:r>
              <a:rPr lang="en-US" b="1" i="1" dirty="0" err="1">
                <a:latin typeface="Calibri" panose="020F0502020204030204" pitchFamily="34" charset="0"/>
              </a:rPr>
              <a:t>Polytechnical</a:t>
            </a:r>
            <a:r>
              <a:rPr lang="en-US" b="1" i="1" dirty="0">
                <a:latin typeface="Calibri" panose="020F0502020204030204" pitchFamily="34" charset="0"/>
              </a:rPr>
              <a:t> Institute</a:t>
            </a:r>
            <a:r>
              <a:rPr lang="en-US" dirty="0">
                <a:latin typeface="Calibri" panose="020F0502020204030204" pitchFamily="34" charset="0"/>
              </a:rPr>
              <a:t> (M. Shephard, C. Smith, B. Granzow): added mesh adaptation capabilities (PAALS) to </a:t>
            </a:r>
            <a:r>
              <a:rPr lang="en-US" i="1" dirty="0">
                <a:latin typeface="Calibri" panose="020F0502020204030204" pitchFamily="34" charset="0"/>
              </a:rPr>
              <a:t>Albany.</a:t>
            </a:r>
          </a:p>
          <a:p>
            <a:pPr marL="0" lvl="2"/>
            <a:endParaRPr lang="en-US" sz="400" i="1" dirty="0">
              <a:latin typeface="Calibri" panose="020F0502020204030204" pitchFamily="34" charset="0"/>
            </a:endParaRPr>
          </a:p>
          <a:p>
            <a:pPr marL="0" lvl="2"/>
            <a:endParaRPr lang="en-US" sz="400" i="1" dirty="0">
              <a:solidFill>
                <a:schemeClr val="accent1"/>
              </a:solidFill>
              <a:latin typeface="Calibri" panose="020F0502020204030204" pitchFamily="34" charset="0"/>
            </a:endParaRPr>
          </a:p>
          <a:p>
            <a:pPr marL="0" lvl="2"/>
            <a:r>
              <a:rPr lang="en-US" b="1" dirty="0">
                <a:solidFill>
                  <a:schemeClr val="accent1"/>
                </a:solidFill>
                <a:latin typeface="Calibri" panose="020F0502020204030204" pitchFamily="34" charset="0"/>
              </a:rPr>
              <a:t>PAALS provides: </a:t>
            </a:r>
          </a:p>
          <a:p>
            <a:pPr marL="0" lvl="2"/>
            <a:endParaRPr lang="en-US" sz="400" dirty="0">
              <a:latin typeface="Calibri" panose="020F0502020204030204" pitchFamily="34" charset="0"/>
            </a:endParaRPr>
          </a:p>
          <a:p>
            <a:pPr marL="285750" lvl="2" indent="-285750">
              <a:buFont typeface="Arial" panose="020B0604020202020204" pitchFamily="34" charset="0"/>
              <a:buChar char="•"/>
            </a:pPr>
            <a:r>
              <a:rPr lang="en-US" dirty="0">
                <a:latin typeface="Calibri" panose="020F0502020204030204" pitchFamily="34" charset="0"/>
              </a:rPr>
              <a:t>Fully-coupled, </a:t>
            </a:r>
            <a:r>
              <a:rPr lang="en-US" b="1" i="1" dirty="0">
                <a:latin typeface="Calibri" panose="020F0502020204030204" pitchFamily="34" charset="0"/>
              </a:rPr>
              <a:t>in-memory adaptation </a:t>
            </a:r>
            <a:r>
              <a:rPr lang="en-US" dirty="0">
                <a:latin typeface="Calibri" panose="020F0502020204030204" pitchFamily="34" charset="0"/>
              </a:rPr>
              <a:t>and solution transfer services.</a:t>
            </a:r>
          </a:p>
          <a:p>
            <a:pPr marL="0" lvl="2"/>
            <a:endParaRPr lang="en-US" sz="400" dirty="0">
              <a:latin typeface="Calibri" panose="020F0502020204030204" pitchFamily="34" charset="0"/>
            </a:endParaRPr>
          </a:p>
          <a:p>
            <a:pPr marL="285750" lvl="2" indent="-285750">
              <a:buFont typeface="Arial" panose="020B0604020202020204" pitchFamily="34" charset="0"/>
              <a:buChar char="•"/>
            </a:pPr>
            <a:r>
              <a:rPr lang="en-US" b="1" i="1" dirty="0">
                <a:latin typeface="Calibri" panose="020F0502020204030204" pitchFamily="34" charset="0"/>
              </a:rPr>
              <a:t>Parallel mesh infrastructure </a:t>
            </a:r>
            <a:r>
              <a:rPr lang="en-US" dirty="0">
                <a:latin typeface="Calibri" panose="020F0502020204030204" pitchFamily="34" charset="0"/>
              </a:rPr>
              <a:t>and services via </a:t>
            </a:r>
            <a:r>
              <a:rPr lang="en-US" b="1" i="1" dirty="0">
                <a:latin typeface="Calibri" panose="020F0502020204030204" pitchFamily="34" charset="0"/>
              </a:rPr>
              <a:t>PUMI</a:t>
            </a:r>
            <a:r>
              <a:rPr lang="en-US" dirty="0">
                <a:latin typeface="Calibri" panose="020F0502020204030204" pitchFamily="34" charset="0"/>
              </a:rPr>
              <a:t> (Parallel Unstructured Mesh Infrastructure): an efficient, distributed mesh data structure that supports </a:t>
            </a:r>
            <a:r>
              <a:rPr lang="en-US" dirty="0" err="1">
                <a:latin typeface="Calibri" panose="020F0502020204030204" pitchFamily="34" charset="0"/>
              </a:rPr>
              <a:t>adaptivity</a:t>
            </a:r>
            <a:r>
              <a:rPr lang="en-US" dirty="0">
                <a:latin typeface="Calibri" panose="020F0502020204030204" pitchFamily="34" charset="0"/>
              </a:rPr>
              <a:t>.</a:t>
            </a:r>
          </a:p>
          <a:p>
            <a:pPr marL="0" lvl="2"/>
            <a:endParaRPr lang="en-US" sz="400" dirty="0">
              <a:latin typeface="Calibri" panose="020F0502020204030204" pitchFamily="34" charset="0"/>
            </a:endParaRPr>
          </a:p>
          <a:p>
            <a:pPr marL="285750" lvl="2" indent="-285750">
              <a:buFont typeface="Arial" panose="020B0604020202020204" pitchFamily="34" charset="0"/>
              <a:buChar char="•"/>
            </a:pPr>
            <a:r>
              <a:rPr lang="en-US" dirty="0">
                <a:latin typeface="Calibri" panose="020F0502020204030204" pitchFamily="34" charset="0"/>
              </a:rPr>
              <a:t>Predictive </a:t>
            </a:r>
            <a:r>
              <a:rPr lang="en-US" b="1" i="1" dirty="0">
                <a:latin typeface="Calibri" panose="020F0502020204030204" pitchFamily="34" charset="0"/>
              </a:rPr>
              <a:t>dynamic load balancing </a:t>
            </a:r>
            <a:r>
              <a:rPr lang="en-US" dirty="0">
                <a:latin typeface="Calibri" panose="020F0502020204030204" pitchFamily="34" charset="0"/>
              </a:rPr>
              <a:t>via </a:t>
            </a:r>
            <a:r>
              <a:rPr lang="en-US" b="1" i="1" dirty="0" err="1">
                <a:latin typeface="Calibri" panose="020F0502020204030204" pitchFamily="34" charset="0"/>
              </a:rPr>
              <a:t>ParMetis</a:t>
            </a:r>
            <a:r>
              <a:rPr lang="en-US" b="1" i="1" dirty="0">
                <a:latin typeface="Calibri" panose="020F0502020204030204" pitchFamily="34" charset="0"/>
              </a:rPr>
              <a:t>/Zoltan</a:t>
            </a:r>
            <a:r>
              <a:rPr lang="en-US" dirty="0">
                <a:latin typeface="Calibri" panose="020F0502020204030204" pitchFamily="34" charset="0"/>
              </a:rPr>
              <a:t> + </a:t>
            </a:r>
            <a:r>
              <a:rPr lang="en-US" b="1" i="1" dirty="0" err="1">
                <a:latin typeface="Calibri" panose="020F0502020204030204" pitchFamily="34" charset="0"/>
              </a:rPr>
              <a:t>ParMA</a:t>
            </a:r>
            <a:r>
              <a:rPr lang="en-US" b="1" i="1" dirty="0">
                <a:latin typeface="Calibri" panose="020F0502020204030204" pitchFamily="34" charset="0"/>
              </a:rPr>
              <a:t>.</a:t>
            </a:r>
            <a:endParaRPr lang="en-US" dirty="0">
              <a:latin typeface="Calibri" panose="020F0502020204030204" pitchFamily="34" charset="0"/>
            </a:endParaRP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SPR**-based generalized </a:t>
            </a:r>
            <a:r>
              <a:rPr lang="en-US" b="1" i="1" dirty="0">
                <a:latin typeface="Calibri" panose="020F0502020204030204" pitchFamily="34" charset="0"/>
              </a:rPr>
              <a:t>error estimation </a:t>
            </a:r>
            <a:r>
              <a:rPr lang="en-US" dirty="0">
                <a:latin typeface="Calibri" panose="020F0502020204030204" pitchFamily="34" charset="0"/>
              </a:rPr>
              <a:t>of </a:t>
            </a:r>
            <a:r>
              <a:rPr lang="en-US" b="1" i="1" dirty="0">
                <a:latin typeface="Calibri" panose="020F0502020204030204" pitchFamily="34" charset="0"/>
              </a:rPr>
              <a:t>velocity gradient </a:t>
            </a:r>
            <a:r>
              <a:rPr lang="en-US" dirty="0">
                <a:latin typeface="Calibri" panose="020F0502020204030204" pitchFamily="34" charset="0"/>
              </a:rPr>
              <a:t>drives adaptation.</a:t>
            </a:r>
          </a:p>
          <a:p>
            <a:endParaRPr lang="en-US" sz="400" dirty="0">
              <a:latin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rPr>
              <a:t>Performance portability </a:t>
            </a:r>
            <a:r>
              <a:rPr lang="en-US" dirty="0">
                <a:latin typeface="Calibri" panose="020F0502020204030204" pitchFamily="34" charset="0"/>
              </a:rPr>
              <a:t>to GPUs via </a:t>
            </a:r>
            <a:r>
              <a:rPr lang="en-US" b="1" i="1" dirty="0" err="1">
                <a:latin typeface="Calibri" panose="020F0502020204030204" pitchFamily="34" charset="0"/>
              </a:rPr>
              <a:t>Kokkos</a:t>
            </a:r>
            <a:r>
              <a:rPr lang="en-US" dirty="0">
                <a:latin typeface="Calibri" panose="020F0502020204030204" pitchFamily="34" charset="0"/>
              </a:rPr>
              <a:t>.</a:t>
            </a:r>
            <a:r>
              <a:rPr lang="en-US" b="1" i="1" dirty="0">
                <a:latin typeface="Calibri" panose="020F0502020204030204" pitchFamily="34" charset="0"/>
              </a:rPr>
              <a:t> </a:t>
            </a:r>
          </a:p>
          <a:p>
            <a:endParaRPr lang="en-US" sz="400" b="1" i="1" dirty="0">
              <a:latin typeface="Calibri" panose="020F0502020204030204" pitchFamily="34" charset="0"/>
            </a:endParaRPr>
          </a:p>
          <a:p>
            <a:endParaRPr lang="en-US" b="1" i="1" dirty="0">
              <a:latin typeface="Calibri" panose="020F0502020204030204" pitchFamily="34" charset="0"/>
            </a:endParaRPr>
          </a:p>
          <a:p>
            <a:endParaRPr lang="en-US" sz="400" b="1" i="1" dirty="0">
              <a:latin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endParaRPr>
          </a:p>
        </p:txBody>
      </p:sp>
      <p:sp>
        <p:nvSpPr>
          <p:cNvPr id="7" name="TextBox 6"/>
          <p:cNvSpPr txBox="1"/>
          <p:nvPr/>
        </p:nvSpPr>
        <p:spPr>
          <a:xfrm>
            <a:off x="1507809" y="5866202"/>
            <a:ext cx="5715001" cy="615553"/>
          </a:xfrm>
          <a:prstGeom prst="rect">
            <a:avLst/>
          </a:prstGeom>
          <a:noFill/>
          <a:ln>
            <a:solidFill>
              <a:schemeClr val="tx1"/>
            </a:solidFill>
          </a:ln>
        </p:spPr>
        <p:txBody>
          <a:bodyPr wrap="square" rtlCol="0">
            <a:spAutoFit/>
          </a:bodyPr>
          <a:lstStyle/>
          <a:p>
            <a:pPr algn="ctr"/>
            <a:r>
              <a:rPr lang="en-US" sz="1700" b="1" i="1" u="sng" dirty="0">
                <a:latin typeface="Calibri" panose="020F0502020204030204" pitchFamily="34" charset="0"/>
              </a:rPr>
              <a:t>Ryder glacier (north coast)</a:t>
            </a:r>
          </a:p>
          <a:p>
            <a:pPr algn="ctr"/>
            <a:r>
              <a:rPr lang="en-US" sz="1700" i="1" dirty="0">
                <a:latin typeface="Calibri" panose="020F0502020204030204" pitchFamily="34" charset="0"/>
              </a:rPr>
              <a:t>Left</a:t>
            </a:r>
            <a:r>
              <a:rPr lang="en-US" sz="1700" dirty="0">
                <a:latin typeface="Calibri" panose="020F0502020204030204" pitchFamily="34" charset="0"/>
              </a:rPr>
              <a:t>: before mesh adaptation; </a:t>
            </a:r>
            <a:r>
              <a:rPr lang="en-US" sz="1700" i="1" dirty="0">
                <a:latin typeface="Calibri" panose="020F0502020204030204" pitchFamily="34" charset="0"/>
              </a:rPr>
              <a:t>Right</a:t>
            </a:r>
            <a:r>
              <a:rPr lang="en-US" sz="1700" dirty="0">
                <a:latin typeface="Calibri" panose="020F0502020204030204" pitchFamily="34" charset="0"/>
              </a:rPr>
              <a:t>: after mesh adaptation</a:t>
            </a:r>
          </a:p>
        </p:txBody>
      </p:sp>
      <mc:AlternateContent xmlns:mc="http://schemas.openxmlformats.org/markup-compatibility/2006" xmlns:a14="http://schemas.microsoft.com/office/drawing/2010/main">
        <mc:Choice Requires="a14">
          <p:sp>
            <p:nvSpPr>
              <p:cNvPr id="9" name="TextBox 8"/>
              <p:cNvSpPr txBox="1"/>
              <p:nvPr/>
            </p:nvSpPr>
            <p:spPr>
              <a:xfrm>
                <a:off x="0" y="6553200"/>
                <a:ext cx="9220201" cy="307777"/>
              </a:xfrm>
              <a:prstGeom prst="rect">
                <a:avLst/>
              </a:prstGeom>
              <a:noFill/>
            </p:spPr>
            <p:txBody>
              <a:bodyPr wrap="square" rtlCol="0">
                <a:spAutoFit/>
              </a:bodyPr>
              <a:lstStyle/>
              <a:p>
                <a:r>
                  <a:rPr lang="en-US" sz="1400" dirty="0">
                    <a:solidFill>
                      <a:schemeClr val="bg1"/>
                    </a:solidFill>
                    <a:latin typeface="Calibri" panose="020F0502020204030204" pitchFamily="34" charset="0"/>
                  </a:rPr>
                  <a:t>**Super-convergent Patch Recovery: technique for estimating </a:t>
                </a:r>
                <a14:m>
                  <m:oMath xmlns:m="http://schemas.openxmlformats.org/officeDocument/2006/math">
                    <m:r>
                      <a:rPr lang="en-US" sz="1400" i="1">
                        <a:solidFill>
                          <a:schemeClr val="bg1"/>
                        </a:solidFill>
                        <a:latin typeface="Cambria Math" panose="02040503050406030204" pitchFamily="18" charset="0"/>
                        <a:ea typeface="Cambria Math" panose="02040503050406030204" pitchFamily="18" charset="0"/>
                      </a:rPr>
                      <m:t>𝛻</m:t>
                    </m:r>
                    <m:r>
                      <a:rPr lang="en-US" sz="1400" b="1" i="1">
                        <a:solidFill>
                          <a:schemeClr val="bg1"/>
                        </a:solidFill>
                        <a:latin typeface="Cambria Math" panose="02040503050406030204" pitchFamily="18" charset="0"/>
                        <a:ea typeface="Cambria Math" panose="02040503050406030204" pitchFamily="18" charset="0"/>
                      </a:rPr>
                      <m:t>𝒖</m:t>
                    </m:r>
                  </m:oMath>
                </a14:m>
                <a:r>
                  <a:rPr lang="en-US" sz="1400" dirty="0">
                    <a:solidFill>
                      <a:schemeClr val="bg1"/>
                    </a:solidFill>
                    <a:latin typeface="Calibri" panose="020F0502020204030204" pitchFamily="34" charset="0"/>
                  </a:rPr>
                  <a:t> using quadratic approximation within a patch of elements.</a:t>
                </a:r>
              </a:p>
            </p:txBody>
          </p:sp>
        </mc:Choice>
        <mc:Fallback xmlns="">
          <p:sp>
            <p:nvSpPr>
              <p:cNvPr id="9" name="TextBox 8"/>
              <p:cNvSpPr txBox="1">
                <a:spLocks noRot="1" noChangeAspect="1" noMove="1" noResize="1" noEditPoints="1" noAdjustHandles="1" noChangeArrowheads="1" noChangeShapeType="1" noTextEdit="1"/>
              </p:cNvSpPr>
              <p:nvPr/>
            </p:nvSpPr>
            <p:spPr>
              <a:xfrm>
                <a:off x="0" y="6553200"/>
                <a:ext cx="9220201" cy="307777"/>
              </a:xfrm>
              <a:prstGeom prst="rect">
                <a:avLst/>
              </a:prstGeom>
              <a:blipFill>
                <a:blip r:embed="rId8"/>
                <a:stretch>
                  <a:fillRect l="-198" t="-4000" b="-20000"/>
                </a:stretch>
              </a:blipFill>
            </p:spPr>
            <p:txBody>
              <a:bodyPr/>
              <a:lstStyle/>
              <a:p>
                <a:r>
                  <a:rPr lang="en-US">
                    <a:noFill/>
                  </a:rPr>
                  <a:t> </a:t>
                </a:r>
              </a:p>
            </p:txBody>
          </p:sp>
        </mc:Fallback>
      </mc:AlternateContent>
      <p:pic>
        <p:nvPicPr>
          <p:cNvPr id="8" name="Picture 7"/>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37654" y="4482621"/>
            <a:ext cx="1562546" cy="527176"/>
          </a:xfrm>
          <a:prstGeom prst="rect">
            <a:avLst/>
          </a:prstGeom>
        </p:spPr>
      </p:pic>
      <p:pic>
        <p:nvPicPr>
          <p:cNvPr id="10" name="Picture 9"/>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6590133" y="203955"/>
            <a:ext cx="2401467" cy="456092"/>
          </a:xfrm>
          <a:prstGeom prst="rect">
            <a:avLst/>
          </a:prstGeom>
        </p:spPr>
      </p:pic>
      <p:sp>
        <p:nvSpPr>
          <p:cNvPr id="11" name="TextBox 10"/>
          <p:cNvSpPr txBox="1"/>
          <p:nvPr/>
        </p:nvSpPr>
        <p:spPr>
          <a:xfrm>
            <a:off x="5682621" y="1610380"/>
            <a:ext cx="3385179" cy="523220"/>
          </a:xfrm>
          <a:prstGeom prst="rect">
            <a:avLst/>
          </a:prstGeom>
          <a:noFill/>
          <a:ln>
            <a:solidFill>
              <a:schemeClr val="tx1"/>
            </a:solidFill>
          </a:ln>
        </p:spPr>
        <p:txBody>
          <a:bodyPr wrap="square" rtlCol="0">
            <a:spAutoFit/>
          </a:bodyPr>
          <a:lstStyle/>
          <a:p>
            <a:r>
              <a:rPr lang="en-US" sz="1400" dirty="0">
                <a:latin typeface="Calibri" panose="020F0502020204030204" pitchFamily="34" charset="0"/>
              </a:rPr>
              <a:t>*</a:t>
            </a:r>
            <a:r>
              <a:rPr lang="en-US" sz="1400" b="1" i="1" dirty="0">
                <a:latin typeface="Calibri" panose="020F0502020204030204" pitchFamily="34" charset="0"/>
              </a:rPr>
              <a:t>SCOREC</a:t>
            </a:r>
            <a:r>
              <a:rPr lang="en-US" sz="1400" dirty="0">
                <a:latin typeface="Calibri" panose="020F0502020204030204" pitchFamily="34" charset="0"/>
              </a:rPr>
              <a:t> = Scientific Computation Research Center at RPI: https://github.com/SCOREC</a:t>
            </a:r>
          </a:p>
        </p:txBody>
      </p:sp>
      <p:sp>
        <p:nvSpPr>
          <p:cNvPr id="12" name="Rectangle 11"/>
          <p:cNvSpPr/>
          <p:nvPr/>
        </p:nvSpPr>
        <p:spPr>
          <a:xfrm>
            <a:off x="1831859" y="853714"/>
            <a:ext cx="5390951" cy="369332"/>
          </a:xfrm>
          <a:prstGeom prst="rect">
            <a:avLst/>
          </a:prstGeom>
          <a:solidFill>
            <a:schemeClr val="accent1">
              <a:lumMod val="20000"/>
              <a:lumOff val="80000"/>
            </a:schemeClr>
          </a:solidFill>
        </p:spPr>
        <p:txBody>
          <a:bodyPr wrap="square">
            <a:spAutoFit/>
          </a:bodyPr>
          <a:lstStyle/>
          <a:p>
            <a:pPr algn="ctr"/>
            <a:r>
              <a:rPr lang="en-US" b="1" i="1" dirty="0">
                <a:latin typeface="Calibri" panose="020F0502020204030204" pitchFamily="34" charset="0"/>
              </a:rPr>
              <a:t>PAALS</a:t>
            </a:r>
            <a:r>
              <a:rPr lang="en-US" i="1" dirty="0">
                <a:latin typeface="Calibri" panose="020F0502020204030204" pitchFamily="34" charset="0"/>
              </a:rPr>
              <a:t> </a:t>
            </a:r>
            <a:r>
              <a:rPr lang="en-US" dirty="0">
                <a:latin typeface="Calibri" panose="020F0502020204030204" pitchFamily="34" charset="0"/>
              </a:rPr>
              <a:t>= Parallel Albany Adaptive Loop with SCOREC*</a:t>
            </a:r>
          </a:p>
        </p:txBody>
      </p:sp>
    </p:spTree>
    <p:extLst>
      <p:ext uri="{BB962C8B-B14F-4D97-AF65-F5344CB8AC3E}">
        <p14:creationId xmlns:p14="http://schemas.microsoft.com/office/powerpoint/2010/main" val="3960854885"/>
      </p:ext>
    </p:extLst>
  </p:cSld>
  <p:clrMapOvr>
    <a:masterClrMapping/>
  </p:clrMapOvr>
</p:sld>
</file>

<file path=ppt/slides/slide9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6292" y="-228599"/>
            <a:ext cx="8275708" cy="1219199"/>
          </a:xfrm>
        </p:spPr>
        <p:txBody>
          <a:bodyPr/>
          <a:lstStyle/>
          <a:p>
            <a:pPr algn="l"/>
            <a:r>
              <a:rPr lang="en-US" sz="3600" dirty="0">
                <a:solidFill>
                  <a:schemeClr val="tx1"/>
                </a:solidFill>
                <a:latin typeface="Calibri" panose="020F0502020204030204" pitchFamily="34" charset="0"/>
                <a:cs typeface="Calibri" panose="020F0502020204030204" pitchFamily="34" charset="0"/>
              </a:rPr>
              <a:t>Mesh Convergence Studies</a:t>
            </a:r>
          </a:p>
        </p:txBody>
      </p:sp>
      <p:sp>
        <p:nvSpPr>
          <p:cNvPr id="110" name="TextBox 109"/>
          <p:cNvSpPr txBox="1"/>
          <p:nvPr/>
        </p:nvSpPr>
        <p:spPr>
          <a:xfrm>
            <a:off x="9647308" y="2713853"/>
            <a:ext cx="184666" cy="338554"/>
          </a:xfrm>
          <a:prstGeom prst="rect">
            <a:avLst/>
          </a:prstGeom>
          <a:noFill/>
        </p:spPr>
        <p:txBody>
          <a:bodyPr wrap="none" rtlCol="0">
            <a:spAutoFit/>
          </a:bodyPr>
          <a:lstStyle/>
          <a:p>
            <a:endParaRPr lang="en-US" dirty="0"/>
          </a:p>
        </p:txBody>
      </p:sp>
      <p:sp>
        <p:nvSpPr>
          <p:cNvPr id="42" name="Title 1"/>
          <p:cNvSpPr txBox="1">
            <a:spLocks/>
          </p:cNvSpPr>
          <p:nvPr/>
        </p:nvSpPr>
        <p:spPr bwMode="auto">
          <a:xfrm>
            <a:off x="33866" y="762000"/>
            <a:ext cx="3886200" cy="1092487"/>
          </a:xfrm>
          <a:prstGeom prst="rect">
            <a:avLst/>
          </a:prstGeom>
          <a:noFill/>
          <a:ln w="9525">
            <a:noFill/>
            <a:miter lim="800000"/>
            <a:headEnd/>
            <a:tailEnd/>
          </a:ln>
          <a:extLst>
            <a:ext uri="{909E8E84-426E-40DD-AFC4-6F175D3DCCD1}">
              <a14:hiddenFill xmlns:a14="http://schemas.microsoft.com/office/drawing/2010/main">
                <a:solidFill>
                  <a:srgbClr val="FFFFFF"/>
                </a:solidFill>
              </a14:hiddenFill>
            </a:ext>
          </a:extLst>
        </p:spPr>
        <p:txBody>
          <a:bodyPr lIns="182880" tIns="182880" rIns="182880" bIns="182880" anchor="ctr"/>
          <a:lstStyle>
            <a:lvl1pPr eaLnBrk="0" hangingPunct="0">
              <a:defRPr sz="7200">
                <a:solidFill>
                  <a:schemeClr val="tx1"/>
                </a:solidFill>
                <a:latin typeface="Arial" charset="0"/>
                <a:ea typeface="ＭＳ Ｐゴシック" charset="0"/>
                <a:cs typeface="ＭＳ Ｐゴシック" charset="0"/>
              </a:defRPr>
            </a:lvl1pPr>
            <a:lvl2pPr marL="628650" indent="-342900" eaLnBrk="0" hangingPunct="0">
              <a:defRPr sz="7200">
                <a:solidFill>
                  <a:schemeClr val="tx1"/>
                </a:solidFill>
                <a:latin typeface="Arial" charset="0"/>
                <a:ea typeface="ＭＳ Ｐゴシック" charset="0"/>
              </a:defRPr>
            </a:lvl2pPr>
            <a:lvl3pPr marL="1143000" indent="-228600" eaLnBrk="0" hangingPunct="0">
              <a:defRPr sz="7200">
                <a:solidFill>
                  <a:schemeClr val="tx1"/>
                </a:solidFill>
                <a:latin typeface="Arial" charset="0"/>
                <a:ea typeface="ＭＳ Ｐゴシック" charset="0"/>
              </a:defRPr>
            </a:lvl3pPr>
            <a:lvl4pPr marL="1600200" indent="-228600" eaLnBrk="0" hangingPunct="0">
              <a:defRPr sz="7200">
                <a:solidFill>
                  <a:schemeClr val="tx1"/>
                </a:solidFill>
                <a:latin typeface="Arial" charset="0"/>
                <a:ea typeface="ＭＳ Ｐゴシック" charset="0"/>
              </a:defRPr>
            </a:lvl4pPr>
            <a:lvl5pPr marL="2057400" indent="-228600" eaLnBrk="0" hangingPunct="0">
              <a:defRPr sz="7200">
                <a:solidFill>
                  <a:schemeClr val="tx1"/>
                </a:solidFill>
                <a:latin typeface="Arial" charset="0"/>
                <a:ea typeface="ＭＳ Ｐゴシック" charset="0"/>
              </a:defRPr>
            </a:lvl5pPr>
            <a:lvl6pPr marL="2514600" indent="-228600" defTabSz="1828800" eaLnBrk="0" fontAlgn="base" hangingPunct="0">
              <a:spcBef>
                <a:spcPct val="0"/>
              </a:spcBef>
              <a:spcAft>
                <a:spcPct val="0"/>
              </a:spcAft>
              <a:defRPr sz="7200">
                <a:solidFill>
                  <a:schemeClr val="tx1"/>
                </a:solidFill>
                <a:latin typeface="Arial" charset="0"/>
                <a:ea typeface="ＭＳ Ｐゴシック" charset="0"/>
              </a:defRPr>
            </a:lvl6pPr>
            <a:lvl7pPr marL="2971800" indent="-228600" defTabSz="1828800" eaLnBrk="0" fontAlgn="base" hangingPunct="0">
              <a:spcBef>
                <a:spcPct val="0"/>
              </a:spcBef>
              <a:spcAft>
                <a:spcPct val="0"/>
              </a:spcAft>
              <a:defRPr sz="7200">
                <a:solidFill>
                  <a:schemeClr val="tx1"/>
                </a:solidFill>
                <a:latin typeface="Arial" charset="0"/>
                <a:ea typeface="ＭＳ Ｐゴシック" charset="0"/>
              </a:defRPr>
            </a:lvl7pPr>
            <a:lvl8pPr marL="3429000" indent="-228600" defTabSz="1828800" eaLnBrk="0" fontAlgn="base" hangingPunct="0">
              <a:spcBef>
                <a:spcPct val="0"/>
              </a:spcBef>
              <a:spcAft>
                <a:spcPct val="0"/>
              </a:spcAft>
              <a:defRPr sz="7200">
                <a:solidFill>
                  <a:schemeClr val="tx1"/>
                </a:solidFill>
                <a:latin typeface="Arial" charset="0"/>
                <a:ea typeface="ＭＳ Ｐゴシック" charset="0"/>
              </a:defRPr>
            </a:lvl8pPr>
            <a:lvl9pPr marL="3886200" indent="-228600" defTabSz="1828800" eaLnBrk="0" fontAlgn="base" hangingPunct="0">
              <a:spcBef>
                <a:spcPct val="0"/>
              </a:spcBef>
              <a:spcAft>
                <a:spcPct val="0"/>
              </a:spcAft>
              <a:defRPr sz="7200">
                <a:solidFill>
                  <a:schemeClr val="tx1"/>
                </a:solidFill>
                <a:latin typeface="Arial" charset="0"/>
                <a:ea typeface="ＭＳ Ｐゴシック" charset="0"/>
              </a:defRPr>
            </a:lvl9pPr>
          </a:lstStyle>
          <a:p>
            <a:pPr marL="0" lvl="1" indent="0" eaLnBrk="1" hangingPunct="1"/>
            <a:r>
              <a:rPr lang="en-US" sz="1600" b="1" i="1" dirty="0">
                <a:latin typeface="Calibri" charset="0"/>
              </a:rPr>
              <a:t>Stage 1:</a:t>
            </a:r>
            <a:r>
              <a:rPr lang="en-US" sz="1600" dirty="0">
                <a:latin typeface="Calibri" charset="0"/>
              </a:rPr>
              <a:t> solution verification on 2D MMS problems we derived.</a:t>
            </a:r>
          </a:p>
        </p:txBody>
      </p:sp>
      <p:sp>
        <p:nvSpPr>
          <p:cNvPr id="5" name="Rectangle 4"/>
          <p:cNvSpPr/>
          <p:nvPr/>
        </p:nvSpPr>
        <p:spPr>
          <a:xfrm>
            <a:off x="4648200" y="990600"/>
            <a:ext cx="4191000" cy="584775"/>
          </a:xfrm>
          <a:prstGeom prst="rect">
            <a:avLst/>
          </a:prstGeom>
        </p:spPr>
        <p:txBody>
          <a:bodyPr wrap="square">
            <a:spAutoFit/>
          </a:bodyPr>
          <a:lstStyle/>
          <a:p>
            <a:pPr marL="0" lvl="1" eaLnBrk="1" hangingPunct="1"/>
            <a:r>
              <a:rPr lang="en-US" sz="1600" b="1" i="1" dirty="0">
                <a:latin typeface="Calibri" charset="0"/>
              </a:rPr>
              <a:t>Stage 2:</a:t>
            </a:r>
            <a:r>
              <a:rPr lang="en-US" sz="1600" dirty="0">
                <a:latin typeface="Calibri" charset="0"/>
              </a:rPr>
              <a:t> code-to-code comparisons on canonical ice sheet problems.</a:t>
            </a:r>
          </a:p>
        </p:txBody>
      </p:sp>
      <p:sp>
        <p:nvSpPr>
          <p:cNvPr id="6" name="Rectangle 5"/>
          <p:cNvSpPr/>
          <p:nvPr/>
        </p:nvSpPr>
        <p:spPr>
          <a:xfrm>
            <a:off x="-22326" y="4825425"/>
            <a:ext cx="4213326" cy="584775"/>
          </a:xfrm>
          <a:prstGeom prst="rect">
            <a:avLst/>
          </a:prstGeom>
        </p:spPr>
        <p:txBody>
          <a:bodyPr wrap="square">
            <a:spAutoFit/>
          </a:bodyPr>
          <a:lstStyle/>
          <a:p>
            <a:pPr marL="0" lvl="1" eaLnBrk="1" hangingPunct="1"/>
            <a:r>
              <a:rPr lang="en-US" sz="1600" b="1" i="1" dirty="0">
                <a:latin typeface="Calibri" charset="0"/>
              </a:rPr>
              <a:t>Stage 3:</a:t>
            </a:r>
            <a:r>
              <a:rPr lang="en-US" sz="1600" dirty="0">
                <a:latin typeface="Calibri" charset="0"/>
              </a:rPr>
              <a:t> full 3D mesh convergence study on Greenland w.r.t. reference solution. </a:t>
            </a:r>
          </a:p>
        </p:txBody>
      </p:sp>
      <p:cxnSp>
        <p:nvCxnSpPr>
          <p:cNvPr id="9" name="Straight Connector 8"/>
          <p:cNvCxnSpPr/>
          <p:nvPr/>
        </p:nvCxnSpPr>
        <p:spPr>
          <a:xfrm>
            <a:off x="4267200" y="3352800"/>
            <a:ext cx="4648200" cy="0"/>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4" name="Straight Connector 13"/>
          <p:cNvCxnSpPr/>
          <p:nvPr/>
        </p:nvCxnSpPr>
        <p:spPr>
          <a:xfrm>
            <a:off x="4267200" y="914400"/>
            <a:ext cx="0" cy="3733800"/>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pic>
        <p:nvPicPr>
          <p:cNvPr id="18" name="Picture 17"/>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800600" y="3411875"/>
            <a:ext cx="3803277" cy="2852457"/>
          </a:xfrm>
          <a:prstGeom prst="rect">
            <a:avLst/>
          </a:prstGeom>
        </p:spPr>
      </p:pic>
      <p:sp>
        <p:nvSpPr>
          <p:cNvPr id="19" name="TextBox 18"/>
          <p:cNvSpPr txBox="1"/>
          <p:nvPr/>
        </p:nvSpPr>
        <p:spPr>
          <a:xfrm>
            <a:off x="88234" y="5553056"/>
            <a:ext cx="3777465" cy="584775"/>
          </a:xfrm>
          <a:prstGeom prst="rect">
            <a:avLst/>
          </a:prstGeom>
          <a:noFill/>
          <a:ln>
            <a:solidFill>
              <a:schemeClr val="tx1"/>
            </a:solidFill>
          </a:ln>
        </p:spPr>
        <p:txBody>
          <a:bodyPr wrap="square" rtlCol="0">
            <a:spAutoFit/>
          </a:bodyPr>
          <a:lstStyle/>
          <a:p>
            <a:pPr algn="ctr"/>
            <a:r>
              <a:rPr lang="en-US" sz="1600" i="1" dirty="0">
                <a:latin typeface="Calibri" panose="020F0502020204030204" pitchFamily="34" charset="0"/>
                <a:cs typeface="Calibri" panose="020F0502020204030204" pitchFamily="34" charset="0"/>
              </a:rPr>
              <a:t>Are the Greenland problems resolved?  </a:t>
            </a:r>
          </a:p>
          <a:p>
            <a:pPr algn="ctr"/>
            <a:r>
              <a:rPr lang="en-US" sz="1600" i="1" dirty="0">
                <a:latin typeface="Calibri" panose="020F0502020204030204" pitchFamily="34" charset="0"/>
                <a:cs typeface="Calibri" panose="020F0502020204030204" pitchFamily="34" charset="0"/>
              </a:rPr>
              <a:t>Is theoretical convergence rate achieved? </a:t>
            </a:r>
          </a:p>
        </p:txBody>
      </p:sp>
      <p:pic>
        <p:nvPicPr>
          <p:cNvPr id="20" name="Picture 3"/>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038600" y="4885265"/>
            <a:ext cx="827069" cy="138753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1" name="Picture 5"/>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8295161" y="3372986"/>
            <a:ext cx="783277" cy="137908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cxnSp>
        <p:nvCxnSpPr>
          <p:cNvPr id="26" name="Straight Connector 25"/>
          <p:cNvCxnSpPr/>
          <p:nvPr/>
        </p:nvCxnSpPr>
        <p:spPr>
          <a:xfrm>
            <a:off x="76200" y="4648200"/>
            <a:ext cx="4191000" cy="0"/>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pic>
        <p:nvPicPr>
          <p:cNvPr id="2050" name="Picture 2"/>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4598271" y="1575375"/>
            <a:ext cx="1993751" cy="149311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8" name="TextBox 27"/>
          <p:cNvSpPr txBox="1"/>
          <p:nvPr/>
        </p:nvSpPr>
        <p:spPr>
          <a:xfrm>
            <a:off x="4343400" y="3045023"/>
            <a:ext cx="1371600" cy="307777"/>
          </a:xfrm>
          <a:prstGeom prst="rect">
            <a:avLst/>
          </a:prstGeom>
          <a:noFill/>
        </p:spPr>
        <p:txBody>
          <a:bodyPr wrap="square" rtlCol="0">
            <a:spAutoFit/>
          </a:bodyPr>
          <a:lstStyle/>
          <a:p>
            <a:r>
              <a:rPr lang="en-US" sz="1400" i="1" dirty="0">
                <a:latin typeface="+mn-lt"/>
              </a:rPr>
              <a:t>ALI</a:t>
            </a:r>
          </a:p>
        </p:txBody>
      </p:sp>
      <p:pic>
        <p:nvPicPr>
          <p:cNvPr id="2051" name="Picture 3"/>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6915662" y="1600200"/>
            <a:ext cx="1923538" cy="147220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33" name="TextBox 32"/>
          <p:cNvSpPr txBox="1"/>
          <p:nvPr/>
        </p:nvSpPr>
        <p:spPr>
          <a:xfrm>
            <a:off x="8000999" y="2988733"/>
            <a:ext cx="1371600" cy="307777"/>
          </a:xfrm>
          <a:prstGeom prst="rect">
            <a:avLst/>
          </a:prstGeom>
          <a:noFill/>
        </p:spPr>
        <p:txBody>
          <a:bodyPr wrap="square" rtlCol="0">
            <a:spAutoFit/>
          </a:bodyPr>
          <a:lstStyle/>
          <a:p>
            <a:r>
              <a:rPr lang="en-US" sz="1400" i="1" dirty="0" err="1">
                <a:latin typeface="+mn-lt"/>
              </a:rPr>
              <a:t>LifeV</a:t>
            </a:r>
            <a:endParaRPr lang="en-US" sz="1400" i="1" dirty="0">
              <a:latin typeface="+mn-lt"/>
            </a:endParaRPr>
          </a:p>
        </p:txBody>
      </p:sp>
      <p:pic>
        <p:nvPicPr>
          <p:cNvPr id="2052" name="Picture 4"/>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3866" y="2027947"/>
            <a:ext cx="3352800" cy="253712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053" name="Picture 5"/>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304800" y="1575375"/>
            <a:ext cx="725502" cy="55420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054" name="Picture 6"/>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1089946" y="1545046"/>
            <a:ext cx="620320" cy="58453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055" name="Picture 7"/>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1769533" y="1549023"/>
            <a:ext cx="804334" cy="61442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056" name="Picture 8"/>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2697298" y="1535425"/>
            <a:ext cx="680901" cy="64161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057" name="Picture 9"/>
          <p:cNvPicPr>
            <a:picLocks noChangeAspect="1" noChangeArrowheads="1"/>
          </p:cNvPicPr>
          <p:nvPr/>
        </p:nvPicPr>
        <p:blipFill>
          <a:blip r:embed="rId12" cstate="print">
            <a:extLst>
              <a:ext uri="{28A0092B-C50C-407E-A947-70E740481C1C}">
                <a14:useLocalDpi xmlns:a14="http://schemas.microsoft.com/office/drawing/2010/main" val="0"/>
              </a:ext>
            </a:extLst>
          </a:blip>
          <a:srcRect/>
          <a:stretch>
            <a:fillRect/>
          </a:stretch>
        </p:blipFill>
        <p:spPr bwMode="auto">
          <a:xfrm>
            <a:off x="3124200" y="2286000"/>
            <a:ext cx="1092776" cy="901591"/>
          </a:xfrm>
          <a:prstGeom prst="rect">
            <a:avLst/>
          </a:prstGeom>
          <a:noFill/>
          <a:ln w="9525">
            <a:solidFill>
              <a:schemeClr val="tx1"/>
            </a:solidFill>
            <a:miter lim="800000"/>
            <a:headEnd/>
            <a:tailEnd/>
          </a:ln>
          <a:extLst>
            <a:ext uri="{909E8E84-426E-40DD-AFC4-6F175D3DCCD1}">
              <a14:hiddenFill xmlns:a14="http://schemas.microsoft.com/office/drawing/2010/main">
                <a:solidFill>
                  <a:schemeClr val="accent1"/>
                </a:solidFill>
              </a14:hiddenFill>
            </a:ext>
          </a:extLst>
        </p:spPr>
      </p:pic>
      <p:pic>
        <p:nvPicPr>
          <p:cNvPr id="2058" name="Picture 10"/>
          <p:cNvPicPr>
            <a:picLocks noChangeAspect="1" noChangeArrowheads="1"/>
          </p:cNvPicPr>
          <p:nvPr/>
        </p:nvPicPr>
        <p:blipFill>
          <a:blip r:embed="rId13" cstate="print">
            <a:extLst>
              <a:ext uri="{28A0092B-C50C-407E-A947-70E740481C1C}">
                <a14:useLocalDpi xmlns:a14="http://schemas.microsoft.com/office/drawing/2010/main" val="0"/>
              </a:ext>
            </a:extLst>
          </a:blip>
          <a:srcRect/>
          <a:stretch>
            <a:fillRect/>
          </a:stretch>
        </p:blipFill>
        <p:spPr bwMode="auto">
          <a:xfrm>
            <a:off x="3132008" y="3276600"/>
            <a:ext cx="1058992" cy="894867"/>
          </a:xfrm>
          <a:prstGeom prst="rect">
            <a:avLst/>
          </a:prstGeom>
          <a:noFill/>
          <a:ln w="9525">
            <a:solidFill>
              <a:schemeClr val="tx1"/>
            </a:solidFill>
            <a:miter lim="800000"/>
            <a:headEnd/>
            <a:tailEnd/>
          </a:ln>
          <a:extLst>
            <a:ext uri="{909E8E84-426E-40DD-AFC4-6F175D3DCCD1}">
              <a14:hiddenFill xmlns:a14="http://schemas.microsoft.com/office/drawing/2010/main">
                <a:solidFill>
                  <a:schemeClr val="accent1"/>
                </a:solidFill>
              </a14:hiddenFill>
            </a:ext>
          </a:extLst>
        </p:spPr>
      </p:pic>
    </p:spTree>
    <p:extLst>
      <p:ext uri="{BB962C8B-B14F-4D97-AF65-F5344CB8AC3E}">
        <p14:creationId xmlns:p14="http://schemas.microsoft.com/office/powerpoint/2010/main" val="2249222649"/>
      </p:ext>
    </p:extLst>
  </p:cSld>
  <p:clrMapOvr>
    <a:masterClrMapping/>
  </p:clrMapOvr>
</p:sld>
</file>

<file path=ppt/slides/slide10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990600" y="457200"/>
            <a:ext cx="7620000" cy="1066800"/>
          </a:xfrm>
          <a:prstGeom prst="rect">
            <a:avLst/>
          </a:prstGeom>
        </p:spPr>
        <p:txBody>
          <a:bodyPr/>
          <a:lstStyle>
            <a:lvl1pPr algn="ctr" rtl="0" eaLnBrk="0" fontAlgn="base" hangingPunct="0">
              <a:spcBef>
                <a:spcPct val="0"/>
              </a:spcBef>
              <a:spcAft>
                <a:spcPct val="0"/>
              </a:spcAft>
              <a:defRPr sz="2800" b="1">
                <a:solidFill>
                  <a:srgbClr val="000000"/>
                </a:solidFill>
                <a:latin typeface="+mj-lt"/>
                <a:ea typeface="+mj-ea"/>
                <a:cs typeface="+mj-cs"/>
              </a:defRPr>
            </a:lvl1pPr>
            <a:lvl2pPr algn="ctr" rtl="0" eaLnBrk="0" fontAlgn="base" hangingPunct="0">
              <a:spcBef>
                <a:spcPct val="0"/>
              </a:spcBef>
              <a:spcAft>
                <a:spcPct val="0"/>
              </a:spcAft>
              <a:defRPr sz="2800" b="1">
                <a:solidFill>
                  <a:srgbClr val="000000"/>
                </a:solidFill>
                <a:latin typeface="Arial" charset="0"/>
                <a:ea typeface="ＭＳ Ｐゴシック" charset="0"/>
              </a:defRPr>
            </a:lvl2pPr>
            <a:lvl3pPr algn="ctr" rtl="0" eaLnBrk="0" fontAlgn="base" hangingPunct="0">
              <a:spcBef>
                <a:spcPct val="0"/>
              </a:spcBef>
              <a:spcAft>
                <a:spcPct val="0"/>
              </a:spcAft>
              <a:defRPr sz="2800" b="1">
                <a:solidFill>
                  <a:srgbClr val="000000"/>
                </a:solidFill>
                <a:latin typeface="Arial" charset="0"/>
                <a:ea typeface="ＭＳ Ｐゴシック" charset="0"/>
              </a:defRPr>
            </a:lvl3pPr>
            <a:lvl4pPr algn="ctr" rtl="0" eaLnBrk="0" fontAlgn="base" hangingPunct="0">
              <a:spcBef>
                <a:spcPct val="0"/>
              </a:spcBef>
              <a:spcAft>
                <a:spcPct val="0"/>
              </a:spcAft>
              <a:defRPr sz="2800" b="1">
                <a:solidFill>
                  <a:srgbClr val="000000"/>
                </a:solidFill>
                <a:latin typeface="Arial" charset="0"/>
                <a:ea typeface="ＭＳ Ｐゴシック" charset="0"/>
              </a:defRPr>
            </a:lvl4pPr>
            <a:lvl5pPr algn="ctr" rtl="0" eaLnBrk="0" fontAlgn="base" hangingPunct="0">
              <a:spcBef>
                <a:spcPct val="0"/>
              </a:spcBef>
              <a:spcAft>
                <a:spcPct val="0"/>
              </a:spcAft>
              <a:defRPr sz="2800" b="1">
                <a:solidFill>
                  <a:srgbClr val="000000"/>
                </a:solidFill>
                <a:latin typeface="Arial" charset="0"/>
                <a:ea typeface="ＭＳ Ｐゴシック" charset="0"/>
              </a:defRPr>
            </a:lvl5pPr>
            <a:lvl6pPr marL="457200" algn="ctr" rtl="0" eaLnBrk="0" fontAlgn="base" hangingPunct="0">
              <a:spcBef>
                <a:spcPct val="0"/>
              </a:spcBef>
              <a:spcAft>
                <a:spcPct val="0"/>
              </a:spcAft>
              <a:defRPr sz="2800" b="1">
                <a:solidFill>
                  <a:srgbClr val="000000"/>
                </a:solidFill>
                <a:latin typeface="Arial" charset="0"/>
                <a:ea typeface="ＭＳ Ｐゴシック" charset="0"/>
              </a:defRPr>
            </a:lvl6pPr>
            <a:lvl7pPr marL="914400" algn="ctr" rtl="0" eaLnBrk="0" fontAlgn="base" hangingPunct="0">
              <a:spcBef>
                <a:spcPct val="0"/>
              </a:spcBef>
              <a:spcAft>
                <a:spcPct val="0"/>
              </a:spcAft>
              <a:defRPr sz="2800" b="1">
                <a:solidFill>
                  <a:srgbClr val="000000"/>
                </a:solidFill>
                <a:latin typeface="Arial" charset="0"/>
                <a:ea typeface="ＭＳ Ｐゴシック" charset="0"/>
              </a:defRPr>
            </a:lvl7pPr>
            <a:lvl8pPr marL="1371600" algn="ctr" rtl="0" eaLnBrk="0" fontAlgn="base" hangingPunct="0">
              <a:spcBef>
                <a:spcPct val="0"/>
              </a:spcBef>
              <a:spcAft>
                <a:spcPct val="0"/>
              </a:spcAft>
              <a:defRPr sz="2800" b="1">
                <a:solidFill>
                  <a:srgbClr val="000000"/>
                </a:solidFill>
                <a:latin typeface="Arial" charset="0"/>
                <a:ea typeface="ＭＳ Ｐゴシック" charset="0"/>
              </a:defRPr>
            </a:lvl8pPr>
            <a:lvl9pPr marL="1828800" algn="ctr" rtl="0" eaLnBrk="0" fontAlgn="base" hangingPunct="0">
              <a:spcBef>
                <a:spcPct val="0"/>
              </a:spcBef>
              <a:spcAft>
                <a:spcPct val="0"/>
              </a:spcAft>
              <a:defRPr sz="2800" b="1">
                <a:solidFill>
                  <a:srgbClr val="000000"/>
                </a:solidFill>
                <a:latin typeface="Arial" charset="0"/>
                <a:ea typeface="ＭＳ Ｐゴシック" charset="0"/>
              </a:defRPr>
            </a:lvl9pPr>
          </a:lstStyle>
          <a:p>
            <a:endParaRPr lang="en-US" sz="1800" b="0" dirty="0">
              <a:latin typeface="Calibri"/>
              <a:cs typeface="Calibri"/>
            </a:endParaRPr>
          </a:p>
        </p:txBody>
      </p:sp>
      <p:sp>
        <p:nvSpPr>
          <p:cNvPr id="7" name="Title 1"/>
          <p:cNvSpPr txBox="1">
            <a:spLocks/>
          </p:cNvSpPr>
          <p:nvPr/>
        </p:nvSpPr>
        <p:spPr>
          <a:xfrm>
            <a:off x="76200" y="76200"/>
            <a:ext cx="8077200" cy="12192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Mesh Partitioning &amp; Vertical Refinement</a:t>
            </a:r>
          </a:p>
        </p:txBody>
      </p:sp>
      <p:pic>
        <p:nvPicPr>
          <p:cNvPr id="16"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116812" y="1676400"/>
            <a:ext cx="1341388" cy="22860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4" name="TextBox 13"/>
          <p:cNvSpPr txBox="1"/>
          <p:nvPr/>
        </p:nvSpPr>
        <p:spPr>
          <a:xfrm>
            <a:off x="380999" y="990600"/>
            <a:ext cx="7696200" cy="646331"/>
          </a:xfrm>
          <a:prstGeom prst="rect">
            <a:avLst/>
          </a:prstGeom>
          <a:solidFill>
            <a:srgbClr val="CCCCFF"/>
          </a:solidFill>
        </p:spPr>
        <p:txBody>
          <a:bodyPr wrap="square" rtlCol="0">
            <a:spAutoFit/>
          </a:bodyPr>
          <a:lstStyle/>
          <a:p>
            <a:pPr algn="ctr"/>
            <a:r>
              <a:rPr lang="en-US" dirty="0">
                <a:latin typeface="Calibri" panose="020F0502020204030204" pitchFamily="34" charset="0"/>
                <a:cs typeface="Calibri" panose="020F0502020204030204" pitchFamily="34" charset="0"/>
              </a:rPr>
              <a:t>Mesh convergence studies led to some useful practical recommendations</a:t>
            </a:r>
          </a:p>
          <a:p>
            <a:pPr algn="ctr"/>
            <a:r>
              <a:rPr lang="en-US" dirty="0">
                <a:latin typeface="Calibri" panose="020F0502020204030204" pitchFamily="34" charset="0"/>
                <a:cs typeface="Calibri" panose="020F0502020204030204" pitchFamily="34" charset="0"/>
              </a:rPr>
              <a:t>(for ice sheet modelers </a:t>
            </a:r>
            <a:r>
              <a:rPr lang="en-US" i="1" dirty="0">
                <a:latin typeface="Calibri" panose="020F0502020204030204" pitchFamily="34" charset="0"/>
                <a:cs typeface="Calibri" panose="020F0502020204030204" pitchFamily="34" charset="0"/>
              </a:rPr>
              <a:t>and </a:t>
            </a:r>
            <a:r>
              <a:rPr lang="en-US" dirty="0">
                <a:latin typeface="Calibri" panose="020F0502020204030204" pitchFamily="34" charset="0"/>
                <a:cs typeface="Calibri" panose="020F0502020204030204" pitchFamily="34" charset="0"/>
              </a:rPr>
              <a:t>geo-scientists)!</a:t>
            </a:r>
          </a:p>
        </p:txBody>
      </p:sp>
      <mc:AlternateContent xmlns:mc="http://schemas.openxmlformats.org/markup-compatibility/2006" xmlns:a14="http://schemas.microsoft.com/office/drawing/2010/main">
        <mc:Choice Requires="a14">
          <p:sp>
            <p:nvSpPr>
              <p:cNvPr id="15" name="TextBox 14"/>
              <p:cNvSpPr txBox="1"/>
              <p:nvPr/>
            </p:nvSpPr>
            <p:spPr>
              <a:xfrm>
                <a:off x="76199" y="1676400"/>
                <a:ext cx="7086600" cy="2031325"/>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Partitioning matters</a:t>
                </a:r>
                <a:r>
                  <a:rPr lang="en-US" dirty="0">
                    <a:latin typeface="Calibri" panose="020F0502020204030204" pitchFamily="34" charset="0"/>
                    <a:cs typeface="Calibri" panose="020F0502020204030204" pitchFamily="34" charset="0"/>
                  </a:rPr>
                  <a:t>: good solver performance obtained with 2D partition of mesh (all elements with same </a:t>
                </a:r>
                <a14:m>
                  <m:oMath xmlns:m="http://schemas.openxmlformats.org/officeDocument/2006/math">
                    <m:r>
                      <a:rPr lang="en-US" i="1" dirty="0" smtClean="0">
                        <a:latin typeface="Cambria Math"/>
                      </a:rPr>
                      <m:t>𝑥</m:t>
                    </m:r>
                    <m:r>
                      <a:rPr lang="en-US" i="1" dirty="0" smtClean="0">
                        <a:latin typeface="Cambria Math"/>
                      </a:rPr>
                      <m:t>,</m:t>
                    </m:r>
                    <m:r>
                      <a:rPr lang="en-US" i="1" dirty="0" smtClean="0">
                        <a:latin typeface="Cambria Math"/>
                      </a:rPr>
                      <m:t>𝑦</m:t>
                    </m:r>
                    <m:r>
                      <a:rPr lang="en-US" i="1" dirty="0" smtClean="0">
                        <a:latin typeface="Cambria Math"/>
                      </a:rPr>
                      <m:t> </m:t>
                    </m:r>
                  </m:oMath>
                </a14:m>
                <a:r>
                  <a:rPr lang="en-US" dirty="0">
                    <a:latin typeface="Calibri" panose="020F0502020204030204" pitchFamily="34" charset="0"/>
                    <a:cs typeface="Calibri" panose="020F0502020204030204" pitchFamily="34" charset="0"/>
                  </a:rPr>
                  <a:t>coordinates on same processor - </a:t>
                </a:r>
                <a:r>
                  <a:rPr lang="en-US" i="1" dirty="0">
                    <a:latin typeface="Calibri" panose="020F0502020204030204" pitchFamily="34" charset="0"/>
                    <a:cs typeface="Calibri" panose="020F0502020204030204" pitchFamily="34" charset="0"/>
                  </a:rPr>
                  <a:t>right</a:t>
                </a:r>
                <a:r>
                  <a:rPr lang="en-US" dirty="0">
                    <a:latin typeface="Calibri" panose="020F0502020204030204" pitchFamily="34" charset="0"/>
                    <a:cs typeface="Calibri" panose="020F0502020204030204" pitchFamily="34" charset="0"/>
                  </a:rPr>
                  <a:t>). </a:t>
                </a: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Number of vertical layers matters:</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more gained in refining # vertical layers than horizontal resolution </a:t>
                </a:r>
                <a:r>
                  <a:rPr lang="en-US" i="1" dirty="0">
                    <a:latin typeface="Calibri" panose="020F0502020204030204" pitchFamily="34" charset="0"/>
                    <a:cs typeface="Calibri" panose="020F0502020204030204" pitchFamily="34" charset="0"/>
                  </a:rPr>
                  <a:t>(below – relative errors for Greenland).</a:t>
                </a:r>
                <a:endParaRPr lang="en-US" b="1" i="1" dirty="0">
                  <a:latin typeface="Calibri" panose="020F0502020204030204" pitchFamily="34" charset="0"/>
                  <a:cs typeface="Calibri" panose="020F0502020204030204" pitchFamily="34" charset="0"/>
                </a:endParaRPr>
              </a:p>
            </p:txBody>
          </p:sp>
        </mc:Choice>
        <mc:Fallback xmlns="">
          <p:sp>
            <p:nvSpPr>
              <p:cNvPr id="15" name="TextBox 14"/>
              <p:cNvSpPr txBox="1">
                <a:spLocks noRot="1" noChangeAspect="1" noMove="1" noResize="1" noEditPoints="1" noAdjustHandles="1" noChangeArrowheads="1" noChangeShapeType="1" noTextEdit="1"/>
              </p:cNvSpPr>
              <p:nvPr/>
            </p:nvSpPr>
            <p:spPr>
              <a:xfrm>
                <a:off x="76199" y="1676400"/>
                <a:ext cx="7086600" cy="2031325"/>
              </a:xfrm>
              <a:prstGeom prst="rect">
                <a:avLst/>
              </a:prstGeom>
              <a:blipFill>
                <a:blip r:embed="rId4"/>
                <a:stretch>
                  <a:fillRect l="-516" t="-1502" b="-3904"/>
                </a:stretch>
              </a:blipFill>
            </p:spPr>
            <p:txBody>
              <a:bodyPr/>
              <a:lstStyle/>
              <a:p>
                <a:r>
                  <a:rPr lang="en-US">
                    <a:noFill/>
                  </a:rPr>
                  <a:t> </a:t>
                </a:r>
              </a:p>
            </p:txBody>
          </p:sp>
        </mc:Fallback>
      </mc:AlternateContent>
      <p:graphicFrame>
        <p:nvGraphicFramePr>
          <p:cNvPr id="2" name="Table 1"/>
          <p:cNvGraphicFramePr>
            <a:graphicFrameLocks noGrp="1"/>
          </p:cNvGraphicFramePr>
          <p:nvPr>
            <p:extLst>
              <p:ext uri="{D42A27DB-BD31-4B8C-83A1-F6EECF244321}">
                <p14:modId xmlns:p14="http://schemas.microsoft.com/office/powerpoint/2010/main" val="4207373093"/>
              </p:ext>
            </p:extLst>
          </p:nvPr>
        </p:nvGraphicFramePr>
        <p:xfrm>
          <a:off x="533399" y="3962400"/>
          <a:ext cx="5861434" cy="2100300"/>
        </p:xfrm>
        <a:graphic>
          <a:graphicData uri="http://schemas.openxmlformats.org/drawingml/2006/table">
            <a:tbl>
              <a:tblPr firstRow="1" bandRow="1">
                <a:tableStyleId>{5C22544A-7EE6-4342-B048-85BDC9FD1C3A}</a:tableStyleId>
              </a:tblPr>
              <a:tblGrid>
                <a:gridCol w="2097469">
                  <a:extLst>
                    <a:ext uri="{9D8B030D-6E8A-4147-A177-3AD203B41FA5}">
                      <a16:colId xmlns:a16="http://schemas.microsoft.com/office/drawing/2014/main" val="20000"/>
                    </a:ext>
                  </a:extLst>
                </a:gridCol>
                <a:gridCol w="752793">
                  <a:extLst>
                    <a:ext uri="{9D8B030D-6E8A-4147-A177-3AD203B41FA5}">
                      <a16:colId xmlns:a16="http://schemas.microsoft.com/office/drawing/2014/main" val="20001"/>
                    </a:ext>
                  </a:extLst>
                </a:gridCol>
                <a:gridCol w="752793">
                  <a:extLst>
                    <a:ext uri="{9D8B030D-6E8A-4147-A177-3AD203B41FA5}">
                      <a16:colId xmlns:a16="http://schemas.microsoft.com/office/drawing/2014/main" val="20002"/>
                    </a:ext>
                  </a:extLst>
                </a:gridCol>
                <a:gridCol w="752793">
                  <a:extLst>
                    <a:ext uri="{9D8B030D-6E8A-4147-A177-3AD203B41FA5}">
                      <a16:colId xmlns:a16="http://schemas.microsoft.com/office/drawing/2014/main" val="20003"/>
                    </a:ext>
                  </a:extLst>
                </a:gridCol>
                <a:gridCol w="752793">
                  <a:extLst>
                    <a:ext uri="{9D8B030D-6E8A-4147-A177-3AD203B41FA5}">
                      <a16:colId xmlns:a16="http://schemas.microsoft.com/office/drawing/2014/main" val="20004"/>
                    </a:ext>
                  </a:extLst>
                </a:gridCol>
                <a:gridCol w="752793">
                  <a:extLst>
                    <a:ext uri="{9D8B030D-6E8A-4147-A177-3AD203B41FA5}">
                      <a16:colId xmlns:a16="http://schemas.microsoft.com/office/drawing/2014/main" val="20005"/>
                    </a:ext>
                  </a:extLst>
                </a:gridCol>
              </a:tblGrid>
              <a:tr h="351650">
                <a:tc>
                  <a:txBody>
                    <a:bodyPr/>
                    <a:lstStyle/>
                    <a:p>
                      <a:pPr algn="ctr"/>
                      <a:r>
                        <a:rPr lang="en-US" sz="1600" dirty="0" err="1">
                          <a:solidFill>
                            <a:schemeClr val="tx1"/>
                          </a:solidFill>
                          <a:latin typeface="Calibri" panose="020F0502020204030204" pitchFamily="34" charset="0"/>
                          <a:cs typeface="Calibri" panose="020F0502020204030204" pitchFamily="34" charset="0"/>
                        </a:rPr>
                        <a:t>Horiz</a:t>
                      </a:r>
                      <a:r>
                        <a:rPr lang="en-US" sz="1600" dirty="0">
                          <a:solidFill>
                            <a:schemeClr val="tx1"/>
                          </a:solidFill>
                          <a:latin typeface="Calibri" panose="020F0502020204030204" pitchFamily="34" charset="0"/>
                          <a:cs typeface="Calibri" panose="020F0502020204030204" pitchFamily="34" charset="0"/>
                        </a:rPr>
                        <a:t>. res.\vert.</a:t>
                      </a:r>
                      <a:r>
                        <a:rPr lang="en-US" sz="1600" baseline="0" dirty="0">
                          <a:solidFill>
                            <a:schemeClr val="tx1"/>
                          </a:solidFill>
                          <a:latin typeface="Calibri" panose="020F0502020204030204" pitchFamily="34" charset="0"/>
                          <a:cs typeface="Calibri" panose="020F0502020204030204" pitchFamily="34" charset="0"/>
                        </a:rPr>
                        <a:t> layers</a:t>
                      </a:r>
                      <a:endParaRPr lang="en-US" sz="16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5</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10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40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80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0"/>
                  </a:ext>
                </a:extLst>
              </a:tr>
              <a:tr h="349730">
                <a:tc>
                  <a:txBody>
                    <a:bodyPr/>
                    <a:lstStyle/>
                    <a:p>
                      <a:pPr algn="ctr"/>
                      <a:r>
                        <a:rPr lang="en-US" sz="1600" b="1" dirty="0">
                          <a:solidFill>
                            <a:schemeClr val="tx1"/>
                          </a:solidFill>
                          <a:latin typeface="Calibri" panose="020F0502020204030204" pitchFamily="34" charset="0"/>
                          <a:cs typeface="Calibri" panose="020F0502020204030204" pitchFamily="34" charset="0"/>
                        </a:rPr>
                        <a:t>8km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2.0e-1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endParaRPr lang="en-US" sz="160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endParaRPr lang="en-US" sz="160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endParaRPr lang="en-US" sz="160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endParaRPr lang="en-US" sz="160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1"/>
                  </a:ext>
                </a:extLst>
              </a:tr>
              <a:tr h="349730">
                <a:tc>
                  <a:txBody>
                    <a:bodyPr/>
                    <a:lstStyle/>
                    <a:p>
                      <a:pPr algn="ctr"/>
                      <a:r>
                        <a:rPr lang="en-US" sz="1600" b="1" dirty="0">
                          <a:solidFill>
                            <a:schemeClr val="tx1"/>
                          </a:solidFill>
                          <a:latin typeface="Calibri" panose="020F0502020204030204" pitchFamily="34" charset="0"/>
                          <a:cs typeface="Calibri" panose="020F0502020204030204" pitchFamily="34" charset="0"/>
                        </a:rPr>
                        <a:t>4km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9.0e-2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7.8e-2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endParaRPr lang="en-US" sz="160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endParaRPr lang="en-US" sz="160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endParaRPr lang="en-US" sz="160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2"/>
                  </a:ext>
                </a:extLst>
              </a:tr>
              <a:tr h="349730">
                <a:tc>
                  <a:txBody>
                    <a:bodyPr/>
                    <a:lstStyle/>
                    <a:p>
                      <a:pPr algn="ctr"/>
                      <a:r>
                        <a:rPr lang="en-US" sz="1600" b="1" dirty="0">
                          <a:solidFill>
                            <a:schemeClr val="tx1"/>
                          </a:solidFill>
                          <a:latin typeface="Calibri" panose="020F0502020204030204" pitchFamily="34" charset="0"/>
                          <a:cs typeface="Calibri" panose="020F0502020204030204" pitchFamily="34" charset="0"/>
                        </a:rPr>
                        <a:t>2km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4.6e-2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99"/>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2.4e-2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99"/>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2.3e-2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endParaRPr lang="en-US" sz="160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endParaRPr lang="en-US" sz="160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3"/>
                  </a:ext>
                </a:extLst>
              </a:tr>
              <a:tr h="349730">
                <a:tc>
                  <a:txBody>
                    <a:bodyPr/>
                    <a:lstStyle/>
                    <a:p>
                      <a:pPr algn="ctr"/>
                      <a:r>
                        <a:rPr lang="en-US" sz="1600" b="1" dirty="0">
                          <a:solidFill>
                            <a:schemeClr val="tx1"/>
                          </a:solidFill>
                          <a:latin typeface="Calibri" panose="020F0502020204030204" pitchFamily="34" charset="0"/>
                          <a:cs typeface="Calibri" panose="020F0502020204030204" pitchFamily="34" charset="0"/>
                        </a:rPr>
                        <a:t>1km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3.8e-2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99"/>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8.9e-3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5.5e-3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5.1e-3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endParaRPr lang="en-US" sz="16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4"/>
                  </a:ext>
                </a:extLst>
              </a:tr>
              <a:tr h="349730">
                <a:tc>
                  <a:txBody>
                    <a:bodyPr/>
                    <a:lstStyle/>
                    <a:p>
                      <a:pPr algn="ctr"/>
                      <a:r>
                        <a:rPr lang="en-US" sz="1600" b="1" dirty="0">
                          <a:solidFill>
                            <a:schemeClr val="tx1"/>
                          </a:solidFill>
                          <a:latin typeface="Calibri" panose="020F0502020204030204" pitchFamily="34" charset="0"/>
                          <a:cs typeface="Calibri" panose="020F0502020204030204" pitchFamily="34" charset="0"/>
                        </a:rPr>
                        <a:t>500m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3.7e-2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6.7e-3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1.7e-3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3.9e-4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8.1e-5</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5"/>
                  </a:ext>
                </a:extLst>
              </a:tr>
            </a:tbl>
          </a:graphicData>
        </a:graphic>
      </p:graphicFrame>
      <p:sp>
        <p:nvSpPr>
          <p:cNvPr id="8" name="TextBox 7"/>
          <p:cNvSpPr txBox="1"/>
          <p:nvPr/>
        </p:nvSpPr>
        <p:spPr>
          <a:xfrm>
            <a:off x="6796906" y="4419600"/>
            <a:ext cx="1981200" cy="1569660"/>
          </a:xfrm>
          <a:prstGeom prst="rect">
            <a:avLst/>
          </a:prstGeom>
          <a:noFill/>
          <a:ln>
            <a:solidFill>
              <a:schemeClr val="tx1"/>
            </a:solidFill>
          </a:ln>
        </p:spPr>
        <p:txBody>
          <a:bodyPr wrap="square" rtlCol="0">
            <a:spAutoFit/>
          </a:bodyPr>
          <a:lstStyle/>
          <a:p>
            <a:pPr algn="ctr"/>
            <a:r>
              <a:rPr lang="en-US" sz="1600" dirty="0">
                <a:latin typeface="Calibri" panose="020F0502020204030204" pitchFamily="34" charset="0"/>
                <a:cs typeface="Calibri" panose="020F0502020204030204" pitchFamily="34" charset="0"/>
              </a:rPr>
              <a:t>Vertical refinement to 20 layers recommended for 1km resolution over horizontal refinement.</a:t>
            </a:r>
          </a:p>
        </p:txBody>
      </p:sp>
    </p:spTree>
    <p:extLst>
      <p:ext uri="{BB962C8B-B14F-4D97-AF65-F5344CB8AC3E}">
        <p14:creationId xmlns:p14="http://schemas.microsoft.com/office/powerpoint/2010/main" val="636943896"/>
      </p:ext>
    </p:extLst>
  </p:cSld>
  <p:clrMapOvr>
    <a:masterClrMapping/>
  </p:clrMapOvr>
  <p:timing>
    <p:tnLst>
      <p:par>
        <p:cTn id="1" dur="indefinite" restart="never" nodeType="tmRoot">
          <p:childTnLst>
            <p:seq>
              <p:cTn id="2" nodeType="mainSeq">
                <p:childTnLst>
                  <p:par>
                    <p:cTn id="3"/>
                  </p:par>
                  <p:par>
                    <p:cTn id="4" fill="hold">
                      <p:stCondLst>
                        <p:cond delay="indefinite"/>
                      </p:stCondLst>
                      <p:childTnLst>
                        <p:par>
                          <p:cTn id="5" fill="hold">
                            <p:stCondLst>
                              <p:cond delay="0"/>
                            </p:stCond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4" name="Group 3"/>
          <p:cNvGrpSpPr/>
          <p:nvPr/>
        </p:nvGrpSpPr>
        <p:grpSpPr>
          <a:xfrm>
            <a:off x="6125606" y="4089938"/>
            <a:ext cx="2883915" cy="2158461"/>
            <a:chOff x="5802885" y="4176460"/>
            <a:chExt cx="3188715" cy="2554001"/>
          </a:xfrm>
        </p:grpSpPr>
        <p:pic>
          <p:nvPicPr>
            <p:cNvPr id="1027"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019800" y="4176460"/>
              <a:ext cx="2971800" cy="138614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802885" y="5334000"/>
              <a:ext cx="2993928" cy="139646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sp>
        <p:nvSpPr>
          <p:cNvPr id="5" name="Title 1"/>
          <p:cNvSpPr txBox="1">
            <a:spLocks/>
          </p:cNvSpPr>
          <p:nvPr/>
        </p:nvSpPr>
        <p:spPr>
          <a:xfrm>
            <a:off x="93026" y="0"/>
            <a:ext cx="6767787" cy="1143000"/>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Importance of Node Ordering &amp; Mesh Partitioning</a:t>
            </a:r>
          </a:p>
        </p:txBody>
      </p:sp>
      <p:sp>
        <p:nvSpPr>
          <p:cNvPr id="2" name="TextBox 1"/>
          <p:cNvSpPr txBox="1"/>
          <p:nvPr/>
        </p:nvSpPr>
        <p:spPr>
          <a:xfrm>
            <a:off x="381000" y="1473199"/>
            <a:ext cx="5791200" cy="923330"/>
          </a:xfrm>
          <a:prstGeom prst="rect">
            <a:avLst/>
          </a:prstGeom>
          <a:solidFill>
            <a:srgbClr val="FFCC99"/>
          </a:solidFill>
        </p:spPr>
        <p:txBody>
          <a:bodyPr wrap="square" rtlCol="0">
            <a:spAutoFit/>
          </a:bodyPr>
          <a:lstStyle/>
          <a:p>
            <a:pPr algn="ctr"/>
            <a:r>
              <a:rPr lang="en-US" dirty="0">
                <a:latin typeface="Calibri" panose="020F0502020204030204" pitchFamily="34" charset="0"/>
                <a:cs typeface="Calibri" panose="020F0502020204030204" pitchFamily="34" charset="0"/>
              </a:rPr>
              <a:t>Our studies revealed that </a:t>
            </a:r>
            <a:r>
              <a:rPr lang="en-US" b="1" dirty="0">
                <a:latin typeface="Calibri" panose="020F0502020204030204" pitchFamily="34" charset="0"/>
                <a:cs typeface="Calibri" panose="020F0502020204030204" pitchFamily="34" charset="0"/>
              </a:rPr>
              <a:t>node ordering </a:t>
            </a:r>
            <a:r>
              <a:rPr lang="en-US" dirty="0">
                <a:latin typeface="Calibri" panose="020F0502020204030204" pitchFamily="34" charset="0"/>
                <a:cs typeface="Calibri" panose="020F0502020204030204" pitchFamily="34" charset="0"/>
              </a:rPr>
              <a:t>and </a:t>
            </a:r>
            <a:r>
              <a:rPr lang="en-US" b="1" dirty="0">
                <a:latin typeface="Calibri" panose="020F0502020204030204" pitchFamily="34" charset="0"/>
                <a:cs typeface="Calibri" panose="020F0502020204030204" pitchFamily="34" charset="0"/>
              </a:rPr>
              <a:t>mesh</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partitioning </a:t>
            </a:r>
            <a:r>
              <a:rPr lang="en-US" dirty="0">
                <a:latin typeface="Calibri" panose="020F0502020204030204" pitchFamily="34" charset="0"/>
                <a:cs typeface="Calibri" panose="020F0502020204030204" pitchFamily="34" charset="0"/>
              </a:rPr>
              <a:t>matters for linear solver performance, especially for the ILU preconditioner!</a:t>
            </a:r>
          </a:p>
        </p:txBody>
      </p:sp>
      <mc:AlternateContent xmlns:mc="http://schemas.openxmlformats.org/markup-compatibility/2006" xmlns:a14="http://schemas.microsoft.com/office/drawing/2010/main">
        <mc:Choice Requires="a14">
          <p:sp>
            <p:nvSpPr>
              <p:cNvPr id="3" name="TextBox 2"/>
              <p:cNvSpPr txBox="1"/>
              <p:nvPr/>
            </p:nvSpPr>
            <p:spPr>
              <a:xfrm>
                <a:off x="228600" y="2573978"/>
                <a:ext cx="5791200" cy="3662541"/>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It is essential that incomplete factorization accurately captures vertical coupling, which is dominant due to anisotropic mesh.</a:t>
                </a:r>
              </a:p>
              <a:p>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This is accomplished by: </a:t>
                </a:r>
              </a:p>
              <a:p>
                <a:endParaRPr lang="en-US" sz="8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Ensuring all points along a vertically extruded grid line reside within a single processor (“</a:t>
                </a:r>
                <a:r>
                  <a:rPr lang="en-US" b="1" dirty="0">
                    <a:latin typeface="Calibri" panose="020F0502020204030204" pitchFamily="34" charset="0"/>
                    <a:cs typeface="Calibri" panose="020F0502020204030204" pitchFamily="34" charset="0"/>
                  </a:rPr>
                  <a:t>2D mesh partitioning</a:t>
                </a:r>
                <a:r>
                  <a:rPr lang="en-US" dirty="0">
                    <a:latin typeface="Calibri" panose="020F0502020204030204" pitchFamily="34" charset="0"/>
                    <a:cs typeface="Calibri" panose="020F0502020204030204" pitchFamily="34" charset="0"/>
                  </a:rPr>
                  <a:t>”; top right).</a:t>
                </a:r>
              </a:p>
              <a:p>
                <a:pPr lvl="1"/>
                <a:endParaRPr lang="en-US" sz="8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Ordering the equations such that grid layer </a:t>
                </a:r>
                <a14:m>
                  <m:oMath xmlns:m="http://schemas.openxmlformats.org/officeDocument/2006/math">
                    <m:r>
                      <a:rPr lang="en-US" i="1" dirty="0" smtClean="0">
                        <a:latin typeface="Cambria Math"/>
                      </a:rPr>
                      <m:t>𝑘</m:t>
                    </m:r>
                  </m:oMath>
                </a14:m>
                <a:r>
                  <a:rPr lang="en-US" dirty="0">
                    <a:latin typeface="Calibri" panose="020F0502020204030204" pitchFamily="34" charset="0"/>
                    <a:cs typeface="Calibri" panose="020F0502020204030204" pitchFamily="34" charset="0"/>
                  </a:rPr>
                  <a:t>’s nodes are ordered before all </a:t>
                </a:r>
                <a:r>
                  <a:rPr lang="en-US" dirty="0" err="1">
                    <a:latin typeface="Calibri" panose="020F0502020204030204" pitchFamily="34" charset="0"/>
                    <a:cs typeface="Calibri" panose="020F0502020204030204" pitchFamily="34" charset="0"/>
                  </a:rPr>
                  <a:t>dofs</a:t>
                </a:r>
                <a:r>
                  <a:rPr lang="en-US" dirty="0">
                    <a:latin typeface="Calibri" panose="020F0502020204030204" pitchFamily="34" charset="0"/>
                    <a:cs typeface="Calibri" panose="020F0502020204030204" pitchFamily="34" charset="0"/>
                  </a:rPr>
                  <a:t> associated with grid layer </a:t>
                </a:r>
                <a14:m>
                  <m:oMath xmlns:m="http://schemas.openxmlformats.org/officeDocument/2006/math">
                    <m:r>
                      <a:rPr lang="en-US" i="1" dirty="0" smtClean="0">
                        <a:latin typeface="Cambria Math"/>
                      </a:rPr>
                      <m:t>𝑘</m:t>
                    </m:r>
                    <m:r>
                      <a:rPr lang="en-US" i="1" dirty="0" smtClean="0">
                        <a:latin typeface="Cambria Math"/>
                      </a:rPr>
                      <m:t>+1</m:t>
                    </m:r>
                  </m:oMath>
                </a14:m>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row-wise ordering</a:t>
                </a:r>
                <a:r>
                  <a:rPr lang="en-US" dirty="0">
                    <a:latin typeface="Calibri" panose="020F0502020204030204" pitchFamily="34" charset="0"/>
                    <a:cs typeface="Calibri" panose="020F0502020204030204" pitchFamily="34" charset="0"/>
                  </a:rPr>
                  <a:t>”; bottom right).</a:t>
                </a:r>
              </a:p>
            </p:txBody>
          </p:sp>
        </mc:Choice>
        <mc:Fallback xmlns="">
          <p:sp>
            <p:nvSpPr>
              <p:cNvPr id="3" name="TextBox 2"/>
              <p:cNvSpPr txBox="1">
                <a:spLocks noRot="1" noChangeAspect="1" noMove="1" noResize="1" noEditPoints="1" noAdjustHandles="1" noChangeArrowheads="1" noChangeShapeType="1" noTextEdit="1"/>
              </p:cNvSpPr>
              <p:nvPr/>
            </p:nvSpPr>
            <p:spPr>
              <a:xfrm>
                <a:off x="228600" y="2573978"/>
                <a:ext cx="5791200" cy="3662541"/>
              </a:xfrm>
              <a:prstGeom prst="rect">
                <a:avLst/>
              </a:prstGeom>
              <a:blipFill>
                <a:blip r:embed="rId4"/>
                <a:stretch>
                  <a:fillRect l="-737" t="-832" b="-1664"/>
                </a:stretch>
              </a:blipFill>
            </p:spPr>
            <p:txBody>
              <a:bodyPr/>
              <a:lstStyle/>
              <a:p>
                <a:r>
                  <a:rPr lang="en-US">
                    <a:noFill/>
                  </a:rPr>
                  <a:t> </a:t>
                </a:r>
              </a:p>
            </p:txBody>
          </p:sp>
        </mc:Fallback>
      </mc:AlternateContent>
      <p:pic>
        <p:nvPicPr>
          <p:cNvPr id="6" name="Picture 2"/>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6993467" y="1295400"/>
            <a:ext cx="1430813" cy="243839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7" name="TextBox 6"/>
          <p:cNvSpPr txBox="1"/>
          <p:nvPr/>
        </p:nvSpPr>
        <p:spPr>
          <a:xfrm>
            <a:off x="6019800" y="5943599"/>
            <a:ext cx="301987"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0</a:t>
            </a:r>
          </a:p>
        </p:txBody>
      </p:sp>
      <p:sp>
        <p:nvSpPr>
          <p:cNvPr id="11" name="TextBox 10"/>
          <p:cNvSpPr txBox="1"/>
          <p:nvPr/>
        </p:nvSpPr>
        <p:spPr>
          <a:xfrm>
            <a:off x="8130760" y="6070768"/>
            <a:ext cx="301987" cy="338554"/>
          </a:xfrm>
          <a:prstGeom prst="rect">
            <a:avLst/>
          </a:prstGeom>
          <a:solidFill>
            <a:schemeClr val="bg1"/>
          </a:solidFill>
          <a:ln>
            <a:solidFill>
              <a:schemeClr val="bg1"/>
            </a:solidFill>
          </a:ln>
        </p:spPr>
        <p:txBody>
          <a:bodyPr wrap="square" rtlCol="0">
            <a:spAutoFit/>
          </a:bodyPr>
          <a:lstStyle/>
          <a:p>
            <a:r>
              <a:rPr lang="en-US" sz="1600" dirty="0">
                <a:latin typeface="Calibri" panose="020F0502020204030204" pitchFamily="34" charset="0"/>
                <a:cs typeface="Calibri" panose="020F0502020204030204" pitchFamily="34" charset="0"/>
              </a:rPr>
              <a:t>6</a:t>
            </a:r>
          </a:p>
        </p:txBody>
      </p:sp>
      <mc:AlternateContent xmlns:mc="http://schemas.openxmlformats.org/markup-compatibility/2006" xmlns:a14="http://schemas.microsoft.com/office/drawing/2010/main">
        <mc:Choice Requires="a14">
          <p:sp>
            <p:nvSpPr>
              <p:cNvPr id="12" name="TextBox 11"/>
              <p:cNvSpPr txBox="1"/>
              <p:nvPr/>
            </p:nvSpPr>
            <p:spPr>
              <a:xfrm>
                <a:off x="6860813" y="5909845"/>
                <a:ext cx="301987"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600" i="1" smtClean="0">
                          <a:latin typeface="Cambria Math"/>
                          <a:ea typeface="Cambria Math"/>
                        </a:rPr>
                        <m:t>⋯</m:t>
                      </m:r>
                    </m:oMath>
                  </m:oMathPara>
                </a14:m>
                <a:endParaRPr lang="en-US" sz="1600" dirty="0">
                  <a:latin typeface="+mn-lt"/>
                </a:endParaRPr>
              </a:p>
            </p:txBody>
          </p:sp>
        </mc:Choice>
        <mc:Fallback xmlns="">
          <p:sp>
            <p:nvSpPr>
              <p:cNvPr id="12" name="TextBox 11"/>
              <p:cNvSpPr txBox="1">
                <a:spLocks noRot="1" noChangeAspect="1" noMove="1" noResize="1" noEditPoints="1" noAdjustHandles="1" noChangeArrowheads="1" noChangeShapeType="1" noTextEdit="1"/>
              </p:cNvSpPr>
              <p:nvPr/>
            </p:nvSpPr>
            <p:spPr>
              <a:xfrm>
                <a:off x="6860813" y="5909845"/>
                <a:ext cx="301987" cy="338554"/>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3" name="TextBox 12"/>
              <p:cNvSpPr txBox="1"/>
              <p:nvPr/>
            </p:nvSpPr>
            <p:spPr>
              <a:xfrm>
                <a:off x="7470413" y="5909845"/>
                <a:ext cx="301987"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600" i="1" smtClean="0">
                          <a:latin typeface="Cambria Math"/>
                          <a:ea typeface="Cambria Math"/>
                        </a:rPr>
                        <m:t>⋯</m:t>
                      </m:r>
                    </m:oMath>
                  </m:oMathPara>
                </a14:m>
                <a:endParaRPr lang="en-US" sz="1600" dirty="0">
                  <a:latin typeface="+mn-lt"/>
                </a:endParaRPr>
              </a:p>
            </p:txBody>
          </p:sp>
        </mc:Choice>
        <mc:Fallback xmlns="">
          <p:sp>
            <p:nvSpPr>
              <p:cNvPr id="13" name="TextBox 12"/>
              <p:cNvSpPr txBox="1">
                <a:spLocks noRot="1" noChangeAspect="1" noMove="1" noResize="1" noEditPoints="1" noAdjustHandles="1" noChangeArrowheads="1" noChangeShapeType="1" noTextEdit="1"/>
              </p:cNvSpPr>
              <p:nvPr/>
            </p:nvSpPr>
            <p:spPr>
              <a:xfrm>
                <a:off x="7470413" y="5909845"/>
                <a:ext cx="301987" cy="338554"/>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TextBox 13"/>
              <p:cNvSpPr txBox="1"/>
              <p:nvPr/>
            </p:nvSpPr>
            <p:spPr>
              <a:xfrm>
                <a:off x="7162800" y="5909845"/>
                <a:ext cx="301987"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600" i="1" smtClean="0">
                          <a:latin typeface="Cambria Math"/>
                          <a:ea typeface="Cambria Math"/>
                        </a:rPr>
                        <m:t>⋯</m:t>
                      </m:r>
                    </m:oMath>
                  </m:oMathPara>
                </a14:m>
                <a:endParaRPr lang="en-US" sz="1600" dirty="0">
                  <a:latin typeface="+mn-lt"/>
                </a:endParaRPr>
              </a:p>
            </p:txBody>
          </p:sp>
        </mc:Choice>
        <mc:Fallback xmlns="">
          <p:sp>
            <p:nvSpPr>
              <p:cNvPr id="14" name="TextBox 13"/>
              <p:cNvSpPr txBox="1">
                <a:spLocks noRot="1" noChangeAspect="1" noMove="1" noResize="1" noEditPoints="1" noAdjustHandles="1" noChangeArrowheads="1" noChangeShapeType="1" noTextEdit="1"/>
              </p:cNvSpPr>
              <p:nvPr/>
            </p:nvSpPr>
            <p:spPr>
              <a:xfrm>
                <a:off x="7162800" y="5909845"/>
                <a:ext cx="301987" cy="338554"/>
              </a:xfrm>
              <a:prstGeom prst="rect">
                <a:avLst/>
              </a:prstGeom>
              <a:blipFill>
                <a:blip r:embed="rId7"/>
                <a:stretch>
                  <a:fillRect/>
                </a:stretch>
              </a:blipFill>
            </p:spPr>
            <p:txBody>
              <a:bodyPr/>
              <a:lstStyle/>
              <a:p>
                <a:r>
                  <a:rPr lang="en-US">
                    <a:noFill/>
                  </a:rPr>
                  <a:t> </a:t>
                </a:r>
              </a:p>
            </p:txBody>
          </p:sp>
        </mc:Fallback>
      </mc:AlternateContent>
      <p:sp>
        <p:nvSpPr>
          <p:cNvPr id="15" name="TextBox 14"/>
          <p:cNvSpPr txBox="1"/>
          <p:nvPr/>
        </p:nvSpPr>
        <p:spPr>
          <a:xfrm>
            <a:off x="6400800" y="5909845"/>
            <a:ext cx="301987"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1</a:t>
            </a:r>
          </a:p>
        </p:txBody>
      </p:sp>
      <p:sp>
        <p:nvSpPr>
          <p:cNvPr id="16" name="TextBox 15"/>
          <p:cNvSpPr txBox="1"/>
          <p:nvPr/>
        </p:nvSpPr>
        <p:spPr>
          <a:xfrm>
            <a:off x="6170793" y="4952999"/>
            <a:ext cx="534807" cy="338554"/>
          </a:xfrm>
          <a:prstGeom prst="rect">
            <a:avLst/>
          </a:prstGeom>
          <a:noFill/>
          <a:ln>
            <a:noFill/>
          </a:ln>
        </p:spPr>
        <p:txBody>
          <a:bodyPr wrap="square" rtlCol="0">
            <a:spAutoFit/>
          </a:bodyPr>
          <a:lstStyle/>
          <a:p>
            <a:r>
              <a:rPr lang="en-US" sz="1600" dirty="0">
                <a:latin typeface="Calibri" panose="020F0502020204030204" pitchFamily="34" charset="0"/>
                <a:cs typeface="Calibri" panose="020F0502020204030204" pitchFamily="34" charset="0"/>
              </a:rPr>
              <a:t>28</a:t>
            </a:r>
          </a:p>
        </p:txBody>
      </p:sp>
      <p:sp>
        <p:nvSpPr>
          <p:cNvPr id="17" name="TextBox 16"/>
          <p:cNvSpPr txBox="1"/>
          <p:nvPr/>
        </p:nvSpPr>
        <p:spPr>
          <a:xfrm>
            <a:off x="6553200" y="4919245"/>
            <a:ext cx="534807" cy="338554"/>
          </a:xfrm>
          <a:prstGeom prst="rect">
            <a:avLst/>
          </a:prstGeom>
          <a:noFill/>
          <a:ln>
            <a:noFill/>
          </a:ln>
        </p:spPr>
        <p:txBody>
          <a:bodyPr wrap="square" rtlCol="0">
            <a:spAutoFit/>
          </a:bodyPr>
          <a:lstStyle/>
          <a:p>
            <a:r>
              <a:rPr lang="en-US" sz="1600" dirty="0">
                <a:latin typeface="Calibri" panose="020F0502020204030204" pitchFamily="34" charset="0"/>
                <a:cs typeface="Calibri" panose="020F0502020204030204" pitchFamily="34" charset="0"/>
              </a:rPr>
              <a:t>29</a:t>
            </a:r>
          </a:p>
        </p:txBody>
      </p:sp>
      <mc:AlternateContent xmlns:mc="http://schemas.openxmlformats.org/markup-compatibility/2006" xmlns:a14="http://schemas.microsoft.com/office/drawing/2010/main">
        <mc:Choice Requires="a14">
          <p:sp>
            <p:nvSpPr>
              <p:cNvPr id="18" name="TextBox 17"/>
              <p:cNvSpPr txBox="1"/>
              <p:nvPr/>
            </p:nvSpPr>
            <p:spPr>
              <a:xfrm>
                <a:off x="7089413" y="4876799"/>
                <a:ext cx="301987"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600" i="1" smtClean="0">
                          <a:latin typeface="Cambria Math"/>
                          <a:ea typeface="Cambria Math"/>
                        </a:rPr>
                        <m:t>⋯</m:t>
                      </m:r>
                    </m:oMath>
                  </m:oMathPara>
                </a14:m>
                <a:endParaRPr lang="en-US" sz="1600" dirty="0">
                  <a:latin typeface="+mn-lt"/>
                </a:endParaRPr>
              </a:p>
            </p:txBody>
          </p:sp>
        </mc:Choice>
        <mc:Fallback xmlns="">
          <p:sp>
            <p:nvSpPr>
              <p:cNvPr id="18" name="TextBox 17"/>
              <p:cNvSpPr txBox="1">
                <a:spLocks noRot="1" noChangeAspect="1" noMove="1" noResize="1" noEditPoints="1" noAdjustHandles="1" noChangeArrowheads="1" noChangeShapeType="1" noTextEdit="1"/>
              </p:cNvSpPr>
              <p:nvPr/>
            </p:nvSpPr>
            <p:spPr>
              <a:xfrm>
                <a:off x="7089413" y="4876799"/>
                <a:ext cx="301987" cy="338554"/>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9" name="TextBox 18"/>
              <p:cNvSpPr txBox="1"/>
              <p:nvPr/>
            </p:nvSpPr>
            <p:spPr>
              <a:xfrm>
                <a:off x="7699013" y="4876799"/>
                <a:ext cx="301987"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600" i="1" smtClean="0">
                          <a:latin typeface="Cambria Math"/>
                          <a:ea typeface="Cambria Math"/>
                        </a:rPr>
                        <m:t>⋯</m:t>
                      </m:r>
                    </m:oMath>
                  </m:oMathPara>
                </a14:m>
                <a:endParaRPr lang="en-US" sz="1600" dirty="0">
                  <a:latin typeface="+mn-lt"/>
                </a:endParaRPr>
              </a:p>
            </p:txBody>
          </p:sp>
        </mc:Choice>
        <mc:Fallback xmlns="">
          <p:sp>
            <p:nvSpPr>
              <p:cNvPr id="19" name="TextBox 18"/>
              <p:cNvSpPr txBox="1">
                <a:spLocks noRot="1" noChangeAspect="1" noMove="1" noResize="1" noEditPoints="1" noAdjustHandles="1" noChangeArrowheads="1" noChangeShapeType="1" noTextEdit="1"/>
              </p:cNvSpPr>
              <p:nvPr/>
            </p:nvSpPr>
            <p:spPr>
              <a:xfrm>
                <a:off x="7699013" y="4876799"/>
                <a:ext cx="301987" cy="338554"/>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0" name="TextBox 19"/>
              <p:cNvSpPr txBox="1"/>
              <p:nvPr/>
            </p:nvSpPr>
            <p:spPr>
              <a:xfrm>
                <a:off x="7391400" y="4876799"/>
                <a:ext cx="301987"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600" i="1" smtClean="0">
                          <a:latin typeface="Cambria Math"/>
                          <a:ea typeface="Cambria Math"/>
                        </a:rPr>
                        <m:t>⋯</m:t>
                      </m:r>
                    </m:oMath>
                  </m:oMathPara>
                </a14:m>
                <a:endParaRPr lang="en-US" sz="1600" dirty="0">
                  <a:latin typeface="+mn-lt"/>
                </a:endParaRPr>
              </a:p>
            </p:txBody>
          </p:sp>
        </mc:Choice>
        <mc:Fallback xmlns="">
          <p:sp>
            <p:nvSpPr>
              <p:cNvPr id="20" name="TextBox 19"/>
              <p:cNvSpPr txBox="1">
                <a:spLocks noRot="1" noChangeAspect="1" noMove="1" noResize="1" noEditPoints="1" noAdjustHandles="1" noChangeArrowheads="1" noChangeShapeType="1" noTextEdit="1"/>
              </p:cNvSpPr>
              <p:nvPr/>
            </p:nvSpPr>
            <p:spPr>
              <a:xfrm>
                <a:off x="7391400" y="4876799"/>
                <a:ext cx="301987" cy="338554"/>
              </a:xfrm>
              <a:prstGeom prst="rect">
                <a:avLst/>
              </a:prstGeom>
              <a:blipFill>
                <a:blip r:embed="rId9"/>
                <a:stretch>
                  <a:fillRect/>
                </a:stretch>
              </a:blipFill>
            </p:spPr>
            <p:txBody>
              <a:bodyPr/>
              <a:lstStyle/>
              <a:p>
                <a:r>
                  <a:rPr lang="en-US">
                    <a:noFill/>
                  </a:rPr>
                  <a:t> </a:t>
                </a:r>
              </a:p>
            </p:txBody>
          </p:sp>
        </mc:Fallback>
      </mc:AlternateContent>
      <p:sp>
        <p:nvSpPr>
          <p:cNvPr id="21" name="TextBox 20"/>
          <p:cNvSpPr txBox="1"/>
          <p:nvPr/>
        </p:nvSpPr>
        <p:spPr>
          <a:xfrm>
            <a:off x="8509568" y="4952999"/>
            <a:ext cx="534807" cy="338554"/>
          </a:xfrm>
          <a:prstGeom prst="rect">
            <a:avLst/>
          </a:prstGeom>
          <a:noFill/>
          <a:ln>
            <a:noFill/>
          </a:ln>
        </p:spPr>
        <p:txBody>
          <a:bodyPr wrap="square" rtlCol="0">
            <a:spAutoFit/>
          </a:bodyPr>
          <a:lstStyle/>
          <a:p>
            <a:r>
              <a:rPr lang="en-US" sz="1600" dirty="0">
                <a:latin typeface="Calibri" panose="020F0502020204030204" pitchFamily="34" charset="0"/>
                <a:cs typeface="Calibri" panose="020F0502020204030204" pitchFamily="34" charset="0"/>
              </a:rPr>
              <a:t>34</a:t>
            </a:r>
          </a:p>
        </p:txBody>
      </p:sp>
    </p:spTree>
    <p:extLst>
      <p:ext uri="{BB962C8B-B14F-4D97-AF65-F5344CB8AC3E}">
        <p14:creationId xmlns:p14="http://schemas.microsoft.com/office/powerpoint/2010/main" val="109354962"/>
      </p:ext>
    </p:extLst>
  </p:cSld>
  <p:clrMapOvr>
    <a:masterClrMapping/>
  </p:clrMapOvr>
</p:sld>
</file>

<file path=ppt/slides/slide10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16462" y="72106"/>
            <a:ext cx="8265537" cy="1165669"/>
          </a:xfrm>
          <a:prstGeom prst="rect">
            <a:avLst/>
          </a:prstGeom>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rPr>
              <a:t>Improved Linear Solver Performance through Hinge Removal</a:t>
            </a:r>
          </a:p>
        </p:txBody>
      </p:sp>
      <p:pic>
        <p:nvPicPr>
          <p:cNvPr id="24" name="Picture 23"/>
          <p:cNvPicPr>
            <a:picLocks noChangeAspect="1"/>
          </p:cNvPicPr>
          <p:nvPr/>
        </p:nvPicPr>
        <p:blipFill rotWithShape="1">
          <a:blip r:embed="rId3" cstate="print">
            <a:extLst>
              <a:ext uri="{28A0092B-C50C-407E-A947-70E740481C1C}">
                <a14:useLocalDpi xmlns:a14="http://schemas.microsoft.com/office/drawing/2010/main" val="0"/>
              </a:ext>
            </a:extLst>
          </a:blip>
          <a:srcRect l="23965" t="19984" r="30235" b="1"/>
          <a:stretch/>
        </p:blipFill>
        <p:spPr>
          <a:xfrm>
            <a:off x="7389223" y="1409064"/>
            <a:ext cx="1602377" cy="1913702"/>
          </a:xfrm>
          <a:prstGeom prst="rect">
            <a:avLst/>
          </a:prstGeom>
        </p:spPr>
      </p:pic>
      <p:sp>
        <p:nvSpPr>
          <p:cNvPr id="25" name="Oval 24"/>
          <p:cNvSpPr/>
          <p:nvPr/>
        </p:nvSpPr>
        <p:spPr bwMode="auto">
          <a:xfrm>
            <a:off x="8114211" y="2602607"/>
            <a:ext cx="189412" cy="228600"/>
          </a:xfrm>
          <a:prstGeom prst="ellipse">
            <a:avLst/>
          </a:prstGeom>
          <a:noFill/>
          <a:ln w="25400" cap="flat" cmpd="sng" algn="ctr">
            <a:solidFill>
              <a:srgbClr val="FF0000"/>
            </a:solidFill>
            <a:prstDash val="solid"/>
            <a:round/>
            <a:headEnd type="none" w="med" len="med"/>
            <a:tailEnd type="none" w="med" len="med"/>
          </a:ln>
          <a:effectLst/>
        </p:spPr>
        <p:txBody>
          <a:bodyPr vert="horz" wrap="none" lIns="91440" tIns="45720" rIns="91440" bIns="45720" numCol="1" rtlCol="0" anchor="ctr"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a:ln>
                <a:noFill/>
              </a:ln>
              <a:solidFill>
                <a:schemeClr val="tx1"/>
              </a:solidFill>
              <a:effectLst/>
              <a:latin typeface="Helvetica" pitchFamily="34" charset="0"/>
            </a:endParaRPr>
          </a:p>
        </p:txBody>
      </p:sp>
      <p:sp>
        <p:nvSpPr>
          <p:cNvPr id="26" name="Oval 25"/>
          <p:cNvSpPr/>
          <p:nvPr/>
        </p:nvSpPr>
        <p:spPr bwMode="auto">
          <a:xfrm>
            <a:off x="7885611" y="1886327"/>
            <a:ext cx="189412" cy="182880"/>
          </a:xfrm>
          <a:prstGeom prst="ellipse">
            <a:avLst/>
          </a:prstGeom>
          <a:noFill/>
          <a:ln w="25400" cap="flat" cmpd="sng" algn="ctr">
            <a:solidFill>
              <a:srgbClr val="FF0000"/>
            </a:solidFill>
            <a:prstDash val="solid"/>
            <a:round/>
            <a:headEnd type="none" w="med" len="med"/>
            <a:tailEnd type="none" w="med" len="med"/>
          </a:ln>
          <a:effectLst/>
        </p:spPr>
        <p:txBody>
          <a:bodyPr vert="horz" wrap="none" lIns="91440" tIns="45720" rIns="91440" bIns="45720" numCol="1" rtlCol="0" anchor="ctr" anchorCtr="0" compatLnSpc="1">
            <a:prstTxWarp prst="textNoShape">
              <a:avLst/>
            </a:prstTxWarp>
          </a:bodyPr>
          <a:lstStyle/>
          <a:p>
            <a:pPr marL="0" marR="0" indent="0" algn="ctr" defTabSz="914400" rtl="0" eaLnBrk="0" fontAlgn="base" latinLnBrk="0" hangingPunct="0">
              <a:lnSpc>
                <a:spcPct val="100000"/>
              </a:lnSpc>
              <a:spcBef>
                <a:spcPct val="0"/>
              </a:spcBef>
              <a:spcAft>
                <a:spcPct val="0"/>
              </a:spcAft>
              <a:buClrTx/>
              <a:buSzTx/>
              <a:buFontTx/>
              <a:buNone/>
              <a:tabLst/>
            </a:pPr>
            <a:endParaRPr kumimoji="0" lang="en-US" sz="2000" b="0" i="0" u="none" strike="noStrike" cap="none" normalizeH="0" baseline="0">
              <a:ln>
                <a:noFill/>
              </a:ln>
              <a:solidFill>
                <a:schemeClr val="tx1"/>
              </a:solidFill>
              <a:effectLst/>
              <a:latin typeface="Helvetica" pitchFamily="34" charset="0"/>
            </a:endParaRPr>
          </a:p>
        </p:txBody>
      </p:sp>
      <p:sp>
        <p:nvSpPr>
          <p:cNvPr id="7" name="TextBox 6"/>
          <p:cNvSpPr txBox="1"/>
          <p:nvPr/>
        </p:nvSpPr>
        <p:spPr>
          <a:xfrm>
            <a:off x="152400" y="1409064"/>
            <a:ext cx="3309261" cy="646331"/>
          </a:xfrm>
          <a:prstGeom prst="rect">
            <a:avLst/>
          </a:prstGeom>
          <a:solidFill>
            <a:schemeClr val="accent6">
              <a:lumMod val="20000"/>
              <a:lumOff val="80000"/>
            </a:schemeClr>
          </a:solidFill>
        </p:spPr>
        <p:txBody>
          <a:bodyPr wrap="square" rtlCol="0">
            <a:spAutoFit/>
          </a:bodyPr>
          <a:lstStyle/>
          <a:p>
            <a:pPr algn="ctr"/>
            <a:r>
              <a:rPr lang="en-US" dirty="0">
                <a:latin typeface="Calibri" panose="020F0502020204030204" pitchFamily="34" charset="0"/>
                <a:sym typeface="Symbol"/>
              </a:rPr>
              <a:t>Islands and certain hinged peninsulas lead to </a:t>
            </a:r>
            <a:r>
              <a:rPr lang="en-US" b="1" dirty="0">
                <a:latin typeface="Calibri" panose="020F0502020204030204" pitchFamily="34" charset="0"/>
                <a:sym typeface="Symbol"/>
              </a:rPr>
              <a:t>solver failures</a:t>
            </a:r>
            <a:endParaRPr lang="en-US" b="1" dirty="0">
              <a:latin typeface="Calibri" panose="020F0502020204030204" pitchFamily="34" charset="0"/>
            </a:endParaRPr>
          </a:p>
        </p:txBody>
      </p:sp>
      <p:sp>
        <p:nvSpPr>
          <p:cNvPr id="8" name="TextBox 7"/>
          <p:cNvSpPr txBox="1"/>
          <p:nvPr/>
        </p:nvSpPr>
        <p:spPr>
          <a:xfrm>
            <a:off x="76200" y="1939766"/>
            <a:ext cx="6549388" cy="2708434"/>
          </a:xfrm>
          <a:prstGeom prst="rect">
            <a:avLst/>
          </a:prstGeom>
          <a:noFill/>
          <a:ln>
            <a:noFill/>
          </a:ln>
        </p:spPr>
        <p:txBody>
          <a:bodyPr wrap="square" rtlCol="0">
            <a:spAutoFit/>
          </a:bodyPr>
          <a:lstStyle/>
          <a:p>
            <a:pPr>
              <a:buClrTx/>
            </a:pPr>
            <a:endParaRPr lang="en-US" b="1" u="sng" dirty="0">
              <a:latin typeface="Calibri" panose="020F0502020204030204" pitchFamily="34" charset="0"/>
            </a:endParaRPr>
          </a:p>
          <a:p>
            <a:pPr marL="285750" indent="-285750">
              <a:buClrTx/>
              <a:buFont typeface="Arial" panose="020B0604020202020204" pitchFamily="34" charset="0"/>
              <a:buChar char="•"/>
            </a:pPr>
            <a:r>
              <a:rPr lang="en-US" dirty="0">
                <a:latin typeface="Calibri" panose="020F0502020204030204" pitchFamily="34" charset="0"/>
              </a:rPr>
              <a:t>We have developed an algorithm to detect/remove problematic </a:t>
            </a:r>
            <a:r>
              <a:rPr lang="en-US" b="1" i="1" dirty="0">
                <a:latin typeface="Calibri" panose="020F0502020204030204" pitchFamily="34" charset="0"/>
              </a:rPr>
              <a:t>hinged peninsulas</a:t>
            </a:r>
            <a:r>
              <a:rPr lang="en-US" b="1" dirty="0">
                <a:latin typeface="Calibri" panose="020F0502020204030204" pitchFamily="34" charset="0"/>
              </a:rPr>
              <a:t> </a:t>
            </a:r>
            <a:r>
              <a:rPr lang="en-US" dirty="0">
                <a:latin typeface="Calibri" panose="020F0502020204030204" pitchFamily="34" charset="0"/>
              </a:rPr>
              <a:t>&amp; </a:t>
            </a:r>
            <a:r>
              <a:rPr lang="en-US" b="1" i="1" dirty="0">
                <a:latin typeface="Calibri" panose="020F0502020204030204" pitchFamily="34" charset="0"/>
              </a:rPr>
              <a:t>islands</a:t>
            </a:r>
            <a:r>
              <a:rPr lang="en-US" dirty="0">
                <a:latin typeface="Calibri" panose="020F0502020204030204" pitchFamily="34" charset="0"/>
              </a:rPr>
              <a:t> based on coloring and repeated use of connected component algorithms (</a:t>
            </a:r>
            <a:r>
              <a:rPr lang="en-US" dirty="0" err="1">
                <a:latin typeface="Calibri" panose="020F0502020204030204" pitchFamily="34" charset="0"/>
              </a:rPr>
              <a:t>Tuminaro</a:t>
            </a:r>
            <a:r>
              <a:rPr lang="en-US" dirty="0">
                <a:latin typeface="Calibri" panose="020F0502020204030204" pitchFamily="34" charset="0"/>
              </a:rPr>
              <a:t> </a:t>
            </a:r>
            <a:r>
              <a:rPr lang="en-US" i="1" dirty="0">
                <a:latin typeface="Calibri" panose="020F0502020204030204" pitchFamily="34" charset="0"/>
              </a:rPr>
              <a:t>et al.</a:t>
            </a:r>
            <a:r>
              <a:rPr lang="en-US" dirty="0">
                <a:latin typeface="Calibri" panose="020F0502020204030204" pitchFamily="34" charset="0"/>
              </a:rPr>
              <a:t>, 2016).</a:t>
            </a:r>
          </a:p>
          <a:p>
            <a:pPr>
              <a:buClrTx/>
            </a:pPr>
            <a:endParaRPr lang="en-US" sz="400" dirty="0">
              <a:latin typeface="Calibri" panose="020F0502020204030204" pitchFamily="34" charset="0"/>
            </a:endParaRPr>
          </a:p>
          <a:p>
            <a:pPr marL="285750" indent="-285750">
              <a:buClrTx/>
              <a:buFont typeface="Arial" panose="020B0604020202020204" pitchFamily="34" charset="0"/>
              <a:buChar char="•"/>
            </a:pPr>
            <a:r>
              <a:rPr lang="en-US" dirty="0">
                <a:latin typeface="Calibri" panose="020F0502020204030204" pitchFamily="34" charset="0"/>
              </a:rPr>
              <a:t>Solves are </a:t>
            </a:r>
            <a:r>
              <a:rPr lang="en-US" b="1" i="1" dirty="0">
                <a:solidFill>
                  <a:srgbClr val="FF0000"/>
                </a:solidFill>
                <a:latin typeface="Calibri" panose="020F0502020204030204" pitchFamily="34" charset="0"/>
              </a:rPr>
              <a:t>~2x faster </a:t>
            </a:r>
            <a:r>
              <a:rPr lang="en-US" dirty="0">
                <a:latin typeface="Calibri" panose="020F0502020204030204" pitchFamily="34" charset="0"/>
              </a:rPr>
              <a:t>with hinges removed.</a:t>
            </a:r>
          </a:p>
          <a:p>
            <a:pPr>
              <a:buClrTx/>
            </a:pPr>
            <a:endParaRPr lang="en-US" sz="400" dirty="0">
              <a:latin typeface="Calibri" panose="020F0502020204030204" pitchFamily="34" charset="0"/>
            </a:endParaRPr>
          </a:p>
          <a:p>
            <a:pPr marL="285750" indent="-285750">
              <a:buClrTx/>
              <a:buFont typeface="Arial" panose="020B0604020202020204" pitchFamily="34" charset="0"/>
              <a:buChar char="•"/>
            </a:pPr>
            <a:r>
              <a:rPr lang="en-US" dirty="0">
                <a:latin typeface="Calibri" panose="020F0502020204030204" pitchFamily="34" charset="0"/>
              </a:rPr>
              <a:t>Current implementation is MATLAB, but                                           working on C++ implementation                                                               for integration into </a:t>
            </a:r>
            <a:r>
              <a:rPr lang="en-US" dirty="0" err="1">
                <a:latin typeface="Calibri" panose="020F0502020204030204" pitchFamily="34" charset="0"/>
              </a:rPr>
              <a:t>dycores</a:t>
            </a:r>
            <a:r>
              <a:rPr lang="en-US" dirty="0">
                <a:latin typeface="Calibri" panose="020F0502020204030204" pitchFamily="34" charset="0"/>
              </a:rPr>
              <a:t>.</a:t>
            </a:r>
          </a:p>
          <a:p>
            <a:pPr>
              <a:buClrTx/>
            </a:pPr>
            <a:endParaRPr lang="en-US" dirty="0">
              <a:latin typeface="Calibri" panose="020F0502020204030204" pitchFamily="34" charset="0"/>
            </a:endParaRPr>
          </a:p>
        </p:txBody>
      </p:sp>
      <p:graphicFrame>
        <p:nvGraphicFramePr>
          <p:cNvPr id="9" name="Table 8"/>
          <p:cNvGraphicFramePr>
            <a:graphicFrameLocks noGrp="1"/>
          </p:cNvGraphicFramePr>
          <p:nvPr/>
        </p:nvGraphicFramePr>
        <p:xfrm>
          <a:off x="3810000" y="4038600"/>
          <a:ext cx="4858830" cy="2286000"/>
        </p:xfrm>
        <a:graphic>
          <a:graphicData uri="http://schemas.openxmlformats.org/drawingml/2006/table">
            <a:tbl>
              <a:tblPr firstRow="1" bandRow="1">
                <a:tableStyleId>{5C22544A-7EE6-4342-B048-85BDC9FD1C3A}</a:tableStyleId>
              </a:tblPr>
              <a:tblGrid>
                <a:gridCol w="745066">
                  <a:extLst>
                    <a:ext uri="{9D8B030D-6E8A-4147-A177-3AD203B41FA5}">
                      <a16:colId xmlns:a16="http://schemas.microsoft.com/office/drawing/2014/main" val="20000"/>
                    </a:ext>
                  </a:extLst>
                </a:gridCol>
                <a:gridCol w="1066800">
                  <a:extLst>
                    <a:ext uri="{9D8B030D-6E8A-4147-A177-3AD203B41FA5}">
                      <a16:colId xmlns:a16="http://schemas.microsoft.com/office/drawing/2014/main" val="20001"/>
                    </a:ext>
                  </a:extLst>
                </a:gridCol>
                <a:gridCol w="1065764">
                  <a:extLst>
                    <a:ext uri="{9D8B030D-6E8A-4147-A177-3AD203B41FA5}">
                      <a16:colId xmlns:a16="http://schemas.microsoft.com/office/drawing/2014/main" val="20002"/>
                    </a:ext>
                  </a:extLst>
                </a:gridCol>
                <a:gridCol w="990600">
                  <a:extLst>
                    <a:ext uri="{9D8B030D-6E8A-4147-A177-3AD203B41FA5}">
                      <a16:colId xmlns:a16="http://schemas.microsoft.com/office/drawing/2014/main" val="20003"/>
                    </a:ext>
                  </a:extLst>
                </a:gridCol>
                <a:gridCol w="990600">
                  <a:extLst>
                    <a:ext uri="{9D8B030D-6E8A-4147-A177-3AD203B41FA5}">
                      <a16:colId xmlns:a16="http://schemas.microsoft.com/office/drawing/2014/main" val="20004"/>
                    </a:ext>
                  </a:extLst>
                </a:gridCol>
              </a:tblGrid>
              <a:tr h="456153">
                <a:tc>
                  <a:txBody>
                    <a:bodyPr/>
                    <a:lstStyle/>
                    <a:p>
                      <a:pPr algn="ctr"/>
                      <a:r>
                        <a:rPr lang="en-US" sz="1200" dirty="0" err="1">
                          <a:solidFill>
                            <a:schemeClr val="tx1"/>
                          </a:solidFill>
                          <a:latin typeface="Calibri" panose="020F0502020204030204" pitchFamily="34" charset="0"/>
                        </a:rPr>
                        <a:t>Resolu-tion</a:t>
                      </a:r>
                      <a:endParaRPr lang="en-US" sz="1200" dirty="0">
                        <a:solidFill>
                          <a:schemeClr val="tx1"/>
                        </a:solidFill>
                        <a:latin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3">
                        <a:lumMod val="85000"/>
                      </a:schemeClr>
                    </a:solidFill>
                  </a:tcPr>
                </a:tc>
                <a:tc>
                  <a:txBody>
                    <a:bodyPr/>
                    <a:lstStyle/>
                    <a:p>
                      <a:pPr algn="ctr"/>
                      <a:r>
                        <a:rPr lang="en-US" sz="1200" dirty="0">
                          <a:solidFill>
                            <a:schemeClr val="tx1"/>
                          </a:solidFill>
                          <a:latin typeface="Calibri" panose="020F0502020204030204" pitchFamily="34" charset="0"/>
                        </a:rPr>
                        <a:t>ILU –</a:t>
                      </a:r>
                    </a:p>
                    <a:p>
                      <a:pPr algn="ctr"/>
                      <a:r>
                        <a:rPr lang="en-US" sz="1200" dirty="0">
                          <a:solidFill>
                            <a:schemeClr val="tx1"/>
                          </a:solidFill>
                          <a:latin typeface="Calibri" panose="020F0502020204030204" pitchFamily="34" charset="0"/>
                        </a:rPr>
                        <a:t> hinges</a:t>
                      </a:r>
                    </a:p>
                  </a:txBody>
                  <a:tcPr>
                    <a:lnL w="12700" cap="flat" cmpd="sng" algn="ctr">
                      <a:solidFill>
                        <a:schemeClr val="tx1"/>
                      </a:solidFill>
                      <a:prstDash val="solid"/>
                      <a:round/>
                      <a:headEnd type="none" w="med" len="med"/>
                      <a:tailEnd type="none" w="med" len="med"/>
                    </a:lnL>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3">
                        <a:lumMod val="85000"/>
                      </a:schemeClr>
                    </a:solidFill>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200" dirty="0">
                          <a:solidFill>
                            <a:schemeClr val="tx1"/>
                          </a:solidFill>
                          <a:latin typeface="Calibri" panose="020F0502020204030204" pitchFamily="34" charset="0"/>
                        </a:rPr>
                        <a:t>ILU</a:t>
                      </a:r>
                      <a:r>
                        <a:rPr lang="en-US" sz="1200" baseline="0" dirty="0">
                          <a:solidFill>
                            <a:schemeClr val="tx1"/>
                          </a:solidFill>
                          <a:latin typeface="Calibri" panose="020F0502020204030204" pitchFamily="34" charset="0"/>
                        </a:rPr>
                        <a:t> – no hinges</a:t>
                      </a:r>
                      <a:endParaRPr lang="en-US" sz="1200" dirty="0">
                        <a:solidFill>
                          <a:schemeClr val="tx1"/>
                        </a:solidFill>
                        <a:latin typeface="Calibri" panose="020F0502020204030204" pitchFamily="34" charset="0"/>
                      </a:endParaRPr>
                    </a:p>
                  </a:txBody>
                  <a:tcPr>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3">
                        <a:lumMod val="85000"/>
                      </a:schemeClr>
                    </a:solidFill>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200" dirty="0">
                          <a:solidFill>
                            <a:schemeClr val="tx1"/>
                          </a:solidFill>
                          <a:latin typeface="Calibri" panose="020F0502020204030204" pitchFamily="34" charset="0"/>
                        </a:rPr>
                        <a:t>ML</a:t>
                      </a:r>
                      <a:r>
                        <a:rPr lang="en-US" sz="1200" baseline="0" dirty="0">
                          <a:solidFill>
                            <a:schemeClr val="tx1"/>
                          </a:solidFill>
                          <a:latin typeface="Calibri" panose="020F0502020204030204" pitchFamily="34" charset="0"/>
                        </a:rPr>
                        <a:t> –</a:t>
                      </a:r>
                    </a:p>
                    <a:p>
                      <a:pPr marL="0" marR="0" indent="0" algn="ctr" defTabSz="914400" rtl="0" eaLnBrk="1" fontAlgn="auto" latinLnBrk="0" hangingPunct="1">
                        <a:lnSpc>
                          <a:spcPct val="100000"/>
                        </a:lnSpc>
                        <a:spcBef>
                          <a:spcPts val="0"/>
                        </a:spcBef>
                        <a:spcAft>
                          <a:spcPts val="0"/>
                        </a:spcAft>
                        <a:buClrTx/>
                        <a:buSzTx/>
                        <a:buFontTx/>
                        <a:buNone/>
                        <a:tabLst/>
                        <a:defRPr/>
                      </a:pPr>
                      <a:r>
                        <a:rPr lang="en-US" sz="1200" baseline="0" dirty="0">
                          <a:solidFill>
                            <a:schemeClr val="tx1"/>
                          </a:solidFill>
                          <a:latin typeface="Calibri" panose="020F0502020204030204" pitchFamily="34" charset="0"/>
                        </a:rPr>
                        <a:t> hinges</a:t>
                      </a:r>
                      <a:endParaRPr lang="en-US" sz="1200" dirty="0">
                        <a:solidFill>
                          <a:schemeClr val="tx1"/>
                        </a:solidFill>
                        <a:latin typeface="Calibri" panose="020F0502020204030204" pitchFamily="34" charset="0"/>
                      </a:endParaRPr>
                    </a:p>
                  </a:txBody>
                  <a:tcPr>
                    <a:lnL w="12700" cap="flat" cmpd="sng" algn="ctr">
                      <a:solidFill>
                        <a:schemeClr val="tx1"/>
                      </a:solidFill>
                      <a:prstDash val="solid"/>
                      <a:round/>
                      <a:headEnd type="none" w="med" len="med"/>
                      <a:tailEnd type="none" w="med" len="med"/>
                    </a:lnL>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3">
                        <a:lumMod val="85000"/>
                      </a:schemeClr>
                    </a:solidFill>
                  </a:tcP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200" dirty="0">
                          <a:solidFill>
                            <a:schemeClr val="tx1"/>
                          </a:solidFill>
                          <a:latin typeface="Calibri" panose="020F0502020204030204" pitchFamily="34" charset="0"/>
                        </a:rPr>
                        <a:t>ML – no hinges</a:t>
                      </a:r>
                    </a:p>
                  </a:txBody>
                  <a:tcPr>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3">
                        <a:lumMod val="85000"/>
                      </a:schemeClr>
                    </a:solidFill>
                  </a:tcPr>
                </a:tc>
                <a:extLst>
                  <a:ext uri="{0D108BD9-81ED-4DB2-BD59-A6C34878D82A}">
                    <a16:rowId xmlns:a16="http://schemas.microsoft.com/office/drawing/2014/main" val="10000"/>
                  </a:ext>
                </a:extLst>
              </a:tr>
              <a:tr h="307475">
                <a:tc>
                  <a:txBody>
                    <a:bodyPr/>
                    <a:lstStyle/>
                    <a:p>
                      <a:pPr algn="ctr"/>
                      <a:r>
                        <a:rPr lang="en-US" sz="1200" dirty="0">
                          <a:solidFill>
                            <a:schemeClr val="tx1"/>
                          </a:solidFill>
                          <a:latin typeface="Calibri" panose="020F0502020204030204" pitchFamily="34" charset="0"/>
                        </a:rPr>
                        <a:t>8km/5 layers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878</a:t>
                      </a:r>
                      <a:r>
                        <a:rPr lang="en-US" sz="1200" baseline="0" dirty="0">
                          <a:solidFill>
                            <a:schemeClr val="tx1"/>
                          </a:solidFill>
                          <a:latin typeface="Calibri" panose="020F0502020204030204" pitchFamily="34" charset="0"/>
                        </a:rPr>
                        <a:t> sec, </a:t>
                      </a:r>
                    </a:p>
                    <a:p>
                      <a:pPr algn="ctr"/>
                      <a:r>
                        <a:rPr lang="en-US" sz="1200" baseline="0" dirty="0">
                          <a:solidFill>
                            <a:schemeClr val="tx1"/>
                          </a:solidFill>
                          <a:latin typeface="Calibri" panose="020F0502020204030204" pitchFamily="34" charset="0"/>
                        </a:rPr>
                        <a:t>84 </a:t>
                      </a:r>
                      <a:r>
                        <a:rPr lang="en-US" sz="1200" baseline="0" dirty="0" err="1">
                          <a:solidFill>
                            <a:schemeClr val="tx1"/>
                          </a:solidFill>
                          <a:latin typeface="Calibri" panose="020F0502020204030204" pitchFamily="34" charset="0"/>
                        </a:rPr>
                        <a:t>iter</a:t>
                      </a:r>
                      <a:r>
                        <a:rPr lang="en-US" sz="1200" baseline="0" dirty="0">
                          <a:solidFill>
                            <a:schemeClr val="tx1"/>
                          </a:solidFill>
                          <a:latin typeface="Calibri" panose="020F0502020204030204" pitchFamily="34" charset="0"/>
                        </a:rPr>
                        <a:t>/solve</a:t>
                      </a:r>
                      <a:endParaRPr lang="en-US" sz="1200" dirty="0">
                        <a:solidFill>
                          <a:schemeClr val="tx1"/>
                        </a:solidFill>
                        <a:latin typeface="Calibri" panose="020F0502020204030204" pitchFamily="34" charset="0"/>
                      </a:endParaRPr>
                    </a:p>
                  </a:txBody>
                  <a:tcPr>
                    <a:lnL w="12700" cap="flat" cmpd="sng" algn="ctr">
                      <a:solidFill>
                        <a:schemeClr val="tx1"/>
                      </a:solidFill>
                      <a:prstDash val="solid"/>
                      <a:round/>
                      <a:headEnd type="none" w="med" len="med"/>
                      <a:tailEnd type="none" w="med" len="med"/>
                    </a:lnL>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693</a:t>
                      </a:r>
                      <a:r>
                        <a:rPr lang="en-US" sz="1200" baseline="0" dirty="0">
                          <a:solidFill>
                            <a:schemeClr val="tx1"/>
                          </a:solidFill>
                          <a:latin typeface="Calibri" panose="020F0502020204030204" pitchFamily="34" charset="0"/>
                        </a:rPr>
                        <a:t> sec,</a:t>
                      </a:r>
                    </a:p>
                    <a:p>
                      <a:pPr algn="ctr"/>
                      <a:r>
                        <a:rPr lang="en-US" sz="1200" baseline="0" dirty="0">
                          <a:solidFill>
                            <a:schemeClr val="tx1"/>
                          </a:solidFill>
                          <a:latin typeface="Calibri" panose="020F0502020204030204" pitchFamily="34" charset="0"/>
                        </a:rPr>
                        <a:t>71 </a:t>
                      </a:r>
                      <a:r>
                        <a:rPr lang="en-US" sz="1200" baseline="0" dirty="0" err="1">
                          <a:solidFill>
                            <a:schemeClr val="tx1"/>
                          </a:solidFill>
                          <a:latin typeface="Calibri" panose="020F0502020204030204" pitchFamily="34" charset="0"/>
                        </a:rPr>
                        <a:t>iter</a:t>
                      </a:r>
                      <a:r>
                        <a:rPr lang="en-US" sz="1200" baseline="0" dirty="0">
                          <a:solidFill>
                            <a:schemeClr val="tx1"/>
                          </a:solidFill>
                          <a:latin typeface="Calibri" panose="020F0502020204030204" pitchFamily="34" charset="0"/>
                        </a:rPr>
                        <a:t>/solve</a:t>
                      </a:r>
                      <a:endParaRPr lang="en-US" sz="1200" dirty="0">
                        <a:solidFill>
                          <a:schemeClr val="tx1"/>
                        </a:solidFill>
                        <a:latin typeface="Calibri" panose="020F0502020204030204" pitchFamily="34" charset="0"/>
                      </a:endParaRPr>
                    </a:p>
                  </a:txBody>
                  <a:tcPr>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254 sec,</a:t>
                      </a:r>
                    </a:p>
                    <a:p>
                      <a:pPr algn="ctr"/>
                      <a:r>
                        <a:rPr lang="en-US" sz="1200" dirty="0">
                          <a:solidFill>
                            <a:schemeClr val="tx1"/>
                          </a:solidFill>
                          <a:latin typeface="Calibri" panose="020F0502020204030204" pitchFamily="34" charset="0"/>
                        </a:rPr>
                        <a:t>11</a:t>
                      </a:r>
                      <a:r>
                        <a:rPr lang="en-US" sz="1200" baseline="0" dirty="0">
                          <a:solidFill>
                            <a:schemeClr val="tx1"/>
                          </a:solidFill>
                          <a:latin typeface="Calibri" panose="020F0502020204030204" pitchFamily="34" charset="0"/>
                        </a:rPr>
                        <a:t> </a:t>
                      </a:r>
                      <a:r>
                        <a:rPr lang="en-US" sz="1200" baseline="0" dirty="0" err="1">
                          <a:solidFill>
                            <a:schemeClr val="tx1"/>
                          </a:solidFill>
                          <a:latin typeface="Calibri" panose="020F0502020204030204" pitchFamily="34" charset="0"/>
                        </a:rPr>
                        <a:t>iter</a:t>
                      </a:r>
                      <a:r>
                        <a:rPr lang="en-US" sz="1200" baseline="0" dirty="0">
                          <a:solidFill>
                            <a:schemeClr val="tx1"/>
                          </a:solidFill>
                          <a:latin typeface="Calibri" panose="020F0502020204030204" pitchFamily="34" charset="0"/>
                        </a:rPr>
                        <a:t>/solve</a:t>
                      </a:r>
                      <a:endParaRPr lang="en-US" sz="1200" dirty="0">
                        <a:solidFill>
                          <a:schemeClr val="tx1"/>
                        </a:solidFill>
                        <a:latin typeface="Calibri" panose="020F0502020204030204" pitchFamily="34" charset="0"/>
                      </a:endParaRPr>
                    </a:p>
                  </a:txBody>
                  <a:tcPr>
                    <a:lnL w="12700" cap="flat" cmpd="sng" algn="ctr">
                      <a:solidFill>
                        <a:schemeClr val="tx1"/>
                      </a:solidFill>
                      <a:prstDash val="solid"/>
                      <a:round/>
                      <a:headEnd type="none" w="med" len="med"/>
                      <a:tailEnd type="none" w="med" len="med"/>
                    </a:lnL>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220 sec,</a:t>
                      </a:r>
                    </a:p>
                    <a:p>
                      <a:pPr algn="ctr"/>
                      <a:r>
                        <a:rPr lang="en-US" sz="1200" dirty="0">
                          <a:solidFill>
                            <a:schemeClr val="tx1"/>
                          </a:solidFill>
                          <a:latin typeface="Calibri" panose="020F0502020204030204" pitchFamily="34" charset="0"/>
                        </a:rPr>
                        <a:t>9</a:t>
                      </a:r>
                      <a:r>
                        <a:rPr lang="en-US" sz="1200" baseline="0" dirty="0">
                          <a:solidFill>
                            <a:schemeClr val="tx1"/>
                          </a:solidFill>
                          <a:latin typeface="Calibri" panose="020F0502020204030204" pitchFamily="34" charset="0"/>
                        </a:rPr>
                        <a:t> </a:t>
                      </a:r>
                      <a:r>
                        <a:rPr lang="en-US" sz="1200" baseline="0" dirty="0" err="1">
                          <a:solidFill>
                            <a:schemeClr val="tx1"/>
                          </a:solidFill>
                          <a:latin typeface="Calibri" panose="020F0502020204030204" pitchFamily="34" charset="0"/>
                        </a:rPr>
                        <a:t>iter</a:t>
                      </a:r>
                      <a:r>
                        <a:rPr lang="en-US" sz="1200" baseline="0" dirty="0">
                          <a:solidFill>
                            <a:schemeClr val="tx1"/>
                          </a:solidFill>
                          <a:latin typeface="Calibri" panose="020F0502020204030204" pitchFamily="34" charset="0"/>
                        </a:rPr>
                        <a:t>/solve</a:t>
                      </a:r>
                      <a:endParaRPr lang="en-US" sz="1200" dirty="0">
                        <a:solidFill>
                          <a:schemeClr val="tx1"/>
                        </a:solidFill>
                        <a:latin typeface="Calibri" panose="020F0502020204030204" pitchFamily="34" charset="0"/>
                      </a:endParaRPr>
                    </a:p>
                  </a:txBody>
                  <a:tcPr>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extLst>
                  <a:ext uri="{0D108BD9-81ED-4DB2-BD59-A6C34878D82A}">
                    <a16:rowId xmlns:a16="http://schemas.microsoft.com/office/drawing/2014/main" val="10001"/>
                  </a:ext>
                </a:extLst>
              </a:tr>
              <a:tr h="307475">
                <a:tc>
                  <a:txBody>
                    <a:bodyPr/>
                    <a:lstStyle/>
                    <a:p>
                      <a:pPr algn="ctr"/>
                      <a:r>
                        <a:rPr lang="en-US" sz="1200" dirty="0">
                          <a:solidFill>
                            <a:schemeClr val="tx1"/>
                          </a:solidFill>
                          <a:latin typeface="Calibri" panose="020F0502020204030204" pitchFamily="34" charset="0"/>
                        </a:rPr>
                        <a:t>4km/10 layers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195</a:t>
                      </a:r>
                      <a:r>
                        <a:rPr lang="en-US" sz="1200" baseline="0" dirty="0">
                          <a:solidFill>
                            <a:schemeClr val="tx1"/>
                          </a:solidFill>
                          <a:latin typeface="Calibri" panose="020F0502020204030204" pitchFamily="34" charset="0"/>
                        </a:rPr>
                        <a:t>3 sec,</a:t>
                      </a:r>
                    </a:p>
                    <a:p>
                      <a:pPr algn="ctr"/>
                      <a:r>
                        <a:rPr lang="en-US" sz="1200" baseline="0" dirty="0">
                          <a:solidFill>
                            <a:schemeClr val="tx1"/>
                          </a:solidFill>
                          <a:latin typeface="Calibri" panose="020F0502020204030204" pitchFamily="34" charset="0"/>
                        </a:rPr>
                        <a:t>160 </a:t>
                      </a:r>
                      <a:r>
                        <a:rPr lang="en-US" sz="1200" baseline="0" dirty="0" err="1">
                          <a:solidFill>
                            <a:schemeClr val="tx1"/>
                          </a:solidFill>
                          <a:latin typeface="Calibri" panose="020F0502020204030204" pitchFamily="34" charset="0"/>
                        </a:rPr>
                        <a:t>iter</a:t>
                      </a:r>
                      <a:r>
                        <a:rPr lang="en-US" sz="1200" baseline="0" dirty="0">
                          <a:solidFill>
                            <a:schemeClr val="tx1"/>
                          </a:solidFill>
                          <a:latin typeface="Calibri" panose="020F0502020204030204" pitchFamily="34" charset="0"/>
                        </a:rPr>
                        <a:t>/solve</a:t>
                      </a:r>
                      <a:endParaRPr lang="en-US" sz="1200" dirty="0">
                        <a:solidFill>
                          <a:schemeClr val="tx1"/>
                        </a:solidFill>
                        <a:latin typeface="Calibri" panose="020F0502020204030204" pitchFamily="34" charset="0"/>
                      </a:endParaRPr>
                    </a:p>
                  </a:txBody>
                  <a:tcPr>
                    <a:lnL w="12700" cap="flat" cmpd="sng" algn="ctr">
                      <a:solidFill>
                        <a:schemeClr val="tx1"/>
                      </a:solidFill>
                      <a:prstDash val="solid"/>
                      <a:round/>
                      <a:headEnd type="none" w="med" len="med"/>
                      <a:tailEnd type="none" w="med" len="med"/>
                    </a:lnL>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1969 sec, </a:t>
                      </a:r>
                    </a:p>
                    <a:p>
                      <a:pPr algn="ctr"/>
                      <a:r>
                        <a:rPr lang="en-US" sz="1200" dirty="0">
                          <a:solidFill>
                            <a:schemeClr val="tx1"/>
                          </a:solidFill>
                          <a:latin typeface="Calibri" panose="020F0502020204030204" pitchFamily="34" charset="0"/>
                        </a:rPr>
                        <a:t>160 </a:t>
                      </a:r>
                      <a:r>
                        <a:rPr lang="en-US" sz="1200" dirty="0" err="1">
                          <a:solidFill>
                            <a:schemeClr val="tx1"/>
                          </a:solidFill>
                          <a:latin typeface="Calibri" panose="020F0502020204030204" pitchFamily="34" charset="0"/>
                        </a:rPr>
                        <a:t>iter</a:t>
                      </a:r>
                      <a:r>
                        <a:rPr lang="en-US" sz="1200" dirty="0">
                          <a:solidFill>
                            <a:schemeClr val="tx1"/>
                          </a:solidFill>
                          <a:latin typeface="Calibri" panose="020F0502020204030204" pitchFamily="34" charset="0"/>
                        </a:rPr>
                        <a:t>/solve</a:t>
                      </a:r>
                    </a:p>
                  </a:txBody>
                  <a:tcPr>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285 sec, </a:t>
                      </a:r>
                    </a:p>
                    <a:p>
                      <a:pPr algn="ctr"/>
                      <a:r>
                        <a:rPr lang="en-US" sz="1200" dirty="0">
                          <a:solidFill>
                            <a:schemeClr val="tx1"/>
                          </a:solidFill>
                          <a:latin typeface="Calibri" panose="020F0502020204030204" pitchFamily="34" charset="0"/>
                        </a:rPr>
                        <a:t>13 </a:t>
                      </a:r>
                      <a:r>
                        <a:rPr lang="en-US" sz="1200" dirty="0" err="1">
                          <a:solidFill>
                            <a:schemeClr val="tx1"/>
                          </a:solidFill>
                          <a:latin typeface="Calibri" panose="020F0502020204030204" pitchFamily="34" charset="0"/>
                        </a:rPr>
                        <a:t>iter</a:t>
                      </a:r>
                      <a:r>
                        <a:rPr lang="en-US" sz="1200" dirty="0">
                          <a:solidFill>
                            <a:schemeClr val="tx1"/>
                          </a:solidFill>
                          <a:latin typeface="Calibri" panose="020F0502020204030204" pitchFamily="34" charset="0"/>
                        </a:rPr>
                        <a:t>/solve</a:t>
                      </a:r>
                    </a:p>
                  </a:txBody>
                  <a:tcPr>
                    <a:lnL w="12700" cap="flat" cmpd="sng" algn="ctr">
                      <a:solidFill>
                        <a:schemeClr val="tx1"/>
                      </a:solidFill>
                      <a:prstDash val="solid"/>
                      <a:round/>
                      <a:headEnd type="none" w="med" len="med"/>
                      <a:tailEnd type="none" w="med" len="med"/>
                    </a:lnL>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245 sec,</a:t>
                      </a:r>
                    </a:p>
                    <a:p>
                      <a:pPr algn="ctr"/>
                      <a:r>
                        <a:rPr lang="en-US" sz="1200" dirty="0">
                          <a:solidFill>
                            <a:schemeClr val="tx1"/>
                          </a:solidFill>
                          <a:latin typeface="Calibri" panose="020F0502020204030204" pitchFamily="34" charset="0"/>
                        </a:rPr>
                        <a:t>12 </a:t>
                      </a:r>
                      <a:r>
                        <a:rPr lang="en-US" sz="1200" dirty="0" err="1">
                          <a:solidFill>
                            <a:schemeClr val="tx1"/>
                          </a:solidFill>
                          <a:latin typeface="Calibri" panose="020F0502020204030204" pitchFamily="34" charset="0"/>
                        </a:rPr>
                        <a:t>iter</a:t>
                      </a:r>
                      <a:r>
                        <a:rPr lang="en-US" sz="1200" dirty="0">
                          <a:solidFill>
                            <a:schemeClr val="tx1"/>
                          </a:solidFill>
                          <a:latin typeface="Calibri" panose="020F0502020204030204" pitchFamily="34" charset="0"/>
                        </a:rPr>
                        <a:t>/solve</a:t>
                      </a:r>
                    </a:p>
                  </a:txBody>
                  <a:tcPr>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extLst>
                  <a:ext uri="{0D108BD9-81ED-4DB2-BD59-A6C34878D82A}">
                    <a16:rowId xmlns:a16="http://schemas.microsoft.com/office/drawing/2014/main" val="10002"/>
                  </a:ext>
                </a:extLst>
              </a:tr>
              <a:tr h="307475">
                <a:tc>
                  <a:txBody>
                    <a:bodyPr/>
                    <a:lstStyle/>
                    <a:p>
                      <a:pPr algn="ctr"/>
                      <a:r>
                        <a:rPr lang="en-US" sz="1200" dirty="0">
                          <a:solidFill>
                            <a:schemeClr val="tx1"/>
                          </a:solidFill>
                          <a:latin typeface="Calibri" panose="020F0502020204030204" pitchFamily="34" charset="0"/>
                        </a:rPr>
                        <a:t>2km/20 layers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10942</a:t>
                      </a:r>
                      <a:r>
                        <a:rPr lang="en-US" sz="1200" baseline="0" dirty="0">
                          <a:solidFill>
                            <a:schemeClr val="tx1"/>
                          </a:solidFill>
                          <a:latin typeface="Calibri" panose="020F0502020204030204" pitchFamily="34" charset="0"/>
                        </a:rPr>
                        <a:t> sec,</a:t>
                      </a:r>
                    </a:p>
                    <a:p>
                      <a:pPr algn="ctr"/>
                      <a:r>
                        <a:rPr lang="en-US" sz="1200" baseline="0" dirty="0">
                          <a:solidFill>
                            <a:schemeClr val="tx1"/>
                          </a:solidFill>
                          <a:latin typeface="Calibri" panose="020F0502020204030204" pitchFamily="34" charset="0"/>
                        </a:rPr>
                        <a:t>710 </a:t>
                      </a:r>
                      <a:r>
                        <a:rPr lang="en-US" sz="1200" baseline="0" dirty="0" err="1">
                          <a:solidFill>
                            <a:schemeClr val="tx1"/>
                          </a:solidFill>
                          <a:latin typeface="Calibri" panose="020F0502020204030204" pitchFamily="34" charset="0"/>
                        </a:rPr>
                        <a:t>iter</a:t>
                      </a:r>
                      <a:r>
                        <a:rPr lang="en-US" sz="1200" baseline="0" dirty="0">
                          <a:solidFill>
                            <a:schemeClr val="tx1"/>
                          </a:solidFill>
                          <a:latin typeface="Calibri" panose="020F0502020204030204" pitchFamily="34" charset="0"/>
                        </a:rPr>
                        <a:t>/solve</a:t>
                      </a:r>
                      <a:endParaRPr lang="en-US" sz="1200" dirty="0">
                        <a:solidFill>
                          <a:schemeClr val="tx1"/>
                        </a:solidFill>
                        <a:latin typeface="Calibri" panose="020F0502020204030204" pitchFamily="34" charset="0"/>
                      </a:endParaRPr>
                    </a:p>
                  </a:txBody>
                  <a:tcPr>
                    <a:lnL w="12700" cap="flat" cmpd="sng" algn="ctr">
                      <a:solidFill>
                        <a:schemeClr val="tx1"/>
                      </a:solidFill>
                      <a:prstDash val="solid"/>
                      <a:round/>
                      <a:headEnd type="none" w="med" len="med"/>
                      <a:tailEnd type="none" w="med" len="med"/>
                    </a:lnL>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5576</a:t>
                      </a:r>
                      <a:r>
                        <a:rPr lang="en-US" sz="1200" baseline="0" dirty="0">
                          <a:solidFill>
                            <a:schemeClr val="tx1"/>
                          </a:solidFill>
                          <a:latin typeface="Calibri" panose="020F0502020204030204" pitchFamily="34" charset="0"/>
                        </a:rPr>
                        <a:t> sec,</a:t>
                      </a:r>
                    </a:p>
                    <a:p>
                      <a:pPr algn="ctr"/>
                      <a:r>
                        <a:rPr lang="en-US" sz="1200" baseline="0" dirty="0">
                          <a:solidFill>
                            <a:schemeClr val="tx1"/>
                          </a:solidFill>
                          <a:latin typeface="Calibri" panose="020F0502020204030204" pitchFamily="34" charset="0"/>
                        </a:rPr>
                        <a:t>426 </a:t>
                      </a:r>
                      <a:r>
                        <a:rPr lang="en-US" sz="1200" baseline="0" dirty="0" err="1">
                          <a:solidFill>
                            <a:schemeClr val="tx1"/>
                          </a:solidFill>
                          <a:latin typeface="Calibri" panose="020F0502020204030204" pitchFamily="34" charset="0"/>
                        </a:rPr>
                        <a:t>iter</a:t>
                      </a:r>
                      <a:r>
                        <a:rPr lang="en-US" sz="1200" baseline="0" dirty="0">
                          <a:solidFill>
                            <a:schemeClr val="tx1"/>
                          </a:solidFill>
                          <a:latin typeface="Calibri" panose="020F0502020204030204" pitchFamily="34" charset="0"/>
                        </a:rPr>
                        <a:t>/solve</a:t>
                      </a:r>
                      <a:endParaRPr lang="en-US" sz="1200" dirty="0">
                        <a:solidFill>
                          <a:schemeClr val="tx1"/>
                        </a:solidFill>
                        <a:latin typeface="Calibri" panose="020F0502020204030204" pitchFamily="34" charset="0"/>
                      </a:endParaRPr>
                    </a:p>
                  </a:txBody>
                  <a:tcPr>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482 sec,</a:t>
                      </a:r>
                    </a:p>
                    <a:p>
                      <a:pPr algn="ctr"/>
                      <a:r>
                        <a:rPr lang="en-US" sz="1200" dirty="0">
                          <a:solidFill>
                            <a:schemeClr val="tx1"/>
                          </a:solidFill>
                          <a:latin typeface="Calibri" panose="020F0502020204030204" pitchFamily="34" charset="0"/>
                        </a:rPr>
                        <a:t>24 </a:t>
                      </a:r>
                      <a:r>
                        <a:rPr lang="en-US" sz="1200" dirty="0" err="1">
                          <a:solidFill>
                            <a:schemeClr val="tx1"/>
                          </a:solidFill>
                          <a:latin typeface="Calibri" panose="020F0502020204030204" pitchFamily="34" charset="0"/>
                        </a:rPr>
                        <a:t>iter</a:t>
                      </a:r>
                      <a:r>
                        <a:rPr lang="en-US" sz="1200" dirty="0">
                          <a:solidFill>
                            <a:schemeClr val="tx1"/>
                          </a:solidFill>
                          <a:latin typeface="Calibri" panose="020F0502020204030204" pitchFamily="34" charset="0"/>
                        </a:rPr>
                        <a:t>/solve</a:t>
                      </a:r>
                    </a:p>
                  </a:txBody>
                  <a:tcPr>
                    <a:lnL w="12700" cap="flat" cmpd="sng" algn="ctr">
                      <a:solidFill>
                        <a:schemeClr val="tx1"/>
                      </a:solidFill>
                      <a:prstDash val="solid"/>
                      <a:round/>
                      <a:headEnd type="none" w="med" len="med"/>
                      <a:tailEnd type="none" w="med" len="med"/>
                    </a:lnL>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294</a:t>
                      </a:r>
                      <a:r>
                        <a:rPr lang="en-US" sz="1200" baseline="0" dirty="0">
                          <a:solidFill>
                            <a:schemeClr val="tx1"/>
                          </a:solidFill>
                          <a:latin typeface="Calibri" panose="020F0502020204030204" pitchFamily="34" charset="0"/>
                        </a:rPr>
                        <a:t> sec,</a:t>
                      </a:r>
                    </a:p>
                    <a:p>
                      <a:pPr algn="ctr"/>
                      <a:r>
                        <a:rPr lang="en-US" sz="1200" baseline="0" dirty="0">
                          <a:solidFill>
                            <a:schemeClr val="tx1"/>
                          </a:solidFill>
                          <a:latin typeface="Calibri" panose="020F0502020204030204" pitchFamily="34" charset="0"/>
                        </a:rPr>
                        <a:t>15 </a:t>
                      </a:r>
                      <a:r>
                        <a:rPr lang="en-US" sz="1200" baseline="0" dirty="0" err="1">
                          <a:solidFill>
                            <a:schemeClr val="tx1"/>
                          </a:solidFill>
                          <a:latin typeface="Calibri" panose="020F0502020204030204" pitchFamily="34" charset="0"/>
                        </a:rPr>
                        <a:t>iter</a:t>
                      </a:r>
                      <a:r>
                        <a:rPr lang="en-US" sz="1200" baseline="0" dirty="0">
                          <a:solidFill>
                            <a:schemeClr val="tx1"/>
                          </a:solidFill>
                          <a:latin typeface="Calibri" panose="020F0502020204030204" pitchFamily="34" charset="0"/>
                        </a:rPr>
                        <a:t>/solve</a:t>
                      </a:r>
                      <a:endParaRPr lang="en-US" sz="1200" dirty="0">
                        <a:solidFill>
                          <a:schemeClr val="tx1"/>
                        </a:solidFill>
                        <a:latin typeface="Calibri" panose="020F0502020204030204" pitchFamily="34" charset="0"/>
                      </a:endParaRPr>
                    </a:p>
                  </a:txBody>
                  <a:tcPr>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extLst>
                  <a:ext uri="{0D108BD9-81ED-4DB2-BD59-A6C34878D82A}">
                    <a16:rowId xmlns:a16="http://schemas.microsoft.com/office/drawing/2014/main" val="10003"/>
                  </a:ext>
                </a:extLst>
              </a:tr>
              <a:tr h="307475">
                <a:tc>
                  <a:txBody>
                    <a:bodyPr/>
                    <a:lstStyle/>
                    <a:p>
                      <a:pPr algn="ctr"/>
                      <a:r>
                        <a:rPr lang="en-US" sz="1200" dirty="0">
                          <a:solidFill>
                            <a:schemeClr val="tx1"/>
                          </a:solidFill>
                          <a:latin typeface="Calibri" panose="020F0502020204030204" pitchFamily="34" charset="0"/>
                        </a:rPr>
                        <a:t>1km/40 layers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 </a:t>
                      </a:r>
                    </a:p>
                  </a:txBody>
                  <a:tcPr>
                    <a:lnL w="12700" cap="flat" cmpd="sng" algn="ctr">
                      <a:solidFill>
                        <a:schemeClr val="tx1"/>
                      </a:solidFill>
                      <a:prstDash val="solid"/>
                      <a:round/>
                      <a:headEnd type="none" w="med" len="med"/>
                      <a:tailEnd type="none" w="med" len="med"/>
                    </a:lnL>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15716 sec,</a:t>
                      </a:r>
                    </a:p>
                    <a:p>
                      <a:pPr algn="ctr"/>
                      <a:r>
                        <a:rPr lang="en-US" sz="1200" dirty="0">
                          <a:solidFill>
                            <a:schemeClr val="tx1"/>
                          </a:solidFill>
                          <a:latin typeface="Calibri" panose="020F0502020204030204" pitchFamily="34" charset="0"/>
                        </a:rPr>
                        <a:t>881 </a:t>
                      </a:r>
                      <a:r>
                        <a:rPr lang="en-US" sz="1200" dirty="0" err="1">
                          <a:solidFill>
                            <a:schemeClr val="tx1"/>
                          </a:solidFill>
                          <a:latin typeface="Calibri" panose="020F0502020204030204" pitchFamily="34" charset="0"/>
                        </a:rPr>
                        <a:t>iter</a:t>
                      </a:r>
                      <a:r>
                        <a:rPr lang="en-US" sz="1200" dirty="0">
                          <a:solidFill>
                            <a:schemeClr val="tx1"/>
                          </a:solidFill>
                          <a:latin typeface="Calibri" panose="020F0502020204030204" pitchFamily="34" charset="0"/>
                        </a:rPr>
                        <a:t>/solve</a:t>
                      </a:r>
                    </a:p>
                  </a:txBody>
                  <a:tcPr>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668 sec,</a:t>
                      </a:r>
                    </a:p>
                    <a:p>
                      <a:pPr algn="ctr"/>
                      <a:r>
                        <a:rPr lang="en-US" sz="1200" dirty="0">
                          <a:solidFill>
                            <a:schemeClr val="tx1"/>
                          </a:solidFill>
                          <a:latin typeface="Calibri" panose="020F0502020204030204" pitchFamily="34" charset="0"/>
                        </a:rPr>
                        <a:t>34 </a:t>
                      </a:r>
                      <a:r>
                        <a:rPr lang="en-US" sz="1200" dirty="0" err="1">
                          <a:solidFill>
                            <a:schemeClr val="tx1"/>
                          </a:solidFill>
                          <a:latin typeface="Calibri" panose="020F0502020204030204" pitchFamily="34" charset="0"/>
                        </a:rPr>
                        <a:t>iter</a:t>
                      </a:r>
                      <a:r>
                        <a:rPr lang="en-US" sz="1200" dirty="0">
                          <a:solidFill>
                            <a:schemeClr val="tx1"/>
                          </a:solidFill>
                          <a:latin typeface="Calibri" panose="020F0502020204030204" pitchFamily="34" charset="0"/>
                        </a:rPr>
                        <a:t>/solve</a:t>
                      </a:r>
                    </a:p>
                  </a:txBody>
                  <a:tcPr>
                    <a:lnL w="12700" cap="flat" cmpd="sng" algn="ctr">
                      <a:solidFill>
                        <a:schemeClr val="tx1"/>
                      </a:solidFill>
                      <a:prstDash val="solid"/>
                      <a:round/>
                      <a:headEnd type="none" w="med" len="med"/>
                      <a:tailEnd type="none" w="med" len="med"/>
                    </a:lnL>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tc>
                  <a:txBody>
                    <a:bodyPr/>
                    <a:lstStyle/>
                    <a:p>
                      <a:pPr algn="ctr"/>
                      <a:r>
                        <a:rPr lang="en-US" sz="1200" dirty="0">
                          <a:solidFill>
                            <a:schemeClr val="tx1"/>
                          </a:solidFill>
                          <a:latin typeface="Calibri" panose="020F0502020204030204" pitchFamily="34" charset="0"/>
                        </a:rPr>
                        <a:t>378 sec,</a:t>
                      </a:r>
                    </a:p>
                    <a:p>
                      <a:pPr algn="ctr"/>
                      <a:r>
                        <a:rPr lang="en-US" sz="1200" dirty="0">
                          <a:solidFill>
                            <a:schemeClr val="tx1"/>
                          </a:solidFill>
                          <a:latin typeface="Calibri" panose="020F0502020204030204" pitchFamily="34" charset="0"/>
                        </a:rPr>
                        <a:t>20</a:t>
                      </a:r>
                      <a:r>
                        <a:rPr lang="en-US" sz="1200" baseline="0" dirty="0">
                          <a:solidFill>
                            <a:schemeClr val="tx1"/>
                          </a:solidFill>
                          <a:latin typeface="Calibri" panose="020F0502020204030204" pitchFamily="34" charset="0"/>
                        </a:rPr>
                        <a:t> </a:t>
                      </a:r>
                      <a:r>
                        <a:rPr lang="en-US" sz="1200" baseline="0" dirty="0" err="1">
                          <a:solidFill>
                            <a:schemeClr val="tx1"/>
                          </a:solidFill>
                          <a:latin typeface="Calibri" panose="020F0502020204030204" pitchFamily="34" charset="0"/>
                        </a:rPr>
                        <a:t>iter</a:t>
                      </a:r>
                      <a:r>
                        <a:rPr lang="en-US" sz="1200" baseline="0" dirty="0">
                          <a:solidFill>
                            <a:schemeClr val="tx1"/>
                          </a:solidFill>
                          <a:latin typeface="Calibri" panose="020F0502020204030204" pitchFamily="34" charset="0"/>
                        </a:rPr>
                        <a:t>/solve</a:t>
                      </a:r>
                      <a:endParaRPr lang="en-US" sz="1200" dirty="0">
                        <a:solidFill>
                          <a:schemeClr val="tx1"/>
                        </a:solidFill>
                        <a:latin typeface="Calibri" panose="020F0502020204030204" pitchFamily="34" charset="0"/>
                      </a:endParaRPr>
                    </a:p>
                  </a:txBody>
                  <a:tcPr>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2"/>
                    </a:solidFill>
                  </a:tcPr>
                </a:tc>
                <a:extLst>
                  <a:ext uri="{0D108BD9-81ED-4DB2-BD59-A6C34878D82A}">
                    <a16:rowId xmlns:a16="http://schemas.microsoft.com/office/drawing/2014/main" val="10004"/>
                  </a:ext>
                </a:extLst>
              </a:tr>
            </a:tbl>
          </a:graphicData>
        </a:graphic>
      </p:graphicFrame>
      <p:pic>
        <p:nvPicPr>
          <p:cNvPr id="1027" name="Picture 3"/>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534048" y="1233779"/>
            <a:ext cx="1981200" cy="9906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cxnSp>
        <p:nvCxnSpPr>
          <p:cNvPr id="14" name="Straight Arrow Connector 13"/>
          <p:cNvCxnSpPr/>
          <p:nvPr/>
        </p:nvCxnSpPr>
        <p:spPr>
          <a:xfrm flipH="1" flipV="1">
            <a:off x="5029201" y="1476673"/>
            <a:ext cx="2856410" cy="501094"/>
          </a:xfrm>
          <a:prstGeom prst="straightConnector1">
            <a:avLst/>
          </a:prstGeom>
          <a:ln w="19050">
            <a:solidFill>
              <a:schemeClr val="accent2">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29" name="Straight Arrow Connector 28"/>
          <p:cNvCxnSpPr>
            <a:stCxn id="25" idx="2"/>
          </p:cNvCxnSpPr>
          <p:nvPr/>
        </p:nvCxnSpPr>
        <p:spPr>
          <a:xfrm flipH="1" flipV="1">
            <a:off x="5402037" y="1977767"/>
            <a:ext cx="2712174" cy="739140"/>
          </a:xfrm>
          <a:prstGeom prst="straightConnector1">
            <a:avLst/>
          </a:prstGeom>
          <a:ln w="19050">
            <a:solidFill>
              <a:schemeClr val="accent2">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
        <p:nvSpPr>
          <p:cNvPr id="1025" name="Rounded Rectangle 1024"/>
          <p:cNvSpPr/>
          <p:nvPr/>
        </p:nvSpPr>
        <p:spPr>
          <a:xfrm>
            <a:off x="4572000" y="5410200"/>
            <a:ext cx="2114006" cy="457200"/>
          </a:xfrm>
          <a:prstGeom prst="roundRect">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Rounded Rectangle 35"/>
          <p:cNvSpPr/>
          <p:nvPr/>
        </p:nvSpPr>
        <p:spPr>
          <a:xfrm>
            <a:off x="6686006" y="5867400"/>
            <a:ext cx="2000794" cy="457200"/>
          </a:xfrm>
          <a:prstGeom prst="roundRect">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TextBox 9"/>
          <p:cNvSpPr txBox="1"/>
          <p:nvPr/>
        </p:nvSpPr>
        <p:spPr>
          <a:xfrm>
            <a:off x="4876800" y="3623846"/>
            <a:ext cx="3161210" cy="338554"/>
          </a:xfrm>
          <a:prstGeom prst="rect">
            <a:avLst/>
          </a:prstGeom>
          <a:noFill/>
        </p:spPr>
        <p:txBody>
          <a:bodyPr wrap="square" rtlCol="0">
            <a:spAutoFit/>
          </a:bodyPr>
          <a:lstStyle/>
          <a:p>
            <a:pPr algn="ctr"/>
            <a:r>
              <a:rPr lang="en-US" sz="1600" b="1" dirty="0">
                <a:latin typeface="Calibri" panose="020F0502020204030204" pitchFamily="34" charset="0"/>
              </a:rPr>
              <a:t>Greenland Problem</a:t>
            </a:r>
          </a:p>
        </p:txBody>
      </p:sp>
      <p:pic>
        <p:nvPicPr>
          <p:cNvPr id="31" name="Picture 3"/>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1825043" y="4528579"/>
            <a:ext cx="1070557" cy="179602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2" name="Picture 5"/>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605329" y="4572972"/>
            <a:ext cx="994871" cy="175162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987796231"/>
      </p:ext>
    </p:extLst>
  </p:cSld>
  <p:clrMapOvr>
    <a:masterClrMapping/>
  </p:clrMapOvr>
</p:sld>
</file>

<file path=ppt/slides/slide10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228600"/>
            <a:ext cx="7467600" cy="1219200"/>
          </a:xfrm>
        </p:spPr>
        <p:txBody>
          <a:bodyPr/>
          <a:lstStyle/>
          <a:p>
            <a:pPr algn="l"/>
            <a:r>
              <a:rPr lang="en-US" sz="3600" dirty="0">
                <a:latin typeface="Calibri" panose="020F0502020204030204" pitchFamily="34" charset="0"/>
                <a:cs typeface="Calibri" panose="020F0502020204030204" pitchFamily="34" charset="0"/>
              </a:rPr>
              <a:t>Spherical Grids</a:t>
            </a:r>
          </a:p>
        </p:txBody>
      </p:sp>
      <p:sp>
        <p:nvSpPr>
          <p:cNvPr id="110" name="TextBox 109"/>
          <p:cNvSpPr txBox="1"/>
          <p:nvPr/>
        </p:nvSpPr>
        <p:spPr>
          <a:xfrm>
            <a:off x="9647308" y="2790053"/>
            <a:ext cx="184666" cy="338554"/>
          </a:xfrm>
          <a:prstGeom prst="rect">
            <a:avLst/>
          </a:prstGeom>
          <a:noFill/>
        </p:spPr>
        <p:txBody>
          <a:bodyPr wrap="none" rtlCol="0">
            <a:spAutoFit/>
          </a:bodyPr>
          <a:lstStyle/>
          <a:p>
            <a:endParaRPr lang="en-US" dirty="0"/>
          </a:p>
        </p:txBody>
      </p:sp>
      <p:pic>
        <p:nvPicPr>
          <p:cNvPr id="7173" name="Picture 5"/>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295400"/>
            <a:ext cx="5029200" cy="346762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7174" name="Picture 6"/>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486400" y="1295400"/>
            <a:ext cx="3390900" cy="361482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3" name="TextBox 2"/>
          <p:cNvSpPr txBox="1"/>
          <p:nvPr/>
        </p:nvSpPr>
        <p:spPr>
          <a:xfrm>
            <a:off x="4800600" y="990600"/>
            <a:ext cx="1447800" cy="1384995"/>
          </a:xfrm>
          <a:prstGeom prst="rect">
            <a:avLst/>
          </a:prstGeom>
          <a:noFill/>
          <a:ln>
            <a:solidFill>
              <a:schemeClr val="tx1"/>
            </a:solidFill>
          </a:ln>
        </p:spPr>
        <p:txBody>
          <a:bodyPr wrap="square" rtlCol="0">
            <a:spAutoFit/>
          </a:bodyPr>
          <a:lstStyle/>
          <a:p>
            <a:pPr algn="ctr"/>
            <a:r>
              <a:rPr lang="en-US" sz="1400" dirty="0">
                <a:latin typeface="Calibri" panose="020F0502020204030204" pitchFamily="34" charset="0"/>
                <a:cs typeface="Calibri" panose="020F0502020204030204" pitchFamily="34" charset="0"/>
              </a:rPr>
              <a:t>Relative difference in surface velocity magnitude is 10% in fast flow regions.</a:t>
            </a:r>
          </a:p>
        </p:txBody>
      </p:sp>
      <p:sp>
        <p:nvSpPr>
          <p:cNvPr id="4" name="TextBox 3"/>
          <p:cNvSpPr txBox="1"/>
          <p:nvPr/>
        </p:nvSpPr>
        <p:spPr>
          <a:xfrm>
            <a:off x="381000" y="5105400"/>
            <a:ext cx="7543800" cy="1077218"/>
          </a:xfrm>
          <a:prstGeom prst="rect">
            <a:avLst/>
          </a:prstGeom>
          <a:noFill/>
        </p:spPr>
        <p:txBody>
          <a:bodyPr wrap="square" rtlCol="0">
            <a:spAutoFit/>
          </a:bodyPr>
          <a:lstStyle/>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Current ice sheet models are derived using planar geometries – reasonable, especially for Greenland.</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The effect of Earth’s curvature is largely unknown – may be nontrivial for Antarctica.</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We have derived a FO Stokes model on sphere using stereographic projection.</a:t>
            </a:r>
          </a:p>
        </p:txBody>
      </p:sp>
    </p:spTree>
    <p:extLst>
      <p:ext uri="{BB962C8B-B14F-4D97-AF65-F5344CB8AC3E}">
        <p14:creationId xmlns:p14="http://schemas.microsoft.com/office/powerpoint/2010/main" val="2692943916"/>
      </p:ext>
    </p:extLst>
  </p:cSld>
  <p:clrMapOvr>
    <a:masterClrMapping/>
  </p:clrMapOvr>
</p:sld>
</file>

<file path=ppt/slides/slide10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 name="Picture 16">
            <a:extLst>
              <a:ext uri="{FF2B5EF4-FFF2-40B4-BE49-F238E27FC236}">
                <a16:creationId xmlns:a16="http://schemas.microsoft.com/office/drawing/2014/main" id="{C1CCAB1B-0B44-4AE6-91F4-55A3D6ADB88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42448" y="1755927"/>
            <a:ext cx="7449152" cy="4668940"/>
          </a:xfrm>
          <a:prstGeom prst="rect">
            <a:avLst/>
          </a:prstGeom>
        </p:spPr>
      </p:pic>
      <p:sp>
        <p:nvSpPr>
          <p:cNvPr id="5" name="Title 1"/>
          <p:cNvSpPr>
            <a:spLocks noGrp="1"/>
          </p:cNvSpPr>
          <p:nvPr>
            <p:ph type="title"/>
          </p:nvPr>
        </p:nvSpPr>
        <p:spPr>
          <a:xfrm>
            <a:off x="76200" y="-208189"/>
            <a:ext cx="8991600" cy="1261646"/>
          </a:xfrm>
        </p:spPr>
        <p:txBody>
          <a:bodyPr/>
          <a:lstStyle/>
          <a:p>
            <a:pPr algn="l"/>
            <a:r>
              <a:rPr lang="en-US" sz="3600" dirty="0">
                <a:solidFill>
                  <a:schemeClr val="tx1"/>
                </a:solidFill>
                <a:latin typeface="Calibri" panose="020F0502020204030204" pitchFamily="34" charset="0"/>
              </a:rPr>
              <a:t>Deterministic Inversion: Stiffening Factor</a:t>
            </a:r>
          </a:p>
        </p:txBody>
      </p:sp>
      <p:sp>
        <p:nvSpPr>
          <p:cNvPr id="2" name="TextBox 1">
            <a:extLst>
              <a:ext uri="{FF2B5EF4-FFF2-40B4-BE49-F238E27FC236}">
                <a16:creationId xmlns:a16="http://schemas.microsoft.com/office/drawing/2014/main" id="{FDDD49CB-88F3-41F2-9854-ED1C40F86348}"/>
              </a:ext>
            </a:extLst>
          </p:cNvPr>
          <p:cNvSpPr txBox="1"/>
          <p:nvPr/>
        </p:nvSpPr>
        <p:spPr>
          <a:xfrm>
            <a:off x="-228600" y="847413"/>
            <a:ext cx="4495800" cy="369332"/>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Glen’s viscosity with </a:t>
            </a:r>
            <a:r>
              <a:rPr lang="en-US" b="1" i="1" dirty="0">
                <a:latin typeface="Calibri" panose="020F0502020204030204" pitchFamily="34" charset="0"/>
                <a:cs typeface="Calibri" panose="020F0502020204030204" pitchFamily="34" charset="0"/>
              </a:rPr>
              <a:t>stiffening/damage</a:t>
            </a:r>
            <a:r>
              <a:rPr lang="en-US" dirty="0">
                <a:latin typeface="Calibri" panose="020F0502020204030204" pitchFamily="34" charset="0"/>
                <a:cs typeface="Calibri" panose="020F0502020204030204" pitchFamily="34" charset="0"/>
              </a:rPr>
              <a:t>:</a:t>
            </a:r>
          </a:p>
        </p:txBody>
      </p:sp>
      <mc:AlternateContent xmlns:mc="http://schemas.openxmlformats.org/markup-compatibility/2006" xmlns:a14="http://schemas.microsoft.com/office/drawing/2010/main">
        <mc:Choice Requires="a14">
          <p:sp>
            <p:nvSpPr>
              <p:cNvPr id="15" name="TextBox 14">
                <a:extLst>
                  <a:ext uri="{FF2B5EF4-FFF2-40B4-BE49-F238E27FC236}">
                    <a16:creationId xmlns:a16="http://schemas.microsoft.com/office/drawing/2014/main" id="{CFDB4A45-A236-46B9-8365-2D2AA02F9BD1}"/>
                  </a:ext>
                </a:extLst>
              </p:cNvPr>
              <p:cNvSpPr txBox="1"/>
              <p:nvPr/>
            </p:nvSpPr>
            <p:spPr>
              <a:xfrm>
                <a:off x="4038600" y="868791"/>
                <a:ext cx="3205212" cy="369332"/>
              </a:xfrm>
              <a:prstGeom prst="rect">
                <a:avLst/>
              </a:prstGeom>
              <a:solidFill>
                <a:schemeClr val="bg1">
                  <a:lumMod val="95000"/>
                </a:schemeClr>
              </a:solidFill>
              <a:ln w="9525">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sSup>
                        <m:sSupPr>
                          <m:ctrlPr>
                            <a:rPr lang="en-US" b="0" i="1" smtClean="0">
                              <a:solidFill>
                                <a:schemeClr val="tx1"/>
                              </a:solidFill>
                              <a:latin typeface="Cambria Math" panose="02040503050406030204" pitchFamily="18" charset="0"/>
                              <a:ea typeface="Cambria Math"/>
                            </a:rPr>
                          </m:ctrlPr>
                        </m:sSupPr>
                        <m:e>
                          <m:r>
                            <a:rPr lang="en-US" b="0" i="1" smtClean="0">
                              <a:solidFill>
                                <a:schemeClr val="tx1"/>
                              </a:solidFill>
                              <a:latin typeface="Cambria Math" panose="02040503050406030204" pitchFamily="18" charset="0"/>
                              <a:ea typeface="Cambria Math" panose="02040503050406030204" pitchFamily="18" charset="0"/>
                            </a:rPr>
                            <m:t>𝜇</m:t>
                          </m:r>
                        </m:e>
                        <m:sup>
                          <m:r>
                            <a:rPr lang="en-US" b="0" i="1" smtClean="0">
                              <a:solidFill>
                                <a:schemeClr val="tx1"/>
                              </a:solidFill>
                              <a:latin typeface="Cambria Math" panose="02040503050406030204" pitchFamily="18" charset="0"/>
                              <a:ea typeface="Cambria Math"/>
                            </a:rPr>
                            <m:t>∗</m:t>
                          </m:r>
                        </m:sup>
                      </m:sSup>
                      <m:d>
                        <m:dPr>
                          <m:ctrlPr>
                            <a:rPr lang="en-US" b="0" i="1" smtClean="0">
                              <a:solidFill>
                                <a:schemeClr val="tx1"/>
                              </a:solidFill>
                              <a:latin typeface="Cambria Math" panose="02040503050406030204" pitchFamily="18" charset="0"/>
                              <a:ea typeface="Cambria Math"/>
                            </a:rPr>
                          </m:ctrlPr>
                        </m:dPr>
                        <m:e>
                          <m:r>
                            <a:rPr lang="en-US" b="0" i="1" smtClean="0">
                              <a:solidFill>
                                <a:schemeClr val="tx1"/>
                              </a:solidFill>
                              <a:latin typeface="Cambria Math" panose="02040503050406030204" pitchFamily="18" charset="0"/>
                              <a:ea typeface="Cambria Math"/>
                            </a:rPr>
                            <m:t>𝑥</m:t>
                          </m:r>
                          <m:r>
                            <a:rPr lang="en-US" b="0" i="1" smtClean="0">
                              <a:solidFill>
                                <a:schemeClr val="tx1"/>
                              </a:solidFill>
                              <a:latin typeface="Cambria Math" panose="02040503050406030204" pitchFamily="18" charset="0"/>
                              <a:ea typeface="Cambria Math"/>
                            </a:rPr>
                            <m:t>,</m:t>
                          </m:r>
                          <m:r>
                            <a:rPr lang="en-US" b="0" i="1" smtClean="0">
                              <a:solidFill>
                                <a:schemeClr val="tx1"/>
                              </a:solidFill>
                              <a:latin typeface="Cambria Math" panose="02040503050406030204" pitchFamily="18" charset="0"/>
                              <a:ea typeface="Cambria Math"/>
                            </a:rPr>
                            <m:t>𝑦</m:t>
                          </m:r>
                          <m:r>
                            <a:rPr lang="en-US" b="0" i="1" smtClean="0">
                              <a:solidFill>
                                <a:schemeClr val="tx1"/>
                              </a:solidFill>
                              <a:latin typeface="Cambria Math" panose="02040503050406030204" pitchFamily="18" charset="0"/>
                              <a:ea typeface="Cambria Math"/>
                            </a:rPr>
                            <m:t>,</m:t>
                          </m:r>
                          <m:r>
                            <a:rPr lang="en-US" b="0" i="1" smtClean="0">
                              <a:solidFill>
                                <a:schemeClr val="tx1"/>
                              </a:solidFill>
                              <a:latin typeface="Cambria Math" panose="02040503050406030204" pitchFamily="18" charset="0"/>
                              <a:ea typeface="Cambria Math"/>
                            </a:rPr>
                            <m:t>𝑧</m:t>
                          </m:r>
                        </m:e>
                      </m:d>
                      <m:r>
                        <a:rPr lang="en-US" b="0" i="1" smtClean="0">
                          <a:solidFill>
                            <a:schemeClr val="tx1"/>
                          </a:solidFill>
                          <a:latin typeface="Cambria Math" panose="02040503050406030204" pitchFamily="18" charset="0"/>
                          <a:ea typeface="Cambria Math"/>
                        </a:rPr>
                        <m:t>=</m:t>
                      </m:r>
                      <m:r>
                        <a:rPr lang="en-US" b="0" i="1" smtClean="0">
                          <a:solidFill>
                            <a:schemeClr val="tx1"/>
                          </a:solidFill>
                          <a:latin typeface="Cambria Math" panose="02040503050406030204" pitchFamily="18" charset="0"/>
                          <a:ea typeface="Cambria Math" panose="02040503050406030204" pitchFamily="18" charset="0"/>
                        </a:rPr>
                        <m:t>𝜙</m:t>
                      </m:r>
                      <m:r>
                        <a:rPr lang="en-US" b="0" i="1" smtClean="0">
                          <a:solidFill>
                            <a:schemeClr val="tx1"/>
                          </a:solidFill>
                          <a:latin typeface="Cambria Math" panose="02040503050406030204" pitchFamily="18" charset="0"/>
                          <a:ea typeface="Cambria Math" panose="02040503050406030204" pitchFamily="18" charset="0"/>
                        </a:rPr>
                        <m:t>(</m:t>
                      </m:r>
                      <m:r>
                        <a:rPr lang="en-US" b="0" i="1" smtClean="0">
                          <a:solidFill>
                            <a:schemeClr val="tx1"/>
                          </a:solidFill>
                          <a:latin typeface="Cambria Math" panose="02040503050406030204" pitchFamily="18" charset="0"/>
                          <a:ea typeface="Cambria Math" panose="02040503050406030204" pitchFamily="18" charset="0"/>
                        </a:rPr>
                        <m:t>𝑥</m:t>
                      </m:r>
                      <m:r>
                        <a:rPr lang="en-US" b="0" i="1" smtClean="0">
                          <a:solidFill>
                            <a:schemeClr val="tx1"/>
                          </a:solidFill>
                          <a:latin typeface="Cambria Math" panose="02040503050406030204" pitchFamily="18" charset="0"/>
                          <a:ea typeface="Cambria Math" panose="02040503050406030204" pitchFamily="18" charset="0"/>
                        </a:rPr>
                        <m:t>,</m:t>
                      </m:r>
                      <m:r>
                        <a:rPr lang="en-US" b="0" i="1" smtClean="0">
                          <a:solidFill>
                            <a:schemeClr val="tx1"/>
                          </a:solidFill>
                          <a:latin typeface="Cambria Math" panose="02040503050406030204" pitchFamily="18" charset="0"/>
                          <a:ea typeface="Cambria Math" panose="02040503050406030204" pitchFamily="18" charset="0"/>
                        </a:rPr>
                        <m:t>𝑦</m:t>
                      </m:r>
                      <m:r>
                        <a:rPr lang="en-US" b="0" i="1" smtClean="0">
                          <a:solidFill>
                            <a:schemeClr val="tx1"/>
                          </a:solidFill>
                          <a:latin typeface="Cambria Math" panose="02040503050406030204" pitchFamily="18" charset="0"/>
                          <a:ea typeface="Cambria Math" panose="02040503050406030204" pitchFamily="18" charset="0"/>
                        </a:rPr>
                        <m:t>)</m:t>
                      </m:r>
                      <m:r>
                        <a:rPr lang="en-US" b="0" i="1" smtClean="0">
                          <a:solidFill>
                            <a:schemeClr val="tx1"/>
                          </a:solidFill>
                          <a:latin typeface="Cambria Math" panose="02040503050406030204" pitchFamily="18" charset="0"/>
                          <a:ea typeface="Cambria Math" panose="02040503050406030204" pitchFamily="18" charset="0"/>
                        </a:rPr>
                        <m:t>𝜇</m:t>
                      </m:r>
                      <m:r>
                        <a:rPr lang="en-US" b="0" i="1" smtClean="0">
                          <a:solidFill>
                            <a:schemeClr val="tx1"/>
                          </a:solidFill>
                          <a:latin typeface="Cambria Math" panose="02040503050406030204" pitchFamily="18" charset="0"/>
                          <a:ea typeface="Cambria Math" panose="02040503050406030204" pitchFamily="18" charset="0"/>
                        </a:rPr>
                        <m:t>(</m:t>
                      </m:r>
                      <m:r>
                        <a:rPr lang="en-US" b="0" i="1" smtClean="0">
                          <a:solidFill>
                            <a:schemeClr val="tx1"/>
                          </a:solidFill>
                          <a:latin typeface="Cambria Math" panose="02040503050406030204" pitchFamily="18" charset="0"/>
                          <a:ea typeface="Cambria Math" panose="02040503050406030204" pitchFamily="18" charset="0"/>
                        </a:rPr>
                        <m:t>𝑥</m:t>
                      </m:r>
                      <m:r>
                        <a:rPr lang="en-US" b="0" i="1" smtClean="0">
                          <a:solidFill>
                            <a:schemeClr val="tx1"/>
                          </a:solidFill>
                          <a:latin typeface="Cambria Math" panose="02040503050406030204" pitchFamily="18" charset="0"/>
                          <a:ea typeface="Cambria Math" panose="02040503050406030204" pitchFamily="18" charset="0"/>
                        </a:rPr>
                        <m:t>,</m:t>
                      </m:r>
                      <m:r>
                        <a:rPr lang="en-US" b="0" i="1" smtClean="0">
                          <a:solidFill>
                            <a:schemeClr val="tx1"/>
                          </a:solidFill>
                          <a:latin typeface="Cambria Math" panose="02040503050406030204" pitchFamily="18" charset="0"/>
                          <a:ea typeface="Cambria Math" panose="02040503050406030204" pitchFamily="18" charset="0"/>
                        </a:rPr>
                        <m:t>𝑦</m:t>
                      </m:r>
                      <m:r>
                        <a:rPr lang="en-US" b="0" i="1" smtClean="0">
                          <a:solidFill>
                            <a:schemeClr val="tx1"/>
                          </a:solidFill>
                          <a:latin typeface="Cambria Math" panose="02040503050406030204" pitchFamily="18" charset="0"/>
                          <a:ea typeface="Cambria Math" panose="02040503050406030204" pitchFamily="18" charset="0"/>
                        </a:rPr>
                        <m:t>,</m:t>
                      </m:r>
                      <m:r>
                        <a:rPr lang="en-US" b="0" i="1" smtClean="0">
                          <a:solidFill>
                            <a:schemeClr val="tx1"/>
                          </a:solidFill>
                          <a:latin typeface="Cambria Math" panose="02040503050406030204" pitchFamily="18" charset="0"/>
                          <a:ea typeface="Cambria Math" panose="02040503050406030204" pitchFamily="18" charset="0"/>
                        </a:rPr>
                        <m:t>𝑧</m:t>
                      </m:r>
                      <m:r>
                        <a:rPr lang="en-US" b="0" i="1" smtClean="0">
                          <a:solidFill>
                            <a:schemeClr val="tx1"/>
                          </a:solidFill>
                          <a:latin typeface="Cambria Math" panose="02040503050406030204" pitchFamily="18" charset="0"/>
                          <a:ea typeface="Cambria Math" panose="02040503050406030204" pitchFamily="18" charset="0"/>
                        </a:rPr>
                        <m:t>)</m:t>
                      </m:r>
                    </m:oMath>
                  </m:oMathPara>
                </a14:m>
                <a:endParaRPr lang="en-US" dirty="0">
                  <a:solidFill>
                    <a:schemeClr val="tx1"/>
                  </a:solidFill>
                </a:endParaRPr>
              </a:p>
            </p:txBody>
          </p:sp>
        </mc:Choice>
        <mc:Fallback xmlns="">
          <p:sp>
            <p:nvSpPr>
              <p:cNvPr id="15" name="TextBox 14">
                <a:extLst>
                  <a:ext uri="{FF2B5EF4-FFF2-40B4-BE49-F238E27FC236}">
                    <a16:creationId xmlns:a16="http://schemas.microsoft.com/office/drawing/2014/main" id="{CFDB4A45-A236-46B9-8365-2D2AA02F9BD1}"/>
                  </a:ext>
                </a:extLst>
              </p:cNvPr>
              <p:cNvSpPr txBox="1">
                <a:spLocks noRot="1" noChangeAspect="1" noMove="1" noResize="1" noEditPoints="1" noAdjustHandles="1" noChangeArrowheads="1" noChangeShapeType="1" noTextEdit="1"/>
              </p:cNvSpPr>
              <p:nvPr/>
            </p:nvSpPr>
            <p:spPr>
              <a:xfrm>
                <a:off x="4038600" y="868791"/>
                <a:ext cx="3205212" cy="369332"/>
              </a:xfrm>
              <a:prstGeom prst="rect">
                <a:avLst/>
              </a:prstGeom>
              <a:blipFill>
                <a:blip r:embed="rId4"/>
                <a:stretch>
                  <a:fillRect b="-12903"/>
                </a:stretch>
              </a:blipFill>
              <a:ln w="9525">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67141C85-A579-43DE-A2CB-A0E6229ED4B6}"/>
                  </a:ext>
                </a:extLst>
              </p:cNvPr>
              <p:cNvSpPr txBox="1"/>
              <p:nvPr/>
            </p:nvSpPr>
            <p:spPr>
              <a:xfrm>
                <a:off x="76200" y="1220026"/>
                <a:ext cx="8984381"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where </a:t>
                </a:r>
                <a14:m>
                  <m:oMath xmlns:m="http://schemas.openxmlformats.org/officeDocument/2006/math">
                    <m:r>
                      <a:rPr lang="en-US" i="1">
                        <a:latin typeface="Cambria Math" panose="02040503050406030204" pitchFamily="18" charset="0"/>
                        <a:ea typeface="Cambria Math" panose="02040503050406030204" pitchFamily="18" charset="0"/>
                      </a:rPr>
                      <m:t>𝜙</m:t>
                    </m:r>
                    <m:d>
                      <m:dPr>
                        <m:ctrlPr>
                          <a:rPr lang="en-US" i="1">
                            <a:latin typeface="Cambria Math" panose="02040503050406030204" pitchFamily="18" charset="0"/>
                            <a:ea typeface="Cambria Math" panose="02040503050406030204" pitchFamily="18" charset="0"/>
                          </a:rPr>
                        </m:ctrlPr>
                      </m:dPr>
                      <m:e>
                        <m:r>
                          <a:rPr lang="en-US" i="1">
                            <a:latin typeface="Cambria Math" panose="02040503050406030204" pitchFamily="18" charset="0"/>
                            <a:ea typeface="Cambria Math" panose="02040503050406030204" pitchFamily="18" charset="0"/>
                          </a:rPr>
                          <m:t>𝑥</m:t>
                        </m:r>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𝑦</m:t>
                        </m:r>
                      </m:e>
                    </m:d>
                    <m:r>
                      <a:rPr lang="en-US" b="0" i="0" smtClean="0">
                        <a:latin typeface="Cambria Math" panose="02040503050406030204" pitchFamily="18" charset="0"/>
                        <a:ea typeface="Cambria Math" panose="02040503050406030204" pitchFamily="18" charset="0"/>
                      </a:rPr>
                      <m:t>=</m:t>
                    </m:r>
                  </m:oMath>
                </a14:m>
                <a:r>
                  <a:rPr lang="en-US" dirty="0">
                    <a:latin typeface="Calibri" panose="020F0502020204030204" pitchFamily="34" charset="0"/>
                    <a:cs typeface="Calibri" panose="020F0502020204030204" pitchFamily="34" charset="0"/>
                  </a:rPr>
                  <a:t> stiffening/damage factor that accounts for modeling errors in rheology. </a:t>
                </a:r>
              </a:p>
            </p:txBody>
          </p:sp>
        </mc:Choice>
        <mc:Fallback xmlns="">
          <p:sp>
            <p:nvSpPr>
              <p:cNvPr id="3" name="TextBox 2">
                <a:extLst>
                  <a:ext uri="{FF2B5EF4-FFF2-40B4-BE49-F238E27FC236}">
                    <a16:creationId xmlns:a16="http://schemas.microsoft.com/office/drawing/2014/main" id="{67141C85-A579-43DE-A2CB-A0E6229ED4B6}"/>
                  </a:ext>
                </a:extLst>
              </p:cNvPr>
              <p:cNvSpPr txBox="1">
                <a:spLocks noRot="1" noChangeAspect="1" noMove="1" noResize="1" noEditPoints="1" noAdjustHandles="1" noChangeArrowheads="1" noChangeShapeType="1" noTextEdit="1"/>
              </p:cNvSpPr>
              <p:nvPr/>
            </p:nvSpPr>
            <p:spPr>
              <a:xfrm>
                <a:off x="76200" y="1220026"/>
                <a:ext cx="8984381" cy="369332"/>
              </a:xfrm>
              <a:prstGeom prst="rect">
                <a:avLst/>
              </a:prstGeom>
              <a:blipFill>
                <a:blip r:embed="rId5"/>
                <a:stretch>
                  <a:fillRect l="-611" t="-8197"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AF969478-6C0D-4AAB-AB03-7DAE3ED1F4FB}"/>
                  </a:ext>
                </a:extLst>
              </p:cNvPr>
              <p:cNvSpPr txBox="1"/>
              <p:nvPr/>
            </p:nvSpPr>
            <p:spPr>
              <a:xfrm>
                <a:off x="3063209" y="2704963"/>
                <a:ext cx="753732" cy="276999"/>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i="1" smtClean="0">
                          <a:solidFill>
                            <a:schemeClr val="bg1"/>
                          </a:solidFill>
                          <a:latin typeface="Cambria Math" panose="02040503050406030204" pitchFamily="18" charset="0"/>
                          <a:ea typeface="Cambria Math" panose="02040503050406030204" pitchFamily="18" charset="0"/>
                        </a:rPr>
                        <m:t>𝛽</m:t>
                      </m:r>
                      <m:r>
                        <a:rPr lang="en-US" b="0" i="1" smtClean="0">
                          <a:solidFill>
                            <a:schemeClr val="bg1"/>
                          </a:solidFill>
                          <a:latin typeface="Cambria Math" panose="02040503050406030204" pitchFamily="18" charset="0"/>
                          <a:ea typeface="Cambria Math" panose="02040503050406030204" pitchFamily="18" charset="0"/>
                        </a:rPr>
                        <m:t>(</m:t>
                      </m:r>
                      <m:r>
                        <a:rPr lang="en-US" b="0" i="1" smtClean="0">
                          <a:solidFill>
                            <a:schemeClr val="bg1"/>
                          </a:solidFill>
                          <a:latin typeface="Cambria Math" panose="02040503050406030204" pitchFamily="18" charset="0"/>
                          <a:ea typeface="Cambria Math" panose="02040503050406030204" pitchFamily="18" charset="0"/>
                        </a:rPr>
                        <m:t>𝑥</m:t>
                      </m:r>
                      <m:r>
                        <a:rPr lang="en-US" b="0" i="1" smtClean="0">
                          <a:solidFill>
                            <a:schemeClr val="bg1"/>
                          </a:solidFill>
                          <a:latin typeface="Cambria Math" panose="02040503050406030204" pitchFamily="18" charset="0"/>
                          <a:ea typeface="Cambria Math" panose="02040503050406030204" pitchFamily="18" charset="0"/>
                        </a:rPr>
                        <m:t>,</m:t>
                      </m:r>
                      <m:r>
                        <a:rPr lang="en-US" b="0" i="1" smtClean="0">
                          <a:solidFill>
                            <a:schemeClr val="bg1"/>
                          </a:solidFill>
                          <a:latin typeface="Cambria Math" panose="02040503050406030204" pitchFamily="18" charset="0"/>
                          <a:ea typeface="Cambria Math" panose="02040503050406030204" pitchFamily="18" charset="0"/>
                        </a:rPr>
                        <m:t>𝑦</m:t>
                      </m:r>
                      <m:r>
                        <a:rPr lang="en-US" b="0" i="1" smtClean="0">
                          <a:solidFill>
                            <a:schemeClr val="bg1"/>
                          </a:solidFill>
                          <a:latin typeface="Cambria Math" panose="02040503050406030204" pitchFamily="18" charset="0"/>
                          <a:ea typeface="Cambria Math" panose="02040503050406030204" pitchFamily="18" charset="0"/>
                        </a:rPr>
                        <m:t>)</m:t>
                      </m:r>
                    </m:oMath>
                  </m:oMathPara>
                </a14:m>
                <a:endParaRPr lang="en-US" dirty="0">
                  <a:solidFill>
                    <a:schemeClr val="bg1"/>
                  </a:solidFill>
                </a:endParaRPr>
              </a:p>
            </p:txBody>
          </p:sp>
        </mc:Choice>
        <mc:Fallback xmlns="">
          <p:sp>
            <p:nvSpPr>
              <p:cNvPr id="20" name="TextBox 19">
                <a:extLst>
                  <a:ext uri="{FF2B5EF4-FFF2-40B4-BE49-F238E27FC236}">
                    <a16:creationId xmlns:a16="http://schemas.microsoft.com/office/drawing/2014/main" id="{AF969478-6C0D-4AAB-AB03-7DAE3ED1F4FB}"/>
                  </a:ext>
                </a:extLst>
              </p:cNvPr>
              <p:cNvSpPr txBox="1">
                <a:spLocks noRot="1" noChangeAspect="1" noMove="1" noResize="1" noEditPoints="1" noAdjustHandles="1" noChangeArrowheads="1" noChangeShapeType="1" noTextEdit="1"/>
              </p:cNvSpPr>
              <p:nvPr/>
            </p:nvSpPr>
            <p:spPr>
              <a:xfrm>
                <a:off x="3063209" y="2704963"/>
                <a:ext cx="753732" cy="276999"/>
              </a:xfrm>
              <a:prstGeom prst="rect">
                <a:avLst/>
              </a:prstGeom>
              <a:blipFill>
                <a:blip r:embed="rId6"/>
                <a:stretch>
                  <a:fillRect l="-9677" t="-2222" r="-9677" b="-3777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E0F1FD9E-E0DE-4C53-BF79-57412E30F5BD}"/>
                  </a:ext>
                </a:extLst>
              </p:cNvPr>
              <p:cNvSpPr txBox="1"/>
              <p:nvPr/>
            </p:nvSpPr>
            <p:spPr>
              <a:xfrm>
                <a:off x="6800248" y="2819400"/>
                <a:ext cx="769313" cy="276999"/>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i="1" smtClean="0">
                          <a:latin typeface="Cambria Math" panose="02040503050406030204" pitchFamily="18" charset="0"/>
                          <a:ea typeface="Cambria Math" panose="02040503050406030204" pitchFamily="18" charset="0"/>
                        </a:rPr>
                        <m:t>𝜙</m:t>
                      </m:r>
                      <m:r>
                        <a:rPr lang="en-US"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𝑥</m:t>
                      </m:r>
                      <m:r>
                        <a:rPr lang="en-US"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𝑦</m:t>
                      </m:r>
                      <m:r>
                        <a:rPr lang="en-US" b="0" i="1" smtClean="0">
                          <a:latin typeface="Cambria Math" panose="02040503050406030204" pitchFamily="18" charset="0"/>
                          <a:ea typeface="Cambria Math" panose="02040503050406030204" pitchFamily="18" charset="0"/>
                        </a:rPr>
                        <m:t>)</m:t>
                      </m:r>
                    </m:oMath>
                  </m:oMathPara>
                </a14:m>
                <a:endParaRPr lang="en-US" dirty="0"/>
              </a:p>
            </p:txBody>
          </p:sp>
        </mc:Choice>
        <mc:Fallback xmlns="">
          <p:sp>
            <p:nvSpPr>
              <p:cNvPr id="22" name="TextBox 21">
                <a:extLst>
                  <a:ext uri="{FF2B5EF4-FFF2-40B4-BE49-F238E27FC236}">
                    <a16:creationId xmlns:a16="http://schemas.microsoft.com/office/drawing/2014/main" id="{E0F1FD9E-E0DE-4C53-BF79-57412E30F5BD}"/>
                  </a:ext>
                </a:extLst>
              </p:cNvPr>
              <p:cNvSpPr txBox="1">
                <a:spLocks noRot="1" noChangeAspect="1" noMove="1" noResize="1" noEditPoints="1" noAdjustHandles="1" noChangeArrowheads="1" noChangeShapeType="1" noTextEdit="1"/>
              </p:cNvSpPr>
              <p:nvPr/>
            </p:nvSpPr>
            <p:spPr>
              <a:xfrm>
                <a:off x="6800248" y="2819400"/>
                <a:ext cx="769313" cy="276999"/>
              </a:xfrm>
              <a:prstGeom prst="rect">
                <a:avLst/>
              </a:prstGeom>
              <a:blipFill>
                <a:blip r:embed="rId7"/>
                <a:stretch>
                  <a:fillRect l="-9524" t="-2222" r="-10317" b="-35556"/>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3" name="TextBox 22">
                <a:extLst>
                  <a:ext uri="{FF2B5EF4-FFF2-40B4-BE49-F238E27FC236}">
                    <a16:creationId xmlns:a16="http://schemas.microsoft.com/office/drawing/2014/main" id="{FC0DDF5D-B6A9-4C7E-9C24-4D70A4AC4B76}"/>
                  </a:ext>
                </a:extLst>
              </p:cNvPr>
              <p:cNvSpPr txBox="1"/>
              <p:nvPr/>
            </p:nvSpPr>
            <p:spPr>
              <a:xfrm>
                <a:off x="1865696" y="4953000"/>
                <a:ext cx="2743200" cy="369332"/>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a:t>
                </a:r>
                <a14:m>
                  <m:oMath xmlns:m="http://schemas.openxmlformats.org/officeDocument/2006/math">
                    <m:r>
                      <a:rPr lang="en-US" b="1" i="1" dirty="0" smtClean="0">
                        <a:latin typeface="Cambria Math" panose="02040503050406030204" pitchFamily="18" charset="0"/>
                        <a:cs typeface="Calibri" panose="020F0502020204030204" pitchFamily="34" charset="0"/>
                      </a:rPr>
                      <m:t>𝒖</m:t>
                    </m:r>
                  </m:oMath>
                </a14:m>
                <a:r>
                  <a:rPr lang="en-US" dirty="0">
                    <a:latin typeface="Calibri" panose="020F0502020204030204" pitchFamily="34" charset="0"/>
                    <a:cs typeface="Calibri" panose="020F0502020204030204" pitchFamily="34" charset="0"/>
                  </a:rPr>
                  <a:t>| computed</a:t>
                </a:r>
              </a:p>
            </p:txBody>
          </p:sp>
        </mc:Choice>
        <mc:Fallback xmlns="">
          <p:sp>
            <p:nvSpPr>
              <p:cNvPr id="23" name="TextBox 22">
                <a:extLst>
                  <a:ext uri="{FF2B5EF4-FFF2-40B4-BE49-F238E27FC236}">
                    <a16:creationId xmlns:a16="http://schemas.microsoft.com/office/drawing/2014/main" id="{FC0DDF5D-B6A9-4C7E-9C24-4D70A4AC4B76}"/>
                  </a:ext>
                </a:extLst>
              </p:cNvPr>
              <p:cNvSpPr txBox="1">
                <a:spLocks noRot="1" noChangeAspect="1" noMove="1" noResize="1" noEditPoints="1" noAdjustHandles="1" noChangeArrowheads="1" noChangeShapeType="1" noTextEdit="1"/>
              </p:cNvSpPr>
              <p:nvPr/>
            </p:nvSpPr>
            <p:spPr>
              <a:xfrm>
                <a:off x="1865696" y="4953000"/>
                <a:ext cx="2743200" cy="369332"/>
              </a:xfrm>
              <a:prstGeom prst="rect">
                <a:avLst/>
              </a:prstGeom>
              <a:blipFill>
                <a:blip r:embed="rId8"/>
                <a:stretch>
                  <a:fillRect t="-10000" b="-2500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4" name="TextBox 23">
                <a:extLst>
                  <a:ext uri="{FF2B5EF4-FFF2-40B4-BE49-F238E27FC236}">
                    <a16:creationId xmlns:a16="http://schemas.microsoft.com/office/drawing/2014/main" id="{6ADD6C2C-CC5B-4AA9-82AC-32864361C7DA}"/>
                  </a:ext>
                </a:extLst>
              </p:cNvPr>
              <p:cNvSpPr txBox="1"/>
              <p:nvPr/>
            </p:nvSpPr>
            <p:spPr>
              <a:xfrm>
                <a:off x="5962048" y="4929739"/>
                <a:ext cx="2743200" cy="369332"/>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a:t>
                </a:r>
                <a14:m>
                  <m:oMath xmlns:m="http://schemas.openxmlformats.org/officeDocument/2006/math">
                    <m:r>
                      <a:rPr lang="en-US" b="1" i="1" dirty="0" smtClean="0">
                        <a:latin typeface="Cambria Math" panose="02040503050406030204" pitchFamily="18" charset="0"/>
                        <a:cs typeface="Calibri" panose="020F0502020204030204" pitchFamily="34" charset="0"/>
                      </a:rPr>
                      <m:t>𝒖</m:t>
                    </m:r>
                  </m:oMath>
                </a14:m>
                <a:r>
                  <a:rPr lang="en-US" dirty="0">
                    <a:latin typeface="Calibri" panose="020F0502020204030204" pitchFamily="34" charset="0"/>
                    <a:cs typeface="Calibri" panose="020F0502020204030204" pitchFamily="34" charset="0"/>
                  </a:rPr>
                  <a:t>| observed</a:t>
                </a:r>
              </a:p>
            </p:txBody>
          </p:sp>
        </mc:Choice>
        <mc:Fallback xmlns="">
          <p:sp>
            <p:nvSpPr>
              <p:cNvPr id="24" name="TextBox 23">
                <a:extLst>
                  <a:ext uri="{FF2B5EF4-FFF2-40B4-BE49-F238E27FC236}">
                    <a16:creationId xmlns:a16="http://schemas.microsoft.com/office/drawing/2014/main" id="{6ADD6C2C-CC5B-4AA9-82AC-32864361C7DA}"/>
                  </a:ext>
                </a:extLst>
              </p:cNvPr>
              <p:cNvSpPr txBox="1">
                <a:spLocks noRot="1" noChangeAspect="1" noMove="1" noResize="1" noEditPoints="1" noAdjustHandles="1" noChangeArrowheads="1" noChangeShapeType="1" noTextEdit="1"/>
              </p:cNvSpPr>
              <p:nvPr/>
            </p:nvSpPr>
            <p:spPr>
              <a:xfrm>
                <a:off x="5962048" y="4929739"/>
                <a:ext cx="2743200" cy="369332"/>
              </a:xfrm>
              <a:prstGeom prst="rect">
                <a:avLst/>
              </a:prstGeom>
              <a:blipFill>
                <a:blip r:embed="rId9"/>
                <a:stretch>
                  <a:fillRect t="-10000" b="-2666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5" name="TextBox 24">
                <a:extLst>
                  <a:ext uri="{FF2B5EF4-FFF2-40B4-BE49-F238E27FC236}">
                    <a16:creationId xmlns:a16="http://schemas.microsoft.com/office/drawing/2014/main" id="{3BE7D13C-3CB1-4CB3-A303-45770D3ED0BD}"/>
                  </a:ext>
                </a:extLst>
              </p:cNvPr>
              <p:cNvSpPr txBox="1"/>
              <p:nvPr/>
            </p:nvSpPr>
            <p:spPr>
              <a:xfrm>
                <a:off x="193307" y="2957899"/>
                <a:ext cx="1676400" cy="1200329"/>
              </a:xfrm>
              <a:prstGeom prst="rect">
                <a:avLst/>
              </a:prstGeom>
              <a:solidFill>
                <a:schemeClr val="accent5">
                  <a:lumMod val="40000"/>
                  <a:lumOff val="60000"/>
                </a:schemeClr>
              </a:solidFill>
            </p:spPr>
            <p:txBody>
              <a:bodyPr wrap="square" rtlCol="0">
                <a:spAutoFit/>
              </a:bodyPr>
              <a:lstStyle/>
              <a:p>
                <a:pPr algn="ctr"/>
                <a:r>
                  <a:rPr lang="en-US" dirty="0">
                    <a:latin typeface="Calibri" panose="020F0502020204030204" pitchFamily="34" charset="0"/>
                    <a:cs typeface="Calibri" panose="020F0502020204030204" pitchFamily="34" charset="0"/>
                  </a:rPr>
                  <a:t>AIS inversion for </a:t>
                </a:r>
                <a14:m>
                  <m:oMath xmlns:m="http://schemas.openxmlformats.org/officeDocument/2006/math">
                    <m:r>
                      <a:rPr lang="en-US" i="1" smtClean="0">
                        <a:latin typeface="Cambria Math" panose="02040503050406030204" pitchFamily="18" charset="0"/>
                        <a:ea typeface="Cambria Math" panose="02040503050406030204" pitchFamily="18" charset="0"/>
                      </a:rPr>
                      <m:t>𝛽</m:t>
                    </m:r>
                    <m:r>
                      <a:rPr lang="en-US"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𝑥</m:t>
                    </m:r>
                    <m:r>
                      <a:rPr lang="en-US"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𝑦</m:t>
                    </m:r>
                    <m:r>
                      <a:rPr lang="en-US" b="0" i="1" smtClean="0">
                        <a:latin typeface="Cambria Math" panose="02040503050406030204" pitchFamily="18" charset="0"/>
                        <a:ea typeface="Cambria Math" panose="02040503050406030204" pitchFamily="18" charset="0"/>
                      </a:rPr>
                      <m:t>)</m:t>
                    </m:r>
                  </m:oMath>
                </a14:m>
                <a:r>
                  <a:rPr lang="en-US" dirty="0">
                    <a:latin typeface="Calibri" panose="020F0502020204030204" pitchFamily="34" charset="0"/>
                    <a:cs typeface="Calibri" panose="020F0502020204030204" pitchFamily="34" charset="0"/>
                  </a:rPr>
                  <a:t> and </a:t>
                </a:r>
                <a14:m>
                  <m:oMath xmlns:m="http://schemas.openxmlformats.org/officeDocument/2006/math">
                    <m:r>
                      <a:rPr lang="en-US" i="1" smtClean="0">
                        <a:latin typeface="Cambria Math" panose="02040503050406030204" pitchFamily="18" charset="0"/>
                        <a:ea typeface="Cambria Math" panose="02040503050406030204" pitchFamily="18" charset="0"/>
                      </a:rPr>
                      <m:t>𝜙</m:t>
                    </m:r>
                    <m:r>
                      <a:rPr lang="en-US"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𝑥</m:t>
                    </m:r>
                    <m:r>
                      <a:rPr lang="en-US"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𝑦</m:t>
                    </m:r>
                    <m:r>
                      <a:rPr lang="en-US" b="0" i="1" smtClean="0">
                        <a:latin typeface="Cambria Math" panose="02040503050406030204" pitchFamily="18" charset="0"/>
                        <a:ea typeface="Cambria Math" panose="02040503050406030204" pitchFamily="18" charset="0"/>
                      </a:rPr>
                      <m:t>)</m:t>
                    </m:r>
                  </m:oMath>
                </a14:m>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simultaneously</a:t>
                </a:r>
                <a:r>
                  <a:rPr lang="en-US" dirty="0">
                    <a:latin typeface="Calibri" panose="020F0502020204030204" pitchFamily="34" charset="0"/>
                    <a:cs typeface="Calibri" panose="020F0502020204030204" pitchFamily="34" charset="0"/>
                  </a:rPr>
                  <a:t>.</a:t>
                </a:r>
              </a:p>
            </p:txBody>
          </p:sp>
        </mc:Choice>
        <mc:Fallback xmlns="">
          <p:sp>
            <p:nvSpPr>
              <p:cNvPr id="25" name="TextBox 24">
                <a:extLst>
                  <a:ext uri="{FF2B5EF4-FFF2-40B4-BE49-F238E27FC236}">
                    <a16:creationId xmlns:a16="http://schemas.microsoft.com/office/drawing/2014/main" id="{3BE7D13C-3CB1-4CB3-A303-45770D3ED0BD}"/>
                  </a:ext>
                </a:extLst>
              </p:cNvPr>
              <p:cNvSpPr txBox="1">
                <a:spLocks noRot="1" noChangeAspect="1" noMove="1" noResize="1" noEditPoints="1" noAdjustHandles="1" noChangeArrowheads="1" noChangeShapeType="1" noTextEdit="1"/>
              </p:cNvSpPr>
              <p:nvPr/>
            </p:nvSpPr>
            <p:spPr>
              <a:xfrm>
                <a:off x="193307" y="2957899"/>
                <a:ext cx="1676400" cy="1200329"/>
              </a:xfrm>
              <a:prstGeom prst="rect">
                <a:avLst/>
              </a:prstGeom>
              <a:blipFill>
                <a:blip r:embed="rId10"/>
                <a:stretch>
                  <a:fillRect l="-3273" t="-2538" r="-3273" b="-7107"/>
                </a:stretch>
              </a:blipFill>
            </p:spPr>
            <p:txBody>
              <a:bodyPr/>
              <a:lstStyle/>
              <a:p>
                <a:r>
                  <a:rPr lang="en-US">
                    <a:noFill/>
                  </a:rPr>
                  <a:t> </a:t>
                </a:r>
              </a:p>
            </p:txBody>
          </p:sp>
        </mc:Fallback>
      </mc:AlternateContent>
    </p:spTree>
    <p:extLst>
      <p:ext uri="{BB962C8B-B14F-4D97-AF65-F5344CB8AC3E}">
        <p14:creationId xmlns:p14="http://schemas.microsoft.com/office/powerpoint/2010/main" val="1572601844"/>
      </p:ext>
    </p:extLst>
  </p:cSld>
  <p:clrMapOvr>
    <a:masterClrMapping/>
  </p:clrMapOvr>
</p:sld>
</file>

<file path=ppt/slides/slide10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 name="Rectangle 20"/>
          <p:cNvSpPr/>
          <p:nvPr/>
        </p:nvSpPr>
        <p:spPr>
          <a:xfrm>
            <a:off x="5181600" y="1752600"/>
            <a:ext cx="3810000" cy="4625537"/>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Rectangle 2"/>
          <p:cNvSpPr txBox="1">
            <a:spLocks noChangeArrowheads="1"/>
          </p:cNvSpPr>
          <p:nvPr/>
        </p:nvSpPr>
        <p:spPr>
          <a:xfrm>
            <a:off x="14654" y="78045"/>
            <a:ext cx="9067801" cy="98331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UQ Problem Definition</a:t>
            </a:r>
          </a:p>
        </p:txBody>
      </p:sp>
      <mc:AlternateContent xmlns:mc="http://schemas.openxmlformats.org/markup-compatibility/2006" xmlns:a14="http://schemas.microsoft.com/office/drawing/2010/main">
        <mc:Choice Requires="a14">
          <p:sp>
            <p:nvSpPr>
              <p:cNvPr id="3" name="TextBox 2"/>
              <p:cNvSpPr txBox="1"/>
              <p:nvPr/>
            </p:nvSpPr>
            <p:spPr>
              <a:xfrm>
                <a:off x="152400" y="855761"/>
                <a:ext cx="5486400" cy="646331"/>
              </a:xfrm>
              <a:prstGeom prst="rect">
                <a:avLst/>
              </a:prstGeom>
              <a:solidFill>
                <a:schemeClr val="accent5">
                  <a:lumMod val="40000"/>
                  <a:lumOff val="60000"/>
                </a:schemeClr>
              </a:solidFill>
            </p:spPr>
            <p:txBody>
              <a:bodyPr wrap="square" rtlCol="0">
                <a:spAutoFit/>
              </a:bodyPr>
              <a:lstStyle/>
              <a:p>
                <a:pPr algn="ctr"/>
                <a:r>
                  <a:rPr lang="en-US" b="1" dirty="0">
                    <a:latin typeface="Calibri" panose="020F0502020204030204" pitchFamily="34" charset="0"/>
                    <a:cs typeface="Calibri" panose="020F0502020204030204" pitchFamily="34" charset="0"/>
                  </a:rPr>
                  <a:t>QoI in Ice Sheet Modeling</a:t>
                </a:r>
                <a:r>
                  <a:rPr lang="en-US" dirty="0">
                    <a:latin typeface="Calibri" panose="020F0502020204030204" pitchFamily="34" charset="0"/>
                    <a:cs typeface="Calibri" panose="020F0502020204030204" pitchFamily="34" charset="0"/>
                  </a:rPr>
                  <a:t>: total ice mass loss/gain during 21</a:t>
                </a:r>
                <a:r>
                  <a:rPr lang="en-US" baseline="30000" dirty="0">
                    <a:latin typeface="Calibri" panose="020F0502020204030204" pitchFamily="34" charset="0"/>
                    <a:cs typeface="Calibri" panose="020F0502020204030204" pitchFamily="34" charset="0"/>
                  </a:rPr>
                  <a:t>st</a:t>
                </a:r>
                <a:r>
                  <a:rPr lang="en-US" dirty="0">
                    <a:latin typeface="Calibri" panose="020F0502020204030204" pitchFamily="34" charset="0"/>
                    <a:cs typeface="Calibri" panose="020F0502020204030204" pitchFamily="34" charset="0"/>
                  </a:rPr>
                  <a:t> century</a:t>
                </a:r>
                <a14:m>
                  <m:oMath xmlns:m="http://schemas.openxmlformats.org/officeDocument/2006/math">
                    <m:r>
                      <a:rPr lang="en-US" b="0" i="0" smtClean="0">
                        <a:latin typeface="Cambria Math" panose="02040503050406030204" pitchFamily="18" charset="0"/>
                        <a:ea typeface="Cambria Math"/>
                      </a:rPr>
                      <m:t> </m:t>
                    </m:r>
                    <m:r>
                      <a:rPr lang="en-US" b="1" i="1" smtClean="0">
                        <a:latin typeface="Cambria Math"/>
                        <a:ea typeface="Cambria Math"/>
                      </a:rPr>
                      <m:t>→</m:t>
                    </m:r>
                  </m:oMath>
                </a14:m>
                <a:r>
                  <a:rPr lang="en-US" b="1" i="1" dirty="0">
                    <a:latin typeface="Calibri" panose="020F0502020204030204" pitchFamily="34" charset="0"/>
                    <a:cs typeface="Calibri" panose="020F0502020204030204" pitchFamily="34" charset="0"/>
                  </a:rPr>
                  <a:t> sea level change prediction.</a:t>
                </a:r>
              </a:p>
            </p:txBody>
          </p:sp>
        </mc:Choice>
        <mc:Fallback xmlns="">
          <p:sp>
            <p:nvSpPr>
              <p:cNvPr id="3" name="TextBox 2"/>
              <p:cNvSpPr txBox="1">
                <a:spLocks noRot="1" noChangeAspect="1" noMove="1" noResize="1" noEditPoints="1" noAdjustHandles="1" noChangeArrowheads="1" noChangeShapeType="1" noTextEdit="1"/>
              </p:cNvSpPr>
              <p:nvPr/>
            </p:nvSpPr>
            <p:spPr>
              <a:xfrm>
                <a:off x="152400" y="855761"/>
                <a:ext cx="5486400" cy="646331"/>
              </a:xfrm>
              <a:prstGeom prst="rect">
                <a:avLst/>
              </a:prstGeom>
              <a:blipFill>
                <a:blip r:embed="rId2"/>
                <a:stretch>
                  <a:fillRect t="-4717" b="-14151"/>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5" name="TextBox 4"/>
              <p:cNvSpPr txBox="1"/>
              <p:nvPr/>
            </p:nvSpPr>
            <p:spPr>
              <a:xfrm>
                <a:off x="62390" y="1672548"/>
                <a:ext cx="5867401" cy="2092881"/>
              </a:xfrm>
              <a:prstGeom prst="rect">
                <a:avLst/>
              </a:prstGeom>
              <a:noFill/>
              <a:ln>
                <a:noFill/>
              </a:ln>
            </p:spPr>
            <p:txBody>
              <a:bodyPr wrap="square" rtlCol="0">
                <a:spAutoFit/>
              </a:bodyPr>
              <a:lstStyle/>
              <a:p>
                <a:r>
                  <a:rPr lang="en-US" b="1" u="sng" dirty="0">
                    <a:latin typeface="Calibri" panose="020F0502020204030204" pitchFamily="34" charset="0"/>
                    <a:cs typeface="Calibri" panose="020F0502020204030204" pitchFamily="34" charset="0"/>
                  </a:rPr>
                  <a:t>Sources of uncertainty affecting this </a:t>
                </a:r>
                <a:r>
                  <a:rPr lang="en-US" b="1" u="sng" dirty="0" err="1">
                    <a:latin typeface="Calibri" panose="020F0502020204030204" pitchFamily="34" charset="0"/>
                    <a:cs typeface="Calibri" panose="020F0502020204030204" pitchFamily="34" charset="0"/>
                  </a:rPr>
                  <a:t>QoI</a:t>
                </a:r>
                <a:r>
                  <a:rPr lang="en-US" b="1" u="sng" dirty="0">
                    <a:latin typeface="Calibri" panose="020F0502020204030204" pitchFamily="34" charset="0"/>
                    <a:cs typeface="Calibri" panose="020F0502020204030204" pitchFamily="34" charset="0"/>
                  </a:rPr>
                  <a:t> include:</a:t>
                </a:r>
                <a:endParaRPr lang="en-US" sz="400" b="1" u="sng" dirty="0">
                  <a:latin typeface="Calibri" panose="020F0502020204030204" pitchFamily="34" charset="0"/>
                  <a:cs typeface="Calibri" panose="020F0502020204030204" pitchFamily="34" charset="0"/>
                </a:endParaRPr>
              </a:p>
              <a:p>
                <a:r>
                  <a:rPr lang="en-US" sz="400" dirty="0">
                    <a:latin typeface="Calibri" panose="020F0502020204030204" pitchFamily="34" charset="0"/>
                    <a:cs typeface="Calibri" panose="020F0502020204030204" pitchFamily="34" charset="0"/>
                  </a:rPr>
                  <a:t> </a:t>
                </a: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Climate </a:t>
                </a:r>
                <a:r>
                  <a:rPr lang="en-US" dirty="0" err="1">
                    <a:latin typeface="Calibri" panose="020F0502020204030204" pitchFamily="34" charset="0"/>
                    <a:cs typeface="Calibri" panose="020F0502020204030204" pitchFamily="34" charset="0"/>
                  </a:rPr>
                  <a:t>forcings</a:t>
                </a:r>
                <a:r>
                  <a:rPr lang="en-US" dirty="0">
                    <a:latin typeface="Calibri" panose="020F0502020204030204" pitchFamily="34" charset="0"/>
                    <a:cs typeface="Calibri" panose="020F0502020204030204" pitchFamily="34" charset="0"/>
                  </a:rPr>
                  <a:t> (e.g., surface mass balance).</a:t>
                </a:r>
              </a:p>
              <a:p>
                <a:pPr marL="742950" lvl="1"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Basal friction (</a:t>
                </a:r>
                <a14:m>
                  <m:oMath xmlns:m="http://schemas.openxmlformats.org/officeDocument/2006/math">
                    <m:r>
                      <a:rPr lang="en-US" b="1" i="1">
                        <a:latin typeface="Cambria Math"/>
                        <a:ea typeface="Cambria Math"/>
                      </a:rPr>
                      <m:t>𝜷</m:t>
                    </m:r>
                  </m:oMath>
                </a14:m>
                <a:r>
                  <a:rPr lang="en-US" b="1" dirty="0">
                    <a:latin typeface="Calibri" panose="020F0502020204030204" pitchFamily="34" charset="0"/>
                    <a:cs typeface="Calibri" panose="020F0502020204030204" pitchFamily="34" charset="0"/>
                  </a:rPr>
                  <a:t>).</a:t>
                </a: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Ice sheet thickness (</a:t>
                </a:r>
                <a:r>
                  <a:rPr lang="en-US" i="1" dirty="0">
                    <a:latin typeface="Calibri" panose="020F0502020204030204" pitchFamily="34" charset="0"/>
                    <a:cs typeface="Calibri" panose="020F0502020204030204" pitchFamily="34" charset="0"/>
                  </a:rPr>
                  <a:t>h</a:t>
                </a:r>
                <a:r>
                  <a:rPr lang="en-US" dirty="0">
                    <a:latin typeface="Calibri" panose="020F0502020204030204" pitchFamily="34" charset="0"/>
                    <a:cs typeface="Calibri" panose="020F0502020204030204" pitchFamily="34" charset="0"/>
                  </a:rPr>
                  <a:t>).</a:t>
                </a: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Geothermal heat flux.</a:t>
                </a: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Model parameters (e.g., Glen’s                                        flow law exponent).</a:t>
                </a:r>
              </a:p>
            </p:txBody>
          </p:sp>
        </mc:Choice>
        <mc:Fallback xmlns="">
          <p:sp>
            <p:nvSpPr>
              <p:cNvPr id="5" name="TextBox 4"/>
              <p:cNvSpPr txBox="1">
                <a:spLocks noRot="1" noChangeAspect="1" noMove="1" noResize="1" noEditPoints="1" noAdjustHandles="1" noChangeArrowheads="1" noChangeShapeType="1" noTextEdit="1"/>
              </p:cNvSpPr>
              <p:nvPr/>
            </p:nvSpPr>
            <p:spPr>
              <a:xfrm>
                <a:off x="62390" y="1672548"/>
                <a:ext cx="5867401" cy="2092881"/>
              </a:xfrm>
              <a:prstGeom prst="rect">
                <a:avLst/>
              </a:prstGeom>
              <a:blipFill>
                <a:blip r:embed="rId3"/>
                <a:stretch>
                  <a:fillRect l="-831" t="-1453" b="-3488"/>
                </a:stretch>
              </a:blipFill>
              <a:ln>
                <a:noFill/>
              </a:ln>
            </p:spPr>
            <p:txBody>
              <a:bodyPr/>
              <a:lstStyle/>
              <a:p>
                <a:r>
                  <a:rPr lang="en-US">
                    <a:noFill/>
                  </a:rPr>
                  <a:t> </a:t>
                </a:r>
              </a:p>
            </p:txBody>
          </p:sp>
        </mc:Fallback>
      </mc:AlternateContent>
      <p:pic>
        <p:nvPicPr>
          <p:cNvPr id="7" name="Picture 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62000" y="3935885"/>
            <a:ext cx="3247477" cy="2362200"/>
          </a:xfrm>
          <a:prstGeom prst="rect">
            <a:avLst/>
          </a:prstGeom>
        </p:spPr>
      </p:pic>
      <mc:AlternateContent xmlns:mc="http://schemas.openxmlformats.org/markup-compatibility/2006" xmlns:a14="http://schemas.microsoft.com/office/drawing/2010/main">
        <mc:Choice Requires="a14">
          <p:sp>
            <p:nvSpPr>
              <p:cNvPr id="8" name="TextBox 7"/>
              <p:cNvSpPr txBox="1"/>
              <p:nvPr/>
            </p:nvSpPr>
            <p:spPr>
              <a:xfrm>
                <a:off x="1342477" y="6027126"/>
                <a:ext cx="2209800" cy="502895"/>
              </a:xfrm>
              <a:prstGeom prst="rect">
                <a:avLst/>
              </a:prstGeom>
              <a:noFill/>
            </p:spPr>
            <p:txBody>
              <a:bodyPr wrap="square" rtlCol="0">
                <a:spAutoFit/>
              </a:bodyPr>
              <a:lstStyle/>
              <a:p>
                <a:pPr marL="0" lvl="1"/>
                <a:r>
                  <a:rPr lang="en-US" sz="1300" dirty="0">
                    <a:solidFill>
                      <a:schemeClr val="bg1"/>
                    </a:solidFill>
                    <a:latin typeface="Calibri" panose="020F0502020204030204" pitchFamily="34" charset="0"/>
                    <a:cs typeface="Calibri" panose="020F0502020204030204" pitchFamily="34" charset="0"/>
                  </a:rPr>
                  <a:t>Basal boundary  </a:t>
                </a:r>
                <a14:m>
                  <m:oMath xmlns:m="http://schemas.openxmlformats.org/officeDocument/2006/math">
                    <m:r>
                      <m:rPr>
                        <m:sty m:val="p"/>
                      </m:rPr>
                      <a:rPr lang="el-GR" sz="1400" i="1">
                        <a:solidFill>
                          <a:schemeClr val="bg1"/>
                        </a:solidFill>
                        <a:latin typeface="Cambria Math"/>
                        <a:ea typeface="Cambria Math"/>
                      </a:rPr>
                      <m:t>Γ</m:t>
                    </m:r>
                    <m:r>
                      <a:rPr lang="el-GR" i="1" baseline="-25000" smtClean="0">
                        <a:solidFill>
                          <a:schemeClr val="bg1"/>
                        </a:solidFill>
                        <a:latin typeface="Cambria Math"/>
                        <a:ea typeface="Cambria Math"/>
                      </a:rPr>
                      <m:t>𝛽</m:t>
                    </m:r>
                  </m:oMath>
                </a14:m>
                <a:endParaRPr lang="en-US" i="1" baseline="-25000" dirty="0">
                  <a:latin typeface="Calibri" panose="020F0502020204030204" pitchFamily="34" charset="0"/>
                  <a:cs typeface="Calibri" panose="020F0502020204030204" pitchFamily="34" charset="0"/>
                </a:endParaRPr>
              </a:p>
              <a:p>
                <a:r>
                  <a:rPr lang="en-US" sz="1300" dirty="0">
                    <a:solidFill>
                      <a:schemeClr val="bg1"/>
                    </a:solidFill>
                    <a:latin typeface="Calibri" panose="020F0502020204030204" pitchFamily="34" charset="0"/>
                    <a:cs typeface="Calibri" panose="020F0502020204030204" pitchFamily="34" charset="0"/>
                  </a:rPr>
                  <a:t>)</a:t>
                </a:r>
              </a:p>
            </p:txBody>
          </p:sp>
        </mc:Choice>
        <mc:Fallback xmlns="">
          <p:sp>
            <p:nvSpPr>
              <p:cNvPr id="8" name="TextBox 7"/>
              <p:cNvSpPr txBox="1">
                <a:spLocks noRot="1" noChangeAspect="1" noMove="1" noResize="1" noEditPoints="1" noAdjustHandles="1" noChangeArrowheads="1" noChangeShapeType="1" noTextEdit="1"/>
              </p:cNvSpPr>
              <p:nvPr/>
            </p:nvSpPr>
            <p:spPr>
              <a:xfrm>
                <a:off x="1342477" y="6027126"/>
                <a:ext cx="2209800" cy="502895"/>
              </a:xfrm>
              <a:prstGeom prst="rect">
                <a:avLst/>
              </a:prstGeom>
              <a:blipFill>
                <a:blip r:embed="rId5"/>
                <a:stretch>
                  <a:fillRect l="-275" b="-10976"/>
                </a:stretch>
              </a:blipFill>
            </p:spPr>
            <p:txBody>
              <a:bodyPr/>
              <a:lstStyle/>
              <a:p>
                <a:r>
                  <a:rPr lang="en-US">
                    <a:noFill/>
                  </a:rPr>
                  <a:t> </a:t>
                </a:r>
              </a:p>
            </p:txBody>
          </p:sp>
        </mc:Fallback>
      </mc:AlternateContent>
      <p:sp>
        <p:nvSpPr>
          <p:cNvPr id="9" name="TextBox 8"/>
          <p:cNvSpPr txBox="1"/>
          <p:nvPr/>
        </p:nvSpPr>
        <p:spPr>
          <a:xfrm>
            <a:off x="1143001" y="4837873"/>
            <a:ext cx="1371600"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Ice sheet</a:t>
            </a:r>
          </a:p>
        </p:txBody>
      </p:sp>
      <p:cxnSp>
        <p:nvCxnSpPr>
          <p:cNvPr id="10" name="Straight Arrow Connector 9"/>
          <p:cNvCxnSpPr/>
          <p:nvPr/>
        </p:nvCxnSpPr>
        <p:spPr>
          <a:xfrm flipH="1" flipV="1">
            <a:off x="1037677" y="6107887"/>
            <a:ext cx="304800" cy="89174"/>
          </a:xfrm>
          <a:prstGeom prst="straightConnector1">
            <a:avLst/>
          </a:prstGeom>
          <a:ln>
            <a:solidFill>
              <a:schemeClr val="bg1"/>
            </a:solidFill>
            <a:tailEnd type="arrow"/>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11" name="TextBox 10"/>
              <p:cNvSpPr txBox="1"/>
              <p:nvPr/>
            </p:nvSpPr>
            <p:spPr>
              <a:xfrm>
                <a:off x="1723476" y="3807694"/>
                <a:ext cx="2286001" cy="671466"/>
              </a:xfrm>
              <a:prstGeom prst="rect">
                <a:avLst/>
              </a:prstGeom>
              <a:solidFill>
                <a:schemeClr val="bg1">
                  <a:lumMod val="95000"/>
                </a:schemeClr>
              </a:solidFill>
              <a:ln w="9525">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200" i="1" smtClean="0">
                          <a:solidFill>
                            <a:schemeClr val="tx1"/>
                          </a:solidFill>
                          <a:latin typeface="Cambria Math"/>
                          <a:ea typeface="Cambria Math"/>
                        </a:rPr>
                        <m:t>𝜇</m:t>
                      </m:r>
                      <m:r>
                        <a:rPr lang="en-US" sz="1200" b="0" i="1" smtClean="0">
                          <a:solidFill>
                            <a:schemeClr val="tx1"/>
                          </a:solidFill>
                          <a:latin typeface="Cambria Math"/>
                          <a:ea typeface="Cambria Math"/>
                        </a:rPr>
                        <m:t>=</m:t>
                      </m:r>
                      <m:f>
                        <m:fPr>
                          <m:ctrlPr>
                            <a:rPr lang="en-US" sz="1200" b="0" i="1" smtClean="0">
                              <a:solidFill>
                                <a:schemeClr val="tx1"/>
                              </a:solidFill>
                              <a:latin typeface="Cambria Math" panose="02040503050406030204" pitchFamily="18" charset="0"/>
                              <a:ea typeface="Cambria Math"/>
                            </a:rPr>
                          </m:ctrlPr>
                        </m:fPr>
                        <m:num>
                          <m:r>
                            <a:rPr lang="en-US" sz="1200" b="0" i="1" smtClean="0">
                              <a:solidFill>
                                <a:schemeClr val="tx1"/>
                              </a:solidFill>
                              <a:latin typeface="Cambria Math"/>
                              <a:ea typeface="Cambria Math"/>
                            </a:rPr>
                            <m:t>1</m:t>
                          </m:r>
                        </m:num>
                        <m:den>
                          <m:r>
                            <a:rPr lang="en-US" sz="1200" b="0" i="1" smtClean="0">
                              <a:solidFill>
                                <a:schemeClr val="tx1"/>
                              </a:solidFill>
                              <a:latin typeface="Cambria Math"/>
                              <a:ea typeface="Cambria Math"/>
                            </a:rPr>
                            <m:t>2</m:t>
                          </m:r>
                        </m:den>
                      </m:f>
                      <m:sSup>
                        <m:sSupPr>
                          <m:ctrlPr>
                            <a:rPr lang="en-US" sz="1200" b="0" i="1" smtClean="0">
                              <a:solidFill>
                                <a:schemeClr val="tx1"/>
                              </a:solidFill>
                              <a:latin typeface="Cambria Math" panose="02040503050406030204" pitchFamily="18" charset="0"/>
                              <a:ea typeface="Cambria Math"/>
                            </a:rPr>
                          </m:ctrlPr>
                        </m:sSupPr>
                        <m:e>
                          <m:sSup>
                            <m:sSupPr>
                              <m:ctrlPr>
                                <a:rPr lang="en-US" sz="1200" i="1">
                                  <a:solidFill>
                                    <a:schemeClr val="tx1"/>
                                  </a:solidFill>
                                  <a:latin typeface="Cambria Math" panose="02040503050406030204" pitchFamily="18" charset="0"/>
                                  <a:ea typeface="Cambria Math"/>
                                </a:rPr>
                              </m:ctrlPr>
                            </m:sSupPr>
                            <m:e>
                              <m:r>
                                <a:rPr lang="en-US" sz="1200" i="1">
                                  <a:solidFill>
                                    <a:schemeClr val="tx1"/>
                                  </a:solidFill>
                                  <a:latin typeface="Cambria Math"/>
                                  <a:ea typeface="Cambria Math"/>
                                </a:rPr>
                                <m:t>𝐴</m:t>
                              </m:r>
                            </m:e>
                            <m:sup>
                              <m:r>
                                <a:rPr lang="en-US" sz="1200" i="1">
                                  <a:solidFill>
                                    <a:schemeClr val="tx1"/>
                                  </a:solidFill>
                                  <a:latin typeface="Cambria Math"/>
                                  <a:ea typeface="Cambria Math"/>
                                </a:rPr>
                                <m:t>−</m:t>
                              </m:r>
                              <m:f>
                                <m:fPr>
                                  <m:ctrlPr>
                                    <a:rPr lang="en-US" sz="1200" i="1">
                                      <a:solidFill>
                                        <a:schemeClr val="tx1"/>
                                      </a:solidFill>
                                      <a:latin typeface="Cambria Math" panose="02040503050406030204" pitchFamily="18" charset="0"/>
                                      <a:ea typeface="Cambria Math"/>
                                    </a:rPr>
                                  </m:ctrlPr>
                                </m:fPr>
                                <m:num>
                                  <m:r>
                                    <a:rPr lang="en-US" sz="1200" i="1">
                                      <a:solidFill>
                                        <a:schemeClr val="tx1"/>
                                      </a:solidFill>
                                      <a:latin typeface="Cambria Math"/>
                                      <a:ea typeface="Cambria Math"/>
                                    </a:rPr>
                                    <m:t>1</m:t>
                                  </m:r>
                                </m:num>
                                <m:den>
                                  <m:r>
                                    <a:rPr lang="en-US" sz="1200" i="1">
                                      <a:solidFill>
                                        <a:schemeClr val="tx1"/>
                                      </a:solidFill>
                                      <a:latin typeface="Cambria Math"/>
                                      <a:ea typeface="Cambria Math"/>
                                    </a:rPr>
                                    <m:t>𝑛</m:t>
                                  </m:r>
                                </m:den>
                              </m:f>
                            </m:sup>
                          </m:sSup>
                          <m:d>
                            <m:dPr>
                              <m:ctrlPr>
                                <a:rPr lang="en-US" sz="1200" i="1">
                                  <a:solidFill>
                                    <a:schemeClr val="tx1"/>
                                  </a:solidFill>
                                  <a:latin typeface="Cambria Math" panose="02040503050406030204" pitchFamily="18" charset="0"/>
                                  <a:ea typeface="Cambria Math"/>
                                </a:rPr>
                              </m:ctrlPr>
                            </m:dPr>
                            <m:e>
                              <m:f>
                                <m:fPr>
                                  <m:ctrlPr>
                                    <a:rPr lang="en-US" sz="1200" i="1">
                                      <a:solidFill>
                                        <a:schemeClr val="tx1"/>
                                      </a:solidFill>
                                      <a:latin typeface="Cambria Math" panose="02040503050406030204" pitchFamily="18" charset="0"/>
                                      <a:ea typeface="Cambria Math"/>
                                    </a:rPr>
                                  </m:ctrlPr>
                                </m:fPr>
                                <m:num>
                                  <m:r>
                                    <a:rPr lang="en-US" sz="1200" i="1">
                                      <a:solidFill>
                                        <a:schemeClr val="tx1"/>
                                      </a:solidFill>
                                      <a:latin typeface="Cambria Math"/>
                                      <a:ea typeface="Cambria Math"/>
                                    </a:rPr>
                                    <m:t>1</m:t>
                                  </m:r>
                                </m:num>
                                <m:den>
                                  <m:r>
                                    <a:rPr lang="en-US" sz="1200" i="1">
                                      <a:solidFill>
                                        <a:schemeClr val="tx1"/>
                                      </a:solidFill>
                                      <a:latin typeface="Cambria Math"/>
                                      <a:ea typeface="Cambria Math"/>
                                    </a:rPr>
                                    <m:t>2</m:t>
                                  </m:r>
                                </m:den>
                              </m:f>
                              <m:nary>
                                <m:naryPr>
                                  <m:chr m:val="∑"/>
                                  <m:supHide m:val="on"/>
                                  <m:ctrlPr>
                                    <a:rPr lang="en-US" sz="1200" i="1">
                                      <a:solidFill>
                                        <a:schemeClr val="tx1"/>
                                      </a:solidFill>
                                      <a:latin typeface="Cambria Math" panose="02040503050406030204" pitchFamily="18" charset="0"/>
                                      <a:ea typeface="Cambria Math"/>
                                    </a:rPr>
                                  </m:ctrlPr>
                                </m:naryPr>
                                <m:sub>
                                  <m:r>
                                    <m:rPr>
                                      <m:brk m:alnAt="7"/>
                                    </m:rPr>
                                    <a:rPr lang="en-US" sz="1200" i="1">
                                      <a:solidFill>
                                        <a:schemeClr val="tx1"/>
                                      </a:solidFill>
                                      <a:latin typeface="Cambria Math"/>
                                      <a:ea typeface="Cambria Math"/>
                                    </a:rPr>
                                    <m:t>𝑖</m:t>
                                  </m:r>
                                  <m:r>
                                    <a:rPr lang="en-US" sz="1200" i="1">
                                      <a:solidFill>
                                        <a:schemeClr val="tx1"/>
                                      </a:solidFill>
                                      <a:latin typeface="Cambria Math"/>
                                      <a:ea typeface="Cambria Math"/>
                                    </a:rPr>
                                    <m:t>𝑗</m:t>
                                  </m:r>
                                </m:sub>
                                <m:sup/>
                                <m:e>
                                  <m:acc>
                                    <m:accPr>
                                      <m:chr m:val="̇"/>
                                      <m:ctrlPr>
                                        <a:rPr lang="en-US" sz="1200" i="1">
                                          <a:solidFill>
                                            <a:schemeClr val="tx1"/>
                                          </a:solidFill>
                                          <a:latin typeface="Cambria Math" panose="02040503050406030204" pitchFamily="18" charset="0"/>
                                          <a:ea typeface="Cambria Math"/>
                                        </a:rPr>
                                      </m:ctrlPr>
                                    </m:accPr>
                                    <m:e>
                                      <m:r>
                                        <a:rPr lang="en-US" sz="1200" b="1" i="1">
                                          <a:solidFill>
                                            <a:schemeClr val="tx1"/>
                                          </a:solidFill>
                                          <a:latin typeface="Cambria Math"/>
                                          <a:ea typeface="Cambria Math"/>
                                        </a:rPr>
                                        <m:t>𝝐</m:t>
                                      </m:r>
                                    </m:e>
                                  </m:acc>
                                  <m:r>
                                    <a:rPr lang="en-US" sz="1200" i="1" baseline="-25000">
                                      <a:solidFill>
                                        <a:schemeClr val="tx1"/>
                                      </a:solidFill>
                                      <a:latin typeface="Cambria Math"/>
                                      <a:ea typeface="Cambria Math"/>
                                    </a:rPr>
                                    <m:t>𝑖𝑗</m:t>
                                  </m:r>
                                  <m:r>
                                    <a:rPr lang="en-US" sz="1200" i="1" baseline="30000">
                                      <a:solidFill>
                                        <a:schemeClr val="tx1"/>
                                      </a:solidFill>
                                      <a:latin typeface="Cambria Math"/>
                                      <a:ea typeface="Cambria Math"/>
                                    </a:rPr>
                                    <m:t>2</m:t>
                                  </m:r>
                                  <m:r>
                                    <a:rPr lang="en-US" sz="1200" i="1">
                                      <a:solidFill>
                                        <a:schemeClr val="tx1"/>
                                      </a:solidFill>
                                      <a:latin typeface="Cambria Math"/>
                                      <a:ea typeface="Cambria Math"/>
                                    </a:rPr>
                                    <m:t>+</m:t>
                                  </m:r>
                                </m:e>
                              </m:nary>
                              <m:r>
                                <a:rPr lang="en-US" sz="1200" i="1">
                                  <a:solidFill>
                                    <a:schemeClr val="tx1"/>
                                  </a:solidFill>
                                  <a:latin typeface="Cambria Math"/>
                                  <a:ea typeface="Cambria Math"/>
                                </a:rPr>
                                <m:t>𝛾</m:t>
                              </m:r>
                            </m:e>
                          </m:d>
                        </m:e>
                        <m:sup>
                          <m:d>
                            <m:dPr>
                              <m:ctrlPr>
                                <a:rPr lang="en-US" sz="1200" i="1">
                                  <a:solidFill>
                                    <a:schemeClr val="tx1"/>
                                  </a:solidFill>
                                  <a:latin typeface="Cambria Math" panose="02040503050406030204" pitchFamily="18" charset="0"/>
                                  <a:ea typeface="Cambria Math"/>
                                </a:rPr>
                              </m:ctrlPr>
                            </m:dPr>
                            <m:e>
                              <m:f>
                                <m:fPr>
                                  <m:ctrlPr>
                                    <a:rPr lang="en-US" sz="1200" i="1">
                                      <a:solidFill>
                                        <a:schemeClr val="tx1"/>
                                      </a:solidFill>
                                      <a:latin typeface="Cambria Math" panose="02040503050406030204" pitchFamily="18" charset="0"/>
                                      <a:ea typeface="Cambria Math"/>
                                    </a:rPr>
                                  </m:ctrlPr>
                                </m:fPr>
                                <m:num>
                                  <m:r>
                                    <a:rPr lang="en-US" sz="1200" i="1">
                                      <a:solidFill>
                                        <a:schemeClr val="tx1"/>
                                      </a:solidFill>
                                      <a:latin typeface="Cambria Math"/>
                                      <a:ea typeface="Cambria Math"/>
                                    </a:rPr>
                                    <m:t>1</m:t>
                                  </m:r>
                                </m:num>
                                <m:den>
                                  <m:r>
                                    <a:rPr lang="en-US" sz="1200" i="1">
                                      <a:solidFill>
                                        <a:schemeClr val="tx1"/>
                                      </a:solidFill>
                                      <a:latin typeface="Cambria Math"/>
                                      <a:ea typeface="Cambria Math"/>
                                    </a:rPr>
                                    <m:t>2</m:t>
                                  </m:r>
                                  <m:r>
                                    <a:rPr lang="en-US" sz="1200" i="1">
                                      <a:solidFill>
                                        <a:schemeClr val="tx1"/>
                                      </a:solidFill>
                                      <a:latin typeface="Cambria Math"/>
                                      <a:ea typeface="Cambria Math"/>
                                    </a:rPr>
                                    <m:t>𝑛</m:t>
                                  </m:r>
                                </m:den>
                              </m:f>
                              <m:r>
                                <a:rPr lang="en-US" sz="1200" i="1">
                                  <a:solidFill>
                                    <a:schemeClr val="tx1"/>
                                  </a:solidFill>
                                  <a:latin typeface="Cambria Math"/>
                                  <a:ea typeface="Cambria Math"/>
                                </a:rPr>
                                <m:t>−</m:t>
                              </m:r>
                              <m:f>
                                <m:fPr>
                                  <m:ctrlPr>
                                    <a:rPr lang="en-US" sz="1200" i="1">
                                      <a:solidFill>
                                        <a:schemeClr val="tx1"/>
                                      </a:solidFill>
                                      <a:latin typeface="Cambria Math" panose="02040503050406030204" pitchFamily="18" charset="0"/>
                                      <a:ea typeface="Cambria Math"/>
                                    </a:rPr>
                                  </m:ctrlPr>
                                </m:fPr>
                                <m:num>
                                  <m:r>
                                    <a:rPr lang="en-US" sz="1200" i="1">
                                      <a:solidFill>
                                        <a:schemeClr val="tx1"/>
                                      </a:solidFill>
                                      <a:latin typeface="Cambria Math"/>
                                      <a:ea typeface="Cambria Math"/>
                                    </a:rPr>
                                    <m:t>1</m:t>
                                  </m:r>
                                </m:num>
                                <m:den>
                                  <m:r>
                                    <a:rPr lang="en-US" sz="1200" i="1">
                                      <a:solidFill>
                                        <a:schemeClr val="tx1"/>
                                      </a:solidFill>
                                      <a:latin typeface="Cambria Math"/>
                                      <a:ea typeface="Cambria Math"/>
                                    </a:rPr>
                                    <m:t>2</m:t>
                                  </m:r>
                                </m:den>
                              </m:f>
                            </m:e>
                          </m:d>
                        </m:sup>
                      </m:sSup>
                    </m:oMath>
                  </m:oMathPara>
                </a14:m>
                <a:endParaRPr lang="en-US" sz="1200" dirty="0">
                  <a:solidFill>
                    <a:schemeClr val="tx1"/>
                  </a:solidFill>
                </a:endParaRPr>
              </a:p>
            </p:txBody>
          </p:sp>
        </mc:Choice>
        <mc:Fallback xmlns="">
          <p:sp>
            <p:nvSpPr>
              <p:cNvPr id="11" name="TextBox 10"/>
              <p:cNvSpPr txBox="1">
                <a:spLocks noRot="1" noChangeAspect="1" noMove="1" noResize="1" noEditPoints="1" noAdjustHandles="1" noChangeArrowheads="1" noChangeShapeType="1" noTextEdit="1"/>
              </p:cNvSpPr>
              <p:nvPr/>
            </p:nvSpPr>
            <p:spPr>
              <a:xfrm>
                <a:off x="1723476" y="3807694"/>
                <a:ext cx="2286001" cy="671466"/>
              </a:xfrm>
              <a:prstGeom prst="rect">
                <a:avLst/>
              </a:prstGeom>
              <a:blipFill>
                <a:blip r:embed="rId6"/>
                <a:stretch>
                  <a:fillRect/>
                </a:stretch>
              </a:blipFill>
              <a:ln w="9525">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p:cNvSpPr txBox="1"/>
              <p:nvPr/>
            </p:nvSpPr>
            <p:spPr>
              <a:xfrm>
                <a:off x="1981200" y="4467437"/>
                <a:ext cx="1865842" cy="276999"/>
              </a:xfrm>
              <a:prstGeom prst="rect">
                <a:avLst/>
              </a:prstGeom>
              <a:noFill/>
            </p:spPr>
            <p:txBody>
              <a:bodyPr wrap="square" rtlCol="0">
                <a:spAutoFit/>
              </a:bodyPr>
              <a:lstStyle/>
              <a:p>
                <a14:m>
                  <m:oMath xmlns:m="http://schemas.openxmlformats.org/officeDocument/2006/math">
                    <m:r>
                      <a:rPr lang="en-US" sz="1200" i="1" dirty="0" smtClean="0">
                        <a:latin typeface="Cambria Math"/>
                      </a:rPr>
                      <m:t>𝑛</m:t>
                    </m:r>
                  </m:oMath>
                </a14:m>
                <a:r>
                  <a:rPr lang="en-US" sz="1200" dirty="0">
                    <a:latin typeface="Calibri" panose="020F0502020204030204" pitchFamily="34" charset="0"/>
                    <a:cs typeface="Calibri" panose="020F0502020204030204" pitchFamily="34" charset="0"/>
                  </a:rPr>
                  <a:t> = Glen’s law exponent</a:t>
                </a:r>
              </a:p>
            </p:txBody>
          </p:sp>
        </mc:Choice>
        <mc:Fallback xmlns="">
          <p:sp>
            <p:nvSpPr>
              <p:cNvPr id="12" name="TextBox 11"/>
              <p:cNvSpPr txBox="1">
                <a:spLocks noRot="1" noChangeAspect="1" noMove="1" noResize="1" noEditPoints="1" noAdjustHandles="1" noChangeArrowheads="1" noChangeShapeType="1" noTextEdit="1"/>
              </p:cNvSpPr>
              <p:nvPr/>
            </p:nvSpPr>
            <p:spPr>
              <a:xfrm>
                <a:off x="1981200" y="4467437"/>
                <a:ext cx="1865842" cy="276999"/>
              </a:xfrm>
              <a:prstGeom prst="rect">
                <a:avLst/>
              </a:prstGeom>
              <a:blipFill>
                <a:blip r:embed="rId7"/>
                <a:stretch>
                  <a:fillRect t="-2222" b="-17778"/>
                </a:stretch>
              </a:blipFill>
            </p:spPr>
            <p:txBody>
              <a:bodyPr/>
              <a:lstStyle/>
              <a:p>
                <a:r>
                  <a:rPr lang="en-US">
                    <a:noFill/>
                  </a:rPr>
                  <a:t> </a:t>
                </a:r>
              </a:p>
            </p:txBody>
          </p:sp>
        </mc:Fallback>
      </mc:AlternateContent>
      <p:cxnSp>
        <p:nvCxnSpPr>
          <p:cNvPr id="13" name="Straight Arrow Connector 12"/>
          <p:cNvCxnSpPr/>
          <p:nvPr/>
        </p:nvCxnSpPr>
        <p:spPr>
          <a:xfrm flipH="1">
            <a:off x="762001" y="4382520"/>
            <a:ext cx="8976" cy="1644606"/>
          </a:xfrm>
          <a:prstGeom prst="straightConnector1">
            <a:avLst/>
          </a:prstGeom>
          <a:ln w="12700">
            <a:solidFill>
              <a:schemeClr val="tx1"/>
            </a:solidFill>
            <a:headEnd type="arrow"/>
            <a:tailEnd type="arrow"/>
          </a:ln>
        </p:spPr>
        <p:style>
          <a:lnRef idx="1">
            <a:schemeClr val="accent1"/>
          </a:lnRef>
          <a:fillRef idx="0">
            <a:schemeClr val="accent1"/>
          </a:fillRef>
          <a:effectRef idx="0">
            <a:schemeClr val="accent1"/>
          </a:effectRef>
          <a:fontRef idx="minor">
            <a:schemeClr val="tx1"/>
          </a:fontRef>
        </p:style>
      </p:cxnSp>
      <p:sp>
        <p:nvSpPr>
          <p:cNvPr id="14" name="TextBox 13"/>
          <p:cNvSpPr txBox="1"/>
          <p:nvPr/>
        </p:nvSpPr>
        <p:spPr>
          <a:xfrm>
            <a:off x="-152400" y="4943213"/>
            <a:ext cx="1066800" cy="523220"/>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thickness</a:t>
            </a:r>
          </a:p>
          <a:p>
            <a:pPr algn="ctr"/>
            <a:r>
              <a:rPr lang="en-US" sz="1400" dirty="0">
                <a:latin typeface="Calibri" panose="020F0502020204030204" pitchFamily="34" charset="0"/>
                <a:cs typeface="Calibri" panose="020F0502020204030204" pitchFamily="34" charset="0"/>
              </a:rPr>
              <a:t>(</a:t>
            </a:r>
            <a:r>
              <a:rPr lang="en-US" sz="1400" i="1" dirty="0">
                <a:latin typeface="Calibri" panose="020F0502020204030204" pitchFamily="34" charset="0"/>
                <a:cs typeface="Calibri" panose="020F0502020204030204" pitchFamily="34" charset="0"/>
              </a:rPr>
              <a:t>h</a:t>
            </a:r>
            <a:r>
              <a:rPr lang="en-US" sz="1400" dirty="0">
                <a:latin typeface="Calibri" panose="020F0502020204030204" pitchFamily="34" charset="0"/>
                <a:cs typeface="Calibri" panose="020F0502020204030204" pitchFamily="34" charset="0"/>
              </a:rPr>
              <a:t>)</a:t>
            </a:r>
          </a:p>
        </p:txBody>
      </p:sp>
      <p:sp>
        <p:nvSpPr>
          <p:cNvPr id="17" name="Down Arrow 16"/>
          <p:cNvSpPr/>
          <p:nvPr/>
        </p:nvSpPr>
        <p:spPr>
          <a:xfrm>
            <a:off x="8242531" y="2567684"/>
            <a:ext cx="599598" cy="3620255"/>
          </a:xfrm>
          <a:prstGeom prst="downArrow">
            <a:avLst/>
          </a:prstGeom>
          <a:solidFill>
            <a:schemeClr val="bg1">
              <a:lumMod val="95000"/>
            </a:schemeClr>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TextBox 17"/>
          <p:cNvSpPr txBox="1"/>
          <p:nvPr/>
        </p:nvSpPr>
        <p:spPr>
          <a:xfrm>
            <a:off x="5338140" y="2538376"/>
            <a:ext cx="2733198" cy="830997"/>
          </a:xfrm>
          <a:prstGeom prst="rect">
            <a:avLst/>
          </a:prstGeom>
          <a:solidFill>
            <a:srgbClr val="CCFF99"/>
          </a:solidFill>
        </p:spPr>
        <p:txBody>
          <a:bodyPr wrap="square" rtlCol="0">
            <a:spAutoFit/>
          </a:bodyPr>
          <a:lstStyle/>
          <a:p>
            <a:pPr algn="ctr"/>
            <a:r>
              <a:rPr lang="en-US" sz="1600" b="1" i="1" dirty="0">
                <a:latin typeface="Calibri" panose="020F0502020204030204" pitchFamily="34" charset="0"/>
                <a:cs typeface="Calibri" panose="020F0502020204030204" pitchFamily="34" charset="0"/>
              </a:rPr>
              <a:t>Stage 1:</a:t>
            </a:r>
          </a:p>
          <a:p>
            <a:pPr algn="ctr"/>
            <a:r>
              <a:rPr lang="en-US" sz="1600" dirty="0">
                <a:latin typeface="Calibri" panose="020F0502020204030204" pitchFamily="34" charset="0"/>
                <a:cs typeface="Calibri" panose="020F0502020204030204" pitchFamily="34" charset="0"/>
              </a:rPr>
              <a:t>Estimate ice sheet initial condition (MAP point).</a:t>
            </a:r>
          </a:p>
        </p:txBody>
      </p:sp>
      <p:sp>
        <p:nvSpPr>
          <p:cNvPr id="19" name="TextBox 18"/>
          <p:cNvSpPr txBox="1"/>
          <p:nvPr/>
        </p:nvSpPr>
        <p:spPr>
          <a:xfrm>
            <a:off x="5338140" y="3553361"/>
            <a:ext cx="2733199" cy="1323439"/>
          </a:xfrm>
          <a:prstGeom prst="rect">
            <a:avLst/>
          </a:prstGeom>
          <a:solidFill>
            <a:schemeClr val="accent4">
              <a:lumMod val="40000"/>
              <a:lumOff val="60000"/>
            </a:schemeClr>
          </a:solidFill>
        </p:spPr>
        <p:txBody>
          <a:bodyPr wrap="square" rtlCol="0">
            <a:spAutoFit/>
          </a:bodyPr>
          <a:lstStyle/>
          <a:p>
            <a:pPr algn="ctr"/>
            <a:r>
              <a:rPr lang="en-US" sz="1600" b="1" i="1" dirty="0">
                <a:latin typeface="Calibri" panose="020F0502020204030204" pitchFamily="34" charset="0"/>
                <a:cs typeface="Calibri" panose="020F0502020204030204" pitchFamily="34" charset="0"/>
              </a:rPr>
              <a:t>Stage 2:</a:t>
            </a:r>
          </a:p>
          <a:p>
            <a:pPr algn="ctr"/>
            <a:r>
              <a:rPr lang="en-US" sz="1600" dirty="0">
                <a:latin typeface="Calibri" panose="020F0502020204030204" pitchFamily="34" charset="0"/>
                <a:cs typeface="Calibri" panose="020F0502020204030204" pitchFamily="34" charset="0"/>
              </a:rPr>
              <a:t>Update prior uncertainty in ice sheet initial condition </a:t>
            </a:r>
          </a:p>
          <a:p>
            <a:pPr algn="ctr"/>
            <a:r>
              <a:rPr lang="en-US" sz="1600" dirty="0">
                <a:latin typeface="Calibri" panose="020F0502020204030204" pitchFamily="34" charset="0"/>
                <a:cs typeface="Calibri" panose="020F0502020204030204" pitchFamily="34" charset="0"/>
              </a:rPr>
              <a:t>using observational data</a:t>
            </a:r>
          </a:p>
          <a:p>
            <a:pPr algn="ctr"/>
            <a:r>
              <a:rPr lang="en-US" sz="1600" dirty="0">
                <a:latin typeface="Calibri" panose="020F0502020204030204" pitchFamily="34" charset="0"/>
                <a:cs typeface="Calibri" panose="020F0502020204030204" pitchFamily="34" charset="0"/>
              </a:rPr>
              <a:t>and steady state model</a:t>
            </a:r>
          </a:p>
        </p:txBody>
      </p:sp>
      <p:sp>
        <p:nvSpPr>
          <p:cNvPr id="20" name="TextBox 19"/>
          <p:cNvSpPr txBox="1"/>
          <p:nvPr/>
        </p:nvSpPr>
        <p:spPr>
          <a:xfrm>
            <a:off x="5338140" y="5033052"/>
            <a:ext cx="2733197" cy="1097108"/>
          </a:xfrm>
          <a:prstGeom prst="rect">
            <a:avLst/>
          </a:prstGeom>
          <a:solidFill>
            <a:schemeClr val="accent6">
              <a:lumMod val="40000"/>
              <a:lumOff val="60000"/>
            </a:schemeClr>
          </a:solidFill>
        </p:spPr>
        <p:txBody>
          <a:bodyPr wrap="square" rtlCol="0">
            <a:spAutoFit/>
          </a:bodyPr>
          <a:lstStyle/>
          <a:p>
            <a:pPr algn="ctr"/>
            <a:r>
              <a:rPr lang="en-US" sz="1600" b="1" i="1" dirty="0">
                <a:latin typeface="Calibri" panose="020F0502020204030204" pitchFamily="34" charset="0"/>
                <a:cs typeface="Calibri" panose="020F0502020204030204" pitchFamily="34" charset="0"/>
              </a:rPr>
              <a:t>Stage 3:</a:t>
            </a:r>
          </a:p>
          <a:p>
            <a:pPr algn="ctr"/>
            <a:r>
              <a:rPr lang="en-US" sz="1600" dirty="0">
                <a:latin typeface="Calibri" panose="020F0502020204030204" pitchFamily="34" charset="0"/>
                <a:cs typeface="Calibri" panose="020F0502020204030204" pitchFamily="34" charset="0"/>
              </a:rPr>
              <a:t>Propagate uncertain initial condition through ice-sheet evolution model</a:t>
            </a:r>
          </a:p>
        </p:txBody>
      </p:sp>
      <p:sp>
        <p:nvSpPr>
          <p:cNvPr id="22" name="TextBox 21"/>
          <p:cNvSpPr txBox="1"/>
          <p:nvPr/>
        </p:nvSpPr>
        <p:spPr>
          <a:xfrm>
            <a:off x="5737981" y="1946233"/>
            <a:ext cx="2727866" cy="369332"/>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UQ Workflow</a:t>
            </a:r>
          </a:p>
        </p:txBody>
      </p:sp>
      <p:sp>
        <p:nvSpPr>
          <p:cNvPr id="4" name="TextBox 3"/>
          <p:cNvSpPr txBox="1"/>
          <p:nvPr/>
        </p:nvSpPr>
        <p:spPr>
          <a:xfrm>
            <a:off x="4137287" y="2652128"/>
            <a:ext cx="1387389" cy="584775"/>
          </a:xfrm>
          <a:prstGeom prst="rect">
            <a:avLst/>
          </a:prstGeom>
          <a:solidFill>
            <a:schemeClr val="bg1"/>
          </a:solidFill>
          <a:ln>
            <a:solidFill>
              <a:schemeClr val="tx1"/>
            </a:solidFill>
          </a:ln>
        </p:spPr>
        <p:txBody>
          <a:bodyPr wrap="square" rtlCol="0">
            <a:spAutoFit/>
          </a:bodyPr>
          <a:lstStyle/>
          <a:p>
            <a:pPr algn="ctr"/>
            <a:r>
              <a:rPr lang="en-US" sz="1600" b="1" i="1" dirty="0">
                <a:latin typeface="Calibri" panose="020F0502020204030204" pitchFamily="34" charset="0"/>
                <a:cs typeface="Calibri" panose="020F0502020204030204" pitchFamily="34" charset="0"/>
              </a:rPr>
              <a:t>Deterministic inversion</a:t>
            </a:r>
          </a:p>
        </p:txBody>
      </p:sp>
      <p:sp>
        <p:nvSpPr>
          <p:cNvPr id="23" name="TextBox 22"/>
          <p:cNvSpPr txBox="1"/>
          <p:nvPr/>
        </p:nvSpPr>
        <p:spPr>
          <a:xfrm>
            <a:off x="4192031" y="4001471"/>
            <a:ext cx="1218169" cy="584775"/>
          </a:xfrm>
          <a:prstGeom prst="rect">
            <a:avLst/>
          </a:prstGeom>
          <a:solidFill>
            <a:schemeClr val="bg1"/>
          </a:solidFill>
          <a:ln>
            <a:solidFill>
              <a:schemeClr val="tx1"/>
            </a:solidFill>
          </a:ln>
        </p:spPr>
        <p:txBody>
          <a:bodyPr wrap="square" rtlCol="0">
            <a:spAutoFit/>
          </a:bodyPr>
          <a:lstStyle/>
          <a:p>
            <a:pPr algn="ctr"/>
            <a:r>
              <a:rPr lang="en-US" sz="1600" b="1" i="1" dirty="0">
                <a:latin typeface="Calibri" panose="020F0502020204030204" pitchFamily="34" charset="0"/>
                <a:cs typeface="Calibri" panose="020F0502020204030204" pitchFamily="34" charset="0"/>
              </a:rPr>
              <a:t>Bayesian calibration</a:t>
            </a:r>
          </a:p>
        </p:txBody>
      </p:sp>
      <mc:AlternateContent xmlns:mc="http://schemas.openxmlformats.org/markup-compatibility/2006" xmlns:a14="http://schemas.microsoft.com/office/drawing/2010/main">
        <mc:Choice Requires="a14">
          <p:sp>
            <p:nvSpPr>
              <p:cNvPr id="26" name="TextBox 25"/>
              <p:cNvSpPr txBox="1"/>
              <p:nvPr/>
            </p:nvSpPr>
            <p:spPr>
              <a:xfrm>
                <a:off x="5720590" y="849674"/>
                <a:ext cx="3330334" cy="646331"/>
              </a:xfrm>
              <a:prstGeom prst="rect">
                <a:avLst/>
              </a:prstGeom>
              <a:solidFill>
                <a:srgbClr val="FFFF99"/>
              </a:solidFill>
            </p:spPr>
            <p:txBody>
              <a:bodyPr wrap="square" rtlCol="0">
                <a:spAutoFit/>
              </a:bodyPr>
              <a:lstStyle/>
              <a:p>
                <a:pPr marL="0" lvl="1" algn="ctr"/>
                <a:r>
                  <a:rPr lang="en-US" dirty="0">
                    <a:latin typeface="Calibri" panose="020F0502020204030204" pitchFamily="34" charset="0"/>
                    <a:cs typeface="Calibri" panose="020F0502020204030204" pitchFamily="34" charset="0"/>
                  </a:rPr>
                  <a:t>As a first step, we focus on effect of uncertainty in </a:t>
                </a:r>
                <a14:m>
                  <m:oMath xmlns:m="http://schemas.openxmlformats.org/officeDocument/2006/math">
                    <m:r>
                      <a:rPr lang="en-US" b="0" i="1">
                        <a:latin typeface="Cambria Math"/>
                        <a:ea typeface="Cambria Math"/>
                      </a:rPr>
                      <m:t>𝛽</m:t>
                    </m:r>
                  </m:oMath>
                </a14:m>
                <a:r>
                  <a:rPr lang="en-US" dirty="0">
                    <a:latin typeface="Calibri" panose="020F0502020204030204" pitchFamily="34" charset="0"/>
                    <a:cs typeface="Calibri" panose="020F0502020204030204" pitchFamily="34" charset="0"/>
                  </a:rPr>
                  <a:t> only. </a:t>
                </a:r>
              </a:p>
            </p:txBody>
          </p:sp>
        </mc:Choice>
        <mc:Fallback xmlns="">
          <p:sp>
            <p:nvSpPr>
              <p:cNvPr id="26" name="TextBox 25"/>
              <p:cNvSpPr txBox="1">
                <a:spLocks noRot="1" noChangeAspect="1" noMove="1" noResize="1" noEditPoints="1" noAdjustHandles="1" noChangeArrowheads="1" noChangeShapeType="1" noTextEdit="1"/>
              </p:cNvSpPr>
              <p:nvPr/>
            </p:nvSpPr>
            <p:spPr>
              <a:xfrm>
                <a:off x="5720590" y="849674"/>
                <a:ext cx="3330334" cy="646331"/>
              </a:xfrm>
              <a:prstGeom prst="rect">
                <a:avLst/>
              </a:prstGeom>
              <a:blipFill>
                <a:blip r:embed="rId9"/>
                <a:stretch>
                  <a:fillRect l="-366" t="-4717" r="-1280" b="-14151"/>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5" name="TextBox 24"/>
              <p:cNvSpPr txBox="1"/>
              <p:nvPr/>
            </p:nvSpPr>
            <p:spPr>
              <a:xfrm>
                <a:off x="2249228" y="5500240"/>
                <a:ext cx="2349518" cy="523220"/>
              </a:xfrm>
              <a:prstGeom prst="rect">
                <a:avLst/>
              </a:prstGeom>
              <a:solidFill>
                <a:schemeClr val="bg1"/>
              </a:solidFill>
              <a:ln>
                <a:solidFill>
                  <a:schemeClr val="tx1"/>
                </a:solidFill>
              </a:ln>
            </p:spPr>
            <p:txBody>
              <a:bodyPr wrap="square" rtlCol="0">
                <a:spAutoFit/>
              </a:bodyPr>
              <a:lstStyle/>
              <a:p>
                <a:pPr marL="0" lvl="1" algn="ctr"/>
                <a:r>
                  <a:rPr lang="en-US" sz="1400" b="1" i="1" dirty="0">
                    <a:latin typeface="Calibri" panose="020F0502020204030204" pitchFamily="34" charset="0"/>
                    <a:cs typeface="Calibri" panose="020F0502020204030204" pitchFamily="34" charset="0"/>
                  </a:rPr>
                  <a:t>Basal sliding BC: </a:t>
                </a:r>
                <a14:m>
                  <m:oMath xmlns:m="http://schemas.openxmlformats.org/officeDocument/2006/math">
                    <m:r>
                      <a:rPr lang="en-US" sz="1400" b="1" i="1">
                        <a:latin typeface="Cambria Math"/>
                      </a:rPr>
                      <m:t> </m:t>
                    </m:r>
                  </m:oMath>
                </a14:m>
                <a:endParaRPr lang="en-US" sz="1400" b="1" i="1" dirty="0">
                  <a:latin typeface="Calibri" panose="020F0502020204030204" pitchFamily="34" charset="0"/>
                  <a:cs typeface="Calibri" panose="020F0502020204030204" pitchFamily="34" charset="0"/>
                </a:endParaRPr>
              </a:p>
              <a:p>
                <a:pPr marL="0" lvl="1" algn="ctr"/>
                <a14:m>
                  <m:oMath xmlns:m="http://schemas.openxmlformats.org/officeDocument/2006/math">
                    <m:r>
                      <a:rPr lang="en-US" sz="1400" i="1">
                        <a:latin typeface="Cambria Math"/>
                      </a:rPr>
                      <m:t>2</m:t>
                    </m:r>
                    <m:r>
                      <a:rPr lang="en-US" sz="1400" i="1">
                        <a:latin typeface="Cambria Math"/>
                        <a:ea typeface="Cambria Math"/>
                      </a:rPr>
                      <m:t>𝜇</m:t>
                    </m:r>
                    <m:acc>
                      <m:accPr>
                        <m:chr m:val="̇"/>
                        <m:ctrlPr>
                          <a:rPr lang="en-US" sz="1400" i="1">
                            <a:latin typeface="Cambria Math" panose="02040503050406030204" pitchFamily="18" charset="0"/>
                            <a:ea typeface="Cambria Math"/>
                          </a:rPr>
                        </m:ctrlPr>
                      </m:accPr>
                      <m:e>
                        <m:r>
                          <a:rPr lang="en-US" sz="1400" b="1" i="1">
                            <a:latin typeface="Cambria Math"/>
                            <a:ea typeface="Cambria Math"/>
                          </a:rPr>
                          <m:t>𝝐</m:t>
                        </m:r>
                      </m:e>
                    </m:acc>
                    <m:r>
                      <a:rPr lang="en-US" sz="1400" i="1" baseline="-25000">
                        <a:latin typeface="Cambria Math"/>
                        <a:ea typeface="Cambria Math"/>
                      </a:rPr>
                      <m:t>𝑖</m:t>
                    </m:r>
                    <m:r>
                      <a:rPr lang="en-US" sz="1400" i="1">
                        <a:latin typeface="Cambria Math"/>
                        <a:ea typeface="Cambria Math"/>
                      </a:rPr>
                      <m:t>∙</m:t>
                    </m:r>
                    <m:r>
                      <a:rPr lang="en-US" sz="1400" b="1" i="1">
                        <a:latin typeface="Cambria Math"/>
                        <a:ea typeface="Cambria Math"/>
                      </a:rPr>
                      <m:t>𝒏</m:t>
                    </m:r>
                    <m:r>
                      <a:rPr lang="en-US" sz="1400" i="1">
                        <a:latin typeface="Cambria Math"/>
                        <a:ea typeface="Cambria Math"/>
                      </a:rPr>
                      <m:t>+</m:t>
                    </m:r>
                    <m:r>
                      <a:rPr lang="en-US" sz="1400" i="1">
                        <a:latin typeface="Cambria Math"/>
                        <a:ea typeface="Cambria Math"/>
                      </a:rPr>
                      <m:t>𝛽</m:t>
                    </m:r>
                    <m:sSub>
                      <m:sSubPr>
                        <m:ctrlPr>
                          <a:rPr lang="en-US" sz="1400" i="1" dirty="0" smtClean="0">
                            <a:latin typeface="Cambria Math" panose="02040503050406030204" pitchFamily="18" charset="0"/>
                            <a:cs typeface="Calibri" panose="020F0502020204030204" pitchFamily="34" charset="0"/>
                          </a:rPr>
                        </m:ctrlPr>
                      </m:sSubPr>
                      <m:e>
                        <m:r>
                          <a:rPr lang="en-US" sz="1400" b="0" i="1" dirty="0" smtClean="0">
                            <a:latin typeface="Cambria Math" panose="02040503050406030204" pitchFamily="18" charset="0"/>
                            <a:cs typeface="Calibri" panose="020F0502020204030204" pitchFamily="34" charset="0"/>
                          </a:rPr>
                          <m:t>𝑢</m:t>
                        </m:r>
                      </m:e>
                      <m:sub>
                        <m:r>
                          <a:rPr lang="en-US" sz="1400" b="0" i="1" dirty="0" smtClean="0">
                            <a:latin typeface="Cambria Math" panose="02040503050406030204" pitchFamily="18" charset="0"/>
                            <a:cs typeface="Calibri" panose="020F0502020204030204" pitchFamily="34" charset="0"/>
                          </a:rPr>
                          <m:t>𝑖</m:t>
                        </m:r>
                      </m:sub>
                    </m:sSub>
                    <m:r>
                      <a:rPr lang="en-US" sz="1400" i="1">
                        <a:latin typeface="Cambria Math"/>
                        <a:ea typeface="Cambria Math"/>
                      </a:rPr>
                      <m:t>=0</m:t>
                    </m:r>
                  </m:oMath>
                </a14:m>
                <a:r>
                  <a:rPr lang="en-US" sz="1400" i="1" dirty="0">
                    <a:latin typeface="Calibri" panose="020F0502020204030204" pitchFamily="34" charset="0"/>
                    <a:cs typeface="Calibri" panose="020F0502020204030204" pitchFamily="34" charset="0"/>
                  </a:rPr>
                  <a:t>, </a:t>
                </a:r>
                <a:r>
                  <a:rPr lang="en-US" sz="1400" dirty="0">
                    <a:latin typeface="Calibri" panose="020F0502020204030204" pitchFamily="34" charset="0"/>
                    <a:cs typeface="Calibri" panose="020F0502020204030204" pitchFamily="34" charset="0"/>
                  </a:rPr>
                  <a:t>on </a:t>
                </a:r>
                <a14:m>
                  <m:oMath xmlns:m="http://schemas.openxmlformats.org/officeDocument/2006/math">
                    <m:r>
                      <m:rPr>
                        <m:sty m:val="p"/>
                      </m:rPr>
                      <a:rPr lang="el-GR" sz="1400" i="1">
                        <a:latin typeface="Cambria Math"/>
                        <a:ea typeface="Cambria Math"/>
                      </a:rPr>
                      <m:t>Γ</m:t>
                    </m:r>
                    <m:r>
                      <a:rPr lang="el-GR" sz="1400" i="1" baseline="-25000">
                        <a:latin typeface="Cambria Math"/>
                        <a:ea typeface="Cambria Math"/>
                      </a:rPr>
                      <m:t>𝛽</m:t>
                    </m:r>
                  </m:oMath>
                </a14:m>
                <a:endParaRPr lang="en-US" sz="1400" dirty="0">
                  <a:latin typeface="Calibri" panose="020F0502020204030204" pitchFamily="34" charset="0"/>
                  <a:cs typeface="Calibri" panose="020F0502020204030204" pitchFamily="34" charset="0"/>
                </a:endParaRPr>
              </a:p>
            </p:txBody>
          </p:sp>
        </mc:Choice>
        <mc:Fallback xmlns="">
          <p:sp>
            <p:nvSpPr>
              <p:cNvPr id="25" name="TextBox 24"/>
              <p:cNvSpPr txBox="1">
                <a:spLocks noRot="1" noChangeAspect="1" noMove="1" noResize="1" noEditPoints="1" noAdjustHandles="1" noChangeArrowheads="1" noChangeShapeType="1" noTextEdit="1"/>
              </p:cNvSpPr>
              <p:nvPr/>
            </p:nvSpPr>
            <p:spPr>
              <a:xfrm>
                <a:off x="2249228" y="5500240"/>
                <a:ext cx="2349518" cy="523220"/>
              </a:xfrm>
              <a:prstGeom prst="rect">
                <a:avLst/>
              </a:prstGeom>
              <a:blipFill>
                <a:blip r:embed="rId10"/>
                <a:stretch>
                  <a:fillRect b="-10227"/>
                </a:stretch>
              </a:blipFill>
              <a:ln>
                <a:solidFill>
                  <a:schemeClr val="tx1"/>
                </a:solidFill>
              </a:ln>
            </p:spPr>
            <p:txBody>
              <a:bodyPr/>
              <a:lstStyle/>
              <a:p>
                <a:r>
                  <a:rPr lang="en-US">
                    <a:noFill/>
                  </a:rPr>
                  <a:t> </a:t>
                </a:r>
              </a:p>
            </p:txBody>
          </p:sp>
        </mc:Fallback>
      </mc:AlternateContent>
      <p:sp>
        <p:nvSpPr>
          <p:cNvPr id="24" name="TextBox 23"/>
          <p:cNvSpPr txBox="1"/>
          <p:nvPr/>
        </p:nvSpPr>
        <p:spPr>
          <a:xfrm>
            <a:off x="4124229" y="5130225"/>
            <a:ext cx="1296892" cy="584775"/>
          </a:xfrm>
          <a:prstGeom prst="rect">
            <a:avLst/>
          </a:prstGeom>
          <a:solidFill>
            <a:schemeClr val="bg1"/>
          </a:solidFill>
          <a:ln>
            <a:solidFill>
              <a:schemeClr val="tx1"/>
            </a:solidFill>
          </a:ln>
        </p:spPr>
        <p:txBody>
          <a:bodyPr wrap="square" rtlCol="0">
            <a:spAutoFit/>
          </a:bodyPr>
          <a:lstStyle/>
          <a:p>
            <a:pPr algn="ctr"/>
            <a:r>
              <a:rPr lang="en-US" sz="1600" b="1" i="1" dirty="0">
                <a:latin typeface="Calibri" panose="020F0502020204030204" pitchFamily="34" charset="0"/>
                <a:cs typeface="Calibri" panose="020F0502020204030204" pitchFamily="34" charset="0"/>
              </a:rPr>
              <a:t>Forward propagation</a:t>
            </a:r>
          </a:p>
        </p:txBody>
      </p:sp>
    </p:spTree>
    <p:extLst>
      <p:ext uri="{BB962C8B-B14F-4D97-AF65-F5344CB8AC3E}">
        <p14:creationId xmlns:p14="http://schemas.microsoft.com/office/powerpoint/2010/main" val="760764509"/>
      </p:ext>
    </p:extLst>
  </p:cSld>
  <p:clrMapOvr>
    <a:masterClrMapping/>
  </p:clrMapOvr>
</p:sld>
</file>

<file path=ppt/slides/slide10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txBox="1">
            <a:spLocks noChangeArrowheads="1"/>
          </p:cNvSpPr>
          <p:nvPr/>
        </p:nvSpPr>
        <p:spPr>
          <a:xfrm>
            <a:off x="108751" y="90390"/>
            <a:ext cx="7130250" cy="67108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Bayesian Inference</a:t>
            </a:r>
          </a:p>
        </p:txBody>
      </p:sp>
      <p:grpSp>
        <p:nvGrpSpPr>
          <p:cNvPr id="25" name="Group 24"/>
          <p:cNvGrpSpPr/>
          <p:nvPr/>
        </p:nvGrpSpPr>
        <p:grpSpPr>
          <a:xfrm>
            <a:off x="152400" y="1143000"/>
            <a:ext cx="3810000" cy="4625537"/>
            <a:chOff x="5181600" y="1752600"/>
            <a:chExt cx="3810000" cy="4625537"/>
          </a:xfrm>
        </p:grpSpPr>
        <p:sp>
          <p:nvSpPr>
            <p:cNvPr id="26" name="Rectangle 25"/>
            <p:cNvSpPr/>
            <p:nvPr/>
          </p:nvSpPr>
          <p:spPr>
            <a:xfrm>
              <a:off x="5181600" y="1752600"/>
              <a:ext cx="3810000" cy="4625537"/>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Down Arrow 26"/>
            <p:cNvSpPr/>
            <p:nvPr/>
          </p:nvSpPr>
          <p:spPr>
            <a:xfrm>
              <a:off x="8242531" y="2567684"/>
              <a:ext cx="599598" cy="3620255"/>
            </a:xfrm>
            <a:prstGeom prst="downArrow">
              <a:avLst/>
            </a:prstGeom>
            <a:solidFill>
              <a:schemeClr val="bg1">
                <a:lumMod val="95000"/>
              </a:schemeClr>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TextBox 27"/>
            <p:cNvSpPr txBox="1"/>
            <p:nvPr/>
          </p:nvSpPr>
          <p:spPr>
            <a:xfrm>
              <a:off x="5338140" y="5075092"/>
              <a:ext cx="2733197" cy="1097108"/>
            </a:xfrm>
            <a:prstGeom prst="rect">
              <a:avLst/>
            </a:prstGeom>
            <a:solidFill>
              <a:schemeClr val="bg1">
                <a:lumMod val="85000"/>
              </a:schemeClr>
            </a:solidFill>
          </p:spPr>
          <p:txBody>
            <a:bodyPr wrap="square" rtlCol="0">
              <a:spAutoFit/>
            </a:bodyPr>
            <a:lstStyle/>
            <a:p>
              <a:pPr algn="ctr"/>
              <a:r>
                <a:rPr lang="en-US" sz="1600" b="1" i="1" dirty="0">
                  <a:solidFill>
                    <a:schemeClr val="bg1">
                      <a:lumMod val="95000"/>
                    </a:schemeClr>
                  </a:solidFill>
                  <a:latin typeface="Calibri" panose="020F0502020204030204" pitchFamily="34" charset="0"/>
                  <a:cs typeface="Calibri" panose="020F0502020204030204" pitchFamily="34" charset="0"/>
                </a:rPr>
                <a:t>Stage 3:</a:t>
              </a:r>
            </a:p>
            <a:p>
              <a:pPr algn="ctr"/>
              <a:r>
                <a:rPr lang="en-US" sz="1600" dirty="0">
                  <a:solidFill>
                    <a:schemeClr val="bg1">
                      <a:lumMod val="95000"/>
                    </a:schemeClr>
                  </a:solidFill>
                  <a:latin typeface="Calibri" panose="020F0502020204030204" pitchFamily="34" charset="0"/>
                  <a:cs typeface="Calibri" panose="020F0502020204030204" pitchFamily="34" charset="0"/>
                </a:rPr>
                <a:t>Propagate uncertain initial condition through ice-sheet evolution model</a:t>
              </a:r>
            </a:p>
          </p:txBody>
        </p:sp>
        <p:sp>
          <p:nvSpPr>
            <p:cNvPr id="29" name="TextBox 28"/>
            <p:cNvSpPr txBox="1"/>
            <p:nvPr/>
          </p:nvSpPr>
          <p:spPr>
            <a:xfrm>
              <a:off x="5737981" y="1946233"/>
              <a:ext cx="2727866" cy="369332"/>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UQ Workflow</a:t>
              </a:r>
            </a:p>
          </p:txBody>
        </p:sp>
      </p:grpSp>
      <p:sp>
        <p:nvSpPr>
          <p:cNvPr id="30" name="TextBox 29"/>
          <p:cNvSpPr txBox="1"/>
          <p:nvPr/>
        </p:nvSpPr>
        <p:spPr>
          <a:xfrm>
            <a:off x="314801" y="1981200"/>
            <a:ext cx="2733198" cy="830997"/>
          </a:xfrm>
          <a:prstGeom prst="rect">
            <a:avLst/>
          </a:prstGeom>
          <a:solidFill>
            <a:schemeClr val="bg1">
              <a:lumMod val="85000"/>
            </a:schemeClr>
          </a:solidFill>
        </p:spPr>
        <p:txBody>
          <a:bodyPr wrap="square" rtlCol="0">
            <a:spAutoFit/>
          </a:bodyPr>
          <a:lstStyle/>
          <a:p>
            <a:pPr algn="ctr"/>
            <a:r>
              <a:rPr lang="en-US" sz="1600" b="1" i="1" dirty="0">
                <a:solidFill>
                  <a:schemeClr val="bg1">
                    <a:lumMod val="95000"/>
                  </a:schemeClr>
                </a:solidFill>
                <a:latin typeface="Calibri" panose="020F0502020204030204" pitchFamily="34" charset="0"/>
                <a:cs typeface="Calibri" panose="020F0502020204030204" pitchFamily="34" charset="0"/>
              </a:rPr>
              <a:t>Stage 1:</a:t>
            </a:r>
          </a:p>
          <a:p>
            <a:pPr algn="ctr"/>
            <a:r>
              <a:rPr lang="en-US" sz="1600" dirty="0">
                <a:solidFill>
                  <a:schemeClr val="bg1">
                    <a:lumMod val="95000"/>
                  </a:schemeClr>
                </a:solidFill>
                <a:latin typeface="Calibri" panose="020F0502020204030204" pitchFamily="34" charset="0"/>
                <a:cs typeface="Calibri" panose="020F0502020204030204" pitchFamily="34" charset="0"/>
              </a:rPr>
              <a:t>Estimate ice sheet initial condition (MAP point).</a:t>
            </a:r>
          </a:p>
        </p:txBody>
      </p:sp>
      <p:sp>
        <p:nvSpPr>
          <p:cNvPr id="31" name="TextBox 30"/>
          <p:cNvSpPr txBox="1"/>
          <p:nvPr/>
        </p:nvSpPr>
        <p:spPr>
          <a:xfrm>
            <a:off x="314801" y="2971800"/>
            <a:ext cx="2733199" cy="1323439"/>
          </a:xfrm>
          <a:prstGeom prst="rect">
            <a:avLst/>
          </a:prstGeom>
          <a:solidFill>
            <a:schemeClr val="accent4">
              <a:lumMod val="40000"/>
              <a:lumOff val="60000"/>
            </a:schemeClr>
          </a:solidFill>
        </p:spPr>
        <p:txBody>
          <a:bodyPr wrap="square" rtlCol="0">
            <a:spAutoFit/>
          </a:bodyPr>
          <a:lstStyle/>
          <a:p>
            <a:pPr algn="ctr"/>
            <a:r>
              <a:rPr lang="en-US" sz="1600" b="1" i="1" dirty="0">
                <a:latin typeface="Calibri" panose="020F0502020204030204" pitchFamily="34" charset="0"/>
                <a:cs typeface="Calibri" panose="020F0502020204030204" pitchFamily="34" charset="0"/>
              </a:rPr>
              <a:t>Stage 2:</a:t>
            </a:r>
          </a:p>
          <a:p>
            <a:pPr algn="ctr"/>
            <a:r>
              <a:rPr lang="en-US" sz="1600" dirty="0">
                <a:latin typeface="Calibri" panose="020F0502020204030204" pitchFamily="34" charset="0"/>
                <a:cs typeface="Calibri" panose="020F0502020204030204" pitchFamily="34" charset="0"/>
              </a:rPr>
              <a:t>Update prior uncertainty in ice sheet initial condition </a:t>
            </a:r>
          </a:p>
          <a:p>
            <a:pPr algn="ctr"/>
            <a:r>
              <a:rPr lang="en-US" sz="1600" dirty="0">
                <a:latin typeface="Calibri" panose="020F0502020204030204" pitchFamily="34" charset="0"/>
                <a:cs typeface="Calibri" panose="020F0502020204030204" pitchFamily="34" charset="0"/>
              </a:rPr>
              <a:t>using observational data</a:t>
            </a:r>
          </a:p>
          <a:p>
            <a:pPr algn="ctr"/>
            <a:r>
              <a:rPr lang="en-US" sz="1600" dirty="0">
                <a:latin typeface="Calibri" panose="020F0502020204030204" pitchFamily="34" charset="0"/>
                <a:cs typeface="Calibri" panose="020F0502020204030204" pitchFamily="34" charset="0"/>
              </a:rPr>
              <a:t>and steady state model</a:t>
            </a:r>
          </a:p>
        </p:txBody>
      </p:sp>
      <p:sp>
        <p:nvSpPr>
          <p:cNvPr id="32" name="TextBox 31"/>
          <p:cNvSpPr txBox="1"/>
          <p:nvPr/>
        </p:nvSpPr>
        <p:spPr>
          <a:xfrm>
            <a:off x="3981192" y="1752600"/>
            <a:ext cx="5086608" cy="646331"/>
          </a:xfrm>
          <a:prstGeom prst="rect">
            <a:avLst/>
          </a:prstGeom>
          <a:noFill/>
        </p:spPr>
        <p:txBody>
          <a:bodyPr wrap="square" rtlCol="0">
            <a:spAutoFit/>
          </a:bodyPr>
          <a:lstStyle/>
          <a:p>
            <a:pPr marL="342900" indent="-342900">
              <a:buFont typeface="Arial" panose="020B0604020202020204" pitchFamily="34" charset="0"/>
              <a:buChar char="•"/>
            </a:pPr>
            <a:r>
              <a:rPr lang="en-US" b="1" i="1" dirty="0">
                <a:latin typeface="Calibri" panose="020F0502020204030204" pitchFamily="34" charset="0"/>
                <a:cs typeface="Calibri" panose="020F0502020204030204" pitchFamily="34" charset="0"/>
              </a:rPr>
              <a:t>Naïve parameterization</a:t>
            </a:r>
            <a:r>
              <a:rPr lang="en-US" dirty="0">
                <a:latin typeface="Calibri" panose="020F0502020204030204" pitchFamily="34" charset="0"/>
                <a:cs typeface="Calibri" panose="020F0502020204030204" pitchFamily="34" charset="0"/>
              </a:rPr>
              <a:t>: represent each degree of freedom on mesh be an uncertain variable</a:t>
            </a:r>
          </a:p>
        </p:txBody>
      </p:sp>
      <mc:AlternateContent xmlns:mc="http://schemas.openxmlformats.org/markup-compatibility/2006" xmlns:a14="http://schemas.microsoft.com/office/drawing/2010/main">
        <mc:Choice Requires="a14">
          <p:sp>
            <p:nvSpPr>
              <p:cNvPr id="33" name="TextBox 32"/>
              <p:cNvSpPr txBox="1"/>
              <p:nvPr/>
            </p:nvSpPr>
            <p:spPr>
              <a:xfrm>
                <a:off x="5124192" y="2420248"/>
                <a:ext cx="3124200" cy="39831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i="1" smtClean="0">
                          <a:latin typeface="Cambria Math" panose="02040503050406030204" pitchFamily="18" charset="0"/>
                          <a:ea typeface="Cambria Math" panose="02040503050406030204" pitchFamily="18" charset="0"/>
                        </a:rPr>
                        <m:t>𝛽</m:t>
                      </m:r>
                      <m:d>
                        <m:dPr>
                          <m:ctrlPr>
                            <a:rPr lang="en-US" b="0" i="1" smtClean="0">
                              <a:latin typeface="Cambria Math" panose="02040503050406030204" pitchFamily="18" charset="0"/>
                              <a:ea typeface="Cambria Math" panose="02040503050406030204" pitchFamily="18" charset="0"/>
                            </a:rPr>
                          </m:ctrlPr>
                        </m:dPr>
                        <m:e>
                          <m:r>
                            <a:rPr lang="en-US" b="1" i="1" smtClean="0">
                              <a:latin typeface="Cambria Math" panose="02040503050406030204" pitchFamily="18" charset="0"/>
                              <a:ea typeface="Cambria Math" panose="02040503050406030204" pitchFamily="18" charset="0"/>
                            </a:rPr>
                            <m:t>𝒙</m:t>
                          </m:r>
                        </m:e>
                      </m:d>
                      <m:r>
                        <a:rPr lang="en-US" b="0" i="1" smtClean="0">
                          <a:latin typeface="Cambria Math" panose="02040503050406030204" pitchFamily="18" charset="0"/>
                          <a:ea typeface="Cambria Math" panose="02040503050406030204" pitchFamily="18" charset="0"/>
                        </a:rPr>
                        <m:t>=(</m:t>
                      </m:r>
                      <m:sSub>
                        <m:sSubPr>
                          <m:ctrlPr>
                            <a:rPr lang="en-US" b="0" i="1" smtClean="0">
                              <a:latin typeface="Cambria Math" panose="02040503050406030204" pitchFamily="18" charset="0"/>
                              <a:ea typeface="Cambria Math" panose="02040503050406030204" pitchFamily="18" charset="0"/>
                            </a:rPr>
                          </m:ctrlPr>
                        </m:sSubPr>
                        <m:e>
                          <m:r>
                            <a:rPr lang="en-US" b="0" i="1" smtClean="0">
                              <a:latin typeface="Cambria Math" panose="02040503050406030204" pitchFamily="18" charset="0"/>
                              <a:ea typeface="Cambria Math" panose="02040503050406030204" pitchFamily="18" charset="0"/>
                            </a:rPr>
                            <m:t>𝑧</m:t>
                          </m:r>
                        </m:e>
                        <m:sub>
                          <m:r>
                            <a:rPr lang="en-US" b="0" i="1" smtClean="0">
                              <a:latin typeface="Cambria Math" panose="02040503050406030204" pitchFamily="18" charset="0"/>
                              <a:ea typeface="Cambria Math" panose="02040503050406030204" pitchFamily="18" charset="0"/>
                            </a:rPr>
                            <m:t>1</m:t>
                          </m:r>
                        </m:sub>
                      </m:sSub>
                      <m:r>
                        <a:rPr lang="en-US" b="0" i="1" smtClean="0">
                          <a:latin typeface="Cambria Math" panose="02040503050406030204" pitchFamily="18" charset="0"/>
                          <a:ea typeface="Cambria Math" panose="02040503050406030204" pitchFamily="18" charset="0"/>
                        </a:rPr>
                        <m:t>,</m:t>
                      </m:r>
                      <m:sSub>
                        <m:sSubPr>
                          <m:ctrlPr>
                            <a:rPr lang="en-US" i="1">
                              <a:latin typeface="Cambria Math" panose="02040503050406030204" pitchFamily="18" charset="0"/>
                              <a:ea typeface="Cambria Math" panose="02040503050406030204" pitchFamily="18" charset="0"/>
                            </a:rPr>
                          </m:ctrlPr>
                        </m:sSubPr>
                        <m:e>
                          <m:r>
                            <a:rPr lang="en-US" i="1">
                              <a:latin typeface="Cambria Math" panose="02040503050406030204" pitchFamily="18" charset="0"/>
                              <a:ea typeface="Cambria Math" panose="02040503050406030204" pitchFamily="18" charset="0"/>
                            </a:rPr>
                            <m:t>𝑧</m:t>
                          </m:r>
                        </m:e>
                        <m:sub>
                          <m:r>
                            <a:rPr lang="en-US" b="0" i="1" smtClean="0">
                              <a:latin typeface="Cambria Math" panose="02040503050406030204" pitchFamily="18" charset="0"/>
                              <a:ea typeface="Cambria Math" panose="02040503050406030204" pitchFamily="18" charset="0"/>
                            </a:rPr>
                            <m:t>2</m:t>
                          </m:r>
                        </m:sub>
                      </m:sSub>
                      <m:r>
                        <a:rPr lang="en-US" b="0" i="1" smtClean="0">
                          <a:latin typeface="Cambria Math" panose="02040503050406030204" pitchFamily="18" charset="0"/>
                          <a:ea typeface="Cambria Math" panose="02040503050406030204" pitchFamily="18" charset="0"/>
                        </a:rPr>
                        <m:t>, …,</m:t>
                      </m:r>
                      <m:sSub>
                        <m:sSubPr>
                          <m:ctrlPr>
                            <a:rPr lang="en-US" i="1">
                              <a:latin typeface="Cambria Math" panose="02040503050406030204" pitchFamily="18" charset="0"/>
                              <a:ea typeface="Cambria Math" panose="02040503050406030204" pitchFamily="18" charset="0"/>
                            </a:rPr>
                          </m:ctrlPr>
                        </m:sSubPr>
                        <m:e>
                          <m:r>
                            <a:rPr lang="en-US" i="1">
                              <a:latin typeface="Cambria Math" panose="02040503050406030204" pitchFamily="18" charset="0"/>
                              <a:ea typeface="Cambria Math" panose="02040503050406030204" pitchFamily="18" charset="0"/>
                            </a:rPr>
                            <m:t>𝑧</m:t>
                          </m:r>
                        </m:e>
                        <m:sub>
                          <m:sSub>
                            <m:sSubPr>
                              <m:ctrlPr>
                                <a:rPr lang="en-US" i="1" smtClean="0">
                                  <a:latin typeface="Cambria Math" panose="02040503050406030204" pitchFamily="18" charset="0"/>
                                  <a:ea typeface="Cambria Math" panose="02040503050406030204" pitchFamily="18" charset="0"/>
                                </a:rPr>
                              </m:ctrlPr>
                            </m:sSubPr>
                            <m:e>
                              <m:r>
                                <a:rPr lang="en-US" b="0" i="1" smtClean="0">
                                  <a:latin typeface="Cambria Math" panose="02040503050406030204" pitchFamily="18" charset="0"/>
                                  <a:ea typeface="Cambria Math" panose="02040503050406030204" pitchFamily="18" charset="0"/>
                                </a:rPr>
                                <m:t>𝑛</m:t>
                              </m:r>
                            </m:e>
                            <m:sub>
                              <m:r>
                                <m:rPr>
                                  <m:sty m:val="p"/>
                                </m:rPr>
                                <a:rPr lang="en-US" b="0" i="0" smtClean="0">
                                  <a:latin typeface="Cambria Math" panose="02040503050406030204" pitchFamily="18" charset="0"/>
                                  <a:ea typeface="Cambria Math" panose="02040503050406030204" pitchFamily="18" charset="0"/>
                                </a:rPr>
                                <m:t>dof</m:t>
                              </m:r>
                            </m:sub>
                          </m:sSub>
                        </m:sub>
                      </m:sSub>
                      <m:r>
                        <a:rPr lang="en-US" b="0" i="1" smtClean="0">
                          <a:latin typeface="Cambria Math" panose="02040503050406030204" pitchFamily="18" charset="0"/>
                          <a:ea typeface="Cambria Math" panose="02040503050406030204" pitchFamily="18" charset="0"/>
                        </a:rPr>
                        <m:t>)</m:t>
                      </m:r>
                    </m:oMath>
                  </m:oMathPara>
                </a14:m>
                <a:endParaRPr lang="en-US" dirty="0"/>
              </a:p>
            </p:txBody>
          </p:sp>
        </mc:Choice>
        <mc:Fallback xmlns="">
          <p:sp>
            <p:nvSpPr>
              <p:cNvPr id="33" name="TextBox 32"/>
              <p:cNvSpPr txBox="1">
                <a:spLocks noRot="1" noChangeAspect="1" noMove="1" noResize="1" noEditPoints="1" noAdjustHandles="1" noChangeArrowheads="1" noChangeShapeType="1" noTextEdit="1"/>
              </p:cNvSpPr>
              <p:nvPr/>
            </p:nvSpPr>
            <p:spPr>
              <a:xfrm>
                <a:off x="5124192" y="2420248"/>
                <a:ext cx="3124200" cy="398314"/>
              </a:xfrm>
              <a:prstGeom prst="rect">
                <a:avLst/>
              </a:prstGeom>
              <a:blipFill>
                <a:blip r:embed="rId3"/>
                <a:stretch>
                  <a:fillRect b="-769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4" name="TextBox 33"/>
              <p:cNvSpPr txBox="1"/>
              <p:nvPr/>
            </p:nvSpPr>
            <p:spPr>
              <a:xfrm>
                <a:off x="4817764" y="2994218"/>
                <a:ext cx="3505200" cy="646331"/>
              </a:xfrm>
              <a:prstGeom prst="rect">
                <a:avLst/>
              </a:prstGeom>
              <a:solidFill>
                <a:schemeClr val="accent6">
                  <a:lumMod val="60000"/>
                  <a:lumOff val="40000"/>
                </a:schemeClr>
              </a:solidFill>
            </p:spPr>
            <p:txBody>
              <a:bodyPr wrap="square" rtlCol="0">
                <a:spAutoFit/>
              </a:bodyPr>
              <a:lstStyle/>
              <a:p>
                <a:pPr algn="ctr"/>
                <a:r>
                  <a:rPr lang="en-US" dirty="0">
                    <a:latin typeface="Calibri" panose="020F0502020204030204" pitchFamily="34" charset="0"/>
                    <a:cs typeface="Calibri" panose="020F0502020204030204" pitchFamily="34" charset="0"/>
                  </a:rPr>
                  <a:t>Intractable due to </a:t>
                </a:r>
                <a:r>
                  <a:rPr lang="en-US" b="1" dirty="0">
                    <a:latin typeface="Calibri" panose="020F0502020204030204" pitchFamily="34" charset="0"/>
                    <a:cs typeface="Calibri" panose="020F0502020204030204" pitchFamily="34" charset="0"/>
                  </a:rPr>
                  <a:t>curse of dimensionality</a:t>
                </a:r>
                <a:r>
                  <a:rPr lang="en-US" dirty="0">
                    <a:latin typeface="Calibri" panose="020F0502020204030204" pitchFamily="34" charset="0"/>
                    <a:cs typeface="Calibri" panose="020F0502020204030204" pitchFamily="34" charset="0"/>
                  </a:rPr>
                  <a:t>: </a:t>
                </a:r>
                <a14:m>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𝑛</m:t>
                        </m:r>
                      </m:e>
                      <m:sub>
                        <m:r>
                          <m:rPr>
                            <m:sty m:val="p"/>
                          </m:rPr>
                          <a:rPr lang="en-US" b="0" i="0" smtClean="0">
                            <a:latin typeface="Cambria Math" panose="02040503050406030204" pitchFamily="18" charset="0"/>
                          </a:rPr>
                          <m:t>dof</m:t>
                        </m:r>
                      </m:sub>
                    </m:sSub>
                    <m:r>
                      <a:rPr lang="en-US" b="0" i="1" smtClean="0">
                        <a:latin typeface="Cambria Math" panose="02040503050406030204" pitchFamily="18" charset="0"/>
                      </a:rPr>
                      <m:t>=</m:t>
                    </m:r>
                    <m:r>
                      <a:rPr lang="en-US" b="0" i="1" smtClean="0">
                        <a:latin typeface="Cambria Math" panose="02040503050406030204" pitchFamily="18" charset="0"/>
                      </a:rPr>
                      <m:t>𝑂</m:t>
                    </m:r>
                    <m:d>
                      <m:dPr>
                        <m:ctrlPr>
                          <a:rPr lang="en-US" b="0" i="1" smtClean="0">
                            <a:latin typeface="Cambria Math" panose="02040503050406030204" pitchFamily="18" charset="0"/>
                          </a:rPr>
                        </m:ctrlPr>
                      </m:dPr>
                      <m:e>
                        <m:r>
                          <a:rPr lang="en-US" b="0" i="1" smtClean="0">
                            <a:latin typeface="Cambria Math" panose="02040503050406030204" pitchFamily="18" charset="0"/>
                          </a:rPr>
                          <m:t>100</m:t>
                        </m:r>
                        <m:r>
                          <a:rPr lang="en-US" b="0" i="1" smtClean="0">
                            <a:latin typeface="Cambria Math" panose="02040503050406030204" pitchFamily="18" charset="0"/>
                          </a:rPr>
                          <m:t>𝐾</m:t>
                        </m:r>
                      </m:e>
                    </m:d>
                    <m:r>
                      <a:rPr lang="en-US" b="0" i="1" smtClean="0">
                        <a:latin typeface="Cambria Math" panose="02040503050406030204" pitchFamily="18" charset="0"/>
                      </a:rPr>
                      <m:t>!</m:t>
                    </m:r>
                  </m:oMath>
                </a14:m>
                <a:r>
                  <a:rPr lang="en-US" dirty="0">
                    <a:latin typeface="Calibri" panose="020F0502020204030204" pitchFamily="34" charset="0"/>
                    <a:cs typeface="Calibri" panose="020F0502020204030204" pitchFamily="34" charset="0"/>
                  </a:rPr>
                  <a:t>  </a:t>
                </a:r>
              </a:p>
            </p:txBody>
          </p:sp>
        </mc:Choice>
        <mc:Fallback xmlns="">
          <p:sp>
            <p:nvSpPr>
              <p:cNvPr id="34" name="TextBox 33"/>
              <p:cNvSpPr txBox="1">
                <a:spLocks noRot="1" noChangeAspect="1" noMove="1" noResize="1" noEditPoints="1" noAdjustHandles="1" noChangeArrowheads="1" noChangeShapeType="1" noTextEdit="1"/>
              </p:cNvSpPr>
              <p:nvPr/>
            </p:nvSpPr>
            <p:spPr>
              <a:xfrm>
                <a:off x="4817764" y="2994218"/>
                <a:ext cx="3505200" cy="646331"/>
              </a:xfrm>
              <a:prstGeom prst="rect">
                <a:avLst/>
              </a:prstGeom>
              <a:blipFill>
                <a:blip r:embed="rId4"/>
                <a:stretch>
                  <a:fillRect t="-4717" b="-14151"/>
                </a:stretch>
              </a:blipFill>
            </p:spPr>
            <p:txBody>
              <a:bodyPr/>
              <a:lstStyle/>
              <a:p>
                <a:r>
                  <a:rPr lang="en-US">
                    <a:noFill/>
                  </a:rPr>
                  <a:t> </a:t>
                </a:r>
              </a:p>
            </p:txBody>
          </p:sp>
        </mc:Fallback>
      </mc:AlternateContent>
      <p:sp>
        <p:nvSpPr>
          <p:cNvPr id="35" name="TextBox 34"/>
          <p:cNvSpPr txBox="1"/>
          <p:nvPr/>
        </p:nvSpPr>
        <p:spPr>
          <a:xfrm>
            <a:off x="4360564" y="884583"/>
            <a:ext cx="4419600" cy="646331"/>
          </a:xfrm>
          <a:prstGeom prst="rect">
            <a:avLst/>
          </a:prstGeom>
          <a:noFill/>
          <a:ln>
            <a:solidFill>
              <a:schemeClr val="tx1"/>
            </a:solidFill>
          </a:ln>
        </p:spPr>
        <p:txBody>
          <a:bodyPr wrap="square" rtlCol="0">
            <a:spAutoFit/>
          </a:bodyPr>
          <a:lstStyle/>
          <a:p>
            <a:pPr algn="ctr"/>
            <a:r>
              <a:rPr lang="en-US" b="1" u="sng" dirty="0">
                <a:latin typeface="Calibri" panose="020F0502020204030204" pitchFamily="34" charset="0"/>
                <a:cs typeface="Calibri" panose="020F0502020204030204" pitchFamily="34" charset="0"/>
              </a:rPr>
              <a:t>Goal:</a:t>
            </a:r>
            <a:r>
              <a:rPr lang="en-US" dirty="0">
                <a:latin typeface="Calibri" panose="020F0502020204030204" pitchFamily="34" charset="0"/>
                <a:cs typeface="Calibri" panose="020F0502020204030204" pitchFamily="34" charset="0"/>
              </a:rPr>
              <a:t> solve inverse problem for ice sheet initial state but in </a:t>
            </a:r>
            <a:r>
              <a:rPr lang="en-US" b="1" i="1" dirty="0">
                <a:latin typeface="Calibri" panose="020F0502020204030204" pitchFamily="34" charset="0"/>
                <a:cs typeface="Calibri" panose="020F0502020204030204" pitchFamily="34" charset="0"/>
              </a:rPr>
              <a:t>Bayesian framework</a:t>
            </a:r>
          </a:p>
        </p:txBody>
      </p:sp>
      <mc:AlternateContent xmlns:mc="http://schemas.openxmlformats.org/markup-compatibility/2006" xmlns:a14="http://schemas.microsoft.com/office/drawing/2010/main">
        <mc:Choice Requires="a14">
          <p:sp>
            <p:nvSpPr>
              <p:cNvPr id="36" name="Rectangle 35"/>
              <p:cNvSpPr/>
              <p:nvPr/>
            </p:nvSpPr>
            <p:spPr>
              <a:xfrm>
                <a:off x="3581400" y="3816205"/>
                <a:ext cx="5486400" cy="1822037"/>
              </a:xfrm>
              <a:prstGeom prst="rect">
                <a:avLst/>
              </a:prstGeom>
            </p:spPr>
            <p:txBody>
              <a:bodyPr wrap="square">
                <a:spAutoFit/>
              </a:bodyPr>
              <a:lstStyle/>
              <a:p>
                <a:pPr marL="742950" lvl="1" indent="-285750">
                  <a:buFont typeface="Arial" panose="020B0604020202020204" pitchFamily="34" charset="0"/>
                  <a:buChar char="•"/>
                </a:pPr>
                <a:r>
                  <a:rPr lang="en-US" b="1" i="1" dirty="0">
                    <a:latin typeface="Calibri" panose="020F0502020204030204" pitchFamily="34" charset="0"/>
                    <a:ea typeface="Cambria Math" panose="02040503050406030204" pitchFamily="18" charset="0"/>
                    <a:cs typeface="Calibri" panose="020F0502020204030204" pitchFamily="34" charset="0"/>
                  </a:rPr>
                  <a:t>To circumvent this difficulty: </a:t>
                </a:r>
                <a:r>
                  <a:rPr lang="en-US" dirty="0">
                    <a:latin typeface="Calibri" panose="020F0502020204030204" pitchFamily="34" charset="0"/>
                    <a:ea typeface="Cambria Math" panose="02040503050406030204" pitchFamily="18" charset="0"/>
                    <a:cs typeface="Calibri" panose="020F0502020204030204" pitchFamily="34" charset="0"/>
                  </a:rPr>
                  <a:t>assume </a:t>
                </a:r>
                <a14:m>
                  <m:oMath xmlns:m="http://schemas.openxmlformats.org/officeDocument/2006/math">
                    <m:r>
                      <a:rPr lang="en-US" i="1">
                        <a:latin typeface="Cambria Math" panose="02040503050406030204" pitchFamily="18" charset="0"/>
                        <a:ea typeface="Cambria Math" panose="02040503050406030204" pitchFamily="18" charset="0"/>
                      </a:rPr>
                      <m:t>𝛽</m:t>
                    </m:r>
                    <m:d>
                      <m:dPr>
                        <m:ctrlPr>
                          <a:rPr lang="en-US" i="1">
                            <a:latin typeface="Cambria Math" panose="02040503050406030204" pitchFamily="18" charset="0"/>
                            <a:ea typeface="Cambria Math" panose="02040503050406030204" pitchFamily="18" charset="0"/>
                          </a:rPr>
                        </m:ctrlPr>
                      </m:dPr>
                      <m:e>
                        <m:r>
                          <a:rPr lang="en-US" b="1" i="1">
                            <a:latin typeface="Cambria Math" panose="02040503050406030204" pitchFamily="18" charset="0"/>
                            <a:ea typeface="Cambria Math" panose="02040503050406030204" pitchFamily="18" charset="0"/>
                          </a:rPr>
                          <m:t>𝒙</m:t>
                        </m:r>
                      </m:e>
                    </m:d>
                  </m:oMath>
                </a14:m>
                <a:r>
                  <a:rPr lang="en-US" dirty="0">
                    <a:latin typeface="Calibri" panose="020F0502020204030204" pitchFamily="34" charset="0"/>
                    <a:cs typeface="Calibri" panose="020F0502020204030204" pitchFamily="34" charset="0"/>
                  </a:rPr>
                  <a:t> can be represented in </a:t>
                </a:r>
                <a:r>
                  <a:rPr lang="en-US" b="1" i="1" dirty="0">
                    <a:latin typeface="Calibri" panose="020F0502020204030204" pitchFamily="34" charset="0"/>
                    <a:cs typeface="Calibri" panose="020F0502020204030204" pitchFamily="34" charset="0"/>
                  </a:rPr>
                  <a:t>reduced basis </a:t>
                </a:r>
                <a:r>
                  <a:rPr lang="en-US" dirty="0">
                    <a:latin typeface="Calibri" panose="020F0502020204030204" pitchFamily="34" charset="0"/>
                    <a:cs typeface="Calibri" panose="020F0502020204030204" pitchFamily="34" charset="0"/>
                  </a:rPr>
                  <a:t>(e.g., KLE modes, Hessian eigenvectors*) centered around mean </a:t>
                </a:r>
                <a14:m>
                  <m:oMath xmlns:m="http://schemas.openxmlformats.org/officeDocument/2006/math">
                    <m:acc>
                      <m:accPr>
                        <m:chr m:val="̅"/>
                        <m:ctrlPr>
                          <a:rPr lang="en-US" i="1">
                            <a:latin typeface="Cambria Math" panose="02040503050406030204" pitchFamily="18" charset="0"/>
                          </a:rPr>
                        </m:ctrlPr>
                      </m:accPr>
                      <m:e>
                        <m:r>
                          <a:rPr lang="en-US" i="1">
                            <a:latin typeface="Cambria Math" panose="02040503050406030204" pitchFamily="18" charset="0"/>
                            <a:ea typeface="Cambria Math" panose="02040503050406030204" pitchFamily="18" charset="0"/>
                          </a:rPr>
                          <m:t>𝛽</m:t>
                        </m:r>
                      </m:e>
                    </m:acc>
                    <m:r>
                      <a:rPr lang="en-US">
                        <a:latin typeface="Cambria Math" panose="02040503050406030204" pitchFamily="18" charset="0"/>
                      </a:rPr>
                      <m:t>(</m:t>
                    </m:r>
                    <m:r>
                      <a:rPr lang="en-US" b="1" i="1" dirty="0">
                        <a:latin typeface="Cambria Math" panose="02040503050406030204" pitchFamily="18" charset="0"/>
                      </a:rPr>
                      <m:t>𝒙</m:t>
                    </m:r>
                    <m:r>
                      <a:rPr lang="en-US">
                        <a:latin typeface="Cambria Math" panose="02040503050406030204" pitchFamily="18" charset="0"/>
                      </a:rPr>
                      <m:t>)</m:t>
                    </m:r>
                  </m:oMath>
                </a14:m>
                <a:r>
                  <a:rPr lang="en-US" dirty="0">
                    <a:latin typeface="Calibri" panose="020F0502020204030204" pitchFamily="34" charset="0"/>
                    <a:cs typeface="Calibri" panose="020F0502020204030204" pitchFamily="34" charset="0"/>
                  </a:rPr>
                  <a:t>:</a:t>
                </a:r>
              </a:p>
              <a:p>
                <a:pPr lvl="1"/>
                <a:endParaRPr lang="en-US" sz="400" dirty="0">
                  <a:latin typeface="Calibri" panose="020F0502020204030204" pitchFamily="34" charset="0"/>
                  <a:cs typeface="Calibri" panose="020F0502020204030204" pitchFamily="34" charset="0"/>
                </a:endParaRPr>
              </a:p>
              <a:p>
                <a:pPr lvl="1" algn="ctr"/>
                <a:endParaRPr lang="en-US" dirty="0">
                  <a:latin typeface="Calibri" panose="020F0502020204030204" pitchFamily="34" charset="0"/>
                  <a:cs typeface="Calibri" panose="020F0502020204030204" pitchFamily="34" charset="0"/>
                </a:endParaRPr>
              </a:p>
              <a:p>
                <a:pPr lvl="1" algn="ctr"/>
                <a:endParaRPr lang="en-US" dirty="0">
                  <a:latin typeface="Calibri" panose="020F0502020204030204" pitchFamily="34" charset="0"/>
                  <a:cs typeface="Calibri" panose="020F0502020204030204" pitchFamily="34" charset="0"/>
                </a:endParaRPr>
              </a:p>
            </p:txBody>
          </p:sp>
        </mc:Choice>
        <mc:Fallback xmlns="">
          <p:sp>
            <p:nvSpPr>
              <p:cNvPr id="36" name="Rectangle 35"/>
              <p:cNvSpPr>
                <a:spLocks noRot="1" noChangeAspect="1" noMove="1" noResize="1" noEditPoints="1" noAdjustHandles="1" noChangeArrowheads="1" noChangeShapeType="1" noTextEdit="1"/>
              </p:cNvSpPr>
              <p:nvPr/>
            </p:nvSpPr>
            <p:spPr>
              <a:xfrm>
                <a:off x="3581400" y="3816205"/>
                <a:ext cx="5486400" cy="1822037"/>
              </a:xfrm>
              <a:prstGeom prst="rect">
                <a:avLst/>
              </a:prstGeom>
              <a:blipFill>
                <a:blip r:embed="rId5"/>
                <a:stretch>
                  <a:fillRect t="-1672" r="-111"/>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7" name="TextBox 36"/>
              <p:cNvSpPr txBox="1"/>
              <p:nvPr/>
            </p:nvSpPr>
            <p:spPr>
              <a:xfrm>
                <a:off x="4741564" y="5039479"/>
                <a:ext cx="3657600" cy="789640"/>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func>
                        <m:funcPr>
                          <m:ctrlPr>
                            <a:rPr lang="en-US" sz="1600" i="1">
                              <a:latin typeface="Cambria Math" panose="02040503050406030204" pitchFamily="18" charset="0"/>
                              <a:cs typeface="Calibri" panose="020F0502020204030204" pitchFamily="34" charset="0"/>
                            </a:rPr>
                          </m:ctrlPr>
                        </m:funcPr>
                        <m:fName>
                          <m:r>
                            <m:rPr>
                              <m:sty m:val="p"/>
                            </m:rPr>
                            <a:rPr lang="en-US" sz="1600">
                              <a:latin typeface="Cambria Math" panose="02040503050406030204" pitchFamily="18" charset="0"/>
                              <a:cs typeface="Calibri" panose="020F0502020204030204" pitchFamily="34" charset="0"/>
                            </a:rPr>
                            <m:t>log</m:t>
                          </m:r>
                        </m:fName>
                        <m:e>
                          <m:d>
                            <m:dPr>
                              <m:ctrlPr>
                                <a:rPr lang="en-US" sz="1600" i="1">
                                  <a:latin typeface="Cambria Math" panose="02040503050406030204" pitchFamily="18" charset="0"/>
                                  <a:cs typeface="Calibri" panose="020F0502020204030204" pitchFamily="34" charset="0"/>
                                </a:rPr>
                              </m:ctrlPr>
                            </m:dPr>
                            <m:e>
                              <m:r>
                                <a:rPr lang="en-US" sz="1600" i="1">
                                  <a:latin typeface="Cambria Math" panose="02040503050406030204" pitchFamily="18" charset="0"/>
                                  <a:ea typeface="Cambria Math" panose="02040503050406030204" pitchFamily="18" charset="0"/>
                                </a:rPr>
                                <m:t>𝛽</m:t>
                              </m:r>
                              <m:d>
                                <m:dPr>
                                  <m:ctrlPr>
                                    <a:rPr lang="en-US" sz="1600" i="1">
                                      <a:latin typeface="Cambria Math" panose="02040503050406030204" pitchFamily="18" charset="0"/>
                                      <a:ea typeface="Cambria Math" panose="02040503050406030204" pitchFamily="18" charset="0"/>
                                    </a:rPr>
                                  </m:ctrlPr>
                                </m:dPr>
                                <m:e>
                                  <m:r>
                                    <a:rPr lang="en-US" sz="1600" b="1" i="1">
                                      <a:latin typeface="Cambria Math" panose="02040503050406030204" pitchFamily="18" charset="0"/>
                                      <a:ea typeface="Cambria Math" panose="02040503050406030204" pitchFamily="18" charset="0"/>
                                    </a:rPr>
                                    <m:t>𝒙</m:t>
                                  </m:r>
                                </m:e>
                              </m:d>
                            </m:e>
                          </m:d>
                        </m:e>
                      </m:func>
                      <m:r>
                        <a:rPr lang="en-US" sz="1600" i="1">
                          <a:latin typeface="Cambria Math" panose="02040503050406030204" pitchFamily="18" charset="0"/>
                          <a:ea typeface="Cambria Math" panose="02040503050406030204" pitchFamily="18" charset="0"/>
                        </a:rPr>
                        <m:t>=</m:t>
                      </m:r>
                      <m:func>
                        <m:funcPr>
                          <m:ctrlPr>
                            <a:rPr lang="en-US" sz="1600" i="1">
                              <a:latin typeface="Cambria Math" panose="02040503050406030204" pitchFamily="18" charset="0"/>
                              <a:ea typeface="Cambria Math" panose="02040503050406030204" pitchFamily="18" charset="0"/>
                            </a:rPr>
                          </m:ctrlPr>
                        </m:funcPr>
                        <m:fName>
                          <m:r>
                            <m:rPr>
                              <m:sty m:val="p"/>
                            </m:rPr>
                            <a:rPr lang="en-US" sz="1600">
                              <a:latin typeface="Cambria Math" panose="02040503050406030204" pitchFamily="18" charset="0"/>
                              <a:ea typeface="Cambria Math" panose="02040503050406030204" pitchFamily="18" charset="0"/>
                            </a:rPr>
                            <m:t>log</m:t>
                          </m:r>
                        </m:fName>
                        <m:e>
                          <m:d>
                            <m:dPr>
                              <m:ctrlPr>
                                <a:rPr lang="en-US" sz="1600" i="1">
                                  <a:latin typeface="Cambria Math" panose="02040503050406030204" pitchFamily="18" charset="0"/>
                                  <a:ea typeface="Cambria Math" panose="02040503050406030204" pitchFamily="18" charset="0"/>
                                </a:rPr>
                              </m:ctrlPr>
                            </m:dPr>
                            <m:e>
                              <m:acc>
                                <m:accPr>
                                  <m:chr m:val="̅"/>
                                  <m:ctrlPr>
                                    <a:rPr lang="en-US" sz="1600" i="1">
                                      <a:latin typeface="Cambria Math" panose="02040503050406030204" pitchFamily="18" charset="0"/>
                                    </a:rPr>
                                  </m:ctrlPr>
                                </m:accPr>
                                <m:e>
                                  <m:r>
                                    <a:rPr lang="en-US" sz="1600" i="1">
                                      <a:latin typeface="Cambria Math" panose="02040503050406030204" pitchFamily="18" charset="0"/>
                                      <a:ea typeface="Cambria Math" panose="02040503050406030204" pitchFamily="18" charset="0"/>
                                    </a:rPr>
                                    <m:t>𝛽</m:t>
                                  </m:r>
                                </m:e>
                              </m:acc>
                            </m:e>
                          </m:d>
                        </m:e>
                      </m:func>
                      <m:r>
                        <a:rPr lang="en-US" sz="1600" i="1">
                          <a:latin typeface="Cambria Math" panose="02040503050406030204" pitchFamily="18" charset="0"/>
                          <a:ea typeface="Cambria Math" panose="02040503050406030204" pitchFamily="18" charset="0"/>
                        </a:rPr>
                        <m:t>+</m:t>
                      </m:r>
                      <m:nary>
                        <m:naryPr>
                          <m:chr m:val="∑"/>
                          <m:ctrlPr>
                            <a:rPr lang="en-US" sz="1600" i="1">
                              <a:latin typeface="Cambria Math" panose="02040503050406030204" pitchFamily="18" charset="0"/>
                              <a:ea typeface="Cambria Math" panose="02040503050406030204" pitchFamily="18" charset="0"/>
                            </a:rPr>
                          </m:ctrlPr>
                        </m:naryPr>
                        <m:sub>
                          <m:r>
                            <m:rPr>
                              <m:brk m:alnAt="23"/>
                            </m:rPr>
                            <a:rPr lang="en-US" sz="1600" i="1">
                              <a:latin typeface="Cambria Math" panose="02040503050406030204" pitchFamily="18" charset="0"/>
                              <a:ea typeface="Cambria Math" panose="02040503050406030204" pitchFamily="18" charset="0"/>
                            </a:rPr>
                            <m:t>𝑖</m:t>
                          </m:r>
                          <m:r>
                            <a:rPr lang="en-US" sz="1600" i="1">
                              <a:latin typeface="Cambria Math" panose="02040503050406030204" pitchFamily="18" charset="0"/>
                              <a:ea typeface="Cambria Math" panose="02040503050406030204" pitchFamily="18" charset="0"/>
                            </a:rPr>
                            <m:t>=1</m:t>
                          </m:r>
                        </m:sub>
                        <m:sup>
                          <m:r>
                            <a:rPr lang="en-US" sz="1600" i="1">
                              <a:latin typeface="Cambria Math" panose="02040503050406030204" pitchFamily="18" charset="0"/>
                              <a:ea typeface="Cambria Math" panose="02040503050406030204" pitchFamily="18" charset="0"/>
                            </a:rPr>
                            <m:t>𝑑</m:t>
                          </m:r>
                        </m:sup>
                        <m:e>
                          <m:rad>
                            <m:radPr>
                              <m:degHide m:val="on"/>
                              <m:ctrlPr>
                                <a:rPr lang="en-US" sz="1600" i="1">
                                  <a:latin typeface="Cambria Math" panose="02040503050406030204" pitchFamily="18" charset="0"/>
                                  <a:ea typeface="Cambria Math" panose="02040503050406030204" pitchFamily="18" charset="0"/>
                                </a:rPr>
                              </m:ctrlPr>
                            </m:radPr>
                            <m:deg/>
                            <m:e>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𝜆</m:t>
                                  </m:r>
                                </m:e>
                                <m:sub>
                                  <m:r>
                                    <a:rPr lang="en-US" sz="1600" i="1">
                                      <a:latin typeface="Cambria Math" panose="02040503050406030204" pitchFamily="18" charset="0"/>
                                      <a:ea typeface="Cambria Math" panose="02040503050406030204" pitchFamily="18" charset="0"/>
                                    </a:rPr>
                                    <m:t>𝑖</m:t>
                                  </m:r>
                                </m:sub>
                              </m:sSub>
                            </m:e>
                          </m:rad>
                        </m:e>
                      </m:nary>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𝜙</m:t>
                          </m:r>
                        </m:e>
                        <m:sub>
                          <m:r>
                            <a:rPr lang="en-US" sz="1600" i="1">
                              <a:latin typeface="Cambria Math" panose="02040503050406030204" pitchFamily="18" charset="0"/>
                              <a:ea typeface="Cambria Math" panose="02040503050406030204" pitchFamily="18" charset="0"/>
                            </a:rPr>
                            <m:t>𝑖</m:t>
                          </m:r>
                        </m:sub>
                      </m:sSub>
                      <m:r>
                        <a:rPr lang="en-US" sz="1600" i="1">
                          <a:latin typeface="Cambria Math" panose="02040503050406030204" pitchFamily="18" charset="0"/>
                          <a:ea typeface="Cambria Math" panose="02040503050406030204" pitchFamily="18" charset="0"/>
                        </a:rPr>
                        <m:t>(</m:t>
                      </m:r>
                      <m:r>
                        <a:rPr lang="en-US" sz="1600" b="1" i="1">
                          <a:latin typeface="Cambria Math" panose="02040503050406030204" pitchFamily="18" charset="0"/>
                          <a:ea typeface="Cambria Math" panose="02040503050406030204" pitchFamily="18" charset="0"/>
                        </a:rPr>
                        <m:t>𝒙</m:t>
                      </m:r>
                      <m:r>
                        <a:rPr lang="en-US" sz="1600" i="1">
                          <a:latin typeface="Cambria Math" panose="02040503050406030204" pitchFamily="18" charset="0"/>
                          <a:ea typeface="Cambria Math" panose="02040503050406030204" pitchFamily="18" charset="0"/>
                        </a:rPr>
                        <m:t>)</m:t>
                      </m:r>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𝑧</m:t>
                          </m:r>
                        </m:e>
                        <m:sub>
                          <m:r>
                            <a:rPr lang="en-US" sz="1600" i="1">
                              <a:latin typeface="Cambria Math" panose="02040503050406030204" pitchFamily="18" charset="0"/>
                              <a:ea typeface="Cambria Math" panose="02040503050406030204" pitchFamily="18" charset="0"/>
                            </a:rPr>
                            <m:t>𝑖</m:t>
                          </m:r>
                        </m:sub>
                      </m:sSub>
                    </m:oMath>
                  </m:oMathPara>
                </a14:m>
                <a:endParaRPr lang="en-US" sz="1600" dirty="0"/>
              </a:p>
            </p:txBody>
          </p:sp>
        </mc:Choice>
        <mc:Fallback xmlns="">
          <p:sp>
            <p:nvSpPr>
              <p:cNvPr id="37" name="TextBox 36"/>
              <p:cNvSpPr txBox="1">
                <a:spLocks noRot="1" noChangeAspect="1" noMove="1" noResize="1" noEditPoints="1" noAdjustHandles="1" noChangeArrowheads="1" noChangeShapeType="1" noTextEdit="1"/>
              </p:cNvSpPr>
              <p:nvPr/>
            </p:nvSpPr>
            <p:spPr>
              <a:xfrm>
                <a:off x="4741564" y="5039479"/>
                <a:ext cx="3657600" cy="789640"/>
              </a:xfrm>
              <a:prstGeom prst="rect">
                <a:avLst/>
              </a:prstGeom>
              <a:blipFill>
                <a:blip r:embed="rId6"/>
                <a:stretch>
                  <a:fillRect/>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8" name="TextBox 37"/>
              <p:cNvSpPr txBox="1"/>
              <p:nvPr/>
            </p:nvSpPr>
            <p:spPr>
              <a:xfrm>
                <a:off x="4114800" y="5943600"/>
                <a:ext cx="4800600" cy="375487"/>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Mean field </a:t>
                </a:r>
                <a14:m>
                  <m:oMath xmlns:m="http://schemas.openxmlformats.org/officeDocument/2006/math">
                    <m:acc>
                      <m:accPr>
                        <m:chr m:val="̅"/>
                        <m:ctrlPr>
                          <a:rPr lang="en-US" i="1">
                            <a:latin typeface="Cambria Math" panose="02040503050406030204" pitchFamily="18" charset="0"/>
                          </a:rPr>
                        </m:ctrlPr>
                      </m:accPr>
                      <m:e>
                        <m:r>
                          <a:rPr lang="en-US" i="1">
                            <a:latin typeface="Cambria Math" panose="02040503050406030204" pitchFamily="18" charset="0"/>
                            <a:ea typeface="Cambria Math" panose="02040503050406030204" pitchFamily="18" charset="0"/>
                          </a:rPr>
                          <m:t>𝛽</m:t>
                        </m:r>
                      </m:e>
                    </m:acc>
                    <m:d>
                      <m:dPr>
                        <m:ctrlPr>
                          <a:rPr lang="en-US" i="1">
                            <a:latin typeface="Cambria Math" panose="02040503050406030204" pitchFamily="18" charset="0"/>
                            <a:ea typeface="Cambria Math" panose="02040503050406030204" pitchFamily="18" charset="0"/>
                          </a:rPr>
                        </m:ctrlPr>
                      </m:dPr>
                      <m:e>
                        <m:r>
                          <a:rPr lang="en-US" b="1" i="1" dirty="0">
                            <a:latin typeface="Cambria Math" panose="02040503050406030204" pitchFamily="18" charset="0"/>
                          </a:rPr>
                          <m:t>𝒙</m:t>
                        </m:r>
                      </m:e>
                    </m:d>
                  </m:oMath>
                </a14:m>
                <a:r>
                  <a:rPr lang="en-US" dirty="0">
                    <a:latin typeface="Calibri" panose="020F0502020204030204" pitchFamily="34" charset="0"/>
                    <a:cs typeface="Calibri" panose="020F0502020204030204" pitchFamily="34" charset="0"/>
                  </a:rPr>
                  <a:t> = initial condition. </a:t>
                </a:r>
              </a:p>
            </p:txBody>
          </p:sp>
        </mc:Choice>
        <mc:Fallback xmlns="">
          <p:sp>
            <p:nvSpPr>
              <p:cNvPr id="38" name="TextBox 37"/>
              <p:cNvSpPr txBox="1">
                <a:spLocks noRot="1" noChangeAspect="1" noMove="1" noResize="1" noEditPoints="1" noAdjustHandles="1" noChangeArrowheads="1" noChangeShapeType="1" noTextEdit="1"/>
              </p:cNvSpPr>
              <p:nvPr/>
            </p:nvSpPr>
            <p:spPr>
              <a:xfrm>
                <a:off x="4114800" y="5943600"/>
                <a:ext cx="4800600" cy="375487"/>
              </a:xfrm>
              <a:prstGeom prst="rect">
                <a:avLst/>
              </a:prstGeom>
              <a:blipFill>
                <a:blip r:embed="rId7"/>
                <a:stretch>
                  <a:fillRect l="-761" t="-6452" b="-24194"/>
                </a:stretch>
              </a:blipFill>
            </p:spPr>
            <p:txBody>
              <a:bodyPr/>
              <a:lstStyle/>
              <a:p>
                <a:r>
                  <a:rPr lang="en-US">
                    <a:noFill/>
                  </a:rPr>
                  <a:t> </a:t>
                </a:r>
              </a:p>
            </p:txBody>
          </p:sp>
        </mc:Fallback>
      </mc:AlternateContent>
      <p:sp>
        <p:nvSpPr>
          <p:cNvPr id="40" name="TextBox 39"/>
          <p:cNvSpPr txBox="1"/>
          <p:nvPr/>
        </p:nvSpPr>
        <p:spPr>
          <a:xfrm>
            <a:off x="4114800" y="6522962"/>
            <a:ext cx="3676392" cy="338554"/>
          </a:xfrm>
          <a:prstGeom prst="rect">
            <a:avLst/>
          </a:prstGeom>
          <a:noFill/>
        </p:spPr>
        <p:txBody>
          <a:bodyPr wrap="square" rtlCol="0">
            <a:spAutoFit/>
          </a:bodyPr>
          <a:lstStyle/>
          <a:p>
            <a:r>
              <a:rPr lang="en-US" sz="1600" dirty="0">
                <a:solidFill>
                  <a:schemeClr val="bg1">
                    <a:lumMod val="95000"/>
                  </a:schemeClr>
                </a:solidFill>
                <a:latin typeface="Calibri" panose="020F0502020204030204" pitchFamily="34" charset="0"/>
                <a:cs typeface="Calibri" panose="020F0502020204030204" pitchFamily="34" charset="0"/>
              </a:rPr>
              <a:t>* Isaac, Petra, </a:t>
            </a:r>
            <a:r>
              <a:rPr lang="en-US" sz="1600" dirty="0" err="1">
                <a:solidFill>
                  <a:schemeClr val="bg1">
                    <a:lumMod val="95000"/>
                  </a:schemeClr>
                </a:solidFill>
                <a:latin typeface="Calibri" panose="020F0502020204030204" pitchFamily="34" charset="0"/>
                <a:cs typeface="Calibri" panose="020F0502020204030204" pitchFamily="34" charset="0"/>
              </a:rPr>
              <a:t>Stadler</a:t>
            </a:r>
            <a:r>
              <a:rPr lang="en-US" sz="1600" dirty="0">
                <a:solidFill>
                  <a:schemeClr val="bg1">
                    <a:lumMod val="95000"/>
                  </a:schemeClr>
                </a:solidFill>
                <a:latin typeface="Calibri" panose="020F0502020204030204" pitchFamily="34" charset="0"/>
                <a:cs typeface="Calibri" panose="020F0502020204030204" pitchFamily="34" charset="0"/>
              </a:rPr>
              <a:t>, </a:t>
            </a:r>
            <a:r>
              <a:rPr lang="en-US" sz="1600" dirty="0" err="1">
                <a:solidFill>
                  <a:schemeClr val="bg1">
                    <a:lumMod val="95000"/>
                  </a:schemeClr>
                </a:solidFill>
                <a:latin typeface="Calibri" panose="020F0502020204030204" pitchFamily="34" charset="0"/>
                <a:cs typeface="Calibri" panose="020F0502020204030204" pitchFamily="34" charset="0"/>
              </a:rPr>
              <a:t>Ghattas</a:t>
            </a:r>
            <a:r>
              <a:rPr lang="en-US" sz="1600" dirty="0">
                <a:solidFill>
                  <a:schemeClr val="bg1">
                    <a:lumMod val="95000"/>
                  </a:schemeClr>
                </a:solidFill>
                <a:latin typeface="Calibri" panose="020F0502020204030204" pitchFamily="34" charset="0"/>
                <a:cs typeface="Calibri" panose="020F0502020204030204" pitchFamily="34" charset="0"/>
              </a:rPr>
              <a:t>, </a:t>
            </a:r>
            <a:r>
              <a:rPr lang="en-US" sz="1600" i="1" dirty="0">
                <a:solidFill>
                  <a:schemeClr val="bg1">
                    <a:lumMod val="95000"/>
                  </a:schemeClr>
                </a:solidFill>
                <a:latin typeface="Calibri" panose="020F0502020204030204" pitchFamily="34" charset="0"/>
                <a:cs typeface="Calibri" panose="020F0502020204030204" pitchFamily="34" charset="0"/>
              </a:rPr>
              <a:t>JCP,</a:t>
            </a:r>
            <a:r>
              <a:rPr lang="en-US" sz="1600" dirty="0">
                <a:solidFill>
                  <a:schemeClr val="bg1">
                    <a:lumMod val="95000"/>
                  </a:schemeClr>
                </a:solidFill>
                <a:latin typeface="Calibri" panose="020F0502020204030204" pitchFamily="34" charset="0"/>
                <a:cs typeface="Calibri" panose="020F0502020204030204" pitchFamily="34" charset="0"/>
              </a:rPr>
              <a:t> 2015.</a:t>
            </a:r>
          </a:p>
        </p:txBody>
      </p:sp>
      <p:sp>
        <p:nvSpPr>
          <p:cNvPr id="19" name="TextBox 18"/>
          <p:cNvSpPr txBox="1"/>
          <p:nvPr/>
        </p:nvSpPr>
        <p:spPr>
          <a:xfrm>
            <a:off x="76200" y="5866932"/>
            <a:ext cx="3981192" cy="923330"/>
          </a:xfrm>
          <a:prstGeom prst="rect">
            <a:avLst/>
          </a:prstGeom>
          <a:solidFill>
            <a:srgbClr val="FFFF99"/>
          </a:solidFill>
        </p:spPr>
        <p:txBody>
          <a:bodyPr wrap="square" rtlCol="0">
            <a:spAutoFit/>
          </a:bodyPr>
          <a:lstStyle/>
          <a:p>
            <a:pPr algn="ct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Deterministic inversion is consistent with Bayesian analog: </a:t>
            </a:r>
            <a:r>
              <a:rPr lang="en-US" dirty="0">
                <a:latin typeface="Calibri" panose="020F0502020204030204" pitchFamily="34" charset="0"/>
                <a:cs typeface="Calibri" panose="020F0502020204030204" pitchFamily="34" charset="0"/>
              </a:rPr>
              <a:t>it is used to find the MAP point of posterior. 	</a:t>
            </a:r>
          </a:p>
        </p:txBody>
      </p:sp>
    </p:spTree>
    <p:extLst>
      <p:ext uri="{BB962C8B-B14F-4D97-AF65-F5344CB8AC3E}">
        <p14:creationId xmlns:p14="http://schemas.microsoft.com/office/powerpoint/2010/main" val="1457287003"/>
      </p:ext>
    </p:extLst>
  </p:cSld>
  <p:clrMapOvr>
    <a:masterClrMapping/>
  </p:clrMapOvr>
</p:sld>
</file>

<file path=ppt/slides/slide10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Down Arrow 3"/>
          <p:cNvSpPr/>
          <p:nvPr/>
        </p:nvSpPr>
        <p:spPr>
          <a:xfrm>
            <a:off x="609600" y="3398936"/>
            <a:ext cx="686070" cy="1401663"/>
          </a:xfrm>
          <a:prstGeom prst="downArrow">
            <a:avLst/>
          </a:prstGeom>
          <a:solidFill>
            <a:srgbClr val="FFCCFF"/>
          </a:solidFill>
          <a:ln w="1905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Rectangle 2"/>
          <p:cNvSpPr txBox="1">
            <a:spLocks noChangeArrowheads="1"/>
          </p:cNvSpPr>
          <p:nvPr/>
        </p:nvSpPr>
        <p:spPr>
          <a:xfrm>
            <a:off x="108750" y="101942"/>
            <a:ext cx="8501849" cy="659527"/>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Bayesian Inference Assumptions</a:t>
            </a:r>
          </a:p>
        </p:txBody>
      </p:sp>
      <mc:AlternateContent xmlns:mc="http://schemas.openxmlformats.org/markup-compatibility/2006" xmlns:a14="http://schemas.microsoft.com/office/drawing/2010/main">
        <mc:Choice Requires="a14">
          <p:sp>
            <p:nvSpPr>
              <p:cNvPr id="11" name="TextBox 10"/>
              <p:cNvSpPr txBox="1"/>
              <p:nvPr/>
            </p:nvSpPr>
            <p:spPr>
              <a:xfrm>
                <a:off x="307062" y="4645599"/>
                <a:ext cx="5715000" cy="1477328"/>
              </a:xfrm>
              <a:prstGeom prst="rect">
                <a:avLst/>
              </a:prstGeom>
              <a:noFill/>
            </p:spPr>
            <p:txBody>
              <a:bodyPr wrap="square" rtlCol="0">
                <a:spAutoFit/>
              </a:bodyPr>
              <a:lstStyle/>
              <a:p>
                <a:endParaRPr lang="en-US" b="1" u="sng" dirty="0">
                  <a:latin typeface="Calibri" panose="020F0502020204030204" pitchFamily="34" charset="0"/>
                  <a:cs typeface="Calibri" panose="020F0502020204030204" pitchFamily="34" charset="0"/>
                </a:endParaRPr>
              </a:p>
              <a:p>
                <a:pPr marL="285750" lvl="1"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Likelihood</a:t>
                </a:r>
                <a:r>
                  <a:rPr lang="en-US" dirty="0">
                    <a:latin typeface="Calibri" panose="020F0502020204030204" pitchFamily="34" charset="0"/>
                    <a:cs typeface="Calibri" panose="020F0502020204030204" pitchFamily="34" charset="0"/>
                  </a:rPr>
                  <a:t> is:  </a:t>
                </a:r>
                <a14:m>
                  <m:oMath xmlns:m="http://schemas.openxmlformats.org/officeDocument/2006/math">
                    <m:sSub>
                      <m:sSubPr>
                        <m:ctrlPr>
                          <a:rPr lang="en-US" sz="1600" i="1">
                            <a:latin typeface="Cambria Math" panose="02040503050406030204" pitchFamily="18" charset="0"/>
                            <a:cs typeface="Calibri" panose="020F0502020204030204" pitchFamily="34" charset="0"/>
                          </a:rPr>
                        </m:ctrlPr>
                      </m:sSubPr>
                      <m:e>
                        <m:acc>
                          <m:accPr>
                            <m:chr m:val="̂"/>
                            <m:ctrlPr>
                              <a:rPr lang="en-US" sz="1600" i="1">
                                <a:latin typeface="Cambria Math" panose="02040503050406030204" pitchFamily="18" charset="0"/>
                                <a:cs typeface="Calibri" panose="020F0502020204030204" pitchFamily="34" charset="0"/>
                              </a:rPr>
                            </m:ctrlPr>
                          </m:accPr>
                          <m:e>
                            <m:r>
                              <a:rPr lang="en-US" sz="1600" i="1">
                                <a:latin typeface="Cambria Math" panose="02040503050406030204" pitchFamily="18" charset="0"/>
                                <a:ea typeface="Cambria Math" panose="02040503050406030204" pitchFamily="18" charset="0"/>
                                <a:cs typeface="Calibri" panose="020F0502020204030204" pitchFamily="34" charset="0"/>
                              </a:rPr>
                              <m:t>𝜋</m:t>
                            </m:r>
                          </m:e>
                        </m:acc>
                      </m:e>
                      <m:sub>
                        <m:r>
                          <m:rPr>
                            <m:sty m:val="p"/>
                          </m:rPr>
                          <a:rPr lang="en-US" sz="1600">
                            <a:latin typeface="Cambria Math" panose="02040503050406030204" pitchFamily="18" charset="0"/>
                            <a:cs typeface="Calibri" panose="020F0502020204030204" pitchFamily="34" charset="0"/>
                          </a:rPr>
                          <m:t>lhood</m:t>
                        </m:r>
                      </m:sub>
                    </m:sSub>
                    <m:d>
                      <m:dPr>
                        <m:ctrlPr>
                          <a:rPr lang="en-US" sz="1600" i="1">
                            <a:latin typeface="Cambria Math" panose="02040503050406030204" pitchFamily="18" charset="0"/>
                            <a:cs typeface="Calibri" panose="020F0502020204030204" pitchFamily="34" charset="0"/>
                          </a:rPr>
                        </m:ctrlPr>
                      </m:dPr>
                      <m:e>
                        <m:r>
                          <a:rPr lang="en-US" sz="1600" b="1" i="1">
                            <a:latin typeface="Cambria Math" panose="02040503050406030204" pitchFamily="18" charset="0"/>
                            <a:cs typeface="Calibri" panose="020F0502020204030204" pitchFamily="34" charset="0"/>
                          </a:rPr>
                          <m:t>𝒛</m:t>
                        </m:r>
                      </m:e>
                    </m:d>
                    <m:r>
                      <a:rPr lang="en-US" sz="1600" i="1">
                        <a:latin typeface="Cambria Math" panose="02040503050406030204" pitchFamily="18" charset="0"/>
                        <a:cs typeface="Calibri" panose="020F0502020204030204" pitchFamily="34" charset="0"/>
                      </a:rPr>
                      <m:t>=</m:t>
                    </m:r>
                    <m:sSup>
                      <m:sSupPr>
                        <m:ctrlPr>
                          <a:rPr lang="en-US" i="1" smtClean="0">
                            <a:latin typeface="Cambria Math" panose="02040503050406030204" pitchFamily="18" charset="0"/>
                            <a:cs typeface="Calibri" panose="020F0502020204030204" pitchFamily="34" charset="0"/>
                          </a:rPr>
                        </m:ctrlPr>
                      </m:sSupPr>
                      <m:e>
                        <m:r>
                          <a:rPr lang="en-US" i="1">
                            <a:latin typeface="Cambria Math" panose="02040503050406030204" pitchFamily="18" charset="0"/>
                            <a:cs typeface="Calibri" panose="020F0502020204030204" pitchFamily="34" charset="0"/>
                          </a:rPr>
                          <m:t>𝑒</m:t>
                        </m:r>
                      </m:e>
                      <m:sup>
                        <m:r>
                          <a:rPr lang="en-US" i="1">
                            <a:latin typeface="Cambria Math" panose="02040503050406030204" pitchFamily="18" charset="0"/>
                            <a:cs typeface="Calibri" panose="020F0502020204030204" pitchFamily="34" charset="0"/>
                          </a:rPr>
                          <m:t>−</m:t>
                        </m:r>
                        <m:sSub>
                          <m:sSubPr>
                            <m:ctrlPr>
                              <a:rPr lang="en-US" i="1" smtClean="0">
                                <a:latin typeface="Cambria Math" panose="02040503050406030204" pitchFamily="18" charset="0"/>
                                <a:cs typeface="Calibri" panose="020F0502020204030204" pitchFamily="34" charset="0"/>
                              </a:rPr>
                            </m:ctrlPr>
                          </m:sSubPr>
                          <m:e>
                            <m:r>
                              <a:rPr lang="en-US" b="0" i="1" smtClean="0">
                                <a:latin typeface="Cambria Math" panose="02040503050406030204" pitchFamily="18" charset="0"/>
                                <a:cs typeface="Calibri" panose="020F0502020204030204" pitchFamily="34" charset="0"/>
                              </a:rPr>
                              <m:t>𝑚</m:t>
                            </m:r>
                          </m:e>
                          <m:sub>
                            <m:r>
                              <m:rPr>
                                <m:sty m:val="p"/>
                              </m:rPr>
                              <a:rPr lang="en-US" b="0" i="0" smtClean="0">
                                <a:latin typeface="Cambria Math" panose="02040503050406030204" pitchFamily="18" charset="0"/>
                                <a:cs typeface="Calibri" panose="020F0502020204030204" pitchFamily="34" charset="0"/>
                              </a:rPr>
                              <m:t>lin</m:t>
                            </m:r>
                          </m:sub>
                        </m:sSub>
                        <m:r>
                          <a:rPr lang="en-US" b="1" i="1" smtClean="0">
                            <a:latin typeface="Cambria Math" panose="02040503050406030204" pitchFamily="18" charset="0"/>
                            <a:cs typeface="Calibri" panose="020F0502020204030204" pitchFamily="34" charset="0"/>
                          </a:rPr>
                          <m:t>(</m:t>
                        </m:r>
                        <m:r>
                          <a:rPr lang="en-US" b="1" i="1">
                            <a:latin typeface="Cambria Math" panose="02040503050406030204" pitchFamily="18" charset="0"/>
                            <a:cs typeface="Calibri" panose="020F0502020204030204" pitchFamily="34" charset="0"/>
                          </a:rPr>
                          <m:t>𝒛</m:t>
                        </m:r>
                        <m:r>
                          <a:rPr lang="en-US" i="1">
                            <a:latin typeface="Cambria Math" panose="02040503050406030204" pitchFamily="18" charset="0"/>
                            <a:cs typeface="Calibri" panose="020F0502020204030204" pitchFamily="34" charset="0"/>
                          </a:rPr>
                          <m:t>)</m:t>
                        </m:r>
                      </m:sup>
                    </m:sSup>
                  </m:oMath>
                </a14:m>
                <a:endParaRPr lang="en-US" b="1" dirty="0"/>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Normal Laplace posterior </a:t>
                </a:r>
                <a:r>
                  <a:rPr lang="en-US" dirty="0">
                    <a:latin typeface="Calibri" panose="020F0502020204030204" pitchFamily="34" charset="0"/>
                    <a:cs typeface="Calibri" panose="020F0502020204030204" pitchFamily="34" charset="0"/>
                  </a:rPr>
                  <a:t>given by:</a:t>
                </a:r>
              </a:p>
              <a:p>
                <a:endParaRPr lang="en-US" dirty="0">
                  <a:latin typeface="Calibri" panose="020F0502020204030204" pitchFamily="34" charset="0"/>
                  <a:cs typeface="Calibri" panose="020F0502020204030204" pitchFamily="34" charset="0"/>
                </a:endParaRPr>
              </a:p>
            </p:txBody>
          </p:sp>
        </mc:Choice>
        <mc:Fallback xmlns="">
          <p:sp>
            <p:nvSpPr>
              <p:cNvPr id="11" name="TextBox 10"/>
              <p:cNvSpPr txBox="1">
                <a:spLocks noRot="1" noChangeAspect="1" noMove="1" noResize="1" noEditPoints="1" noAdjustHandles="1" noChangeArrowheads="1" noChangeShapeType="1" noTextEdit="1"/>
              </p:cNvSpPr>
              <p:nvPr/>
            </p:nvSpPr>
            <p:spPr>
              <a:xfrm>
                <a:off x="307062" y="4645599"/>
                <a:ext cx="5715000" cy="1477328"/>
              </a:xfrm>
              <a:prstGeom prst="rect">
                <a:avLst/>
              </a:prstGeom>
              <a:blipFill>
                <a:blip r:embed="rId3"/>
                <a:stretch>
                  <a:fillRect l="-64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6" name="TextBox 5"/>
              <p:cNvSpPr txBox="1"/>
              <p:nvPr/>
            </p:nvSpPr>
            <p:spPr>
              <a:xfrm>
                <a:off x="4038870" y="5428047"/>
                <a:ext cx="3581400" cy="408189"/>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cs typeface="Calibri" panose="020F0502020204030204" pitchFamily="34" charset="0"/>
                            </a:rPr>
                          </m:ctrlPr>
                        </m:sSubPr>
                        <m:e>
                          <m:r>
                            <a:rPr lang="en-US" i="1">
                              <a:latin typeface="Cambria Math" panose="02040503050406030204" pitchFamily="18" charset="0"/>
                              <a:ea typeface="Cambria Math" panose="02040503050406030204" pitchFamily="18" charset="0"/>
                              <a:cs typeface="Calibri" panose="020F0502020204030204" pitchFamily="34" charset="0"/>
                            </a:rPr>
                            <m:t>𝜋</m:t>
                          </m:r>
                        </m:e>
                        <m:sub>
                          <m:r>
                            <m:rPr>
                              <m:sty m:val="p"/>
                            </m:rPr>
                            <a:rPr lang="en-US" b="0" i="0" smtClean="0">
                              <a:latin typeface="Cambria Math" panose="02040503050406030204" pitchFamily="18" charset="0"/>
                              <a:cs typeface="Calibri" panose="020F0502020204030204" pitchFamily="34" charset="0"/>
                            </a:rPr>
                            <m:t>pos</m:t>
                          </m:r>
                        </m:sub>
                      </m:sSub>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e>
                      </m:d>
                      <m:r>
                        <a:rPr lang="en-US" i="1">
                          <a:latin typeface="Cambria Math" panose="02040503050406030204" pitchFamily="18" charset="0"/>
                          <a:cs typeface="Calibri" panose="020F0502020204030204" pitchFamily="34" charset="0"/>
                        </a:rPr>
                        <m:t>=</m:t>
                      </m:r>
                      <m:sSubSup>
                        <m:sSubSupPr>
                          <m:ctrlPr>
                            <a:rPr lang="en-US" i="1" smtClean="0">
                              <a:latin typeface="Cambria Math" panose="02040503050406030204" pitchFamily="18" charset="0"/>
                              <a:cs typeface="Calibri" panose="020F0502020204030204" pitchFamily="34" charset="0"/>
                            </a:rPr>
                          </m:ctrlPr>
                        </m:sSubSupPr>
                        <m:e>
                          <m:r>
                            <a:rPr lang="en-US" b="0" i="1" smtClean="0">
                              <a:latin typeface="Cambria Math" panose="02040503050406030204" pitchFamily="18" charset="0"/>
                              <a:cs typeface="Calibri" panose="020F0502020204030204" pitchFamily="34" charset="0"/>
                            </a:rPr>
                            <m:t>𝐶</m:t>
                          </m:r>
                        </m:e>
                        <m:sub>
                          <m:r>
                            <m:rPr>
                              <m:sty m:val="p"/>
                            </m:rPr>
                            <a:rPr lang="en-US" b="0" i="0" smtClean="0">
                              <a:latin typeface="Cambria Math" panose="02040503050406030204" pitchFamily="18" charset="0"/>
                              <a:cs typeface="Calibri" panose="020F0502020204030204" pitchFamily="34" charset="0"/>
                            </a:rPr>
                            <m:t>evid</m:t>
                          </m:r>
                        </m:sub>
                        <m:sup>
                          <m:r>
                            <a:rPr lang="en-US" b="0" i="1" smtClean="0">
                              <a:latin typeface="Cambria Math" panose="02040503050406030204" pitchFamily="18" charset="0"/>
                              <a:cs typeface="Calibri" panose="020F0502020204030204" pitchFamily="34" charset="0"/>
                            </a:rPr>
                            <m:t>−1</m:t>
                          </m:r>
                        </m:sup>
                      </m:sSubSup>
                      <m:sSub>
                        <m:sSubPr>
                          <m:ctrlPr>
                            <a:rPr lang="en-US" i="1">
                              <a:latin typeface="Cambria Math" panose="02040503050406030204" pitchFamily="18" charset="0"/>
                              <a:cs typeface="Calibri" panose="020F0502020204030204" pitchFamily="34" charset="0"/>
                            </a:rPr>
                          </m:ctrlPr>
                        </m:sSubPr>
                        <m:e>
                          <m:acc>
                            <m:accPr>
                              <m:chr m:val="̂"/>
                              <m:ctrlPr>
                                <a:rPr lang="en-US" i="1">
                                  <a:latin typeface="Cambria Math" panose="02040503050406030204" pitchFamily="18" charset="0"/>
                                  <a:cs typeface="Calibri" panose="020F0502020204030204" pitchFamily="34" charset="0"/>
                                </a:rPr>
                              </m:ctrlPr>
                            </m:accPr>
                            <m:e>
                              <m:r>
                                <a:rPr lang="en-US" i="1">
                                  <a:latin typeface="Cambria Math" panose="02040503050406030204" pitchFamily="18" charset="0"/>
                                  <a:ea typeface="Cambria Math" panose="02040503050406030204" pitchFamily="18" charset="0"/>
                                  <a:cs typeface="Calibri" panose="020F0502020204030204" pitchFamily="34" charset="0"/>
                                </a:rPr>
                                <m:t>𝜋</m:t>
                              </m:r>
                            </m:e>
                          </m:acc>
                        </m:e>
                        <m:sub>
                          <m:r>
                            <m:rPr>
                              <m:sty m:val="p"/>
                            </m:rPr>
                            <a:rPr lang="en-US">
                              <a:latin typeface="Cambria Math" panose="02040503050406030204" pitchFamily="18" charset="0"/>
                              <a:cs typeface="Calibri" panose="020F0502020204030204" pitchFamily="34" charset="0"/>
                            </a:rPr>
                            <m:t>lhood</m:t>
                          </m:r>
                        </m:sub>
                      </m:sSub>
                      <m:r>
                        <a:rPr lang="en-US" b="0" i="1" smtClean="0">
                          <a:latin typeface="Cambria Math" panose="02040503050406030204" pitchFamily="18" charset="0"/>
                          <a:cs typeface="Calibri" panose="020F0502020204030204" pitchFamily="34" charset="0"/>
                        </a:rPr>
                        <m:t>(</m:t>
                      </m:r>
                      <m:r>
                        <a:rPr lang="en-US" b="1" i="1" smtClean="0">
                          <a:latin typeface="Cambria Math" panose="02040503050406030204" pitchFamily="18" charset="0"/>
                          <a:cs typeface="Calibri" panose="020F0502020204030204" pitchFamily="34" charset="0"/>
                        </a:rPr>
                        <m:t>𝒛</m:t>
                      </m:r>
                      <m:r>
                        <a:rPr lang="en-US" b="0" i="1" smtClean="0">
                          <a:latin typeface="Cambria Math" panose="02040503050406030204" pitchFamily="18" charset="0"/>
                          <a:cs typeface="Calibri" panose="020F0502020204030204" pitchFamily="34" charset="0"/>
                        </a:rPr>
                        <m:t>)</m:t>
                      </m:r>
                      <m:sSub>
                        <m:sSubPr>
                          <m:ctrlPr>
                            <a:rPr lang="en-US" i="1">
                              <a:latin typeface="Cambria Math" panose="02040503050406030204" pitchFamily="18" charset="0"/>
                              <a:cs typeface="Calibri" panose="020F0502020204030204" pitchFamily="34" charset="0"/>
                            </a:rPr>
                          </m:ctrlPr>
                        </m:sSubPr>
                        <m:e>
                          <m:r>
                            <a:rPr lang="en-US" i="1">
                              <a:latin typeface="Cambria Math" panose="02040503050406030204" pitchFamily="18" charset="0"/>
                              <a:ea typeface="Cambria Math" panose="02040503050406030204" pitchFamily="18" charset="0"/>
                              <a:cs typeface="Calibri" panose="020F0502020204030204" pitchFamily="34" charset="0"/>
                            </a:rPr>
                            <m:t>𝜋</m:t>
                          </m:r>
                        </m:e>
                        <m:sub>
                          <m:r>
                            <m:rPr>
                              <m:sty m:val="p"/>
                            </m:rPr>
                            <a:rPr lang="en-US">
                              <a:latin typeface="Cambria Math" panose="02040503050406030204" pitchFamily="18" charset="0"/>
                              <a:cs typeface="Calibri" panose="020F0502020204030204" pitchFamily="34" charset="0"/>
                            </a:rPr>
                            <m:t>pr</m:t>
                          </m:r>
                        </m:sub>
                      </m:sSub>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e>
                      </m:d>
                    </m:oMath>
                  </m:oMathPara>
                </a14:m>
                <a:endParaRPr lang="en-US" dirty="0"/>
              </a:p>
            </p:txBody>
          </p:sp>
        </mc:Choice>
        <mc:Fallback xmlns="">
          <p:sp>
            <p:nvSpPr>
              <p:cNvPr id="6" name="TextBox 5"/>
              <p:cNvSpPr txBox="1">
                <a:spLocks noRot="1" noChangeAspect="1" noMove="1" noResize="1" noEditPoints="1" noAdjustHandles="1" noChangeArrowheads="1" noChangeShapeType="1" noTextEdit="1"/>
              </p:cNvSpPr>
              <p:nvPr/>
            </p:nvSpPr>
            <p:spPr>
              <a:xfrm>
                <a:off x="4038870" y="5428047"/>
                <a:ext cx="3581400" cy="408189"/>
              </a:xfrm>
              <a:prstGeom prst="rect">
                <a:avLst/>
              </a:prstGeom>
              <a:blipFill>
                <a:blip r:embed="rId4"/>
                <a:stretch>
                  <a:fillRect b="-5797"/>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0" name="TextBox 9"/>
              <p:cNvSpPr txBox="1"/>
              <p:nvPr/>
            </p:nvSpPr>
            <p:spPr>
              <a:xfrm>
                <a:off x="609331" y="5836236"/>
                <a:ext cx="4267200" cy="412164"/>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where </a:t>
                </a:r>
                <a14:m>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𝐶</m:t>
                        </m:r>
                      </m:e>
                      <m:sub>
                        <m:r>
                          <a:rPr lang="en-US" b="0" i="1" smtClean="0">
                            <a:latin typeface="Cambria Math" panose="02040503050406030204" pitchFamily="18" charset="0"/>
                          </a:rPr>
                          <m:t>𝑒𝑣𝑖𝑑</m:t>
                        </m:r>
                      </m:sub>
                    </m:sSub>
                    <m:r>
                      <a:rPr lang="en-US" b="0" i="1" smtClean="0">
                        <a:latin typeface="Cambria Math" panose="02040503050406030204" pitchFamily="18" charset="0"/>
                      </a:rPr>
                      <m:t>=</m:t>
                    </m:r>
                    <m:nary>
                      <m:naryPr>
                        <m:limLoc m:val="undOvr"/>
                        <m:subHide m:val="on"/>
                        <m:supHide m:val="on"/>
                        <m:ctrlPr>
                          <a:rPr lang="en-US" b="0" i="1" smtClean="0">
                            <a:latin typeface="Cambria Math" panose="02040503050406030204" pitchFamily="18" charset="0"/>
                          </a:rPr>
                        </m:ctrlPr>
                      </m:naryPr>
                      <m:sub/>
                      <m:sup/>
                      <m:e>
                        <m:sSub>
                          <m:sSubPr>
                            <m:ctrlPr>
                              <a:rPr lang="en-US" i="1">
                                <a:latin typeface="Cambria Math" panose="02040503050406030204" pitchFamily="18" charset="0"/>
                                <a:cs typeface="Calibri" panose="020F0502020204030204" pitchFamily="34" charset="0"/>
                              </a:rPr>
                            </m:ctrlPr>
                          </m:sSubPr>
                          <m:e>
                            <m:acc>
                              <m:accPr>
                                <m:chr m:val="̂"/>
                                <m:ctrlPr>
                                  <a:rPr lang="en-US" i="1">
                                    <a:latin typeface="Cambria Math" panose="02040503050406030204" pitchFamily="18" charset="0"/>
                                    <a:cs typeface="Calibri" panose="020F0502020204030204" pitchFamily="34" charset="0"/>
                                  </a:rPr>
                                </m:ctrlPr>
                              </m:accPr>
                              <m:e>
                                <m:r>
                                  <a:rPr lang="en-US" i="1">
                                    <a:latin typeface="Cambria Math" panose="02040503050406030204" pitchFamily="18" charset="0"/>
                                    <a:ea typeface="Cambria Math" panose="02040503050406030204" pitchFamily="18" charset="0"/>
                                    <a:cs typeface="Calibri" panose="020F0502020204030204" pitchFamily="34" charset="0"/>
                                  </a:rPr>
                                  <m:t>𝜋</m:t>
                                </m:r>
                              </m:e>
                            </m:acc>
                          </m:e>
                          <m:sub>
                            <m:r>
                              <m:rPr>
                                <m:sty m:val="p"/>
                              </m:rPr>
                              <a:rPr lang="en-US">
                                <a:latin typeface="Cambria Math" panose="02040503050406030204" pitchFamily="18" charset="0"/>
                                <a:cs typeface="Calibri" panose="020F0502020204030204" pitchFamily="34" charset="0"/>
                              </a:rPr>
                              <m:t>lhood</m:t>
                            </m:r>
                          </m:sub>
                        </m:sSub>
                        <m:d>
                          <m:dPr>
                            <m:ctrlPr>
                              <a:rPr lang="en-US" b="0" i="1" smtClean="0">
                                <a:latin typeface="Cambria Math" panose="02040503050406030204" pitchFamily="18" charset="0"/>
                                <a:cs typeface="Calibri" panose="020F0502020204030204" pitchFamily="34" charset="0"/>
                              </a:rPr>
                            </m:ctrlPr>
                          </m:dPr>
                          <m:e>
                            <m:r>
                              <a:rPr lang="en-US" b="1" i="1" smtClean="0">
                                <a:latin typeface="Cambria Math" panose="02040503050406030204" pitchFamily="18" charset="0"/>
                                <a:cs typeface="Calibri" panose="020F0502020204030204" pitchFamily="34" charset="0"/>
                              </a:rPr>
                              <m:t>𝒛</m:t>
                            </m:r>
                          </m:e>
                        </m:d>
                        <m:sSub>
                          <m:sSubPr>
                            <m:ctrlPr>
                              <a:rPr lang="en-US" i="1">
                                <a:latin typeface="Cambria Math" panose="02040503050406030204" pitchFamily="18" charset="0"/>
                                <a:cs typeface="Calibri" panose="020F0502020204030204" pitchFamily="34" charset="0"/>
                              </a:rPr>
                            </m:ctrlPr>
                          </m:sSubPr>
                          <m:e>
                            <m:r>
                              <a:rPr lang="en-US" i="1">
                                <a:latin typeface="Cambria Math" panose="02040503050406030204" pitchFamily="18" charset="0"/>
                                <a:ea typeface="Cambria Math" panose="02040503050406030204" pitchFamily="18" charset="0"/>
                                <a:cs typeface="Calibri" panose="020F0502020204030204" pitchFamily="34" charset="0"/>
                              </a:rPr>
                              <m:t>𝜋</m:t>
                            </m:r>
                          </m:e>
                          <m:sub>
                            <m:r>
                              <m:rPr>
                                <m:sty m:val="p"/>
                              </m:rPr>
                              <a:rPr lang="en-US">
                                <a:latin typeface="Cambria Math" panose="02040503050406030204" pitchFamily="18" charset="0"/>
                                <a:cs typeface="Calibri" panose="020F0502020204030204" pitchFamily="34" charset="0"/>
                              </a:rPr>
                              <m:t>pr</m:t>
                            </m:r>
                          </m:sub>
                        </m:sSub>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e>
                        </m:d>
                        <m:r>
                          <a:rPr lang="en-US" b="0" i="1" smtClean="0">
                            <a:latin typeface="Cambria Math" panose="02040503050406030204" pitchFamily="18" charset="0"/>
                            <a:cs typeface="Calibri" panose="020F0502020204030204" pitchFamily="34" charset="0"/>
                          </a:rPr>
                          <m:t>𝑑</m:t>
                        </m:r>
                        <m:r>
                          <a:rPr lang="en-US" b="1" i="1" smtClean="0">
                            <a:latin typeface="Cambria Math" panose="02040503050406030204" pitchFamily="18" charset="0"/>
                            <a:cs typeface="Calibri" panose="020F0502020204030204" pitchFamily="34" charset="0"/>
                          </a:rPr>
                          <m:t>𝒛</m:t>
                        </m:r>
                        <m:r>
                          <a:rPr lang="en-US" b="1" i="1" smtClean="0">
                            <a:latin typeface="Cambria Math" panose="02040503050406030204" pitchFamily="18" charset="0"/>
                            <a:cs typeface="Calibri" panose="020F0502020204030204" pitchFamily="34" charset="0"/>
                          </a:rPr>
                          <m:t>.</m:t>
                        </m:r>
                      </m:e>
                    </m:nary>
                  </m:oMath>
                </a14:m>
                <a:endParaRPr lang="en-US" dirty="0">
                  <a:latin typeface="Calibri" panose="020F0502020204030204" pitchFamily="34" charset="0"/>
                  <a:cs typeface="Calibri" panose="020F0502020204030204" pitchFamily="34" charset="0"/>
                </a:endParaRPr>
              </a:p>
            </p:txBody>
          </p:sp>
        </mc:Choice>
        <mc:Fallback xmlns="">
          <p:sp>
            <p:nvSpPr>
              <p:cNvPr id="10" name="TextBox 9"/>
              <p:cNvSpPr txBox="1">
                <a:spLocks noRot="1" noChangeAspect="1" noMove="1" noResize="1" noEditPoints="1" noAdjustHandles="1" noChangeArrowheads="1" noChangeShapeType="1" noTextEdit="1"/>
              </p:cNvSpPr>
              <p:nvPr/>
            </p:nvSpPr>
            <p:spPr>
              <a:xfrm>
                <a:off x="609331" y="5836236"/>
                <a:ext cx="4267200" cy="412164"/>
              </a:xfrm>
              <a:prstGeom prst="rect">
                <a:avLst/>
              </a:prstGeom>
              <a:blipFill>
                <a:blip r:embed="rId5"/>
                <a:stretch>
                  <a:fillRect l="-1286" t="-132353" b="-191176"/>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 name="TextBox 2"/>
              <p:cNvSpPr txBox="1"/>
              <p:nvPr/>
            </p:nvSpPr>
            <p:spPr>
              <a:xfrm>
                <a:off x="277245" y="990600"/>
                <a:ext cx="7799686" cy="669992"/>
              </a:xfrm>
              <a:prstGeom prst="rect">
                <a:avLst/>
              </a:prstGeom>
              <a:noFill/>
            </p:spPr>
            <p:txBody>
              <a:bodyPr wrap="square" rtlCol="0">
                <a:spAutoFit/>
              </a:bodyPr>
              <a:lstStyle/>
              <a:p>
                <a:pPr marL="2857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Additive </a:t>
                </a:r>
                <a:r>
                  <a:rPr lang="en-US" b="1" i="1" dirty="0">
                    <a:latin typeface="Calibri" panose="020F0502020204030204" pitchFamily="34" charset="0"/>
                    <a:cs typeface="Calibri" panose="020F0502020204030204" pitchFamily="34" charset="0"/>
                  </a:rPr>
                  <a:t>Gaussian noise </a:t>
                </a:r>
                <a:r>
                  <a:rPr lang="en-US" dirty="0">
                    <a:latin typeface="Calibri" panose="020F0502020204030204" pitchFamily="34" charset="0"/>
                    <a:cs typeface="Calibri" panose="020F0502020204030204" pitchFamily="34" charset="0"/>
                  </a:rPr>
                  <a:t>model: </a:t>
                </a:r>
                <a14:m>
                  <m:oMath xmlns:m="http://schemas.openxmlformats.org/officeDocument/2006/math">
                    <m:sSup>
                      <m:sSupPr>
                        <m:ctrlPr>
                          <a:rPr lang="en-US" b="1" i="1" smtClean="0">
                            <a:latin typeface="Cambria Math" panose="02040503050406030204" pitchFamily="18" charset="0"/>
                            <a:cs typeface="Calibri" panose="020F0502020204030204" pitchFamily="34" charset="0"/>
                          </a:rPr>
                        </m:ctrlPr>
                      </m:sSupPr>
                      <m:e>
                        <m:r>
                          <a:rPr lang="en-US" b="1" i="1" smtClean="0">
                            <a:latin typeface="Cambria Math" panose="02040503050406030204" pitchFamily="18" charset="0"/>
                            <a:cs typeface="Calibri" panose="020F0502020204030204" pitchFamily="34" charset="0"/>
                          </a:rPr>
                          <m:t>𝒚</m:t>
                        </m:r>
                      </m:e>
                      <m:sup>
                        <m:r>
                          <m:rPr>
                            <m:sty m:val="p"/>
                          </m:rPr>
                          <a:rPr lang="en-US" b="0" i="0" smtClean="0">
                            <a:latin typeface="Cambria Math" panose="02040503050406030204" pitchFamily="18" charset="0"/>
                            <a:cs typeface="Calibri" panose="020F0502020204030204" pitchFamily="34" charset="0"/>
                          </a:rPr>
                          <m:t>obs</m:t>
                        </m:r>
                      </m:sup>
                    </m:sSup>
                    <m:r>
                      <a:rPr lang="en-US" b="1" i="1" smtClean="0">
                        <a:latin typeface="Cambria Math" panose="02040503050406030204" pitchFamily="18" charset="0"/>
                        <a:cs typeface="Calibri" panose="020F0502020204030204" pitchFamily="34" charset="0"/>
                      </a:rPr>
                      <m:t>=</m:t>
                    </m:r>
                    <m:r>
                      <a:rPr lang="en-US" b="1" i="1" smtClean="0">
                        <a:latin typeface="Cambria Math" panose="02040503050406030204" pitchFamily="18" charset="0"/>
                        <a:cs typeface="Calibri" panose="020F0502020204030204" pitchFamily="34" charset="0"/>
                      </a:rPr>
                      <m:t>𝒇</m:t>
                    </m:r>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e>
                    </m:d>
                    <m:r>
                      <a:rPr lang="en-US" i="1">
                        <a:latin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r>
                      <a:rPr lang="en-US" i="1">
                        <a:latin typeface="Cambria Math" panose="02040503050406030204" pitchFamily="18" charset="0"/>
                        <a:ea typeface="Cambria Math" panose="02040503050406030204" pitchFamily="18" charset="0"/>
                        <a:cs typeface="Calibri" panose="020F0502020204030204" pitchFamily="34" charset="0"/>
                      </a:rPr>
                      <m:t>,</m:t>
                    </m:r>
                  </m:oMath>
                </a14:m>
                <a:r>
                  <a:rPr lang="en-US" dirty="0">
                    <a:latin typeface="Calibri" panose="020F0502020204030204" pitchFamily="34" charset="0"/>
                    <a:cs typeface="Calibri" panose="020F0502020204030204" pitchFamily="34" charset="0"/>
                  </a:rPr>
                  <a:t>   </a:t>
                </a:r>
                <a14:m>
                  <m:oMath xmlns:m="http://schemas.openxmlformats.org/officeDocument/2006/math">
                    <m:r>
                      <a:rPr lang="en-US" i="1" dirty="0">
                        <a:latin typeface="Cambria Math" panose="02040503050406030204" pitchFamily="18" charset="0"/>
                        <a:ea typeface="Cambria Math" panose="02040503050406030204" pitchFamily="18" charset="0"/>
                        <a:cs typeface="Calibri" panose="020F0502020204030204" pitchFamily="34" charset="0"/>
                      </a:rPr>
                      <m:t>𝜖</m:t>
                    </m:r>
                    <m:r>
                      <a:rPr lang="en-US" i="1" dirty="0">
                        <a:latin typeface="Cambria Math" panose="02040503050406030204" pitchFamily="18" charset="0"/>
                        <a:ea typeface="Cambria Math" panose="02040503050406030204" pitchFamily="18" charset="0"/>
                        <a:cs typeface="Calibri" panose="020F0502020204030204" pitchFamily="34" charset="0"/>
                      </a:rPr>
                      <m:t> ~ </m:t>
                    </m:r>
                    <m:r>
                      <a:rPr lang="en-US" i="1" dirty="0">
                        <a:latin typeface="Cambria Math" panose="02040503050406030204" pitchFamily="18" charset="0"/>
                        <a:ea typeface="Cambria Math" panose="02040503050406030204" pitchFamily="18" charset="0"/>
                        <a:cs typeface="Calibri" panose="020F0502020204030204" pitchFamily="34" charset="0"/>
                      </a:rPr>
                      <m:t>𝑁</m:t>
                    </m:r>
                    <m:r>
                      <a:rPr lang="en-US" i="1" dirty="0">
                        <a:latin typeface="Cambria Math" panose="02040503050406030204" pitchFamily="18" charset="0"/>
                        <a:ea typeface="Cambria Math" panose="02040503050406030204" pitchFamily="18" charset="0"/>
                        <a:cs typeface="Calibri" panose="020F0502020204030204" pitchFamily="34" charset="0"/>
                      </a:rPr>
                      <m:t>(</m:t>
                    </m:r>
                    <m:r>
                      <a:rPr lang="en-US" b="1" i="1" dirty="0">
                        <a:latin typeface="Cambria Math" panose="02040503050406030204" pitchFamily="18" charset="0"/>
                        <a:ea typeface="Cambria Math" panose="02040503050406030204" pitchFamily="18" charset="0"/>
                        <a:cs typeface="Calibri" panose="020F0502020204030204" pitchFamily="34" charset="0"/>
                      </a:rPr>
                      <m:t>𝟎</m:t>
                    </m:r>
                    <m:r>
                      <a:rPr lang="en-US" i="1" dirty="0">
                        <a:latin typeface="Cambria Math" panose="02040503050406030204" pitchFamily="18" charset="0"/>
                        <a:ea typeface="Cambria Math" panose="02040503050406030204" pitchFamily="18" charset="0"/>
                        <a:cs typeface="Calibri" panose="020F0502020204030204" pitchFamily="34" charset="0"/>
                      </a:rPr>
                      <m:t>,</m:t>
                    </m:r>
                    <m:sSub>
                      <m:sSubPr>
                        <m:ctrlPr>
                          <a:rPr lang="en-US" i="1" dirty="0">
                            <a:latin typeface="Cambria Math" panose="02040503050406030204" pitchFamily="18" charset="0"/>
                            <a:ea typeface="Cambria Math" panose="02040503050406030204" pitchFamily="18" charset="0"/>
                            <a:cs typeface="Calibri" panose="020F0502020204030204" pitchFamily="34" charset="0"/>
                          </a:rPr>
                        </m:ctrlPr>
                      </m:sSubPr>
                      <m:e>
                        <m:r>
                          <a:rPr lang="el-GR" b="1" i="1" dirty="0">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dirty="0">
                            <a:latin typeface="Cambria Math" panose="02040503050406030204" pitchFamily="18" charset="0"/>
                            <a:ea typeface="Cambria Math" panose="02040503050406030204" pitchFamily="18" charset="0"/>
                            <a:cs typeface="Calibri" panose="020F0502020204030204" pitchFamily="34" charset="0"/>
                          </a:rPr>
                          <m:t>obs</m:t>
                        </m:r>
                      </m:sub>
                    </m:sSub>
                    <m:r>
                      <a:rPr lang="en-US" i="1" dirty="0">
                        <a:latin typeface="Cambria Math" panose="02040503050406030204" pitchFamily="18" charset="0"/>
                        <a:ea typeface="Cambria Math" panose="02040503050406030204" pitchFamily="18" charset="0"/>
                        <a:cs typeface="Calibri" panose="020F0502020204030204" pitchFamily="34" charset="0"/>
                      </a:rPr>
                      <m:t>)</m:t>
                    </m:r>
                  </m:oMath>
                </a14:m>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mc:Choice>
        <mc:Fallback xmlns="">
          <p:sp>
            <p:nvSpPr>
              <p:cNvPr id="3" name="TextBox 2"/>
              <p:cNvSpPr txBox="1">
                <a:spLocks noRot="1" noChangeAspect="1" noMove="1" noResize="1" noEditPoints="1" noAdjustHandles="1" noChangeArrowheads="1" noChangeShapeType="1" noTextEdit="1"/>
              </p:cNvSpPr>
              <p:nvPr/>
            </p:nvSpPr>
            <p:spPr>
              <a:xfrm>
                <a:off x="277245" y="990600"/>
                <a:ext cx="7799686" cy="669992"/>
              </a:xfrm>
              <a:prstGeom prst="rect">
                <a:avLst/>
              </a:prstGeom>
              <a:blipFill>
                <a:blip r:embed="rId6"/>
                <a:stretch>
                  <a:fillRect l="-469" t="-367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 name="TextBox 6"/>
              <p:cNvSpPr txBox="1"/>
              <p:nvPr/>
            </p:nvSpPr>
            <p:spPr>
              <a:xfrm>
                <a:off x="609331" y="1544935"/>
                <a:ext cx="5715269" cy="1004314"/>
              </a:xfrm>
              <a:prstGeom prst="rect">
                <a:avLst/>
              </a:prstGeom>
              <a:solidFill>
                <a:schemeClr val="accent1">
                  <a:lumMod val="20000"/>
                  <a:lumOff val="80000"/>
                </a:schemeClr>
              </a:solidFill>
            </p:spPr>
            <p:txBody>
              <a:bodyPr wrap="square" rtlCol="0">
                <a:spAutoFit/>
              </a:bodyPr>
              <a:lstStyle/>
              <a:p>
                <a:pPr algn="ctr"/>
                <a14:m>
                  <m:oMath xmlns:m="http://schemas.openxmlformats.org/officeDocument/2006/math">
                    <m:r>
                      <a:rPr lang="en-US" b="1" i="1" smtClean="0">
                        <a:latin typeface="Cambria Math" panose="02040503050406030204" pitchFamily="18" charset="0"/>
                        <a:cs typeface="Calibri" panose="020F0502020204030204" pitchFamily="34" charset="0"/>
                      </a:rPr>
                      <m:t>⇒ </m:t>
                    </m:r>
                  </m:oMath>
                </a14:m>
                <a:r>
                  <a:rPr lang="en-US" b="1" dirty="0">
                    <a:latin typeface="Calibri" panose="020F0502020204030204" pitchFamily="34" charset="0"/>
                    <a:cs typeface="Calibri" panose="020F0502020204030204" pitchFamily="34" charset="0"/>
                  </a:rPr>
                  <a:t>Mismatch functional to be minimized: </a:t>
                </a:r>
              </a:p>
              <a:p>
                <a:pPr algn="ctr"/>
                <a:endParaRPr lang="en-US" sz="400" b="1" dirty="0">
                  <a:latin typeface="Calibri" panose="020F0502020204030204" pitchFamily="34" charset="0"/>
                  <a:cs typeface="Calibri" panose="020F0502020204030204" pitchFamily="34" charset="0"/>
                </a:endParaRPr>
              </a:p>
              <a:p>
                <a:pPr algn="ctr"/>
                <a14:m>
                  <m:oMathPara xmlns:m="http://schemas.openxmlformats.org/officeDocument/2006/math">
                    <m:oMathParaPr>
                      <m:jc m:val="centerGroup"/>
                    </m:oMathParaPr>
                    <m:oMath xmlns:m="http://schemas.openxmlformats.org/officeDocument/2006/math">
                      <m:sSup>
                        <m:sSupPr>
                          <m:ctrlPr>
                            <a:rPr lang="en-US" i="1">
                              <a:latin typeface="Cambria Math" panose="02040503050406030204" pitchFamily="18" charset="0"/>
                              <a:cs typeface="Calibri" panose="020F0502020204030204" pitchFamily="34" charset="0"/>
                            </a:rPr>
                          </m:ctrlPr>
                        </m:sSupPr>
                        <m:e>
                          <m:r>
                            <a:rPr lang="en-US" b="0" i="1" smtClean="0">
                              <a:latin typeface="Cambria Math" panose="02040503050406030204" pitchFamily="18" charset="0"/>
                              <a:cs typeface="Calibri" panose="020F0502020204030204" pitchFamily="34" charset="0"/>
                            </a:rPr>
                            <m:t>𝑚</m:t>
                          </m:r>
                          <m:d>
                            <m:dPr>
                              <m:ctrlPr>
                                <a:rPr lang="en-US" b="0" i="1" smtClean="0">
                                  <a:latin typeface="Cambria Math" panose="02040503050406030204" pitchFamily="18" charset="0"/>
                                  <a:cs typeface="Calibri" panose="020F0502020204030204" pitchFamily="34" charset="0"/>
                                </a:rPr>
                              </m:ctrlPr>
                            </m:dPr>
                            <m:e>
                              <m:r>
                                <a:rPr lang="en-US" b="1" i="1" smtClean="0">
                                  <a:latin typeface="Cambria Math" panose="02040503050406030204" pitchFamily="18" charset="0"/>
                                  <a:cs typeface="Calibri" panose="020F0502020204030204" pitchFamily="34" charset="0"/>
                                </a:rPr>
                                <m:t>𝒛</m:t>
                              </m:r>
                            </m:e>
                          </m:d>
                          <m:r>
                            <a:rPr lang="en-US" b="0" i="1" smtClean="0">
                              <a:latin typeface="Cambria Math" panose="02040503050406030204" pitchFamily="18" charset="0"/>
                              <a:cs typeface="Calibri" panose="020F0502020204030204" pitchFamily="34" charset="0"/>
                            </a:rPr>
                            <m:t>= </m:t>
                          </m:r>
                          <m:f>
                            <m:fPr>
                              <m:ctrlPr>
                                <a:rPr lang="en-US" i="1">
                                  <a:latin typeface="Cambria Math" panose="02040503050406030204" pitchFamily="18" charset="0"/>
                                  <a:cs typeface="Calibri" panose="020F0502020204030204" pitchFamily="34" charset="0"/>
                                </a:rPr>
                              </m:ctrlPr>
                            </m:fPr>
                            <m:num>
                              <m:r>
                                <a:rPr lang="en-US" i="1">
                                  <a:latin typeface="Cambria Math" panose="02040503050406030204" pitchFamily="18" charset="0"/>
                                  <a:cs typeface="Calibri" panose="020F0502020204030204" pitchFamily="34" charset="0"/>
                                </a:rPr>
                                <m:t>1</m:t>
                              </m:r>
                            </m:num>
                            <m:den>
                              <m:r>
                                <a:rPr lang="en-US" i="1">
                                  <a:latin typeface="Cambria Math" panose="02040503050406030204" pitchFamily="18" charset="0"/>
                                  <a:cs typeface="Calibri" panose="020F0502020204030204" pitchFamily="34" charset="0"/>
                                </a:rPr>
                                <m:t>2</m:t>
                              </m:r>
                            </m:den>
                          </m:f>
                          <m:d>
                            <m:dPr>
                              <m:ctrlPr>
                                <a:rPr lang="en-US" i="1">
                                  <a:latin typeface="Cambria Math" panose="02040503050406030204" pitchFamily="18" charset="0"/>
                                  <a:cs typeface="Calibri" panose="020F0502020204030204" pitchFamily="34" charset="0"/>
                                </a:rPr>
                              </m:ctrlPr>
                            </m:dPr>
                            <m:e>
                              <m:sSup>
                                <m:sSupPr>
                                  <m:ctrlPr>
                                    <a:rPr lang="en-US" b="1" i="1">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r>
                                <a:rPr lang="en-US" i="1">
                                  <a:latin typeface="Cambria Math" panose="02040503050406030204" pitchFamily="18" charset="0"/>
                                  <a:cs typeface="Calibri" panose="020F0502020204030204" pitchFamily="34" charset="0"/>
                                </a:rPr>
                                <m:t>−</m:t>
                              </m:r>
                              <m:r>
                                <a:rPr lang="en-US" b="1" i="1">
                                  <a:latin typeface="Cambria Math" panose="02040503050406030204" pitchFamily="18" charset="0"/>
                                  <a:cs typeface="Calibri" panose="020F0502020204030204" pitchFamily="34" charset="0"/>
                                </a:rPr>
                                <m:t>𝒇</m:t>
                              </m:r>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e>
                              </m:d>
                            </m:e>
                          </m:d>
                        </m:e>
                        <m:sup>
                          <m:r>
                            <a:rPr lang="en-US" i="1">
                              <a:latin typeface="Cambria Math" panose="02040503050406030204" pitchFamily="18" charset="0"/>
                              <a:cs typeface="Calibri" panose="020F0502020204030204" pitchFamily="34" charset="0"/>
                            </a:rPr>
                            <m:t>𝑇</m:t>
                          </m:r>
                        </m:sup>
                      </m:sSup>
                      <m:sSubSup>
                        <m:sSubSupPr>
                          <m:ctrlPr>
                            <a:rPr lang="en-US" i="1">
                              <a:latin typeface="Cambria Math" panose="02040503050406030204" pitchFamily="18" charset="0"/>
                              <a:cs typeface="Calibri" panose="020F0502020204030204" pitchFamily="34" charset="0"/>
                            </a:rPr>
                          </m:ctrlPr>
                        </m:sSubSupPr>
                        <m:e>
                          <m:r>
                            <a:rPr lang="el-GR" b="1" i="1">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a:latin typeface="Cambria Math" panose="02040503050406030204" pitchFamily="18" charset="0"/>
                              <a:cs typeface="Calibri" panose="020F0502020204030204" pitchFamily="34" charset="0"/>
                            </a:rPr>
                            <m:t>obs</m:t>
                          </m:r>
                        </m:sub>
                        <m:sup>
                          <m:r>
                            <a:rPr lang="en-US" i="1">
                              <a:latin typeface="Cambria Math" panose="02040503050406030204" pitchFamily="18" charset="0"/>
                              <a:cs typeface="Calibri" panose="020F0502020204030204" pitchFamily="34" charset="0"/>
                            </a:rPr>
                            <m:t>−1</m:t>
                          </m:r>
                        </m:sup>
                      </m:sSubSup>
                      <m:d>
                        <m:dPr>
                          <m:ctrlPr>
                            <a:rPr lang="en-US" i="1">
                              <a:latin typeface="Cambria Math" panose="02040503050406030204" pitchFamily="18" charset="0"/>
                              <a:cs typeface="Calibri" panose="020F0502020204030204" pitchFamily="34" charset="0"/>
                            </a:rPr>
                          </m:ctrlPr>
                        </m:dPr>
                        <m:e>
                          <m:sSup>
                            <m:sSupPr>
                              <m:ctrlPr>
                                <a:rPr lang="en-US" b="1" i="1">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r>
                            <a:rPr lang="en-US" i="1">
                              <a:latin typeface="Cambria Math" panose="02040503050406030204" pitchFamily="18" charset="0"/>
                              <a:cs typeface="Calibri" panose="020F0502020204030204" pitchFamily="34" charset="0"/>
                            </a:rPr>
                            <m:t>−</m:t>
                          </m:r>
                          <m:r>
                            <a:rPr lang="en-US" b="1" i="1">
                              <a:latin typeface="Cambria Math" panose="02040503050406030204" pitchFamily="18" charset="0"/>
                              <a:cs typeface="Calibri" panose="020F0502020204030204" pitchFamily="34" charset="0"/>
                            </a:rPr>
                            <m:t>𝒇</m:t>
                          </m:r>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e>
                          </m:d>
                        </m:e>
                      </m:d>
                    </m:oMath>
                  </m:oMathPara>
                </a14:m>
                <a:endParaRPr lang="en-US" dirty="0">
                  <a:latin typeface="Calibri" panose="020F0502020204030204" pitchFamily="34" charset="0"/>
                  <a:cs typeface="Calibri" panose="020F0502020204030204" pitchFamily="34" charset="0"/>
                </a:endParaRPr>
              </a:p>
            </p:txBody>
          </p:sp>
        </mc:Choice>
        <mc:Fallback xmlns="">
          <p:sp>
            <p:nvSpPr>
              <p:cNvPr id="7" name="TextBox 6"/>
              <p:cNvSpPr txBox="1">
                <a:spLocks noRot="1" noChangeAspect="1" noMove="1" noResize="1" noEditPoints="1" noAdjustHandles="1" noChangeArrowheads="1" noChangeShapeType="1" noTextEdit="1"/>
              </p:cNvSpPr>
              <p:nvPr/>
            </p:nvSpPr>
            <p:spPr>
              <a:xfrm>
                <a:off x="609331" y="1544935"/>
                <a:ext cx="5715269" cy="1004314"/>
              </a:xfrm>
              <a:prstGeom prst="rect">
                <a:avLst/>
              </a:prstGeom>
              <a:blipFill>
                <a:blip r:embed="rId7"/>
                <a:stretch>
                  <a:fillRect t="-303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5" name="TextBox 4"/>
              <p:cNvSpPr txBox="1"/>
              <p:nvPr/>
            </p:nvSpPr>
            <p:spPr>
              <a:xfrm>
                <a:off x="231598" y="2728254"/>
                <a:ext cx="9064802" cy="714042"/>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Gaussian prior</a:t>
                </a:r>
                <a:r>
                  <a:rPr lang="en-US" dirty="0">
                    <a:latin typeface="Calibri" panose="020F0502020204030204" pitchFamily="34" charset="0"/>
                    <a:cs typeface="Calibri" panose="020F0502020204030204" pitchFamily="34" charset="0"/>
                  </a:rPr>
                  <a:t> with exponential covariance and mean </a:t>
                </a:r>
                <a14:m>
                  <m:oMath xmlns:m="http://schemas.openxmlformats.org/officeDocument/2006/math">
                    <m:sSub>
                      <m:sSubPr>
                        <m:ctrlPr>
                          <a:rPr lang="en-US" i="1">
                            <a:latin typeface="Cambria Math" panose="02040503050406030204" pitchFamily="18" charset="0"/>
                            <a:cs typeface="Calibri" panose="020F0502020204030204" pitchFamily="34" charset="0"/>
                          </a:rPr>
                        </m:ctrlPr>
                      </m:sSubPr>
                      <m:e>
                        <m:r>
                          <a:rPr lang="en-US" b="1" i="1">
                            <a:latin typeface="Cambria Math" panose="02040503050406030204" pitchFamily="18" charset="0"/>
                            <a:cs typeface="Calibri" panose="020F0502020204030204" pitchFamily="34" charset="0"/>
                          </a:rPr>
                          <m:t>𝒛</m:t>
                        </m:r>
                      </m:e>
                      <m:sub>
                        <m:r>
                          <a:rPr lang="en-US" i="1">
                            <a:latin typeface="Cambria Math" panose="02040503050406030204" pitchFamily="18" charset="0"/>
                            <a:cs typeface="Calibri" panose="020F0502020204030204" pitchFamily="34" charset="0"/>
                          </a:rPr>
                          <m:t>𝑀𝐴𝑃</m:t>
                        </m:r>
                      </m:sub>
                    </m:sSub>
                  </m:oMath>
                </a14:m>
                <a:r>
                  <a:rPr lang="en-US" dirty="0">
                    <a:latin typeface="Calibri" panose="020F0502020204030204" pitchFamily="34" charset="0"/>
                    <a:cs typeface="Calibri" panose="020F0502020204030204" pitchFamily="34" charset="0"/>
                  </a:rPr>
                  <a:t> = </a:t>
                </a:r>
                <a14:m>
                  <m:oMath xmlns:m="http://schemas.openxmlformats.org/officeDocument/2006/math">
                    <m:acc>
                      <m:accPr>
                        <m:chr m:val="̅"/>
                        <m:ctrlPr>
                          <a:rPr lang="en-US" i="1">
                            <a:latin typeface="Cambria Math" panose="02040503050406030204" pitchFamily="18" charset="0"/>
                          </a:rPr>
                        </m:ctrlPr>
                      </m:accPr>
                      <m:e>
                        <m:r>
                          <a:rPr lang="en-US" i="1">
                            <a:latin typeface="Cambria Math" panose="02040503050406030204" pitchFamily="18" charset="0"/>
                            <a:ea typeface="Cambria Math" panose="02040503050406030204" pitchFamily="18" charset="0"/>
                          </a:rPr>
                          <m:t>𝛽</m:t>
                        </m:r>
                      </m:e>
                    </m:acc>
                  </m:oMath>
                </a14:m>
                <a:r>
                  <a:rPr lang="en-US" dirty="0">
                    <a:latin typeface="Calibri" panose="020F0502020204030204" pitchFamily="34" charset="0"/>
                    <a:cs typeface="Calibri" panose="020F0502020204030204" pitchFamily="34" charset="0"/>
                  </a:rPr>
                  <a:t>.</a:t>
                </a:r>
                <a:endParaRPr lang="en-US" dirty="0"/>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mc:Choice>
        <mc:Fallback xmlns="">
          <p:sp>
            <p:nvSpPr>
              <p:cNvPr id="5" name="TextBox 4"/>
              <p:cNvSpPr txBox="1">
                <a:spLocks noRot="1" noChangeAspect="1" noMove="1" noResize="1" noEditPoints="1" noAdjustHandles="1" noChangeArrowheads="1" noChangeShapeType="1" noTextEdit="1"/>
              </p:cNvSpPr>
              <p:nvPr/>
            </p:nvSpPr>
            <p:spPr>
              <a:xfrm>
                <a:off x="231598" y="2728254"/>
                <a:ext cx="9064802" cy="714042"/>
              </a:xfrm>
              <a:prstGeom prst="rect">
                <a:avLst/>
              </a:prstGeom>
              <a:blipFill>
                <a:blip r:embed="rId8"/>
                <a:stretch>
                  <a:fillRect l="-471" t="-4274"/>
                </a:stretch>
              </a:blipFill>
            </p:spPr>
            <p:txBody>
              <a:bodyPr/>
              <a:lstStyle/>
              <a:p>
                <a:r>
                  <a:rPr lang="en-US">
                    <a:noFill/>
                  </a:rPr>
                  <a:t> </a:t>
                </a:r>
              </a:p>
            </p:txBody>
          </p:sp>
        </mc:Fallback>
      </mc:AlternateContent>
      <p:sp>
        <p:nvSpPr>
          <p:cNvPr id="13" name="Rectangle 12"/>
          <p:cNvSpPr/>
          <p:nvPr/>
        </p:nvSpPr>
        <p:spPr>
          <a:xfrm>
            <a:off x="152400" y="1143000"/>
            <a:ext cx="4928627" cy="3353330"/>
          </a:xfrm>
          <a:prstGeom prst="rect">
            <a:avLst/>
          </a:prstGeom>
          <a:noFill/>
          <a:ln w="190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TextBox 23"/>
          <p:cNvSpPr txBox="1"/>
          <p:nvPr/>
        </p:nvSpPr>
        <p:spPr>
          <a:xfrm rot="16200000">
            <a:off x="345121" y="3845880"/>
            <a:ext cx="1203091" cy="369332"/>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Bayes’ rule</a:t>
            </a:r>
          </a:p>
        </p:txBody>
      </p:sp>
      <p:sp>
        <p:nvSpPr>
          <p:cNvPr id="26" name="TextBox 25"/>
          <p:cNvSpPr txBox="1"/>
          <p:nvPr/>
        </p:nvSpPr>
        <p:spPr>
          <a:xfrm>
            <a:off x="76200" y="6501825"/>
            <a:ext cx="8686800" cy="584775"/>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Constantine, Kent, Bui-</a:t>
            </a:r>
            <a:r>
              <a:rPr lang="en-US" sz="1600" dirty="0" err="1">
                <a:solidFill>
                  <a:schemeClr val="bg1"/>
                </a:solidFill>
                <a:latin typeface="Calibri" panose="020F0502020204030204" pitchFamily="34" charset="0"/>
                <a:cs typeface="Calibri" panose="020F0502020204030204" pitchFamily="34" charset="0"/>
              </a:rPr>
              <a:t>Thanh</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SISC</a:t>
            </a:r>
            <a:r>
              <a:rPr lang="en-US" sz="1600" dirty="0">
                <a:solidFill>
                  <a:schemeClr val="bg1"/>
                </a:solidFill>
                <a:latin typeface="Calibri" panose="020F0502020204030204" pitchFamily="34" charset="0"/>
                <a:cs typeface="Calibri" panose="020F0502020204030204" pitchFamily="34" charset="0"/>
              </a:rPr>
              <a:t>, 2016. **Bui-</a:t>
            </a:r>
            <a:r>
              <a:rPr lang="en-US" sz="1600" dirty="0" err="1">
                <a:solidFill>
                  <a:schemeClr val="bg1"/>
                </a:solidFill>
                <a:latin typeface="Calibri" panose="020F0502020204030204" pitchFamily="34" charset="0"/>
                <a:cs typeface="Calibri" panose="020F0502020204030204" pitchFamily="34" charset="0"/>
              </a:rPr>
              <a:t>Thanh</a:t>
            </a:r>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Ghattas</a:t>
            </a:r>
            <a:r>
              <a:rPr lang="en-US" sz="1600" dirty="0">
                <a:solidFill>
                  <a:schemeClr val="bg1"/>
                </a:solidFill>
                <a:latin typeface="Calibri" panose="020F0502020204030204" pitchFamily="34" charset="0"/>
                <a:cs typeface="Calibri" panose="020F0502020204030204" pitchFamily="34" charset="0"/>
              </a:rPr>
              <a:t>, Martin,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SISC</a:t>
            </a:r>
            <a:r>
              <a:rPr lang="en-US" sz="1600" dirty="0">
                <a:solidFill>
                  <a:schemeClr val="bg1"/>
                </a:solidFill>
                <a:latin typeface="Calibri" panose="020F0502020204030204" pitchFamily="34" charset="0"/>
                <a:cs typeface="Calibri" panose="020F0502020204030204" pitchFamily="34" charset="0"/>
              </a:rPr>
              <a:t>, 2013. </a:t>
            </a:r>
          </a:p>
          <a:p>
            <a:endParaRPr lang="en-US" sz="1600" dirty="0">
              <a:solidFill>
                <a:schemeClr val="bg1"/>
              </a:solidFill>
              <a:latin typeface="Calibri" panose="020F0502020204030204" pitchFamily="34" charset="0"/>
              <a:cs typeface="Calibri" panose="020F0502020204030204" pitchFamily="34" charset="0"/>
            </a:endParaRPr>
          </a:p>
        </p:txBody>
      </p:sp>
      <p:sp>
        <p:nvSpPr>
          <p:cNvPr id="27" name="Rectangle 26"/>
          <p:cNvSpPr/>
          <p:nvPr/>
        </p:nvSpPr>
        <p:spPr>
          <a:xfrm>
            <a:off x="231598" y="4876799"/>
            <a:ext cx="7845333" cy="1447801"/>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8" name="Rectangle 27"/>
          <p:cNvSpPr/>
          <p:nvPr/>
        </p:nvSpPr>
        <p:spPr>
          <a:xfrm>
            <a:off x="228600" y="838200"/>
            <a:ext cx="7848331" cy="240056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25" name="TextBox 24"/>
              <p:cNvSpPr txBox="1"/>
              <p:nvPr/>
            </p:nvSpPr>
            <p:spPr>
              <a:xfrm>
                <a:off x="6705600" y="3171765"/>
                <a:ext cx="2362200" cy="2012539"/>
              </a:xfrm>
              <a:prstGeom prst="rect">
                <a:avLst/>
              </a:prstGeom>
              <a:solidFill>
                <a:schemeClr val="bg1"/>
              </a:solidFill>
              <a:ln w="28575">
                <a:solidFill>
                  <a:schemeClr val="tx1"/>
                </a:solidFill>
              </a:ln>
            </p:spPr>
            <p:txBody>
              <a:bodyPr wrap="square" rtlCol="0">
                <a:spAutoFit/>
              </a:bodyPr>
              <a:lstStyle/>
              <a:p>
                <a:pPr algn="ctr"/>
                <a:r>
                  <a:rPr lang="en-US" b="1" u="sng" dirty="0">
                    <a:solidFill>
                      <a:schemeClr val="tx1"/>
                    </a:solidFill>
                    <a:latin typeface="Calibri" panose="020F0502020204030204" pitchFamily="34" charset="0"/>
                    <a:cs typeface="Calibri" panose="020F0502020204030204" pitchFamily="34" charset="0"/>
                  </a:rPr>
                  <a:t>Notation*:</a:t>
                </a:r>
              </a:p>
              <a:p>
                <a:pPr algn="ctr"/>
                <a:endParaRPr lang="en-US" sz="800" b="1" u="sng" dirty="0">
                  <a:solidFill>
                    <a:schemeClr val="tx1"/>
                  </a:solidFill>
                  <a:latin typeface="Calibri" panose="020F0502020204030204" pitchFamily="34" charset="0"/>
                  <a:cs typeface="Calibri" panose="020F0502020204030204" pitchFamily="34" charset="0"/>
                </a:endParaRPr>
              </a:p>
              <a:p>
                <a14:m>
                  <m:oMath xmlns:m="http://schemas.openxmlformats.org/officeDocument/2006/math">
                    <m:sSup>
                      <m:sSupPr>
                        <m:ctrlPr>
                          <a:rPr lang="en-US" b="1" i="1">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oMath>
                </a14:m>
                <a:r>
                  <a:rPr lang="en-US" dirty="0">
                    <a:solidFill>
                      <a:schemeClr val="tx1"/>
                    </a:solidFill>
                    <a:latin typeface="Calibri" panose="020F0502020204030204" pitchFamily="34" charset="0"/>
                    <a:cs typeface="Calibri" panose="020F0502020204030204" pitchFamily="34" charset="0"/>
                  </a:rPr>
                  <a:t>= observations</a:t>
                </a: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r>
                      <a:rPr lang="en-US" b="1" i="1" dirty="0">
                        <a:solidFill>
                          <a:schemeClr val="tx1"/>
                        </a:solidFill>
                        <a:latin typeface="Cambria Math" panose="02040503050406030204" pitchFamily="18" charset="0"/>
                        <a:cs typeface="Calibri" panose="020F0502020204030204" pitchFamily="34" charset="0"/>
                      </a:rPr>
                      <m:t>𝒛</m:t>
                    </m:r>
                  </m:oMath>
                </a14:m>
                <a:r>
                  <a:rPr lang="en-US" dirty="0">
                    <a:solidFill>
                      <a:schemeClr val="tx1"/>
                    </a:solidFill>
                    <a:latin typeface="Calibri" panose="020F0502020204030204" pitchFamily="34" charset="0"/>
                    <a:cs typeface="Calibri" panose="020F0502020204030204" pitchFamily="34" charset="0"/>
                  </a:rPr>
                  <a:t> = random </a:t>
                </a:r>
                <a:r>
                  <a:rPr lang="en-US" dirty="0" err="1">
                    <a:solidFill>
                      <a:schemeClr val="tx1"/>
                    </a:solidFill>
                    <a:latin typeface="Calibri" panose="020F0502020204030204" pitchFamily="34" charset="0"/>
                    <a:cs typeface="Calibri" panose="020F0502020204030204" pitchFamily="34" charset="0"/>
                  </a:rPr>
                  <a:t>params</a:t>
                </a:r>
                <a:r>
                  <a:rPr lang="en-US" dirty="0">
                    <a:solidFill>
                      <a:schemeClr val="tx1"/>
                    </a:solidFill>
                    <a:latin typeface="Calibri" panose="020F0502020204030204" pitchFamily="34" charset="0"/>
                    <a:cs typeface="Calibri" panose="020F0502020204030204" pitchFamily="34" charset="0"/>
                  </a:rPr>
                  <a:t> </a:t>
                </a:r>
              </a:p>
              <a:p>
                <a:endParaRPr lang="en-US" sz="400" b="1" i="1" dirty="0">
                  <a:latin typeface="Calibri" panose="020F0502020204030204" pitchFamily="34" charset="0"/>
                  <a:cs typeface="Calibri" panose="020F0502020204030204" pitchFamily="34" charset="0"/>
                </a:endParaRPr>
              </a:p>
              <a:p>
                <a14:m>
                  <m:oMath xmlns:m="http://schemas.openxmlformats.org/officeDocument/2006/math">
                    <m:r>
                      <a:rPr lang="en-US" b="1" i="1" dirty="0">
                        <a:solidFill>
                          <a:schemeClr val="tx1"/>
                        </a:solidFill>
                        <a:latin typeface="Cambria Math" panose="02040503050406030204" pitchFamily="18" charset="0"/>
                        <a:cs typeface="Calibri" panose="020F0502020204030204" pitchFamily="34" charset="0"/>
                      </a:rPr>
                      <m:t>𝒇</m:t>
                    </m:r>
                    <m:r>
                      <a:rPr lang="en-US" b="1" i="1" dirty="0">
                        <a:solidFill>
                          <a:schemeClr val="tx1"/>
                        </a:solidFill>
                        <a:latin typeface="Cambria Math" panose="02040503050406030204" pitchFamily="18" charset="0"/>
                        <a:cs typeface="Calibri" panose="020F0502020204030204" pitchFamily="34" charset="0"/>
                      </a:rPr>
                      <m:t>(</m:t>
                    </m:r>
                    <m:r>
                      <a:rPr lang="en-US" b="1" i="1" dirty="0">
                        <a:solidFill>
                          <a:schemeClr val="tx1"/>
                        </a:solidFill>
                        <a:latin typeface="Cambria Math" panose="02040503050406030204" pitchFamily="18" charset="0"/>
                        <a:cs typeface="Calibri" panose="020F0502020204030204" pitchFamily="34" charset="0"/>
                      </a:rPr>
                      <m:t>𝒛</m:t>
                    </m:r>
                    <m:r>
                      <a:rPr lang="en-US" b="1" i="1" dirty="0">
                        <a:solidFill>
                          <a:schemeClr val="tx1"/>
                        </a:solidFill>
                        <a:latin typeface="Cambria Math" panose="02040503050406030204" pitchFamily="18" charset="0"/>
                        <a:cs typeface="Calibri" panose="020F0502020204030204" pitchFamily="34" charset="0"/>
                      </a:rPr>
                      <m:t>)</m:t>
                    </m:r>
                  </m:oMath>
                </a14:m>
                <a:r>
                  <a:rPr lang="en-US" dirty="0">
                    <a:solidFill>
                      <a:schemeClr val="tx1"/>
                    </a:solidFill>
                    <a:latin typeface="Calibri" panose="020F0502020204030204" pitchFamily="34" charset="0"/>
                    <a:cs typeface="Calibri" panose="020F0502020204030204" pitchFamily="34" charset="0"/>
                  </a:rPr>
                  <a:t> = deterministic map from </a:t>
                </a:r>
                <a:r>
                  <a:rPr lang="en-US" dirty="0" err="1">
                    <a:solidFill>
                      <a:schemeClr val="tx1"/>
                    </a:solidFill>
                    <a:latin typeface="Calibri" panose="020F0502020204030204" pitchFamily="34" charset="0"/>
                    <a:cs typeface="Calibri" panose="020F0502020204030204" pitchFamily="34" charset="0"/>
                  </a:rPr>
                  <a:t>params</a:t>
                </a:r>
                <a:r>
                  <a:rPr lang="en-US" dirty="0">
                    <a:solidFill>
                      <a:schemeClr val="tx1"/>
                    </a:solidFill>
                    <a:latin typeface="Calibri" panose="020F0502020204030204" pitchFamily="34" charset="0"/>
                    <a:cs typeface="Calibri" panose="020F0502020204030204" pitchFamily="34" charset="0"/>
                  </a:rPr>
                  <a:t> to observables.</a:t>
                </a:r>
              </a:p>
            </p:txBody>
          </p:sp>
        </mc:Choice>
        <mc:Fallback xmlns="">
          <p:sp>
            <p:nvSpPr>
              <p:cNvPr id="25" name="TextBox 24"/>
              <p:cNvSpPr txBox="1">
                <a:spLocks noRot="1" noChangeAspect="1" noMove="1" noResize="1" noEditPoints="1" noAdjustHandles="1" noChangeArrowheads="1" noChangeShapeType="1" noTextEdit="1"/>
              </p:cNvSpPr>
              <p:nvPr/>
            </p:nvSpPr>
            <p:spPr>
              <a:xfrm>
                <a:off x="6705600" y="3171765"/>
                <a:ext cx="2362200" cy="2012539"/>
              </a:xfrm>
              <a:prstGeom prst="rect">
                <a:avLst/>
              </a:prstGeom>
              <a:blipFill>
                <a:blip r:embed="rId9"/>
                <a:stretch>
                  <a:fillRect l="-1527" t="-896" b="-2985"/>
                </a:stretch>
              </a:blipFill>
              <a:ln w="28575">
                <a:solidFill>
                  <a:schemeClr val="tx1"/>
                </a:solidFill>
              </a:ln>
            </p:spPr>
            <p:txBody>
              <a:bodyPr/>
              <a:lstStyle/>
              <a:p>
                <a:r>
                  <a:rPr lang="en-US">
                    <a:noFill/>
                  </a:rPr>
                  <a:t> </a:t>
                </a:r>
              </a:p>
            </p:txBody>
          </p:sp>
        </mc:Fallback>
      </mc:AlternateContent>
      <p:sp>
        <p:nvSpPr>
          <p:cNvPr id="8" name="TextBox 7"/>
          <p:cNvSpPr txBox="1"/>
          <p:nvPr/>
        </p:nvSpPr>
        <p:spPr>
          <a:xfrm>
            <a:off x="3401631" y="3486235"/>
            <a:ext cx="2667000" cy="1200329"/>
          </a:xfrm>
          <a:prstGeom prst="rect">
            <a:avLst/>
          </a:prstGeom>
          <a:solidFill>
            <a:schemeClr val="accent6">
              <a:lumMod val="40000"/>
              <a:lumOff val="60000"/>
            </a:schemeClr>
          </a:solidFill>
        </p:spPr>
        <p:txBody>
          <a:bodyPr wrap="square" rtlCol="0">
            <a:spAutoFit/>
          </a:bodyPr>
          <a:lstStyle/>
          <a:p>
            <a:pPr algn="ctr"/>
            <a:r>
              <a:rPr lang="en-US" dirty="0">
                <a:latin typeface="Calibri" panose="020F0502020204030204" pitchFamily="34" charset="0"/>
                <a:cs typeface="Calibri" panose="020F0502020204030204" pitchFamily="34" charset="0"/>
              </a:rPr>
              <a:t>Covariance of Gaussian posterior related to </a:t>
            </a:r>
            <a:r>
              <a:rPr lang="en-US" b="1" i="1" dirty="0">
                <a:latin typeface="Calibri" panose="020F0502020204030204" pitchFamily="34" charset="0"/>
                <a:cs typeface="Calibri" panose="020F0502020204030204" pitchFamily="34" charset="0"/>
              </a:rPr>
              <a:t>inverse of misfit Hessian </a:t>
            </a:r>
            <a:r>
              <a:rPr lang="en-US" dirty="0">
                <a:latin typeface="Calibri" panose="020F0502020204030204" pitchFamily="34" charset="0"/>
                <a:cs typeface="Calibri" panose="020F0502020204030204" pitchFamily="34" charset="0"/>
              </a:rPr>
              <a:t>at MAP point**.</a:t>
            </a:r>
          </a:p>
        </p:txBody>
      </p:sp>
      <mc:AlternateContent xmlns:mc="http://schemas.openxmlformats.org/markup-compatibility/2006" xmlns:a14="http://schemas.microsoft.com/office/drawing/2010/main">
        <mc:Choice Requires="a14">
          <p:sp>
            <p:nvSpPr>
              <p:cNvPr id="9" name="TextBox 8"/>
              <p:cNvSpPr txBox="1"/>
              <p:nvPr/>
            </p:nvSpPr>
            <p:spPr>
              <a:xfrm>
                <a:off x="6553201" y="1544936"/>
                <a:ext cx="2510198" cy="1218838"/>
              </a:xfrm>
              <a:prstGeom prst="rect">
                <a:avLst/>
              </a:prstGeom>
              <a:solidFill>
                <a:schemeClr val="accent2">
                  <a:lumMod val="40000"/>
                  <a:lumOff val="60000"/>
                </a:schemeClr>
              </a:solidFill>
            </p:spPr>
            <p:txBody>
              <a:bodyPr wrap="square" rtlCol="0">
                <a:spAutoFit/>
              </a:bodyPr>
              <a:lstStyle/>
              <a:p>
                <a:pPr algn="ctr"/>
                <a:r>
                  <a:rPr lang="en-US" dirty="0">
                    <a:latin typeface="Calibri" panose="020F0502020204030204" pitchFamily="34" charset="0"/>
                    <a:cs typeface="Calibri" panose="020F0502020204030204" pitchFamily="34" charset="0"/>
                  </a:rPr>
                  <a:t>Evaluation of misfit Hessian is </a:t>
                </a:r>
                <a:r>
                  <a:rPr lang="en-US" b="1" dirty="0">
                    <a:latin typeface="Calibri" panose="020F0502020204030204" pitchFamily="34" charset="0"/>
                    <a:cs typeface="Calibri" panose="020F0502020204030204" pitchFamily="34" charset="0"/>
                  </a:rPr>
                  <a:t>expensive!</a:t>
                </a:r>
                <a:r>
                  <a:rPr lang="en-US" dirty="0">
                    <a:latin typeface="Calibri" panose="020F0502020204030204" pitchFamily="34" charset="0"/>
                    <a:cs typeface="Calibri" panose="020F0502020204030204" pitchFamily="34" charset="0"/>
                  </a:rPr>
                  <a:t> </a:t>
                </a:r>
              </a:p>
              <a:p>
                <a:pPr algn="ctr"/>
                <a14:m>
                  <m:oMath xmlns:m="http://schemas.openxmlformats.org/officeDocument/2006/math">
                    <m:r>
                      <a:rPr lang="en-US" b="0" i="1" dirty="0" smtClean="0">
                        <a:latin typeface="Cambria Math" panose="02040503050406030204" pitchFamily="18" charset="0"/>
                        <a:cs typeface="Calibri" panose="020F0502020204030204" pitchFamily="34" charset="0"/>
                      </a:rPr>
                      <m:t>⇒</m:t>
                    </m:r>
                  </m:oMath>
                </a14:m>
                <a:r>
                  <a:rPr lang="en-US" dirty="0">
                    <a:latin typeface="Calibri" panose="020F0502020204030204" pitchFamily="34" charset="0"/>
                    <a:cs typeface="Calibri" panose="020F0502020204030204" pitchFamily="34" charset="0"/>
                  </a:rPr>
                  <a:t> further approximation required.</a:t>
                </a:r>
              </a:p>
            </p:txBody>
          </p:sp>
        </mc:Choice>
        <mc:Fallback xmlns="">
          <p:sp>
            <p:nvSpPr>
              <p:cNvPr id="9" name="TextBox 8"/>
              <p:cNvSpPr txBox="1">
                <a:spLocks noRot="1" noChangeAspect="1" noMove="1" noResize="1" noEditPoints="1" noAdjustHandles="1" noChangeArrowheads="1" noChangeShapeType="1" noTextEdit="1"/>
              </p:cNvSpPr>
              <p:nvPr/>
            </p:nvSpPr>
            <p:spPr>
              <a:xfrm>
                <a:off x="6553201" y="1544936"/>
                <a:ext cx="2510198" cy="1218838"/>
              </a:xfrm>
              <a:prstGeom prst="rect">
                <a:avLst/>
              </a:prstGeom>
              <a:blipFill>
                <a:blip r:embed="rId10"/>
                <a:stretch>
                  <a:fillRect t="-2500" r="-3641" b="-550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p:cNvSpPr txBox="1"/>
              <p:nvPr/>
            </p:nvSpPr>
            <p:spPr>
              <a:xfrm>
                <a:off x="1224470" y="3692724"/>
                <a:ext cx="2140752" cy="646331"/>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 linearization of </a:t>
                </a:r>
                <a14:m>
                  <m:oMath xmlns:m="http://schemas.openxmlformats.org/officeDocument/2006/math">
                    <m:r>
                      <a:rPr lang="en-US" b="1" i="1" dirty="0" smtClean="0">
                        <a:latin typeface="Cambria Math" panose="02040503050406030204" pitchFamily="18" charset="0"/>
                        <a:cs typeface="Calibri" panose="020F0502020204030204" pitchFamily="34" charset="0"/>
                      </a:rPr>
                      <m:t>𝒇</m:t>
                    </m:r>
                    <m:r>
                      <a:rPr lang="en-US" i="1" dirty="0" smtClean="0">
                        <a:latin typeface="Cambria Math" panose="02040503050406030204" pitchFamily="18" charset="0"/>
                        <a:cs typeface="Calibri" panose="020F0502020204030204" pitchFamily="34" charset="0"/>
                      </a:rPr>
                      <m:t>(</m:t>
                    </m:r>
                    <m:r>
                      <a:rPr lang="en-US" b="1" i="1" dirty="0" smtClean="0">
                        <a:latin typeface="Cambria Math" panose="02040503050406030204" pitchFamily="18" charset="0"/>
                        <a:cs typeface="Calibri" panose="020F0502020204030204" pitchFamily="34" charset="0"/>
                      </a:rPr>
                      <m:t>𝒛</m:t>
                    </m:r>
                    <m:r>
                      <a:rPr lang="en-US" i="1" dirty="0" smtClean="0">
                        <a:latin typeface="Cambria Math" panose="02040503050406030204" pitchFamily="18" charset="0"/>
                        <a:cs typeface="Calibri" panose="020F0502020204030204" pitchFamily="34" charset="0"/>
                      </a:rPr>
                      <m:t>)</m:t>
                    </m:r>
                  </m:oMath>
                </a14:m>
                <a:r>
                  <a:rPr lang="en-US" dirty="0">
                    <a:latin typeface="Calibri" panose="020F0502020204030204" pitchFamily="34" charset="0"/>
                    <a:cs typeface="Calibri" panose="020F0502020204030204" pitchFamily="34" charset="0"/>
                  </a:rPr>
                  <a:t> around </a:t>
                </a:r>
                <a14:m>
                  <m:oMath xmlns:m="http://schemas.openxmlformats.org/officeDocument/2006/math">
                    <m:sSub>
                      <m:sSubPr>
                        <m:ctrlPr>
                          <a:rPr lang="en-US" i="1" smtClean="0">
                            <a:latin typeface="Cambria Math" panose="02040503050406030204" pitchFamily="18" charset="0"/>
                            <a:cs typeface="Calibri" panose="020F0502020204030204" pitchFamily="34" charset="0"/>
                          </a:rPr>
                        </m:ctrlPr>
                      </m:sSubPr>
                      <m:e>
                        <m:r>
                          <a:rPr lang="en-US" b="1" i="1" smtClean="0">
                            <a:latin typeface="Cambria Math" panose="02040503050406030204" pitchFamily="18" charset="0"/>
                            <a:cs typeface="Calibri" panose="020F0502020204030204" pitchFamily="34" charset="0"/>
                          </a:rPr>
                          <m:t>𝒛</m:t>
                        </m:r>
                      </m:e>
                      <m:sub>
                        <m:r>
                          <a:rPr lang="en-US" b="0" i="1" smtClean="0">
                            <a:latin typeface="Cambria Math" panose="02040503050406030204" pitchFamily="18" charset="0"/>
                            <a:cs typeface="Calibri" panose="020F0502020204030204" pitchFamily="34" charset="0"/>
                          </a:rPr>
                          <m:t>𝑀𝐴𝑃</m:t>
                        </m:r>
                      </m:sub>
                    </m:sSub>
                  </m:oMath>
                </a14:m>
                <a:r>
                  <a:rPr lang="en-US" dirty="0">
                    <a:latin typeface="Calibri" panose="020F0502020204030204" pitchFamily="34" charset="0"/>
                    <a:cs typeface="Calibri" panose="020F0502020204030204" pitchFamily="34" charset="0"/>
                  </a:rPr>
                  <a:t> </a:t>
                </a:r>
              </a:p>
            </p:txBody>
          </p:sp>
        </mc:Choice>
        <mc:Fallback xmlns="">
          <p:sp>
            <p:nvSpPr>
              <p:cNvPr id="12" name="TextBox 11"/>
              <p:cNvSpPr txBox="1">
                <a:spLocks noRot="1" noChangeAspect="1" noMove="1" noResize="1" noEditPoints="1" noAdjustHandles="1" noChangeArrowheads="1" noChangeShapeType="1" noTextEdit="1"/>
              </p:cNvSpPr>
              <p:nvPr/>
            </p:nvSpPr>
            <p:spPr>
              <a:xfrm>
                <a:off x="1224470" y="3692724"/>
                <a:ext cx="2140752" cy="646331"/>
              </a:xfrm>
              <a:prstGeom prst="rect">
                <a:avLst/>
              </a:prstGeom>
              <a:blipFill>
                <a:blip r:embed="rId11"/>
                <a:stretch>
                  <a:fillRect l="-2564" t="-5660" b="-14151"/>
                </a:stretch>
              </a:blipFill>
            </p:spPr>
            <p:txBody>
              <a:bodyPr/>
              <a:lstStyle/>
              <a:p>
                <a:r>
                  <a:rPr lang="en-US">
                    <a:noFill/>
                  </a:rPr>
                  <a:t> </a:t>
                </a:r>
              </a:p>
            </p:txBody>
          </p:sp>
        </mc:Fallback>
      </mc:AlternateContent>
    </p:spTree>
    <p:extLst>
      <p:ext uri="{BB962C8B-B14F-4D97-AF65-F5344CB8AC3E}">
        <p14:creationId xmlns:p14="http://schemas.microsoft.com/office/powerpoint/2010/main" val="2140506252"/>
      </p:ext>
    </p:extLst>
  </p:cSld>
  <p:clrMapOvr>
    <a:masterClrMapping/>
  </p:clrMapOvr>
</p:sld>
</file>

<file path=ppt/slides/slide10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txBox="1">
            <a:spLocks noChangeArrowheads="1"/>
          </p:cNvSpPr>
          <p:nvPr/>
        </p:nvSpPr>
        <p:spPr>
          <a:xfrm>
            <a:off x="32551" y="76200"/>
            <a:ext cx="7739849" cy="608662"/>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Bayesian Inference Workflow</a:t>
            </a:r>
          </a:p>
        </p:txBody>
      </p:sp>
      <p:sp>
        <p:nvSpPr>
          <p:cNvPr id="9" name="TextBox 8"/>
          <p:cNvSpPr txBox="1"/>
          <p:nvPr/>
        </p:nvSpPr>
        <p:spPr>
          <a:xfrm>
            <a:off x="2362200" y="3581400"/>
            <a:ext cx="381000"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a:t>
            </a:r>
          </a:p>
        </p:txBody>
      </p:sp>
      <p:sp>
        <p:nvSpPr>
          <p:cNvPr id="10" name="TextBox 9"/>
          <p:cNvSpPr txBox="1"/>
          <p:nvPr/>
        </p:nvSpPr>
        <p:spPr>
          <a:xfrm>
            <a:off x="0" y="6553200"/>
            <a:ext cx="93726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Bui-</a:t>
            </a:r>
            <a:r>
              <a:rPr lang="en-US" sz="1600" dirty="0" err="1">
                <a:solidFill>
                  <a:schemeClr val="bg1"/>
                </a:solidFill>
                <a:latin typeface="Calibri" panose="020F0502020204030204" pitchFamily="34" charset="0"/>
                <a:cs typeface="Calibri" panose="020F0502020204030204" pitchFamily="34" charset="0"/>
              </a:rPr>
              <a:t>Thanh</a:t>
            </a:r>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Ghattas</a:t>
            </a:r>
            <a:r>
              <a:rPr lang="en-US" sz="1600" dirty="0">
                <a:solidFill>
                  <a:schemeClr val="bg1"/>
                </a:solidFill>
                <a:latin typeface="Calibri" panose="020F0502020204030204" pitchFamily="34" charset="0"/>
                <a:cs typeface="Calibri" panose="020F0502020204030204" pitchFamily="34" charset="0"/>
              </a:rPr>
              <a:t>, Martin,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SISC</a:t>
            </a:r>
            <a:r>
              <a:rPr lang="en-US" sz="1600" dirty="0">
                <a:solidFill>
                  <a:schemeClr val="bg1"/>
                </a:solidFill>
                <a:latin typeface="Calibri" panose="020F0502020204030204" pitchFamily="34" charset="0"/>
                <a:cs typeface="Calibri" panose="020F0502020204030204" pitchFamily="34" charset="0"/>
              </a:rPr>
              <a:t>, 2013.  </a:t>
            </a:r>
          </a:p>
        </p:txBody>
      </p:sp>
      <p:pic>
        <p:nvPicPr>
          <p:cNvPr id="8" name="Picture 7"/>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6775" y="687839"/>
            <a:ext cx="4310849" cy="5510776"/>
          </a:xfrm>
          <a:prstGeom prst="rect">
            <a:avLst/>
          </a:prstGeom>
        </p:spPr>
      </p:pic>
      <p:sp>
        <p:nvSpPr>
          <p:cNvPr id="11" name="Right Brace 10"/>
          <p:cNvSpPr/>
          <p:nvPr/>
        </p:nvSpPr>
        <p:spPr>
          <a:xfrm>
            <a:off x="4517624" y="914400"/>
            <a:ext cx="740176" cy="2438400"/>
          </a:xfrm>
          <a:prstGeom prst="rightBrace">
            <a:avLst/>
          </a:prstGeom>
          <a:ln>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2" name="TextBox 11"/>
              <p:cNvSpPr txBox="1"/>
              <p:nvPr/>
            </p:nvSpPr>
            <p:spPr>
              <a:xfrm>
                <a:off x="5410200" y="1602379"/>
                <a:ext cx="2438400" cy="923330"/>
              </a:xfrm>
              <a:prstGeom prst="rect">
                <a:avLst/>
              </a:prstGeom>
              <a:solidFill>
                <a:schemeClr val="bg2">
                  <a:lumMod val="90000"/>
                </a:schemeClr>
              </a:solidFill>
              <a:ln>
                <a:solidFill>
                  <a:schemeClr val="bg1"/>
                </a:solidFill>
              </a:ln>
            </p:spPr>
            <p:txBody>
              <a:bodyPr wrap="square" rtlCol="0">
                <a:spAutoFit/>
              </a:bodyPr>
              <a:lstStyle/>
              <a:p>
                <a:pPr algn="ctr"/>
                <a:r>
                  <a:rPr lang="en-US" dirty="0">
                    <a:latin typeface="Calibri" panose="020F0502020204030204" pitchFamily="34" charset="0"/>
                    <a:cs typeface="Calibri" panose="020F0502020204030204" pitchFamily="34" charset="0"/>
                  </a:rPr>
                  <a:t>Two-part </a:t>
                </a:r>
                <a:r>
                  <a:rPr lang="en-US" b="1" i="1" dirty="0">
                    <a:latin typeface="Calibri" panose="020F0502020204030204" pitchFamily="34" charset="0"/>
                    <a:cs typeface="Calibri" panose="020F0502020204030204" pitchFamily="34" charset="0"/>
                  </a:rPr>
                  <a:t>dimension reduction</a:t>
                </a:r>
                <a:r>
                  <a:rPr lang="en-US" dirty="0">
                    <a:latin typeface="Calibri" panose="020F0502020204030204" pitchFamily="34" charset="0"/>
                    <a:cs typeface="Calibri" panose="020F0502020204030204" pitchFamily="34" charset="0"/>
                  </a:rPr>
                  <a:t> procedure to obtain modes </a:t>
                </a:r>
                <a14:m>
                  <m:oMath xmlns:m="http://schemas.openxmlformats.org/officeDocument/2006/math">
                    <m:sSub>
                      <m:sSubPr>
                        <m:ctrlPr>
                          <a:rPr lang="en-US" i="1" smtClean="0">
                            <a:latin typeface="Cambria Math" panose="02040503050406030204" pitchFamily="18" charset="0"/>
                          </a:rPr>
                        </m:ctrlPr>
                      </m:sSubPr>
                      <m:e>
                        <m:r>
                          <a:rPr lang="en-US" i="1" smtClean="0">
                            <a:latin typeface="Cambria Math" panose="02040503050406030204" pitchFamily="18" charset="0"/>
                            <a:ea typeface="Cambria Math" panose="02040503050406030204" pitchFamily="18" charset="0"/>
                          </a:rPr>
                          <m:t>𝜙</m:t>
                        </m:r>
                      </m:e>
                      <m:sub>
                        <m:r>
                          <a:rPr lang="en-US" b="0" i="1" smtClean="0">
                            <a:latin typeface="Cambria Math" panose="02040503050406030204" pitchFamily="18" charset="0"/>
                          </a:rPr>
                          <m:t>𝑖</m:t>
                        </m:r>
                      </m:sub>
                    </m:sSub>
                    <m:r>
                      <a:rPr lang="en-US" b="0" i="1" smtClean="0">
                        <a:latin typeface="Cambria Math" panose="02040503050406030204" pitchFamily="18" charset="0"/>
                      </a:rPr>
                      <m:t>(</m:t>
                    </m:r>
                    <m:r>
                      <a:rPr lang="en-US" b="1" i="1" smtClean="0">
                        <a:latin typeface="Cambria Math" panose="02040503050406030204" pitchFamily="18" charset="0"/>
                      </a:rPr>
                      <m:t>𝒙</m:t>
                    </m:r>
                    <m:r>
                      <a:rPr lang="en-US" b="0" i="1" smtClean="0">
                        <a:latin typeface="Cambria Math" panose="02040503050406030204" pitchFamily="18" charset="0"/>
                      </a:rPr>
                      <m:t>)</m:t>
                    </m:r>
                  </m:oMath>
                </a14:m>
                <a:endParaRPr lang="en-US" dirty="0">
                  <a:latin typeface="Calibri" panose="020F0502020204030204" pitchFamily="34" charset="0"/>
                  <a:cs typeface="Calibri" panose="020F0502020204030204" pitchFamily="34" charset="0"/>
                </a:endParaRPr>
              </a:p>
            </p:txBody>
          </p:sp>
        </mc:Choice>
        <mc:Fallback xmlns="">
          <p:sp>
            <p:nvSpPr>
              <p:cNvPr id="12" name="TextBox 11"/>
              <p:cNvSpPr txBox="1">
                <a:spLocks noRot="1" noChangeAspect="1" noMove="1" noResize="1" noEditPoints="1" noAdjustHandles="1" noChangeArrowheads="1" noChangeShapeType="1" noTextEdit="1"/>
              </p:cNvSpPr>
              <p:nvPr/>
            </p:nvSpPr>
            <p:spPr>
              <a:xfrm>
                <a:off x="5410200" y="1602379"/>
                <a:ext cx="2438400" cy="923330"/>
              </a:xfrm>
              <a:prstGeom prst="rect">
                <a:avLst/>
              </a:prstGeom>
              <a:blipFill>
                <a:blip r:embed="rId4"/>
                <a:stretch>
                  <a:fillRect l="-249" t="-3268" r="-1990" b="-9150"/>
                </a:stretch>
              </a:blipFill>
              <a:ln>
                <a:solidFill>
                  <a:schemeClr val="bg1"/>
                </a:solidFill>
              </a:ln>
            </p:spPr>
            <p:txBody>
              <a:bodyPr/>
              <a:lstStyle/>
              <a:p>
                <a:r>
                  <a:rPr lang="en-US">
                    <a:noFill/>
                  </a:rPr>
                  <a:t> </a:t>
                </a:r>
              </a:p>
            </p:txBody>
          </p:sp>
        </mc:Fallback>
      </mc:AlternateContent>
      <p:sp>
        <p:nvSpPr>
          <p:cNvPr id="13" name="Right Brace 12"/>
          <p:cNvSpPr/>
          <p:nvPr/>
        </p:nvSpPr>
        <p:spPr>
          <a:xfrm>
            <a:off x="4528537" y="3443227"/>
            <a:ext cx="729263" cy="2347973"/>
          </a:xfrm>
          <a:prstGeom prst="rightBrace">
            <a:avLst/>
          </a:prstGeom>
          <a:ln>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4" name="TextBox 13"/>
              <p:cNvSpPr txBox="1"/>
              <p:nvPr/>
            </p:nvSpPr>
            <p:spPr>
              <a:xfrm>
                <a:off x="5410200" y="4090256"/>
                <a:ext cx="2603500" cy="948016"/>
              </a:xfrm>
              <a:prstGeom prst="rect">
                <a:avLst/>
              </a:prstGeom>
              <a:solidFill>
                <a:schemeClr val="bg2">
                  <a:lumMod val="90000"/>
                </a:schemeClr>
              </a:solidFill>
              <a:ln>
                <a:solidFill>
                  <a:schemeClr val="bg1"/>
                </a:solidFill>
              </a:ln>
            </p:spPr>
            <p:txBody>
              <a:bodyPr wrap="square" rtlCol="0">
                <a:spAutoFit/>
              </a:bodyPr>
              <a:lstStyle/>
              <a:p>
                <a:pPr algn="ctr"/>
                <a:r>
                  <a:rPr lang="en-US" dirty="0">
                    <a:latin typeface="Calibri" panose="020F0502020204030204" pitchFamily="34" charset="0"/>
                    <a:cs typeface="Calibri" panose="020F0502020204030204" pitchFamily="34" charset="0"/>
                  </a:rPr>
                  <a:t>Procedure for computing </a:t>
                </a:r>
                <a:r>
                  <a:rPr lang="en-US" b="1" i="1" dirty="0">
                    <a:latin typeface="Calibri" panose="020F0502020204030204" pitchFamily="34" charset="0"/>
                    <a:cs typeface="Calibri" panose="020F0502020204030204" pitchFamily="34" charset="0"/>
                  </a:rPr>
                  <a:t>covariance of normal Laplace posterior</a:t>
                </a:r>
                <a:r>
                  <a:rPr lang="en-US" dirty="0">
                    <a:latin typeface="Calibri" panose="020F0502020204030204" pitchFamily="34" charset="0"/>
                    <a:cs typeface="Calibri" panose="020F0502020204030204" pitchFamily="34" charset="0"/>
                  </a:rPr>
                  <a:t>, </a:t>
                </a:r>
                <a14:m>
                  <m:oMath xmlns:m="http://schemas.openxmlformats.org/officeDocument/2006/math">
                    <m:sSub>
                      <m:sSubPr>
                        <m:ctrlPr>
                          <a:rPr lang="en-US" i="1" smtClean="0">
                            <a:latin typeface="Cambria Math" panose="02040503050406030204" pitchFamily="18" charset="0"/>
                            <a:cs typeface="Calibri" panose="020F0502020204030204" pitchFamily="34" charset="0"/>
                          </a:rPr>
                        </m:ctrlPr>
                      </m:sSubPr>
                      <m:e>
                        <m:r>
                          <a:rPr lang="el-GR" b="1" i="1" smtClean="0">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b="0" i="0" smtClean="0">
                            <a:latin typeface="Cambria Math" panose="02040503050406030204" pitchFamily="18" charset="0"/>
                            <a:cs typeface="Calibri" panose="020F0502020204030204" pitchFamily="34" charset="0"/>
                          </a:rPr>
                          <m:t>post</m:t>
                        </m:r>
                      </m:sub>
                    </m:sSub>
                  </m:oMath>
                </a14:m>
                <a:endParaRPr lang="en-US" dirty="0">
                  <a:latin typeface="Calibri" panose="020F0502020204030204" pitchFamily="34" charset="0"/>
                  <a:cs typeface="Calibri" panose="020F0502020204030204" pitchFamily="34" charset="0"/>
                </a:endParaRPr>
              </a:p>
            </p:txBody>
          </p:sp>
        </mc:Choice>
        <mc:Fallback xmlns="">
          <p:sp>
            <p:nvSpPr>
              <p:cNvPr id="14" name="TextBox 13"/>
              <p:cNvSpPr txBox="1">
                <a:spLocks noRot="1" noChangeAspect="1" noMove="1" noResize="1" noEditPoints="1" noAdjustHandles="1" noChangeArrowheads="1" noChangeShapeType="1" noTextEdit="1"/>
              </p:cNvSpPr>
              <p:nvPr/>
            </p:nvSpPr>
            <p:spPr>
              <a:xfrm>
                <a:off x="5410200" y="4090256"/>
                <a:ext cx="2603500" cy="948016"/>
              </a:xfrm>
              <a:prstGeom prst="rect">
                <a:avLst/>
              </a:prstGeom>
              <a:blipFill>
                <a:blip r:embed="rId5"/>
                <a:stretch>
                  <a:fillRect l="-466" t="-3185" r="-1399" b="-7006"/>
                </a:stretch>
              </a:blipFill>
              <a:ln>
                <a:solidFill>
                  <a:schemeClr val="bg1"/>
                </a:solidFill>
              </a:ln>
            </p:spPr>
            <p:txBody>
              <a:bodyPr/>
              <a:lstStyle/>
              <a:p>
                <a:r>
                  <a:rPr lang="en-US">
                    <a:noFill/>
                  </a:rPr>
                  <a:t> </a:t>
                </a:r>
              </a:p>
            </p:txBody>
          </p:sp>
        </mc:Fallback>
      </mc:AlternateContent>
      <p:sp>
        <p:nvSpPr>
          <p:cNvPr id="15" name="TextBox 14"/>
          <p:cNvSpPr txBox="1"/>
          <p:nvPr/>
        </p:nvSpPr>
        <p:spPr>
          <a:xfrm>
            <a:off x="5638800" y="5645259"/>
            <a:ext cx="3113473" cy="1077218"/>
          </a:xfrm>
          <a:prstGeom prst="rect">
            <a:avLst/>
          </a:prstGeom>
          <a:solidFill>
            <a:schemeClr val="bg1"/>
          </a:solidFill>
          <a:ln>
            <a:solidFill>
              <a:schemeClr val="tx1"/>
            </a:solidFill>
          </a:ln>
        </p:spPr>
        <p:txBody>
          <a:bodyPr wrap="square" rtlCol="0">
            <a:spAutoFit/>
          </a:bodyPr>
          <a:lstStyle/>
          <a:p>
            <a:r>
              <a:rPr lang="en-US" sz="1600" i="1" dirty="0">
                <a:latin typeface="Calibri" panose="020F0502020204030204" pitchFamily="34" charset="0"/>
                <a:cs typeface="Calibri" panose="020F0502020204030204" pitchFamily="34" charset="0"/>
              </a:rPr>
              <a:t>KLE</a:t>
            </a:r>
            <a:r>
              <a:rPr lang="en-US" sz="1600" dirty="0">
                <a:latin typeface="Calibri" panose="020F0502020204030204" pitchFamily="34" charset="0"/>
                <a:cs typeface="Calibri" panose="020F0502020204030204" pitchFamily="34" charset="0"/>
              </a:rPr>
              <a:t> = </a:t>
            </a:r>
            <a:r>
              <a:rPr lang="en-US" sz="1600" dirty="0" err="1">
                <a:latin typeface="Calibri" panose="020F0502020204030204" pitchFamily="34" charset="0"/>
                <a:cs typeface="Calibri" panose="020F0502020204030204" pitchFamily="34" charset="0"/>
              </a:rPr>
              <a:t>Karhunen-Loeve</a:t>
            </a:r>
            <a:r>
              <a:rPr lang="en-US" sz="1600" dirty="0">
                <a:latin typeface="Calibri" panose="020F0502020204030204" pitchFamily="34" charset="0"/>
                <a:cs typeface="Calibri" panose="020F0502020204030204" pitchFamily="34" charset="0"/>
              </a:rPr>
              <a:t> Expansion</a:t>
            </a:r>
          </a:p>
          <a:p>
            <a:r>
              <a:rPr lang="en-US" sz="1600" i="1" dirty="0">
                <a:latin typeface="Calibri" panose="020F0502020204030204" pitchFamily="34" charset="0"/>
                <a:cs typeface="Calibri" panose="020F0502020204030204" pitchFamily="34" charset="0"/>
              </a:rPr>
              <a:t>AS</a:t>
            </a:r>
            <a:r>
              <a:rPr lang="en-US" sz="1600" dirty="0">
                <a:latin typeface="Calibri" panose="020F0502020204030204" pitchFamily="34" charset="0"/>
                <a:cs typeface="Calibri" panose="020F0502020204030204" pitchFamily="34" charset="0"/>
              </a:rPr>
              <a:t> = Active Subspace</a:t>
            </a:r>
          </a:p>
          <a:p>
            <a:r>
              <a:rPr lang="en-US" sz="1600" i="1" dirty="0">
                <a:latin typeface="Calibri" panose="020F0502020204030204" pitchFamily="34" charset="0"/>
                <a:cs typeface="Calibri" panose="020F0502020204030204" pitchFamily="34" charset="0"/>
              </a:rPr>
              <a:t>PCE</a:t>
            </a:r>
            <a:r>
              <a:rPr lang="en-US" sz="1600" dirty="0">
                <a:latin typeface="Calibri" panose="020F0502020204030204" pitchFamily="34" charset="0"/>
                <a:cs typeface="Calibri" panose="020F0502020204030204" pitchFamily="34" charset="0"/>
              </a:rPr>
              <a:t> = Polynomial Chaos Expansion</a:t>
            </a:r>
          </a:p>
          <a:p>
            <a:r>
              <a:rPr lang="en-US" sz="1600" i="1" dirty="0">
                <a:latin typeface="Calibri" panose="020F0502020204030204" pitchFamily="34" charset="0"/>
                <a:cs typeface="Calibri" panose="020F0502020204030204" pitchFamily="34" charset="0"/>
              </a:rPr>
              <a:t>MAP</a:t>
            </a:r>
            <a:r>
              <a:rPr lang="en-US" sz="1600" dirty="0">
                <a:latin typeface="Calibri" panose="020F0502020204030204" pitchFamily="34" charset="0"/>
                <a:cs typeface="Calibri" panose="020F0502020204030204" pitchFamily="34" charset="0"/>
              </a:rPr>
              <a:t> = Maximum a Posteriori</a:t>
            </a:r>
          </a:p>
        </p:txBody>
      </p:sp>
      <p:sp>
        <p:nvSpPr>
          <p:cNvPr id="16" name="TextBox 15"/>
          <p:cNvSpPr txBox="1"/>
          <p:nvPr/>
        </p:nvSpPr>
        <p:spPr>
          <a:xfrm>
            <a:off x="3505200" y="5037416"/>
            <a:ext cx="304800" cy="30480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a:t>
            </a:r>
          </a:p>
        </p:txBody>
      </p:sp>
    </p:spTree>
    <p:extLst>
      <p:ext uri="{BB962C8B-B14F-4D97-AF65-F5344CB8AC3E}">
        <p14:creationId xmlns:p14="http://schemas.microsoft.com/office/powerpoint/2010/main" val="1803219801"/>
      </p:ext>
    </p:extLst>
  </p:cSld>
  <p:clrMapOvr>
    <a:masterClrMapping/>
  </p:clrMapOvr>
</p:sld>
</file>

<file path=ppt/slides/slide10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txBox="1">
            <a:spLocks noChangeArrowheads="1"/>
          </p:cNvSpPr>
          <p:nvPr/>
        </p:nvSpPr>
        <p:spPr>
          <a:xfrm>
            <a:off x="32551" y="14190"/>
            <a:ext cx="9086978" cy="671610"/>
          </a:xfrm>
          <a:prstGeom prst="rect">
            <a:avLst/>
          </a:prstGeom>
          <a:solidFill>
            <a:schemeClr val="bg1"/>
          </a:solidFill>
        </p:spPr>
        <p:txBody>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kern="0" dirty="0">
                <a:solidFill>
                  <a:schemeClr val="tx1"/>
                </a:solidFill>
                <a:latin typeface="Calibri" panose="020F0502020204030204" pitchFamily="34" charset="0"/>
                <a:cs typeface="Calibri" panose="020F0502020204030204" pitchFamily="34" charset="0"/>
              </a:rPr>
              <a:t>GIS Bayesian Inference via KLE + AS</a:t>
            </a:r>
          </a:p>
        </p:txBody>
      </p:sp>
      <p:pic>
        <p:nvPicPr>
          <p:cNvPr id="12" name="Picture 1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810478" y="3171981"/>
            <a:ext cx="3383369" cy="1460500"/>
          </a:xfrm>
          <a:prstGeom prst="rect">
            <a:avLst/>
          </a:prstGeom>
        </p:spPr>
      </p:pic>
      <p:graphicFrame>
        <p:nvGraphicFramePr>
          <p:cNvPr id="17" name="Object 16"/>
          <p:cNvGraphicFramePr>
            <a:graphicFrameLocks noChangeAspect="1"/>
          </p:cNvGraphicFramePr>
          <p:nvPr/>
        </p:nvGraphicFramePr>
        <p:xfrm>
          <a:off x="261760" y="1207132"/>
          <a:ext cx="6291902" cy="1348532"/>
        </p:xfrm>
        <a:graphic>
          <a:graphicData uri="http://schemas.openxmlformats.org/presentationml/2006/ole">
            <mc:AlternateContent xmlns:mc="http://schemas.openxmlformats.org/markup-compatibility/2006">
              <mc:Choice xmlns:v="urn:schemas-microsoft-com:vml" Requires="v">
                <p:oleObj spid="_x0000_s21872" r:id="rId5" imgW="7999920" imgH="1713960" progId="">
                  <p:embed/>
                </p:oleObj>
              </mc:Choice>
              <mc:Fallback>
                <p:oleObj r:id="rId5" imgW="7999920" imgH="1713960" progId="">
                  <p:embed/>
                  <p:pic>
                    <p:nvPicPr>
                      <p:cNvPr id="17" name="Object 16"/>
                      <p:cNvPicPr/>
                      <p:nvPr/>
                    </p:nvPicPr>
                    <p:blipFill>
                      <a:blip r:embed="rId6"/>
                      <a:stretch>
                        <a:fillRect/>
                      </a:stretch>
                    </p:blipFill>
                    <p:spPr>
                      <a:xfrm>
                        <a:off x="261760" y="1207132"/>
                        <a:ext cx="6291902" cy="1348532"/>
                      </a:xfrm>
                      <a:prstGeom prst="rect">
                        <a:avLst/>
                      </a:prstGeom>
                    </p:spPr>
                  </p:pic>
                </p:oleObj>
              </mc:Fallback>
            </mc:AlternateContent>
          </a:graphicData>
        </a:graphic>
      </p:graphicFrame>
      <p:sp>
        <p:nvSpPr>
          <p:cNvPr id="19" name="TextBox 18"/>
          <p:cNvSpPr txBox="1"/>
          <p:nvPr/>
        </p:nvSpPr>
        <p:spPr>
          <a:xfrm>
            <a:off x="337960" y="935308"/>
            <a:ext cx="2971800" cy="343701"/>
          </a:xfrm>
          <a:prstGeom prst="rect">
            <a:avLst/>
          </a:prstGeom>
          <a:solidFill>
            <a:schemeClr val="bg1"/>
          </a:solidFill>
        </p:spPr>
        <p:txBody>
          <a:bodyPr wrap="square" rtlCol="0">
            <a:spAutoFit/>
          </a:bodyPr>
          <a:lstStyle/>
          <a:p>
            <a:pPr algn="ctr"/>
            <a:r>
              <a:rPr lang="en-US" sz="1600" dirty="0">
                <a:solidFill>
                  <a:schemeClr val="tx1"/>
                </a:solidFill>
                <a:latin typeface="Calibri" panose="020F0502020204030204" pitchFamily="34" charset="0"/>
              </a:rPr>
              <a:t>KLE modes </a:t>
            </a:r>
          </a:p>
        </p:txBody>
      </p:sp>
      <mc:AlternateContent xmlns:mc="http://schemas.openxmlformats.org/markup-compatibility/2006" xmlns:a14="http://schemas.microsoft.com/office/drawing/2010/main">
        <mc:Choice Requires="a14">
          <p:sp>
            <p:nvSpPr>
              <p:cNvPr id="20" name="TextBox 19"/>
              <p:cNvSpPr txBox="1"/>
              <p:nvPr/>
            </p:nvSpPr>
            <p:spPr>
              <a:xfrm>
                <a:off x="3424404" y="901955"/>
                <a:ext cx="3353515" cy="338554"/>
              </a:xfrm>
              <a:prstGeom prst="rect">
                <a:avLst/>
              </a:prstGeom>
              <a:noFill/>
            </p:spPr>
            <p:txBody>
              <a:bodyPr wrap="square" rtlCol="0">
                <a:spAutoFit/>
              </a:bodyPr>
              <a:lstStyle/>
              <a:p>
                <a:r>
                  <a:rPr lang="en-US" sz="1600" dirty="0">
                    <a:solidFill>
                      <a:schemeClr val="tx1"/>
                    </a:solidFill>
                    <a:latin typeface="Calibri" panose="020F0502020204030204" pitchFamily="34" charset="0"/>
                  </a:rPr>
                  <a:t>Data-informed (AS) directions (</a:t>
                </a:r>
                <a14:m>
                  <m:oMath xmlns:m="http://schemas.openxmlformats.org/officeDocument/2006/math">
                    <m:r>
                      <a:rPr lang="en-US" sz="1600" i="1" dirty="0" smtClean="0">
                        <a:solidFill>
                          <a:schemeClr val="tx1"/>
                        </a:solidFill>
                        <a:latin typeface="Cambria Math" panose="02040503050406030204" pitchFamily="18" charset="0"/>
                      </a:rPr>
                      <m:t>𝑑</m:t>
                    </m:r>
                  </m:oMath>
                </a14:m>
                <a:r>
                  <a:rPr lang="en-US" sz="1600" dirty="0">
                    <a:solidFill>
                      <a:schemeClr val="tx1"/>
                    </a:solidFill>
                    <a:latin typeface="Calibri" panose="020F0502020204030204" pitchFamily="34" charset="0"/>
                  </a:rPr>
                  <a:t>=</a:t>
                </a:r>
                <a14:m>
                  <m:oMath xmlns:m="http://schemas.openxmlformats.org/officeDocument/2006/math">
                    <m:r>
                      <a:rPr lang="en-US" sz="1600" i="1" dirty="0" smtClean="0">
                        <a:solidFill>
                          <a:schemeClr val="tx1"/>
                        </a:solidFill>
                        <a:latin typeface="Cambria Math" panose="02040503050406030204" pitchFamily="18" charset="0"/>
                      </a:rPr>
                      <m:t>73</m:t>
                    </m:r>
                  </m:oMath>
                </a14:m>
                <a:r>
                  <a:rPr lang="en-US" sz="1600" dirty="0">
                    <a:solidFill>
                      <a:schemeClr val="tx1"/>
                    </a:solidFill>
                    <a:latin typeface="Calibri" panose="020F0502020204030204" pitchFamily="34" charset="0"/>
                  </a:rPr>
                  <a:t>*)</a:t>
                </a:r>
              </a:p>
            </p:txBody>
          </p:sp>
        </mc:Choice>
        <mc:Fallback xmlns="">
          <p:sp>
            <p:nvSpPr>
              <p:cNvPr id="20" name="TextBox 19"/>
              <p:cNvSpPr txBox="1">
                <a:spLocks noRot="1" noChangeAspect="1" noMove="1" noResize="1" noEditPoints="1" noAdjustHandles="1" noChangeArrowheads="1" noChangeShapeType="1" noTextEdit="1"/>
              </p:cNvSpPr>
              <p:nvPr/>
            </p:nvSpPr>
            <p:spPr>
              <a:xfrm>
                <a:off x="3424404" y="901955"/>
                <a:ext cx="3353515" cy="338554"/>
              </a:xfrm>
              <a:prstGeom prst="rect">
                <a:avLst/>
              </a:prstGeom>
              <a:blipFill>
                <a:blip r:embed="rId7"/>
                <a:stretch>
                  <a:fillRect l="-1091" t="-5455" r="-545" b="-23636"/>
                </a:stretch>
              </a:blipFill>
            </p:spPr>
            <p:txBody>
              <a:bodyPr/>
              <a:lstStyle/>
              <a:p>
                <a:r>
                  <a:rPr lang="en-US">
                    <a:noFill/>
                  </a:rPr>
                  <a:t> </a:t>
                </a:r>
              </a:p>
            </p:txBody>
          </p:sp>
        </mc:Fallback>
      </mc:AlternateContent>
      <p:cxnSp>
        <p:nvCxnSpPr>
          <p:cNvPr id="6" name="Straight Arrow Connector 5"/>
          <p:cNvCxnSpPr/>
          <p:nvPr/>
        </p:nvCxnSpPr>
        <p:spPr>
          <a:xfrm>
            <a:off x="2419034" y="2551531"/>
            <a:ext cx="433023" cy="551913"/>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2" name="Straight Arrow Connector 21"/>
          <p:cNvCxnSpPr/>
          <p:nvPr/>
        </p:nvCxnSpPr>
        <p:spPr>
          <a:xfrm flipH="1">
            <a:off x="4770798" y="2596319"/>
            <a:ext cx="322132" cy="575662"/>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pic>
        <p:nvPicPr>
          <p:cNvPr id="27" name="Picture 26"/>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6791281" y="2222033"/>
            <a:ext cx="2311111" cy="2107936"/>
          </a:xfrm>
          <a:prstGeom prst="rect">
            <a:avLst/>
          </a:prstGeom>
        </p:spPr>
      </p:pic>
      <p:pic>
        <p:nvPicPr>
          <p:cNvPr id="28" name="Picture 27"/>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6795720" y="4448319"/>
            <a:ext cx="2323809" cy="2196825"/>
          </a:xfrm>
          <a:prstGeom prst="rect">
            <a:avLst/>
          </a:prstGeom>
        </p:spPr>
      </p:pic>
      <p:sp>
        <p:nvSpPr>
          <p:cNvPr id="29" name="TextBox 28"/>
          <p:cNvSpPr txBox="1"/>
          <p:nvPr/>
        </p:nvSpPr>
        <p:spPr>
          <a:xfrm>
            <a:off x="-38174" y="4876800"/>
            <a:ext cx="6814391" cy="2046714"/>
          </a:xfrm>
          <a:prstGeom prst="rect">
            <a:avLst/>
          </a:prstGeom>
          <a:noFill/>
        </p:spPr>
        <p:txBody>
          <a:bodyPr wrap="square" rtlCol="0">
            <a:spAutoFit/>
          </a:bodyPr>
          <a:lstStyle/>
          <a:p>
            <a:pPr marL="342900" indent="-342900">
              <a:buFont typeface="Arial" panose="020B0604020202020204" pitchFamily="34" charset="0"/>
              <a:buChar char="•"/>
            </a:pPr>
            <a:r>
              <a:rPr lang="en-US" sz="1700" b="1" i="1" dirty="0">
                <a:latin typeface="Calibri" panose="020F0502020204030204" pitchFamily="34" charset="0"/>
                <a:cs typeface="Calibri" panose="020F0502020204030204" pitchFamily="34" charset="0"/>
              </a:rPr>
              <a:t>Above: </a:t>
            </a:r>
            <a:r>
              <a:rPr lang="en-US" sz="1700" dirty="0">
                <a:latin typeface="Calibri" panose="020F0502020204030204" pitchFamily="34" charset="0"/>
                <a:cs typeface="Calibri" panose="020F0502020204030204" pitchFamily="34" charset="0"/>
              </a:rPr>
              <a:t>marginal distributions of Gaussian posterior computed using KLE vs. KLE+AS; </a:t>
            </a:r>
            <a:r>
              <a:rPr lang="en-US" sz="1700" b="1" i="1" dirty="0">
                <a:latin typeface="Calibri" panose="020F0502020204030204" pitchFamily="34" charset="0"/>
                <a:cs typeface="Calibri" panose="020F0502020204030204" pitchFamily="34" charset="0"/>
              </a:rPr>
              <a:t>any shift from mean of 0 is due to observations</a:t>
            </a:r>
            <a:r>
              <a:rPr lang="en-US" sz="1700" dirty="0">
                <a:latin typeface="Calibri" panose="020F0502020204030204" pitchFamily="34" charset="0"/>
                <a:cs typeface="Calibri" panose="020F0502020204030204" pitchFamily="34" charset="0"/>
              </a:rPr>
              <a:t>.</a:t>
            </a:r>
          </a:p>
          <a:p>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sz="1700" dirty="0">
                <a:latin typeface="Calibri" panose="020F0502020204030204" pitchFamily="34" charset="0"/>
                <a:cs typeface="Calibri" panose="020F0502020204030204" pitchFamily="34" charset="0"/>
              </a:rPr>
              <a:t>KLE eigenvectors have variance and mean close to prior.</a:t>
            </a:r>
          </a:p>
          <a:p>
            <a:pPr marL="800100" lvl="1"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sz="1700" dirty="0">
                <a:latin typeface="Calibri" panose="020F0502020204030204" pitchFamily="34" charset="0"/>
                <a:cs typeface="Calibri" panose="020F0502020204030204" pitchFamily="34" charset="0"/>
              </a:rPr>
              <a:t>Data-informed eigenvectors have smaller variance and are most shifted w.r.t. prior distribution (as expected).  </a:t>
            </a:r>
          </a:p>
          <a:p>
            <a:pPr marL="342900" indent="-342900">
              <a:buFont typeface="Arial" panose="020B0604020202020204" pitchFamily="34" charset="0"/>
              <a:buChar char="•"/>
            </a:pPr>
            <a:endParaRPr lang="en-US" sz="1700" dirty="0">
              <a:latin typeface="Calibri" panose="020F0502020204030204" pitchFamily="34" charset="0"/>
              <a:cs typeface="Calibri" panose="020F0502020204030204" pitchFamily="34" charset="0"/>
            </a:endParaRPr>
          </a:p>
          <a:p>
            <a:r>
              <a:rPr lang="en-US" sz="1700" dirty="0">
                <a:latin typeface="Calibri" panose="020F0502020204030204" pitchFamily="34" charset="0"/>
                <a:cs typeface="Calibri" panose="020F0502020204030204" pitchFamily="34" charset="0"/>
              </a:rPr>
              <a:t> </a:t>
            </a:r>
          </a:p>
        </p:txBody>
      </p:sp>
      <p:sp>
        <p:nvSpPr>
          <p:cNvPr id="30" name="TextBox 29"/>
          <p:cNvSpPr txBox="1"/>
          <p:nvPr/>
        </p:nvSpPr>
        <p:spPr>
          <a:xfrm>
            <a:off x="7031560" y="2222033"/>
            <a:ext cx="2033223" cy="276999"/>
          </a:xfrm>
          <a:prstGeom prst="rect">
            <a:avLst/>
          </a:prstGeom>
          <a:solidFill>
            <a:schemeClr val="bg1"/>
          </a:solidFill>
        </p:spPr>
        <p:txBody>
          <a:bodyPr wrap="square" rtlCol="0">
            <a:spAutoFit/>
          </a:bodyPr>
          <a:lstStyle/>
          <a:p>
            <a:pPr algn="ctr"/>
            <a:r>
              <a:rPr lang="en-US" sz="1200" dirty="0">
                <a:latin typeface="Calibri" panose="020F0502020204030204" pitchFamily="34" charset="0"/>
                <a:cs typeface="Calibri" panose="020F0502020204030204" pitchFamily="34" charset="0"/>
              </a:rPr>
              <a:t>KLE and AS amplitudes</a:t>
            </a:r>
          </a:p>
        </p:txBody>
      </p:sp>
      <p:sp>
        <p:nvSpPr>
          <p:cNvPr id="31" name="TextBox 30"/>
          <p:cNvSpPr txBox="1"/>
          <p:nvPr/>
        </p:nvSpPr>
        <p:spPr>
          <a:xfrm>
            <a:off x="7105809" y="4402190"/>
            <a:ext cx="2033223" cy="276999"/>
          </a:xfrm>
          <a:prstGeom prst="rect">
            <a:avLst/>
          </a:prstGeom>
          <a:solidFill>
            <a:schemeClr val="bg1"/>
          </a:solidFill>
        </p:spPr>
        <p:txBody>
          <a:bodyPr wrap="square" rtlCol="0">
            <a:spAutoFit/>
          </a:bodyPr>
          <a:lstStyle/>
          <a:p>
            <a:pPr algn="ctr"/>
            <a:r>
              <a:rPr lang="en-US" sz="1200" dirty="0">
                <a:latin typeface="Calibri" panose="020F0502020204030204" pitchFamily="34" charset="0"/>
                <a:cs typeface="Calibri" panose="020F0502020204030204" pitchFamily="34" charset="0"/>
              </a:rPr>
              <a:t>AS principal component</a:t>
            </a:r>
          </a:p>
        </p:txBody>
      </p:sp>
      <p:sp>
        <p:nvSpPr>
          <p:cNvPr id="32" name="TextBox 31"/>
          <p:cNvSpPr txBox="1"/>
          <p:nvPr/>
        </p:nvSpPr>
        <p:spPr>
          <a:xfrm>
            <a:off x="7003447" y="6383534"/>
            <a:ext cx="2008809" cy="261610"/>
          </a:xfrm>
          <a:prstGeom prst="rect">
            <a:avLst/>
          </a:prstGeom>
          <a:solidFill>
            <a:schemeClr val="bg1"/>
          </a:solidFill>
        </p:spPr>
        <p:txBody>
          <a:bodyPr wrap="square" rtlCol="0">
            <a:spAutoFit/>
          </a:bodyPr>
          <a:lstStyle/>
          <a:p>
            <a:pPr algn="ctr"/>
            <a:r>
              <a:rPr lang="en-US" sz="1100" dirty="0">
                <a:latin typeface="Calibri" panose="020F0502020204030204" pitchFamily="34" charset="0"/>
                <a:cs typeface="Calibri" panose="020F0502020204030204" pitchFamily="34" charset="0"/>
              </a:rPr>
              <a:t>index</a:t>
            </a:r>
          </a:p>
        </p:txBody>
      </p:sp>
      <p:pic>
        <p:nvPicPr>
          <p:cNvPr id="18" name="Picture 1" descr="image003"/>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5250665" y="2689185"/>
            <a:ext cx="1258780" cy="6571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Oval 2"/>
          <p:cNvSpPr/>
          <p:nvPr/>
        </p:nvSpPr>
        <p:spPr>
          <a:xfrm>
            <a:off x="3787817" y="3902231"/>
            <a:ext cx="610315" cy="609600"/>
          </a:xfrm>
          <a:prstGeom prst="ellipse">
            <a:avLst/>
          </a:prstGeom>
          <a:noFill/>
          <a:ln w="127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TextBox 22"/>
          <p:cNvSpPr txBox="1"/>
          <p:nvPr/>
        </p:nvSpPr>
        <p:spPr>
          <a:xfrm>
            <a:off x="6892563" y="1052719"/>
            <a:ext cx="2108546" cy="830997"/>
          </a:xfrm>
          <a:prstGeom prst="rect">
            <a:avLst/>
          </a:prstGeom>
          <a:noFill/>
          <a:ln>
            <a:solidFill>
              <a:schemeClr val="tx1"/>
            </a:solidFill>
          </a:ln>
        </p:spPr>
        <p:txBody>
          <a:bodyPr wrap="square" rtlCol="0">
            <a:spAutoFit/>
          </a:bodyPr>
          <a:lstStyle/>
          <a:p>
            <a:pPr algn="ctr"/>
            <a:r>
              <a:rPr lang="en-US" sz="1600" dirty="0">
                <a:latin typeface="Calibri" panose="020F0502020204030204" pitchFamily="34" charset="0"/>
                <a:cs typeface="Calibri" panose="020F0502020204030204" pitchFamily="34" charset="0"/>
              </a:rPr>
              <a:t>Gradients of mismatch function obtained via </a:t>
            </a:r>
            <a:r>
              <a:rPr lang="en-US" sz="1600" b="1" i="1" dirty="0">
                <a:latin typeface="Calibri" panose="020F0502020204030204" pitchFamily="34" charset="0"/>
                <a:cs typeface="Calibri" panose="020F0502020204030204" pitchFamily="34" charset="0"/>
              </a:rPr>
              <a:t>adjoint solve</a:t>
            </a:r>
            <a:r>
              <a:rPr lang="en-US" sz="1600" dirty="0">
                <a:latin typeface="Calibri" panose="020F0502020204030204" pitchFamily="34" charset="0"/>
                <a:cs typeface="Calibri" panose="020F0502020204030204" pitchFamily="34" charset="0"/>
              </a:rPr>
              <a:t> in ALI.</a:t>
            </a:r>
            <a:endParaRPr lang="en-US" sz="1600" dirty="0"/>
          </a:p>
        </p:txBody>
      </p:sp>
      <mc:AlternateContent xmlns:mc="http://schemas.openxmlformats.org/markup-compatibility/2006" xmlns:a14="http://schemas.microsoft.com/office/drawing/2010/main">
        <mc:Choice Requires="a14">
          <p:sp>
            <p:nvSpPr>
              <p:cNvPr id="21" name="TextBox 20"/>
              <p:cNvSpPr txBox="1"/>
              <p:nvPr/>
            </p:nvSpPr>
            <p:spPr>
              <a:xfrm>
                <a:off x="-59673" y="6523644"/>
                <a:ext cx="5301449"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 Value of </a:t>
                </a:r>
                <a14:m>
                  <m:oMath xmlns:m="http://schemas.openxmlformats.org/officeDocument/2006/math">
                    <m:r>
                      <a:rPr lang="en-US" i="1" dirty="0" smtClean="0">
                        <a:solidFill>
                          <a:schemeClr val="bg1"/>
                        </a:solidFill>
                        <a:latin typeface="Cambria Math" panose="02040503050406030204" pitchFamily="18" charset="0"/>
                        <a:cs typeface="Calibri" panose="020F0502020204030204" pitchFamily="34" charset="0"/>
                      </a:rPr>
                      <m:t>𝑑</m:t>
                    </m:r>
                  </m:oMath>
                </a14:m>
                <a:r>
                  <a:rPr lang="en-US" dirty="0">
                    <a:solidFill>
                      <a:schemeClr val="bg1"/>
                    </a:solidFill>
                    <a:latin typeface="Calibri" panose="020F0502020204030204" pitchFamily="34" charset="0"/>
                    <a:cs typeface="Calibri" panose="020F0502020204030204" pitchFamily="34" charset="0"/>
                  </a:rPr>
                  <a:t> was obtained via cross-validation.</a:t>
                </a:r>
              </a:p>
            </p:txBody>
          </p:sp>
        </mc:Choice>
        <mc:Fallback xmlns="">
          <p:sp>
            <p:nvSpPr>
              <p:cNvPr id="21" name="TextBox 20"/>
              <p:cNvSpPr txBox="1">
                <a:spLocks noRot="1" noChangeAspect="1" noMove="1" noResize="1" noEditPoints="1" noAdjustHandles="1" noChangeArrowheads="1" noChangeShapeType="1" noTextEdit="1"/>
              </p:cNvSpPr>
              <p:nvPr/>
            </p:nvSpPr>
            <p:spPr>
              <a:xfrm>
                <a:off x="-59673" y="6523644"/>
                <a:ext cx="5301449" cy="369332"/>
              </a:xfrm>
              <a:prstGeom prst="rect">
                <a:avLst/>
              </a:prstGeom>
              <a:blipFill>
                <a:blip r:embed="rId11"/>
                <a:stretch>
                  <a:fillRect l="-920" t="-8197"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4" name="Rectangle 23"/>
              <p:cNvSpPr/>
              <p:nvPr/>
            </p:nvSpPr>
            <p:spPr>
              <a:xfrm>
                <a:off x="110853" y="3048000"/>
                <a:ext cx="2175147" cy="507318"/>
              </a:xfrm>
              <a:prstGeom prst="rect">
                <a:avLst/>
              </a:prstGeom>
              <a:noFill/>
              <a:ln>
                <a:solidFill>
                  <a:schemeClr val="tx1"/>
                </a:solidFill>
              </a:ln>
            </p:spPr>
            <p:txBody>
              <a:bodyPr wrap="none">
                <a:spAutoFit/>
              </a:bodyPr>
              <a:lstStyle/>
              <a:p>
                <a:pPr/>
                <a14:m>
                  <m:oMathPara xmlns:m="http://schemas.openxmlformats.org/officeDocument/2006/math">
                    <m:oMathParaPr>
                      <m:jc m:val="centerGroup"/>
                    </m:oMathParaPr>
                    <m:oMath xmlns:m="http://schemas.openxmlformats.org/officeDocument/2006/math">
                      <m:r>
                        <a:rPr lang="en-US" sz="1200" i="1">
                          <a:latin typeface="Cambria Math"/>
                          <a:cs typeface="Calibri"/>
                        </a:rPr>
                        <m:t>𝐶</m:t>
                      </m:r>
                      <m:d>
                        <m:dPr>
                          <m:ctrlPr>
                            <a:rPr lang="en-US" sz="1200" i="1">
                              <a:latin typeface="Cambria Math" panose="02040503050406030204" pitchFamily="18" charset="0"/>
                              <a:cs typeface="Calibri"/>
                            </a:rPr>
                          </m:ctrlPr>
                        </m:dPr>
                        <m:e>
                          <m:r>
                            <a:rPr lang="en-US" sz="1200" i="1">
                              <a:latin typeface="Cambria Math"/>
                              <a:cs typeface="Calibri"/>
                            </a:rPr>
                            <m:t>𝑟</m:t>
                          </m:r>
                          <m:r>
                            <a:rPr lang="en-US" sz="1200" i="1" baseline="-25000">
                              <a:latin typeface="Cambria Math"/>
                              <a:cs typeface="Calibri"/>
                            </a:rPr>
                            <m:t>1</m:t>
                          </m:r>
                          <m:r>
                            <a:rPr lang="en-US" sz="1200" i="1">
                              <a:latin typeface="Cambria Math"/>
                              <a:cs typeface="Calibri"/>
                            </a:rPr>
                            <m:t>,</m:t>
                          </m:r>
                          <m:r>
                            <a:rPr lang="en-US" sz="1200" i="1">
                              <a:latin typeface="Cambria Math"/>
                              <a:cs typeface="Calibri"/>
                            </a:rPr>
                            <m:t>𝑟</m:t>
                          </m:r>
                          <m:r>
                            <a:rPr lang="en-US" sz="1200" i="1" baseline="-25000">
                              <a:latin typeface="Cambria Math"/>
                              <a:cs typeface="Calibri"/>
                            </a:rPr>
                            <m:t>2</m:t>
                          </m:r>
                        </m:e>
                      </m:d>
                      <m:r>
                        <a:rPr lang="en-US" sz="1200" i="1">
                          <a:latin typeface="Cambria Math"/>
                          <a:cs typeface="Calibri"/>
                        </a:rPr>
                        <m:t>=</m:t>
                      </m:r>
                      <m:r>
                        <m:rPr>
                          <m:sty m:val="p"/>
                        </m:rPr>
                        <a:rPr lang="en-US" sz="1200">
                          <a:latin typeface="Cambria Math"/>
                          <a:cs typeface="Calibri"/>
                        </a:rPr>
                        <m:t>exp</m:t>
                      </m:r>
                      <m:d>
                        <m:dPr>
                          <m:ctrlPr>
                            <a:rPr lang="en-US" sz="1200" i="1" dirty="0">
                              <a:latin typeface="Cambria Math" panose="02040503050406030204" pitchFamily="18" charset="0"/>
                            </a:rPr>
                          </m:ctrlPr>
                        </m:dPr>
                        <m:e>
                          <m:r>
                            <a:rPr lang="en-US" sz="1200" i="1" dirty="0">
                              <a:latin typeface="Cambria Math"/>
                            </a:rPr>
                            <m:t>−</m:t>
                          </m:r>
                          <m:f>
                            <m:fPr>
                              <m:ctrlPr>
                                <a:rPr lang="en-US" sz="1200" i="1">
                                  <a:latin typeface="Cambria Math" panose="02040503050406030204" pitchFamily="18" charset="0"/>
                                </a:rPr>
                              </m:ctrlPr>
                            </m:fPr>
                            <m:num>
                              <m:d>
                                <m:dPr>
                                  <m:ctrlPr>
                                    <a:rPr lang="en-US" sz="1200" i="1">
                                      <a:latin typeface="Cambria Math" panose="02040503050406030204" pitchFamily="18" charset="0"/>
                                    </a:rPr>
                                  </m:ctrlPr>
                                </m:dPr>
                                <m:e>
                                  <m:r>
                                    <a:rPr lang="en-US" sz="1200" i="1">
                                      <a:latin typeface="Cambria Math"/>
                                    </a:rPr>
                                    <m:t>𝑟</m:t>
                                  </m:r>
                                  <m:r>
                                    <a:rPr lang="en-US" sz="1200" i="1" baseline="-25000">
                                      <a:latin typeface="Cambria Math"/>
                                    </a:rPr>
                                    <m:t>1</m:t>
                                  </m:r>
                                  <m:r>
                                    <a:rPr lang="en-US" sz="1200" i="1">
                                      <a:latin typeface="Cambria Math"/>
                                    </a:rPr>
                                    <m:t>−</m:t>
                                  </m:r>
                                  <m:r>
                                    <a:rPr lang="en-US" sz="1200" i="1">
                                      <a:latin typeface="Cambria Math"/>
                                    </a:rPr>
                                    <m:t>𝑟</m:t>
                                  </m:r>
                                  <m:r>
                                    <a:rPr lang="en-US" sz="1200" i="1" baseline="-25000">
                                      <a:latin typeface="Cambria Math"/>
                                    </a:rPr>
                                    <m:t>2</m:t>
                                  </m:r>
                                </m:e>
                              </m:d>
                              <m:r>
                                <a:rPr lang="en-US" sz="1200" i="1" baseline="30000">
                                  <a:latin typeface="Cambria Math"/>
                                </a:rPr>
                                <m:t>2</m:t>
                              </m:r>
                            </m:num>
                            <m:den>
                              <m:r>
                                <a:rPr lang="en-US" sz="1200" i="1">
                                  <a:latin typeface="Cambria Math"/>
                                </a:rPr>
                                <m:t>𝐿</m:t>
                              </m:r>
                              <m:r>
                                <a:rPr lang="en-US" sz="1200" i="1" baseline="30000">
                                  <a:latin typeface="Cambria Math"/>
                                </a:rPr>
                                <m:t>2</m:t>
                              </m:r>
                            </m:den>
                          </m:f>
                        </m:e>
                      </m:d>
                    </m:oMath>
                  </m:oMathPara>
                </a14:m>
                <a:endParaRPr lang="en-US" sz="1200" dirty="0"/>
              </a:p>
            </p:txBody>
          </p:sp>
        </mc:Choice>
        <mc:Fallback xmlns="">
          <p:sp>
            <p:nvSpPr>
              <p:cNvPr id="24" name="Rectangle 23"/>
              <p:cNvSpPr>
                <a:spLocks noRot="1" noChangeAspect="1" noMove="1" noResize="1" noEditPoints="1" noAdjustHandles="1" noChangeArrowheads="1" noChangeShapeType="1" noTextEdit="1"/>
              </p:cNvSpPr>
              <p:nvPr/>
            </p:nvSpPr>
            <p:spPr>
              <a:xfrm>
                <a:off x="110853" y="3048000"/>
                <a:ext cx="2175147" cy="507318"/>
              </a:xfrm>
              <a:prstGeom prst="rect">
                <a:avLst/>
              </a:prstGeom>
              <a:blipFill>
                <a:blip r:embed="rId12"/>
                <a:stretch>
                  <a:fillRect/>
                </a:stretch>
              </a:blipFill>
              <a:ln>
                <a:solidFill>
                  <a:schemeClr val="tx1"/>
                </a:solidFill>
              </a:ln>
            </p:spPr>
            <p:txBody>
              <a:bodyPr/>
              <a:lstStyle/>
              <a:p>
                <a:r>
                  <a:rPr lang="en-US">
                    <a:noFill/>
                  </a:rPr>
                  <a:t> </a:t>
                </a:r>
              </a:p>
            </p:txBody>
          </p:sp>
        </mc:Fallback>
      </mc:AlternateContent>
      <p:sp>
        <p:nvSpPr>
          <p:cNvPr id="4" name="TextBox 3"/>
          <p:cNvSpPr txBox="1"/>
          <p:nvPr/>
        </p:nvSpPr>
        <p:spPr>
          <a:xfrm>
            <a:off x="149121" y="2586335"/>
            <a:ext cx="2289279" cy="461665"/>
          </a:xfrm>
          <a:prstGeom prst="rect">
            <a:avLst/>
          </a:prstGeom>
          <a:noFill/>
        </p:spPr>
        <p:txBody>
          <a:bodyPr wrap="square" rtlCol="0">
            <a:spAutoFit/>
          </a:bodyPr>
          <a:lstStyle/>
          <a:p>
            <a:r>
              <a:rPr lang="en-US" sz="1200" dirty="0">
                <a:latin typeface="Calibri" panose="020F0502020204030204" pitchFamily="34" charset="0"/>
                <a:cs typeface="Calibri" panose="020F0502020204030204" pitchFamily="34" charset="0"/>
              </a:rPr>
              <a:t>KLE modes = </a:t>
            </a:r>
            <a:r>
              <a:rPr lang="en-US" sz="1200" dirty="0" err="1">
                <a:latin typeface="Calibri" panose="020F0502020204030204" pitchFamily="34" charset="0"/>
                <a:cs typeface="Calibri" panose="020F0502020204030204" pitchFamily="34" charset="0"/>
              </a:rPr>
              <a:t>eigenvecs</a:t>
            </a:r>
            <a:r>
              <a:rPr lang="en-US" sz="1200" dirty="0">
                <a:latin typeface="Calibri" panose="020F0502020204030204" pitchFamily="34" charset="0"/>
                <a:cs typeface="Calibri" panose="020F0502020204030204" pitchFamily="34" charset="0"/>
              </a:rPr>
              <a:t> of exponential covariance kernel:</a:t>
            </a:r>
          </a:p>
        </p:txBody>
      </p:sp>
    </p:spTree>
    <p:extLst>
      <p:ext uri="{BB962C8B-B14F-4D97-AF65-F5344CB8AC3E}">
        <p14:creationId xmlns:p14="http://schemas.microsoft.com/office/powerpoint/2010/main" val="2035263450"/>
      </p:ext>
    </p:extLst>
  </p:cSld>
  <p:clrMapOvr>
    <a:masterClrMapping/>
  </p:clrMapOvr>
</p:sld>
</file>

<file path=ppt/slides/slide1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1">
            <a:extLst>
              <a:ext uri="{FF2B5EF4-FFF2-40B4-BE49-F238E27FC236}">
                <a16:creationId xmlns:a16="http://schemas.microsoft.com/office/drawing/2014/main" id="{329052E4-520E-44F8-8AEB-90AFF14D7873}"/>
              </a:ext>
            </a:extLst>
          </p:cNvPr>
          <p:cNvSpPr>
            <a:spLocks noGrp="1"/>
          </p:cNvSpPr>
          <p:nvPr>
            <p:ph type="title"/>
          </p:nvPr>
        </p:nvSpPr>
        <p:spPr>
          <a:xfrm>
            <a:off x="182880" y="121518"/>
            <a:ext cx="7315200" cy="609600"/>
          </a:xfrm>
        </p:spPr>
        <p:txBody>
          <a:bodyPr/>
          <a:lstStyle/>
          <a:p>
            <a:pPr algn="l"/>
            <a:r>
              <a:rPr lang="en-US" sz="3600" dirty="0">
                <a:latin typeface="Calibri" panose="020F0502020204030204" pitchFamily="34" charset="0"/>
                <a:cs typeface="Calibri" panose="020F0502020204030204" pitchFamily="34" charset="0"/>
              </a:rPr>
              <a:t>Bayesian Inference</a:t>
            </a:r>
          </a:p>
        </p:txBody>
      </p:sp>
      <p:sp>
        <p:nvSpPr>
          <p:cNvPr id="7" name="TextBox 6">
            <a:extLst>
              <a:ext uri="{FF2B5EF4-FFF2-40B4-BE49-F238E27FC236}">
                <a16:creationId xmlns:a16="http://schemas.microsoft.com/office/drawing/2014/main" id="{F9DD2E68-0CF3-4339-B4F1-05F4809D10D7}"/>
              </a:ext>
            </a:extLst>
          </p:cNvPr>
          <p:cNvSpPr txBox="1"/>
          <p:nvPr/>
        </p:nvSpPr>
        <p:spPr>
          <a:xfrm>
            <a:off x="152400" y="833120"/>
            <a:ext cx="8686800" cy="3293209"/>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There are many sources of uncertainty, e.g.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Climate forcing (e.g., surface mass balance)</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Basal friction</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Bedrock topography (noisy and sparse data)</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Geothermal heat flux</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Modeling errors</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Model parameters (e.g., Glen's Flow Law exponent)</a:t>
            </a:r>
          </a:p>
          <a:p>
            <a:endParaRPr lang="en-US" sz="2000" dirty="0">
              <a:latin typeface="Calibri" panose="020F0502020204030204" pitchFamily="34" charset="0"/>
              <a:cs typeface="Calibri" panose="020F0502020204030204" pitchFamily="34" charset="0"/>
            </a:endParaRPr>
          </a:p>
          <a:p>
            <a:endParaRPr lang="en-US" sz="2000" dirty="0">
              <a:latin typeface="Calibri" panose="020F0502020204030204" pitchFamily="34" charset="0"/>
              <a:cs typeface="Calibri" panose="020F0502020204030204" pitchFamily="34" charset="0"/>
            </a:endParaRPr>
          </a:p>
          <a:p>
            <a:endParaRPr lang="en-US" sz="2000"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2755630854"/>
      </p:ext>
    </p:extLst>
  </p:cSld>
  <p:clrMapOvr>
    <a:masterClrMapping/>
  </p:clrMapOvr>
</p:sld>
</file>

<file path=ppt/slides/slide1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1">
            <a:extLst>
              <a:ext uri="{FF2B5EF4-FFF2-40B4-BE49-F238E27FC236}">
                <a16:creationId xmlns:a16="http://schemas.microsoft.com/office/drawing/2014/main" id="{329052E4-520E-44F8-8AEB-90AFF14D7873}"/>
              </a:ext>
            </a:extLst>
          </p:cNvPr>
          <p:cNvSpPr>
            <a:spLocks noGrp="1"/>
          </p:cNvSpPr>
          <p:nvPr>
            <p:ph type="title"/>
          </p:nvPr>
        </p:nvSpPr>
        <p:spPr>
          <a:xfrm>
            <a:off x="182880" y="121518"/>
            <a:ext cx="7315200" cy="609600"/>
          </a:xfrm>
        </p:spPr>
        <p:txBody>
          <a:bodyPr/>
          <a:lstStyle/>
          <a:p>
            <a:pPr algn="l"/>
            <a:r>
              <a:rPr lang="en-US" sz="3600" dirty="0">
                <a:latin typeface="Calibri" panose="020F0502020204030204" pitchFamily="34" charset="0"/>
                <a:cs typeface="Calibri" panose="020F0502020204030204" pitchFamily="34" charset="0"/>
              </a:rPr>
              <a:t>Bayesian Inference</a:t>
            </a:r>
          </a:p>
        </p:txBody>
      </p:sp>
      <p:sp>
        <p:nvSpPr>
          <p:cNvPr id="7" name="TextBox 6">
            <a:extLst>
              <a:ext uri="{FF2B5EF4-FFF2-40B4-BE49-F238E27FC236}">
                <a16:creationId xmlns:a16="http://schemas.microsoft.com/office/drawing/2014/main" id="{F9DD2E68-0CF3-4339-B4F1-05F4809D10D7}"/>
              </a:ext>
            </a:extLst>
          </p:cNvPr>
          <p:cNvSpPr txBox="1"/>
          <p:nvPr/>
        </p:nvSpPr>
        <p:spPr>
          <a:xfrm>
            <a:off x="152400" y="833120"/>
            <a:ext cx="8686800" cy="3293209"/>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There are many sources of uncertainty, e.g.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Climate forcing (e.g., surface mass balance)</a:t>
            </a:r>
          </a:p>
          <a:p>
            <a:pPr marL="742950" lvl="1" indent="-28575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Basal friction</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Bedrock topography (noisy and sparse data)</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Geothermal heat flux</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Modeling errors</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Model parameters (e.g., Glen's Flow Law exponent)</a:t>
            </a:r>
          </a:p>
          <a:p>
            <a:endParaRPr lang="en-US" sz="2000" dirty="0">
              <a:latin typeface="Calibri" panose="020F0502020204030204" pitchFamily="34" charset="0"/>
              <a:cs typeface="Calibri" panose="020F0502020204030204" pitchFamily="34" charset="0"/>
            </a:endParaRPr>
          </a:p>
          <a:p>
            <a:endParaRPr lang="en-US" sz="2000" dirty="0">
              <a:latin typeface="Calibri" panose="020F0502020204030204" pitchFamily="34" charset="0"/>
              <a:cs typeface="Calibri" panose="020F0502020204030204" pitchFamily="34" charset="0"/>
            </a:endParaRPr>
          </a:p>
          <a:p>
            <a:endParaRPr lang="en-US" sz="2000"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8" name="Rectangle 7">
                <a:extLst>
                  <a:ext uri="{FF2B5EF4-FFF2-40B4-BE49-F238E27FC236}">
                    <a16:creationId xmlns:a16="http://schemas.microsoft.com/office/drawing/2014/main" id="{632092BB-B8B1-4FD4-8AAF-0FE95379B8EB}"/>
                  </a:ext>
                </a:extLst>
              </p:cNvPr>
              <p:cNvSpPr/>
              <p:nvPr/>
            </p:nvSpPr>
            <p:spPr>
              <a:xfrm>
                <a:off x="6188008" y="1176104"/>
                <a:ext cx="2392680" cy="1015663"/>
              </a:xfrm>
              <a:prstGeom prst="rect">
                <a:avLst/>
              </a:prstGeom>
              <a:solidFill>
                <a:schemeClr val="accent6">
                  <a:lumMod val="20000"/>
                  <a:lumOff val="80000"/>
                </a:schemeClr>
              </a:solidFill>
            </p:spPr>
            <p:txBody>
              <a:bodyPr wrap="square">
                <a:spAutoFit/>
              </a:bodyPr>
              <a:lstStyle/>
              <a:p>
                <a:pPr algn="ctr"/>
                <a:r>
                  <a:rPr lang="en-US" sz="2000" dirty="0">
                    <a:latin typeface="Calibri" panose="020F0502020204030204" pitchFamily="34" charset="0"/>
                    <a:cs typeface="Calibri" panose="020F0502020204030204" pitchFamily="34" charset="0"/>
                  </a:rPr>
                  <a:t>We focus initially only in uncertainty in </a:t>
                </a:r>
                <a:r>
                  <a:rPr lang="en-US" sz="2000" b="1" dirty="0">
                    <a:latin typeface="Calibri" panose="020F0502020204030204" pitchFamily="34" charset="0"/>
                    <a:cs typeface="Calibri" panose="020F0502020204030204" pitchFamily="34" charset="0"/>
                  </a:rPr>
                  <a:t>basal friction </a:t>
                </a:r>
                <a14:m>
                  <m:oMath xmlns:m="http://schemas.openxmlformats.org/officeDocument/2006/math">
                    <m:r>
                      <a:rPr lang="en-US" sz="2000" i="1">
                        <a:latin typeface="Cambria Math" panose="02040503050406030204" pitchFamily="18" charset="0"/>
                        <a:ea typeface="Cambria Math" panose="02040503050406030204" pitchFamily="18" charset="0"/>
                      </a:rPr>
                      <m:t>𝛽</m:t>
                    </m:r>
                  </m:oMath>
                </a14:m>
                <a:r>
                  <a:rPr lang="en-US" sz="2000" dirty="0">
                    <a:latin typeface="Calibri" panose="020F0502020204030204" pitchFamily="34" charset="0"/>
                    <a:cs typeface="Calibri" panose="020F0502020204030204" pitchFamily="34" charset="0"/>
                  </a:rPr>
                  <a:t>.</a:t>
                </a:r>
                <a:r>
                  <a:rPr lang="en-US" sz="2000" dirty="0"/>
                  <a:t> </a:t>
                </a:r>
              </a:p>
            </p:txBody>
          </p:sp>
        </mc:Choice>
        <mc:Fallback xmlns="">
          <p:sp>
            <p:nvSpPr>
              <p:cNvPr id="8" name="Rectangle 7">
                <a:extLst>
                  <a:ext uri="{FF2B5EF4-FFF2-40B4-BE49-F238E27FC236}">
                    <a16:creationId xmlns:a16="http://schemas.microsoft.com/office/drawing/2014/main" id="{632092BB-B8B1-4FD4-8AAF-0FE95379B8EB}"/>
                  </a:ext>
                </a:extLst>
              </p:cNvPr>
              <p:cNvSpPr>
                <a:spLocks noRot="1" noChangeAspect="1" noMove="1" noResize="1" noEditPoints="1" noAdjustHandles="1" noChangeArrowheads="1" noChangeShapeType="1" noTextEdit="1"/>
              </p:cNvSpPr>
              <p:nvPr/>
            </p:nvSpPr>
            <p:spPr>
              <a:xfrm>
                <a:off x="6188008" y="1176104"/>
                <a:ext cx="2392680" cy="1015663"/>
              </a:xfrm>
              <a:prstGeom prst="rect">
                <a:avLst/>
              </a:prstGeom>
              <a:blipFill>
                <a:blip r:embed="rId4"/>
                <a:stretch>
                  <a:fillRect l="-2036" t="-3593" r="-4326" b="-9581"/>
                </a:stretch>
              </a:blipFill>
            </p:spPr>
            <p:txBody>
              <a:bodyPr/>
              <a:lstStyle/>
              <a:p>
                <a:r>
                  <a:rPr lang="en-US">
                    <a:noFill/>
                  </a:rPr>
                  <a:t> </a:t>
                </a:r>
              </a:p>
            </p:txBody>
          </p:sp>
        </mc:Fallback>
      </mc:AlternateContent>
    </p:spTree>
    <p:extLst>
      <p:ext uri="{BB962C8B-B14F-4D97-AF65-F5344CB8AC3E}">
        <p14:creationId xmlns:p14="http://schemas.microsoft.com/office/powerpoint/2010/main" val="2967553599"/>
      </p:ext>
    </p:extLst>
  </p:cSld>
  <p:clrMapOvr>
    <a:masterClrMapping/>
  </p:clrMapOvr>
</p:sld>
</file>

<file path=ppt/slides/slide1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1">
            <a:extLst>
              <a:ext uri="{FF2B5EF4-FFF2-40B4-BE49-F238E27FC236}">
                <a16:creationId xmlns:a16="http://schemas.microsoft.com/office/drawing/2014/main" id="{329052E4-520E-44F8-8AEB-90AFF14D7873}"/>
              </a:ext>
            </a:extLst>
          </p:cNvPr>
          <p:cNvSpPr>
            <a:spLocks noGrp="1"/>
          </p:cNvSpPr>
          <p:nvPr>
            <p:ph type="title"/>
          </p:nvPr>
        </p:nvSpPr>
        <p:spPr>
          <a:xfrm>
            <a:off x="182880" y="121518"/>
            <a:ext cx="7315200" cy="609600"/>
          </a:xfrm>
        </p:spPr>
        <p:txBody>
          <a:bodyPr/>
          <a:lstStyle/>
          <a:p>
            <a:pPr algn="l"/>
            <a:r>
              <a:rPr lang="en-US" sz="3600" dirty="0">
                <a:latin typeface="Calibri" panose="020F0502020204030204" pitchFamily="34" charset="0"/>
                <a:cs typeface="Calibri" panose="020F0502020204030204" pitchFamily="34" charset="0"/>
              </a:rPr>
              <a:t>Bayesian Inference</a:t>
            </a:r>
          </a:p>
        </p:txBody>
      </p:sp>
      <p:sp>
        <p:nvSpPr>
          <p:cNvPr id="7" name="TextBox 6">
            <a:extLst>
              <a:ext uri="{FF2B5EF4-FFF2-40B4-BE49-F238E27FC236}">
                <a16:creationId xmlns:a16="http://schemas.microsoft.com/office/drawing/2014/main" id="{F9DD2E68-0CF3-4339-B4F1-05F4809D10D7}"/>
              </a:ext>
            </a:extLst>
          </p:cNvPr>
          <p:cNvSpPr txBox="1"/>
          <p:nvPr/>
        </p:nvSpPr>
        <p:spPr>
          <a:xfrm>
            <a:off x="152400" y="833120"/>
            <a:ext cx="8686800" cy="3293209"/>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There are many sources of uncertainty, e.g.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Climate forcing (e.g., surface mass balance)</a:t>
            </a:r>
          </a:p>
          <a:p>
            <a:pPr marL="742950" lvl="1" indent="-28575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Basal friction</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Bedrock topography (noisy and sparse data)</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Geothermal heat flux</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Modeling errors</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Model parameters (e.g., Glen's Flow Law exponent)</a:t>
            </a:r>
          </a:p>
          <a:p>
            <a:endParaRPr lang="en-US" sz="2000" dirty="0">
              <a:latin typeface="Calibri" panose="020F0502020204030204" pitchFamily="34" charset="0"/>
              <a:cs typeface="Calibri" panose="020F0502020204030204" pitchFamily="34" charset="0"/>
            </a:endParaRPr>
          </a:p>
          <a:p>
            <a:endParaRPr lang="en-US" sz="2000" dirty="0">
              <a:latin typeface="Calibri" panose="020F0502020204030204" pitchFamily="34" charset="0"/>
              <a:cs typeface="Calibri" panose="020F0502020204030204" pitchFamily="34" charset="0"/>
            </a:endParaRPr>
          </a:p>
          <a:p>
            <a:endParaRPr lang="en-US" sz="2000"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8" name="Rectangle 7">
                <a:extLst>
                  <a:ext uri="{FF2B5EF4-FFF2-40B4-BE49-F238E27FC236}">
                    <a16:creationId xmlns:a16="http://schemas.microsoft.com/office/drawing/2014/main" id="{632092BB-B8B1-4FD4-8AAF-0FE95379B8EB}"/>
                  </a:ext>
                </a:extLst>
              </p:cNvPr>
              <p:cNvSpPr/>
              <p:nvPr/>
            </p:nvSpPr>
            <p:spPr>
              <a:xfrm>
                <a:off x="6188008" y="1176104"/>
                <a:ext cx="2392680" cy="1015663"/>
              </a:xfrm>
              <a:prstGeom prst="rect">
                <a:avLst/>
              </a:prstGeom>
              <a:solidFill>
                <a:schemeClr val="accent6">
                  <a:lumMod val="20000"/>
                  <a:lumOff val="80000"/>
                </a:schemeClr>
              </a:solidFill>
            </p:spPr>
            <p:txBody>
              <a:bodyPr wrap="square">
                <a:spAutoFit/>
              </a:bodyPr>
              <a:lstStyle/>
              <a:p>
                <a:pPr algn="ctr"/>
                <a:r>
                  <a:rPr lang="en-US" sz="2000" dirty="0">
                    <a:latin typeface="Calibri" panose="020F0502020204030204" pitchFamily="34" charset="0"/>
                    <a:cs typeface="Calibri" panose="020F0502020204030204" pitchFamily="34" charset="0"/>
                  </a:rPr>
                  <a:t>We focus initially only in uncertainty in </a:t>
                </a:r>
                <a:r>
                  <a:rPr lang="en-US" sz="2000" b="1" dirty="0">
                    <a:latin typeface="Calibri" panose="020F0502020204030204" pitchFamily="34" charset="0"/>
                    <a:cs typeface="Calibri" panose="020F0502020204030204" pitchFamily="34" charset="0"/>
                  </a:rPr>
                  <a:t>basal friction </a:t>
                </a:r>
                <a14:m>
                  <m:oMath xmlns:m="http://schemas.openxmlformats.org/officeDocument/2006/math">
                    <m:r>
                      <a:rPr lang="en-US" sz="2000" i="1">
                        <a:latin typeface="Cambria Math" panose="02040503050406030204" pitchFamily="18" charset="0"/>
                        <a:ea typeface="Cambria Math" panose="02040503050406030204" pitchFamily="18" charset="0"/>
                      </a:rPr>
                      <m:t>𝛽</m:t>
                    </m:r>
                  </m:oMath>
                </a14:m>
                <a:r>
                  <a:rPr lang="en-US" sz="2000" dirty="0">
                    <a:latin typeface="Calibri" panose="020F0502020204030204" pitchFamily="34" charset="0"/>
                    <a:cs typeface="Calibri" panose="020F0502020204030204" pitchFamily="34" charset="0"/>
                  </a:rPr>
                  <a:t>.</a:t>
                </a:r>
                <a:r>
                  <a:rPr lang="en-US" sz="2000" dirty="0"/>
                  <a:t> </a:t>
                </a:r>
              </a:p>
            </p:txBody>
          </p:sp>
        </mc:Choice>
        <mc:Fallback xmlns="">
          <p:sp>
            <p:nvSpPr>
              <p:cNvPr id="8" name="Rectangle 7">
                <a:extLst>
                  <a:ext uri="{FF2B5EF4-FFF2-40B4-BE49-F238E27FC236}">
                    <a16:creationId xmlns:a16="http://schemas.microsoft.com/office/drawing/2014/main" id="{632092BB-B8B1-4FD4-8AAF-0FE95379B8EB}"/>
                  </a:ext>
                </a:extLst>
              </p:cNvPr>
              <p:cNvSpPr>
                <a:spLocks noRot="1" noChangeAspect="1" noMove="1" noResize="1" noEditPoints="1" noAdjustHandles="1" noChangeArrowheads="1" noChangeShapeType="1" noTextEdit="1"/>
              </p:cNvSpPr>
              <p:nvPr/>
            </p:nvSpPr>
            <p:spPr>
              <a:xfrm>
                <a:off x="6188008" y="1176104"/>
                <a:ext cx="2392680" cy="1015663"/>
              </a:xfrm>
              <a:prstGeom prst="rect">
                <a:avLst/>
              </a:prstGeom>
              <a:blipFill>
                <a:blip r:embed="rId4"/>
                <a:stretch>
                  <a:fillRect l="-2036" t="-3593" r="-4326" b="-9581"/>
                </a:stretch>
              </a:blipFill>
            </p:spPr>
            <p:txBody>
              <a:bodyPr/>
              <a:lstStyle/>
              <a:p>
                <a:r>
                  <a:rPr lang="en-US">
                    <a:noFill/>
                  </a:rPr>
                  <a:t> </a:t>
                </a:r>
              </a:p>
            </p:txBody>
          </p:sp>
        </mc:Fallback>
      </mc:AlternateContent>
      <p:sp>
        <p:nvSpPr>
          <p:cNvPr id="9" name="TextBox 8">
            <a:extLst>
              <a:ext uri="{FF2B5EF4-FFF2-40B4-BE49-F238E27FC236}">
                <a16:creationId xmlns:a16="http://schemas.microsoft.com/office/drawing/2014/main" id="{0ADAB2B7-DA51-4CD9-9E44-4BF1B9C84E2C}"/>
              </a:ext>
            </a:extLst>
          </p:cNvPr>
          <p:cNvSpPr txBox="1"/>
          <p:nvPr/>
        </p:nvSpPr>
        <p:spPr>
          <a:xfrm>
            <a:off x="152400" y="3370234"/>
            <a:ext cx="9332383" cy="707886"/>
          </a:xfrm>
          <a:prstGeom prst="rect">
            <a:avLst/>
          </a:prstGeom>
          <a:noFill/>
        </p:spPr>
        <p:txBody>
          <a:bodyPr wrap="square" rtlCol="0">
            <a:spAutoFit/>
          </a:bodyPr>
          <a:lstStyle/>
          <a:p>
            <a:pPr marL="285750" indent="-285750">
              <a:buFont typeface="Arial" panose="020B0604020202020204" pitchFamily="34" charset="0"/>
              <a:buChar char="•"/>
            </a:pPr>
            <a:r>
              <a:rPr lang="en-US" sz="2000" b="1" i="1" u="sng" dirty="0">
                <a:latin typeface="Calibri" panose="020F0502020204030204" pitchFamily="34" charset="0"/>
                <a:cs typeface="Calibri" panose="020F0502020204030204" pitchFamily="34" charset="0"/>
              </a:rPr>
              <a:t>Bayes’ Theorem:</a:t>
            </a:r>
            <a:r>
              <a:rPr lang="en-US" sz="2000" dirty="0">
                <a:latin typeface="Calibri" panose="020F0502020204030204" pitchFamily="34" charset="0"/>
                <a:cs typeface="Calibri" panose="020F0502020204030204" pitchFamily="34" charset="0"/>
              </a:rPr>
              <a:t> assume prior distribution, update using data:</a:t>
            </a:r>
          </a:p>
          <a:p>
            <a:endParaRPr lang="en-US" sz="2000" dirty="0">
              <a:latin typeface="Calibri" panose="020F0502020204030204" pitchFamily="34" charset="0"/>
              <a:cs typeface="Calibri" panose="020F0502020204030204" pitchFamily="34" charset="0"/>
            </a:endParaRPr>
          </a:p>
        </p:txBody>
      </p:sp>
      <p:pic>
        <p:nvPicPr>
          <p:cNvPr id="10" name="Picture 2">
            <a:extLst>
              <a:ext uri="{FF2B5EF4-FFF2-40B4-BE49-F238E27FC236}">
                <a16:creationId xmlns:a16="http://schemas.microsoft.com/office/drawing/2014/main" id="{C438F764-B1AA-4122-B0EE-9A9D6448E2DE}"/>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363013" y="3804451"/>
            <a:ext cx="4038600" cy="123850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285270525"/>
      </p:ext>
    </p:extLst>
  </p:cSld>
  <p:clrMapOvr>
    <a:masterClrMapping/>
  </p:clrMapOvr>
</p:sld>
</file>

<file path=ppt/slides/slide1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1">
            <a:extLst>
              <a:ext uri="{FF2B5EF4-FFF2-40B4-BE49-F238E27FC236}">
                <a16:creationId xmlns:a16="http://schemas.microsoft.com/office/drawing/2014/main" id="{329052E4-520E-44F8-8AEB-90AFF14D7873}"/>
              </a:ext>
            </a:extLst>
          </p:cNvPr>
          <p:cNvSpPr>
            <a:spLocks noGrp="1"/>
          </p:cNvSpPr>
          <p:nvPr>
            <p:ph type="title"/>
          </p:nvPr>
        </p:nvSpPr>
        <p:spPr>
          <a:xfrm>
            <a:off x="182880" y="121518"/>
            <a:ext cx="7315200" cy="609600"/>
          </a:xfrm>
        </p:spPr>
        <p:txBody>
          <a:bodyPr/>
          <a:lstStyle/>
          <a:p>
            <a:pPr algn="l"/>
            <a:r>
              <a:rPr lang="en-US" sz="3600" dirty="0">
                <a:latin typeface="Calibri" panose="020F0502020204030204" pitchFamily="34" charset="0"/>
                <a:cs typeface="Calibri" panose="020F0502020204030204" pitchFamily="34" charset="0"/>
              </a:rPr>
              <a:t>Bayesian Inference</a:t>
            </a:r>
          </a:p>
        </p:txBody>
      </p:sp>
      <p:sp>
        <p:nvSpPr>
          <p:cNvPr id="7" name="TextBox 6">
            <a:extLst>
              <a:ext uri="{FF2B5EF4-FFF2-40B4-BE49-F238E27FC236}">
                <a16:creationId xmlns:a16="http://schemas.microsoft.com/office/drawing/2014/main" id="{F9DD2E68-0CF3-4339-B4F1-05F4809D10D7}"/>
              </a:ext>
            </a:extLst>
          </p:cNvPr>
          <p:cNvSpPr txBox="1"/>
          <p:nvPr/>
        </p:nvSpPr>
        <p:spPr>
          <a:xfrm>
            <a:off x="152400" y="833120"/>
            <a:ext cx="8686800" cy="3293209"/>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There are many sources of uncertainty, e.g.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Climate forcing (e.g., surface mass balance)</a:t>
            </a:r>
          </a:p>
          <a:p>
            <a:pPr marL="742950" lvl="1" indent="-28575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Basal friction</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Bedrock topography (noisy and sparse data)</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Geothermal heat flux</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Modeling errors</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Model parameters (e.g., Glen's Flow Law exponent)</a:t>
            </a:r>
          </a:p>
          <a:p>
            <a:endParaRPr lang="en-US" sz="2000" dirty="0">
              <a:latin typeface="Calibri" panose="020F0502020204030204" pitchFamily="34" charset="0"/>
              <a:cs typeface="Calibri" panose="020F0502020204030204" pitchFamily="34" charset="0"/>
            </a:endParaRPr>
          </a:p>
          <a:p>
            <a:endParaRPr lang="en-US" sz="2000" dirty="0">
              <a:latin typeface="Calibri" panose="020F0502020204030204" pitchFamily="34" charset="0"/>
              <a:cs typeface="Calibri" panose="020F0502020204030204" pitchFamily="34" charset="0"/>
            </a:endParaRPr>
          </a:p>
          <a:p>
            <a:endParaRPr lang="en-US" sz="2000"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41" name="TextBox 40">
                <a:extLst>
                  <a:ext uri="{FF2B5EF4-FFF2-40B4-BE49-F238E27FC236}">
                    <a16:creationId xmlns:a16="http://schemas.microsoft.com/office/drawing/2014/main" id="{EBE85E9A-C3F5-46A0-B9BE-57109C9DBF28}"/>
                  </a:ext>
                </a:extLst>
              </p:cNvPr>
              <p:cNvSpPr txBox="1"/>
              <p:nvPr/>
            </p:nvSpPr>
            <p:spPr>
              <a:xfrm>
                <a:off x="116840" y="5132706"/>
                <a:ext cx="8722360" cy="1047531"/>
              </a:xfrm>
              <a:prstGeom prst="rect">
                <a:avLst/>
              </a:prstGeom>
              <a:noFill/>
            </p:spPr>
            <p:txBody>
              <a:bodyPr wrap="square" rtlCol="0">
                <a:spAutoFit/>
              </a:bodyPr>
              <a:lstStyle/>
              <a:p>
                <a:pPr marL="342900" indent="-342900">
                  <a:buFont typeface="Arial" panose="020B0604020202020204" pitchFamily="34" charset="0"/>
                  <a:buChar char="•"/>
                </a:pPr>
                <a:r>
                  <a:rPr lang="en-US" sz="2000" b="1" i="1" dirty="0">
                    <a:latin typeface="Calibri" panose="020F0502020204030204" pitchFamily="34" charset="0"/>
                    <a:cs typeface="Calibri" panose="020F0502020204030204" pitchFamily="34" charset="0"/>
                  </a:rPr>
                  <a:t>Naïve parameterization</a:t>
                </a:r>
                <a:r>
                  <a:rPr lang="en-US" sz="2000" dirty="0">
                    <a:latin typeface="Calibri" panose="020F0502020204030204" pitchFamily="34" charset="0"/>
                    <a:cs typeface="Calibri" panose="020F0502020204030204" pitchFamily="34" charset="0"/>
                  </a:rPr>
                  <a:t>: represent each degree of freedom on mesh be an uncertain variable </a:t>
                </a:r>
                <a14:m>
                  <m:oMath xmlns:m="http://schemas.openxmlformats.org/officeDocument/2006/math">
                    <m:r>
                      <a:rPr lang="en-US" sz="2000" i="1">
                        <a:latin typeface="Cambria Math" panose="02040503050406030204" pitchFamily="18" charset="0"/>
                        <a:ea typeface="Cambria Math" panose="02040503050406030204" pitchFamily="18" charset="0"/>
                      </a:rPr>
                      <m:t>𝛽</m:t>
                    </m:r>
                    <m:d>
                      <m:dPr>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rPr>
                          <m:t>𝒙</m:t>
                        </m:r>
                      </m:e>
                    </m:d>
                    <m:r>
                      <a:rPr lang="en-US" sz="2000" i="1">
                        <a:latin typeface="Cambria Math" panose="02040503050406030204" pitchFamily="18" charset="0"/>
                        <a:ea typeface="Cambria Math" panose="02040503050406030204" pitchFamily="18" charset="0"/>
                      </a:rPr>
                      <m:t>=(</m:t>
                    </m:r>
                    <m:sSub>
                      <m:sSubPr>
                        <m:ctrlPr>
                          <a:rPr lang="en-US" sz="2000" i="1">
                            <a:latin typeface="Cambria Math" panose="02040503050406030204" pitchFamily="18" charset="0"/>
                            <a:ea typeface="Cambria Math" panose="02040503050406030204" pitchFamily="18" charset="0"/>
                          </a:rPr>
                        </m:ctrlPr>
                      </m:sSubPr>
                      <m:e>
                        <m:r>
                          <a:rPr lang="en-US" sz="2000" i="1">
                            <a:latin typeface="Cambria Math" panose="02040503050406030204" pitchFamily="18" charset="0"/>
                            <a:ea typeface="Cambria Math" panose="02040503050406030204" pitchFamily="18" charset="0"/>
                          </a:rPr>
                          <m:t>𝑧</m:t>
                        </m:r>
                      </m:e>
                      <m:sub>
                        <m:r>
                          <a:rPr lang="en-US" sz="2000" i="1">
                            <a:latin typeface="Cambria Math" panose="02040503050406030204" pitchFamily="18" charset="0"/>
                            <a:ea typeface="Cambria Math" panose="02040503050406030204" pitchFamily="18" charset="0"/>
                          </a:rPr>
                          <m:t>1</m:t>
                        </m:r>
                      </m:sub>
                    </m:sSub>
                    <m:r>
                      <a:rPr lang="en-US" sz="2000" i="1">
                        <a:latin typeface="Cambria Math" panose="02040503050406030204" pitchFamily="18" charset="0"/>
                        <a:ea typeface="Cambria Math" panose="02040503050406030204" pitchFamily="18" charset="0"/>
                      </a:rPr>
                      <m:t>,</m:t>
                    </m:r>
                    <m:sSub>
                      <m:sSubPr>
                        <m:ctrlPr>
                          <a:rPr lang="en-US" sz="2000" i="1">
                            <a:latin typeface="Cambria Math" panose="02040503050406030204" pitchFamily="18" charset="0"/>
                            <a:ea typeface="Cambria Math" panose="02040503050406030204" pitchFamily="18" charset="0"/>
                          </a:rPr>
                        </m:ctrlPr>
                      </m:sSubPr>
                      <m:e>
                        <m:r>
                          <a:rPr lang="en-US" sz="2000" i="1">
                            <a:latin typeface="Cambria Math" panose="02040503050406030204" pitchFamily="18" charset="0"/>
                            <a:ea typeface="Cambria Math" panose="02040503050406030204" pitchFamily="18" charset="0"/>
                          </a:rPr>
                          <m:t>𝑧</m:t>
                        </m:r>
                      </m:e>
                      <m:sub>
                        <m:r>
                          <a:rPr lang="en-US" sz="2000" i="1">
                            <a:latin typeface="Cambria Math" panose="02040503050406030204" pitchFamily="18" charset="0"/>
                            <a:ea typeface="Cambria Math" panose="02040503050406030204" pitchFamily="18" charset="0"/>
                          </a:rPr>
                          <m:t>2</m:t>
                        </m:r>
                      </m:sub>
                    </m:sSub>
                    <m:r>
                      <a:rPr lang="en-US" sz="2000" i="1">
                        <a:latin typeface="Cambria Math" panose="02040503050406030204" pitchFamily="18" charset="0"/>
                        <a:ea typeface="Cambria Math" panose="02040503050406030204" pitchFamily="18" charset="0"/>
                      </a:rPr>
                      <m:t>, …,</m:t>
                    </m:r>
                    <m:sSub>
                      <m:sSubPr>
                        <m:ctrlPr>
                          <a:rPr lang="en-US" sz="2000" i="1">
                            <a:latin typeface="Cambria Math" panose="02040503050406030204" pitchFamily="18" charset="0"/>
                            <a:ea typeface="Cambria Math" panose="02040503050406030204" pitchFamily="18" charset="0"/>
                          </a:rPr>
                        </m:ctrlPr>
                      </m:sSubPr>
                      <m:e>
                        <m:r>
                          <a:rPr lang="en-US" sz="2000" i="1">
                            <a:latin typeface="Cambria Math" panose="02040503050406030204" pitchFamily="18" charset="0"/>
                            <a:ea typeface="Cambria Math" panose="02040503050406030204" pitchFamily="18" charset="0"/>
                          </a:rPr>
                          <m:t>𝑧</m:t>
                        </m:r>
                      </m:e>
                      <m:sub>
                        <m:sSub>
                          <m:sSubPr>
                            <m:ctrlPr>
                              <a:rPr lang="en-US" sz="2000" i="1">
                                <a:latin typeface="Cambria Math" panose="02040503050406030204" pitchFamily="18" charset="0"/>
                                <a:ea typeface="Cambria Math" panose="02040503050406030204" pitchFamily="18" charset="0"/>
                              </a:rPr>
                            </m:ctrlPr>
                          </m:sSubPr>
                          <m:e>
                            <m:r>
                              <a:rPr lang="en-US" sz="2000" i="1">
                                <a:latin typeface="Cambria Math" panose="02040503050406030204" pitchFamily="18" charset="0"/>
                                <a:ea typeface="Cambria Math" panose="02040503050406030204" pitchFamily="18" charset="0"/>
                              </a:rPr>
                              <m:t>𝑛</m:t>
                            </m:r>
                          </m:e>
                          <m:sub>
                            <m:r>
                              <m:rPr>
                                <m:sty m:val="p"/>
                              </m:rPr>
                              <a:rPr lang="en-US" sz="2000">
                                <a:latin typeface="Cambria Math" panose="02040503050406030204" pitchFamily="18" charset="0"/>
                                <a:ea typeface="Cambria Math" panose="02040503050406030204" pitchFamily="18" charset="0"/>
                              </a:rPr>
                              <m:t>dof</m:t>
                            </m:r>
                          </m:sub>
                        </m:sSub>
                      </m:sub>
                    </m:sSub>
                    <m:r>
                      <a:rPr lang="en-US" sz="2000" i="1">
                        <a:latin typeface="Cambria Math" panose="02040503050406030204" pitchFamily="18" charset="0"/>
                        <a:ea typeface="Cambria Math" panose="02040503050406030204" pitchFamily="18" charset="0"/>
                      </a:rPr>
                      <m:t>)</m:t>
                    </m:r>
                  </m:oMath>
                </a14:m>
                <a:endParaRPr lang="en-US" sz="2000" dirty="0"/>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p:txBody>
          </p:sp>
        </mc:Choice>
        <mc:Fallback xmlns="">
          <p:sp>
            <p:nvSpPr>
              <p:cNvPr id="41" name="TextBox 40">
                <a:extLst>
                  <a:ext uri="{FF2B5EF4-FFF2-40B4-BE49-F238E27FC236}">
                    <a16:creationId xmlns:a16="http://schemas.microsoft.com/office/drawing/2014/main" id="{EBE85E9A-C3F5-46A0-B9BE-57109C9DBF28}"/>
                  </a:ext>
                </a:extLst>
              </p:cNvPr>
              <p:cNvSpPr txBox="1">
                <a:spLocks noRot="1" noChangeAspect="1" noMove="1" noResize="1" noEditPoints="1" noAdjustHandles="1" noChangeArrowheads="1" noChangeShapeType="1" noTextEdit="1"/>
              </p:cNvSpPr>
              <p:nvPr/>
            </p:nvSpPr>
            <p:spPr>
              <a:xfrm>
                <a:off x="116840" y="5132706"/>
                <a:ext cx="8722360" cy="1047531"/>
              </a:xfrm>
              <a:prstGeom prst="rect">
                <a:avLst/>
              </a:prstGeom>
              <a:blipFill>
                <a:blip r:embed="rId2"/>
                <a:stretch>
                  <a:fillRect l="-629" t="-348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43" name="TextBox 42">
                <a:extLst>
                  <a:ext uri="{FF2B5EF4-FFF2-40B4-BE49-F238E27FC236}">
                    <a16:creationId xmlns:a16="http://schemas.microsoft.com/office/drawing/2014/main" id="{63D52F74-D5E7-41CD-BF2B-C6741AC5260C}"/>
                  </a:ext>
                </a:extLst>
              </p:cNvPr>
              <p:cNvSpPr txBox="1"/>
              <p:nvPr/>
            </p:nvSpPr>
            <p:spPr>
              <a:xfrm>
                <a:off x="1256486" y="5980182"/>
                <a:ext cx="6631027" cy="400110"/>
              </a:xfrm>
              <a:prstGeom prst="rect">
                <a:avLst/>
              </a:prstGeom>
              <a:solidFill>
                <a:schemeClr val="accent6">
                  <a:lumMod val="60000"/>
                  <a:lumOff val="40000"/>
                </a:schemeClr>
              </a:solidFill>
            </p:spPr>
            <p:txBody>
              <a:bodyPr wrap="square" rtlCol="0">
                <a:spAutoFit/>
              </a:bodyPr>
              <a:lstStyle/>
              <a:p>
                <a:pPr algn="ctr"/>
                <a:r>
                  <a:rPr lang="en-US" sz="2000" dirty="0">
                    <a:latin typeface="Calibri" panose="020F0502020204030204" pitchFamily="34" charset="0"/>
                    <a:cs typeface="Calibri" panose="020F0502020204030204" pitchFamily="34" charset="0"/>
                  </a:rPr>
                  <a:t>Intractable due to </a:t>
                </a:r>
                <a:r>
                  <a:rPr lang="en-US" sz="2000" b="1" dirty="0">
                    <a:latin typeface="Calibri" panose="020F0502020204030204" pitchFamily="34" charset="0"/>
                    <a:cs typeface="Calibri" panose="020F0502020204030204" pitchFamily="34" charset="0"/>
                  </a:rPr>
                  <a:t>curse of dimensionality</a:t>
                </a:r>
                <a:r>
                  <a:rPr lang="en-US" sz="2000" dirty="0">
                    <a:latin typeface="Calibri" panose="020F0502020204030204" pitchFamily="34" charset="0"/>
                    <a:cs typeface="Calibri" panose="020F0502020204030204" pitchFamily="34" charset="0"/>
                  </a:rPr>
                  <a:t>: </a:t>
                </a:r>
                <a14:m>
                  <m:oMath xmlns:m="http://schemas.openxmlformats.org/officeDocument/2006/math">
                    <m:sSub>
                      <m:sSubPr>
                        <m:ctrlPr>
                          <a:rPr lang="en-US" sz="2000" i="1" smtClean="0">
                            <a:latin typeface="Cambria Math" panose="02040503050406030204" pitchFamily="18" charset="0"/>
                          </a:rPr>
                        </m:ctrlPr>
                      </m:sSubPr>
                      <m:e>
                        <m:r>
                          <a:rPr lang="en-US" sz="2000" b="0" i="1" smtClean="0">
                            <a:latin typeface="Cambria Math" panose="02040503050406030204" pitchFamily="18" charset="0"/>
                          </a:rPr>
                          <m:t>𝑛</m:t>
                        </m:r>
                      </m:e>
                      <m:sub>
                        <m:r>
                          <m:rPr>
                            <m:sty m:val="p"/>
                          </m:rPr>
                          <a:rPr lang="en-US" sz="2000" b="0" i="0" smtClean="0">
                            <a:latin typeface="Cambria Math" panose="02040503050406030204" pitchFamily="18" charset="0"/>
                          </a:rPr>
                          <m:t>dof</m:t>
                        </m:r>
                      </m:sub>
                    </m:sSub>
                    <m:r>
                      <a:rPr lang="en-US" sz="2000" b="0" i="1" smtClean="0">
                        <a:latin typeface="Cambria Math" panose="02040503050406030204" pitchFamily="18" charset="0"/>
                      </a:rPr>
                      <m:t>=</m:t>
                    </m:r>
                    <m:r>
                      <a:rPr lang="en-US" sz="2000" b="0" i="1" smtClean="0">
                        <a:latin typeface="Cambria Math" panose="02040503050406030204" pitchFamily="18" charset="0"/>
                      </a:rPr>
                      <m:t>𝑂</m:t>
                    </m:r>
                    <m:d>
                      <m:dPr>
                        <m:ctrlPr>
                          <a:rPr lang="en-US" sz="2000" b="0" i="1" smtClean="0">
                            <a:latin typeface="Cambria Math" panose="02040503050406030204" pitchFamily="18" charset="0"/>
                          </a:rPr>
                        </m:ctrlPr>
                      </m:dPr>
                      <m:e>
                        <m:r>
                          <a:rPr lang="en-US" sz="2000" b="0" i="1" smtClean="0">
                            <a:latin typeface="Cambria Math" panose="02040503050406030204" pitchFamily="18" charset="0"/>
                          </a:rPr>
                          <m:t>100</m:t>
                        </m:r>
                        <m:r>
                          <a:rPr lang="en-US" sz="2000" b="0" i="1" smtClean="0">
                            <a:latin typeface="Cambria Math" panose="02040503050406030204" pitchFamily="18" charset="0"/>
                          </a:rPr>
                          <m:t>𝐾</m:t>
                        </m:r>
                      </m:e>
                    </m:d>
                    <m:r>
                      <a:rPr lang="en-US" sz="2000" b="0" i="1" smtClean="0">
                        <a:latin typeface="Cambria Math" panose="02040503050406030204" pitchFamily="18" charset="0"/>
                      </a:rPr>
                      <m:t>!</m:t>
                    </m:r>
                  </m:oMath>
                </a14:m>
                <a:r>
                  <a:rPr lang="en-US" sz="2000" dirty="0">
                    <a:latin typeface="Calibri" panose="020F0502020204030204" pitchFamily="34" charset="0"/>
                    <a:cs typeface="Calibri" panose="020F0502020204030204" pitchFamily="34" charset="0"/>
                  </a:rPr>
                  <a:t>  </a:t>
                </a:r>
              </a:p>
            </p:txBody>
          </p:sp>
        </mc:Choice>
        <mc:Fallback xmlns="">
          <p:sp>
            <p:nvSpPr>
              <p:cNvPr id="43" name="TextBox 42">
                <a:extLst>
                  <a:ext uri="{FF2B5EF4-FFF2-40B4-BE49-F238E27FC236}">
                    <a16:creationId xmlns:a16="http://schemas.microsoft.com/office/drawing/2014/main" id="{63D52F74-D5E7-41CD-BF2B-C6741AC5260C}"/>
                  </a:ext>
                </a:extLst>
              </p:cNvPr>
              <p:cNvSpPr txBox="1">
                <a:spLocks noRot="1" noChangeAspect="1" noMove="1" noResize="1" noEditPoints="1" noAdjustHandles="1" noChangeArrowheads="1" noChangeShapeType="1" noTextEdit="1"/>
              </p:cNvSpPr>
              <p:nvPr/>
            </p:nvSpPr>
            <p:spPr>
              <a:xfrm>
                <a:off x="1256486" y="5980182"/>
                <a:ext cx="6631027" cy="400110"/>
              </a:xfrm>
              <a:prstGeom prst="rect">
                <a:avLst/>
              </a:prstGeom>
              <a:blipFill>
                <a:blip r:embed="rId3"/>
                <a:stretch>
                  <a:fillRect l="-92" t="-7576" b="-2575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8" name="Rectangle 7">
                <a:extLst>
                  <a:ext uri="{FF2B5EF4-FFF2-40B4-BE49-F238E27FC236}">
                    <a16:creationId xmlns:a16="http://schemas.microsoft.com/office/drawing/2014/main" id="{632092BB-B8B1-4FD4-8AAF-0FE95379B8EB}"/>
                  </a:ext>
                </a:extLst>
              </p:cNvPr>
              <p:cNvSpPr/>
              <p:nvPr/>
            </p:nvSpPr>
            <p:spPr>
              <a:xfrm>
                <a:off x="6188008" y="1176104"/>
                <a:ext cx="2392680" cy="1015663"/>
              </a:xfrm>
              <a:prstGeom prst="rect">
                <a:avLst/>
              </a:prstGeom>
              <a:solidFill>
                <a:schemeClr val="accent6">
                  <a:lumMod val="20000"/>
                  <a:lumOff val="80000"/>
                </a:schemeClr>
              </a:solidFill>
            </p:spPr>
            <p:txBody>
              <a:bodyPr wrap="square">
                <a:spAutoFit/>
              </a:bodyPr>
              <a:lstStyle/>
              <a:p>
                <a:pPr algn="ctr"/>
                <a:r>
                  <a:rPr lang="en-US" sz="2000" dirty="0">
                    <a:latin typeface="Calibri" panose="020F0502020204030204" pitchFamily="34" charset="0"/>
                    <a:cs typeface="Calibri" panose="020F0502020204030204" pitchFamily="34" charset="0"/>
                  </a:rPr>
                  <a:t>We focus initially only in uncertainty in </a:t>
                </a:r>
                <a:r>
                  <a:rPr lang="en-US" sz="2000" b="1" dirty="0">
                    <a:latin typeface="Calibri" panose="020F0502020204030204" pitchFamily="34" charset="0"/>
                    <a:cs typeface="Calibri" panose="020F0502020204030204" pitchFamily="34" charset="0"/>
                  </a:rPr>
                  <a:t>basal friction </a:t>
                </a:r>
                <a14:m>
                  <m:oMath xmlns:m="http://schemas.openxmlformats.org/officeDocument/2006/math">
                    <m:r>
                      <a:rPr lang="en-US" sz="2000" i="1">
                        <a:latin typeface="Cambria Math" panose="02040503050406030204" pitchFamily="18" charset="0"/>
                        <a:ea typeface="Cambria Math" panose="02040503050406030204" pitchFamily="18" charset="0"/>
                      </a:rPr>
                      <m:t>𝛽</m:t>
                    </m:r>
                  </m:oMath>
                </a14:m>
                <a:r>
                  <a:rPr lang="en-US" sz="2000" dirty="0">
                    <a:latin typeface="Calibri" panose="020F0502020204030204" pitchFamily="34" charset="0"/>
                    <a:cs typeface="Calibri" panose="020F0502020204030204" pitchFamily="34" charset="0"/>
                  </a:rPr>
                  <a:t>.</a:t>
                </a:r>
                <a:r>
                  <a:rPr lang="en-US" sz="2000" dirty="0"/>
                  <a:t> </a:t>
                </a:r>
              </a:p>
            </p:txBody>
          </p:sp>
        </mc:Choice>
        <mc:Fallback xmlns="">
          <p:sp>
            <p:nvSpPr>
              <p:cNvPr id="8" name="Rectangle 7">
                <a:extLst>
                  <a:ext uri="{FF2B5EF4-FFF2-40B4-BE49-F238E27FC236}">
                    <a16:creationId xmlns:a16="http://schemas.microsoft.com/office/drawing/2014/main" id="{632092BB-B8B1-4FD4-8AAF-0FE95379B8EB}"/>
                  </a:ext>
                </a:extLst>
              </p:cNvPr>
              <p:cNvSpPr>
                <a:spLocks noRot="1" noChangeAspect="1" noMove="1" noResize="1" noEditPoints="1" noAdjustHandles="1" noChangeArrowheads="1" noChangeShapeType="1" noTextEdit="1"/>
              </p:cNvSpPr>
              <p:nvPr/>
            </p:nvSpPr>
            <p:spPr>
              <a:xfrm>
                <a:off x="6188008" y="1176104"/>
                <a:ext cx="2392680" cy="1015663"/>
              </a:xfrm>
              <a:prstGeom prst="rect">
                <a:avLst/>
              </a:prstGeom>
              <a:blipFill>
                <a:blip r:embed="rId4"/>
                <a:stretch>
                  <a:fillRect l="-2036" t="-3593" r="-4326" b="-9581"/>
                </a:stretch>
              </a:blipFill>
            </p:spPr>
            <p:txBody>
              <a:bodyPr/>
              <a:lstStyle/>
              <a:p>
                <a:r>
                  <a:rPr lang="en-US">
                    <a:noFill/>
                  </a:rPr>
                  <a:t> </a:t>
                </a:r>
              </a:p>
            </p:txBody>
          </p:sp>
        </mc:Fallback>
      </mc:AlternateContent>
      <p:sp>
        <p:nvSpPr>
          <p:cNvPr id="9" name="TextBox 8">
            <a:extLst>
              <a:ext uri="{FF2B5EF4-FFF2-40B4-BE49-F238E27FC236}">
                <a16:creationId xmlns:a16="http://schemas.microsoft.com/office/drawing/2014/main" id="{0ADAB2B7-DA51-4CD9-9E44-4BF1B9C84E2C}"/>
              </a:ext>
            </a:extLst>
          </p:cNvPr>
          <p:cNvSpPr txBox="1"/>
          <p:nvPr/>
        </p:nvSpPr>
        <p:spPr>
          <a:xfrm>
            <a:off x="152400" y="3370234"/>
            <a:ext cx="9332383" cy="707886"/>
          </a:xfrm>
          <a:prstGeom prst="rect">
            <a:avLst/>
          </a:prstGeom>
          <a:noFill/>
        </p:spPr>
        <p:txBody>
          <a:bodyPr wrap="square" rtlCol="0">
            <a:spAutoFit/>
          </a:bodyPr>
          <a:lstStyle/>
          <a:p>
            <a:pPr marL="285750" indent="-285750">
              <a:buFont typeface="Arial" panose="020B0604020202020204" pitchFamily="34" charset="0"/>
              <a:buChar char="•"/>
            </a:pPr>
            <a:r>
              <a:rPr lang="en-US" sz="2000" b="1" i="1" u="sng" dirty="0">
                <a:latin typeface="Calibri" panose="020F0502020204030204" pitchFamily="34" charset="0"/>
                <a:cs typeface="Calibri" panose="020F0502020204030204" pitchFamily="34" charset="0"/>
              </a:rPr>
              <a:t>Bayes’ Theorem:</a:t>
            </a:r>
            <a:r>
              <a:rPr lang="en-US" sz="2000" dirty="0">
                <a:latin typeface="Calibri" panose="020F0502020204030204" pitchFamily="34" charset="0"/>
                <a:cs typeface="Calibri" panose="020F0502020204030204" pitchFamily="34" charset="0"/>
              </a:rPr>
              <a:t> assume prior distribution; update using data:</a:t>
            </a:r>
          </a:p>
          <a:p>
            <a:endParaRPr lang="en-US" sz="2000" dirty="0">
              <a:latin typeface="Calibri" panose="020F0502020204030204" pitchFamily="34" charset="0"/>
              <a:cs typeface="Calibri" panose="020F0502020204030204" pitchFamily="34" charset="0"/>
            </a:endParaRPr>
          </a:p>
        </p:txBody>
      </p:sp>
      <p:pic>
        <p:nvPicPr>
          <p:cNvPr id="11" name="Picture 2">
            <a:extLst>
              <a:ext uri="{FF2B5EF4-FFF2-40B4-BE49-F238E27FC236}">
                <a16:creationId xmlns:a16="http://schemas.microsoft.com/office/drawing/2014/main" id="{3A4C4F76-1B5C-49ED-B476-8F50E4BCC6EC}"/>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363013" y="3804451"/>
            <a:ext cx="4038600" cy="123850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4061179939"/>
      </p:ext>
    </p:extLst>
  </p:cSld>
  <p:clrMapOvr>
    <a:masterClrMapping/>
  </p:clrMapOvr>
</p:sld>
</file>

<file path=ppt/slides/slide1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1">
            <a:extLst>
              <a:ext uri="{FF2B5EF4-FFF2-40B4-BE49-F238E27FC236}">
                <a16:creationId xmlns:a16="http://schemas.microsoft.com/office/drawing/2014/main" id="{329052E4-520E-44F8-8AEB-90AFF14D7873}"/>
              </a:ext>
            </a:extLst>
          </p:cNvPr>
          <p:cNvSpPr>
            <a:spLocks noGrp="1"/>
          </p:cNvSpPr>
          <p:nvPr>
            <p:ph type="title"/>
          </p:nvPr>
        </p:nvSpPr>
        <p:spPr>
          <a:xfrm>
            <a:off x="182880" y="121518"/>
            <a:ext cx="7315200" cy="609600"/>
          </a:xfrm>
        </p:spPr>
        <p:txBody>
          <a:bodyPr/>
          <a:lstStyle/>
          <a:p>
            <a:pPr algn="l"/>
            <a:r>
              <a:rPr lang="en-US" sz="3600" dirty="0">
                <a:latin typeface="Calibri" panose="020F0502020204030204" pitchFamily="34" charset="0"/>
                <a:cs typeface="Calibri" panose="020F0502020204030204" pitchFamily="34" charset="0"/>
              </a:rPr>
              <a:t>Bayesian Inference</a:t>
            </a:r>
          </a:p>
        </p:txBody>
      </p:sp>
      <p:sp>
        <p:nvSpPr>
          <p:cNvPr id="7" name="TextBox 6">
            <a:extLst>
              <a:ext uri="{FF2B5EF4-FFF2-40B4-BE49-F238E27FC236}">
                <a16:creationId xmlns:a16="http://schemas.microsoft.com/office/drawing/2014/main" id="{F9DD2E68-0CF3-4339-B4F1-05F4809D10D7}"/>
              </a:ext>
            </a:extLst>
          </p:cNvPr>
          <p:cNvSpPr txBox="1"/>
          <p:nvPr/>
        </p:nvSpPr>
        <p:spPr>
          <a:xfrm>
            <a:off x="152400" y="833120"/>
            <a:ext cx="8686800" cy="3293209"/>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There are many sources of uncertainty, e.g.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Climate forcing (e.g., surface mass balance)</a:t>
            </a:r>
          </a:p>
          <a:p>
            <a:pPr marL="742950" lvl="1" indent="-28575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Basal friction</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Bedrock topography (noisy and sparse data)</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Geothermal heat flux</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Modeling errors</a:t>
            </a: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Model parameters (e.g., Glen's Flow Law exponent)</a:t>
            </a:r>
          </a:p>
          <a:p>
            <a:endParaRPr lang="en-US" sz="2000" dirty="0">
              <a:latin typeface="Calibri" panose="020F0502020204030204" pitchFamily="34" charset="0"/>
              <a:cs typeface="Calibri" panose="020F0502020204030204" pitchFamily="34" charset="0"/>
            </a:endParaRPr>
          </a:p>
          <a:p>
            <a:endParaRPr lang="en-US" sz="2000" dirty="0">
              <a:latin typeface="Calibri" panose="020F0502020204030204" pitchFamily="34" charset="0"/>
              <a:cs typeface="Calibri" panose="020F0502020204030204" pitchFamily="34" charset="0"/>
            </a:endParaRPr>
          </a:p>
          <a:p>
            <a:endParaRPr lang="en-US" sz="2000"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41" name="TextBox 40">
                <a:extLst>
                  <a:ext uri="{FF2B5EF4-FFF2-40B4-BE49-F238E27FC236}">
                    <a16:creationId xmlns:a16="http://schemas.microsoft.com/office/drawing/2014/main" id="{EBE85E9A-C3F5-46A0-B9BE-57109C9DBF28}"/>
                  </a:ext>
                </a:extLst>
              </p:cNvPr>
              <p:cNvSpPr txBox="1"/>
              <p:nvPr/>
            </p:nvSpPr>
            <p:spPr>
              <a:xfrm>
                <a:off x="116840" y="5132706"/>
                <a:ext cx="8722360" cy="1047531"/>
              </a:xfrm>
              <a:prstGeom prst="rect">
                <a:avLst/>
              </a:prstGeom>
              <a:noFill/>
            </p:spPr>
            <p:txBody>
              <a:bodyPr wrap="square" rtlCol="0">
                <a:spAutoFit/>
              </a:bodyPr>
              <a:lstStyle/>
              <a:p>
                <a:pPr marL="342900" indent="-342900">
                  <a:buFont typeface="Arial" panose="020B0604020202020204" pitchFamily="34" charset="0"/>
                  <a:buChar char="•"/>
                </a:pPr>
                <a:r>
                  <a:rPr lang="en-US" sz="2000" b="1" i="1" dirty="0">
                    <a:latin typeface="Calibri" panose="020F0502020204030204" pitchFamily="34" charset="0"/>
                    <a:cs typeface="Calibri" panose="020F0502020204030204" pitchFamily="34" charset="0"/>
                  </a:rPr>
                  <a:t>Naïve parameterization</a:t>
                </a:r>
                <a:r>
                  <a:rPr lang="en-US" sz="2000" dirty="0">
                    <a:latin typeface="Calibri" panose="020F0502020204030204" pitchFamily="34" charset="0"/>
                    <a:cs typeface="Calibri" panose="020F0502020204030204" pitchFamily="34" charset="0"/>
                  </a:rPr>
                  <a:t>: represent each degree of freedom on mesh be an uncertain variable </a:t>
                </a:r>
                <a14:m>
                  <m:oMath xmlns:m="http://schemas.openxmlformats.org/officeDocument/2006/math">
                    <m:r>
                      <a:rPr lang="en-US" sz="2000" i="1">
                        <a:latin typeface="Cambria Math" panose="02040503050406030204" pitchFamily="18" charset="0"/>
                        <a:ea typeface="Cambria Math" panose="02040503050406030204" pitchFamily="18" charset="0"/>
                      </a:rPr>
                      <m:t>𝛽</m:t>
                    </m:r>
                    <m:d>
                      <m:dPr>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rPr>
                          <m:t>𝒙</m:t>
                        </m:r>
                      </m:e>
                    </m:d>
                    <m:r>
                      <a:rPr lang="en-US" sz="2000" i="1">
                        <a:latin typeface="Cambria Math" panose="02040503050406030204" pitchFamily="18" charset="0"/>
                        <a:ea typeface="Cambria Math" panose="02040503050406030204" pitchFamily="18" charset="0"/>
                      </a:rPr>
                      <m:t>=(</m:t>
                    </m:r>
                    <m:sSub>
                      <m:sSubPr>
                        <m:ctrlPr>
                          <a:rPr lang="en-US" sz="2000" i="1">
                            <a:latin typeface="Cambria Math" panose="02040503050406030204" pitchFamily="18" charset="0"/>
                            <a:ea typeface="Cambria Math" panose="02040503050406030204" pitchFamily="18" charset="0"/>
                          </a:rPr>
                        </m:ctrlPr>
                      </m:sSubPr>
                      <m:e>
                        <m:r>
                          <a:rPr lang="en-US" sz="2000" i="1">
                            <a:latin typeface="Cambria Math" panose="02040503050406030204" pitchFamily="18" charset="0"/>
                            <a:ea typeface="Cambria Math" panose="02040503050406030204" pitchFamily="18" charset="0"/>
                          </a:rPr>
                          <m:t>𝑧</m:t>
                        </m:r>
                      </m:e>
                      <m:sub>
                        <m:r>
                          <a:rPr lang="en-US" sz="2000" i="1">
                            <a:latin typeface="Cambria Math" panose="02040503050406030204" pitchFamily="18" charset="0"/>
                            <a:ea typeface="Cambria Math" panose="02040503050406030204" pitchFamily="18" charset="0"/>
                          </a:rPr>
                          <m:t>1</m:t>
                        </m:r>
                      </m:sub>
                    </m:sSub>
                    <m:r>
                      <a:rPr lang="en-US" sz="2000" i="1">
                        <a:latin typeface="Cambria Math" panose="02040503050406030204" pitchFamily="18" charset="0"/>
                        <a:ea typeface="Cambria Math" panose="02040503050406030204" pitchFamily="18" charset="0"/>
                      </a:rPr>
                      <m:t>,</m:t>
                    </m:r>
                    <m:sSub>
                      <m:sSubPr>
                        <m:ctrlPr>
                          <a:rPr lang="en-US" sz="2000" i="1">
                            <a:latin typeface="Cambria Math" panose="02040503050406030204" pitchFamily="18" charset="0"/>
                            <a:ea typeface="Cambria Math" panose="02040503050406030204" pitchFamily="18" charset="0"/>
                          </a:rPr>
                        </m:ctrlPr>
                      </m:sSubPr>
                      <m:e>
                        <m:r>
                          <a:rPr lang="en-US" sz="2000" i="1">
                            <a:latin typeface="Cambria Math" panose="02040503050406030204" pitchFamily="18" charset="0"/>
                            <a:ea typeface="Cambria Math" panose="02040503050406030204" pitchFamily="18" charset="0"/>
                          </a:rPr>
                          <m:t>𝑧</m:t>
                        </m:r>
                      </m:e>
                      <m:sub>
                        <m:r>
                          <a:rPr lang="en-US" sz="2000" i="1">
                            <a:latin typeface="Cambria Math" panose="02040503050406030204" pitchFamily="18" charset="0"/>
                            <a:ea typeface="Cambria Math" panose="02040503050406030204" pitchFamily="18" charset="0"/>
                          </a:rPr>
                          <m:t>2</m:t>
                        </m:r>
                      </m:sub>
                    </m:sSub>
                    <m:r>
                      <a:rPr lang="en-US" sz="2000" i="1">
                        <a:latin typeface="Cambria Math" panose="02040503050406030204" pitchFamily="18" charset="0"/>
                        <a:ea typeface="Cambria Math" panose="02040503050406030204" pitchFamily="18" charset="0"/>
                      </a:rPr>
                      <m:t>, …,</m:t>
                    </m:r>
                    <m:sSub>
                      <m:sSubPr>
                        <m:ctrlPr>
                          <a:rPr lang="en-US" sz="2000" i="1">
                            <a:latin typeface="Cambria Math" panose="02040503050406030204" pitchFamily="18" charset="0"/>
                            <a:ea typeface="Cambria Math" panose="02040503050406030204" pitchFamily="18" charset="0"/>
                          </a:rPr>
                        </m:ctrlPr>
                      </m:sSubPr>
                      <m:e>
                        <m:r>
                          <a:rPr lang="en-US" sz="2000" i="1">
                            <a:latin typeface="Cambria Math" panose="02040503050406030204" pitchFamily="18" charset="0"/>
                            <a:ea typeface="Cambria Math" panose="02040503050406030204" pitchFamily="18" charset="0"/>
                          </a:rPr>
                          <m:t>𝑧</m:t>
                        </m:r>
                      </m:e>
                      <m:sub>
                        <m:sSub>
                          <m:sSubPr>
                            <m:ctrlPr>
                              <a:rPr lang="en-US" sz="2000" i="1">
                                <a:latin typeface="Cambria Math" panose="02040503050406030204" pitchFamily="18" charset="0"/>
                                <a:ea typeface="Cambria Math" panose="02040503050406030204" pitchFamily="18" charset="0"/>
                              </a:rPr>
                            </m:ctrlPr>
                          </m:sSubPr>
                          <m:e>
                            <m:r>
                              <a:rPr lang="en-US" sz="2000" i="1">
                                <a:latin typeface="Cambria Math" panose="02040503050406030204" pitchFamily="18" charset="0"/>
                                <a:ea typeface="Cambria Math" panose="02040503050406030204" pitchFamily="18" charset="0"/>
                              </a:rPr>
                              <m:t>𝑛</m:t>
                            </m:r>
                          </m:e>
                          <m:sub>
                            <m:r>
                              <m:rPr>
                                <m:sty m:val="p"/>
                              </m:rPr>
                              <a:rPr lang="en-US" sz="2000">
                                <a:latin typeface="Cambria Math" panose="02040503050406030204" pitchFamily="18" charset="0"/>
                                <a:ea typeface="Cambria Math" panose="02040503050406030204" pitchFamily="18" charset="0"/>
                              </a:rPr>
                              <m:t>dof</m:t>
                            </m:r>
                          </m:sub>
                        </m:sSub>
                      </m:sub>
                    </m:sSub>
                    <m:r>
                      <a:rPr lang="en-US" sz="2000" i="1">
                        <a:latin typeface="Cambria Math" panose="02040503050406030204" pitchFamily="18" charset="0"/>
                        <a:ea typeface="Cambria Math" panose="02040503050406030204" pitchFamily="18" charset="0"/>
                      </a:rPr>
                      <m:t>)</m:t>
                    </m:r>
                  </m:oMath>
                </a14:m>
                <a:endParaRPr lang="en-US" sz="2000" dirty="0"/>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p:txBody>
          </p:sp>
        </mc:Choice>
        <mc:Fallback xmlns="">
          <p:sp>
            <p:nvSpPr>
              <p:cNvPr id="41" name="TextBox 40">
                <a:extLst>
                  <a:ext uri="{FF2B5EF4-FFF2-40B4-BE49-F238E27FC236}">
                    <a16:creationId xmlns:a16="http://schemas.microsoft.com/office/drawing/2014/main" id="{EBE85E9A-C3F5-46A0-B9BE-57109C9DBF28}"/>
                  </a:ext>
                </a:extLst>
              </p:cNvPr>
              <p:cNvSpPr txBox="1">
                <a:spLocks noRot="1" noChangeAspect="1" noMove="1" noResize="1" noEditPoints="1" noAdjustHandles="1" noChangeArrowheads="1" noChangeShapeType="1" noTextEdit="1"/>
              </p:cNvSpPr>
              <p:nvPr/>
            </p:nvSpPr>
            <p:spPr>
              <a:xfrm>
                <a:off x="116840" y="5132706"/>
                <a:ext cx="8722360" cy="1047531"/>
              </a:xfrm>
              <a:prstGeom prst="rect">
                <a:avLst/>
              </a:prstGeom>
              <a:blipFill>
                <a:blip r:embed="rId2"/>
                <a:stretch>
                  <a:fillRect l="-629" t="-348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43" name="TextBox 42">
                <a:extLst>
                  <a:ext uri="{FF2B5EF4-FFF2-40B4-BE49-F238E27FC236}">
                    <a16:creationId xmlns:a16="http://schemas.microsoft.com/office/drawing/2014/main" id="{63D52F74-D5E7-41CD-BF2B-C6741AC5260C}"/>
                  </a:ext>
                </a:extLst>
              </p:cNvPr>
              <p:cNvSpPr txBox="1"/>
              <p:nvPr/>
            </p:nvSpPr>
            <p:spPr>
              <a:xfrm>
                <a:off x="1256486" y="5980182"/>
                <a:ext cx="6631027" cy="400110"/>
              </a:xfrm>
              <a:prstGeom prst="rect">
                <a:avLst/>
              </a:prstGeom>
              <a:solidFill>
                <a:schemeClr val="accent6">
                  <a:lumMod val="60000"/>
                  <a:lumOff val="40000"/>
                </a:schemeClr>
              </a:solidFill>
            </p:spPr>
            <p:txBody>
              <a:bodyPr wrap="square" rtlCol="0">
                <a:spAutoFit/>
              </a:bodyPr>
              <a:lstStyle/>
              <a:p>
                <a:pPr algn="ctr"/>
                <a:r>
                  <a:rPr lang="en-US" sz="2000" dirty="0">
                    <a:latin typeface="Calibri" panose="020F0502020204030204" pitchFamily="34" charset="0"/>
                    <a:cs typeface="Calibri" panose="020F0502020204030204" pitchFamily="34" charset="0"/>
                  </a:rPr>
                  <a:t>Intractable due to </a:t>
                </a:r>
                <a:r>
                  <a:rPr lang="en-US" sz="2000" b="1" dirty="0">
                    <a:latin typeface="Calibri" panose="020F0502020204030204" pitchFamily="34" charset="0"/>
                    <a:cs typeface="Calibri" panose="020F0502020204030204" pitchFamily="34" charset="0"/>
                  </a:rPr>
                  <a:t>curse of dimensionality</a:t>
                </a:r>
                <a:r>
                  <a:rPr lang="en-US" sz="2000" dirty="0">
                    <a:latin typeface="Calibri" panose="020F0502020204030204" pitchFamily="34" charset="0"/>
                    <a:cs typeface="Calibri" panose="020F0502020204030204" pitchFamily="34" charset="0"/>
                  </a:rPr>
                  <a:t>: </a:t>
                </a:r>
                <a14:m>
                  <m:oMath xmlns:m="http://schemas.openxmlformats.org/officeDocument/2006/math">
                    <m:sSub>
                      <m:sSubPr>
                        <m:ctrlPr>
                          <a:rPr lang="en-US" sz="2000" i="1" smtClean="0">
                            <a:latin typeface="Cambria Math" panose="02040503050406030204" pitchFamily="18" charset="0"/>
                          </a:rPr>
                        </m:ctrlPr>
                      </m:sSubPr>
                      <m:e>
                        <m:r>
                          <a:rPr lang="en-US" sz="2000" b="0" i="1" smtClean="0">
                            <a:latin typeface="Cambria Math" panose="02040503050406030204" pitchFamily="18" charset="0"/>
                          </a:rPr>
                          <m:t>𝑛</m:t>
                        </m:r>
                      </m:e>
                      <m:sub>
                        <m:r>
                          <m:rPr>
                            <m:sty m:val="p"/>
                          </m:rPr>
                          <a:rPr lang="en-US" sz="2000" b="0" i="0" smtClean="0">
                            <a:latin typeface="Cambria Math" panose="02040503050406030204" pitchFamily="18" charset="0"/>
                          </a:rPr>
                          <m:t>dof</m:t>
                        </m:r>
                      </m:sub>
                    </m:sSub>
                    <m:r>
                      <a:rPr lang="en-US" sz="2000" b="0" i="1" smtClean="0">
                        <a:latin typeface="Cambria Math" panose="02040503050406030204" pitchFamily="18" charset="0"/>
                      </a:rPr>
                      <m:t>=</m:t>
                    </m:r>
                    <m:r>
                      <a:rPr lang="en-US" sz="2000" b="0" i="1" smtClean="0">
                        <a:latin typeface="Cambria Math" panose="02040503050406030204" pitchFamily="18" charset="0"/>
                      </a:rPr>
                      <m:t>𝑂</m:t>
                    </m:r>
                    <m:d>
                      <m:dPr>
                        <m:ctrlPr>
                          <a:rPr lang="en-US" sz="2000" b="0" i="1" smtClean="0">
                            <a:latin typeface="Cambria Math" panose="02040503050406030204" pitchFamily="18" charset="0"/>
                          </a:rPr>
                        </m:ctrlPr>
                      </m:dPr>
                      <m:e>
                        <m:r>
                          <a:rPr lang="en-US" sz="2000" b="0" i="1" smtClean="0">
                            <a:latin typeface="Cambria Math" panose="02040503050406030204" pitchFamily="18" charset="0"/>
                          </a:rPr>
                          <m:t>100</m:t>
                        </m:r>
                        <m:r>
                          <a:rPr lang="en-US" sz="2000" b="0" i="1" smtClean="0">
                            <a:latin typeface="Cambria Math" panose="02040503050406030204" pitchFamily="18" charset="0"/>
                          </a:rPr>
                          <m:t>𝐾</m:t>
                        </m:r>
                      </m:e>
                    </m:d>
                    <m:r>
                      <a:rPr lang="en-US" sz="2000" b="0" i="1" smtClean="0">
                        <a:latin typeface="Cambria Math" panose="02040503050406030204" pitchFamily="18" charset="0"/>
                      </a:rPr>
                      <m:t>!</m:t>
                    </m:r>
                  </m:oMath>
                </a14:m>
                <a:r>
                  <a:rPr lang="en-US" sz="2000" dirty="0">
                    <a:latin typeface="Calibri" panose="020F0502020204030204" pitchFamily="34" charset="0"/>
                    <a:cs typeface="Calibri" panose="020F0502020204030204" pitchFamily="34" charset="0"/>
                  </a:rPr>
                  <a:t>  </a:t>
                </a:r>
              </a:p>
            </p:txBody>
          </p:sp>
        </mc:Choice>
        <mc:Fallback xmlns="">
          <p:sp>
            <p:nvSpPr>
              <p:cNvPr id="43" name="TextBox 42">
                <a:extLst>
                  <a:ext uri="{FF2B5EF4-FFF2-40B4-BE49-F238E27FC236}">
                    <a16:creationId xmlns:a16="http://schemas.microsoft.com/office/drawing/2014/main" id="{63D52F74-D5E7-41CD-BF2B-C6741AC5260C}"/>
                  </a:ext>
                </a:extLst>
              </p:cNvPr>
              <p:cNvSpPr txBox="1">
                <a:spLocks noRot="1" noChangeAspect="1" noMove="1" noResize="1" noEditPoints="1" noAdjustHandles="1" noChangeArrowheads="1" noChangeShapeType="1" noTextEdit="1"/>
              </p:cNvSpPr>
              <p:nvPr/>
            </p:nvSpPr>
            <p:spPr>
              <a:xfrm>
                <a:off x="1256486" y="5980182"/>
                <a:ext cx="6631027" cy="400110"/>
              </a:xfrm>
              <a:prstGeom prst="rect">
                <a:avLst/>
              </a:prstGeom>
              <a:blipFill>
                <a:blip r:embed="rId3"/>
                <a:stretch>
                  <a:fillRect l="-92" t="-7576" b="-2575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8" name="Rectangle 7">
                <a:extLst>
                  <a:ext uri="{FF2B5EF4-FFF2-40B4-BE49-F238E27FC236}">
                    <a16:creationId xmlns:a16="http://schemas.microsoft.com/office/drawing/2014/main" id="{632092BB-B8B1-4FD4-8AAF-0FE95379B8EB}"/>
                  </a:ext>
                </a:extLst>
              </p:cNvPr>
              <p:cNvSpPr/>
              <p:nvPr/>
            </p:nvSpPr>
            <p:spPr>
              <a:xfrm>
                <a:off x="6188008" y="1176104"/>
                <a:ext cx="2392680" cy="1015663"/>
              </a:xfrm>
              <a:prstGeom prst="rect">
                <a:avLst/>
              </a:prstGeom>
              <a:solidFill>
                <a:schemeClr val="accent6">
                  <a:lumMod val="20000"/>
                  <a:lumOff val="80000"/>
                </a:schemeClr>
              </a:solidFill>
            </p:spPr>
            <p:txBody>
              <a:bodyPr wrap="square">
                <a:spAutoFit/>
              </a:bodyPr>
              <a:lstStyle/>
              <a:p>
                <a:pPr algn="ctr"/>
                <a:r>
                  <a:rPr lang="en-US" sz="2000" dirty="0">
                    <a:latin typeface="Calibri" panose="020F0502020204030204" pitchFamily="34" charset="0"/>
                    <a:cs typeface="Calibri" panose="020F0502020204030204" pitchFamily="34" charset="0"/>
                  </a:rPr>
                  <a:t>We focus initially only in uncertainty in </a:t>
                </a:r>
                <a:r>
                  <a:rPr lang="en-US" sz="2000" b="1" dirty="0">
                    <a:latin typeface="Calibri" panose="020F0502020204030204" pitchFamily="34" charset="0"/>
                    <a:cs typeface="Calibri" panose="020F0502020204030204" pitchFamily="34" charset="0"/>
                  </a:rPr>
                  <a:t>basal friction </a:t>
                </a:r>
                <a14:m>
                  <m:oMath xmlns:m="http://schemas.openxmlformats.org/officeDocument/2006/math">
                    <m:r>
                      <a:rPr lang="en-US" sz="2000" i="1">
                        <a:latin typeface="Cambria Math" panose="02040503050406030204" pitchFamily="18" charset="0"/>
                        <a:ea typeface="Cambria Math" panose="02040503050406030204" pitchFamily="18" charset="0"/>
                      </a:rPr>
                      <m:t>𝛽</m:t>
                    </m:r>
                  </m:oMath>
                </a14:m>
                <a:r>
                  <a:rPr lang="en-US" sz="2000" dirty="0">
                    <a:latin typeface="Calibri" panose="020F0502020204030204" pitchFamily="34" charset="0"/>
                    <a:cs typeface="Calibri" panose="020F0502020204030204" pitchFamily="34" charset="0"/>
                  </a:rPr>
                  <a:t>.</a:t>
                </a:r>
                <a:r>
                  <a:rPr lang="en-US" sz="2000" dirty="0"/>
                  <a:t> </a:t>
                </a:r>
              </a:p>
            </p:txBody>
          </p:sp>
        </mc:Choice>
        <mc:Fallback xmlns="">
          <p:sp>
            <p:nvSpPr>
              <p:cNvPr id="8" name="Rectangle 7">
                <a:extLst>
                  <a:ext uri="{FF2B5EF4-FFF2-40B4-BE49-F238E27FC236}">
                    <a16:creationId xmlns:a16="http://schemas.microsoft.com/office/drawing/2014/main" id="{632092BB-B8B1-4FD4-8AAF-0FE95379B8EB}"/>
                  </a:ext>
                </a:extLst>
              </p:cNvPr>
              <p:cNvSpPr>
                <a:spLocks noRot="1" noChangeAspect="1" noMove="1" noResize="1" noEditPoints="1" noAdjustHandles="1" noChangeArrowheads="1" noChangeShapeType="1" noTextEdit="1"/>
              </p:cNvSpPr>
              <p:nvPr/>
            </p:nvSpPr>
            <p:spPr>
              <a:xfrm>
                <a:off x="6188008" y="1176104"/>
                <a:ext cx="2392680" cy="1015663"/>
              </a:xfrm>
              <a:prstGeom prst="rect">
                <a:avLst/>
              </a:prstGeom>
              <a:blipFill>
                <a:blip r:embed="rId4"/>
                <a:stretch>
                  <a:fillRect l="-2036" t="-3593" r="-4326" b="-9581"/>
                </a:stretch>
              </a:blipFill>
            </p:spPr>
            <p:txBody>
              <a:bodyPr/>
              <a:lstStyle/>
              <a:p>
                <a:r>
                  <a:rPr lang="en-US">
                    <a:noFill/>
                  </a:rPr>
                  <a:t> </a:t>
                </a:r>
              </a:p>
            </p:txBody>
          </p:sp>
        </mc:Fallback>
      </mc:AlternateContent>
      <p:sp>
        <p:nvSpPr>
          <p:cNvPr id="9" name="TextBox 8">
            <a:extLst>
              <a:ext uri="{FF2B5EF4-FFF2-40B4-BE49-F238E27FC236}">
                <a16:creationId xmlns:a16="http://schemas.microsoft.com/office/drawing/2014/main" id="{0ADAB2B7-DA51-4CD9-9E44-4BF1B9C84E2C}"/>
              </a:ext>
            </a:extLst>
          </p:cNvPr>
          <p:cNvSpPr txBox="1"/>
          <p:nvPr/>
        </p:nvSpPr>
        <p:spPr>
          <a:xfrm>
            <a:off x="152400" y="3370234"/>
            <a:ext cx="9332383" cy="707886"/>
          </a:xfrm>
          <a:prstGeom prst="rect">
            <a:avLst/>
          </a:prstGeom>
          <a:noFill/>
        </p:spPr>
        <p:txBody>
          <a:bodyPr wrap="square" rtlCol="0">
            <a:spAutoFit/>
          </a:bodyPr>
          <a:lstStyle/>
          <a:p>
            <a:pPr marL="285750" indent="-285750">
              <a:buFont typeface="Arial" panose="020B0604020202020204" pitchFamily="34" charset="0"/>
              <a:buChar char="•"/>
            </a:pPr>
            <a:r>
              <a:rPr lang="en-US" sz="2000" b="1" i="1" u="sng" dirty="0">
                <a:latin typeface="Calibri" panose="020F0502020204030204" pitchFamily="34" charset="0"/>
                <a:cs typeface="Calibri" panose="020F0502020204030204" pitchFamily="34" charset="0"/>
              </a:rPr>
              <a:t>Bayes’ Theorem:</a:t>
            </a:r>
            <a:r>
              <a:rPr lang="en-US" sz="2000" dirty="0">
                <a:latin typeface="Calibri" panose="020F0502020204030204" pitchFamily="34" charset="0"/>
                <a:cs typeface="Calibri" panose="020F0502020204030204" pitchFamily="34" charset="0"/>
              </a:rPr>
              <a:t> assume prior distribution; update using data:</a:t>
            </a:r>
          </a:p>
          <a:p>
            <a:endParaRPr lang="en-US" sz="2000" dirty="0">
              <a:latin typeface="Calibri" panose="020F0502020204030204" pitchFamily="34" charset="0"/>
              <a:cs typeface="Calibri" panose="020F0502020204030204" pitchFamily="34" charset="0"/>
            </a:endParaRPr>
          </a:p>
        </p:txBody>
      </p:sp>
      <p:pic>
        <p:nvPicPr>
          <p:cNvPr id="11" name="Picture 2">
            <a:extLst>
              <a:ext uri="{FF2B5EF4-FFF2-40B4-BE49-F238E27FC236}">
                <a16:creationId xmlns:a16="http://schemas.microsoft.com/office/drawing/2014/main" id="{8065CCFA-A09D-4F37-BEFE-7C9D4895615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363013" y="3804451"/>
            <a:ext cx="4038600" cy="123850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350427346"/>
      </p:ext>
    </p:extLst>
  </p:cSld>
  <p:clrMapOvr>
    <a:masterClrMapping/>
  </p:clrMapOvr>
</p:sld>
</file>

<file path=ppt/slides/slide1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1">
            <a:extLst>
              <a:ext uri="{FF2B5EF4-FFF2-40B4-BE49-F238E27FC236}">
                <a16:creationId xmlns:a16="http://schemas.microsoft.com/office/drawing/2014/main" id="{329052E4-520E-44F8-8AEB-90AFF14D7873}"/>
              </a:ext>
            </a:extLst>
          </p:cNvPr>
          <p:cNvSpPr>
            <a:spLocks noGrp="1"/>
          </p:cNvSpPr>
          <p:nvPr>
            <p:ph type="title"/>
          </p:nvPr>
        </p:nvSpPr>
        <p:spPr>
          <a:xfrm>
            <a:off x="182880" y="121518"/>
            <a:ext cx="7315200" cy="609600"/>
          </a:xfrm>
        </p:spPr>
        <p:txBody>
          <a:bodyPr/>
          <a:lstStyle/>
          <a:p>
            <a:pPr algn="l"/>
            <a:r>
              <a:rPr lang="en-US" sz="3600" dirty="0">
                <a:latin typeface="Calibri" panose="020F0502020204030204" pitchFamily="34" charset="0"/>
                <a:cs typeface="Calibri" panose="020F0502020204030204" pitchFamily="34" charset="0"/>
              </a:rPr>
              <a:t>Bayesian Inference</a:t>
            </a:r>
          </a:p>
        </p:txBody>
      </p:sp>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7EC194DD-3740-4CEF-8850-B18C9235D40C}"/>
                  </a:ext>
                </a:extLst>
              </p:cNvPr>
              <p:cNvSpPr txBox="1"/>
              <p:nvPr/>
            </p:nvSpPr>
            <p:spPr>
              <a:xfrm>
                <a:off x="76200" y="838200"/>
                <a:ext cx="7239000" cy="1052596"/>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1:</a:t>
                </a:r>
                <a:r>
                  <a:rPr lang="en-US" dirty="0">
                    <a:latin typeface="Calibri" panose="020F0502020204030204" pitchFamily="34" charset="0"/>
                    <a:cs typeface="Calibri" panose="020F0502020204030204" pitchFamily="34" charset="0"/>
                  </a:rPr>
                  <a:t> KLE + PCE + MCMC</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KLE = </a:t>
                </a:r>
                <a:r>
                  <a:rPr lang="en-US" b="1" i="1" dirty="0" err="1">
                    <a:latin typeface="Calibri" panose="020F0502020204030204" pitchFamily="34" charset="0"/>
                    <a:cs typeface="Calibri" panose="020F0502020204030204" pitchFamily="34" charset="0"/>
                  </a:rPr>
                  <a:t>Karhunen</a:t>
                </a:r>
                <a:r>
                  <a:rPr lang="en-US" b="1" i="1" dirty="0">
                    <a:latin typeface="Calibri" panose="020F0502020204030204" pitchFamily="34" charset="0"/>
                    <a:cs typeface="Calibri" panose="020F0502020204030204" pitchFamily="34" charset="0"/>
                  </a:rPr>
                  <a:t> </a:t>
                </a:r>
                <a:r>
                  <a:rPr lang="en-US" b="1" i="1" dirty="0" err="1">
                    <a:latin typeface="Calibri" panose="020F0502020204030204" pitchFamily="34" charset="0"/>
                    <a:cs typeface="Calibri" panose="020F0502020204030204" pitchFamily="34" charset="0"/>
                  </a:rPr>
                  <a:t>Loeve</a:t>
                </a:r>
                <a:r>
                  <a:rPr lang="en-US" b="1" i="1" dirty="0">
                    <a:latin typeface="Calibri" panose="020F0502020204030204" pitchFamily="34" charset="0"/>
                    <a:cs typeface="Calibri" panose="020F0502020204030204" pitchFamily="34" charset="0"/>
                  </a:rPr>
                  <a:t> Expansion:</a:t>
                </a:r>
                <a:r>
                  <a:rPr lang="en-US" dirty="0">
                    <a:latin typeface="Calibri" panose="020F0502020204030204" pitchFamily="34" charset="0"/>
                    <a:cs typeface="Calibri" panose="020F0502020204030204" pitchFamily="34" charset="0"/>
                  </a:rPr>
                  <a:t> </a:t>
                </a:r>
                <a:r>
                  <a:rPr lang="en-US" dirty="0">
                    <a:latin typeface="Calibri" panose="020F0502020204030204" pitchFamily="34" charset="0"/>
                    <a:ea typeface="Cambria Math" panose="02040503050406030204" pitchFamily="18" charset="0"/>
                    <a:cs typeface="Calibri" panose="020F0502020204030204" pitchFamily="34" charset="0"/>
                  </a:rPr>
                  <a:t>assume </a:t>
                </a:r>
                <a14:m>
                  <m:oMath xmlns:m="http://schemas.openxmlformats.org/officeDocument/2006/math">
                    <m:r>
                      <a:rPr lang="en-US" i="1">
                        <a:latin typeface="Cambria Math" panose="02040503050406030204" pitchFamily="18" charset="0"/>
                        <a:ea typeface="Cambria Math" panose="02040503050406030204" pitchFamily="18" charset="0"/>
                      </a:rPr>
                      <m:t>𝛽</m:t>
                    </m:r>
                    <m:d>
                      <m:dPr>
                        <m:ctrlPr>
                          <a:rPr lang="en-US" i="1">
                            <a:latin typeface="Cambria Math" panose="02040503050406030204" pitchFamily="18" charset="0"/>
                            <a:ea typeface="Cambria Math" panose="02040503050406030204" pitchFamily="18" charset="0"/>
                          </a:rPr>
                        </m:ctrlPr>
                      </m:dPr>
                      <m:e>
                        <m:r>
                          <a:rPr lang="en-US" b="1" i="1">
                            <a:latin typeface="Cambria Math" panose="02040503050406030204" pitchFamily="18" charset="0"/>
                            <a:ea typeface="Cambria Math" panose="02040503050406030204" pitchFamily="18" charset="0"/>
                          </a:rPr>
                          <m:t>𝒙</m:t>
                        </m:r>
                      </m:e>
                    </m:d>
                  </m:oMath>
                </a14:m>
                <a:r>
                  <a:rPr lang="en-US" dirty="0">
                    <a:latin typeface="Calibri" panose="020F0502020204030204" pitchFamily="34" charset="0"/>
                    <a:cs typeface="Calibri" panose="020F0502020204030204" pitchFamily="34" charset="0"/>
                  </a:rPr>
                  <a:t> can be represented in </a:t>
                </a:r>
                <a:r>
                  <a:rPr lang="en-US" b="1" i="1" dirty="0">
                    <a:latin typeface="Calibri" panose="020F0502020204030204" pitchFamily="34" charset="0"/>
                    <a:cs typeface="Calibri" panose="020F0502020204030204" pitchFamily="34" charset="0"/>
                  </a:rPr>
                  <a:t>reduced basis </a:t>
                </a:r>
                <a:r>
                  <a:rPr lang="en-US" dirty="0">
                    <a:latin typeface="Calibri" panose="020F0502020204030204" pitchFamily="34" charset="0"/>
                    <a:cs typeface="Calibri" panose="020F0502020204030204" pitchFamily="34" charset="0"/>
                  </a:rPr>
                  <a:t>of KLE modes centered around mean </a:t>
                </a:r>
                <a14:m>
                  <m:oMath xmlns:m="http://schemas.openxmlformats.org/officeDocument/2006/math">
                    <m:acc>
                      <m:accPr>
                        <m:chr m:val="̅"/>
                        <m:ctrlPr>
                          <a:rPr lang="en-US" i="1">
                            <a:latin typeface="Cambria Math" panose="02040503050406030204" pitchFamily="18" charset="0"/>
                          </a:rPr>
                        </m:ctrlPr>
                      </m:accPr>
                      <m:e>
                        <m:r>
                          <a:rPr lang="en-US" i="1">
                            <a:latin typeface="Cambria Math" panose="02040503050406030204" pitchFamily="18" charset="0"/>
                            <a:ea typeface="Cambria Math" panose="02040503050406030204" pitchFamily="18" charset="0"/>
                          </a:rPr>
                          <m:t>𝛽</m:t>
                        </m:r>
                      </m:e>
                    </m:acc>
                    <m:r>
                      <a:rPr lang="en-US">
                        <a:latin typeface="Cambria Math" panose="02040503050406030204" pitchFamily="18" charset="0"/>
                      </a:rPr>
                      <m:t>(</m:t>
                    </m:r>
                    <m:r>
                      <a:rPr lang="en-US" b="1" i="1" dirty="0">
                        <a:latin typeface="Cambria Math" panose="02040503050406030204" pitchFamily="18" charset="0"/>
                      </a:rPr>
                      <m:t>𝒙</m:t>
                    </m:r>
                    <m:r>
                      <a:rPr lang="en-US">
                        <a:latin typeface="Cambria Math" panose="02040503050406030204" pitchFamily="18" charset="0"/>
                      </a:rPr>
                      <m:t>)</m:t>
                    </m:r>
                  </m:oMath>
                </a14:m>
                <a:r>
                  <a:rPr lang="en-US" dirty="0">
                    <a:latin typeface="Calibri" panose="020F0502020204030204" pitchFamily="34" charset="0"/>
                    <a:cs typeface="Calibri" panose="020F0502020204030204" pitchFamily="34" charset="0"/>
                  </a:rPr>
                  <a:t>: </a:t>
                </a:r>
              </a:p>
            </p:txBody>
          </p:sp>
        </mc:Choice>
        <mc:Fallback xmlns="">
          <p:sp>
            <p:nvSpPr>
              <p:cNvPr id="2" name="TextBox 1">
                <a:extLst>
                  <a:ext uri="{FF2B5EF4-FFF2-40B4-BE49-F238E27FC236}">
                    <a16:creationId xmlns:a16="http://schemas.microsoft.com/office/drawing/2014/main" id="{7EC194DD-3740-4CEF-8850-B18C9235D40C}"/>
                  </a:ext>
                </a:extLst>
              </p:cNvPr>
              <p:cNvSpPr txBox="1">
                <a:spLocks noRot="1" noChangeAspect="1" noMove="1" noResize="1" noEditPoints="1" noAdjustHandles="1" noChangeArrowheads="1" noChangeShapeType="1" noTextEdit="1"/>
              </p:cNvSpPr>
              <p:nvPr/>
            </p:nvSpPr>
            <p:spPr>
              <a:xfrm>
                <a:off x="76200" y="838200"/>
                <a:ext cx="7239000" cy="1052596"/>
              </a:xfrm>
              <a:prstGeom prst="rect">
                <a:avLst/>
              </a:prstGeom>
              <a:blipFill>
                <a:blip r:embed="rId2"/>
                <a:stretch>
                  <a:fillRect l="-758" t="-3488" r="-1011" b="-814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FBEBDA56-72D4-4222-80E8-B8A37885E0A3}"/>
                  </a:ext>
                </a:extLst>
              </p:cNvPr>
              <p:cNvSpPr txBox="1"/>
              <p:nvPr/>
            </p:nvSpPr>
            <p:spPr>
              <a:xfrm>
                <a:off x="1745180" y="2059082"/>
                <a:ext cx="3657600" cy="789640"/>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func>
                        <m:funcPr>
                          <m:ctrlPr>
                            <a:rPr lang="en-US" sz="1600" i="1">
                              <a:latin typeface="Cambria Math" panose="02040503050406030204" pitchFamily="18" charset="0"/>
                              <a:cs typeface="Calibri" panose="020F0502020204030204" pitchFamily="34" charset="0"/>
                            </a:rPr>
                          </m:ctrlPr>
                        </m:funcPr>
                        <m:fName>
                          <m:r>
                            <m:rPr>
                              <m:sty m:val="p"/>
                            </m:rPr>
                            <a:rPr lang="en-US" sz="1600">
                              <a:latin typeface="Cambria Math" panose="02040503050406030204" pitchFamily="18" charset="0"/>
                              <a:cs typeface="Calibri" panose="020F0502020204030204" pitchFamily="34" charset="0"/>
                            </a:rPr>
                            <m:t>log</m:t>
                          </m:r>
                        </m:fName>
                        <m:e>
                          <m:d>
                            <m:dPr>
                              <m:ctrlPr>
                                <a:rPr lang="en-US" sz="1600" i="1">
                                  <a:latin typeface="Cambria Math" panose="02040503050406030204" pitchFamily="18" charset="0"/>
                                  <a:cs typeface="Calibri" panose="020F0502020204030204" pitchFamily="34" charset="0"/>
                                </a:rPr>
                              </m:ctrlPr>
                            </m:dPr>
                            <m:e>
                              <m:r>
                                <a:rPr lang="en-US" sz="1600" i="1">
                                  <a:latin typeface="Cambria Math" panose="02040503050406030204" pitchFamily="18" charset="0"/>
                                  <a:ea typeface="Cambria Math" panose="02040503050406030204" pitchFamily="18" charset="0"/>
                                </a:rPr>
                                <m:t>𝛽</m:t>
                              </m:r>
                              <m:d>
                                <m:dPr>
                                  <m:ctrlPr>
                                    <a:rPr lang="en-US" sz="1600" i="1">
                                      <a:latin typeface="Cambria Math" panose="02040503050406030204" pitchFamily="18" charset="0"/>
                                      <a:ea typeface="Cambria Math" panose="02040503050406030204" pitchFamily="18" charset="0"/>
                                    </a:rPr>
                                  </m:ctrlPr>
                                </m:dPr>
                                <m:e>
                                  <m:r>
                                    <a:rPr lang="en-US" sz="1600" b="1" i="1">
                                      <a:latin typeface="Cambria Math" panose="02040503050406030204" pitchFamily="18" charset="0"/>
                                      <a:ea typeface="Cambria Math" panose="02040503050406030204" pitchFamily="18" charset="0"/>
                                    </a:rPr>
                                    <m:t>𝒙</m:t>
                                  </m:r>
                                </m:e>
                              </m:d>
                            </m:e>
                          </m:d>
                        </m:e>
                      </m:func>
                      <m:r>
                        <a:rPr lang="en-US" sz="1600" i="1">
                          <a:latin typeface="Cambria Math" panose="02040503050406030204" pitchFamily="18" charset="0"/>
                          <a:ea typeface="Cambria Math" panose="02040503050406030204" pitchFamily="18" charset="0"/>
                        </a:rPr>
                        <m:t>=</m:t>
                      </m:r>
                      <m:func>
                        <m:funcPr>
                          <m:ctrlPr>
                            <a:rPr lang="en-US" sz="1600" i="1">
                              <a:latin typeface="Cambria Math" panose="02040503050406030204" pitchFamily="18" charset="0"/>
                              <a:ea typeface="Cambria Math" panose="02040503050406030204" pitchFamily="18" charset="0"/>
                            </a:rPr>
                          </m:ctrlPr>
                        </m:funcPr>
                        <m:fName>
                          <m:r>
                            <m:rPr>
                              <m:sty m:val="p"/>
                            </m:rPr>
                            <a:rPr lang="en-US" sz="1600">
                              <a:latin typeface="Cambria Math" panose="02040503050406030204" pitchFamily="18" charset="0"/>
                              <a:ea typeface="Cambria Math" panose="02040503050406030204" pitchFamily="18" charset="0"/>
                            </a:rPr>
                            <m:t>log</m:t>
                          </m:r>
                        </m:fName>
                        <m:e>
                          <m:d>
                            <m:dPr>
                              <m:ctrlPr>
                                <a:rPr lang="en-US" sz="1600" i="1">
                                  <a:latin typeface="Cambria Math" panose="02040503050406030204" pitchFamily="18" charset="0"/>
                                  <a:ea typeface="Cambria Math" panose="02040503050406030204" pitchFamily="18" charset="0"/>
                                </a:rPr>
                              </m:ctrlPr>
                            </m:dPr>
                            <m:e>
                              <m:acc>
                                <m:accPr>
                                  <m:chr m:val="̅"/>
                                  <m:ctrlPr>
                                    <a:rPr lang="en-US" sz="1600" i="1">
                                      <a:latin typeface="Cambria Math" panose="02040503050406030204" pitchFamily="18" charset="0"/>
                                    </a:rPr>
                                  </m:ctrlPr>
                                </m:accPr>
                                <m:e>
                                  <m:r>
                                    <a:rPr lang="en-US" sz="1600" i="1">
                                      <a:latin typeface="Cambria Math" panose="02040503050406030204" pitchFamily="18" charset="0"/>
                                      <a:ea typeface="Cambria Math" panose="02040503050406030204" pitchFamily="18" charset="0"/>
                                    </a:rPr>
                                    <m:t>𝛽</m:t>
                                  </m:r>
                                </m:e>
                              </m:acc>
                            </m:e>
                          </m:d>
                        </m:e>
                      </m:func>
                      <m:r>
                        <a:rPr lang="en-US" sz="1600" i="1">
                          <a:latin typeface="Cambria Math" panose="02040503050406030204" pitchFamily="18" charset="0"/>
                          <a:ea typeface="Cambria Math" panose="02040503050406030204" pitchFamily="18" charset="0"/>
                        </a:rPr>
                        <m:t>+</m:t>
                      </m:r>
                      <m:nary>
                        <m:naryPr>
                          <m:chr m:val="∑"/>
                          <m:ctrlPr>
                            <a:rPr lang="en-US" sz="1600" i="1">
                              <a:latin typeface="Cambria Math" panose="02040503050406030204" pitchFamily="18" charset="0"/>
                              <a:ea typeface="Cambria Math" panose="02040503050406030204" pitchFamily="18" charset="0"/>
                            </a:rPr>
                          </m:ctrlPr>
                        </m:naryPr>
                        <m:sub>
                          <m:r>
                            <m:rPr>
                              <m:brk m:alnAt="23"/>
                            </m:rPr>
                            <a:rPr lang="en-US" sz="1600" i="1">
                              <a:latin typeface="Cambria Math" panose="02040503050406030204" pitchFamily="18" charset="0"/>
                              <a:ea typeface="Cambria Math" panose="02040503050406030204" pitchFamily="18" charset="0"/>
                            </a:rPr>
                            <m:t>𝑖</m:t>
                          </m:r>
                          <m:r>
                            <a:rPr lang="en-US" sz="1600" i="1">
                              <a:latin typeface="Cambria Math" panose="02040503050406030204" pitchFamily="18" charset="0"/>
                              <a:ea typeface="Cambria Math" panose="02040503050406030204" pitchFamily="18" charset="0"/>
                            </a:rPr>
                            <m:t>=1</m:t>
                          </m:r>
                        </m:sub>
                        <m:sup>
                          <m:r>
                            <a:rPr lang="en-US" sz="1600" i="1">
                              <a:latin typeface="Cambria Math" panose="02040503050406030204" pitchFamily="18" charset="0"/>
                              <a:ea typeface="Cambria Math" panose="02040503050406030204" pitchFamily="18" charset="0"/>
                            </a:rPr>
                            <m:t>𝑑</m:t>
                          </m:r>
                        </m:sup>
                        <m:e>
                          <m:rad>
                            <m:radPr>
                              <m:degHide m:val="on"/>
                              <m:ctrlPr>
                                <a:rPr lang="en-US" sz="1600" i="1">
                                  <a:latin typeface="Cambria Math" panose="02040503050406030204" pitchFamily="18" charset="0"/>
                                  <a:ea typeface="Cambria Math" panose="02040503050406030204" pitchFamily="18" charset="0"/>
                                </a:rPr>
                              </m:ctrlPr>
                            </m:radPr>
                            <m:deg/>
                            <m:e>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𝜆</m:t>
                                  </m:r>
                                </m:e>
                                <m:sub>
                                  <m:r>
                                    <a:rPr lang="en-US" sz="1600" i="1">
                                      <a:latin typeface="Cambria Math" panose="02040503050406030204" pitchFamily="18" charset="0"/>
                                      <a:ea typeface="Cambria Math" panose="02040503050406030204" pitchFamily="18" charset="0"/>
                                    </a:rPr>
                                    <m:t>𝑖</m:t>
                                  </m:r>
                                </m:sub>
                              </m:sSub>
                            </m:e>
                          </m:rad>
                        </m:e>
                      </m:nary>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𝜙</m:t>
                          </m:r>
                        </m:e>
                        <m:sub>
                          <m:r>
                            <a:rPr lang="en-US" sz="1600" i="1">
                              <a:latin typeface="Cambria Math" panose="02040503050406030204" pitchFamily="18" charset="0"/>
                              <a:ea typeface="Cambria Math" panose="02040503050406030204" pitchFamily="18" charset="0"/>
                            </a:rPr>
                            <m:t>𝑖</m:t>
                          </m:r>
                        </m:sub>
                      </m:sSub>
                      <m:r>
                        <a:rPr lang="en-US" sz="1600" i="1">
                          <a:latin typeface="Cambria Math" panose="02040503050406030204" pitchFamily="18" charset="0"/>
                          <a:ea typeface="Cambria Math" panose="02040503050406030204" pitchFamily="18" charset="0"/>
                        </a:rPr>
                        <m:t>(</m:t>
                      </m:r>
                      <m:r>
                        <a:rPr lang="en-US" sz="1600" b="1" i="1">
                          <a:latin typeface="Cambria Math" panose="02040503050406030204" pitchFamily="18" charset="0"/>
                          <a:ea typeface="Cambria Math" panose="02040503050406030204" pitchFamily="18" charset="0"/>
                        </a:rPr>
                        <m:t>𝒙</m:t>
                      </m:r>
                      <m:r>
                        <a:rPr lang="en-US" sz="1600" i="1">
                          <a:latin typeface="Cambria Math" panose="02040503050406030204" pitchFamily="18" charset="0"/>
                          <a:ea typeface="Cambria Math" panose="02040503050406030204" pitchFamily="18" charset="0"/>
                        </a:rPr>
                        <m:t>)</m:t>
                      </m:r>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𝑧</m:t>
                          </m:r>
                        </m:e>
                        <m:sub>
                          <m:r>
                            <a:rPr lang="en-US" sz="1600" i="1">
                              <a:latin typeface="Cambria Math" panose="02040503050406030204" pitchFamily="18" charset="0"/>
                              <a:ea typeface="Cambria Math" panose="02040503050406030204" pitchFamily="18" charset="0"/>
                            </a:rPr>
                            <m:t>𝑖</m:t>
                          </m:r>
                        </m:sub>
                      </m:sSub>
                    </m:oMath>
                  </m:oMathPara>
                </a14:m>
                <a:endParaRPr lang="en-US" sz="1600" dirty="0"/>
              </a:p>
            </p:txBody>
          </p:sp>
        </mc:Choice>
        <mc:Fallback xmlns="">
          <p:sp>
            <p:nvSpPr>
              <p:cNvPr id="12" name="TextBox 11">
                <a:extLst>
                  <a:ext uri="{FF2B5EF4-FFF2-40B4-BE49-F238E27FC236}">
                    <a16:creationId xmlns:a16="http://schemas.microsoft.com/office/drawing/2014/main" id="{FBEBDA56-72D4-4222-80E8-B8A37885E0A3}"/>
                  </a:ext>
                </a:extLst>
              </p:cNvPr>
              <p:cNvSpPr txBox="1">
                <a:spLocks noRot="1" noChangeAspect="1" noMove="1" noResize="1" noEditPoints="1" noAdjustHandles="1" noChangeArrowheads="1" noChangeShapeType="1" noTextEdit="1"/>
              </p:cNvSpPr>
              <p:nvPr/>
            </p:nvSpPr>
            <p:spPr>
              <a:xfrm>
                <a:off x="1745180" y="2059082"/>
                <a:ext cx="3657600" cy="789640"/>
              </a:xfrm>
              <a:prstGeom prst="rect">
                <a:avLst/>
              </a:prstGeom>
              <a:blipFill>
                <a:blip r:embed="rId3"/>
                <a:stretch>
                  <a:fillRect/>
                </a:stretch>
              </a:blipFill>
              <a:ln>
                <a:solidFill>
                  <a:schemeClr val="tx1"/>
                </a:solidFill>
              </a:ln>
            </p:spPr>
            <p:txBody>
              <a:bodyPr/>
              <a:lstStyle/>
              <a:p>
                <a:r>
                  <a:rPr lang="en-US">
                    <a:noFill/>
                  </a:rPr>
                  <a:t> </a:t>
                </a:r>
              </a:p>
            </p:txBody>
          </p:sp>
        </mc:Fallback>
      </mc:AlternateContent>
      <p:sp>
        <p:nvSpPr>
          <p:cNvPr id="13" name="TextBox 12">
            <a:extLst>
              <a:ext uri="{FF2B5EF4-FFF2-40B4-BE49-F238E27FC236}">
                <a16:creationId xmlns:a16="http://schemas.microsoft.com/office/drawing/2014/main" id="{002E96B4-468A-4E23-ABCE-D747E35E16AC}"/>
              </a:ext>
            </a:extLst>
          </p:cNvPr>
          <p:cNvSpPr txBox="1"/>
          <p:nvPr/>
        </p:nvSpPr>
        <p:spPr>
          <a:xfrm>
            <a:off x="76200" y="2894391"/>
            <a:ext cx="7239000" cy="1723549"/>
          </a:xfrm>
          <a:prstGeom prst="rect">
            <a:avLst/>
          </a:prstGeom>
          <a:noFill/>
        </p:spPr>
        <p:txBody>
          <a:bodyPr wrap="square" rtlCol="0">
            <a:spAutoFit/>
          </a:bodyPr>
          <a:lstStyle/>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PCE = Polynomial Chaos Expansion</a:t>
            </a:r>
            <a:r>
              <a:rPr lang="en-US" dirty="0">
                <a:latin typeface="Calibri" panose="020F0502020204030204" pitchFamily="34" charset="0"/>
                <a:cs typeface="Calibri" panose="020F0502020204030204" pitchFamily="34" charset="0"/>
              </a:rPr>
              <a:t>: create PCE emulator for mismatch (over surface velocity, SMB, thickness) discrepancy.</a:t>
            </a: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MCMC = Markov Chain Monte Carlo: </a:t>
            </a:r>
            <a:r>
              <a:rPr lang="en-US" dirty="0">
                <a:latin typeface="Calibri" panose="020F0502020204030204" pitchFamily="34" charset="0"/>
                <a:cs typeface="Calibri" panose="020F0502020204030204" pitchFamily="34" charset="0"/>
              </a:rPr>
              <a:t>do MCMC calibration        using PCE emulator to infer Maximum A Posteriori (MAP) point.</a:t>
            </a:r>
          </a:p>
          <a:p>
            <a:pPr marL="742950" lvl="1"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p:pic>
        <p:nvPicPr>
          <p:cNvPr id="14" name="Picture 2">
            <a:extLst>
              <a:ext uri="{FF2B5EF4-FFF2-40B4-BE49-F238E27FC236}">
                <a16:creationId xmlns:a16="http://schemas.microsoft.com/office/drawing/2014/main" id="{2C55A7FD-8C77-4BAA-8935-4AB6B9637F0B}"/>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211614" y="380542"/>
            <a:ext cx="1066800" cy="5875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5" name="Picture 3">
            <a:extLst>
              <a:ext uri="{FF2B5EF4-FFF2-40B4-BE49-F238E27FC236}">
                <a16:creationId xmlns:a16="http://schemas.microsoft.com/office/drawing/2014/main" id="{3D84D8CE-7D84-4C53-B6AD-F97919426DE8}"/>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522254" y="333407"/>
            <a:ext cx="990600" cy="73258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6" name="Picture 2">
            <a:extLst>
              <a:ext uri="{FF2B5EF4-FFF2-40B4-BE49-F238E27FC236}">
                <a16:creationId xmlns:a16="http://schemas.microsoft.com/office/drawing/2014/main" id="{C43A5913-D8FF-4C90-B8A8-3928E210A00D}"/>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436654" y="216448"/>
            <a:ext cx="1447800" cy="61034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nvGrpSpPr>
          <p:cNvPr id="17" name="Group 16">
            <a:extLst>
              <a:ext uri="{FF2B5EF4-FFF2-40B4-BE49-F238E27FC236}">
                <a16:creationId xmlns:a16="http://schemas.microsoft.com/office/drawing/2014/main" id="{EE974DA8-1574-45CA-9691-66F08CC3A6F9}"/>
              </a:ext>
            </a:extLst>
          </p:cNvPr>
          <p:cNvGrpSpPr/>
          <p:nvPr/>
        </p:nvGrpSpPr>
        <p:grpSpPr>
          <a:xfrm>
            <a:off x="6097456" y="1920974"/>
            <a:ext cx="2965817" cy="1111578"/>
            <a:chOff x="199678" y="2650673"/>
            <a:chExt cx="3874234" cy="1839429"/>
          </a:xfrm>
        </p:grpSpPr>
        <p:pic>
          <p:nvPicPr>
            <p:cNvPr id="18" name="Picture 17">
              <a:extLst>
                <a:ext uri="{FF2B5EF4-FFF2-40B4-BE49-F238E27FC236}">
                  <a16:creationId xmlns:a16="http://schemas.microsoft.com/office/drawing/2014/main" id="{F5FF9244-8FFC-4905-B596-74A651280B96}"/>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199679" y="2677418"/>
              <a:ext cx="714721" cy="916177"/>
            </a:xfrm>
            <a:prstGeom prst="rect">
              <a:avLst/>
            </a:prstGeom>
          </p:spPr>
        </p:pic>
        <p:pic>
          <p:nvPicPr>
            <p:cNvPr id="19" name="Picture 18">
              <a:extLst>
                <a:ext uri="{FF2B5EF4-FFF2-40B4-BE49-F238E27FC236}">
                  <a16:creationId xmlns:a16="http://schemas.microsoft.com/office/drawing/2014/main" id="{25CC1188-A839-4E0D-BD51-E0FEF6D66151}"/>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914400" y="2676073"/>
              <a:ext cx="780562" cy="926595"/>
            </a:xfrm>
            <a:prstGeom prst="rect">
              <a:avLst/>
            </a:prstGeom>
          </p:spPr>
        </p:pic>
        <p:pic>
          <p:nvPicPr>
            <p:cNvPr id="20" name="Picture 19">
              <a:extLst>
                <a:ext uri="{FF2B5EF4-FFF2-40B4-BE49-F238E27FC236}">
                  <a16:creationId xmlns:a16="http://schemas.microsoft.com/office/drawing/2014/main" id="{D1085CA6-E9B2-4867-9EFC-AA18D529D45B}"/>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1694962" y="2650673"/>
              <a:ext cx="839064" cy="942922"/>
            </a:xfrm>
            <a:prstGeom prst="rect">
              <a:avLst/>
            </a:prstGeom>
          </p:spPr>
        </p:pic>
        <p:pic>
          <p:nvPicPr>
            <p:cNvPr id="25" name="Picture 24">
              <a:extLst>
                <a:ext uri="{FF2B5EF4-FFF2-40B4-BE49-F238E27FC236}">
                  <a16:creationId xmlns:a16="http://schemas.microsoft.com/office/drawing/2014/main" id="{D8789440-C29D-412A-B586-14C9EFD1B5ED}"/>
                </a:ext>
              </a:extLst>
            </p:cNvPr>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2534026" y="2650673"/>
              <a:ext cx="785691" cy="951995"/>
            </a:xfrm>
            <a:prstGeom prst="rect">
              <a:avLst/>
            </a:prstGeom>
          </p:spPr>
        </p:pic>
        <p:pic>
          <p:nvPicPr>
            <p:cNvPr id="27" name="Picture 26">
              <a:extLst>
                <a:ext uri="{FF2B5EF4-FFF2-40B4-BE49-F238E27FC236}">
                  <a16:creationId xmlns:a16="http://schemas.microsoft.com/office/drawing/2014/main" id="{8E9E3244-94E0-4055-A24B-913DEC8243D3}"/>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3276600" y="2658135"/>
              <a:ext cx="797312" cy="935460"/>
            </a:xfrm>
            <a:prstGeom prst="rect">
              <a:avLst/>
            </a:prstGeom>
          </p:spPr>
        </p:pic>
        <p:pic>
          <p:nvPicPr>
            <p:cNvPr id="28" name="Picture 27">
              <a:extLst>
                <a:ext uri="{FF2B5EF4-FFF2-40B4-BE49-F238E27FC236}">
                  <a16:creationId xmlns:a16="http://schemas.microsoft.com/office/drawing/2014/main" id="{0FF1892F-7806-49B9-BF09-79ECC3381CE9}"/>
                </a:ext>
              </a:extLst>
            </p:cNvPr>
            <p:cNvPicPr>
              <a:picLocks noChangeAspect="1"/>
            </p:cNvPicPr>
            <p:nvPr/>
          </p:nvPicPr>
          <p:blipFill>
            <a:blip r:embed="rId12" cstate="print">
              <a:extLst>
                <a:ext uri="{28A0092B-C50C-407E-A947-70E740481C1C}">
                  <a14:useLocalDpi xmlns:a14="http://schemas.microsoft.com/office/drawing/2010/main" val="0"/>
                </a:ext>
              </a:extLst>
            </a:blip>
            <a:stretch>
              <a:fillRect/>
            </a:stretch>
          </p:blipFill>
          <p:spPr>
            <a:xfrm>
              <a:off x="199678" y="3594201"/>
              <a:ext cx="714721" cy="895901"/>
            </a:xfrm>
            <a:prstGeom prst="rect">
              <a:avLst/>
            </a:prstGeom>
          </p:spPr>
        </p:pic>
        <p:pic>
          <p:nvPicPr>
            <p:cNvPr id="29" name="Picture 28">
              <a:extLst>
                <a:ext uri="{FF2B5EF4-FFF2-40B4-BE49-F238E27FC236}">
                  <a16:creationId xmlns:a16="http://schemas.microsoft.com/office/drawing/2014/main" id="{3EC7C498-62FB-4F1D-930F-59338C9592E7}"/>
                </a:ext>
              </a:extLst>
            </p:cNvPr>
            <p:cNvPicPr>
              <a:picLocks noChangeAspect="1"/>
            </p:cNvPicPr>
            <p:nvPr/>
          </p:nvPicPr>
          <p:blipFill>
            <a:blip r:embed="rId13" cstate="print">
              <a:extLst>
                <a:ext uri="{28A0092B-C50C-407E-A947-70E740481C1C}">
                  <a14:useLocalDpi xmlns:a14="http://schemas.microsoft.com/office/drawing/2010/main" val="0"/>
                </a:ext>
              </a:extLst>
            </a:blip>
            <a:stretch>
              <a:fillRect/>
            </a:stretch>
          </p:blipFill>
          <p:spPr>
            <a:xfrm>
              <a:off x="914400" y="3537401"/>
              <a:ext cx="762700" cy="952701"/>
            </a:xfrm>
            <a:prstGeom prst="rect">
              <a:avLst/>
            </a:prstGeom>
          </p:spPr>
        </p:pic>
        <p:pic>
          <p:nvPicPr>
            <p:cNvPr id="30" name="Picture 29">
              <a:extLst>
                <a:ext uri="{FF2B5EF4-FFF2-40B4-BE49-F238E27FC236}">
                  <a16:creationId xmlns:a16="http://schemas.microsoft.com/office/drawing/2014/main" id="{07E5A8C2-2138-4688-8B09-3734F118F982}"/>
                </a:ext>
              </a:extLst>
            </p:cNvPr>
            <p:cNvPicPr>
              <a:picLocks noChangeAspect="1"/>
            </p:cNvPicPr>
            <p:nvPr/>
          </p:nvPicPr>
          <p:blipFill>
            <a:blip r:embed="rId14" cstate="print">
              <a:extLst>
                <a:ext uri="{28A0092B-C50C-407E-A947-70E740481C1C}">
                  <a14:useLocalDpi xmlns:a14="http://schemas.microsoft.com/office/drawing/2010/main" val="0"/>
                </a:ext>
              </a:extLst>
            </a:blip>
            <a:stretch>
              <a:fillRect/>
            </a:stretch>
          </p:blipFill>
          <p:spPr>
            <a:xfrm>
              <a:off x="1708794" y="3563132"/>
              <a:ext cx="774013" cy="926970"/>
            </a:xfrm>
            <a:prstGeom prst="rect">
              <a:avLst/>
            </a:prstGeom>
          </p:spPr>
        </p:pic>
        <p:pic>
          <p:nvPicPr>
            <p:cNvPr id="31" name="Picture 30">
              <a:extLst>
                <a:ext uri="{FF2B5EF4-FFF2-40B4-BE49-F238E27FC236}">
                  <a16:creationId xmlns:a16="http://schemas.microsoft.com/office/drawing/2014/main" id="{78D20A81-99B1-46FB-8218-37664D775A36}"/>
                </a:ext>
              </a:extLst>
            </p:cNvPr>
            <p:cNvPicPr>
              <a:picLocks noChangeAspect="1"/>
            </p:cNvPicPr>
            <p:nvPr/>
          </p:nvPicPr>
          <p:blipFill>
            <a:blip r:embed="rId15" cstate="print">
              <a:extLst>
                <a:ext uri="{28A0092B-C50C-407E-A947-70E740481C1C}">
                  <a14:useLocalDpi xmlns:a14="http://schemas.microsoft.com/office/drawing/2010/main" val="0"/>
                </a:ext>
              </a:extLst>
            </a:blip>
            <a:stretch>
              <a:fillRect/>
            </a:stretch>
          </p:blipFill>
          <p:spPr>
            <a:xfrm>
              <a:off x="2534026" y="3537732"/>
              <a:ext cx="777636" cy="952370"/>
            </a:xfrm>
            <a:prstGeom prst="rect">
              <a:avLst/>
            </a:prstGeom>
          </p:spPr>
        </p:pic>
        <p:pic>
          <p:nvPicPr>
            <p:cNvPr id="32" name="Picture 31">
              <a:extLst>
                <a:ext uri="{FF2B5EF4-FFF2-40B4-BE49-F238E27FC236}">
                  <a16:creationId xmlns:a16="http://schemas.microsoft.com/office/drawing/2014/main" id="{A405107A-7E42-48D0-A312-C8D9A691EF82}"/>
                </a:ext>
              </a:extLst>
            </p:cNvPr>
            <p:cNvPicPr>
              <a:picLocks noChangeAspect="1"/>
            </p:cNvPicPr>
            <p:nvPr/>
          </p:nvPicPr>
          <p:blipFill>
            <a:blip r:embed="rId16" cstate="print">
              <a:extLst>
                <a:ext uri="{28A0092B-C50C-407E-A947-70E740481C1C}">
                  <a14:useLocalDpi xmlns:a14="http://schemas.microsoft.com/office/drawing/2010/main" val="0"/>
                </a:ext>
              </a:extLst>
            </a:blip>
            <a:stretch>
              <a:fillRect/>
            </a:stretch>
          </p:blipFill>
          <p:spPr>
            <a:xfrm>
              <a:off x="3232405" y="3546198"/>
              <a:ext cx="802386" cy="943904"/>
            </a:xfrm>
            <a:prstGeom prst="rect">
              <a:avLst/>
            </a:prstGeom>
          </p:spPr>
        </p:pic>
      </p:grpSp>
      <p:sp>
        <p:nvSpPr>
          <p:cNvPr id="33" name="TextBox 32">
            <a:extLst>
              <a:ext uri="{FF2B5EF4-FFF2-40B4-BE49-F238E27FC236}">
                <a16:creationId xmlns:a16="http://schemas.microsoft.com/office/drawing/2014/main" id="{D7E5A847-8C2F-44A0-8D54-F2A2B6CC5B33}"/>
              </a:ext>
            </a:extLst>
          </p:cNvPr>
          <p:cNvSpPr txBox="1"/>
          <p:nvPr/>
        </p:nvSpPr>
        <p:spPr>
          <a:xfrm>
            <a:off x="7259150" y="1551745"/>
            <a:ext cx="1634505" cy="307777"/>
          </a:xfrm>
          <a:prstGeom prst="rect">
            <a:avLst/>
          </a:prstGeom>
          <a:noFill/>
          <a:ln>
            <a:solidFill>
              <a:schemeClr val="tx1"/>
            </a:solidFill>
          </a:ln>
        </p:spPr>
        <p:txBody>
          <a:bodyPr wrap="square" rtlCol="0">
            <a:spAutoFit/>
          </a:bodyPr>
          <a:lstStyle/>
          <a:p>
            <a:pPr algn="ctr"/>
            <a:r>
              <a:rPr lang="en-US" sz="1400" dirty="0">
                <a:latin typeface="Calibri" panose="020F0502020204030204" pitchFamily="34" charset="0"/>
                <a:cs typeface="Calibri" panose="020F0502020204030204" pitchFamily="34" charset="0"/>
              </a:rPr>
              <a:t>First 10 KLE modes</a:t>
            </a:r>
          </a:p>
        </p:txBody>
      </p:sp>
    </p:spTree>
    <p:extLst>
      <p:ext uri="{BB962C8B-B14F-4D97-AF65-F5344CB8AC3E}">
        <p14:creationId xmlns:p14="http://schemas.microsoft.com/office/powerpoint/2010/main" val="532198841"/>
      </p:ext>
    </p:extLst>
  </p:cSld>
  <p:clrMapOvr>
    <a:masterClrMapping/>
  </p:clrMapOvr>
</p:sld>
</file>

<file path=ppt/slides/slide1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7EC194DD-3740-4CEF-8850-B18C9235D40C}"/>
                  </a:ext>
                </a:extLst>
              </p:cNvPr>
              <p:cNvSpPr txBox="1"/>
              <p:nvPr/>
            </p:nvSpPr>
            <p:spPr>
              <a:xfrm>
                <a:off x="76200" y="838200"/>
                <a:ext cx="7239000" cy="1052596"/>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1:</a:t>
                </a:r>
                <a:r>
                  <a:rPr lang="en-US" dirty="0">
                    <a:latin typeface="Calibri" panose="020F0502020204030204" pitchFamily="34" charset="0"/>
                    <a:cs typeface="Calibri" panose="020F0502020204030204" pitchFamily="34" charset="0"/>
                  </a:rPr>
                  <a:t> KLE + PCE + MCMC</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KLE = </a:t>
                </a:r>
                <a:r>
                  <a:rPr lang="en-US" b="1" i="1" dirty="0" err="1">
                    <a:latin typeface="Calibri" panose="020F0502020204030204" pitchFamily="34" charset="0"/>
                    <a:cs typeface="Calibri" panose="020F0502020204030204" pitchFamily="34" charset="0"/>
                  </a:rPr>
                  <a:t>Karhunen</a:t>
                </a:r>
                <a:r>
                  <a:rPr lang="en-US" b="1" i="1" dirty="0">
                    <a:latin typeface="Calibri" panose="020F0502020204030204" pitchFamily="34" charset="0"/>
                    <a:cs typeface="Calibri" panose="020F0502020204030204" pitchFamily="34" charset="0"/>
                  </a:rPr>
                  <a:t> </a:t>
                </a:r>
                <a:r>
                  <a:rPr lang="en-US" b="1" i="1" dirty="0" err="1">
                    <a:latin typeface="Calibri" panose="020F0502020204030204" pitchFamily="34" charset="0"/>
                    <a:cs typeface="Calibri" panose="020F0502020204030204" pitchFamily="34" charset="0"/>
                  </a:rPr>
                  <a:t>Loeve</a:t>
                </a:r>
                <a:r>
                  <a:rPr lang="en-US" b="1" i="1" dirty="0">
                    <a:latin typeface="Calibri" panose="020F0502020204030204" pitchFamily="34" charset="0"/>
                    <a:cs typeface="Calibri" panose="020F0502020204030204" pitchFamily="34" charset="0"/>
                  </a:rPr>
                  <a:t> Expansion:</a:t>
                </a:r>
                <a:r>
                  <a:rPr lang="en-US" dirty="0">
                    <a:latin typeface="Calibri" panose="020F0502020204030204" pitchFamily="34" charset="0"/>
                    <a:cs typeface="Calibri" panose="020F0502020204030204" pitchFamily="34" charset="0"/>
                  </a:rPr>
                  <a:t> </a:t>
                </a:r>
                <a:r>
                  <a:rPr lang="en-US" dirty="0">
                    <a:latin typeface="Calibri" panose="020F0502020204030204" pitchFamily="34" charset="0"/>
                    <a:ea typeface="Cambria Math" panose="02040503050406030204" pitchFamily="18" charset="0"/>
                    <a:cs typeface="Calibri" panose="020F0502020204030204" pitchFamily="34" charset="0"/>
                  </a:rPr>
                  <a:t>assume </a:t>
                </a:r>
                <a14:m>
                  <m:oMath xmlns:m="http://schemas.openxmlformats.org/officeDocument/2006/math">
                    <m:r>
                      <a:rPr lang="en-US" i="1">
                        <a:latin typeface="Cambria Math" panose="02040503050406030204" pitchFamily="18" charset="0"/>
                        <a:ea typeface="Cambria Math" panose="02040503050406030204" pitchFamily="18" charset="0"/>
                      </a:rPr>
                      <m:t>𝛽</m:t>
                    </m:r>
                    <m:d>
                      <m:dPr>
                        <m:ctrlPr>
                          <a:rPr lang="en-US" i="1">
                            <a:latin typeface="Cambria Math" panose="02040503050406030204" pitchFamily="18" charset="0"/>
                            <a:ea typeface="Cambria Math" panose="02040503050406030204" pitchFamily="18" charset="0"/>
                          </a:rPr>
                        </m:ctrlPr>
                      </m:dPr>
                      <m:e>
                        <m:r>
                          <a:rPr lang="en-US" b="1" i="1">
                            <a:latin typeface="Cambria Math" panose="02040503050406030204" pitchFamily="18" charset="0"/>
                            <a:ea typeface="Cambria Math" panose="02040503050406030204" pitchFamily="18" charset="0"/>
                          </a:rPr>
                          <m:t>𝒙</m:t>
                        </m:r>
                      </m:e>
                    </m:d>
                  </m:oMath>
                </a14:m>
                <a:r>
                  <a:rPr lang="en-US" dirty="0">
                    <a:latin typeface="Calibri" panose="020F0502020204030204" pitchFamily="34" charset="0"/>
                    <a:cs typeface="Calibri" panose="020F0502020204030204" pitchFamily="34" charset="0"/>
                  </a:rPr>
                  <a:t> can be represented in </a:t>
                </a:r>
                <a:r>
                  <a:rPr lang="en-US" b="1" i="1" dirty="0">
                    <a:latin typeface="Calibri" panose="020F0502020204030204" pitchFamily="34" charset="0"/>
                    <a:cs typeface="Calibri" panose="020F0502020204030204" pitchFamily="34" charset="0"/>
                  </a:rPr>
                  <a:t>reduced basis </a:t>
                </a:r>
                <a:r>
                  <a:rPr lang="en-US" dirty="0">
                    <a:latin typeface="Calibri" panose="020F0502020204030204" pitchFamily="34" charset="0"/>
                    <a:cs typeface="Calibri" panose="020F0502020204030204" pitchFamily="34" charset="0"/>
                  </a:rPr>
                  <a:t>of KLE modes centered around mean </a:t>
                </a:r>
                <a14:m>
                  <m:oMath xmlns:m="http://schemas.openxmlformats.org/officeDocument/2006/math">
                    <m:acc>
                      <m:accPr>
                        <m:chr m:val="̅"/>
                        <m:ctrlPr>
                          <a:rPr lang="en-US" i="1">
                            <a:latin typeface="Cambria Math" panose="02040503050406030204" pitchFamily="18" charset="0"/>
                          </a:rPr>
                        </m:ctrlPr>
                      </m:accPr>
                      <m:e>
                        <m:r>
                          <a:rPr lang="en-US" i="1">
                            <a:latin typeface="Cambria Math" panose="02040503050406030204" pitchFamily="18" charset="0"/>
                            <a:ea typeface="Cambria Math" panose="02040503050406030204" pitchFamily="18" charset="0"/>
                          </a:rPr>
                          <m:t>𝛽</m:t>
                        </m:r>
                      </m:e>
                    </m:acc>
                    <m:r>
                      <a:rPr lang="en-US">
                        <a:latin typeface="Cambria Math" panose="02040503050406030204" pitchFamily="18" charset="0"/>
                      </a:rPr>
                      <m:t>(</m:t>
                    </m:r>
                    <m:r>
                      <a:rPr lang="en-US" b="1" i="1" dirty="0">
                        <a:latin typeface="Cambria Math" panose="02040503050406030204" pitchFamily="18" charset="0"/>
                      </a:rPr>
                      <m:t>𝒙</m:t>
                    </m:r>
                    <m:r>
                      <a:rPr lang="en-US">
                        <a:latin typeface="Cambria Math" panose="02040503050406030204" pitchFamily="18" charset="0"/>
                      </a:rPr>
                      <m:t>)</m:t>
                    </m:r>
                  </m:oMath>
                </a14:m>
                <a:r>
                  <a:rPr lang="en-US" dirty="0">
                    <a:latin typeface="Calibri" panose="020F0502020204030204" pitchFamily="34" charset="0"/>
                    <a:cs typeface="Calibri" panose="020F0502020204030204" pitchFamily="34" charset="0"/>
                  </a:rPr>
                  <a:t>: </a:t>
                </a:r>
              </a:p>
            </p:txBody>
          </p:sp>
        </mc:Choice>
        <mc:Fallback xmlns="">
          <p:sp>
            <p:nvSpPr>
              <p:cNvPr id="2" name="TextBox 1">
                <a:extLst>
                  <a:ext uri="{FF2B5EF4-FFF2-40B4-BE49-F238E27FC236}">
                    <a16:creationId xmlns:a16="http://schemas.microsoft.com/office/drawing/2014/main" id="{7EC194DD-3740-4CEF-8850-B18C9235D40C}"/>
                  </a:ext>
                </a:extLst>
              </p:cNvPr>
              <p:cNvSpPr txBox="1">
                <a:spLocks noRot="1" noChangeAspect="1" noMove="1" noResize="1" noEditPoints="1" noAdjustHandles="1" noChangeArrowheads="1" noChangeShapeType="1" noTextEdit="1"/>
              </p:cNvSpPr>
              <p:nvPr/>
            </p:nvSpPr>
            <p:spPr>
              <a:xfrm>
                <a:off x="76200" y="838200"/>
                <a:ext cx="7239000" cy="1052596"/>
              </a:xfrm>
              <a:prstGeom prst="rect">
                <a:avLst/>
              </a:prstGeom>
              <a:blipFill>
                <a:blip r:embed="rId2"/>
                <a:stretch>
                  <a:fillRect l="-758" t="-3488" r="-1011" b="-814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FBEBDA56-72D4-4222-80E8-B8A37885E0A3}"/>
                  </a:ext>
                </a:extLst>
              </p:cNvPr>
              <p:cNvSpPr txBox="1"/>
              <p:nvPr/>
            </p:nvSpPr>
            <p:spPr>
              <a:xfrm>
                <a:off x="1745180" y="2059082"/>
                <a:ext cx="3657600" cy="789640"/>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func>
                        <m:funcPr>
                          <m:ctrlPr>
                            <a:rPr lang="en-US" sz="1600" i="1">
                              <a:latin typeface="Cambria Math" panose="02040503050406030204" pitchFamily="18" charset="0"/>
                              <a:cs typeface="Calibri" panose="020F0502020204030204" pitchFamily="34" charset="0"/>
                            </a:rPr>
                          </m:ctrlPr>
                        </m:funcPr>
                        <m:fName>
                          <m:r>
                            <m:rPr>
                              <m:sty m:val="p"/>
                            </m:rPr>
                            <a:rPr lang="en-US" sz="1600">
                              <a:latin typeface="Cambria Math" panose="02040503050406030204" pitchFamily="18" charset="0"/>
                              <a:cs typeface="Calibri" panose="020F0502020204030204" pitchFamily="34" charset="0"/>
                            </a:rPr>
                            <m:t>log</m:t>
                          </m:r>
                        </m:fName>
                        <m:e>
                          <m:d>
                            <m:dPr>
                              <m:ctrlPr>
                                <a:rPr lang="en-US" sz="1600" i="1">
                                  <a:latin typeface="Cambria Math" panose="02040503050406030204" pitchFamily="18" charset="0"/>
                                  <a:cs typeface="Calibri" panose="020F0502020204030204" pitchFamily="34" charset="0"/>
                                </a:rPr>
                              </m:ctrlPr>
                            </m:dPr>
                            <m:e>
                              <m:r>
                                <a:rPr lang="en-US" sz="1600" i="1">
                                  <a:latin typeface="Cambria Math" panose="02040503050406030204" pitchFamily="18" charset="0"/>
                                  <a:ea typeface="Cambria Math" panose="02040503050406030204" pitchFamily="18" charset="0"/>
                                </a:rPr>
                                <m:t>𝛽</m:t>
                              </m:r>
                              <m:d>
                                <m:dPr>
                                  <m:ctrlPr>
                                    <a:rPr lang="en-US" sz="1600" i="1">
                                      <a:latin typeface="Cambria Math" panose="02040503050406030204" pitchFamily="18" charset="0"/>
                                      <a:ea typeface="Cambria Math" panose="02040503050406030204" pitchFamily="18" charset="0"/>
                                    </a:rPr>
                                  </m:ctrlPr>
                                </m:dPr>
                                <m:e>
                                  <m:r>
                                    <a:rPr lang="en-US" sz="1600" b="1" i="1">
                                      <a:latin typeface="Cambria Math" panose="02040503050406030204" pitchFamily="18" charset="0"/>
                                      <a:ea typeface="Cambria Math" panose="02040503050406030204" pitchFamily="18" charset="0"/>
                                    </a:rPr>
                                    <m:t>𝒙</m:t>
                                  </m:r>
                                </m:e>
                              </m:d>
                            </m:e>
                          </m:d>
                        </m:e>
                      </m:func>
                      <m:r>
                        <a:rPr lang="en-US" sz="1600" i="1">
                          <a:latin typeface="Cambria Math" panose="02040503050406030204" pitchFamily="18" charset="0"/>
                          <a:ea typeface="Cambria Math" panose="02040503050406030204" pitchFamily="18" charset="0"/>
                        </a:rPr>
                        <m:t>=</m:t>
                      </m:r>
                      <m:func>
                        <m:funcPr>
                          <m:ctrlPr>
                            <a:rPr lang="en-US" sz="1600" i="1">
                              <a:latin typeface="Cambria Math" panose="02040503050406030204" pitchFamily="18" charset="0"/>
                              <a:ea typeface="Cambria Math" panose="02040503050406030204" pitchFamily="18" charset="0"/>
                            </a:rPr>
                          </m:ctrlPr>
                        </m:funcPr>
                        <m:fName>
                          <m:r>
                            <m:rPr>
                              <m:sty m:val="p"/>
                            </m:rPr>
                            <a:rPr lang="en-US" sz="1600">
                              <a:latin typeface="Cambria Math" panose="02040503050406030204" pitchFamily="18" charset="0"/>
                              <a:ea typeface="Cambria Math" panose="02040503050406030204" pitchFamily="18" charset="0"/>
                            </a:rPr>
                            <m:t>log</m:t>
                          </m:r>
                        </m:fName>
                        <m:e>
                          <m:d>
                            <m:dPr>
                              <m:ctrlPr>
                                <a:rPr lang="en-US" sz="1600" i="1">
                                  <a:latin typeface="Cambria Math" panose="02040503050406030204" pitchFamily="18" charset="0"/>
                                  <a:ea typeface="Cambria Math" panose="02040503050406030204" pitchFamily="18" charset="0"/>
                                </a:rPr>
                              </m:ctrlPr>
                            </m:dPr>
                            <m:e>
                              <m:acc>
                                <m:accPr>
                                  <m:chr m:val="̅"/>
                                  <m:ctrlPr>
                                    <a:rPr lang="en-US" sz="1600" i="1">
                                      <a:latin typeface="Cambria Math" panose="02040503050406030204" pitchFamily="18" charset="0"/>
                                    </a:rPr>
                                  </m:ctrlPr>
                                </m:accPr>
                                <m:e>
                                  <m:r>
                                    <a:rPr lang="en-US" sz="1600" i="1">
                                      <a:latin typeface="Cambria Math" panose="02040503050406030204" pitchFamily="18" charset="0"/>
                                      <a:ea typeface="Cambria Math" panose="02040503050406030204" pitchFamily="18" charset="0"/>
                                    </a:rPr>
                                    <m:t>𝛽</m:t>
                                  </m:r>
                                </m:e>
                              </m:acc>
                            </m:e>
                          </m:d>
                        </m:e>
                      </m:func>
                      <m:r>
                        <a:rPr lang="en-US" sz="1600" i="1">
                          <a:latin typeface="Cambria Math" panose="02040503050406030204" pitchFamily="18" charset="0"/>
                          <a:ea typeface="Cambria Math" panose="02040503050406030204" pitchFamily="18" charset="0"/>
                        </a:rPr>
                        <m:t>+</m:t>
                      </m:r>
                      <m:nary>
                        <m:naryPr>
                          <m:chr m:val="∑"/>
                          <m:ctrlPr>
                            <a:rPr lang="en-US" sz="1600" i="1">
                              <a:latin typeface="Cambria Math" panose="02040503050406030204" pitchFamily="18" charset="0"/>
                              <a:ea typeface="Cambria Math" panose="02040503050406030204" pitchFamily="18" charset="0"/>
                            </a:rPr>
                          </m:ctrlPr>
                        </m:naryPr>
                        <m:sub>
                          <m:r>
                            <m:rPr>
                              <m:brk m:alnAt="23"/>
                            </m:rPr>
                            <a:rPr lang="en-US" sz="1600" i="1">
                              <a:latin typeface="Cambria Math" panose="02040503050406030204" pitchFamily="18" charset="0"/>
                              <a:ea typeface="Cambria Math" panose="02040503050406030204" pitchFamily="18" charset="0"/>
                            </a:rPr>
                            <m:t>𝑖</m:t>
                          </m:r>
                          <m:r>
                            <a:rPr lang="en-US" sz="1600" i="1">
                              <a:latin typeface="Cambria Math" panose="02040503050406030204" pitchFamily="18" charset="0"/>
                              <a:ea typeface="Cambria Math" panose="02040503050406030204" pitchFamily="18" charset="0"/>
                            </a:rPr>
                            <m:t>=1</m:t>
                          </m:r>
                        </m:sub>
                        <m:sup>
                          <m:r>
                            <a:rPr lang="en-US" sz="1600" i="1">
                              <a:latin typeface="Cambria Math" panose="02040503050406030204" pitchFamily="18" charset="0"/>
                              <a:ea typeface="Cambria Math" panose="02040503050406030204" pitchFamily="18" charset="0"/>
                            </a:rPr>
                            <m:t>𝑑</m:t>
                          </m:r>
                        </m:sup>
                        <m:e>
                          <m:rad>
                            <m:radPr>
                              <m:degHide m:val="on"/>
                              <m:ctrlPr>
                                <a:rPr lang="en-US" sz="1600" i="1">
                                  <a:latin typeface="Cambria Math" panose="02040503050406030204" pitchFamily="18" charset="0"/>
                                  <a:ea typeface="Cambria Math" panose="02040503050406030204" pitchFamily="18" charset="0"/>
                                </a:rPr>
                              </m:ctrlPr>
                            </m:radPr>
                            <m:deg/>
                            <m:e>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𝜆</m:t>
                                  </m:r>
                                </m:e>
                                <m:sub>
                                  <m:r>
                                    <a:rPr lang="en-US" sz="1600" i="1">
                                      <a:latin typeface="Cambria Math" panose="02040503050406030204" pitchFamily="18" charset="0"/>
                                      <a:ea typeface="Cambria Math" panose="02040503050406030204" pitchFamily="18" charset="0"/>
                                    </a:rPr>
                                    <m:t>𝑖</m:t>
                                  </m:r>
                                </m:sub>
                              </m:sSub>
                            </m:e>
                          </m:rad>
                        </m:e>
                      </m:nary>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𝜙</m:t>
                          </m:r>
                        </m:e>
                        <m:sub>
                          <m:r>
                            <a:rPr lang="en-US" sz="1600" i="1">
                              <a:latin typeface="Cambria Math" panose="02040503050406030204" pitchFamily="18" charset="0"/>
                              <a:ea typeface="Cambria Math" panose="02040503050406030204" pitchFamily="18" charset="0"/>
                            </a:rPr>
                            <m:t>𝑖</m:t>
                          </m:r>
                        </m:sub>
                      </m:sSub>
                      <m:r>
                        <a:rPr lang="en-US" sz="1600" i="1">
                          <a:latin typeface="Cambria Math" panose="02040503050406030204" pitchFamily="18" charset="0"/>
                          <a:ea typeface="Cambria Math" panose="02040503050406030204" pitchFamily="18" charset="0"/>
                        </a:rPr>
                        <m:t>(</m:t>
                      </m:r>
                      <m:r>
                        <a:rPr lang="en-US" sz="1600" b="1" i="1">
                          <a:latin typeface="Cambria Math" panose="02040503050406030204" pitchFamily="18" charset="0"/>
                          <a:ea typeface="Cambria Math" panose="02040503050406030204" pitchFamily="18" charset="0"/>
                        </a:rPr>
                        <m:t>𝒙</m:t>
                      </m:r>
                      <m:r>
                        <a:rPr lang="en-US" sz="1600" i="1">
                          <a:latin typeface="Cambria Math" panose="02040503050406030204" pitchFamily="18" charset="0"/>
                          <a:ea typeface="Cambria Math" panose="02040503050406030204" pitchFamily="18" charset="0"/>
                        </a:rPr>
                        <m:t>)</m:t>
                      </m:r>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𝑧</m:t>
                          </m:r>
                        </m:e>
                        <m:sub>
                          <m:r>
                            <a:rPr lang="en-US" sz="1600" i="1">
                              <a:latin typeface="Cambria Math" panose="02040503050406030204" pitchFamily="18" charset="0"/>
                              <a:ea typeface="Cambria Math" panose="02040503050406030204" pitchFamily="18" charset="0"/>
                            </a:rPr>
                            <m:t>𝑖</m:t>
                          </m:r>
                        </m:sub>
                      </m:sSub>
                    </m:oMath>
                  </m:oMathPara>
                </a14:m>
                <a:endParaRPr lang="en-US" sz="1600" dirty="0"/>
              </a:p>
            </p:txBody>
          </p:sp>
        </mc:Choice>
        <mc:Fallback xmlns="">
          <p:sp>
            <p:nvSpPr>
              <p:cNvPr id="12" name="TextBox 11">
                <a:extLst>
                  <a:ext uri="{FF2B5EF4-FFF2-40B4-BE49-F238E27FC236}">
                    <a16:creationId xmlns:a16="http://schemas.microsoft.com/office/drawing/2014/main" id="{FBEBDA56-72D4-4222-80E8-B8A37885E0A3}"/>
                  </a:ext>
                </a:extLst>
              </p:cNvPr>
              <p:cNvSpPr txBox="1">
                <a:spLocks noRot="1" noChangeAspect="1" noMove="1" noResize="1" noEditPoints="1" noAdjustHandles="1" noChangeArrowheads="1" noChangeShapeType="1" noTextEdit="1"/>
              </p:cNvSpPr>
              <p:nvPr/>
            </p:nvSpPr>
            <p:spPr>
              <a:xfrm>
                <a:off x="1745180" y="2059082"/>
                <a:ext cx="3657600" cy="789640"/>
              </a:xfrm>
              <a:prstGeom prst="rect">
                <a:avLst/>
              </a:prstGeom>
              <a:blipFill>
                <a:blip r:embed="rId3"/>
                <a:stretch>
                  <a:fillRect/>
                </a:stretch>
              </a:blipFill>
              <a:ln>
                <a:solidFill>
                  <a:schemeClr val="tx1"/>
                </a:solidFill>
              </a:ln>
            </p:spPr>
            <p:txBody>
              <a:bodyPr/>
              <a:lstStyle/>
              <a:p>
                <a:r>
                  <a:rPr lang="en-US">
                    <a:noFill/>
                  </a:rPr>
                  <a:t> </a:t>
                </a:r>
              </a:p>
            </p:txBody>
          </p:sp>
        </mc:Fallback>
      </mc:AlternateContent>
      <p:sp>
        <p:nvSpPr>
          <p:cNvPr id="13" name="TextBox 12">
            <a:extLst>
              <a:ext uri="{FF2B5EF4-FFF2-40B4-BE49-F238E27FC236}">
                <a16:creationId xmlns:a16="http://schemas.microsoft.com/office/drawing/2014/main" id="{002E96B4-468A-4E23-ABCE-D747E35E16AC}"/>
              </a:ext>
            </a:extLst>
          </p:cNvPr>
          <p:cNvSpPr txBox="1"/>
          <p:nvPr/>
        </p:nvSpPr>
        <p:spPr>
          <a:xfrm>
            <a:off x="76200" y="2894391"/>
            <a:ext cx="7239000" cy="1723549"/>
          </a:xfrm>
          <a:prstGeom prst="rect">
            <a:avLst/>
          </a:prstGeom>
          <a:noFill/>
        </p:spPr>
        <p:txBody>
          <a:bodyPr wrap="square" rtlCol="0">
            <a:spAutoFit/>
          </a:bodyPr>
          <a:lstStyle/>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PCE = Polynomial Chaos Expansion</a:t>
            </a:r>
            <a:r>
              <a:rPr lang="en-US" dirty="0">
                <a:latin typeface="Calibri" panose="020F0502020204030204" pitchFamily="34" charset="0"/>
                <a:cs typeface="Calibri" panose="020F0502020204030204" pitchFamily="34" charset="0"/>
              </a:rPr>
              <a:t>: create PCE emulator for mismatch (over surface velocity, SMB, thickness) discrepancy.</a:t>
            </a: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MCMC = Markov Chain Monte Carlo: </a:t>
            </a:r>
            <a:r>
              <a:rPr lang="en-US" dirty="0">
                <a:latin typeface="Calibri" panose="020F0502020204030204" pitchFamily="34" charset="0"/>
                <a:cs typeface="Calibri" panose="020F0502020204030204" pitchFamily="34" charset="0"/>
              </a:rPr>
              <a:t>do MCMC calibration       using PCE emulator to infer Maximum A Posteriori (MAP) point.</a:t>
            </a:r>
          </a:p>
          <a:p>
            <a:pPr marL="742950" lvl="1"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p:grpSp>
        <p:nvGrpSpPr>
          <p:cNvPr id="17" name="Group 16">
            <a:extLst>
              <a:ext uri="{FF2B5EF4-FFF2-40B4-BE49-F238E27FC236}">
                <a16:creationId xmlns:a16="http://schemas.microsoft.com/office/drawing/2014/main" id="{EE974DA8-1574-45CA-9691-66F08CC3A6F9}"/>
              </a:ext>
            </a:extLst>
          </p:cNvPr>
          <p:cNvGrpSpPr/>
          <p:nvPr/>
        </p:nvGrpSpPr>
        <p:grpSpPr>
          <a:xfrm>
            <a:off x="6097456" y="1920974"/>
            <a:ext cx="2965817" cy="1111578"/>
            <a:chOff x="199678" y="2650673"/>
            <a:chExt cx="3874234" cy="1839429"/>
          </a:xfrm>
        </p:grpSpPr>
        <p:pic>
          <p:nvPicPr>
            <p:cNvPr id="18" name="Picture 17">
              <a:extLst>
                <a:ext uri="{FF2B5EF4-FFF2-40B4-BE49-F238E27FC236}">
                  <a16:creationId xmlns:a16="http://schemas.microsoft.com/office/drawing/2014/main" id="{F5FF9244-8FFC-4905-B596-74A651280B96}"/>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99679" y="2677418"/>
              <a:ext cx="714721" cy="916177"/>
            </a:xfrm>
            <a:prstGeom prst="rect">
              <a:avLst/>
            </a:prstGeom>
          </p:spPr>
        </p:pic>
        <p:pic>
          <p:nvPicPr>
            <p:cNvPr id="19" name="Picture 18">
              <a:extLst>
                <a:ext uri="{FF2B5EF4-FFF2-40B4-BE49-F238E27FC236}">
                  <a16:creationId xmlns:a16="http://schemas.microsoft.com/office/drawing/2014/main" id="{25CC1188-A839-4E0D-BD51-E0FEF6D66151}"/>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914400" y="2676073"/>
              <a:ext cx="780562" cy="926595"/>
            </a:xfrm>
            <a:prstGeom prst="rect">
              <a:avLst/>
            </a:prstGeom>
          </p:spPr>
        </p:pic>
        <p:pic>
          <p:nvPicPr>
            <p:cNvPr id="20" name="Picture 19">
              <a:extLst>
                <a:ext uri="{FF2B5EF4-FFF2-40B4-BE49-F238E27FC236}">
                  <a16:creationId xmlns:a16="http://schemas.microsoft.com/office/drawing/2014/main" id="{D1085CA6-E9B2-4867-9EFC-AA18D529D45B}"/>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694962" y="2650673"/>
              <a:ext cx="839064" cy="942922"/>
            </a:xfrm>
            <a:prstGeom prst="rect">
              <a:avLst/>
            </a:prstGeom>
          </p:spPr>
        </p:pic>
        <p:pic>
          <p:nvPicPr>
            <p:cNvPr id="25" name="Picture 24">
              <a:extLst>
                <a:ext uri="{FF2B5EF4-FFF2-40B4-BE49-F238E27FC236}">
                  <a16:creationId xmlns:a16="http://schemas.microsoft.com/office/drawing/2014/main" id="{D8789440-C29D-412A-B586-14C9EFD1B5ED}"/>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2534026" y="2650673"/>
              <a:ext cx="785691" cy="951995"/>
            </a:xfrm>
            <a:prstGeom prst="rect">
              <a:avLst/>
            </a:prstGeom>
          </p:spPr>
        </p:pic>
        <p:pic>
          <p:nvPicPr>
            <p:cNvPr id="27" name="Picture 26">
              <a:extLst>
                <a:ext uri="{FF2B5EF4-FFF2-40B4-BE49-F238E27FC236}">
                  <a16:creationId xmlns:a16="http://schemas.microsoft.com/office/drawing/2014/main" id="{8E9E3244-94E0-4055-A24B-913DEC8243D3}"/>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3276600" y="2658135"/>
              <a:ext cx="797312" cy="935460"/>
            </a:xfrm>
            <a:prstGeom prst="rect">
              <a:avLst/>
            </a:prstGeom>
          </p:spPr>
        </p:pic>
        <p:pic>
          <p:nvPicPr>
            <p:cNvPr id="28" name="Picture 27">
              <a:extLst>
                <a:ext uri="{FF2B5EF4-FFF2-40B4-BE49-F238E27FC236}">
                  <a16:creationId xmlns:a16="http://schemas.microsoft.com/office/drawing/2014/main" id="{0FF1892F-7806-49B9-BF09-79ECC3381CE9}"/>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199678" y="3594201"/>
              <a:ext cx="714721" cy="895901"/>
            </a:xfrm>
            <a:prstGeom prst="rect">
              <a:avLst/>
            </a:prstGeom>
          </p:spPr>
        </p:pic>
        <p:pic>
          <p:nvPicPr>
            <p:cNvPr id="29" name="Picture 28">
              <a:extLst>
                <a:ext uri="{FF2B5EF4-FFF2-40B4-BE49-F238E27FC236}">
                  <a16:creationId xmlns:a16="http://schemas.microsoft.com/office/drawing/2014/main" id="{3EC7C498-62FB-4F1D-930F-59338C9592E7}"/>
                </a:ext>
              </a:extLst>
            </p:cNvPr>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914400" y="3537401"/>
              <a:ext cx="762700" cy="952701"/>
            </a:xfrm>
            <a:prstGeom prst="rect">
              <a:avLst/>
            </a:prstGeom>
          </p:spPr>
        </p:pic>
        <p:pic>
          <p:nvPicPr>
            <p:cNvPr id="30" name="Picture 29">
              <a:extLst>
                <a:ext uri="{FF2B5EF4-FFF2-40B4-BE49-F238E27FC236}">
                  <a16:creationId xmlns:a16="http://schemas.microsoft.com/office/drawing/2014/main" id="{07E5A8C2-2138-4688-8B09-3734F118F982}"/>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1708794" y="3563132"/>
              <a:ext cx="774013" cy="926970"/>
            </a:xfrm>
            <a:prstGeom prst="rect">
              <a:avLst/>
            </a:prstGeom>
          </p:spPr>
        </p:pic>
        <p:pic>
          <p:nvPicPr>
            <p:cNvPr id="31" name="Picture 30">
              <a:extLst>
                <a:ext uri="{FF2B5EF4-FFF2-40B4-BE49-F238E27FC236}">
                  <a16:creationId xmlns:a16="http://schemas.microsoft.com/office/drawing/2014/main" id="{78D20A81-99B1-46FB-8218-37664D775A36}"/>
                </a:ext>
              </a:extLst>
            </p:cNvPr>
            <p:cNvPicPr>
              <a:picLocks noChangeAspect="1"/>
            </p:cNvPicPr>
            <p:nvPr/>
          </p:nvPicPr>
          <p:blipFill>
            <a:blip r:embed="rId12" cstate="print">
              <a:extLst>
                <a:ext uri="{28A0092B-C50C-407E-A947-70E740481C1C}">
                  <a14:useLocalDpi xmlns:a14="http://schemas.microsoft.com/office/drawing/2010/main" val="0"/>
                </a:ext>
              </a:extLst>
            </a:blip>
            <a:stretch>
              <a:fillRect/>
            </a:stretch>
          </p:blipFill>
          <p:spPr>
            <a:xfrm>
              <a:off x="2534026" y="3537732"/>
              <a:ext cx="777636" cy="952370"/>
            </a:xfrm>
            <a:prstGeom prst="rect">
              <a:avLst/>
            </a:prstGeom>
          </p:spPr>
        </p:pic>
        <p:pic>
          <p:nvPicPr>
            <p:cNvPr id="32" name="Picture 31">
              <a:extLst>
                <a:ext uri="{FF2B5EF4-FFF2-40B4-BE49-F238E27FC236}">
                  <a16:creationId xmlns:a16="http://schemas.microsoft.com/office/drawing/2014/main" id="{A405107A-7E42-48D0-A312-C8D9A691EF82}"/>
                </a:ext>
              </a:extLst>
            </p:cNvPr>
            <p:cNvPicPr>
              <a:picLocks noChangeAspect="1"/>
            </p:cNvPicPr>
            <p:nvPr/>
          </p:nvPicPr>
          <p:blipFill>
            <a:blip r:embed="rId13" cstate="print">
              <a:extLst>
                <a:ext uri="{28A0092B-C50C-407E-A947-70E740481C1C}">
                  <a14:useLocalDpi xmlns:a14="http://schemas.microsoft.com/office/drawing/2010/main" val="0"/>
                </a:ext>
              </a:extLst>
            </a:blip>
            <a:stretch>
              <a:fillRect/>
            </a:stretch>
          </p:blipFill>
          <p:spPr>
            <a:xfrm>
              <a:off x="3232405" y="3546198"/>
              <a:ext cx="802386" cy="943904"/>
            </a:xfrm>
            <a:prstGeom prst="rect">
              <a:avLst/>
            </a:prstGeom>
          </p:spPr>
        </p:pic>
      </p:grpSp>
      <p:sp>
        <p:nvSpPr>
          <p:cNvPr id="21" name="TextBox 20">
            <a:extLst>
              <a:ext uri="{FF2B5EF4-FFF2-40B4-BE49-F238E27FC236}">
                <a16:creationId xmlns:a16="http://schemas.microsoft.com/office/drawing/2014/main" id="{C17C8776-1D8C-499A-980F-43EFC523F1F0}"/>
              </a:ext>
            </a:extLst>
          </p:cNvPr>
          <p:cNvSpPr txBox="1"/>
          <p:nvPr/>
        </p:nvSpPr>
        <p:spPr>
          <a:xfrm>
            <a:off x="76200" y="4343400"/>
            <a:ext cx="8046720" cy="830997"/>
          </a:xfrm>
          <a:prstGeom prst="rect">
            <a:avLst/>
          </a:prstGeom>
          <a:noFill/>
        </p:spPr>
        <p:txBody>
          <a:bodyPr wrap="square" rtlCol="0">
            <a:spAutoFit/>
          </a:bodyPr>
          <a:lstStyle/>
          <a:p>
            <a:r>
              <a:rPr lang="en-US" b="1" dirty="0">
                <a:solidFill>
                  <a:srgbClr val="00B050"/>
                </a:solidFill>
                <a:latin typeface="Calibri" panose="020F0502020204030204" pitchFamily="34" charset="0"/>
                <a:cs typeface="Calibri" panose="020F0502020204030204" pitchFamily="34" charset="0"/>
              </a:rPr>
              <a:t>Upshots:</a:t>
            </a:r>
          </a:p>
          <a:p>
            <a:endParaRPr lang="en-US" sz="400" b="1" dirty="0">
              <a:latin typeface="Calibri" panose="020F0502020204030204" pitchFamily="34" charset="0"/>
              <a:cs typeface="Calibri" panose="020F0502020204030204" pitchFamily="34" charset="0"/>
            </a:endParaRPr>
          </a:p>
          <a:p>
            <a:r>
              <a:rPr lang="en-US" dirty="0">
                <a:solidFill>
                  <a:srgbClr val="00B05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Can obtain </a:t>
            </a:r>
            <a:r>
              <a:rPr lang="en-US" b="1" i="1" dirty="0">
                <a:latin typeface="Calibri" panose="020F0502020204030204" pitchFamily="34" charset="0"/>
                <a:cs typeface="Calibri" panose="020F0502020204030204" pitchFamily="34" charset="0"/>
              </a:rPr>
              <a:t>arbitrary </a:t>
            </a:r>
            <a:r>
              <a:rPr lang="en-US" dirty="0">
                <a:latin typeface="Calibri" panose="020F0502020204030204" pitchFamily="34" charset="0"/>
                <a:cs typeface="Calibri" panose="020F0502020204030204" pitchFamily="34" charset="0"/>
              </a:rPr>
              <a:t>posterior distribution.</a:t>
            </a: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p:txBody>
      </p:sp>
      <p:sp>
        <p:nvSpPr>
          <p:cNvPr id="22" name="TextBox 21">
            <a:extLst>
              <a:ext uri="{FF2B5EF4-FFF2-40B4-BE49-F238E27FC236}">
                <a16:creationId xmlns:a16="http://schemas.microsoft.com/office/drawing/2014/main" id="{6B1D1210-6EF8-403A-9313-A132080E614C}"/>
              </a:ext>
            </a:extLst>
          </p:cNvPr>
          <p:cNvSpPr txBox="1"/>
          <p:nvPr/>
        </p:nvSpPr>
        <p:spPr>
          <a:xfrm>
            <a:off x="7259150" y="1551745"/>
            <a:ext cx="1634505" cy="307777"/>
          </a:xfrm>
          <a:prstGeom prst="rect">
            <a:avLst/>
          </a:prstGeom>
          <a:noFill/>
          <a:ln>
            <a:solidFill>
              <a:schemeClr val="tx1"/>
            </a:solidFill>
          </a:ln>
        </p:spPr>
        <p:txBody>
          <a:bodyPr wrap="square" rtlCol="0">
            <a:spAutoFit/>
          </a:bodyPr>
          <a:lstStyle/>
          <a:p>
            <a:pPr algn="ctr"/>
            <a:r>
              <a:rPr lang="en-US" sz="1400" dirty="0">
                <a:latin typeface="Calibri" panose="020F0502020204030204" pitchFamily="34" charset="0"/>
                <a:cs typeface="Calibri" panose="020F0502020204030204" pitchFamily="34" charset="0"/>
              </a:rPr>
              <a:t>First 10 KLE modes</a:t>
            </a:r>
          </a:p>
        </p:txBody>
      </p:sp>
      <p:sp>
        <p:nvSpPr>
          <p:cNvPr id="26" name="Title 1">
            <a:extLst>
              <a:ext uri="{FF2B5EF4-FFF2-40B4-BE49-F238E27FC236}">
                <a16:creationId xmlns:a16="http://schemas.microsoft.com/office/drawing/2014/main" id="{F69B58BB-A3C8-4F96-BF40-3876EAEC1670}"/>
              </a:ext>
            </a:extLst>
          </p:cNvPr>
          <p:cNvSpPr txBox="1">
            <a:spLocks/>
          </p:cNvSpPr>
          <p:nvPr/>
        </p:nvSpPr>
        <p:spPr>
          <a:xfrm>
            <a:off x="182880" y="121518"/>
            <a:ext cx="7315200" cy="609600"/>
          </a:xfrm>
          <a:prstGeom prst="rect">
            <a:avLst/>
          </a:prstGeom>
        </p:spPr>
        <p:txBody>
          <a:bodyPr lIns="0" tIns="0" rIns="0" bIns="0" anchor="ctr"/>
          <a:lstStyle/>
          <a:p>
            <a:pPr algn="l"/>
            <a:r>
              <a:rPr lang="en-US" sz="3600" kern="0">
                <a:solidFill>
                  <a:sysClr val="windowText" lastClr="000000"/>
                </a:solidFill>
                <a:latin typeface="Calibri" panose="020F0502020204030204" pitchFamily="34" charset="0"/>
                <a:cs typeface="Calibri" panose="020F0502020204030204" pitchFamily="34" charset="0"/>
              </a:rPr>
              <a:t>Bayesian Inference</a:t>
            </a:r>
            <a:endParaRPr lang="en-US" sz="3600" kern="0" dirty="0">
              <a:solidFill>
                <a:sysClr val="windowText" lastClr="000000"/>
              </a:solidFill>
              <a:latin typeface="Calibri" panose="020F0502020204030204" pitchFamily="34" charset="0"/>
              <a:cs typeface="Calibri" panose="020F0502020204030204" pitchFamily="34" charset="0"/>
            </a:endParaRPr>
          </a:p>
        </p:txBody>
      </p:sp>
      <p:pic>
        <p:nvPicPr>
          <p:cNvPr id="33" name="Picture 2">
            <a:extLst>
              <a:ext uri="{FF2B5EF4-FFF2-40B4-BE49-F238E27FC236}">
                <a16:creationId xmlns:a16="http://schemas.microsoft.com/office/drawing/2014/main" id="{29582BAF-4789-425B-8F1D-4DDD374AFDA8}"/>
              </a:ext>
            </a:extLst>
          </p:cNvPr>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4211614" y="380542"/>
            <a:ext cx="1066800" cy="5875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4" name="Picture 3">
            <a:extLst>
              <a:ext uri="{FF2B5EF4-FFF2-40B4-BE49-F238E27FC236}">
                <a16:creationId xmlns:a16="http://schemas.microsoft.com/office/drawing/2014/main" id="{A75A870A-A0A1-4741-99E8-FA63D1DCA13B}"/>
              </a:ext>
            </a:extLst>
          </p:cNvPr>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5522254" y="333407"/>
            <a:ext cx="990600" cy="73258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5" name="Picture 2">
            <a:extLst>
              <a:ext uri="{FF2B5EF4-FFF2-40B4-BE49-F238E27FC236}">
                <a16:creationId xmlns:a16="http://schemas.microsoft.com/office/drawing/2014/main" id="{64E075F7-69F8-4238-AFB5-E79BAF70BB0E}"/>
              </a:ext>
            </a:extLst>
          </p:cNvPr>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6436654" y="216448"/>
            <a:ext cx="1447800" cy="61034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203557951"/>
      </p:ext>
    </p:extLst>
  </p:cSld>
  <p:clrMapOvr>
    <a:masterClrMapping/>
  </p:clrMapOvr>
</p:sld>
</file>

<file path=ppt/slides/slide1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7EC194DD-3740-4CEF-8850-B18C9235D40C}"/>
                  </a:ext>
                </a:extLst>
              </p:cNvPr>
              <p:cNvSpPr txBox="1"/>
              <p:nvPr/>
            </p:nvSpPr>
            <p:spPr>
              <a:xfrm>
                <a:off x="76200" y="838200"/>
                <a:ext cx="7239000" cy="1052596"/>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1:</a:t>
                </a:r>
                <a:r>
                  <a:rPr lang="en-US" dirty="0">
                    <a:latin typeface="Calibri" panose="020F0502020204030204" pitchFamily="34" charset="0"/>
                    <a:cs typeface="Calibri" panose="020F0502020204030204" pitchFamily="34" charset="0"/>
                  </a:rPr>
                  <a:t> KLE + PCE + MCMC</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KLE = </a:t>
                </a:r>
                <a:r>
                  <a:rPr lang="en-US" b="1" i="1" dirty="0" err="1">
                    <a:latin typeface="Calibri" panose="020F0502020204030204" pitchFamily="34" charset="0"/>
                    <a:cs typeface="Calibri" panose="020F0502020204030204" pitchFamily="34" charset="0"/>
                  </a:rPr>
                  <a:t>Karhunen</a:t>
                </a:r>
                <a:r>
                  <a:rPr lang="en-US" b="1" i="1" dirty="0">
                    <a:latin typeface="Calibri" panose="020F0502020204030204" pitchFamily="34" charset="0"/>
                    <a:cs typeface="Calibri" panose="020F0502020204030204" pitchFamily="34" charset="0"/>
                  </a:rPr>
                  <a:t> </a:t>
                </a:r>
                <a:r>
                  <a:rPr lang="en-US" b="1" i="1" dirty="0" err="1">
                    <a:latin typeface="Calibri" panose="020F0502020204030204" pitchFamily="34" charset="0"/>
                    <a:cs typeface="Calibri" panose="020F0502020204030204" pitchFamily="34" charset="0"/>
                  </a:rPr>
                  <a:t>Loeve</a:t>
                </a:r>
                <a:r>
                  <a:rPr lang="en-US" b="1" i="1" dirty="0">
                    <a:latin typeface="Calibri" panose="020F0502020204030204" pitchFamily="34" charset="0"/>
                    <a:cs typeface="Calibri" panose="020F0502020204030204" pitchFamily="34" charset="0"/>
                  </a:rPr>
                  <a:t> Expansion:</a:t>
                </a:r>
                <a:r>
                  <a:rPr lang="en-US" dirty="0">
                    <a:latin typeface="Calibri" panose="020F0502020204030204" pitchFamily="34" charset="0"/>
                    <a:cs typeface="Calibri" panose="020F0502020204030204" pitchFamily="34" charset="0"/>
                  </a:rPr>
                  <a:t> </a:t>
                </a:r>
                <a:r>
                  <a:rPr lang="en-US" dirty="0">
                    <a:latin typeface="Calibri" panose="020F0502020204030204" pitchFamily="34" charset="0"/>
                    <a:ea typeface="Cambria Math" panose="02040503050406030204" pitchFamily="18" charset="0"/>
                    <a:cs typeface="Calibri" panose="020F0502020204030204" pitchFamily="34" charset="0"/>
                  </a:rPr>
                  <a:t>assume </a:t>
                </a:r>
                <a14:m>
                  <m:oMath xmlns:m="http://schemas.openxmlformats.org/officeDocument/2006/math">
                    <m:r>
                      <a:rPr lang="en-US" i="1">
                        <a:latin typeface="Cambria Math" panose="02040503050406030204" pitchFamily="18" charset="0"/>
                        <a:ea typeface="Cambria Math" panose="02040503050406030204" pitchFamily="18" charset="0"/>
                      </a:rPr>
                      <m:t>𝛽</m:t>
                    </m:r>
                    <m:d>
                      <m:dPr>
                        <m:ctrlPr>
                          <a:rPr lang="en-US" i="1">
                            <a:latin typeface="Cambria Math" panose="02040503050406030204" pitchFamily="18" charset="0"/>
                            <a:ea typeface="Cambria Math" panose="02040503050406030204" pitchFamily="18" charset="0"/>
                          </a:rPr>
                        </m:ctrlPr>
                      </m:dPr>
                      <m:e>
                        <m:r>
                          <a:rPr lang="en-US" b="1" i="1">
                            <a:latin typeface="Cambria Math" panose="02040503050406030204" pitchFamily="18" charset="0"/>
                            <a:ea typeface="Cambria Math" panose="02040503050406030204" pitchFamily="18" charset="0"/>
                          </a:rPr>
                          <m:t>𝒙</m:t>
                        </m:r>
                      </m:e>
                    </m:d>
                  </m:oMath>
                </a14:m>
                <a:r>
                  <a:rPr lang="en-US" dirty="0">
                    <a:latin typeface="Calibri" panose="020F0502020204030204" pitchFamily="34" charset="0"/>
                    <a:cs typeface="Calibri" panose="020F0502020204030204" pitchFamily="34" charset="0"/>
                  </a:rPr>
                  <a:t> can be represented in </a:t>
                </a:r>
                <a:r>
                  <a:rPr lang="en-US" b="1" i="1" dirty="0">
                    <a:latin typeface="Calibri" panose="020F0502020204030204" pitchFamily="34" charset="0"/>
                    <a:cs typeface="Calibri" panose="020F0502020204030204" pitchFamily="34" charset="0"/>
                  </a:rPr>
                  <a:t>reduced basis </a:t>
                </a:r>
                <a:r>
                  <a:rPr lang="en-US" dirty="0">
                    <a:latin typeface="Calibri" panose="020F0502020204030204" pitchFamily="34" charset="0"/>
                    <a:cs typeface="Calibri" panose="020F0502020204030204" pitchFamily="34" charset="0"/>
                  </a:rPr>
                  <a:t>of KLE modes centered around mean </a:t>
                </a:r>
                <a14:m>
                  <m:oMath xmlns:m="http://schemas.openxmlformats.org/officeDocument/2006/math">
                    <m:acc>
                      <m:accPr>
                        <m:chr m:val="̅"/>
                        <m:ctrlPr>
                          <a:rPr lang="en-US" i="1">
                            <a:latin typeface="Cambria Math" panose="02040503050406030204" pitchFamily="18" charset="0"/>
                          </a:rPr>
                        </m:ctrlPr>
                      </m:accPr>
                      <m:e>
                        <m:r>
                          <a:rPr lang="en-US" i="1">
                            <a:latin typeface="Cambria Math" panose="02040503050406030204" pitchFamily="18" charset="0"/>
                            <a:ea typeface="Cambria Math" panose="02040503050406030204" pitchFamily="18" charset="0"/>
                          </a:rPr>
                          <m:t>𝛽</m:t>
                        </m:r>
                      </m:e>
                    </m:acc>
                    <m:r>
                      <a:rPr lang="en-US">
                        <a:latin typeface="Cambria Math" panose="02040503050406030204" pitchFamily="18" charset="0"/>
                      </a:rPr>
                      <m:t>(</m:t>
                    </m:r>
                    <m:r>
                      <a:rPr lang="en-US" b="1" i="1" dirty="0">
                        <a:latin typeface="Cambria Math" panose="02040503050406030204" pitchFamily="18" charset="0"/>
                      </a:rPr>
                      <m:t>𝒙</m:t>
                    </m:r>
                    <m:r>
                      <a:rPr lang="en-US">
                        <a:latin typeface="Cambria Math" panose="02040503050406030204" pitchFamily="18" charset="0"/>
                      </a:rPr>
                      <m:t>)</m:t>
                    </m:r>
                  </m:oMath>
                </a14:m>
                <a:r>
                  <a:rPr lang="en-US" dirty="0">
                    <a:latin typeface="Calibri" panose="020F0502020204030204" pitchFamily="34" charset="0"/>
                    <a:cs typeface="Calibri" panose="020F0502020204030204" pitchFamily="34" charset="0"/>
                  </a:rPr>
                  <a:t>: </a:t>
                </a:r>
              </a:p>
            </p:txBody>
          </p:sp>
        </mc:Choice>
        <mc:Fallback xmlns="">
          <p:sp>
            <p:nvSpPr>
              <p:cNvPr id="2" name="TextBox 1">
                <a:extLst>
                  <a:ext uri="{FF2B5EF4-FFF2-40B4-BE49-F238E27FC236}">
                    <a16:creationId xmlns:a16="http://schemas.microsoft.com/office/drawing/2014/main" id="{7EC194DD-3740-4CEF-8850-B18C9235D40C}"/>
                  </a:ext>
                </a:extLst>
              </p:cNvPr>
              <p:cNvSpPr txBox="1">
                <a:spLocks noRot="1" noChangeAspect="1" noMove="1" noResize="1" noEditPoints="1" noAdjustHandles="1" noChangeArrowheads="1" noChangeShapeType="1" noTextEdit="1"/>
              </p:cNvSpPr>
              <p:nvPr/>
            </p:nvSpPr>
            <p:spPr>
              <a:xfrm>
                <a:off x="76200" y="838200"/>
                <a:ext cx="7239000" cy="1052596"/>
              </a:xfrm>
              <a:prstGeom prst="rect">
                <a:avLst/>
              </a:prstGeom>
              <a:blipFill>
                <a:blip r:embed="rId2"/>
                <a:stretch>
                  <a:fillRect l="-758" t="-3488" r="-1011" b="-814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FBEBDA56-72D4-4222-80E8-B8A37885E0A3}"/>
                  </a:ext>
                </a:extLst>
              </p:cNvPr>
              <p:cNvSpPr txBox="1"/>
              <p:nvPr/>
            </p:nvSpPr>
            <p:spPr>
              <a:xfrm>
                <a:off x="1745180" y="2059082"/>
                <a:ext cx="3657600" cy="789640"/>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func>
                        <m:funcPr>
                          <m:ctrlPr>
                            <a:rPr lang="en-US" sz="1600" i="1">
                              <a:latin typeface="Cambria Math" panose="02040503050406030204" pitchFamily="18" charset="0"/>
                              <a:cs typeface="Calibri" panose="020F0502020204030204" pitchFamily="34" charset="0"/>
                            </a:rPr>
                          </m:ctrlPr>
                        </m:funcPr>
                        <m:fName>
                          <m:r>
                            <m:rPr>
                              <m:sty m:val="p"/>
                            </m:rPr>
                            <a:rPr lang="en-US" sz="1600">
                              <a:latin typeface="Cambria Math" panose="02040503050406030204" pitchFamily="18" charset="0"/>
                              <a:cs typeface="Calibri" panose="020F0502020204030204" pitchFamily="34" charset="0"/>
                            </a:rPr>
                            <m:t>log</m:t>
                          </m:r>
                        </m:fName>
                        <m:e>
                          <m:d>
                            <m:dPr>
                              <m:ctrlPr>
                                <a:rPr lang="en-US" sz="1600" i="1">
                                  <a:latin typeface="Cambria Math" panose="02040503050406030204" pitchFamily="18" charset="0"/>
                                  <a:cs typeface="Calibri" panose="020F0502020204030204" pitchFamily="34" charset="0"/>
                                </a:rPr>
                              </m:ctrlPr>
                            </m:dPr>
                            <m:e>
                              <m:r>
                                <a:rPr lang="en-US" sz="1600" i="1">
                                  <a:latin typeface="Cambria Math" panose="02040503050406030204" pitchFamily="18" charset="0"/>
                                  <a:ea typeface="Cambria Math" panose="02040503050406030204" pitchFamily="18" charset="0"/>
                                </a:rPr>
                                <m:t>𝛽</m:t>
                              </m:r>
                              <m:d>
                                <m:dPr>
                                  <m:ctrlPr>
                                    <a:rPr lang="en-US" sz="1600" i="1">
                                      <a:latin typeface="Cambria Math" panose="02040503050406030204" pitchFamily="18" charset="0"/>
                                      <a:ea typeface="Cambria Math" panose="02040503050406030204" pitchFamily="18" charset="0"/>
                                    </a:rPr>
                                  </m:ctrlPr>
                                </m:dPr>
                                <m:e>
                                  <m:r>
                                    <a:rPr lang="en-US" sz="1600" b="1" i="1">
                                      <a:latin typeface="Cambria Math" panose="02040503050406030204" pitchFamily="18" charset="0"/>
                                      <a:ea typeface="Cambria Math" panose="02040503050406030204" pitchFamily="18" charset="0"/>
                                    </a:rPr>
                                    <m:t>𝒙</m:t>
                                  </m:r>
                                </m:e>
                              </m:d>
                            </m:e>
                          </m:d>
                        </m:e>
                      </m:func>
                      <m:r>
                        <a:rPr lang="en-US" sz="1600" i="1">
                          <a:latin typeface="Cambria Math" panose="02040503050406030204" pitchFamily="18" charset="0"/>
                          <a:ea typeface="Cambria Math" panose="02040503050406030204" pitchFamily="18" charset="0"/>
                        </a:rPr>
                        <m:t>=</m:t>
                      </m:r>
                      <m:func>
                        <m:funcPr>
                          <m:ctrlPr>
                            <a:rPr lang="en-US" sz="1600" i="1">
                              <a:latin typeface="Cambria Math" panose="02040503050406030204" pitchFamily="18" charset="0"/>
                              <a:ea typeface="Cambria Math" panose="02040503050406030204" pitchFamily="18" charset="0"/>
                            </a:rPr>
                          </m:ctrlPr>
                        </m:funcPr>
                        <m:fName>
                          <m:r>
                            <m:rPr>
                              <m:sty m:val="p"/>
                            </m:rPr>
                            <a:rPr lang="en-US" sz="1600">
                              <a:latin typeface="Cambria Math" panose="02040503050406030204" pitchFamily="18" charset="0"/>
                              <a:ea typeface="Cambria Math" panose="02040503050406030204" pitchFamily="18" charset="0"/>
                            </a:rPr>
                            <m:t>log</m:t>
                          </m:r>
                        </m:fName>
                        <m:e>
                          <m:d>
                            <m:dPr>
                              <m:ctrlPr>
                                <a:rPr lang="en-US" sz="1600" i="1">
                                  <a:latin typeface="Cambria Math" panose="02040503050406030204" pitchFamily="18" charset="0"/>
                                  <a:ea typeface="Cambria Math" panose="02040503050406030204" pitchFamily="18" charset="0"/>
                                </a:rPr>
                              </m:ctrlPr>
                            </m:dPr>
                            <m:e>
                              <m:acc>
                                <m:accPr>
                                  <m:chr m:val="̅"/>
                                  <m:ctrlPr>
                                    <a:rPr lang="en-US" sz="1600" i="1">
                                      <a:latin typeface="Cambria Math" panose="02040503050406030204" pitchFamily="18" charset="0"/>
                                    </a:rPr>
                                  </m:ctrlPr>
                                </m:accPr>
                                <m:e>
                                  <m:r>
                                    <a:rPr lang="en-US" sz="1600" i="1">
                                      <a:latin typeface="Cambria Math" panose="02040503050406030204" pitchFamily="18" charset="0"/>
                                      <a:ea typeface="Cambria Math" panose="02040503050406030204" pitchFamily="18" charset="0"/>
                                    </a:rPr>
                                    <m:t>𝛽</m:t>
                                  </m:r>
                                </m:e>
                              </m:acc>
                            </m:e>
                          </m:d>
                        </m:e>
                      </m:func>
                      <m:r>
                        <a:rPr lang="en-US" sz="1600" i="1">
                          <a:latin typeface="Cambria Math" panose="02040503050406030204" pitchFamily="18" charset="0"/>
                          <a:ea typeface="Cambria Math" panose="02040503050406030204" pitchFamily="18" charset="0"/>
                        </a:rPr>
                        <m:t>+</m:t>
                      </m:r>
                      <m:nary>
                        <m:naryPr>
                          <m:chr m:val="∑"/>
                          <m:ctrlPr>
                            <a:rPr lang="en-US" sz="1600" i="1">
                              <a:latin typeface="Cambria Math" panose="02040503050406030204" pitchFamily="18" charset="0"/>
                              <a:ea typeface="Cambria Math" panose="02040503050406030204" pitchFamily="18" charset="0"/>
                            </a:rPr>
                          </m:ctrlPr>
                        </m:naryPr>
                        <m:sub>
                          <m:r>
                            <m:rPr>
                              <m:brk m:alnAt="23"/>
                            </m:rPr>
                            <a:rPr lang="en-US" sz="1600" i="1">
                              <a:latin typeface="Cambria Math" panose="02040503050406030204" pitchFamily="18" charset="0"/>
                              <a:ea typeface="Cambria Math" panose="02040503050406030204" pitchFamily="18" charset="0"/>
                            </a:rPr>
                            <m:t>𝑖</m:t>
                          </m:r>
                          <m:r>
                            <a:rPr lang="en-US" sz="1600" i="1">
                              <a:latin typeface="Cambria Math" panose="02040503050406030204" pitchFamily="18" charset="0"/>
                              <a:ea typeface="Cambria Math" panose="02040503050406030204" pitchFamily="18" charset="0"/>
                            </a:rPr>
                            <m:t>=1</m:t>
                          </m:r>
                        </m:sub>
                        <m:sup>
                          <m:r>
                            <a:rPr lang="en-US" sz="1600" i="1">
                              <a:latin typeface="Cambria Math" panose="02040503050406030204" pitchFamily="18" charset="0"/>
                              <a:ea typeface="Cambria Math" panose="02040503050406030204" pitchFamily="18" charset="0"/>
                            </a:rPr>
                            <m:t>𝑑</m:t>
                          </m:r>
                        </m:sup>
                        <m:e>
                          <m:rad>
                            <m:radPr>
                              <m:degHide m:val="on"/>
                              <m:ctrlPr>
                                <a:rPr lang="en-US" sz="1600" i="1">
                                  <a:latin typeface="Cambria Math" panose="02040503050406030204" pitchFamily="18" charset="0"/>
                                  <a:ea typeface="Cambria Math" panose="02040503050406030204" pitchFamily="18" charset="0"/>
                                </a:rPr>
                              </m:ctrlPr>
                            </m:radPr>
                            <m:deg/>
                            <m:e>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𝜆</m:t>
                                  </m:r>
                                </m:e>
                                <m:sub>
                                  <m:r>
                                    <a:rPr lang="en-US" sz="1600" i="1">
                                      <a:latin typeface="Cambria Math" panose="02040503050406030204" pitchFamily="18" charset="0"/>
                                      <a:ea typeface="Cambria Math" panose="02040503050406030204" pitchFamily="18" charset="0"/>
                                    </a:rPr>
                                    <m:t>𝑖</m:t>
                                  </m:r>
                                </m:sub>
                              </m:sSub>
                            </m:e>
                          </m:rad>
                        </m:e>
                      </m:nary>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𝜙</m:t>
                          </m:r>
                        </m:e>
                        <m:sub>
                          <m:r>
                            <a:rPr lang="en-US" sz="1600" i="1">
                              <a:latin typeface="Cambria Math" panose="02040503050406030204" pitchFamily="18" charset="0"/>
                              <a:ea typeface="Cambria Math" panose="02040503050406030204" pitchFamily="18" charset="0"/>
                            </a:rPr>
                            <m:t>𝑖</m:t>
                          </m:r>
                        </m:sub>
                      </m:sSub>
                      <m:r>
                        <a:rPr lang="en-US" sz="1600" i="1">
                          <a:latin typeface="Cambria Math" panose="02040503050406030204" pitchFamily="18" charset="0"/>
                          <a:ea typeface="Cambria Math" panose="02040503050406030204" pitchFamily="18" charset="0"/>
                        </a:rPr>
                        <m:t>(</m:t>
                      </m:r>
                      <m:r>
                        <a:rPr lang="en-US" sz="1600" b="1" i="1">
                          <a:latin typeface="Cambria Math" panose="02040503050406030204" pitchFamily="18" charset="0"/>
                          <a:ea typeface="Cambria Math" panose="02040503050406030204" pitchFamily="18" charset="0"/>
                        </a:rPr>
                        <m:t>𝒙</m:t>
                      </m:r>
                      <m:r>
                        <a:rPr lang="en-US" sz="1600" i="1">
                          <a:latin typeface="Cambria Math" panose="02040503050406030204" pitchFamily="18" charset="0"/>
                          <a:ea typeface="Cambria Math" panose="02040503050406030204" pitchFamily="18" charset="0"/>
                        </a:rPr>
                        <m:t>)</m:t>
                      </m:r>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𝑧</m:t>
                          </m:r>
                        </m:e>
                        <m:sub>
                          <m:r>
                            <a:rPr lang="en-US" sz="1600" i="1">
                              <a:latin typeface="Cambria Math" panose="02040503050406030204" pitchFamily="18" charset="0"/>
                              <a:ea typeface="Cambria Math" panose="02040503050406030204" pitchFamily="18" charset="0"/>
                            </a:rPr>
                            <m:t>𝑖</m:t>
                          </m:r>
                        </m:sub>
                      </m:sSub>
                    </m:oMath>
                  </m:oMathPara>
                </a14:m>
                <a:endParaRPr lang="en-US" sz="1600" dirty="0"/>
              </a:p>
            </p:txBody>
          </p:sp>
        </mc:Choice>
        <mc:Fallback xmlns="">
          <p:sp>
            <p:nvSpPr>
              <p:cNvPr id="12" name="TextBox 11">
                <a:extLst>
                  <a:ext uri="{FF2B5EF4-FFF2-40B4-BE49-F238E27FC236}">
                    <a16:creationId xmlns:a16="http://schemas.microsoft.com/office/drawing/2014/main" id="{FBEBDA56-72D4-4222-80E8-B8A37885E0A3}"/>
                  </a:ext>
                </a:extLst>
              </p:cNvPr>
              <p:cNvSpPr txBox="1">
                <a:spLocks noRot="1" noChangeAspect="1" noMove="1" noResize="1" noEditPoints="1" noAdjustHandles="1" noChangeArrowheads="1" noChangeShapeType="1" noTextEdit="1"/>
              </p:cNvSpPr>
              <p:nvPr/>
            </p:nvSpPr>
            <p:spPr>
              <a:xfrm>
                <a:off x="1745180" y="2059082"/>
                <a:ext cx="3657600" cy="789640"/>
              </a:xfrm>
              <a:prstGeom prst="rect">
                <a:avLst/>
              </a:prstGeom>
              <a:blipFill>
                <a:blip r:embed="rId3"/>
                <a:stretch>
                  <a:fillRect/>
                </a:stretch>
              </a:blipFill>
              <a:ln>
                <a:solidFill>
                  <a:schemeClr val="tx1"/>
                </a:solidFill>
              </a:ln>
            </p:spPr>
            <p:txBody>
              <a:bodyPr/>
              <a:lstStyle/>
              <a:p>
                <a:r>
                  <a:rPr lang="en-US">
                    <a:noFill/>
                  </a:rPr>
                  <a:t> </a:t>
                </a:r>
              </a:p>
            </p:txBody>
          </p:sp>
        </mc:Fallback>
      </mc:AlternateContent>
      <p:sp>
        <p:nvSpPr>
          <p:cNvPr id="13" name="TextBox 12">
            <a:extLst>
              <a:ext uri="{FF2B5EF4-FFF2-40B4-BE49-F238E27FC236}">
                <a16:creationId xmlns:a16="http://schemas.microsoft.com/office/drawing/2014/main" id="{002E96B4-468A-4E23-ABCE-D747E35E16AC}"/>
              </a:ext>
            </a:extLst>
          </p:cNvPr>
          <p:cNvSpPr txBox="1"/>
          <p:nvPr/>
        </p:nvSpPr>
        <p:spPr>
          <a:xfrm>
            <a:off x="76200" y="2894391"/>
            <a:ext cx="7239000" cy="1723549"/>
          </a:xfrm>
          <a:prstGeom prst="rect">
            <a:avLst/>
          </a:prstGeom>
          <a:noFill/>
        </p:spPr>
        <p:txBody>
          <a:bodyPr wrap="square" rtlCol="0">
            <a:spAutoFit/>
          </a:bodyPr>
          <a:lstStyle/>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PCE = Polynomial Chaos Expansion</a:t>
            </a:r>
            <a:r>
              <a:rPr lang="en-US" dirty="0">
                <a:latin typeface="Calibri" panose="020F0502020204030204" pitchFamily="34" charset="0"/>
                <a:cs typeface="Calibri" panose="020F0502020204030204" pitchFamily="34" charset="0"/>
              </a:rPr>
              <a:t>: create PCE emulator for mismatch (over surface velocity, SMB, thickness) discrepancy.</a:t>
            </a: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MCMC = Markov Chain Monte Carlo: </a:t>
            </a:r>
            <a:r>
              <a:rPr lang="en-US" dirty="0">
                <a:latin typeface="Calibri" panose="020F0502020204030204" pitchFamily="34" charset="0"/>
                <a:cs typeface="Calibri" panose="020F0502020204030204" pitchFamily="34" charset="0"/>
              </a:rPr>
              <a:t>do MCMC calibration        using PCE emulator to infer Maximum A Posteriori (MAP) point.</a:t>
            </a:r>
          </a:p>
          <a:p>
            <a:pPr marL="742950" lvl="1"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p:grpSp>
        <p:nvGrpSpPr>
          <p:cNvPr id="17" name="Group 16">
            <a:extLst>
              <a:ext uri="{FF2B5EF4-FFF2-40B4-BE49-F238E27FC236}">
                <a16:creationId xmlns:a16="http://schemas.microsoft.com/office/drawing/2014/main" id="{EE974DA8-1574-45CA-9691-66F08CC3A6F9}"/>
              </a:ext>
            </a:extLst>
          </p:cNvPr>
          <p:cNvGrpSpPr/>
          <p:nvPr/>
        </p:nvGrpSpPr>
        <p:grpSpPr>
          <a:xfrm>
            <a:off x="6097456" y="1920974"/>
            <a:ext cx="2965817" cy="1111578"/>
            <a:chOff x="199678" y="2650673"/>
            <a:chExt cx="3874234" cy="1839429"/>
          </a:xfrm>
        </p:grpSpPr>
        <p:pic>
          <p:nvPicPr>
            <p:cNvPr id="18" name="Picture 17">
              <a:extLst>
                <a:ext uri="{FF2B5EF4-FFF2-40B4-BE49-F238E27FC236}">
                  <a16:creationId xmlns:a16="http://schemas.microsoft.com/office/drawing/2014/main" id="{F5FF9244-8FFC-4905-B596-74A651280B96}"/>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99679" y="2677418"/>
              <a:ext cx="714721" cy="916177"/>
            </a:xfrm>
            <a:prstGeom prst="rect">
              <a:avLst/>
            </a:prstGeom>
          </p:spPr>
        </p:pic>
        <p:pic>
          <p:nvPicPr>
            <p:cNvPr id="19" name="Picture 18">
              <a:extLst>
                <a:ext uri="{FF2B5EF4-FFF2-40B4-BE49-F238E27FC236}">
                  <a16:creationId xmlns:a16="http://schemas.microsoft.com/office/drawing/2014/main" id="{25CC1188-A839-4E0D-BD51-E0FEF6D66151}"/>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914400" y="2676073"/>
              <a:ext cx="780562" cy="926595"/>
            </a:xfrm>
            <a:prstGeom prst="rect">
              <a:avLst/>
            </a:prstGeom>
          </p:spPr>
        </p:pic>
        <p:pic>
          <p:nvPicPr>
            <p:cNvPr id="20" name="Picture 19">
              <a:extLst>
                <a:ext uri="{FF2B5EF4-FFF2-40B4-BE49-F238E27FC236}">
                  <a16:creationId xmlns:a16="http://schemas.microsoft.com/office/drawing/2014/main" id="{D1085CA6-E9B2-4867-9EFC-AA18D529D45B}"/>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694962" y="2650673"/>
              <a:ext cx="839064" cy="942922"/>
            </a:xfrm>
            <a:prstGeom prst="rect">
              <a:avLst/>
            </a:prstGeom>
          </p:spPr>
        </p:pic>
        <p:pic>
          <p:nvPicPr>
            <p:cNvPr id="25" name="Picture 24">
              <a:extLst>
                <a:ext uri="{FF2B5EF4-FFF2-40B4-BE49-F238E27FC236}">
                  <a16:creationId xmlns:a16="http://schemas.microsoft.com/office/drawing/2014/main" id="{D8789440-C29D-412A-B586-14C9EFD1B5ED}"/>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2534026" y="2650673"/>
              <a:ext cx="785691" cy="951995"/>
            </a:xfrm>
            <a:prstGeom prst="rect">
              <a:avLst/>
            </a:prstGeom>
          </p:spPr>
        </p:pic>
        <p:pic>
          <p:nvPicPr>
            <p:cNvPr id="27" name="Picture 26">
              <a:extLst>
                <a:ext uri="{FF2B5EF4-FFF2-40B4-BE49-F238E27FC236}">
                  <a16:creationId xmlns:a16="http://schemas.microsoft.com/office/drawing/2014/main" id="{8E9E3244-94E0-4055-A24B-913DEC8243D3}"/>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3276600" y="2658135"/>
              <a:ext cx="797312" cy="935460"/>
            </a:xfrm>
            <a:prstGeom prst="rect">
              <a:avLst/>
            </a:prstGeom>
          </p:spPr>
        </p:pic>
        <p:pic>
          <p:nvPicPr>
            <p:cNvPr id="28" name="Picture 27">
              <a:extLst>
                <a:ext uri="{FF2B5EF4-FFF2-40B4-BE49-F238E27FC236}">
                  <a16:creationId xmlns:a16="http://schemas.microsoft.com/office/drawing/2014/main" id="{0FF1892F-7806-49B9-BF09-79ECC3381CE9}"/>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199678" y="3594201"/>
              <a:ext cx="714721" cy="895901"/>
            </a:xfrm>
            <a:prstGeom prst="rect">
              <a:avLst/>
            </a:prstGeom>
          </p:spPr>
        </p:pic>
        <p:pic>
          <p:nvPicPr>
            <p:cNvPr id="29" name="Picture 28">
              <a:extLst>
                <a:ext uri="{FF2B5EF4-FFF2-40B4-BE49-F238E27FC236}">
                  <a16:creationId xmlns:a16="http://schemas.microsoft.com/office/drawing/2014/main" id="{3EC7C498-62FB-4F1D-930F-59338C9592E7}"/>
                </a:ext>
              </a:extLst>
            </p:cNvPr>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914400" y="3537401"/>
              <a:ext cx="762700" cy="952701"/>
            </a:xfrm>
            <a:prstGeom prst="rect">
              <a:avLst/>
            </a:prstGeom>
          </p:spPr>
        </p:pic>
        <p:pic>
          <p:nvPicPr>
            <p:cNvPr id="30" name="Picture 29">
              <a:extLst>
                <a:ext uri="{FF2B5EF4-FFF2-40B4-BE49-F238E27FC236}">
                  <a16:creationId xmlns:a16="http://schemas.microsoft.com/office/drawing/2014/main" id="{07E5A8C2-2138-4688-8B09-3734F118F982}"/>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1708794" y="3563132"/>
              <a:ext cx="774013" cy="926970"/>
            </a:xfrm>
            <a:prstGeom prst="rect">
              <a:avLst/>
            </a:prstGeom>
          </p:spPr>
        </p:pic>
        <p:pic>
          <p:nvPicPr>
            <p:cNvPr id="31" name="Picture 30">
              <a:extLst>
                <a:ext uri="{FF2B5EF4-FFF2-40B4-BE49-F238E27FC236}">
                  <a16:creationId xmlns:a16="http://schemas.microsoft.com/office/drawing/2014/main" id="{78D20A81-99B1-46FB-8218-37664D775A36}"/>
                </a:ext>
              </a:extLst>
            </p:cNvPr>
            <p:cNvPicPr>
              <a:picLocks noChangeAspect="1"/>
            </p:cNvPicPr>
            <p:nvPr/>
          </p:nvPicPr>
          <p:blipFill>
            <a:blip r:embed="rId12" cstate="print">
              <a:extLst>
                <a:ext uri="{28A0092B-C50C-407E-A947-70E740481C1C}">
                  <a14:useLocalDpi xmlns:a14="http://schemas.microsoft.com/office/drawing/2010/main" val="0"/>
                </a:ext>
              </a:extLst>
            </a:blip>
            <a:stretch>
              <a:fillRect/>
            </a:stretch>
          </p:blipFill>
          <p:spPr>
            <a:xfrm>
              <a:off x="2534026" y="3537732"/>
              <a:ext cx="777636" cy="952370"/>
            </a:xfrm>
            <a:prstGeom prst="rect">
              <a:avLst/>
            </a:prstGeom>
          </p:spPr>
        </p:pic>
        <p:pic>
          <p:nvPicPr>
            <p:cNvPr id="32" name="Picture 31">
              <a:extLst>
                <a:ext uri="{FF2B5EF4-FFF2-40B4-BE49-F238E27FC236}">
                  <a16:creationId xmlns:a16="http://schemas.microsoft.com/office/drawing/2014/main" id="{A405107A-7E42-48D0-A312-C8D9A691EF82}"/>
                </a:ext>
              </a:extLst>
            </p:cNvPr>
            <p:cNvPicPr>
              <a:picLocks noChangeAspect="1"/>
            </p:cNvPicPr>
            <p:nvPr/>
          </p:nvPicPr>
          <p:blipFill>
            <a:blip r:embed="rId13" cstate="print">
              <a:extLst>
                <a:ext uri="{28A0092B-C50C-407E-A947-70E740481C1C}">
                  <a14:useLocalDpi xmlns:a14="http://schemas.microsoft.com/office/drawing/2010/main" val="0"/>
                </a:ext>
              </a:extLst>
            </a:blip>
            <a:stretch>
              <a:fillRect/>
            </a:stretch>
          </p:blipFill>
          <p:spPr>
            <a:xfrm>
              <a:off x="3232405" y="3546198"/>
              <a:ext cx="802386" cy="943904"/>
            </a:xfrm>
            <a:prstGeom prst="rect">
              <a:avLst/>
            </a:prstGeom>
          </p:spPr>
        </p:pic>
      </p:grpSp>
      <p:sp>
        <p:nvSpPr>
          <p:cNvPr id="23" name="TextBox 22">
            <a:extLst>
              <a:ext uri="{FF2B5EF4-FFF2-40B4-BE49-F238E27FC236}">
                <a16:creationId xmlns:a16="http://schemas.microsoft.com/office/drawing/2014/main" id="{F821A921-9741-4DBD-8915-AD1221A97A7A}"/>
              </a:ext>
            </a:extLst>
          </p:cNvPr>
          <p:cNvSpPr txBox="1"/>
          <p:nvPr/>
        </p:nvSpPr>
        <p:spPr>
          <a:xfrm>
            <a:off x="7259150" y="1551745"/>
            <a:ext cx="1634505" cy="307777"/>
          </a:xfrm>
          <a:prstGeom prst="rect">
            <a:avLst/>
          </a:prstGeom>
          <a:noFill/>
          <a:ln>
            <a:solidFill>
              <a:schemeClr val="tx1"/>
            </a:solidFill>
          </a:ln>
        </p:spPr>
        <p:txBody>
          <a:bodyPr wrap="square" rtlCol="0">
            <a:spAutoFit/>
          </a:bodyPr>
          <a:lstStyle/>
          <a:p>
            <a:pPr algn="ctr"/>
            <a:r>
              <a:rPr lang="en-US" sz="1400" dirty="0">
                <a:latin typeface="Calibri" panose="020F0502020204030204" pitchFamily="34" charset="0"/>
                <a:cs typeface="Calibri" panose="020F0502020204030204" pitchFamily="34" charset="0"/>
              </a:rPr>
              <a:t>First 10 KLE modes</a:t>
            </a:r>
          </a:p>
        </p:txBody>
      </p:sp>
      <p:sp>
        <p:nvSpPr>
          <p:cNvPr id="26" name="Title 1">
            <a:extLst>
              <a:ext uri="{FF2B5EF4-FFF2-40B4-BE49-F238E27FC236}">
                <a16:creationId xmlns:a16="http://schemas.microsoft.com/office/drawing/2014/main" id="{8FB1D3AB-909D-45D6-9BCF-DF84F6F14429}"/>
              </a:ext>
            </a:extLst>
          </p:cNvPr>
          <p:cNvSpPr txBox="1">
            <a:spLocks/>
          </p:cNvSpPr>
          <p:nvPr/>
        </p:nvSpPr>
        <p:spPr>
          <a:xfrm>
            <a:off x="182880" y="121518"/>
            <a:ext cx="7315200" cy="609600"/>
          </a:xfrm>
          <a:prstGeom prst="rect">
            <a:avLst/>
          </a:prstGeom>
        </p:spPr>
        <p:txBody>
          <a:bodyPr lIns="0" tIns="0" rIns="0" bIns="0" anchor="ctr"/>
          <a:lstStyle/>
          <a:p>
            <a:pPr algn="l"/>
            <a:r>
              <a:rPr lang="en-US" sz="3600" kern="0">
                <a:solidFill>
                  <a:sysClr val="windowText" lastClr="000000"/>
                </a:solidFill>
                <a:latin typeface="Calibri" panose="020F0502020204030204" pitchFamily="34" charset="0"/>
                <a:cs typeface="Calibri" panose="020F0502020204030204" pitchFamily="34" charset="0"/>
              </a:rPr>
              <a:t>Bayesian Inference</a:t>
            </a:r>
            <a:endParaRPr lang="en-US" sz="3600" kern="0" dirty="0">
              <a:solidFill>
                <a:sysClr val="windowText" lastClr="000000"/>
              </a:solidFill>
              <a:latin typeface="Calibri" panose="020F0502020204030204" pitchFamily="34" charset="0"/>
              <a:cs typeface="Calibri" panose="020F0502020204030204" pitchFamily="34" charset="0"/>
            </a:endParaRPr>
          </a:p>
        </p:txBody>
      </p:sp>
      <p:pic>
        <p:nvPicPr>
          <p:cNvPr id="33" name="Picture 2">
            <a:extLst>
              <a:ext uri="{FF2B5EF4-FFF2-40B4-BE49-F238E27FC236}">
                <a16:creationId xmlns:a16="http://schemas.microsoft.com/office/drawing/2014/main" id="{E29A4E42-42BB-4F2F-A2B1-C326E0AE8C17}"/>
              </a:ext>
            </a:extLst>
          </p:cNvPr>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4211614" y="380542"/>
            <a:ext cx="1066800" cy="5875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4" name="Picture 3">
            <a:extLst>
              <a:ext uri="{FF2B5EF4-FFF2-40B4-BE49-F238E27FC236}">
                <a16:creationId xmlns:a16="http://schemas.microsoft.com/office/drawing/2014/main" id="{CA0FA146-4AFF-4E8D-A081-DA63B75E5036}"/>
              </a:ext>
            </a:extLst>
          </p:cNvPr>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5522254" y="333407"/>
            <a:ext cx="990600" cy="73258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5" name="Picture 2">
            <a:extLst>
              <a:ext uri="{FF2B5EF4-FFF2-40B4-BE49-F238E27FC236}">
                <a16:creationId xmlns:a16="http://schemas.microsoft.com/office/drawing/2014/main" id="{BBD1B95C-2795-480C-A2E4-DDEC788CFF4B}"/>
              </a:ext>
            </a:extLst>
          </p:cNvPr>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6436654" y="216448"/>
            <a:ext cx="1447800" cy="61034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mc:AlternateContent xmlns:mc="http://schemas.openxmlformats.org/markup-compatibility/2006" xmlns:a14="http://schemas.microsoft.com/office/drawing/2010/main">
        <mc:Choice Requires="a14">
          <p:sp>
            <p:nvSpPr>
              <p:cNvPr id="36" name="TextBox 35">
                <a:extLst>
                  <a:ext uri="{FF2B5EF4-FFF2-40B4-BE49-F238E27FC236}">
                    <a16:creationId xmlns:a16="http://schemas.microsoft.com/office/drawing/2014/main" id="{C211FE2D-230E-4D53-B801-8B7D3D4A6B2B}"/>
                  </a:ext>
                </a:extLst>
              </p:cNvPr>
              <p:cNvSpPr txBox="1"/>
              <p:nvPr/>
            </p:nvSpPr>
            <p:spPr>
              <a:xfrm>
                <a:off x="76200" y="4343400"/>
                <a:ext cx="8686800" cy="2062103"/>
              </a:xfrm>
              <a:prstGeom prst="rect">
                <a:avLst/>
              </a:prstGeom>
              <a:noFill/>
            </p:spPr>
            <p:txBody>
              <a:bodyPr wrap="square" rtlCol="0">
                <a:spAutoFit/>
              </a:bodyPr>
              <a:lstStyle/>
              <a:p>
                <a:r>
                  <a:rPr lang="en-US" b="1" dirty="0">
                    <a:solidFill>
                      <a:srgbClr val="00B050"/>
                    </a:solidFill>
                    <a:latin typeface="Calibri" panose="020F0502020204030204" pitchFamily="34" charset="0"/>
                    <a:cs typeface="Calibri" panose="020F0502020204030204" pitchFamily="34" charset="0"/>
                  </a:rPr>
                  <a:t>Upshots:</a:t>
                </a:r>
              </a:p>
              <a:p>
                <a:endParaRPr lang="en-US" sz="400" b="1" dirty="0">
                  <a:latin typeface="Calibri" panose="020F0502020204030204" pitchFamily="34" charset="0"/>
                  <a:cs typeface="Calibri" panose="020F0502020204030204" pitchFamily="34" charset="0"/>
                </a:endParaRPr>
              </a:p>
              <a:p>
                <a:r>
                  <a:rPr lang="en-US" dirty="0">
                    <a:solidFill>
                      <a:srgbClr val="00B05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Can obtain </a:t>
                </a:r>
                <a:r>
                  <a:rPr lang="en-US" b="1" i="1" dirty="0">
                    <a:latin typeface="Calibri" panose="020F0502020204030204" pitchFamily="34" charset="0"/>
                    <a:cs typeface="Calibri" panose="020F0502020204030204" pitchFamily="34" charset="0"/>
                  </a:rPr>
                  <a:t>arbitrary </a:t>
                </a:r>
                <a:r>
                  <a:rPr lang="en-US" dirty="0">
                    <a:latin typeface="Calibri" panose="020F0502020204030204" pitchFamily="34" charset="0"/>
                    <a:cs typeface="Calibri" panose="020F0502020204030204" pitchFamily="34" charset="0"/>
                  </a:rPr>
                  <a:t>posterior distribution.</a:t>
                </a:r>
              </a:p>
              <a:p>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r>
                  <a:rPr lang="en-US" b="1" dirty="0">
                    <a:solidFill>
                      <a:srgbClr val="FF0000"/>
                    </a:solidFill>
                    <a:latin typeface="Calibri" panose="020F0502020204030204" pitchFamily="34" charset="0"/>
                    <a:cs typeface="Calibri" panose="020F0502020204030204" pitchFamily="34" charset="0"/>
                  </a:rPr>
                  <a:t>Issues:</a:t>
                </a:r>
              </a:p>
              <a:p>
                <a:endParaRPr lang="en-US" sz="400" b="1"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KLE requires </a:t>
                </a:r>
                <a:r>
                  <a:rPr lang="en-US" b="1" i="1" dirty="0">
                    <a:latin typeface="Calibri" panose="020F0502020204030204" pitchFamily="34" charset="0"/>
                    <a:cs typeface="Calibri" panose="020F0502020204030204" pitchFamily="34" charset="0"/>
                  </a:rPr>
                  <a:t>correlation length parameter</a:t>
                </a:r>
                <a:r>
                  <a:rPr lang="en-US" dirty="0">
                    <a:latin typeface="Calibri" panose="020F0502020204030204" pitchFamily="34" charset="0"/>
                    <a:cs typeface="Calibri" panose="020F0502020204030204" pitchFamily="34" charset="0"/>
                  </a:rPr>
                  <a:t>, which is unknown.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MCMC only lets you use </a:t>
                </a:r>
                <a14:m>
                  <m:oMath xmlns:m="http://schemas.openxmlformats.org/officeDocument/2006/math">
                    <m:r>
                      <a:rPr lang="en-US" b="1" i="1" dirty="0" smtClean="0">
                        <a:latin typeface="Cambria Math" panose="02040503050406030204" pitchFamily="18" charset="0"/>
                        <a:cs typeface="Calibri" panose="020F0502020204030204" pitchFamily="34" charset="0"/>
                      </a:rPr>
                      <m:t>𝑶</m:t>
                    </m:r>
                    <m:r>
                      <a:rPr lang="en-US" b="1" i="1" dirty="0" smtClean="0">
                        <a:latin typeface="Cambria Math" panose="02040503050406030204" pitchFamily="18" charset="0"/>
                        <a:cs typeface="Calibri" panose="020F0502020204030204" pitchFamily="34" charset="0"/>
                      </a:rPr>
                      <m:t>(</m:t>
                    </m:r>
                    <m:r>
                      <a:rPr lang="en-US" b="1" i="1" dirty="0" smtClean="0">
                        <a:latin typeface="Cambria Math" panose="02040503050406030204" pitchFamily="18" charset="0"/>
                        <a:cs typeface="Calibri" panose="020F0502020204030204" pitchFamily="34" charset="0"/>
                      </a:rPr>
                      <m:t>𝟏𝟎</m:t>
                    </m:r>
                    <m:r>
                      <a:rPr lang="en-US" b="1" i="1" dirty="0" smtClean="0">
                        <a:latin typeface="Cambria Math" panose="02040503050406030204" pitchFamily="18" charset="0"/>
                        <a:cs typeface="Calibri" panose="020F0502020204030204" pitchFamily="34" charset="0"/>
                      </a:rPr>
                      <m:t>) </m:t>
                    </m:r>
                  </m:oMath>
                </a14:m>
                <a:r>
                  <a:rPr lang="en-US" dirty="0">
                    <a:latin typeface="Calibri" panose="020F0502020204030204" pitchFamily="34" charset="0"/>
                    <a:cs typeface="Calibri" panose="020F0502020204030204" pitchFamily="34" charset="0"/>
                  </a:rPr>
                  <a:t>KLE modes – many more are needed to represent basal friction field </a:t>
                </a:r>
                <a14:m>
                  <m:oMath xmlns:m="http://schemas.openxmlformats.org/officeDocument/2006/math">
                    <m:r>
                      <a:rPr lang="en-US" i="1" dirty="0" smtClean="0">
                        <a:latin typeface="Cambria Math" panose="02040503050406030204" pitchFamily="18" charset="0"/>
                        <a:cs typeface="Calibri" panose="020F0502020204030204" pitchFamily="34" charset="0"/>
                      </a:rPr>
                      <m:t>𝑂</m:t>
                    </m:r>
                    <m:r>
                      <a:rPr lang="en-US" i="1" dirty="0" smtClean="0">
                        <a:latin typeface="Cambria Math" panose="02040503050406030204" pitchFamily="18" charset="0"/>
                        <a:cs typeface="Calibri" panose="020F0502020204030204" pitchFamily="34" charset="0"/>
                      </a:rPr>
                      <m:t>(1000)</m:t>
                    </m:r>
                  </m:oMath>
                </a14:m>
                <a:r>
                  <a:rPr lang="en-US" dirty="0">
                    <a:latin typeface="Calibri" panose="020F0502020204030204" pitchFamily="34" charset="0"/>
                    <a:cs typeface="Calibri" panose="020F0502020204030204" pitchFamily="34" charset="0"/>
                  </a:rPr>
                  <a:t>; more modes needed for finer resolution problems.</a:t>
                </a:r>
              </a:p>
            </p:txBody>
          </p:sp>
        </mc:Choice>
        <mc:Fallback xmlns="">
          <p:sp>
            <p:nvSpPr>
              <p:cNvPr id="36" name="TextBox 35">
                <a:extLst>
                  <a:ext uri="{FF2B5EF4-FFF2-40B4-BE49-F238E27FC236}">
                    <a16:creationId xmlns:a16="http://schemas.microsoft.com/office/drawing/2014/main" id="{C211FE2D-230E-4D53-B801-8B7D3D4A6B2B}"/>
                  </a:ext>
                </a:extLst>
              </p:cNvPr>
              <p:cNvSpPr txBox="1">
                <a:spLocks noRot="1" noChangeAspect="1" noMove="1" noResize="1" noEditPoints="1" noAdjustHandles="1" noChangeArrowheads="1" noChangeShapeType="1" noTextEdit="1"/>
              </p:cNvSpPr>
              <p:nvPr/>
            </p:nvSpPr>
            <p:spPr>
              <a:xfrm>
                <a:off x="76200" y="4343400"/>
                <a:ext cx="8686800" cy="2062103"/>
              </a:xfrm>
              <a:prstGeom prst="rect">
                <a:avLst/>
              </a:prstGeom>
              <a:blipFill>
                <a:blip r:embed="rId17"/>
                <a:stretch>
                  <a:fillRect l="-632" t="-1775" r="-491" b="-3550"/>
                </a:stretch>
              </a:blipFill>
            </p:spPr>
            <p:txBody>
              <a:bodyPr/>
              <a:lstStyle/>
              <a:p>
                <a:r>
                  <a:rPr lang="en-US">
                    <a:noFill/>
                  </a:rPr>
                  <a:t> </a:t>
                </a:r>
              </a:p>
            </p:txBody>
          </p:sp>
        </mc:Fallback>
      </mc:AlternateContent>
    </p:spTree>
    <p:extLst>
      <p:ext uri="{BB962C8B-B14F-4D97-AF65-F5344CB8AC3E}">
        <p14:creationId xmlns:p14="http://schemas.microsoft.com/office/powerpoint/2010/main" val="1717721714"/>
      </p:ext>
    </p:extLst>
  </p:cSld>
  <p:clrMapOvr>
    <a:masterClrMapping/>
  </p:clrMapOvr>
</p:sld>
</file>

<file path=ppt/slides/slide1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7EC194DD-3740-4CEF-8850-B18C9235D40C}"/>
                  </a:ext>
                </a:extLst>
              </p:cNvPr>
              <p:cNvSpPr txBox="1"/>
              <p:nvPr/>
            </p:nvSpPr>
            <p:spPr>
              <a:xfrm>
                <a:off x="76200" y="838200"/>
                <a:ext cx="7239000" cy="1052596"/>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1:</a:t>
                </a:r>
                <a:r>
                  <a:rPr lang="en-US" dirty="0">
                    <a:latin typeface="Calibri" panose="020F0502020204030204" pitchFamily="34" charset="0"/>
                    <a:cs typeface="Calibri" panose="020F0502020204030204" pitchFamily="34" charset="0"/>
                  </a:rPr>
                  <a:t> KLE + PCE + MCMC</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KLE = </a:t>
                </a:r>
                <a:r>
                  <a:rPr lang="en-US" b="1" i="1" dirty="0" err="1">
                    <a:latin typeface="Calibri" panose="020F0502020204030204" pitchFamily="34" charset="0"/>
                    <a:cs typeface="Calibri" panose="020F0502020204030204" pitchFamily="34" charset="0"/>
                  </a:rPr>
                  <a:t>Karhunen</a:t>
                </a:r>
                <a:r>
                  <a:rPr lang="en-US" b="1" i="1" dirty="0">
                    <a:latin typeface="Calibri" panose="020F0502020204030204" pitchFamily="34" charset="0"/>
                    <a:cs typeface="Calibri" panose="020F0502020204030204" pitchFamily="34" charset="0"/>
                  </a:rPr>
                  <a:t> </a:t>
                </a:r>
                <a:r>
                  <a:rPr lang="en-US" b="1" i="1" dirty="0" err="1">
                    <a:latin typeface="Calibri" panose="020F0502020204030204" pitchFamily="34" charset="0"/>
                    <a:cs typeface="Calibri" panose="020F0502020204030204" pitchFamily="34" charset="0"/>
                  </a:rPr>
                  <a:t>Loeve</a:t>
                </a:r>
                <a:r>
                  <a:rPr lang="en-US" b="1" i="1" dirty="0">
                    <a:latin typeface="Calibri" panose="020F0502020204030204" pitchFamily="34" charset="0"/>
                    <a:cs typeface="Calibri" panose="020F0502020204030204" pitchFamily="34" charset="0"/>
                  </a:rPr>
                  <a:t> Expansion:</a:t>
                </a:r>
                <a:r>
                  <a:rPr lang="en-US" dirty="0">
                    <a:latin typeface="Calibri" panose="020F0502020204030204" pitchFamily="34" charset="0"/>
                    <a:cs typeface="Calibri" panose="020F0502020204030204" pitchFamily="34" charset="0"/>
                  </a:rPr>
                  <a:t> </a:t>
                </a:r>
                <a:r>
                  <a:rPr lang="en-US" dirty="0">
                    <a:latin typeface="Calibri" panose="020F0502020204030204" pitchFamily="34" charset="0"/>
                    <a:ea typeface="Cambria Math" panose="02040503050406030204" pitchFamily="18" charset="0"/>
                    <a:cs typeface="Calibri" panose="020F0502020204030204" pitchFamily="34" charset="0"/>
                  </a:rPr>
                  <a:t>assume </a:t>
                </a:r>
                <a14:m>
                  <m:oMath xmlns:m="http://schemas.openxmlformats.org/officeDocument/2006/math">
                    <m:r>
                      <a:rPr lang="en-US" i="1">
                        <a:latin typeface="Cambria Math" panose="02040503050406030204" pitchFamily="18" charset="0"/>
                        <a:ea typeface="Cambria Math" panose="02040503050406030204" pitchFamily="18" charset="0"/>
                      </a:rPr>
                      <m:t>𝛽</m:t>
                    </m:r>
                    <m:d>
                      <m:dPr>
                        <m:ctrlPr>
                          <a:rPr lang="en-US" i="1">
                            <a:latin typeface="Cambria Math" panose="02040503050406030204" pitchFamily="18" charset="0"/>
                            <a:ea typeface="Cambria Math" panose="02040503050406030204" pitchFamily="18" charset="0"/>
                          </a:rPr>
                        </m:ctrlPr>
                      </m:dPr>
                      <m:e>
                        <m:r>
                          <a:rPr lang="en-US" b="1" i="1">
                            <a:latin typeface="Cambria Math" panose="02040503050406030204" pitchFamily="18" charset="0"/>
                            <a:ea typeface="Cambria Math" panose="02040503050406030204" pitchFamily="18" charset="0"/>
                          </a:rPr>
                          <m:t>𝒙</m:t>
                        </m:r>
                      </m:e>
                    </m:d>
                  </m:oMath>
                </a14:m>
                <a:r>
                  <a:rPr lang="en-US" dirty="0">
                    <a:latin typeface="Calibri" panose="020F0502020204030204" pitchFamily="34" charset="0"/>
                    <a:cs typeface="Calibri" panose="020F0502020204030204" pitchFamily="34" charset="0"/>
                  </a:rPr>
                  <a:t> can be represented in </a:t>
                </a:r>
                <a:r>
                  <a:rPr lang="en-US" b="1" i="1" dirty="0">
                    <a:latin typeface="Calibri" panose="020F0502020204030204" pitchFamily="34" charset="0"/>
                    <a:cs typeface="Calibri" panose="020F0502020204030204" pitchFamily="34" charset="0"/>
                  </a:rPr>
                  <a:t>reduced basis </a:t>
                </a:r>
                <a:r>
                  <a:rPr lang="en-US" dirty="0">
                    <a:latin typeface="Calibri" panose="020F0502020204030204" pitchFamily="34" charset="0"/>
                    <a:cs typeface="Calibri" panose="020F0502020204030204" pitchFamily="34" charset="0"/>
                  </a:rPr>
                  <a:t>of KLE modes centered around mean </a:t>
                </a:r>
                <a14:m>
                  <m:oMath xmlns:m="http://schemas.openxmlformats.org/officeDocument/2006/math">
                    <m:acc>
                      <m:accPr>
                        <m:chr m:val="̅"/>
                        <m:ctrlPr>
                          <a:rPr lang="en-US" i="1">
                            <a:latin typeface="Cambria Math" panose="02040503050406030204" pitchFamily="18" charset="0"/>
                          </a:rPr>
                        </m:ctrlPr>
                      </m:accPr>
                      <m:e>
                        <m:r>
                          <a:rPr lang="en-US" i="1">
                            <a:latin typeface="Cambria Math" panose="02040503050406030204" pitchFamily="18" charset="0"/>
                            <a:ea typeface="Cambria Math" panose="02040503050406030204" pitchFamily="18" charset="0"/>
                          </a:rPr>
                          <m:t>𝛽</m:t>
                        </m:r>
                      </m:e>
                    </m:acc>
                    <m:r>
                      <a:rPr lang="en-US">
                        <a:latin typeface="Cambria Math" panose="02040503050406030204" pitchFamily="18" charset="0"/>
                      </a:rPr>
                      <m:t>(</m:t>
                    </m:r>
                    <m:r>
                      <a:rPr lang="en-US" b="1" i="1" dirty="0">
                        <a:latin typeface="Cambria Math" panose="02040503050406030204" pitchFamily="18" charset="0"/>
                      </a:rPr>
                      <m:t>𝒙</m:t>
                    </m:r>
                    <m:r>
                      <a:rPr lang="en-US">
                        <a:latin typeface="Cambria Math" panose="02040503050406030204" pitchFamily="18" charset="0"/>
                      </a:rPr>
                      <m:t>)</m:t>
                    </m:r>
                  </m:oMath>
                </a14:m>
                <a:r>
                  <a:rPr lang="en-US" dirty="0">
                    <a:latin typeface="Calibri" panose="020F0502020204030204" pitchFamily="34" charset="0"/>
                    <a:cs typeface="Calibri" panose="020F0502020204030204" pitchFamily="34" charset="0"/>
                  </a:rPr>
                  <a:t>: </a:t>
                </a:r>
              </a:p>
            </p:txBody>
          </p:sp>
        </mc:Choice>
        <mc:Fallback xmlns="">
          <p:sp>
            <p:nvSpPr>
              <p:cNvPr id="2" name="TextBox 1">
                <a:extLst>
                  <a:ext uri="{FF2B5EF4-FFF2-40B4-BE49-F238E27FC236}">
                    <a16:creationId xmlns:a16="http://schemas.microsoft.com/office/drawing/2014/main" id="{7EC194DD-3740-4CEF-8850-B18C9235D40C}"/>
                  </a:ext>
                </a:extLst>
              </p:cNvPr>
              <p:cNvSpPr txBox="1">
                <a:spLocks noRot="1" noChangeAspect="1" noMove="1" noResize="1" noEditPoints="1" noAdjustHandles="1" noChangeArrowheads="1" noChangeShapeType="1" noTextEdit="1"/>
              </p:cNvSpPr>
              <p:nvPr/>
            </p:nvSpPr>
            <p:spPr>
              <a:xfrm>
                <a:off x="76200" y="838200"/>
                <a:ext cx="7239000" cy="1052596"/>
              </a:xfrm>
              <a:prstGeom prst="rect">
                <a:avLst/>
              </a:prstGeom>
              <a:blipFill>
                <a:blip r:embed="rId2"/>
                <a:stretch>
                  <a:fillRect l="-758" t="-3488" r="-1011" b="-814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FBEBDA56-72D4-4222-80E8-B8A37885E0A3}"/>
                  </a:ext>
                </a:extLst>
              </p:cNvPr>
              <p:cNvSpPr txBox="1"/>
              <p:nvPr/>
            </p:nvSpPr>
            <p:spPr>
              <a:xfrm>
                <a:off x="1745180" y="2059082"/>
                <a:ext cx="3657600" cy="789640"/>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func>
                        <m:funcPr>
                          <m:ctrlPr>
                            <a:rPr lang="en-US" sz="1600" i="1">
                              <a:latin typeface="Cambria Math" panose="02040503050406030204" pitchFamily="18" charset="0"/>
                              <a:cs typeface="Calibri" panose="020F0502020204030204" pitchFamily="34" charset="0"/>
                            </a:rPr>
                          </m:ctrlPr>
                        </m:funcPr>
                        <m:fName>
                          <m:r>
                            <m:rPr>
                              <m:sty m:val="p"/>
                            </m:rPr>
                            <a:rPr lang="en-US" sz="1600">
                              <a:latin typeface="Cambria Math" panose="02040503050406030204" pitchFamily="18" charset="0"/>
                              <a:cs typeface="Calibri" panose="020F0502020204030204" pitchFamily="34" charset="0"/>
                            </a:rPr>
                            <m:t>log</m:t>
                          </m:r>
                        </m:fName>
                        <m:e>
                          <m:d>
                            <m:dPr>
                              <m:ctrlPr>
                                <a:rPr lang="en-US" sz="1600" i="1">
                                  <a:latin typeface="Cambria Math" panose="02040503050406030204" pitchFamily="18" charset="0"/>
                                  <a:cs typeface="Calibri" panose="020F0502020204030204" pitchFamily="34" charset="0"/>
                                </a:rPr>
                              </m:ctrlPr>
                            </m:dPr>
                            <m:e>
                              <m:r>
                                <a:rPr lang="en-US" sz="1600" i="1">
                                  <a:latin typeface="Cambria Math" panose="02040503050406030204" pitchFamily="18" charset="0"/>
                                  <a:ea typeface="Cambria Math" panose="02040503050406030204" pitchFamily="18" charset="0"/>
                                </a:rPr>
                                <m:t>𝛽</m:t>
                              </m:r>
                              <m:d>
                                <m:dPr>
                                  <m:ctrlPr>
                                    <a:rPr lang="en-US" sz="1600" i="1">
                                      <a:latin typeface="Cambria Math" panose="02040503050406030204" pitchFamily="18" charset="0"/>
                                      <a:ea typeface="Cambria Math" panose="02040503050406030204" pitchFamily="18" charset="0"/>
                                    </a:rPr>
                                  </m:ctrlPr>
                                </m:dPr>
                                <m:e>
                                  <m:r>
                                    <a:rPr lang="en-US" sz="1600" b="1" i="1">
                                      <a:latin typeface="Cambria Math" panose="02040503050406030204" pitchFamily="18" charset="0"/>
                                      <a:ea typeface="Cambria Math" panose="02040503050406030204" pitchFamily="18" charset="0"/>
                                    </a:rPr>
                                    <m:t>𝒙</m:t>
                                  </m:r>
                                </m:e>
                              </m:d>
                            </m:e>
                          </m:d>
                        </m:e>
                      </m:func>
                      <m:r>
                        <a:rPr lang="en-US" sz="1600" i="1">
                          <a:latin typeface="Cambria Math" panose="02040503050406030204" pitchFamily="18" charset="0"/>
                          <a:ea typeface="Cambria Math" panose="02040503050406030204" pitchFamily="18" charset="0"/>
                        </a:rPr>
                        <m:t>=</m:t>
                      </m:r>
                      <m:func>
                        <m:funcPr>
                          <m:ctrlPr>
                            <a:rPr lang="en-US" sz="1600" i="1">
                              <a:latin typeface="Cambria Math" panose="02040503050406030204" pitchFamily="18" charset="0"/>
                              <a:ea typeface="Cambria Math" panose="02040503050406030204" pitchFamily="18" charset="0"/>
                            </a:rPr>
                          </m:ctrlPr>
                        </m:funcPr>
                        <m:fName>
                          <m:r>
                            <m:rPr>
                              <m:sty m:val="p"/>
                            </m:rPr>
                            <a:rPr lang="en-US" sz="1600">
                              <a:latin typeface="Cambria Math" panose="02040503050406030204" pitchFamily="18" charset="0"/>
                              <a:ea typeface="Cambria Math" panose="02040503050406030204" pitchFamily="18" charset="0"/>
                            </a:rPr>
                            <m:t>log</m:t>
                          </m:r>
                        </m:fName>
                        <m:e>
                          <m:d>
                            <m:dPr>
                              <m:ctrlPr>
                                <a:rPr lang="en-US" sz="1600" i="1">
                                  <a:latin typeface="Cambria Math" panose="02040503050406030204" pitchFamily="18" charset="0"/>
                                  <a:ea typeface="Cambria Math" panose="02040503050406030204" pitchFamily="18" charset="0"/>
                                </a:rPr>
                              </m:ctrlPr>
                            </m:dPr>
                            <m:e>
                              <m:acc>
                                <m:accPr>
                                  <m:chr m:val="̅"/>
                                  <m:ctrlPr>
                                    <a:rPr lang="en-US" sz="1600" i="1">
                                      <a:latin typeface="Cambria Math" panose="02040503050406030204" pitchFamily="18" charset="0"/>
                                    </a:rPr>
                                  </m:ctrlPr>
                                </m:accPr>
                                <m:e>
                                  <m:r>
                                    <a:rPr lang="en-US" sz="1600" i="1">
                                      <a:latin typeface="Cambria Math" panose="02040503050406030204" pitchFamily="18" charset="0"/>
                                      <a:ea typeface="Cambria Math" panose="02040503050406030204" pitchFamily="18" charset="0"/>
                                    </a:rPr>
                                    <m:t>𝛽</m:t>
                                  </m:r>
                                </m:e>
                              </m:acc>
                            </m:e>
                          </m:d>
                        </m:e>
                      </m:func>
                      <m:r>
                        <a:rPr lang="en-US" sz="1600" i="1">
                          <a:latin typeface="Cambria Math" panose="02040503050406030204" pitchFamily="18" charset="0"/>
                          <a:ea typeface="Cambria Math" panose="02040503050406030204" pitchFamily="18" charset="0"/>
                        </a:rPr>
                        <m:t>+</m:t>
                      </m:r>
                      <m:nary>
                        <m:naryPr>
                          <m:chr m:val="∑"/>
                          <m:ctrlPr>
                            <a:rPr lang="en-US" sz="1600" i="1">
                              <a:latin typeface="Cambria Math" panose="02040503050406030204" pitchFamily="18" charset="0"/>
                              <a:ea typeface="Cambria Math" panose="02040503050406030204" pitchFamily="18" charset="0"/>
                            </a:rPr>
                          </m:ctrlPr>
                        </m:naryPr>
                        <m:sub>
                          <m:r>
                            <m:rPr>
                              <m:brk m:alnAt="23"/>
                            </m:rPr>
                            <a:rPr lang="en-US" sz="1600" i="1">
                              <a:latin typeface="Cambria Math" panose="02040503050406030204" pitchFamily="18" charset="0"/>
                              <a:ea typeface="Cambria Math" panose="02040503050406030204" pitchFamily="18" charset="0"/>
                            </a:rPr>
                            <m:t>𝑖</m:t>
                          </m:r>
                          <m:r>
                            <a:rPr lang="en-US" sz="1600" i="1">
                              <a:latin typeface="Cambria Math" panose="02040503050406030204" pitchFamily="18" charset="0"/>
                              <a:ea typeface="Cambria Math" panose="02040503050406030204" pitchFamily="18" charset="0"/>
                            </a:rPr>
                            <m:t>=1</m:t>
                          </m:r>
                        </m:sub>
                        <m:sup>
                          <m:r>
                            <a:rPr lang="en-US" sz="1600" i="1">
                              <a:latin typeface="Cambria Math" panose="02040503050406030204" pitchFamily="18" charset="0"/>
                              <a:ea typeface="Cambria Math" panose="02040503050406030204" pitchFamily="18" charset="0"/>
                            </a:rPr>
                            <m:t>𝑑</m:t>
                          </m:r>
                        </m:sup>
                        <m:e>
                          <m:rad>
                            <m:radPr>
                              <m:degHide m:val="on"/>
                              <m:ctrlPr>
                                <a:rPr lang="en-US" sz="1600" i="1">
                                  <a:latin typeface="Cambria Math" panose="02040503050406030204" pitchFamily="18" charset="0"/>
                                  <a:ea typeface="Cambria Math" panose="02040503050406030204" pitchFamily="18" charset="0"/>
                                </a:rPr>
                              </m:ctrlPr>
                            </m:radPr>
                            <m:deg/>
                            <m:e>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𝜆</m:t>
                                  </m:r>
                                </m:e>
                                <m:sub>
                                  <m:r>
                                    <a:rPr lang="en-US" sz="1600" i="1">
                                      <a:latin typeface="Cambria Math" panose="02040503050406030204" pitchFamily="18" charset="0"/>
                                      <a:ea typeface="Cambria Math" panose="02040503050406030204" pitchFamily="18" charset="0"/>
                                    </a:rPr>
                                    <m:t>𝑖</m:t>
                                  </m:r>
                                </m:sub>
                              </m:sSub>
                            </m:e>
                          </m:rad>
                        </m:e>
                      </m:nary>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𝜙</m:t>
                          </m:r>
                        </m:e>
                        <m:sub>
                          <m:r>
                            <a:rPr lang="en-US" sz="1600" i="1">
                              <a:latin typeface="Cambria Math" panose="02040503050406030204" pitchFamily="18" charset="0"/>
                              <a:ea typeface="Cambria Math" panose="02040503050406030204" pitchFamily="18" charset="0"/>
                            </a:rPr>
                            <m:t>𝑖</m:t>
                          </m:r>
                        </m:sub>
                      </m:sSub>
                      <m:r>
                        <a:rPr lang="en-US" sz="1600" i="1">
                          <a:latin typeface="Cambria Math" panose="02040503050406030204" pitchFamily="18" charset="0"/>
                          <a:ea typeface="Cambria Math" panose="02040503050406030204" pitchFamily="18" charset="0"/>
                        </a:rPr>
                        <m:t>(</m:t>
                      </m:r>
                      <m:r>
                        <a:rPr lang="en-US" sz="1600" b="1" i="1">
                          <a:latin typeface="Cambria Math" panose="02040503050406030204" pitchFamily="18" charset="0"/>
                          <a:ea typeface="Cambria Math" panose="02040503050406030204" pitchFamily="18" charset="0"/>
                        </a:rPr>
                        <m:t>𝒙</m:t>
                      </m:r>
                      <m:r>
                        <a:rPr lang="en-US" sz="1600" i="1">
                          <a:latin typeface="Cambria Math" panose="02040503050406030204" pitchFamily="18" charset="0"/>
                          <a:ea typeface="Cambria Math" panose="02040503050406030204" pitchFamily="18" charset="0"/>
                        </a:rPr>
                        <m:t>)</m:t>
                      </m:r>
                      <m:sSub>
                        <m:sSubPr>
                          <m:ctrlPr>
                            <a:rPr lang="en-US" sz="1600" i="1">
                              <a:latin typeface="Cambria Math" panose="02040503050406030204" pitchFamily="18" charset="0"/>
                              <a:ea typeface="Cambria Math" panose="02040503050406030204" pitchFamily="18" charset="0"/>
                            </a:rPr>
                          </m:ctrlPr>
                        </m:sSubPr>
                        <m:e>
                          <m:r>
                            <a:rPr lang="en-US" sz="1600" i="1">
                              <a:latin typeface="Cambria Math" panose="02040503050406030204" pitchFamily="18" charset="0"/>
                              <a:ea typeface="Cambria Math" panose="02040503050406030204" pitchFamily="18" charset="0"/>
                            </a:rPr>
                            <m:t>𝑧</m:t>
                          </m:r>
                        </m:e>
                        <m:sub>
                          <m:r>
                            <a:rPr lang="en-US" sz="1600" i="1">
                              <a:latin typeface="Cambria Math" panose="02040503050406030204" pitchFamily="18" charset="0"/>
                              <a:ea typeface="Cambria Math" panose="02040503050406030204" pitchFamily="18" charset="0"/>
                            </a:rPr>
                            <m:t>𝑖</m:t>
                          </m:r>
                        </m:sub>
                      </m:sSub>
                    </m:oMath>
                  </m:oMathPara>
                </a14:m>
                <a:endParaRPr lang="en-US" sz="1600" dirty="0"/>
              </a:p>
            </p:txBody>
          </p:sp>
        </mc:Choice>
        <mc:Fallback xmlns="">
          <p:sp>
            <p:nvSpPr>
              <p:cNvPr id="12" name="TextBox 11">
                <a:extLst>
                  <a:ext uri="{FF2B5EF4-FFF2-40B4-BE49-F238E27FC236}">
                    <a16:creationId xmlns:a16="http://schemas.microsoft.com/office/drawing/2014/main" id="{FBEBDA56-72D4-4222-80E8-B8A37885E0A3}"/>
                  </a:ext>
                </a:extLst>
              </p:cNvPr>
              <p:cNvSpPr txBox="1">
                <a:spLocks noRot="1" noChangeAspect="1" noMove="1" noResize="1" noEditPoints="1" noAdjustHandles="1" noChangeArrowheads="1" noChangeShapeType="1" noTextEdit="1"/>
              </p:cNvSpPr>
              <p:nvPr/>
            </p:nvSpPr>
            <p:spPr>
              <a:xfrm>
                <a:off x="1745180" y="2059082"/>
                <a:ext cx="3657600" cy="789640"/>
              </a:xfrm>
              <a:prstGeom prst="rect">
                <a:avLst/>
              </a:prstGeom>
              <a:blipFill>
                <a:blip r:embed="rId3"/>
                <a:stretch>
                  <a:fillRect/>
                </a:stretch>
              </a:blipFill>
              <a:ln>
                <a:solidFill>
                  <a:schemeClr val="tx1"/>
                </a:solidFill>
              </a:ln>
            </p:spPr>
            <p:txBody>
              <a:bodyPr/>
              <a:lstStyle/>
              <a:p>
                <a:r>
                  <a:rPr lang="en-US">
                    <a:noFill/>
                  </a:rPr>
                  <a:t> </a:t>
                </a:r>
              </a:p>
            </p:txBody>
          </p:sp>
        </mc:Fallback>
      </mc:AlternateContent>
      <p:sp>
        <p:nvSpPr>
          <p:cNvPr id="13" name="TextBox 12">
            <a:extLst>
              <a:ext uri="{FF2B5EF4-FFF2-40B4-BE49-F238E27FC236}">
                <a16:creationId xmlns:a16="http://schemas.microsoft.com/office/drawing/2014/main" id="{002E96B4-468A-4E23-ABCE-D747E35E16AC}"/>
              </a:ext>
            </a:extLst>
          </p:cNvPr>
          <p:cNvSpPr txBox="1"/>
          <p:nvPr/>
        </p:nvSpPr>
        <p:spPr>
          <a:xfrm>
            <a:off x="76200" y="2894391"/>
            <a:ext cx="7239000" cy="1723549"/>
          </a:xfrm>
          <a:prstGeom prst="rect">
            <a:avLst/>
          </a:prstGeom>
          <a:noFill/>
        </p:spPr>
        <p:txBody>
          <a:bodyPr wrap="square" rtlCol="0">
            <a:spAutoFit/>
          </a:bodyPr>
          <a:lstStyle/>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PCE = Polynomial Chaos Expansion</a:t>
            </a:r>
            <a:r>
              <a:rPr lang="en-US" dirty="0">
                <a:latin typeface="Calibri" panose="020F0502020204030204" pitchFamily="34" charset="0"/>
                <a:cs typeface="Calibri" panose="020F0502020204030204" pitchFamily="34" charset="0"/>
              </a:rPr>
              <a:t>: create PCE emulator for mismatch (over surface velocity, SMB, thickness) discrepancy.</a:t>
            </a: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b="1" i="1" dirty="0">
                <a:latin typeface="Calibri" panose="020F0502020204030204" pitchFamily="34" charset="0"/>
                <a:cs typeface="Calibri" panose="020F0502020204030204" pitchFamily="34" charset="0"/>
              </a:rPr>
              <a:t>MCMC = Markov Chain Monte Carlo: </a:t>
            </a:r>
            <a:r>
              <a:rPr lang="en-US" dirty="0">
                <a:latin typeface="Calibri" panose="020F0502020204030204" pitchFamily="34" charset="0"/>
                <a:cs typeface="Calibri" panose="020F0502020204030204" pitchFamily="34" charset="0"/>
              </a:rPr>
              <a:t>do MCMC calibration          using PCE emulator to infer Maximum A Posteriori (MAP) point.</a:t>
            </a:r>
          </a:p>
          <a:p>
            <a:pPr marL="742950" lvl="1"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p:grpSp>
        <p:nvGrpSpPr>
          <p:cNvPr id="17" name="Group 16">
            <a:extLst>
              <a:ext uri="{FF2B5EF4-FFF2-40B4-BE49-F238E27FC236}">
                <a16:creationId xmlns:a16="http://schemas.microsoft.com/office/drawing/2014/main" id="{EE974DA8-1574-45CA-9691-66F08CC3A6F9}"/>
              </a:ext>
            </a:extLst>
          </p:cNvPr>
          <p:cNvGrpSpPr/>
          <p:nvPr/>
        </p:nvGrpSpPr>
        <p:grpSpPr>
          <a:xfrm>
            <a:off x="6097456" y="1920974"/>
            <a:ext cx="2965817" cy="1111578"/>
            <a:chOff x="199678" y="2650673"/>
            <a:chExt cx="3874234" cy="1839429"/>
          </a:xfrm>
        </p:grpSpPr>
        <p:pic>
          <p:nvPicPr>
            <p:cNvPr id="18" name="Picture 17">
              <a:extLst>
                <a:ext uri="{FF2B5EF4-FFF2-40B4-BE49-F238E27FC236}">
                  <a16:creationId xmlns:a16="http://schemas.microsoft.com/office/drawing/2014/main" id="{F5FF9244-8FFC-4905-B596-74A651280B96}"/>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99679" y="2677418"/>
              <a:ext cx="714721" cy="916177"/>
            </a:xfrm>
            <a:prstGeom prst="rect">
              <a:avLst/>
            </a:prstGeom>
          </p:spPr>
        </p:pic>
        <p:pic>
          <p:nvPicPr>
            <p:cNvPr id="19" name="Picture 18">
              <a:extLst>
                <a:ext uri="{FF2B5EF4-FFF2-40B4-BE49-F238E27FC236}">
                  <a16:creationId xmlns:a16="http://schemas.microsoft.com/office/drawing/2014/main" id="{25CC1188-A839-4E0D-BD51-E0FEF6D66151}"/>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914400" y="2676073"/>
              <a:ext cx="780562" cy="926595"/>
            </a:xfrm>
            <a:prstGeom prst="rect">
              <a:avLst/>
            </a:prstGeom>
          </p:spPr>
        </p:pic>
        <p:pic>
          <p:nvPicPr>
            <p:cNvPr id="20" name="Picture 19">
              <a:extLst>
                <a:ext uri="{FF2B5EF4-FFF2-40B4-BE49-F238E27FC236}">
                  <a16:creationId xmlns:a16="http://schemas.microsoft.com/office/drawing/2014/main" id="{D1085CA6-E9B2-4867-9EFC-AA18D529D45B}"/>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694962" y="2650673"/>
              <a:ext cx="839064" cy="942922"/>
            </a:xfrm>
            <a:prstGeom prst="rect">
              <a:avLst/>
            </a:prstGeom>
          </p:spPr>
        </p:pic>
        <p:pic>
          <p:nvPicPr>
            <p:cNvPr id="25" name="Picture 24">
              <a:extLst>
                <a:ext uri="{FF2B5EF4-FFF2-40B4-BE49-F238E27FC236}">
                  <a16:creationId xmlns:a16="http://schemas.microsoft.com/office/drawing/2014/main" id="{D8789440-C29D-412A-B586-14C9EFD1B5ED}"/>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2534026" y="2650673"/>
              <a:ext cx="785691" cy="951995"/>
            </a:xfrm>
            <a:prstGeom prst="rect">
              <a:avLst/>
            </a:prstGeom>
          </p:spPr>
        </p:pic>
        <p:pic>
          <p:nvPicPr>
            <p:cNvPr id="27" name="Picture 26">
              <a:extLst>
                <a:ext uri="{FF2B5EF4-FFF2-40B4-BE49-F238E27FC236}">
                  <a16:creationId xmlns:a16="http://schemas.microsoft.com/office/drawing/2014/main" id="{8E9E3244-94E0-4055-A24B-913DEC8243D3}"/>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3276600" y="2658135"/>
              <a:ext cx="797312" cy="935460"/>
            </a:xfrm>
            <a:prstGeom prst="rect">
              <a:avLst/>
            </a:prstGeom>
          </p:spPr>
        </p:pic>
        <p:pic>
          <p:nvPicPr>
            <p:cNvPr id="28" name="Picture 27">
              <a:extLst>
                <a:ext uri="{FF2B5EF4-FFF2-40B4-BE49-F238E27FC236}">
                  <a16:creationId xmlns:a16="http://schemas.microsoft.com/office/drawing/2014/main" id="{0FF1892F-7806-49B9-BF09-79ECC3381CE9}"/>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199678" y="3594201"/>
              <a:ext cx="714721" cy="895901"/>
            </a:xfrm>
            <a:prstGeom prst="rect">
              <a:avLst/>
            </a:prstGeom>
          </p:spPr>
        </p:pic>
        <p:pic>
          <p:nvPicPr>
            <p:cNvPr id="29" name="Picture 28">
              <a:extLst>
                <a:ext uri="{FF2B5EF4-FFF2-40B4-BE49-F238E27FC236}">
                  <a16:creationId xmlns:a16="http://schemas.microsoft.com/office/drawing/2014/main" id="{3EC7C498-62FB-4F1D-930F-59338C9592E7}"/>
                </a:ext>
              </a:extLst>
            </p:cNvPr>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914400" y="3537401"/>
              <a:ext cx="762700" cy="952701"/>
            </a:xfrm>
            <a:prstGeom prst="rect">
              <a:avLst/>
            </a:prstGeom>
          </p:spPr>
        </p:pic>
        <p:pic>
          <p:nvPicPr>
            <p:cNvPr id="30" name="Picture 29">
              <a:extLst>
                <a:ext uri="{FF2B5EF4-FFF2-40B4-BE49-F238E27FC236}">
                  <a16:creationId xmlns:a16="http://schemas.microsoft.com/office/drawing/2014/main" id="{07E5A8C2-2138-4688-8B09-3734F118F982}"/>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1708794" y="3563132"/>
              <a:ext cx="774013" cy="926970"/>
            </a:xfrm>
            <a:prstGeom prst="rect">
              <a:avLst/>
            </a:prstGeom>
          </p:spPr>
        </p:pic>
        <p:pic>
          <p:nvPicPr>
            <p:cNvPr id="31" name="Picture 30">
              <a:extLst>
                <a:ext uri="{FF2B5EF4-FFF2-40B4-BE49-F238E27FC236}">
                  <a16:creationId xmlns:a16="http://schemas.microsoft.com/office/drawing/2014/main" id="{78D20A81-99B1-46FB-8218-37664D775A36}"/>
                </a:ext>
              </a:extLst>
            </p:cNvPr>
            <p:cNvPicPr>
              <a:picLocks noChangeAspect="1"/>
            </p:cNvPicPr>
            <p:nvPr/>
          </p:nvPicPr>
          <p:blipFill>
            <a:blip r:embed="rId12" cstate="print">
              <a:extLst>
                <a:ext uri="{28A0092B-C50C-407E-A947-70E740481C1C}">
                  <a14:useLocalDpi xmlns:a14="http://schemas.microsoft.com/office/drawing/2010/main" val="0"/>
                </a:ext>
              </a:extLst>
            </a:blip>
            <a:stretch>
              <a:fillRect/>
            </a:stretch>
          </p:blipFill>
          <p:spPr>
            <a:xfrm>
              <a:off x="2534026" y="3537732"/>
              <a:ext cx="777636" cy="952370"/>
            </a:xfrm>
            <a:prstGeom prst="rect">
              <a:avLst/>
            </a:prstGeom>
          </p:spPr>
        </p:pic>
        <p:pic>
          <p:nvPicPr>
            <p:cNvPr id="32" name="Picture 31">
              <a:extLst>
                <a:ext uri="{FF2B5EF4-FFF2-40B4-BE49-F238E27FC236}">
                  <a16:creationId xmlns:a16="http://schemas.microsoft.com/office/drawing/2014/main" id="{A405107A-7E42-48D0-A312-C8D9A691EF82}"/>
                </a:ext>
              </a:extLst>
            </p:cNvPr>
            <p:cNvPicPr>
              <a:picLocks noChangeAspect="1"/>
            </p:cNvPicPr>
            <p:nvPr/>
          </p:nvPicPr>
          <p:blipFill>
            <a:blip r:embed="rId13" cstate="print">
              <a:extLst>
                <a:ext uri="{28A0092B-C50C-407E-A947-70E740481C1C}">
                  <a14:useLocalDpi xmlns:a14="http://schemas.microsoft.com/office/drawing/2010/main" val="0"/>
                </a:ext>
              </a:extLst>
            </a:blip>
            <a:stretch>
              <a:fillRect/>
            </a:stretch>
          </p:blipFill>
          <p:spPr>
            <a:xfrm>
              <a:off x="3232405" y="3546198"/>
              <a:ext cx="802386" cy="943904"/>
            </a:xfrm>
            <a:prstGeom prst="rect">
              <a:avLst/>
            </a:prstGeom>
          </p:spPr>
        </p:pic>
      </p:grpSp>
      <p:sp>
        <p:nvSpPr>
          <p:cNvPr id="4" name="TextBox 3">
            <a:extLst>
              <a:ext uri="{FF2B5EF4-FFF2-40B4-BE49-F238E27FC236}">
                <a16:creationId xmlns:a16="http://schemas.microsoft.com/office/drawing/2014/main" id="{AE9B18FA-81D6-459F-9A9A-240EA294EE5C}"/>
              </a:ext>
            </a:extLst>
          </p:cNvPr>
          <p:cNvSpPr txBox="1"/>
          <p:nvPr/>
        </p:nvSpPr>
        <p:spPr>
          <a:xfrm>
            <a:off x="7259150" y="1551745"/>
            <a:ext cx="1634505" cy="307777"/>
          </a:xfrm>
          <a:prstGeom prst="rect">
            <a:avLst/>
          </a:prstGeom>
          <a:noFill/>
          <a:ln>
            <a:solidFill>
              <a:schemeClr val="tx1"/>
            </a:solidFill>
          </a:ln>
        </p:spPr>
        <p:txBody>
          <a:bodyPr wrap="square" rtlCol="0">
            <a:spAutoFit/>
          </a:bodyPr>
          <a:lstStyle/>
          <a:p>
            <a:pPr algn="ctr"/>
            <a:r>
              <a:rPr lang="en-US" sz="1400" dirty="0">
                <a:latin typeface="Calibri" panose="020F0502020204030204" pitchFamily="34" charset="0"/>
                <a:cs typeface="Calibri" panose="020F0502020204030204" pitchFamily="34" charset="0"/>
              </a:rPr>
              <a:t>First 10 KLE modes</a:t>
            </a:r>
          </a:p>
        </p:txBody>
      </p:sp>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1A6657FA-4A08-48C9-B2DC-9E8D0DD3332B}"/>
                  </a:ext>
                </a:extLst>
              </p:cNvPr>
              <p:cNvSpPr txBox="1"/>
              <p:nvPr/>
            </p:nvSpPr>
            <p:spPr>
              <a:xfrm>
                <a:off x="76200" y="4343400"/>
                <a:ext cx="8686800" cy="2062103"/>
              </a:xfrm>
              <a:prstGeom prst="rect">
                <a:avLst/>
              </a:prstGeom>
              <a:noFill/>
            </p:spPr>
            <p:txBody>
              <a:bodyPr wrap="square" rtlCol="0">
                <a:spAutoFit/>
              </a:bodyPr>
              <a:lstStyle/>
              <a:p>
                <a:r>
                  <a:rPr lang="en-US" b="1" dirty="0">
                    <a:solidFill>
                      <a:srgbClr val="00B050"/>
                    </a:solidFill>
                    <a:latin typeface="Calibri" panose="020F0502020204030204" pitchFamily="34" charset="0"/>
                    <a:cs typeface="Calibri" panose="020F0502020204030204" pitchFamily="34" charset="0"/>
                  </a:rPr>
                  <a:t>Upshots:</a:t>
                </a:r>
              </a:p>
              <a:p>
                <a:endParaRPr lang="en-US" sz="400" b="1" dirty="0">
                  <a:latin typeface="Calibri" panose="020F0502020204030204" pitchFamily="34" charset="0"/>
                  <a:cs typeface="Calibri" panose="020F0502020204030204" pitchFamily="34" charset="0"/>
                </a:endParaRPr>
              </a:p>
              <a:p>
                <a:r>
                  <a:rPr lang="en-US" dirty="0">
                    <a:solidFill>
                      <a:srgbClr val="00B05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Can obtain </a:t>
                </a:r>
                <a:r>
                  <a:rPr lang="en-US" b="1" i="1" dirty="0">
                    <a:latin typeface="Calibri" panose="020F0502020204030204" pitchFamily="34" charset="0"/>
                    <a:cs typeface="Calibri" panose="020F0502020204030204" pitchFamily="34" charset="0"/>
                  </a:rPr>
                  <a:t>arbitrary </a:t>
                </a:r>
                <a:r>
                  <a:rPr lang="en-US" dirty="0">
                    <a:latin typeface="Calibri" panose="020F0502020204030204" pitchFamily="34" charset="0"/>
                    <a:cs typeface="Calibri" panose="020F0502020204030204" pitchFamily="34" charset="0"/>
                  </a:rPr>
                  <a:t>posterior distribution.</a:t>
                </a:r>
              </a:p>
              <a:p>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r>
                  <a:rPr lang="en-US" b="1" dirty="0">
                    <a:solidFill>
                      <a:srgbClr val="FF0000"/>
                    </a:solidFill>
                    <a:latin typeface="Calibri" panose="020F0502020204030204" pitchFamily="34" charset="0"/>
                    <a:cs typeface="Calibri" panose="020F0502020204030204" pitchFamily="34" charset="0"/>
                  </a:rPr>
                  <a:t>Issues:</a:t>
                </a:r>
              </a:p>
              <a:p>
                <a:endParaRPr lang="en-US" sz="400" b="1"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KLE requires </a:t>
                </a:r>
                <a:r>
                  <a:rPr lang="en-US" b="1" i="1" dirty="0">
                    <a:latin typeface="Calibri" panose="020F0502020204030204" pitchFamily="34" charset="0"/>
                    <a:cs typeface="Calibri" panose="020F0502020204030204" pitchFamily="34" charset="0"/>
                  </a:rPr>
                  <a:t>correlation length parameter</a:t>
                </a:r>
                <a:r>
                  <a:rPr lang="en-US" dirty="0">
                    <a:latin typeface="Calibri" panose="020F0502020204030204" pitchFamily="34" charset="0"/>
                    <a:cs typeface="Calibri" panose="020F0502020204030204" pitchFamily="34" charset="0"/>
                  </a:rPr>
                  <a:t>, which is unknown.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MCMC only lets you use </a:t>
                </a:r>
                <a14:m>
                  <m:oMath xmlns:m="http://schemas.openxmlformats.org/officeDocument/2006/math">
                    <m:r>
                      <a:rPr lang="en-US" b="1" i="1" dirty="0" smtClean="0">
                        <a:latin typeface="Cambria Math" panose="02040503050406030204" pitchFamily="18" charset="0"/>
                        <a:cs typeface="Calibri" panose="020F0502020204030204" pitchFamily="34" charset="0"/>
                      </a:rPr>
                      <m:t>𝑶</m:t>
                    </m:r>
                    <m:r>
                      <a:rPr lang="en-US" b="1" i="1" dirty="0" smtClean="0">
                        <a:latin typeface="Cambria Math" panose="02040503050406030204" pitchFamily="18" charset="0"/>
                        <a:cs typeface="Calibri" panose="020F0502020204030204" pitchFamily="34" charset="0"/>
                      </a:rPr>
                      <m:t>(</m:t>
                    </m:r>
                    <m:r>
                      <a:rPr lang="en-US" b="1" i="1" dirty="0" smtClean="0">
                        <a:latin typeface="Cambria Math" panose="02040503050406030204" pitchFamily="18" charset="0"/>
                        <a:cs typeface="Calibri" panose="020F0502020204030204" pitchFamily="34" charset="0"/>
                      </a:rPr>
                      <m:t>𝟏𝟎</m:t>
                    </m:r>
                    <m:r>
                      <a:rPr lang="en-US" b="1" i="1" dirty="0" smtClean="0">
                        <a:latin typeface="Cambria Math" panose="02040503050406030204" pitchFamily="18" charset="0"/>
                        <a:cs typeface="Calibri" panose="020F0502020204030204" pitchFamily="34" charset="0"/>
                      </a:rPr>
                      <m:t>) </m:t>
                    </m:r>
                  </m:oMath>
                </a14:m>
                <a:r>
                  <a:rPr lang="en-US" dirty="0">
                    <a:latin typeface="Calibri" panose="020F0502020204030204" pitchFamily="34" charset="0"/>
                    <a:cs typeface="Calibri" panose="020F0502020204030204" pitchFamily="34" charset="0"/>
                  </a:rPr>
                  <a:t>KLE modes – many more are needed to represent basal friction field </a:t>
                </a:r>
                <a14:m>
                  <m:oMath xmlns:m="http://schemas.openxmlformats.org/officeDocument/2006/math">
                    <m:r>
                      <a:rPr lang="en-US" i="1" dirty="0" smtClean="0">
                        <a:latin typeface="Cambria Math" panose="02040503050406030204" pitchFamily="18" charset="0"/>
                        <a:cs typeface="Calibri" panose="020F0502020204030204" pitchFamily="34" charset="0"/>
                      </a:rPr>
                      <m:t>𝑂</m:t>
                    </m:r>
                    <m:r>
                      <a:rPr lang="en-US" i="1" dirty="0" smtClean="0">
                        <a:latin typeface="Cambria Math" panose="02040503050406030204" pitchFamily="18" charset="0"/>
                        <a:cs typeface="Calibri" panose="020F0502020204030204" pitchFamily="34" charset="0"/>
                      </a:rPr>
                      <m:t>(1000)</m:t>
                    </m:r>
                  </m:oMath>
                </a14:m>
                <a:r>
                  <a:rPr lang="en-US" dirty="0">
                    <a:latin typeface="Calibri" panose="020F0502020204030204" pitchFamily="34" charset="0"/>
                    <a:cs typeface="Calibri" panose="020F0502020204030204" pitchFamily="34" charset="0"/>
                  </a:rPr>
                  <a:t>; more modes needed for finer resolution problems.</a:t>
                </a:r>
              </a:p>
            </p:txBody>
          </p:sp>
        </mc:Choice>
        <mc:Fallback xmlns="">
          <p:sp>
            <p:nvSpPr>
              <p:cNvPr id="22" name="TextBox 21">
                <a:extLst>
                  <a:ext uri="{FF2B5EF4-FFF2-40B4-BE49-F238E27FC236}">
                    <a16:creationId xmlns:a16="http://schemas.microsoft.com/office/drawing/2014/main" id="{1A6657FA-4A08-48C9-B2DC-9E8D0DD3332B}"/>
                  </a:ext>
                </a:extLst>
              </p:cNvPr>
              <p:cNvSpPr txBox="1">
                <a:spLocks noRot="1" noChangeAspect="1" noMove="1" noResize="1" noEditPoints="1" noAdjustHandles="1" noChangeArrowheads="1" noChangeShapeType="1" noTextEdit="1"/>
              </p:cNvSpPr>
              <p:nvPr/>
            </p:nvSpPr>
            <p:spPr>
              <a:xfrm>
                <a:off x="76200" y="4343400"/>
                <a:ext cx="8686800" cy="2062103"/>
              </a:xfrm>
              <a:prstGeom prst="rect">
                <a:avLst/>
              </a:prstGeom>
              <a:blipFill>
                <a:blip r:embed="rId14"/>
                <a:stretch>
                  <a:fillRect l="-632" t="-1775" r="-491" b="-3550"/>
                </a:stretch>
              </a:blipFill>
            </p:spPr>
            <p:txBody>
              <a:bodyPr/>
              <a:lstStyle/>
              <a:p>
                <a:r>
                  <a:rPr lang="en-US">
                    <a:noFill/>
                  </a:rPr>
                  <a:t> </a:t>
                </a:r>
              </a:p>
            </p:txBody>
          </p:sp>
        </mc:Fallback>
      </mc:AlternateContent>
      <p:pic>
        <p:nvPicPr>
          <p:cNvPr id="23" name="Picture 3">
            <a:extLst>
              <a:ext uri="{FF2B5EF4-FFF2-40B4-BE49-F238E27FC236}">
                <a16:creationId xmlns:a16="http://schemas.microsoft.com/office/drawing/2014/main" id="{8B9EBB23-1B69-454F-8757-FEF383466BF3}"/>
              </a:ext>
            </a:extLst>
          </p:cNvPr>
          <p:cNvPicPr>
            <a:picLocks noChangeAspect="1" noChangeArrowheads="1"/>
          </p:cNvPicPr>
          <p:nvPr/>
        </p:nvPicPr>
        <p:blipFill>
          <a:blip r:embed="rId15" cstate="print">
            <a:extLst>
              <a:ext uri="{28A0092B-C50C-407E-A947-70E740481C1C}">
                <a14:useLocalDpi xmlns:a14="http://schemas.microsoft.com/office/drawing/2010/main" val="0"/>
              </a:ext>
            </a:extLst>
          </a:blip>
          <a:srcRect/>
          <a:stretch>
            <a:fillRect/>
          </a:stretch>
        </p:blipFill>
        <p:spPr bwMode="auto">
          <a:xfrm>
            <a:off x="8036854" y="3716498"/>
            <a:ext cx="1067826" cy="192475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4" name="Picture 2">
            <a:extLst>
              <a:ext uri="{FF2B5EF4-FFF2-40B4-BE49-F238E27FC236}">
                <a16:creationId xmlns:a16="http://schemas.microsoft.com/office/drawing/2014/main" id="{6E5DD03F-DEE4-4A24-94D3-0304680EA916}"/>
              </a:ext>
            </a:extLst>
          </p:cNvPr>
          <p:cNvPicPr>
            <a:picLocks noChangeAspect="1" noChangeArrowheads="1"/>
          </p:cNvPicPr>
          <p:nvPr/>
        </p:nvPicPr>
        <p:blipFill>
          <a:blip r:embed="rId16" cstate="print">
            <a:extLst>
              <a:ext uri="{28A0092B-C50C-407E-A947-70E740481C1C}">
                <a14:useLocalDpi xmlns:a14="http://schemas.microsoft.com/office/drawing/2010/main" val="0"/>
              </a:ext>
            </a:extLst>
          </a:blip>
          <a:srcRect/>
          <a:stretch>
            <a:fillRect/>
          </a:stretch>
        </p:blipFill>
        <p:spPr bwMode="auto">
          <a:xfrm>
            <a:off x="6881333" y="3737056"/>
            <a:ext cx="1003121" cy="190419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mc:AlternateContent xmlns:mc="http://schemas.openxmlformats.org/markup-compatibility/2006" xmlns:a14="http://schemas.microsoft.com/office/drawing/2010/main">
        <mc:Choice Requires="a14">
          <p:sp>
            <p:nvSpPr>
              <p:cNvPr id="26" name="TextBox 25">
                <a:extLst>
                  <a:ext uri="{FF2B5EF4-FFF2-40B4-BE49-F238E27FC236}">
                    <a16:creationId xmlns:a16="http://schemas.microsoft.com/office/drawing/2014/main" id="{C1C4CECF-96A6-491F-A59C-2FA4176CF425}"/>
                  </a:ext>
                </a:extLst>
              </p:cNvPr>
              <p:cNvSpPr txBox="1"/>
              <p:nvPr/>
            </p:nvSpPr>
            <p:spPr>
              <a:xfrm>
                <a:off x="7128521" y="5293813"/>
                <a:ext cx="990600" cy="276999"/>
              </a:xfrm>
              <a:prstGeom prst="rect">
                <a:avLst/>
              </a:prstGeom>
              <a:noFill/>
            </p:spPr>
            <p:txBody>
              <a:bodyPr wrap="square" rtlCol="0">
                <a:spAutoFit/>
              </a:bodyPr>
              <a:lstStyle/>
              <a:p>
                <a:pPr algn="ctr"/>
                <a14:m>
                  <m:oMathPara xmlns:m="http://schemas.openxmlformats.org/officeDocument/2006/math">
                    <m:oMathParaPr>
                      <m:jc m:val="centerGroup"/>
                    </m:oMathParaPr>
                    <m:oMath xmlns:m="http://schemas.openxmlformats.org/officeDocument/2006/math">
                      <m:r>
                        <a:rPr lang="en-US" sz="1200" b="0" i="1" smtClean="0">
                          <a:solidFill>
                            <a:schemeClr val="bg1"/>
                          </a:solidFill>
                          <a:latin typeface="Cambria Math"/>
                        </a:rPr>
                        <m:t>|</m:t>
                      </m:r>
                      <m:r>
                        <a:rPr lang="en-US" sz="1200" b="1" i="1" smtClean="0">
                          <a:solidFill>
                            <a:schemeClr val="bg1"/>
                          </a:solidFill>
                          <a:latin typeface="Cambria Math"/>
                        </a:rPr>
                        <m:t>𝒖</m:t>
                      </m:r>
                      <m:r>
                        <a:rPr lang="en-US" sz="1200" b="1" i="0" baseline="30000" smtClean="0">
                          <a:solidFill>
                            <a:schemeClr val="bg1"/>
                          </a:solidFill>
                          <a:latin typeface="Cambria Math" panose="02040503050406030204" pitchFamily="18" charset="0"/>
                        </a:rPr>
                        <m:t>𝐌𝐀𝐏</m:t>
                      </m:r>
                      <m:r>
                        <a:rPr lang="en-US" sz="1200" b="0" i="1" smtClean="0">
                          <a:solidFill>
                            <a:schemeClr val="bg1"/>
                          </a:solidFill>
                          <a:latin typeface="Cambria Math"/>
                        </a:rPr>
                        <m:t>|</m:t>
                      </m:r>
                    </m:oMath>
                  </m:oMathPara>
                </a14:m>
                <a:endParaRPr lang="en-US" sz="1200" dirty="0">
                  <a:solidFill>
                    <a:schemeClr val="bg1"/>
                  </a:solidFill>
                  <a:latin typeface="+mn-lt"/>
                </a:endParaRPr>
              </a:p>
            </p:txBody>
          </p:sp>
        </mc:Choice>
        <mc:Fallback xmlns="">
          <p:sp>
            <p:nvSpPr>
              <p:cNvPr id="26" name="TextBox 25">
                <a:extLst>
                  <a:ext uri="{FF2B5EF4-FFF2-40B4-BE49-F238E27FC236}">
                    <a16:creationId xmlns:a16="http://schemas.microsoft.com/office/drawing/2014/main" id="{C1C4CECF-96A6-491F-A59C-2FA4176CF425}"/>
                  </a:ext>
                </a:extLst>
              </p:cNvPr>
              <p:cNvSpPr txBox="1">
                <a:spLocks noRot="1" noChangeAspect="1" noMove="1" noResize="1" noEditPoints="1" noAdjustHandles="1" noChangeArrowheads="1" noChangeShapeType="1" noTextEdit="1"/>
              </p:cNvSpPr>
              <p:nvPr/>
            </p:nvSpPr>
            <p:spPr>
              <a:xfrm>
                <a:off x="7128521" y="5293813"/>
                <a:ext cx="990600" cy="276999"/>
              </a:xfrm>
              <a:prstGeom prst="rect">
                <a:avLst/>
              </a:prstGeom>
              <a:blipFill>
                <a:blip r:embed="rId17"/>
                <a:stretch>
                  <a:fillRect b="-652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3" name="TextBox 32">
                <a:extLst>
                  <a:ext uri="{FF2B5EF4-FFF2-40B4-BE49-F238E27FC236}">
                    <a16:creationId xmlns:a16="http://schemas.microsoft.com/office/drawing/2014/main" id="{FD8DD11F-EADA-4EE4-9607-0A2639605326}"/>
                  </a:ext>
                </a:extLst>
              </p:cNvPr>
              <p:cNvSpPr txBox="1"/>
              <p:nvPr/>
            </p:nvSpPr>
            <p:spPr>
              <a:xfrm>
                <a:off x="4703983" y="4343400"/>
                <a:ext cx="2024950" cy="950413"/>
              </a:xfrm>
              <a:prstGeom prst="rect">
                <a:avLst/>
              </a:prstGeom>
              <a:noFill/>
              <a:ln>
                <a:solidFill>
                  <a:schemeClr val="tx1"/>
                </a:solidFill>
              </a:ln>
            </p:spPr>
            <p:txBody>
              <a:bodyPr wrap="square" rtlCol="0">
                <a:spAutoFit/>
              </a:bodyPr>
              <a:lstStyle/>
              <a:p>
                <a:pPr algn="ctr"/>
                <a:r>
                  <a:rPr lang="en-US" sz="1400" b="1" i="1" dirty="0">
                    <a:latin typeface="Calibri" panose="020F0502020204030204" pitchFamily="34" charset="0"/>
                    <a:cs typeface="Calibri" panose="020F0502020204030204" pitchFamily="34" charset="0"/>
                  </a:rPr>
                  <a:t>10 KLE modes, 4km GIS: </a:t>
                </a:r>
                <a:r>
                  <a:rPr lang="en-US" sz="1400" dirty="0">
                    <a:latin typeface="Calibri" panose="020F0502020204030204" pitchFamily="34" charset="0"/>
                    <a:cs typeface="Calibri" panose="020F0502020204030204" pitchFamily="34" charset="0"/>
                  </a:rPr>
                  <a:t>ice too fast (mismatch at MAP point: </a:t>
                </a:r>
                <a14:m>
                  <m:oMath xmlns:m="http://schemas.openxmlformats.org/officeDocument/2006/math">
                    <m:r>
                      <a:rPr lang="en-US" sz="1400" i="1" dirty="0" smtClean="0">
                        <a:latin typeface="Cambria Math"/>
                      </a:rPr>
                      <m:t>1.87</m:t>
                    </m:r>
                    <m:r>
                      <a:rPr lang="en-US" sz="1400" i="1" dirty="0" smtClean="0">
                        <a:latin typeface="Cambria Math"/>
                        <a:ea typeface="Cambria Math"/>
                      </a:rPr>
                      <m:t>×</m:t>
                    </m:r>
                  </m:oMath>
                </a14:m>
                <a:r>
                  <a:rPr lang="en-US" sz="1400" dirty="0">
                    <a:latin typeface="Calibri" panose="020F0502020204030204" pitchFamily="34" charset="0"/>
                    <a:cs typeface="Calibri" panose="020F0502020204030204" pitchFamily="34" charset="0"/>
                  </a:rPr>
                  <a:t> mismatch at </a:t>
                </a:r>
                <a14:m>
                  <m:oMath xmlns:m="http://schemas.openxmlformats.org/officeDocument/2006/math">
                    <m:acc>
                      <m:accPr>
                        <m:chr m:val="̅"/>
                        <m:ctrlPr>
                          <a:rPr lang="en-US" sz="1400" i="1">
                            <a:latin typeface="Cambria Math" panose="02040503050406030204" pitchFamily="18" charset="0"/>
                            <a:ea typeface="Cambria Math"/>
                          </a:rPr>
                        </m:ctrlPr>
                      </m:accPr>
                      <m:e>
                        <m:r>
                          <a:rPr lang="en-US" sz="1400" i="1">
                            <a:latin typeface="Cambria Math"/>
                            <a:ea typeface="Cambria Math"/>
                          </a:rPr>
                          <m:t>𝛽</m:t>
                        </m:r>
                      </m:e>
                    </m:acc>
                  </m:oMath>
                </a14:m>
                <a:r>
                  <a:rPr lang="en-US" sz="1400" dirty="0">
                    <a:latin typeface="Calibri" panose="020F0502020204030204" pitchFamily="34" charset="0"/>
                    <a:cs typeface="Calibri" panose="020F0502020204030204" pitchFamily="34" charset="0"/>
                  </a:rPr>
                  <a:t>)</a:t>
                </a:r>
              </a:p>
            </p:txBody>
          </p:sp>
        </mc:Choice>
        <mc:Fallback xmlns="">
          <p:sp>
            <p:nvSpPr>
              <p:cNvPr id="33" name="TextBox 32">
                <a:extLst>
                  <a:ext uri="{FF2B5EF4-FFF2-40B4-BE49-F238E27FC236}">
                    <a16:creationId xmlns:a16="http://schemas.microsoft.com/office/drawing/2014/main" id="{FD8DD11F-EADA-4EE4-9607-0A2639605326}"/>
                  </a:ext>
                </a:extLst>
              </p:cNvPr>
              <p:cNvSpPr txBox="1">
                <a:spLocks noRot="1" noChangeAspect="1" noMove="1" noResize="1" noEditPoints="1" noAdjustHandles="1" noChangeArrowheads="1" noChangeShapeType="1" noTextEdit="1"/>
              </p:cNvSpPr>
              <p:nvPr/>
            </p:nvSpPr>
            <p:spPr>
              <a:xfrm>
                <a:off x="4703983" y="4343400"/>
                <a:ext cx="2024950" cy="950413"/>
              </a:xfrm>
              <a:prstGeom prst="rect">
                <a:avLst/>
              </a:prstGeom>
              <a:blipFill>
                <a:blip r:embed="rId18"/>
                <a:stretch>
                  <a:fillRect t="-637" r="-898" b="-6369"/>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4" name="TextBox 33">
                <a:extLst>
                  <a:ext uri="{FF2B5EF4-FFF2-40B4-BE49-F238E27FC236}">
                    <a16:creationId xmlns:a16="http://schemas.microsoft.com/office/drawing/2014/main" id="{F84D9147-7EF3-4943-B6CD-E9667174A32B}"/>
                  </a:ext>
                </a:extLst>
              </p:cNvPr>
              <p:cNvSpPr txBox="1"/>
              <p:nvPr/>
            </p:nvSpPr>
            <p:spPr>
              <a:xfrm>
                <a:off x="7981775" y="5263987"/>
                <a:ext cx="1823759" cy="276999"/>
              </a:xfrm>
              <a:prstGeom prst="rect">
                <a:avLst/>
              </a:prstGeom>
              <a:noFill/>
            </p:spPr>
            <p:txBody>
              <a:bodyPr wrap="square" rtlCol="0">
                <a:spAutoFit/>
              </a:bodyPr>
              <a:lstStyle/>
              <a:p>
                <a:pPr algn="ctr"/>
                <a14:m>
                  <m:oMathPara xmlns:m="http://schemas.openxmlformats.org/officeDocument/2006/math">
                    <m:oMathParaPr>
                      <m:jc m:val="centerGroup"/>
                    </m:oMathParaPr>
                    <m:oMath xmlns:m="http://schemas.openxmlformats.org/officeDocument/2006/math">
                      <m:r>
                        <a:rPr lang="en-US" sz="1200" b="0" i="1" smtClean="0">
                          <a:latin typeface="Cambria Math"/>
                        </a:rPr>
                        <m:t>|</m:t>
                      </m:r>
                      <m:r>
                        <a:rPr lang="en-US" sz="1200" b="1" i="1" smtClean="0">
                          <a:latin typeface="Cambria Math"/>
                        </a:rPr>
                        <m:t>𝒖</m:t>
                      </m:r>
                      <m:r>
                        <a:rPr lang="en-US" sz="1200" b="0" i="1" baseline="30000" smtClean="0">
                          <a:latin typeface="Cambria Math"/>
                        </a:rPr>
                        <m:t>𝑜𝑏𝑠</m:t>
                      </m:r>
                      <m:r>
                        <a:rPr lang="en-US" sz="1200" b="0" i="1" smtClean="0">
                          <a:latin typeface="Cambria Math"/>
                        </a:rPr>
                        <m:t>|</m:t>
                      </m:r>
                    </m:oMath>
                  </m:oMathPara>
                </a14:m>
                <a:endParaRPr lang="en-US" sz="1200" dirty="0">
                  <a:latin typeface="+mn-lt"/>
                </a:endParaRPr>
              </a:p>
            </p:txBody>
          </p:sp>
        </mc:Choice>
        <mc:Fallback xmlns="">
          <p:sp>
            <p:nvSpPr>
              <p:cNvPr id="34" name="TextBox 33">
                <a:extLst>
                  <a:ext uri="{FF2B5EF4-FFF2-40B4-BE49-F238E27FC236}">
                    <a16:creationId xmlns:a16="http://schemas.microsoft.com/office/drawing/2014/main" id="{F84D9147-7EF3-4943-B6CD-E9667174A32B}"/>
                  </a:ext>
                </a:extLst>
              </p:cNvPr>
              <p:cNvSpPr txBox="1">
                <a:spLocks noRot="1" noChangeAspect="1" noMove="1" noResize="1" noEditPoints="1" noAdjustHandles="1" noChangeArrowheads="1" noChangeShapeType="1" noTextEdit="1"/>
              </p:cNvSpPr>
              <p:nvPr/>
            </p:nvSpPr>
            <p:spPr>
              <a:xfrm>
                <a:off x="7981775" y="5263987"/>
                <a:ext cx="1823759" cy="276999"/>
              </a:xfrm>
              <a:prstGeom prst="rect">
                <a:avLst/>
              </a:prstGeom>
              <a:blipFill>
                <a:blip r:embed="rId19"/>
                <a:stretch>
                  <a:fillRect b="-6667"/>
                </a:stretch>
              </a:blipFill>
            </p:spPr>
            <p:txBody>
              <a:bodyPr/>
              <a:lstStyle/>
              <a:p>
                <a:r>
                  <a:rPr lang="en-US">
                    <a:noFill/>
                  </a:rPr>
                  <a:t> </a:t>
                </a:r>
              </a:p>
            </p:txBody>
          </p:sp>
        </mc:Fallback>
      </mc:AlternateContent>
      <p:sp>
        <p:nvSpPr>
          <p:cNvPr id="35" name="Title 1">
            <a:extLst>
              <a:ext uri="{FF2B5EF4-FFF2-40B4-BE49-F238E27FC236}">
                <a16:creationId xmlns:a16="http://schemas.microsoft.com/office/drawing/2014/main" id="{953688E7-417F-482F-B2CF-4E4E4A09AD07}"/>
              </a:ext>
            </a:extLst>
          </p:cNvPr>
          <p:cNvSpPr>
            <a:spLocks noGrp="1"/>
          </p:cNvSpPr>
          <p:nvPr>
            <p:ph type="title"/>
          </p:nvPr>
        </p:nvSpPr>
        <p:spPr>
          <a:xfrm>
            <a:off x="182880" y="121518"/>
            <a:ext cx="7315200" cy="609600"/>
          </a:xfrm>
        </p:spPr>
        <p:txBody>
          <a:bodyPr/>
          <a:lstStyle/>
          <a:p>
            <a:pPr algn="l"/>
            <a:r>
              <a:rPr lang="en-US" sz="3600" dirty="0">
                <a:latin typeface="Calibri" panose="020F0502020204030204" pitchFamily="34" charset="0"/>
                <a:cs typeface="Calibri" panose="020F0502020204030204" pitchFamily="34" charset="0"/>
              </a:rPr>
              <a:t>Bayesian Inference</a:t>
            </a:r>
          </a:p>
        </p:txBody>
      </p:sp>
      <p:pic>
        <p:nvPicPr>
          <p:cNvPr id="36" name="Picture 2">
            <a:extLst>
              <a:ext uri="{FF2B5EF4-FFF2-40B4-BE49-F238E27FC236}">
                <a16:creationId xmlns:a16="http://schemas.microsoft.com/office/drawing/2014/main" id="{1DB20BE2-5C9F-4751-B1CB-50B503FFDD97}"/>
              </a:ext>
            </a:extLst>
          </p:cNvPr>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4211614" y="380542"/>
            <a:ext cx="1066800" cy="5875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7" name="Picture 3">
            <a:extLst>
              <a:ext uri="{FF2B5EF4-FFF2-40B4-BE49-F238E27FC236}">
                <a16:creationId xmlns:a16="http://schemas.microsoft.com/office/drawing/2014/main" id="{683945C5-AE50-44B0-8C86-B79370B2D0A1}"/>
              </a:ext>
            </a:extLst>
          </p:cNvPr>
          <p:cNvPicPr>
            <a:picLocks noChangeAspect="1" noChangeArrowheads="1"/>
          </p:cNvPicPr>
          <p:nvPr/>
        </p:nvPicPr>
        <p:blipFill>
          <a:blip r:embed="rId21">
            <a:extLst>
              <a:ext uri="{28A0092B-C50C-407E-A947-70E740481C1C}">
                <a14:useLocalDpi xmlns:a14="http://schemas.microsoft.com/office/drawing/2010/main" val="0"/>
              </a:ext>
            </a:extLst>
          </a:blip>
          <a:srcRect/>
          <a:stretch>
            <a:fillRect/>
          </a:stretch>
        </p:blipFill>
        <p:spPr bwMode="auto">
          <a:xfrm>
            <a:off x="5522254" y="333407"/>
            <a:ext cx="990600" cy="73258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8" name="Picture 2">
            <a:extLst>
              <a:ext uri="{FF2B5EF4-FFF2-40B4-BE49-F238E27FC236}">
                <a16:creationId xmlns:a16="http://schemas.microsoft.com/office/drawing/2014/main" id="{E195ADC2-52D1-499F-98B3-5AABE55C306E}"/>
              </a:ext>
            </a:extLst>
          </p:cNvPr>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6436654" y="216448"/>
            <a:ext cx="1447800" cy="61034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896747098"/>
      </p:ext>
    </p:extLst>
  </p:cSld>
  <p:clrMapOvr>
    <a:masterClrMapping/>
  </p:clrMapOvr>
</p:sld>
</file>

<file path=ppt/slides/slide1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1046440"/>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32" name="TextBox 31">
                <a:extLst>
                  <a:ext uri="{FF2B5EF4-FFF2-40B4-BE49-F238E27FC236}">
                    <a16:creationId xmlns:a16="http://schemas.microsoft.com/office/drawing/2014/main" id="{DA3E3829-7BB1-44D3-A337-22E5CD328054}"/>
                  </a:ext>
                </a:extLst>
              </p:cNvPr>
              <p:cNvSpPr txBox="1"/>
              <p:nvPr/>
            </p:nvSpPr>
            <p:spPr>
              <a:xfrm>
                <a:off x="76200" y="979099"/>
                <a:ext cx="8001000" cy="923330"/>
              </a:xfrm>
              <a:prstGeom prst="rect">
                <a:avLst/>
              </a:prstGeom>
              <a:noFill/>
            </p:spPr>
            <p:txBody>
              <a:bodyPr wrap="square" rtlCol="0">
                <a:spAutoFit/>
              </a:bodyPr>
              <a:lstStyle/>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Gaussian prior, likelihood</a:t>
                </a:r>
                <a:r>
                  <a:rPr lang="en-US" b="1" i="1" dirty="0">
                    <a:latin typeface="Calibri" panose="020F0502020204030204" pitchFamily="34" charset="0"/>
                    <a:cs typeface="Calibri" panose="020F0502020204030204" pitchFamily="34" charset="0"/>
                  </a:rPr>
                  <a:t> </a:t>
                </a:r>
                <a14:m>
                  <m:oMath xmlns:m="http://schemas.openxmlformats.org/officeDocument/2006/math">
                    <m:r>
                      <a:rPr lang="en-US" b="1" i="1" smtClean="0">
                        <a:latin typeface="Cambria Math" panose="02040503050406030204" pitchFamily="18" charset="0"/>
                        <a:ea typeface="Cambria Math" panose="02040503050406030204" pitchFamily="18" charset="0"/>
                        <a:cs typeface="Calibri" panose="020F0502020204030204" pitchFamily="34" charset="0"/>
                      </a:rPr>
                      <m:t>⇒</m:t>
                    </m:r>
                  </m:oMath>
                </a14:m>
                <a:r>
                  <a:rPr lang="en-US" b="1" i="1" dirty="0">
                    <a:latin typeface="Calibri" panose="020F0502020204030204" pitchFamily="34" charset="0"/>
                    <a:cs typeface="Calibri" panose="020F0502020204030204" pitchFamily="34" charset="0"/>
                  </a:rPr>
                  <a:t> Gaussian posterior: </a:t>
                </a: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mc:Choice>
        <mc:Fallback xmlns="">
          <p:sp>
            <p:nvSpPr>
              <p:cNvPr id="32" name="TextBox 31">
                <a:extLst>
                  <a:ext uri="{FF2B5EF4-FFF2-40B4-BE49-F238E27FC236}">
                    <a16:creationId xmlns:a16="http://schemas.microsoft.com/office/drawing/2014/main" id="{DA3E3829-7BB1-44D3-A337-22E5CD328054}"/>
                  </a:ext>
                </a:extLst>
              </p:cNvPr>
              <p:cNvSpPr txBox="1">
                <a:spLocks noRot="1" noChangeAspect="1" noMove="1" noResize="1" noEditPoints="1" noAdjustHandles="1" noChangeArrowheads="1" noChangeShapeType="1" noTextEdit="1"/>
              </p:cNvSpPr>
              <p:nvPr/>
            </p:nvSpPr>
            <p:spPr>
              <a:xfrm>
                <a:off x="76200" y="979099"/>
                <a:ext cx="8001000" cy="923330"/>
              </a:xfrm>
              <a:prstGeom prst="rect">
                <a:avLst/>
              </a:prstGeom>
              <a:blipFill>
                <a:blip r:embed="rId3"/>
                <a:stretch>
                  <a:fillRect l="-534"/>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8" name="Rectangle 37">
                <a:extLst>
                  <a:ext uri="{FF2B5EF4-FFF2-40B4-BE49-F238E27FC236}">
                    <a16:creationId xmlns:a16="http://schemas.microsoft.com/office/drawing/2014/main" id="{1128412F-4CA9-46CC-B658-EBFB72629836}"/>
                  </a:ext>
                </a:extLst>
              </p:cNvPr>
              <p:cNvSpPr/>
              <p:nvPr/>
            </p:nvSpPr>
            <p:spPr>
              <a:xfrm>
                <a:off x="5064312" y="1198970"/>
                <a:ext cx="3429080" cy="413768"/>
              </a:xfrm>
              <a:prstGeom prst="rect">
                <a:avLst/>
              </a:prstGeom>
              <a:solidFill>
                <a:srgbClr val="CCFF99"/>
              </a:solidFill>
            </p:spPr>
            <p:txBody>
              <a:bodyPr wrap="none">
                <a:spAutoFit/>
              </a:bodyPr>
              <a:lstStyle/>
              <a:p>
                <a14:m>
                  <m:oMath xmlns:m="http://schemas.openxmlformats.org/officeDocument/2006/math">
                    <m:sSub>
                      <m:sSubPr>
                        <m:ctrlPr>
                          <a:rPr lang="en-US" i="1">
                            <a:latin typeface="Cambria Math" panose="02040503050406030204" pitchFamily="18" charset="0"/>
                            <a:cs typeface="Calibri" panose="020F0502020204030204" pitchFamily="34" charset="0"/>
                          </a:rPr>
                        </m:ctrlPr>
                      </m:sSubPr>
                      <m:e>
                        <m:r>
                          <a:rPr lang="en-US" i="1">
                            <a:latin typeface="Cambria Math" panose="02040503050406030204" pitchFamily="18" charset="0"/>
                            <a:ea typeface="Cambria Math" panose="02040503050406030204" pitchFamily="18" charset="0"/>
                            <a:cs typeface="Calibri" panose="020F0502020204030204" pitchFamily="34" charset="0"/>
                          </a:rPr>
                          <m:t>𝜋</m:t>
                        </m:r>
                      </m:e>
                      <m:sub>
                        <m:r>
                          <m:rPr>
                            <m:sty m:val="p"/>
                          </m:rPr>
                          <a:rPr lang="en-US">
                            <a:latin typeface="Cambria Math" panose="02040503050406030204" pitchFamily="18" charset="0"/>
                            <a:cs typeface="Calibri" panose="020F0502020204030204" pitchFamily="34" charset="0"/>
                          </a:rPr>
                          <m:t>pos</m:t>
                        </m:r>
                      </m:sub>
                    </m:sSub>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r>
                          <a:rPr lang="en-US" b="1" i="1">
                            <a:latin typeface="Cambria Math" panose="02040503050406030204" pitchFamily="18" charset="0"/>
                            <a:cs typeface="Calibri" panose="020F0502020204030204" pitchFamily="34" charset="0"/>
                          </a:rPr>
                          <m:t> | </m:t>
                        </m:r>
                        <m:sSup>
                          <m:sSupPr>
                            <m:ctrlPr>
                              <a:rPr lang="en-US" b="1" i="1">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e>
                    </m:d>
                    <m:r>
                      <a:rPr lang="en-US">
                        <a:latin typeface="Cambria Math" panose="02040503050406030204" pitchFamily="18" charset="0"/>
                        <a:cs typeface="Calibri" panose="020F0502020204030204" pitchFamily="34" charset="0"/>
                      </a:rPr>
                      <m:t>=</m:t>
                    </m:r>
                    <m:r>
                      <a:rPr lang="en-US" i="1" dirty="0">
                        <a:latin typeface="Cambria Math" panose="02040503050406030204" pitchFamily="18" charset="0"/>
                        <a:cs typeface="Calibri" panose="020F0502020204030204" pitchFamily="34" charset="0"/>
                      </a:rPr>
                      <m:t>𝑁</m:t>
                    </m:r>
                    <m:r>
                      <a:rPr lang="en-US" i="1" dirty="0">
                        <a:latin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oMath>
                </a14:m>
                <a:r>
                  <a:rPr lang="en-US" dirty="0">
                    <a:latin typeface="Calibri" panose="020F0502020204030204" pitchFamily="34" charset="0"/>
                    <a:cs typeface="Calibri" panose="020F0502020204030204" pitchFamily="34" charset="0"/>
                  </a:rPr>
                  <a:t>,</a:t>
                </a:r>
                <a:r>
                  <a:rPr lang="en-US" dirty="0"/>
                  <a:t> </a:t>
                </a:r>
                <a14:m>
                  <m:oMath xmlns:m="http://schemas.openxmlformats.org/officeDocument/2006/math">
                    <m:sSub>
                      <m:sSubPr>
                        <m:ctrlPr>
                          <a:rPr lang="en-US" i="1">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i="1">
                        <a:latin typeface="Cambria Math" panose="02040503050406030204" pitchFamily="18" charset="0"/>
                      </a:rPr>
                      <m:t>)</m:t>
                    </m:r>
                  </m:oMath>
                </a14:m>
                <a:endParaRPr lang="en-US" dirty="0"/>
              </a:p>
            </p:txBody>
          </p:sp>
        </mc:Choice>
        <mc:Fallback xmlns="">
          <p:sp>
            <p:nvSpPr>
              <p:cNvPr id="38" name="Rectangle 37">
                <a:extLst>
                  <a:ext uri="{FF2B5EF4-FFF2-40B4-BE49-F238E27FC236}">
                    <a16:creationId xmlns:a16="http://schemas.microsoft.com/office/drawing/2014/main" id="{1128412F-4CA9-46CC-B658-EBFB72629836}"/>
                  </a:ext>
                </a:extLst>
              </p:cNvPr>
              <p:cNvSpPr>
                <a:spLocks noRot="1" noChangeAspect="1" noMove="1" noResize="1" noEditPoints="1" noAdjustHandles="1" noChangeArrowheads="1" noChangeShapeType="1" noTextEdit="1"/>
              </p:cNvSpPr>
              <p:nvPr/>
            </p:nvSpPr>
            <p:spPr>
              <a:xfrm>
                <a:off x="5064312" y="1198970"/>
                <a:ext cx="3429080" cy="413768"/>
              </a:xfrm>
              <a:prstGeom prst="rect">
                <a:avLst/>
              </a:prstGeom>
              <a:blipFill>
                <a:blip r:embed="rId6"/>
                <a:stretch>
                  <a:fillRect t="-2941" b="-17647"/>
                </a:stretch>
              </a:blipFill>
            </p:spPr>
            <p:txBody>
              <a:bodyPr/>
              <a:lstStyle/>
              <a:p>
                <a:r>
                  <a:rPr lang="en-US">
                    <a:noFill/>
                  </a:rPr>
                  <a:t> </a:t>
                </a:r>
              </a:p>
            </p:txBody>
          </p:sp>
        </mc:Fallback>
      </mc:AlternateContent>
      <p:sp>
        <p:nvSpPr>
          <p:cNvPr id="10" name="Title 1">
            <a:extLst>
              <a:ext uri="{FF2B5EF4-FFF2-40B4-BE49-F238E27FC236}">
                <a16:creationId xmlns:a16="http://schemas.microsoft.com/office/drawing/2014/main" id="{7366413A-0D57-41F3-82C4-CB0DDFEA770D}"/>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sp>
        <p:nvSpPr>
          <p:cNvPr id="6" name="TextBox 5">
            <a:extLst>
              <a:ext uri="{FF2B5EF4-FFF2-40B4-BE49-F238E27FC236}">
                <a16:creationId xmlns:a16="http://schemas.microsoft.com/office/drawing/2014/main" id="{4E852359-3AC2-450F-919A-BD906F1CE834}"/>
              </a:ext>
            </a:extLst>
          </p:cNvPr>
          <p:cNvSpPr txBox="1"/>
          <p:nvPr/>
        </p:nvSpPr>
        <p:spPr>
          <a:xfrm>
            <a:off x="0" y="6529227"/>
            <a:ext cx="5334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Bui-</a:t>
            </a:r>
            <a:r>
              <a:rPr lang="en-US" sz="1600" dirty="0" err="1">
                <a:solidFill>
                  <a:schemeClr val="bg1"/>
                </a:solidFill>
                <a:latin typeface="Calibri" panose="020F0502020204030204" pitchFamily="34" charset="0"/>
                <a:cs typeface="Calibri" panose="020F0502020204030204" pitchFamily="34" charset="0"/>
              </a:rPr>
              <a:t>Thanh</a:t>
            </a:r>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Ghattas</a:t>
            </a:r>
            <a:r>
              <a:rPr lang="en-US" sz="1600" dirty="0">
                <a:solidFill>
                  <a:schemeClr val="bg1"/>
                </a:solidFill>
                <a:latin typeface="Calibri" panose="020F0502020204030204" pitchFamily="34" charset="0"/>
                <a:cs typeface="Calibri" panose="020F0502020204030204" pitchFamily="34" charset="0"/>
              </a:rPr>
              <a:t>, Martin,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SISC</a:t>
            </a:r>
            <a:r>
              <a:rPr lang="en-US" sz="1600" dirty="0">
                <a:solidFill>
                  <a:schemeClr val="bg1"/>
                </a:solidFill>
                <a:latin typeface="Calibri" panose="020F0502020204030204" pitchFamily="34" charset="0"/>
                <a:cs typeface="Calibri" panose="020F0502020204030204" pitchFamily="34" charset="0"/>
              </a:rPr>
              <a:t>, 2013. </a:t>
            </a:r>
          </a:p>
        </p:txBody>
      </p:sp>
    </p:spTree>
    <p:extLst>
      <p:ext uri="{BB962C8B-B14F-4D97-AF65-F5344CB8AC3E}">
        <p14:creationId xmlns:p14="http://schemas.microsoft.com/office/powerpoint/2010/main" val="3013415071"/>
      </p:ext>
    </p:extLst>
  </p:cSld>
  <p:clrMapOvr>
    <a:masterClrMapping/>
  </p:clrMapOvr>
</p:sld>
</file>

<file path=ppt/slides/slide1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1046440"/>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32" name="TextBox 31">
                <a:extLst>
                  <a:ext uri="{FF2B5EF4-FFF2-40B4-BE49-F238E27FC236}">
                    <a16:creationId xmlns:a16="http://schemas.microsoft.com/office/drawing/2014/main" id="{DA3E3829-7BB1-44D3-A337-22E5CD328054}"/>
                  </a:ext>
                </a:extLst>
              </p:cNvPr>
              <p:cNvSpPr txBox="1"/>
              <p:nvPr/>
            </p:nvSpPr>
            <p:spPr>
              <a:xfrm>
                <a:off x="76200" y="979099"/>
                <a:ext cx="8001000" cy="1200329"/>
              </a:xfrm>
              <a:prstGeom prst="rect">
                <a:avLst/>
              </a:prstGeom>
              <a:noFill/>
            </p:spPr>
            <p:txBody>
              <a:bodyPr wrap="square" rtlCol="0">
                <a:spAutoFit/>
              </a:bodyPr>
              <a:lstStyle/>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Gaussian prior, likelihood</a:t>
                </a:r>
                <a:r>
                  <a:rPr lang="en-US" b="1" i="1" dirty="0">
                    <a:latin typeface="Calibri" panose="020F0502020204030204" pitchFamily="34" charset="0"/>
                    <a:cs typeface="Calibri" panose="020F0502020204030204" pitchFamily="34" charset="0"/>
                  </a:rPr>
                  <a:t> </a:t>
                </a:r>
                <a14:m>
                  <m:oMath xmlns:m="http://schemas.openxmlformats.org/officeDocument/2006/math">
                    <m:r>
                      <a:rPr lang="en-US" b="1" i="1" smtClean="0">
                        <a:latin typeface="Cambria Math" panose="02040503050406030204" pitchFamily="18" charset="0"/>
                        <a:ea typeface="Cambria Math" panose="02040503050406030204" pitchFamily="18" charset="0"/>
                        <a:cs typeface="Calibri" panose="020F0502020204030204" pitchFamily="34" charset="0"/>
                      </a:rPr>
                      <m:t>⇒</m:t>
                    </m:r>
                  </m:oMath>
                </a14:m>
                <a:r>
                  <a:rPr lang="en-US" b="1" i="1" dirty="0">
                    <a:latin typeface="Calibri" panose="020F0502020204030204" pitchFamily="34" charset="0"/>
                    <a:cs typeface="Calibri" panose="020F0502020204030204" pitchFamily="34" charset="0"/>
                  </a:rPr>
                  <a:t> Gaussian posterior: </a:t>
                </a: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Linearize </a:t>
                </a:r>
                <a:r>
                  <a:rPr lang="en-US" dirty="0">
                    <a:latin typeface="Calibri" panose="020F0502020204030204" pitchFamily="34" charset="0"/>
                    <a:cs typeface="Calibri" panose="020F0502020204030204" pitchFamily="34" charset="0"/>
                  </a:rPr>
                  <a:t>parameter-to-observable map around MAP point:</a:t>
                </a:r>
              </a:p>
            </p:txBody>
          </p:sp>
        </mc:Choice>
        <mc:Fallback xmlns="">
          <p:sp>
            <p:nvSpPr>
              <p:cNvPr id="32" name="TextBox 31">
                <a:extLst>
                  <a:ext uri="{FF2B5EF4-FFF2-40B4-BE49-F238E27FC236}">
                    <a16:creationId xmlns:a16="http://schemas.microsoft.com/office/drawing/2014/main" id="{DA3E3829-7BB1-44D3-A337-22E5CD328054}"/>
                  </a:ext>
                </a:extLst>
              </p:cNvPr>
              <p:cNvSpPr txBox="1">
                <a:spLocks noRot="1" noChangeAspect="1" noMove="1" noResize="1" noEditPoints="1" noAdjustHandles="1" noChangeArrowheads="1" noChangeShapeType="1" noTextEdit="1"/>
              </p:cNvSpPr>
              <p:nvPr/>
            </p:nvSpPr>
            <p:spPr>
              <a:xfrm>
                <a:off x="76200" y="979099"/>
                <a:ext cx="8001000" cy="1200329"/>
              </a:xfrm>
              <a:prstGeom prst="rect">
                <a:avLst/>
              </a:prstGeom>
              <a:blipFill>
                <a:blip r:embed="rId4"/>
                <a:stretch>
                  <a:fillRect l="-534" b="-710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7" name="TextBox 36">
                <a:extLst>
                  <a:ext uri="{FF2B5EF4-FFF2-40B4-BE49-F238E27FC236}">
                    <a16:creationId xmlns:a16="http://schemas.microsoft.com/office/drawing/2014/main" id="{6FF4F11A-D36B-41FB-96E4-286F8DFA01D4}"/>
                  </a:ext>
                </a:extLst>
              </p:cNvPr>
              <p:cNvSpPr txBox="1"/>
              <p:nvPr/>
            </p:nvSpPr>
            <p:spPr>
              <a:xfrm>
                <a:off x="426632" y="2239370"/>
                <a:ext cx="4637680" cy="288990"/>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p>
                        <m:sSupPr>
                          <m:ctrlPr>
                            <a:rPr lang="en-US" b="1" i="1" smtClean="0">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r>
                        <a:rPr lang="en-US" b="1" i="1">
                          <a:latin typeface="Cambria Math" panose="02040503050406030204" pitchFamily="18" charset="0"/>
                          <a:cs typeface="Calibri" panose="020F0502020204030204" pitchFamily="34" charset="0"/>
                        </a:rPr>
                        <m:t>=</m:t>
                      </m:r>
                      <m:r>
                        <a:rPr lang="en-US" b="1" i="1">
                          <a:latin typeface="Cambria Math" panose="02040503050406030204" pitchFamily="18" charset="0"/>
                          <a:cs typeface="Calibri" panose="020F0502020204030204" pitchFamily="34" charset="0"/>
                        </a:rPr>
                        <m:t>𝒇</m:t>
                      </m:r>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e>
                      </m:d>
                      <m:r>
                        <a:rPr lang="en-US" i="1">
                          <a:latin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r>
                        <a:rPr lang="en-US"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𝒇</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b="0" i="0" smtClean="0">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𝑭</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oMath>
                  </m:oMathPara>
                </a14:m>
                <a:endParaRPr lang="en-US" dirty="0"/>
              </a:p>
            </p:txBody>
          </p:sp>
        </mc:Choice>
        <mc:Fallback xmlns="">
          <p:sp>
            <p:nvSpPr>
              <p:cNvPr id="37" name="TextBox 36">
                <a:extLst>
                  <a:ext uri="{FF2B5EF4-FFF2-40B4-BE49-F238E27FC236}">
                    <a16:creationId xmlns:a16="http://schemas.microsoft.com/office/drawing/2014/main" id="{6FF4F11A-D36B-41FB-96E4-286F8DFA01D4}"/>
                  </a:ext>
                </a:extLst>
              </p:cNvPr>
              <p:cNvSpPr txBox="1">
                <a:spLocks noRot="1" noChangeAspect="1" noMove="1" noResize="1" noEditPoints="1" noAdjustHandles="1" noChangeArrowheads="1" noChangeShapeType="1" noTextEdit="1"/>
              </p:cNvSpPr>
              <p:nvPr/>
            </p:nvSpPr>
            <p:spPr>
              <a:xfrm>
                <a:off x="426632" y="2239370"/>
                <a:ext cx="4637680" cy="288990"/>
              </a:xfrm>
              <a:prstGeom prst="rect">
                <a:avLst/>
              </a:prstGeom>
              <a:blipFill>
                <a:blip r:embed="rId5"/>
                <a:stretch>
                  <a:fillRect l="-920" t="-2083" r="-263" b="-33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8" name="Rectangle 37">
                <a:extLst>
                  <a:ext uri="{FF2B5EF4-FFF2-40B4-BE49-F238E27FC236}">
                    <a16:creationId xmlns:a16="http://schemas.microsoft.com/office/drawing/2014/main" id="{1128412F-4CA9-46CC-B658-EBFB72629836}"/>
                  </a:ext>
                </a:extLst>
              </p:cNvPr>
              <p:cNvSpPr/>
              <p:nvPr/>
            </p:nvSpPr>
            <p:spPr>
              <a:xfrm>
                <a:off x="5064312" y="1198970"/>
                <a:ext cx="3429080" cy="413768"/>
              </a:xfrm>
              <a:prstGeom prst="rect">
                <a:avLst/>
              </a:prstGeom>
              <a:solidFill>
                <a:srgbClr val="CCFF99"/>
              </a:solidFill>
            </p:spPr>
            <p:txBody>
              <a:bodyPr wrap="none">
                <a:spAutoFit/>
              </a:bodyPr>
              <a:lstStyle/>
              <a:p>
                <a14:m>
                  <m:oMath xmlns:m="http://schemas.openxmlformats.org/officeDocument/2006/math">
                    <m:sSub>
                      <m:sSubPr>
                        <m:ctrlPr>
                          <a:rPr lang="en-US" i="1">
                            <a:latin typeface="Cambria Math" panose="02040503050406030204" pitchFamily="18" charset="0"/>
                            <a:cs typeface="Calibri" panose="020F0502020204030204" pitchFamily="34" charset="0"/>
                          </a:rPr>
                        </m:ctrlPr>
                      </m:sSubPr>
                      <m:e>
                        <m:r>
                          <a:rPr lang="en-US" i="1">
                            <a:latin typeface="Cambria Math" panose="02040503050406030204" pitchFamily="18" charset="0"/>
                            <a:ea typeface="Cambria Math" panose="02040503050406030204" pitchFamily="18" charset="0"/>
                            <a:cs typeface="Calibri" panose="020F0502020204030204" pitchFamily="34" charset="0"/>
                          </a:rPr>
                          <m:t>𝜋</m:t>
                        </m:r>
                      </m:e>
                      <m:sub>
                        <m:r>
                          <m:rPr>
                            <m:sty m:val="p"/>
                          </m:rPr>
                          <a:rPr lang="en-US">
                            <a:latin typeface="Cambria Math" panose="02040503050406030204" pitchFamily="18" charset="0"/>
                            <a:cs typeface="Calibri" panose="020F0502020204030204" pitchFamily="34" charset="0"/>
                          </a:rPr>
                          <m:t>pos</m:t>
                        </m:r>
                      </m:sub>
                    </m:sSub>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r>
                          <a:rPr lang="en-US" b="1" i="1">
                            <a:latin typeface="Cambria Math" panose="02040503050406030204" pitchFamily="18" charset="0"/>
                            <a:cs typeface="Calibri" panose="020F0502020204030204" pitchFamily="34" charset="0"/>
                          </a:rPr>
                          <m:t> | </m:t>
                        </m:r>
                        <m:sSup>
                          <m:sSupPr>
                            <m:ctrlPr>
                              <a:rPr lang="en-US" b="1" i="1">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e>
                    </m:d>
                    <m:r>
                      <a:rPr lang="en-US">
                        <a:latin typeface="Cambria Math" panose="02040503050406030204" pitchFamily="18" charset="0"/>
                        <a:cs typeface="Calibri" panose="020F0502020204030204" pitchFamily="34" charset="0"/>
                      </a:rPr>
                      <m:t>=</m:t>
                    </m:r>
                    <m:r>
                      <a:rPr lang="en-US" i="1" dirty="0">
                        <a:latin typeface="Cambria Math" panose="02040503050406030204" pitchFamily="18" charset="0"/>
                        <a:cs typeface="Calibri" panose="020F0502020204030204" pitchFamily="34" charset="0"/>
                      </a:rPr>
                      <m:t>𝑁</m:t>
                    </m:r>
                    <m:r>
                      <a:rPr lang="en-US" i="1" dirty="0">
                        <a:latin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oMath>
                </a14:m>
                <a:r>
                  <a:rPr lang="en-US" dirty="0">
                    <a:latin typeface="Calibri" panose="020F0502020204030204" pitchFamily="34" charset="0"/>
                    <a:cs typeface="Calibri" panose="020F0502020204030204" pitchFamily="34" charset="0"/>
                  </a:rPr>
                  <a:t>,</a:t>
                </a:r>
                <a:r>
                  <a:rPr lang="en-US" dirty="0"/>
                  <a:t> </a:t>
                </a:r>
                <a14:m>
                  <m:oMath xmlns:m="http://schemas.openxmlformats.org/officeDocument/2006/math">
                    <m:sSub>
                      <m:sSubPr>
                        <m:ctrlPr>
                          <a:rPr lang="en-US" i="1">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i="1">
                        <a:latin typeface="Cambria Math" panose="02040503050406030204" pitchFamily="18" charset="0"/>
                      </a:rPr>
                      <m:t>)</m:t>
                    </m:r>
                  </m:oMath>
                </a14:m>
                <a:endParaRPr lang="en-US" dirty="0"/>
              </a:p>
            </p:txBody>
          </p:sp>
        </mc:Choice>
        <mc:Fallback xmlns="">
          <p:sp>
            <p:nvSpPr>
              <p:cNvPr id="38" name="Rectangle 37">
                <a:extLst>
                  <a:ext uri="{FF2B5EF4-FFF2-40B4-BE49-F238E27FC236}">
                    <a16:creationId xmlns:a16="http://schemas.microsoft.com/office/drawing/2014/main" id="{1128412F-4CA9-46CC-B658-EBFB72629836}"/>
                  </a:ext>
                </a:extLst>
              </p:cNvPr>
              <p:cNvSpPr>
                <a:spLocks noRot="1" noChangeAspect="1" noMove="1" noResize="1" noEditPoints="1" noAdjustHandles="1" noChangeArrowheads="1" noChangeShapeType="1" noTextEdit="1"/>
              </p:cNvSpPr>
              <p:nvPr/>
            </p:nvSpPr>
            <p:spPr>
              <a:xfrm>
                <a:off x="5064312" y="1198970"/>
                <a:ext cx="3429080" cy="413768"/>
              </a:xfrm>
              <a:prstGeom prst="rect">
                <a:avLst/>
              </a:prstGeom>
              <a:blipFill>
                <a:blip r:embed="rId6"/>
                <a:stretch>
                  <a:fillRect t="-2941" b="-17647"/>
                </a:stretch>
              </a:blipFill>
            </p:spPr>
            <p:txBody>
              <a:bodyPr/>
              <a:lstStyle/>
              <a:p>
                <a:r>
                  <a:rPr lang="en-US">
                    <a:noFill/>
                  </a:rPr>
                  <a:t> </a:t>
                </a:r>
              </a:p>
            </p:txBody>
          </p:sp>
        </mc:Fallback>
      </mc:AlternateContent>
      <p:sp>
        <p:nvSpPr>
          <p:cNvPr id="13" name="Title 1">
            <a:extLst>
              <a:ext uri="{FF2B5EF4-FFF2-40B4-BE49-F238E27FC236}">
                <a16:creationId xmlns:a16="http://schemas.microsoft.com/office/drawing/2014/main" id="{64A9A7F2-EF4C-492E-829A-389A16DCEC56}"/>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sp>
        <p:nvSpPr>
          <p:cNvPr id="7" name="TextBox 6">
            <a:extLst>
              <a:ext uri="{FF2B5EF4-FFF2-40B4-BE49-F238E27FC236}">
                <a16:creationId xmlns:a16="http://schemas.microsoft.com/office/drawing/2014/main" id="{06DD1309-95C8-42F3-930B-9DB74572CC0C}"/>
              </a:ext>
            </a:extLst>
          </p:cNvPr>
          <p:cNvSpPr txBox="1"/>
          <p:nvPr/>
        </p:nvSpPr>
        <p:spPr>
          <a:xfrm>
            <a:off x="0" y="6529227"/>
            <a:ext cx="5334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Bui-</a:t>
            </a:r>
            <a:r>
              <a:rPr lang="en-US" sz="1600" dirty="0" err="1">
                <a:solidFill>
                  <a:schemeClr val="bg1"/>
                </a:solidFill>
                <a:latin typeface="Calibri" panose="020F0502020204030204" pitchFamily="34" charset="0"/>
                <a:cs typeface="Calibri" panose="020F0502020204030204" pitchFamily="34" charset="0"/>
              </a:rPr>
              <a:t>Thanh</a:t>
            </a:r>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Ghattas</a:t>
            </a:r>
            <a:r>
              <a:rPr lang="en-US" sz="1600" dirty="0">
                <a:solidFill>
                  <a:schemeClr val="bg1"/>
                </a:solidFill>
                <a:latin typeface="Calibri" panose="020F0502020204030204" pitchFamily="34" charset="0"/>
                <a:cs typeface="Calibri" panose="020F0502020204030204" pitchFamily="34" charset="0"/>
              </a:rPr>
              <a:t>, Martin,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SISC</a:t>
            </a:r>
            <a:r>
              <a:rPr lang="en-US" sz="1600" dirty="0">
                <a:solidFill>
                  <a:schemeClr val="bg1"/>
                </a:solidFill>
                <a:latin typeface="Calibri" panose="020F0502020204030204" pitchFamily="34" charset="0"/>
                <a:cs typeface="Calibri" panose="020F0502020204030204" pitchFamily="34" charset="0"/>
              </a:rPr>
              <a:t>, 2013. </a:t>
            </a:r>
          </a:p>
        </p:txBody>
      </p:sp>
    </p:spTree>
    <p:extLst>
      <p:ext uri="{BB962C8B-B14F-4D97-AF65-F5344CB8AC3E}">
        <p14:creationId xmlns:p14="http://schemas.microsoft.com/office/powerpoint/2010/main" val="2100553057"/>
      </p:ext>
    </p:extLst>
  </p:cSld>
  <p:clrMapOvr>
    <a:masterClrMapping/>
  </p:clrMapOvr>
</p:sld>
</file>

<file path=ppt/slides/slide1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1046440"/>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AACBF493-0DD8-405C-AAE4-7BAAD3716252}"/>
                  </a:ext>
                </a:extLst>
              </p:cNvPr>
              <p:cNvSpPr txBox="1"/>
              <p:nvPr/>
            </p:nvSpPr>
            <p:spPr>
              <a:xfrm>
                <a:off x="5257800" y="2257202"/>
                <a:ext cx="3810000" cy="3039230"/>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Symbols*:</a:t>
                </a:r>
              </a:p>
              <a:p>
                <a:pPr algn="ctr"/>
                <a:endParaRPr lang="en-US" sz="400" b="1" dirty="0">
                  <a:latin typeface="Calibri" panose="020F0502020204030204" pitchFamily="34" charset="0"/>
                  <a:cs typeface="Calibri" panose="020F0502020204030204" pitchFamily="34" charset="0"/>
                </a:endParaRPr>
              </a:p>
              <a:p>
                <a14:m>
                  <m:oMath xmlns:m="http://schemas.openxmlformats.org/officeDocument/2006/math">
                    <m:sSub>
                      <m:sSubPr>
                        <m:ctrlPr>
                          <a:rPr lang="en-US" i="1" smtClean="0">
                            <a:latin typeface="Cambria Math" panose="02040503050406030204" pitchFamily="18" charset="0"/>
                          </a:rPr>
                        </m:ctrlPr>
                      </m:sSubPr>
                      <m:e>
                        <m:r>
                          <a:rPr lang="en-US" b="1" i="1" smtClean="0">
                            <a:latin typeface="Cambria Math" panose="02040503050406030204" pitchFamily="18" charset="0"/>
                          </a:rPr>
                          <m:t>𝑽</m:t>
                        </m:r>
                      </m:e>
                      <m:sub>
                        <m:r>
                          <a:rPr lang="en-US" b="0" i="1" smtClean="0">
                            <a:latin typeface="Cambria Math" panose="02040503050406030204" pitchFamily="18" charset="0"/>
                          </a:rPr>
                          <m:t>𝑟</m:t>
                        </m:r>
                      </m:sub>
                    </m:sSub>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1" i="1" smtClean="0">
                            <a:latin typeface="Cambria Math" panose="02040503050406030204" pitchFamily="18" charset="0"/>
                          </a:rPr>
                          <m:t>𝑫</m:t>
                        </m:r>
                      </m:e>
                      <m:sub>
                        <m:r>
                          <a:rPr lang="en-US" b="0" i="1" smtClean="0">
                            <a:latin typeface="Cambria Math" panose="02040503050406030204" pitchFamily="18" charset="0"/>
                          </a:rPr>
                          <m:t>𝑟</m:t>
                        </m:r>
                      </m:sub>
                    </m:sSub>
                    <m:r>
                      <a:rPr lang="en-US" b="0" i="1" smtClean="0">
                        <a:latin typeface="Cambria Math" panose="02040503050406030204" pitchFamily="18" charset="0"/>
                      </a:rPr>
                      <m:t>:</m:t>
                    </m:r>
                  </m:oMath>
                </a14:m>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eigenvecs</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eigenvals</a:t>
                </a:r>
                <a:r>
                  <a:rPr lang="en-US" dirty="0">
                    <a:latin typeface="Calibri" panose="020F0502020204030204" pitchFamily="34" charset="0"/>
                    <a:cs typeface="Calibri" panose="020F0502020204030204" pitchFamily="34" charset="0"/>
                  </a:rPr>
                  <a:t> of </a:t>
                </a:r>
                <a14:m>
                  <m:oMath xmlns:m="http://schemas.openxmlformats.org/officeDocument/2006/math">
                    <m:sSub>
                      <m:sSubPr>
                        <m:ctrlPr>
                          <a:rPr lang="en-US" i="1" smtClean="0">
                            <a:latin typeface="Cambria Math" panose="02040503050406030204" pitchFamily="18" charset="0"/>
                          </a:rPr>
                        </m:ctrlPr>
                      </m:sSubPr>
                      <m:e>
                        <m:acc>
                          <m:accPr>
                            <m:chr m:val="̃"/>
                            <m:ctrlPr>
                              <a:rPr lang="en-US" i="1" smtClean="0">
                                <a:latin typeface="Cambria Math" panose="02040503050406030204" pitchFamily="18" charset="0"/>
                              </a:rPr>
                            </m:ctrlPr>
                          </m:accPr>
                          <m:e>
                            <m:r>
                              <a:rPr lang="en-US" b="1" i="1" smtClean="0">
                                <a:latin typeface="Cambria Math" panose="02040503050406030204" pitchFamily="18" charset="0"/>
                              </a:rPr>
                              <m:t>𝑯</m:t>
                            </m:r>
                          </m:e>
                        </m:acc>
                      </m:e>
                      <m:sub>
                        <m:r>
                          <m:rPr>
                            <m:sty m:val="p"/>
                          </m:rPr>
                          <a:rPr lang="en-US" b="0" i="0" smtClean="0">
                            <a:latin typeface="Cambria Math" panose="02040503050406030204" pitchFamily="18" charset="0"/>
                          </a:rPr>
                          <m:t>misfit</m:t>
                        </m:r>
                      </m:sub>
                    </m:sSub>
                  </m:oMath>
                </a14:m>
                <a:endParaRPr lang="en-US"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𝑯</m:t>
                            </m:r>
                          </m:e>
                        </m:acc>
                      </m:e>
                      <m:sub>
                        <m:r>
                          <m:rPr>
                            <m:sty m:val="p"/>
                          </m:rPr>
                          <a:rPr lang="en-US">
                            <a:latin typeface="Cambria Math" panose="02040503050406030204" pitchFamily="18" charset="0"/>
                          </a:rPr>
                          <m:t>misfit</m:t>
                        </m:r>
                      </m:sub>
                    </m:sSub>
                  </m:oMath>
                </a14:m>
                <a:r>
                  <a:rPr lang="en-US" dirty="0">
                    <a:latin typeface="Calibri" panose="020F0502020204030204" pitchFamily="34" charset="0"/>
                    <a:cs typeface="Calibri" panose="020F0502020204030204" pitchFamily="34" charset="0"/>
                  </a:rPr>
                  <a:t> = prior-preconditioned Hessian of data misfit = </a:t>
                </a:r>
                <a14:m>
                  <m:oMath xmlns:m="http://schemas.openxmlformats.org/officeDocument/2006/math">
                    <m:sSubSup>
                      <m:sSubSupPr>
                        <m:ctrlPr>
                          <a:rPr lang="en-US" i="1" smtClean="0">
                            <a:latin typeface="Cambria Math" panose="02040503050406030204" pitchFamily="18" charset="0"/>
                            <a:cs typeface="Calibri" panose="020F0502020204030204" pitchFamily="34" charset="0"/>
                          </a:rPr>
                        </m:ctrlPr>
                      </m:sSubSupPr>
                      <m:e>
                        <m:r>
                          <a:rPr lang="el-GR" b="1" i="1" smtClean="0">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b="0" i="0" smtClean="0">
                            <a:latin typeface="Cambria Math" panose="02040503050406030204" pitchFamily="18" charset="0"/>
                            <a:cs typeface="Calibri" panose="020F0502020204030204" pitchFamily="34" charset="0"/>
                          </a:rPr>
                          <m:t>prior</m:t>
                        </m:r>
                      </m:sub>
                      <m:sup>
                        <m:r>
                          <a:rPr lang="en-US" b="0" i="1" smtClean="0">
                            <a:latin typeface="Cambria Math" panose="02040503050406030204" pitchFamily="18" charset="0"/>
                            <a:cs typeface="Calibri" panose="020F0502020204030204" pitchFamily="34" charset="0"/>
                          </a:rPr>
                          <m:t>1/2</m:t>
                        </m:r>
                      </m:sup>
                    </m:sSubSup>
                    <m:sSub>
                      <m:sSubPr>
                        <m:ctrlPr>
                          <a:rPr lang="en-US" i="1" smtClean="0">
                            <a:latin typeface="Cambria Math" panose="02040503050406030204" pitchFamily="18" charset="0"/>
                            <a:cs typeface="Calibri" panose="020F0502020204030204" pitchFamily="34" charset="0"/>
                          </a:rPr>
                        </m:ctrlPr>
                      </m:sSubPr>
                      <m:e>
                        <m:r>
                          <a:rPr lang="en-US" b="1" i="1" smtClean="0">
                            <a:latin typeface="Cambria Math" panose="02040503050406030204" pitchFamily="18" charset="0"/>
                            <a:cs typeface="Calibri" panose="020F0502020204030204" pitchFamily="34" charset="0"/>
                          </a:rPr>
                          <m:t>𝑯</m:t>
                        </m:r>
                      </m:e>
                      <m:sub>
                        <m:r>
                          <m:rPr>
                            <m:sty m:val="p"/>
                          </m:rPr>
                          <a:rPr lang="en-US" b="0" i="0" smtClean="0">
                            <a:latin typeface="Cambria Math" panose="02040503050406030204" pitchFamily="18" charset="0"/>
                            <a:cs typeface="Calibri" panose="020F0502020204030204" pitchFamily="34" charset="0"/>
                          </a:rPr>
                          <m:t>misfit</m:t>
                        </m:r>
                      </m:sub>
                    </m:sSub>
                    <m:sSubSup>
                      <m:sSubSupPr>
                        <m:ctrlPr>
                          <a:rPr lang="en-US" i="1">
                            <a:latin typeface="Cambria Math" panose="02040503050406030204" pitchFamily="18" charset="0"/>
                            <a:cs typeface="Calibri" panose="020F0502020204030204" pitchFamily="34" charset="0"/>
                          </a:rPr>
                        </m:ctrlPr>
                      </m:sSubSupPr>
                      <m:e>
                        <m:r>
                          <a:rPr lang="el-GR" b="1" i="1">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i="0">
                            <a:latin typeface="Cambria Math" panose="02040503050406030204" pitchFamily="18" charset="0"/>
                            <a:cs typeface="Calibri" panose="020F0502020204030204" pitchFamily="34" charset="0"/>
                          </a:rPr>
                          <m:t>prior</m:t>
                        </m:r>
                      </m:sub>
                      <m:sup>
                        <m:r>
                          <a:rPr lang="en-US" i="1">
                            <a:latin typeface="Cambria Math" panose="02040503050406030204" pitchFamily="18" charset="0"/>
                            <a:cs typeface="Calibri" panose="020F0502020204030204" pitchFamily="34" charset="0"/>
                          </a:rPr>
                          <m:t>1/2</m:t>
                        </m:r>
                      </m:sup>
                    </m:sSubSup>
                  </m:oMath>
                </a14:m>
                <a:endParaRPr lang="en-US"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a:latin typeface="Cambria Math" panose="02040503050406030204" pitchFamily="18" charset="0"/>
                            <a:cs typeface="Calibri" panose="020F0502020204030204" pitchFamily="34" charset="0"/>
                          </a:rPr>
                        </m:ctrlPr>
                      </m:sSubPr>
                      <m:e>
                        <m:r>
                          <a:rPr lang="en-US" b="1" i="1">
                            <a:latin typeface="Cambria Math" panose="02040503050406030204" pitchFamily="18" charset="0"/>
                            <a:cs typeface="Calibri" panose="020F0502020204030204" pitchFamily="34" charset="0"/>
                          </a:rPr>
                          <m:t>𝑯</m:t>
                        </m:r>
                      </m:e>
                      <m:sub>
                        <m:r>
                          <m:rPr>
                            <m:sty m:val="p"/>
                          </m:rPr>
                          <a:rPr lang="en-US" i="0">
                            <a:latin typeface="Cambria Math" panose="02040503050406030204" pitchFamily="18" charset="0"/>
                            <a:cs typeface="Calibri" panose="020F0502020204030204" pitchFamily="34" charset="0"/>
                          </a:rPr>
                          <m:t>misfit</m:t>
                        </m:r>
                      </m:sub>
                    </m:sSub>
                  </m:oMath>
                </a14:m>
                <a:r>
                  <a:rPr lang="en-US" dirty="0">
                    <a:latin typeface="Calibri" panose="020F0502020204030204" pitchFamily="34" charset="0"/>
                    <a:cs typeface="Calibri" panose="020F0502020204030204" pitchFamily="34" charset="0"/>
                  </a:rPr>
                  <a:t> = Gauss-Newton portion of Hessian misfit = </a:t>
                </a:r>
                <a14:m>
                  <m:oMath xmlns:m="http://schemas.openxmlformats.org/officeDocument/2006/math">
                    <m:sSup>
                      <m:sSupPr>
                        <m:ctrlPr>
                          <a:rPr lang="en-US" i="1">
                            <a:latin typeface="Cambria Math" panose="02040503050406030204" pitchFamily="18" charset="0"/>
                          </a:rPr>
                        </m:ctrlPr>
                      </m:sSupPr>
                      <m:e>
                        <m:r>
                          <a:rPr lang="en-US" b="1" i="1">
                            <a:latin typeface="Cambria Math" panose="02040503050406030204" pitchFamily="18" charset="0"/>
                          </a:rPr>
                          <m:t>𝑭</m:t>
                        </m:r>
                      </m:e>
                      <m:sup>
                        <m:r>
                          <m:rPr>
                            <m:nor/>
                          </m:rPr>
                          <a:rPr lang="en-US" dirty="0">
                            <a:latin typeface="Segoe UI Symbol" panose="020B0502040204020203" pitchFamily="34" charset="0"/>
                            <a:ea typeface="Segoe UI Symbol" panose="020B0502040204020203" pitchFamily="34" charset="0"/>
                          </a:rPr>
                          <m:t>𝄯</m:t>
                        </m:r>
                      </m:sup>
                    </m:sSup>
                    <m:sSubSup>
                      <m:sSubSupPr>
                        <m:ctrlPr>
                          <a:rPr lang="en-US" i="1">
                            <a:latin typeface="Cambria Math" panose="02040503050406030204" pitchFamily="18" charset="0"/>
                          </a:rPr>
                        </m:ctrlPr>
                      </m:sSubSup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obs</m:t>
                        </m:r>
                      </m:sub>
                      <m:sup>
                        <m:r>
                          <a:rPr lang="en-US" i="1">
                            <a:latin typeface="Cambria Math" panose="02040503050406030204" pitchFamily="18" charset="0"/>
                          </a:rPr>
                          <m:t>−1</m:t>
                        </m:r>
                      </m:sup>
                    </m:sSubSup>
                    <m:r>
                      <a:rPr lang="en-US" b="1" i="1">
                        <a:latin typeface="Cambria Math" panose="02040503050406030204" pitchFamily="18" charset="0"/>
                      </a:rPr>
                      <m:t>𝑭</m:t>
                    </m:r>
                  </m:oMath>
                </a14:m>
                <a:endParaRPr lang="en-US" b="1" dirty="0">
                  <a:latin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Sub>
                  </m:oMath>
                </a14:m>
                <a:r>
                  <a:rPr lang="en-US" dirty="0">
                    <a:latin typeface="Calibri" panose="020F0502020204030204" pitchFamily="34" charset="0"/>
                    <a:cs typeface="Calibri" panose="020F0502020204030204" pitchFamily="34" charset="0"/>
                  </a:rPr>
                  <a:t> = </a:t>
                </a:r>
                <a14:m>
                  <m:oMath xmlns:m="http://schemas.openxmlformats.org/officeDocument/2006/math">
                    <m:sSubSup>
                      <m:sSubSupPr>
                        <m:ctrlPr>
                          <a:rPr lang="en-US" i="1">
                            <a:latin typeface="Cambria Math" panose="02040503050406030204" pitchFamily="18" charset="0"/>
                            <a:cs typeface="Calibri" panose="020F0502020204030204" pitchFamily="34" charset="0"/>
                          </a:rPr>
                        </m:ctrlPr>
                      </m:sSubSupPr>
                      <m:e>
                        <m:r>
                          <a:rPr lang="el-GR" b="1" i="1">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i="0">
                            <a:latin typeface="Cambria Math" panose="02040503050406030204" pitchFamily="18" charset="0"/>
                            <a:cs typeface="Calibri" panose="020F0502020204030204" pitchFamily="34" charset="0"/>
                          </a:rPr>
                          <m:t>prior</m:t>
                        </m:r>
                      </m:sub>
                      <m:sup>
                        <m:r>
                          <a:rPr lang="en-US" i="1">
                            <a:latin typeface="Cambria Math" panose="02040503050406030204" pitchFamily="18" charset="0"/>
                            <a:cs typeface="Calibri" panose="020F0502020204030204" pitchFamily="34" charset="0"/>
                          </a:rPr>
                          <m:t>1/2</m:t>
                        </m:r>
                      </m:sup>
                    </m:sSubSup>
                    <m:sSub>
                      <m:sSubPr>
                        <m:ctrlPr>
                          <a:rPr lang="en-US" i="1">
                            <a:latin typeface="Cambria Math" panose="02040503050406030204" pitchFamily="18" charset="0"/>
                          </a:rPr>
                        </m:ctrlPr>
                      </m:sSubPr>
                      <m:e>
                        <m:r>
                          <a:rPr lang="en-US" b="1" i="1">
                            <a:latin typeface="Cambria Math" panose="02040503050406030204" pitchFamily="18" charset="0"/>
                          </a:rPr>
                          <m:t>𝑽</m:t>
                        </m:r>
                      </m:e>
                      <m:sub>
                        <m:r>
                          <a:rPr lang="en-US" i="1">
                            <a:latin typeface="Cambria Math" panose="02040503050406030204" pitchFamily="18" charset="0"/>
                          </a:rPr>
                          <m:t>𝑟</m:t>
                        </m:r>
                      </m:sub>
                    </m:sSub>
                  </m:oMath>
                </a14:m>
                <a:r>
                  <a:rPr lang="en-US" dirty="0">
                    <a:latin typeface="Calibri" panose="020F0502020204030204" pitchFamily="34" charset="0"/>
                    <a:cs typeface="Calibri" panose="020F0502020204030204" pitchFamily="34" charset="0"/>
                  </a:rPr>
                  <a:t>, </a:t>
                </a:r>
                <a14:m>
                  <m:oMath xmlns:m="http://schemas.openxmlformats.org/officeDocument/2006/math">
                    <m:sSubSup>
                      <m:sSubSupPr>
                        <m:ctrlPr>
                          <a:rPr lang="en-US" i="1">
                            <a:latin typeface="Cambria Math" panose="02040503050406030204" pitchFamily="18" charset="0"/>
                          </a:rPr>
                        </m:ctrlPr>
                      </m:sSubSupPr>
                      <m:e>
                        <m:acc>
                          <m:accPr>
                            <m:chr m:val="̃"/>
                            <m:ctrlPr>
                              <a:rPr lang="en-US" b="1"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up>
                        <m:r>
                          <a:rPr lang="en-US" i="1">
                            <a:latin typeface="Cambria Math" panose="02040503050406030204" pitchFamily="18" charset="0"/>
                          </a:rPr>
                          <m:t>♢</m:t>
                        </m:r>
                      </m:sup>
                    </m:sSubSup>
                  </m:oMath>
                </a14:m>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adjoint</a:t>
                </a:r>
                <a:r>
                  <a:rPr lang="en-US" dirty="0">
                    <a:latin typeface="Calibri" panose="020F0502020204030204" pitchFamily="34" charset="0"/>
                    <a:cs typeface="Calibri" panose="020F0502020204030204" pitchFamily="34" charset="0"/>
                  </a:rPr>
                  <a:t> of </a:t>
                </a:r>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Sub>
                  </m:oMath>
                </a14:m>
                <a:endParaRPr lang="en-US"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Sup>
                      <m:sSubSupPr>
                        <m:ctrlPr>
                          <a:rPr lang="en-US" i="1">
                            <a:latin typeface="Cambria Math" panose="02040503050406030204" pitchFamily="18" charset="0"/>
                          </a:rPr>
                        </m:ctrlPr>
                      </m:sSubSup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prior</m:t>
                        </m:r>
                      </m:sub>
                      <m:sup>
                        <m:r>
                          <a:rPr lang="en-US" i="1">
                            <a:latin typeface="Cambria Math" panose="02040503050406030204" pitchFamily="18" charset="0"/>
                          </a:rPr>
                          <m:t>−1</m:t>
                        </m:r>
                      </m:sup>
                    </m:sSubSup>
                  </m:oMath>
                </a14:m>
                <a:r>
                  <a:rPr lang="en-US" dirty="0">
                    <a:latin typeface="Calibri" panose="020F0502020204030204" pitchFamily="34" charset="0"/>
                    <a:cs typeface="Calibri" panose="020F0502020204030204" pitchFamily="34" charset="0"/>
                  </a:rPr>
                  <a:t> = </a:t>
                </a:r>
                <a14:m>
                  <m:oMath xmlns:m="http://schemas.openxmlformats.org/officeDocument/2006/math">
                    <m:sSup>
                      <m:sSupPr>
                        <m:ctrlPr>
                          <a:rPr lang="en-US" i="1" smtClean="0">
                            <a:latin typeface="Cambria Math" panose="02040503050406030204" pitchFamily="18" charset="0"/>
                            <a:cs typeface="Calibri" panose="020F0502020204030204" pitchFamily="34" charset="0"/>
                          </a:rPr>
                        </m:ctrlPr>
                      </m:sSupPr>
                      <m:e>
                        <m:r>
                          <a:rPr lang="en-US" b="1" i="1" smtClean="0">
                            <a:latin typeface="Cambria Math" panose="02040503050406030204" pitchFamily="18" charset="0"/>
                            <a:cs typeface="Calibri" panose="020F0502020204030204" pitchFamily="34" charset="0"/>
                          </a:rPr>
                          <m:t>𝑴</m:t>
                        </m:r>
                      </m:e>
                      <m:sup>
                        <m:r>
                          <a:rPr lang="en-US" b="0" i="1" smtClean="0">
                            <a:latin typeface="Cambria Math" panose="02040503050406030204" pitchFamily="18" charset="0"/>
                            <a:cs typeface="Calibri" panose="020F0502020204030204" pitchFamily="34" charset="0"/>
                          </a:rPr>
                          <m:t>−1</m:t>
                        </m:r>
                      </m:sup>
                    </m:sSup>
                    <m:r>
                      <a:rPr lang="en-US" b="1" i="1" smtClean="0">
                        <a:latin typeface="Cambria Math" panose="02040503050406030204" pitchFamily="18" charset="0"/>
                        <a:cs typeface="Calibri" panose="020F0502020204030204" pitchFamily="34" charset="0"/>
                      </a:rPr>
                      <m:t>𝑲</m:t>
                    </m:r>
                    <m:r>
                      <a:rPr lang="en-US" b="0" i="1" smtClean="0">
                        <a:latin typeface="Cambria Math" panose="02040503050406030204" pitchFamily="18" charset="0"/>
                        <a:cs typeface="Calibri" panose="020F0502020204030204" pitchFamily="34" charset="0"/>
                      </a:rPr>
                      <m:t>, </m:t>
                    </m:r>
                    <m:r>
                      <a:rPr lang="en-US" b="1" i="1" smtClean="0">
                        <a:latin typeface="Cambria Math" panose="02040503050406030204" pitchFamily="18" charset="0"/>
                        <a:cs typeface="Calibri" panose="020F0502020204030204" pitchFamily="34" charset="0"/>
                      </a:rPr>
                      <m:t>𝑲</m:t>
                    </m:r>
                  </m:oMath>
                </a14:m>
                <a:r>
                  <a:rPr lang="en-US"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Laplace stiffness.</a:t>
                </a:r>
                <a:endParaRPr lang="en-US" i="1" dirty="0">
                  <a:latin typeface="Calibri" panose="020F0502020204030204" pitchFamily="34" charset="0"/>
                  <a:cs typeface="Calibri" panose="020F0502020204030204" pitchFamily="34" charset="0"/>
                </a:endParaRPr>
              </a:p>
            </p:txBody>
          </p:sp>
        </mc:Choice>
        <mc:Fallback xmlns="">
          <p:sp>
            <p:nvSpPr>
              <p:cNvPr id="31" name="TextBox 30">
                <a:extLst>
                  <a:ext uri="{FF2B5EF4-FFF2-40B4-BE49-F238E27FC236}">
                    <a16:creationId xmlns:a16="http://schemas.microsoft.com/office/drawing/2014/main" id="{AACBF493-0DD8-405C-AAE4-7BAAD3716252}"/>
                  </a:ext>
                </a:extLst>
              </p:cNvPr>
              <p:cNvSpPr txBox="1">
                <a:spLocks noRot="1" noChangeAspect="1" noMove="1" noResize="1" noEditPoints="1" noAdjustHandles="1" noChangeArrowheads="1" noChangeShapeType="1" noTextEdit="1"/>
              </p:cNvSpPr>
              <p:nvPr/>
            </p:nvSpPr>
            <p:spPr>
              <a:xfrm>
                <a:off x="5257800" y="2257202"/>
                <a:ext cx="3810000" cy="3039230"/>
              </a:xfrm>
              <a:prstGeom prst="rect">
                <a:avLst/>
              </a:prstGeom>
              <a:blipFill>
                <a:blip r:embed="rId3"/>
                <a:stretch>
                  <a:fillRect l="-1276" t="-798" r="-1595"/>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2" name="TextBox 31">
                <a:extLst>
                  <a:ext uri="{FF2B5EF4-FFF2-40B4-BE49-F238E27FC236}">
                    <a16:creationId xmlns:a16="http://schemas.microsoft.com/office/drawing/2014/main" id="{DA3E3829-7BB1-44D3-A337-22E5CD328054}"/>
                  </a:ext>
                </a:extLst>
              </p:cNvPr>
              <p:cNvSpPr txBox="1"/>
              <p:nvPr/>
            </p:nvSpPr>
            <p:spPr>
              <a:xfrm>
                <a:off x="76200" y="979099"/>
                <a:ext cx="8001000" cy="1200329"/>
              </a:xfrm>
              <a:prstGeom prst="rect">
                <a:avLst/>
              </a:prstGeom>
              <a:noFill/>
            </p:spPr>
            <p:txBody>
              <a:bodyPr wrap="square" rtlCol="0">
                <a:spAutoFit/>
              </a:bodyPr>
              <a:lstStyle/>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Gaussian prior, likelihood</a:t>
                </a:r>
                <a:r>
                  <a:rPr lang="en-US" b="1" i="1" dirty="0">
                    <a:latin typeface="Calibri" panose="020F0502020204030204" pitchFamily="34" charset="0"/>
                    <a:cs typeface="Calibri" panose="020F0502020204030204" pitchFamily="34" charset="0"/>
                  </a:rPr>
                  <a:t> </a:t>
                </a:r>
                <a14:m>
                  <m:oMath xmlns:m="http://schemas.openxmlformats.org/officeDocument/2006/math">
                    <m:r>
                      <a:rPr lang="en-US" b="1" i="1" smtClean="0">
                        <a:latin typeface="Cambria Math" panose="02040503050406030204" pitchFamily="18" charset="0"/>
                        <a:ea typeface="Cambria Math" panose="02040503050406030204" pitchFamily="18" charset="0"/>
                        <a:cs typeface="Calibri" panose="020F0502020204030204" pitchFamily="34" charset="0"/>
                      </a:rPr>
                      <m:t>⇒</m:t>
                    </m:r>
                  </m:oMath>
                </a14:m>
                <a:r>
                  <a:rPr lang="en-US" b="1" i="1" dirty="0">
                    <a:latin typeface="Calibri" panose="020F0502020204030204" pitchFamily="34" charset="0"/>
                    <a:cs typeface="Calibri" panose="020F0502020204030204" pitchFamily="34" charset="0"/>
                  </a:rPr>
                  <a:t> Gaussian posterior: </a:t>
                </a: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Linearize </a:t>
                </a:r>
                <a:r>
                  <a:rPr lang="en-US" dirty="0">
                    <a:latin typeface="Calibri" panose="020F0502020204030204" pitchFamily="34" charset="0"/>
                    <a:cs typeface="Calibri" panose="020F0502020204030204" pitchFamily="34" charset="0"/>
                  </a:rPr>
                  <a:t>parameter-to-observable map around MAP point:</a:t>
                </a:r>
              </a:p>
            </p:txBody>
          </p:sp>
        </mc:Choice>
        <mc:Fallback xmlns="">
          <p:sp>
            <p:nvSpPr>
              <p:cNvPr id="32" name="TextBox 31">
                <a:extLst>
                  <a:ext uri="{FF2B5EF4-FFF2-40B4-BE49-F238E27FC236}">
                    <a16:creationId xmlns:a16="http://schemas.microsoft.com/office/drawing/2014/main" id="{DA3E3829-7BB1-44D3-A337-22E5CD328054}"/>
                  </a:ext>
                </a:extLst>
              </p:cNvPr>
              <p:cNvSpPr txBox="1">
                <a:spLocks noRot="1" noChangeAspect="1" noMove="1" noResize="1" noEditPoints="1" noAdjustHandles="1" noChangeArrowheads="1" noChangeShapeType="1" noTextEdit="1"/>
              </p:cNvSpPr>
              <p:nvPr/>
            </p:nvSpPr>
            <p:spPr>
              <a:xfrm>
                <a:off x="76200" y="979099"/>
                <a:ext cx="8001000" cy="1200329"/>
              </a:xfrm>
              <a:prstGeom prst="rect">
                <a:avLst/>
              </a:prstGeom>
              <a:blipFill>
                <a:blip r:embed="rId4"/>
                <a:stretch>
                  <a:fillRect l="-534" b="-7107"/>
                </a:stretch>
              </a:blipFill>
            </p:spPr>
            <p:txBody>
              <a:bodyPr/>
              <a:lstStyle/>
              <a:p>
                <a:r>
                  <a:rPr lang="en-US">
                    <a:noFill/>
                  </a:rPr>
                  <a:t> </a:t>
                </a:r>
              </a:p>
            </p:txBody>
          </p:sp>
        </mc:Fallback>
      </mc:AlternateContent>
      <p:sp>
        <p:nvSpPr>
          <p:cNvPr id="34" name="TextBox 33">
            <a:extLst>
              <a:ext uri="{FF2B5EF4-FFF2-40B4-BE49-F238E27FC236}">
                <a16:creationId xmlns:a16="http://schemas.microsoft.com/office/drawing/2014/main" id="{0EBF2FA4-C287-4A4A-830D-CC365D0BBB59}"/>
              </a:ext>
            </a:extLst>
          </p:cNvPr>
          <p:cNvSpPr txBox="1"/>
          <p:nvPr/>
        </p:nvSpPr>
        <p:spPr>
          <a:xfrm>
            <a:off x="76200" y="2786651"/>
            <a:ext cx="7696200" cy="369332"/>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Covariance</a:t>
            </a:r>
            <a:r>
              <a:rPr lang="en-US" dirty="0">
                <a:latin typeface="Calibri" panose="020F0502020204030204" pitchFamily="34" charset="0"/>
                <a:cs typeface="Calibri" panose="020F0502020204030204" pitchFamily="34" charset="0"/>
              </a:rPr>
              <a:t> of Gaussian </a:t>
            </a:r>
            <a:r>
              <a:rPr lang="en-US" b="1" i="1" dirty="0">
                <a:latin typeface="Calibri" panose="020F0502020204030204" pitchFamily="34" charset="0"/>
                <a:cs typeface="Calibri" panose="020F0502020204030204" pitchFamily="34" charset="0"/>
              </a:rPr>
              <a:t>posterior</a:t>
            </a:r>
            <a:r>
              <a:rPr lang="en-US" dirty="0">
                <a:latin typeface="Calibri" panose="020F0502020204030204" pitchFamily="34" charset="0"/>
                <a:cs typeface="Calibri" panose="020F0502020204030204" pitchFamily="34" charset="0"/>
              </a:rPr>
              <a:t> given by:</a:t>
            </a:r>
          </a:p>
        </p:txBody>
      </p:sp>
      <mc:AlternateContent xmlns:mc="http://schemas.openxmlformats.org/markup-compatibility/2006" xmlns:a14="http://schemas.microsoft.com/office/drawing/2010/main">
        <mc:Choice Requires="a14">
          <p:sp>
            <p:nvSpPr>
              <p:cNvPr id="37" name="TextBox 36">
                <a:extLst>
                  <a:ext uri="{FF2B5EF4-FFF2-40B4-BE49-F238E27FC236}">
                    <a16:creationId xmlns:a16="http://schemas.microsoft.com/office/drawing/2014/main" id="{6FF4F11A-D36B-41FB-96E4-286F8DFA01D4}"/>
                  </a:ext>
                </a:extLst>
              </p:cNvPr>
              <p:cNvSpPr txBox="1"/>
              <p:nvPr/>
            </p:nvSpPr>
            <p:spPr>
              <a:xfrm>
                <a:off x="426632" y="2239370"/>
                <a:ext cx="4637680" cy="288990"/>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p>
                        <m:sSupPr>
                          <m:ctrlPr>
                            <a:rPr lang="en-US" b="1" i="1" smtClean="0">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r>
                        <a:rPr lang="en-US" b="1" i="1">
                          <a:latin typeface="Cambria Math" panose="02040503050406030204" pitchFamily="18" charset="0"/>
                          <a:cs typeface="Calibri" panose="020F0502020204030204" pitchFamily="34" charset="0"/>
                        </a:rPr>
                        <m:t>=</m:t>
                      </m:r>
                      <m:r>
                        <a:rPr lang="en-US" b="1" i="1">
                          <a:latin typeface="Cambria Math" panose="02040503050406030204" pitchFamily="18" charset="0"/>
                          <a:cs typeface="Calibri" panose="020F0502020204030204" pitchFamily="34" charset="0"/>
                        </a:rPr>
                        <m:t>𝒇</m:t>
                      </m:r>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e>
                      </m:d>
                      <m:r>
                        <a:rPr lang="en-US" i="1">
                          <a:latin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r>
                        <a:rPr lang="en-US"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𝒇</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b="0" i="0" smtClean="0">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𝑭</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oMath>
                  </m:oMathPara>
                </a14:m>
                <a:endParaRPr lang="en-US" dirty="0"/>
              </a:p>
            </p:txBody>
          </p:sp>
        </mc:Choice>
        <mc:Fallback xmlns="">
          <p:sp>
            <p:nvSpPr>
              <p:cNvPr id="37" name="TextBox 36">
                <a:extLst>
                  <a:ext uri="{FF2B5EF4-FFF2-40B4-BE49-F238E27FC236}">
                    <a16:creationId xmlns:a16="http://schemas.microsoft.com/office/drawing/2014/main" id="{6FF4F11A-D36B-41FB-96E4-286F8DFA01D4}"/>
                  </a:ext>
                </a:extLst>
              </p:cNvPr>
              <p:cNvSpPr txBox="1">
                <a:spLocks noRot="1" noChangeAspect="1" noMove="1" noResize="1" noEditPoints="1" noAdjustHandles="1" noChangeArrowheads="1" noChangeShapeType="1" noTextEdit="1"/>
              </p:cNvSpPr>
              <p:nvPr/>
            </p:nvSpPr>
            <p:spPr>
              <a:xfrm>
                <a:off x="426632" y="2239370"/>
                <a:ext cx="4637680" cy="288990"/>
              </a:xfrm>
              <a:prstGeom prst="rect">
                <a:avLst/>
              </a:prstGeom>
              <a:blipFill>
                <a:blip r:embed="rId5"/>
                <a:stretch>
                  <a:fillRect l="-920" t="-2083" r="-263" b="-33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8" name="Rectangle 37">
                <a:extLst>
                  <a:ext uri="{FF2B5EF4-FFF2-40B4-BE49-F238E27FC236}">
                    <a16:creationId xmlns:a16="http://schemas.microsoft.com/office/drawing/2014/main" id="{1128412F-4CA9-46CC-B658-EBFB72629836}"/>
                  </a:ext>
                </a:extLst>
              </p:cNvPr>
              <p:cNvSpPr/>
              <p:nvPr/>
            </p:nvSpPr>
            <p:spPr>
              <a:xfrm>
                <a:off x="5064312" y="1198970"/>
                <a:ext cx="3429080" cy="413768"/>
              </a:xfrm>
              <a:prstGeom prst="rect">
                <a:avLst/>
              </a:prstGeom>
              <a:solidFill>
                <a:srgbClr val="CCFF99"/>
              </a:solidFill>
            </p:spPr>
            <p:txBody>
              <a:bodyPr wrap="none">
                <a:spAutoFit/>
              </a:bodyPr>
              <a:lstStyle/>
              <a:p>
                <a14:m>
                  <m:oMath xmlns:m="http://schemas.openxmlformats.org/officeDocument/2006/math">
                    <m:sSub>
                      <m:sSubPr>
                        <m:ctrlPr>
                          <a:rPr lang="en-US" i="1">
                            <a:latin typeface="Cambria Math" panose="02040503050406030204" pitchFamily="18" charset="0"/>
                            <a:cs typeface="Calibri" panose="020F0502020204030204" pitchFamily="34" charset="0"/>
                          </a:rPr>
                        </m:ctrlPr>
                      </m:sSubPr>
                      <m:e>
                        <m:r>
                          <a:rPr lang="en-US" i="1">
                            <a:latin typeface="Cambria Math" panose="02040503050406030204" pitchFamily="18" charset="0"/>
                            <a:ea typeface="Cambria Math" panose="02040503050406030204" pitchFamily="18" charset="0"/>
                            <a:cs typeface="Calibri" panose="020F0502020204030204" pitchFamily="34" charset="0"/>
                          </a:rPr>
                          <m:t>𝜋</m:t>
                        </m:r>
                      </m:e>
                      <m:sub>
                        <m:r>
                          <m:rPr>
                            <m:sty m:val="p"/>
                          </m:rPr>
                          <a:rPr lang="en-US">
                            <a:latin typeface="Cambria Math" panose="02040503050406030204" pitchFamily="18" charset="0"/>
                            <a:cs typeface="Calibri" panose="020F0502020204030204" pitchFamily="34" charset="0"/>
                          </a:rPr>
                          <m:t>pos</m:t>
                        </m:r>
                      </m:sub>
                    </m:sSub>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r>
                          <a:rPr lang="en-US" b="1" i="1">
                            <a:latin typeface="Cambria Math" panose="02040503050406030204" pitchFamily="18" charset="0"/>
                            <a:cs typeface="Calibri" panose="020F0502020204030204" pitchFamily="34" charset="0"/>
                          </a:rPr>
                          <m:t> | </m:t>
                        </m:r>
                        <m:sSup>
                          <m:sSupPr>
                            <m:ctrlPr>
                              <a:rPr lang="en-US" b="1" i="1">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e>
                    </m:d>
                    <m:r>
                      <a:rPr lang="en-US">
                        <a:latin typeface="Cambria Math" panose="02040503050406030204" pitchFamily="18" charset="0"/>
                        <a:cs typeface="Calibri" panose="020F0502020204030204" pitchFamily="34" charset="0"/>
                      </a:rPr>
                      <m:t>=</m:t>
                    </m:r>
                    <m:r>
                      <a:rPr lang="en-US" i="1" dirty="0">
                        <a:latin typeface="Cambria Math" panose="02040503050406030204" pitchFamily="18" charset="0"/>
                        <a:cs typeface="Calibri" panose="020F0502020204030204" pitchFamily="34" charset="0"/>
                      </a:rPr>
                      <m:t>𝑁</m:t>
                    </m:r>
                    <m:r>
                      <a:rPr lang="en-US" i="1" dirty="0">
                        <a:latin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oMath>
                </a14:m>
                <a:r>
                  <a:rPr lang="en-US" dirty="0">
                    <a:latin typeface="Calibri" panose="020F0502020204030204" pitchFamily="34" charset="0"/>
                    <a:cs typeface="Calibri" panose="020F0502020204030204" pitchFamily="34" charset="0"/>
                  </a:rPr>
                  <a:t>,</a:t>
                </a:r>
                <a:r>
                  <a:rPr lang="en-US" dirty="0"/>
                  <a:t> </a:t>
                </a:r>
                <a14:m>
                  <m:oMath xmlns:m="http://schemas.openxmlformats.org/officeDocument/2006/math">
                    <m:sSub>
                      <m:sSubPr>
                        <m:ctrlPr>
                          <a:rPr lang="en-US" i="1">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i="1">
                        <a:latin typeface="Cambria Math" panose="02040503050406030204" pitchFamily="18" charset="0"/>
                      </a:rPr>
                      <m:t>)</m:t>
                    </m:r>
                  </m:oMath>
                </a14:m>
                <a:endParaRPr lang="en-US" dirty="0"/>
              </a:p>
            </p:txBody>
          </p:sp>
        </mc:Choice>
        <mc:Fallback xmlns="">
          <p:sp>
            <p:nvSpPr>
              <p:cNvPr id="38" name="Rectangle 37">
                <a:extLst>
                  <a:ext uri="{FF2B5EF4-FFF2-40B4-BE49-F238E27FC236}">
                    <a16:creationId xmlns:a16="http://schemas.microsoft.com/office/drawing/2014/main" id="{1128412F-4CA9-46CC-B658-EBFB72629836}"/>
                  </a:ext>
                </a:extLst>
              </p:cNvPr>
              <p:cNvSpPr>
                <a:spLocks noRot="1" noChangeAspect="1" noMove="1" noResize="1" noEditPoints="1" noAdjustHandles="1" noChangeArrowheads="1" noChangeShapeType="1" noTextEdit="1"/>
              </p:cNvSpPr>
              <p:nvPr/>
            </p:nvSpPr>
            <p:spPr>
              <a:xfrm>
                <a:off x="5064312" y="1198970"/>
                <a:ext cx="3429080" cy="413768"/>
              </a:xfrm>
              <a:prstGeom prst="rect">
                <a:avLst/>
              </a:prstGeom>
              <a:blipFill>
                <a:blip r:embed="rId6"/>
                <a:stretch>
                  <a:fillRect t="-2941" b="-1764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8A575341-56FD-4CA5-803D-2CD059DDE6BF}"/>
                  </a:ext>
                </a:extLst>
              </p:cNvPr>
              <p:cNvSpPr txBox="1"/>
              <p:nvPr/>
            </p:nvSpPr>
            <p:spPr>
              <a:xfrm>
                <a:off x="417591" y="3269782"/>
                <a:ext cx="3352800" cy="482568"/>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l-GR" b="1" i="1" smtClean="0">
                              <a:latin typeface="Cambria Math" panose="02040503050406030204" pitchFamily="18" charset="0"/>
                              <a:ea typeface="Cambria Math" panose="02040503050406030204" pitchFamily="18" charset="0"/>
                            </a:rPr>
                            <m:t>𝜞</m:t>
                          </m:r>
                        </m:e>
                        <m:sub>
                          <m:r>
                            <m:rPr>
                              <m:sty m:val="p"/>
                            </m:rPr>
                            <a:rPr lang="en-US" b="0" i="0" smtClean="0">
                              <a:latin typeface="Cambria Math" panose="02040503050406030204" pitchFamily="18" charset="0"/>
                            </a:rPr>
                            <m:t>post</m:t>
                          </m:r>
                        </m:sub>
                      </m:sSub>
                      <m:r>
                        <a:rPr lang="en-US" b="0" i="1" smtClean="0">
                          <a:latin typeface="Cambria Math" panose="02040503050406030204" pitchFamily="18" charset="0"/>
                        </a:rPr>
                        <m:t>=</m:t>
                      </m:r>
                      <m:sSup>
                        <m:sSupPr>
                          <m:ctrlPr>
                            <a:rPr lang="en-US" b="0" i="1" smtClean="0">
                              <a:latin typeface="Cambria Math" panose="02040503050406030204" pitchFamily="18" charset="0"/>
                            </a:rPr>
                          </m:ctrlPr>
                        </m:sSupPr>
                        <m:e>
                          <m:d>
                            <m:dPr>
                              <m:ctrlPr>
                                <a:rPr lang="en-US" b="0" i="1" smtClean="0">
                                  <a:latin typeface="Cambria Math" panose="02040503050406030204" pitchFamily="18" charset="0"/>
                                </a:rPr>
                              </m:ctrlPr>
                            </m:dPr>
                            <m:e>
                              <m:sSubSup>
                                <m:sSubSupPr>
                                  <m:ctrlPr>
                                    <a:rPr lang="en-US" b="0" i="1" smtClean="0">
                                      <a:solidFill>
                                        <a:schemeClr val="tx1"/>
                                      </a:solidFill>
                                      <a:latin typeface="Cambria Math" panose="02040503050406030204" pitchFamily="18" charset="0"/>
                                    </a:rPr>
                                  </m:ctrlPr>
                                </m:sSubSupPr>
                                <m:e>
                                  <m:r>
                                    <a:rPr lang="en-US" b="1" i="1" smtClean="0">
                                      <a:solidFill>
                                        <a:schemeClr val="tx1"/>
                                      </a:solidFill>
                                      <a:latin typeface="Cambria Math" panose="02040503050406030204" pitchFamily="18" charset="0"/>
                                    </a:rPr>
                                    <m:t>𝑯</m:t>
                                  </m:r>
                                </m:e>
                                <m:sub>
                                  <m:r>
                                    <m:rPr>
                                      <m:sty m:val="p"/>
                                    </m:rPr>
                                    <a:rPr lang="en-US" b="0" i="0" smtClean="0">
                                      <a:solidFill>
                                        <a:schemeClr val="tx1"/>
                                      </a:solidFill>
                                      <a:latin typeface="Cambria Math" panose="02040503050406030204" pitchFamily="18" charset="0"/>
                                    </a:rPr>
                                    <m:t>misfit</m:t>
                                  </m:r>
                                </m:sub>
                                <m:sup>
                                  <m:r>
                                    <m:rPr>
                                      <m:sty m:val="p"/>
                                    </m:rPr>
                                    <a:rPr lang="en-US" b="0" i="0" smtClean="0">
                                      <a:solidFill>
                                        <a:schemeClr val="tx1"/>
                                      </a:solidFill>
                                      <a:latin typeface="Cambria Math" panose="02040503050406030204" pitchFamily="18" charset="0"/>
                                    </a:rPr>
                                    <m:t>PCE</m:t>
                                  </m:r>
                                </m:sup>
                              </m:sSubSup>
                              <m:r>
                                <a:rPr lang="en-US" b="0" i="1" smtClean="0">
                                  <a:solidFill>
                                    <a:schemeClr val="tx1"/>
                                  </a:solidFill>
                                  <a:latin typeface="Cambria Math" panose="02040503050406030204" pitchFamily="18" charset="0"/>
                                </a:rPr>
                                <m:t>+</m:t>
                              </m:r>
                              <m:sSubSup>
                                <m:sSubSupPr>
                                  <m:ctrlPr>
                                    <a:rPr lang="en-US" i="1" smtClean="0">
                                      <a:solidFill>
                                        <a:schemeClr val="tx1"/>
                                      </a:solidFill>
                                      <a:latin typeface="Cambria Math" panose="02040503050406030204" pitchFamily="18" charset="0"/>
                                    </a:rPr>
                                  </m:ctrlPr>
                                </m:sSubSupPr>
                                <m:e>
                                  <m:r>
                                    <a:rPr lang="el-GR" b="1" i="1" smtClean="0">
                                      <a:solidFill>
                                        <a:schemeClr val="tx1"/>
                                      </a:solidFill>
                                      <a:latin typeface="Cambria Math" panose="02040503050406030204" pitchFamily="18" charset="0"/>
                                      <a:ea typeface="Cambria Math" panose="02040503050406030204" pitchFamily="18" charset="0"/>
                                    </a:rPr>
                                    <m:t>𝜞</m:t>
                                  </m:r>
                                </m:e>
                                <m:sub>
                                  <m:r>
                                    <m:rPr>
                                      <m:sty m:val="p"/>
                                    </m:rPr>
                                    <a:rPr lang="en-US" b="0" i="0" smtClean="0">
                                      <a:solidFill>
                                        <a:schemeClr val="tx1"/>
                                      </a:solidFill>
                                      <a:latin typeface="Cambria Math" panose="02040503050406030204" pitchFamily="18" charset="0"/>
                                    </a:rPr>
                                    <m:t>prior</m:t>
                                  </m:r>
                                </m:sub>
                                <m:sup>
                                  <m:r>
                                    <a:rPr lang="en-US" i="1">
                                      <a:solidFill>
                                        <a:schemeClr val="tx1"/>
                                      </a:solidFill>
                                      <a:latin typeface="Cambria Math" panose="02040503050406030204" pitchFamily="18" charset="0"/>
                                    </a:rPr>
                                    <m:t>−1</m:t>
                                  </m:r>
                                </m:sup>
                              </m:sSubSup>
                            </m:e>
                          </m:d>
                        </m:e>
                        <m:sup>
                          <m:r>
                            <a:rPr lang="en-US" b="0" i="1" smtClean="0">
                              <a:latin typeface="Cambria Math" panose="02040503050406030204" pitchFamily="18" charset="0"/>
                            </a:rPr>
                            <m:t>−1</m:t>
                          </m:r>
                        </m:sup>
                      </m:sSup>
                    </m:oMath>
                  </m:oMathPara>
                </a14:m>
                <a:endParaRPr lang="en-US" dirty="0"/>
              </a:p>
            </p:txBody>
          </p:sp>
        </mc:Choice>
        <mc:Fallback xmlns="">
          <p:sp>
            <p:nvSpPr>
              <p:cNvPr id="14" name="TextBox 13">
                <a:extLst>
                  <a:ext uri="{FF2B5EF4-FFF2-40B4-BE49-F238E27FC236}">
                    <a16:creationId xmlns:a16="http://schemas.microsoft.com/office/drawing/2014/main" id="{8A575341-56FD-4CA5-803D-2CD059DDE6BF}"/>
                  </a:ext>
                </a:extLst>
              </p:cNvPr>
              <p:cNvSpPr txBox="1">
                <a:spLocks noRot="1" noChangeAspect="1" noMove="1" noResize="1" noEditPoints="1" noAdjustHandles="1" noChangeArrowheads="1" noChangeShapeType="1" noTextEdit="1"/>
              </p:cNvSpPr>
              <p:nvPr/>
            </p:nvSpPr>
            <p:spPr>
              <a:xfrm>
                <a:off x="417591" y="3269782"/>
                <a:ext cx="3352800" cy="482568"/>
              </a:xfrm>
              <a:prstGeom prst="rect">
                <a:avLst/>
              </a:prstGeom>
              <a:blipFill>
                <a:blip r:embed="rId7"/>
                <a:stretch>
                  <a:fillRect b="-6098"/>
                </a:stretch>
              </a:blipFill>
              <a:ln>
                <a:solidFill>
                  <a:schemeClr val="tx1"/>
                </a:solidFill>
              </a:ln>
            </p:spPr>
            <p:txBody>
              <a:bodyPr/>
              <a:lstStyle/>
              <a:p>
                <a:r>
                  <a:rPr lang="en-US">
                    <a:noFill/>
                  </a:rPr>
                  <a:t> </a:t>
                </a:r>
              </a:p>
            </p:txBody>
          </p:sp>
        </mc:Fallback>
      </mc:AlternateContent>
      <p:sp>
        <p:nvSpPr>
          <p:cNvPr id="12" name="Title 1">
            <a:extLst>
              <a:ext uri="{FF2B5EF4-FFF2-40B4-BE49-F238E27FC236}">
                <a16:creationId xmlns:a16="http://schemas.microsoft.com/office/drawing/2014/main" id="{74C76F56-5601-43D7-A252-C6FDB1F61648}"/>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sp>
        <p:nvSpPr>
          <p:cNvPr id="10" name="TextBox 9">
            <a:extLst>
              <a:ext uri="{FF2B5EF4-FFF2-40B4-BE49-F238E27FC236}">
                <a16:creationId xmlns:a16="http://schemas.microsoft.com/office/drawing/2014/main" id="{615B2E16-CB5E-4422-BBB5-4FAEC8A56888}"/>
              </a:ext>
            </a:extLst>
          </p:cNvPr>
          <p:cNvSpPr txBox="1"/>
          <p:nvPr/>
        </p:nvSpPr>
        <p:spPr>
          <a:xfrm>
            <a:off x="0" y="6529227"/>
            <a:ext cx="5334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Bui-</a:t>
            </a:r>
            <a:r>
              <a:rPr lang="en-US" sz="1600" dirty="0" err="1">
                <a:solidFill>
                  <a:schemeClr val="bg1"/>
                </a:solidFill>
                <a:latin typeface="Calibri" panose="020F0502020204030204" pitchFamily="34" charset="0"/>
                <a:cs typeface="Calibri" panose="020F0502020204030204" pitchFamily="34" charset="0"/>
              </a:rPr>
              <a:t>Thanh</a:t>
            </a:r>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Ghattas</a:t>
            </a:r>
            <a:r>
              <a:rPr lang="en-US" sz="1600" dirty="0">
                <a:solidFill>
                  <a:schemeClr val="bg1"/>
                </a:solidFill>
                <a:latin typeface="Calibri" panose="020F0502020204030204" pitchFamily="34" charset="0"/>
                <a:cs typeface="Calibri" panose="020F0502020204030204" pitchFamily="34" charset="0"/>
              </a:rPr>
              <a:t>, Martin,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SISC</a:t>
            </a:r>
            <a:r>
              <a:rPr lang="en-US" sz="1600" dirty="0">
                <a:solidFill>
                  <a:schemeClr val="bg1"/>
                </a:solidFill>
                <a:latin typeface="Calibri" panose="020F0502020204030204" pitchFamily="34" charset="0"/>
                <a:cs typeface="Calibri" panose="020F0502020204030204" pitchFamily="34" charset="0"/>
              </a:rPr>
              <a:t>, 2013. </a:t>
            </a:r>
          </a:p>
        </p:txBody>
      </p:sp>
    </p:spTree>
    <p:extLst>
      <p:ext uri="{BB962C8B-B14F-4D97-AF65-F5344CB8AC3E}">
        <p14:creationId xmlns:p14="http://schemas.microsoft.com/office/powerpoint/2010/main" val="2126301712"/>
      </p:ext>
    </p:extLst>
  </p:cSld>
  <p:clrMapOvr>
    <a:masterClrMapping/>
  </p:clrMapOvr>
</p:sld>
</file>

<file path=ppt/slides/slide1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1046440"/>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AACBF493-0DD8-405C-AAE4-7BAAD3716252}"/>
                  </a:ext>
                </a:extLst>
              </p:cNvPr>
              <p:cNvSpPr txBox="1"/>
              <p:nvPr/>
            </p:nvSpPr>
            <p:spPr>
              <a:xfrm>
                <a:off x="5257800" y="2257202"/>
                <a:ext cx="3810000" cy="3039230"/>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Symbols*:</a:t>
                </a:r>
              </a:p>
              <a:p>
                <a:pPr algn="ctr"/>
                <a:endParaRPr lang="en-US" sz="400" b="1" dirty="0">
                  <a:latin typeface="Calibri" panose="020F0502020204030204" pitchFamily="34" charset="0"/>
                  <a:cs typeface="Calibri" panose="020F0502020204030204" pitchFamily="34" charset="0"/>
                </a:endParaRPr>
              </a:p>
              <a:p>
                <a14:m>
                  <m:oMath xmlns:m="http://schemas.openxmlformats.org/officeDocument/2006/math">
                    <m:sSub>
                      <m:sSubPr>
                        <m:ctrlPr>
                          <a:rPr lang="en-US" i="1" smtClean="0">
                            <a:latin typeface="Cambria Math" panose="02040503050406030204" pitchFamily="18" charset="0"/>
                          </a:rPr>
                        </m:ctrlPr>
                      </m:sSubPr>
                      <m:e>
                        <m:r>
                          <a:rPr lang="en-US" b="1" i="1" smtClean="0">
                            <a:latin typeface="Cambria Math" panose="02040503050406030204" pitchFamily="18" charset="0"/>
                          </a:rPr>
                          <m:t>𝑽</m:t>
                        </m:r>
                      </m:e>
                      <m:sub>
                        <m:r>
                          <a:rPr lang="en-US" b="0" i="1" smtClean="0">
                            <a:latin typeface="Cambria Math" panose="02040503050406030204" pitchFamily="18" charset="0"/>
                          </a:rPr>
                          <m:t>𝑟</m:t>
                        </m:r>
                      </m:sub>
                    </m:sSub>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1" i="1" smtClean="0">
                            <a:latin typeface="Cambria Math" panose="02040503050406030204" pitchFamily="18" charset="0"/>
                          </a:rPr>
                          <m:t>𝑫</m:t>
                        </m:r>
                      </m:e>
                      <m:sub>
                        <m:r>
                          <a:rPr lang="en-US" b="0" i="1" smtClean="0">
                            <a:latin typeface="Cambria Math" panose="02040503050406030204" pitchFamily="18" charset="0"/>
                          </a:rPr>
                          <m:t>𝑟</m:t>
                        </m:r>
                      </m:sub>
                    </m:sSub>
                    <m:r>
                      <a:rPr lang="en-US" b="0" i="1" smtClean="0">
                        <a:latin typeface="Cambria Math" panose="02040503050406030204" pitchFamily="18" charset="0"/>
                      </a:rPr>
                      <m:t>:</m:t>
                    </m:r>
                  </m:oMath>
                </a14:m>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eigenvecs</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eigenvals</a:t>
                </a:r>
                <a:r>
                  <a:rPr lang="en-US" dirty="0">
                    <a:latin typeface="Calibri" panose="020F0502020204030204" pitchFamily="34" charset="0"/>
                    <a:cs typeface="Calibri" panose="020F0502020204030204" pitchFamily="34" charset="0"/>
                  </a:rPr>
                  <a:t> of </a:t>
                </a:r>
                <a14:m>
                  <m:oMath xmlns:m="http://schemas.openxmlformats.org/officeDocument/2006/math">
                    <m:sSub>
                      <m:sSubPr>
                        <m:ctrlPr>
                          <a:rPr lang="en-US" i="1" smtClean="0">
                            <a:latin typeface="Cambria Math" panose="02040503050406030204" pitchFamily="18" charset="0"/>
                          </a:rPr>
                        </m:ctrlPr>
                      </m:sSubPr>
                      <m:e>
                        <m:acc>
                          <m:accPr>
                            <m:chr m:val="̃"/>
                            <m:ctrlPr>
                              <a:rPr lang="en-US" i="1" smtClean="0">
                                <a:latin typeface="Cambria Math" panose="02040503050406030204" pitchFamily="18" charset="0"/>
                              </a:rPr>
                            </m:ctrlPr>
                          </m:accPr>
                          <m:e>
                            <m:r>
                              <a:rPr lang="en-US" b="1" i="1" smtClean="0">
                                <a:latin typeface="Cambria Math" panose="02040503050406030204" pitchFamily="18" charset="0"/>
                              </a:rPr>
                              <m:t>𝑯</m:t>
                            </m:r>
                          </m:e>
                        </m:acc>
                      </m:e>
                      <m:sub>
                        <m:r>
                          <m:rPr>
                            <m:sty m:val="p"/>
                          </m:rPr>
                          <a:rPr lang="en-US" b="0" i="0" smtClean="0">
                            <a:latin typeface="Cambria Math" panose="02040503050406030204" pitchFamily="18" charset="0"/>
                          </a:rPr>
                          <m:t>misfit</m:t>
                        </m:r>
                      </m:sub>
                    </m:sSub>
                  </m:oMath>
                </a14:m>
                <a:endParaRPr lang="en-US"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𝑯</m:t>
                            </m:r>
                          </m:e>
                        </m:acc>
                      </m:e>
                      <m:sub>
                        <m:r>
                          <m:rPr>
                            <m:sty m:val="p"/>
                          </m:rPr>
                          <a:rPr lang="en-US">
                            <a:latin typeface="Cambria Math" panose="02040503050406030204" pitchFamily="18" charset="0"/>
                          </a:rPr>
                          <m:t>misfit</m:t>
                        </m:r>
                      </m:sub>
                    </m:sSub>
                  </m:oMath>
                </a14:m>
                <a:r>
                  <a:rPr lang="en-US" dirty="0">
                    <a:latin typeface="Calibri" panose="020F0502020204030204" pitchFamily="34" charset="0"/>
                    <a:cs typeface="Calibri" panose="020F0502020204030204" pitchFamily="34" charset="0"/>
                  </a:rPr>
                  <a:t> = prior-preconditioned Hessian of data misfit = </a:t>
                </a:r>
                <a14:m>
                  <m:oMath xmlns:m="http://schemas.openxmlformats.org/officeDocument/2006/math">
                    <m:sSubSup>
                      <m:sSubSupPr>
                        <m:ctrlPr>
                          <a:rPr lang="en-US" i="1" smtClean="0">
                            <a:latin typeface="Cambria Math" panose="02040503050406030204" pitchFamily="18" charset="0"/>
                            <a:cs typeface="Calibri" panose="020F0502020204030204" pitchFamily="34" charset="0"/>
                          </a:rPr>
                        </m:ctrlPr>
                      </m:sSubSupPr>
                      <m:e>
                        <m:r>
                          <a:rPr lang="el-GR" b="1" i="1" smtClean="0">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b="0" i="0" smtClean="0">
                            <a:latin typeface="Cambria Math" panose="02040503050406030204" pitchFamily="18" charset="0"/>
                            <a:cs typeface="Calibri" panose="020F0502020204030204" pitchFamily="34" charset="0"/>
                          </a:rPr>
                          <m:t>prior</m:t>
                        </m:r>
                      </m:sub>
                      <m:sup>
                        <m:r>
                          <a:rPr lang="en-US" b="0" i="1" smtClean="0">
                            <a:latin typeface="Cambria Math" panose="02040503050406030204" pitchFamily="18" charset="0"/>
                            <a:cs typeface="Calibri" panose="020F0502020204030204" pitchFamily="34" charset="0"/>
                          </a:rPr>
                          <m:t>1/2</m:t>
                        </m:r>
                      </m:sup>
                    </m:sSubSup>
                    <m:sSub>
                      <m:sSubPr>
                        <m:ctrlPr>
                          <a:rPr lang="en-US" i="1" smtClean="0">
                            <a:latin typeface="Cambria Math" panose="02040503050406030204" pitchFamily="18" charset="0"/>
                            <a:cs typeface="Calibri" panose="020F0502020204030204" pitchFamily="34" charset="0"/>
                          </a:rPr>
                        </m:ctrlPr>
                      </m:sSubPr>
                      <m:e>
                        <m:r>
                          <a:rPr lang="en-US" b="1" i="1" smtClean="0">
                            <a:latin typeface="Cambria Math" panose="02040503050406030204" pitchFamily="18" charset="0"/>
                            <a:cs typeface="Calibri" panose="020F0502020204030204" pitchFamily="34" charset="0"/>
                          </a:rPr>
                          <m:t>𝑯</m:t>
                        </m:r>
                      </m:e>
                      <m:sub>
                        <m:r>
                          <m:rPr>
                            <m:sty m:val="p"/>
                          </m:rPr>
                          <a:rPr lang="en-US" b="0" i="0" smtClean="0">
                            <a:latin typeface="Cambria Math" panose="02040503050406030204" pitchFamily="18" charset="0"/>
                            <a:cs typeface="Calibri" panose="020F0502020204030204" pitchFamily="34" charset="0"/>
                          </a:rPr>
                          <m:t>misfit</m:t>
                        </m:r>
                      </m:sub>
                    </m:sSub>
                    <m:sSubSup>
                      <m:sSubSupPr>
                        <m:ctrlPr>
                          <a:rPr lang="en-US" i="1">
                            <a:latin typeface="Cambria Math" panose="02040503050406030204" pitchFamily="18" charset="0"/>
                            <a:cs typeface="Calibri" panose="020F0502020204030204" pitchFamily="34" charset="0"/>
                          </a:rPr>
                        </m:ctrlPr>
                      </m:sSubSupPr>
                      <m:e>
                        <m:r>
                          <a:rPr lang="el-GR" b="1" i="1">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i="0">
                            <a:latin typeface="Cambria Math" panose="02040503050406030204" pitchFamily="18" charset="0"/>
                            <a:cs typeface="Calibri" panose="020F0502020204030204" pitchFamily="34" charset="0"/>
                          </a:rPr>
                          <m:t>prior</m:t>
                        </m:r>
                      </m:sub>
                      <m:sup>
                        <m:r>
                          <a:rPr lang="en-US" i="1">
                            <a:latin typeface="Cambria Math" panose="02040503050406030204" pitchFamily="18" charset="0"/>
                            <a:cs typeface="Calibri" panose="020F0502020204030204" pitchFamily="34" charset="0"/>
                          </a:rPr>
                          <m:t>1/2</m:t>
                        </m:r>
                      </m:sup>
                    </m:sSubSup>
                  </m:oMath>
                </a14:m>
                <a:endParaRPr lang="en-US"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smtClean="0">
                            <a:solidFill>
                              <a:srgbClr val="00B050"/>
                            </a:solidFill>
                            <a:latin typeface="Cambria Math" panose="02040503050406030204" pitchFamily="18" charset="0"/>
                            <a:cs typeface="Calibri" panose="020F0502020204030204" pitchFamily="34" charset="0"/>
                          </a:rPr>
                        </m:ctrlPr>
                      </m:sSubPr>
                      <m:e>
                        <m:r>
                          <a:rPr lang="en-US" b="1" i="1">
                            <a:solidFill>
                              <a:srgbClr val="00B050"/>
                            </a:solidFill>
                            <a:latin typeface="Cambria Math" panose="02040503050406030204" pitchFamily="18" charset="0"/>
                            <a:cs typeface="Calibri" panose="020F0502020204030204" pitchFamily="34" charset="0"/>
                          </a:rPr>
                          <m:t>𝑯</m:t>
                        </m:r>
                      </m:e>
                      <m:sub>
                        <m:r>
                          <m:rPr>
                            <m:sty m:val="p"/>
                          </m:rPr>
                          <a:rPr lang="en-US" i="0">
                            <a:solidFill>
                              <a:srgbClr val="00B050"/>
                            </a:solidFill>
                            <a:latin typeface="Cambria Math" panose="02040503050406030204" pitchFamily="18" charset="0"/>
                            <a:cs typeface="Calibri" panose="020F0502020204030204" pitchFamily="34" charset="0"/>
                          </a:rPr>
                          <m:t>misfit</m:t>
                        </m:r>
                      </m:sub>
                    </m:sSub>
                  </m:oMath>
                </a14:m>
                <a:r>
                  <a:rPr lang="en-US" dirty="0">
                    <a:solidFill>
                      <a:srgbClr val="00B050"/>
                    </a:solidFill>
                    <a:latin typeface="Calibri" panose="020F0502020204030204" pitchFamily="34" charset="0"/>
                    <a:cs typeface="Calibri" panose="020F0502020204030204" pitchFamily="34" charset="0"/>
                  </a:rPr>
                  <a:t> = Gauss-Newton portion of Hessian misfit = </a:t>
                </a:r>
                <a14:m>
                  <m:oMath xmlns:m="http://schemas.openxmlformats.org/officeDocument/2006/math">
                    <m:sSup>
                      <m:sSupPr>
                        <m:ctrlPr>
                          <a:rPr lang="en-US" i="1">
                            <a:solidFill>
                              <a:srgbClr val="00B050"/>
                            </a:solidFill>
                            <a:latin typeface="Cambria Math" panose="02040503050406030204" pitchFamily="18" charset="0"/>
                          </a:rPr>
                        </m:ctrlPr>
                      </m:sSupPr>
                      <m:e>
                        <m:r>
                          <a:rPr lang="en-US" b="1" i="1">
                            <a:solidFill>
                              <a:srgbClr val="00B050"/>
                            </a:solidFill>
                            <a:latin typeface="Cambria Math" panose="02040503050406030204" pitchFamily="18" charset="0"/>
                          </a:rPr>
                          <m:t>𝑭</m:t>
                        </m:r>
                      </m:e>
                      <m:sup>
                        <m:r>
                          <m:rPr>
                            <m:nor/>
                          </m:rPr>
                          <a:rPr lang="en-US" dirty="0">
                            <a:solidFill>
                              <a:srgbClr val="00B050"/>
                            </a:solidFill>
                            <a:latin typeface="Segoe UI Symbol" panose="020B0502040204020203" pitchFamily="34" charset="0"/>
                            <a:ea typeface="Segoe UI Symbol" panose="020B0502040204020203" pitchFamily="34" charset="0"/>
                          </a:rPr>
                          <m:t>𝄯</m:t>
                        </m:r>
                      </m:sup>
                    </m:sSup>
                    <m:sSubSup>
                      <m:sSubSupPr>
                        <m:ctrlPr>
                          <a:rPr lang="en-US" i="1">
                            <a:solidFill>
                              <a:srgbClr val="00B050"/>
                            </a:solidFill>
                            <a:latin typeface="Cambria Math" panose="02040503050406030204" pitchFamily="18" charset="0"/>
                          </a:rPr>
                        </m:ctrlPr>
                      </m:sSubSupPr>
                      <m:e>
                        <m:r>
                          <a:rPr lang="el-GR" b="1" i="1">
                            <a:solidFill>
                              <a:srgbClr val="00B050"/>
                            </a:solidFill>
                            <a:latin typeface="Cambria Math" panose="02040503050406030204" pitchFamily="18" charset="0"/>
                            <a:ea typeface="Cambria Math" panose="02040503050406030204" pitchFamily="18" charset="0"/>
                          </a:rPr>
                          <m:t>𝜞</m:t>
                        </m:r>
                      </m:e>
                      <m:sub>
                        <m:r>
                          <m:rPr>
                            <m:sty m:val="p"/>
                          </m:rPr>
                          <a:rPr lang="en-US">
                            <a:solidFill>
                              <a:srgbClr val="00B050"/>
                            </a:solidFill>
                            <a:latin typeface="Cambria Math" panose="02040503050406030204" pitchFamily="18" charset="0"/>
                          </a:rPr>
                          <m:t>obs</m:t>
                        </m:r>
                      </m:sub>
                      <m:sup>
                        <m:r>
                          <a:rPr lang="en-US" i="1">
                            <a:solidFill>
                              <a:srgbClr val="00B050"/>
                            </a:solidFill>
                            <a:latin typeface="Cambria Math" panose="02040503050406030204" pitchFamily="18" charset="0"/>
                          </a:rPr>
                          <m:t>−1</m:t>
                        </m:r>
                      </m:sup>
                    </m:sSubSup>
                    <m:r>
                      <a:rPr lang="en-US" b="1" i="1">
                        <a:solidFill>
                          <a:srgbClr val="00B050"/>
                        </a:solidFill>
                        <a:latin typeface="Cambria Math" panose="02040503050406030204" pitchFamily="18" charset="0"/>
                      </a:rPr>
                      <m:t>𝑭</m:t>
                    </m:r>
                  </m:oMath>
                </a14:m>
                <a:endParaRPr lang="en-US" b="1" dirty="0">
                  <a:solidFill>
                    <a:srgbClr val="00B050"/>
                  </a:solidFill>
                  <a:latin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Sub>
                  </m:oMath>
                </a14:m>
                <a:r>
                  <a:rPr lang="en-US" dirty="0">
                    <a:latin typeface="Calibri" panose="020F0502020204030204" pitchFamily="34" charset="0"/>
                    <a:cs typeface="Calibri" panose="020F0502020204030204" pitchFamily="34" charset="0"/>
                  </a:rPr>
                  <a:t> = </a:t>
                </a:r>
                <a14:m>
                  <m:oMath xmlns:m="http://schemas.openxmlformats.org/officeDocument/2006/math">
                    <m:sSubSup>
                      <m:sSubSupPr>
                        <m:ctrlPr>
                          <a:rPr lang="en-US" i="1">
                            <a:latin typeface="Cambria Math" panose="02040503050406030204" pitchFamily="18" charset="0"/>
                            <a:cs typeface="Calibri" panose="020F0502020204030204" pitchFamily="34" charset="0"/>
                          </a:rPr>
                        </m:ctrlPr>
                      </m:sSubSupPr>
                      <m:e>
                        <m:r>
                          <a:rPr lang="el-GR" b="1" i="1">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i="0">
                            <a:latin typeface="Cambria Math" panose="02040503050406030204" pitchFamily="18" charset="0"/>
                            <a:cs typeface="Calibri" panose="020F0502020204030204" pitchFamily="34" charset="0"/>
                          </a:rPr>
                          <m:t>prior</m:t>
                        </m:r>
                      </m:sub>
                      <m:sup>
                        <m:r>
                          <a:rPr lang="en-US" i="1">
                            <a:latin typeface="Cambria Math" panose="02040503050406030204" pitchFamily="18" charset="0"/>
                            <a:cs typeface="Calibri" panose="020F0502020204030204" pitchFamily="34" charset="0"/>
                          </a:rPr>
                          <m:t>1/2</m:t>
                        </m:r>
                      </m:sup>
                    </m:sSubSup>
                    <m:sSub>
                      <m:sSubPr>
                        <m:ctrlPr>
                          <a:rPr lang="en-US" i="1">
                            <a:latin typeface="Cambria Math" panose="02040503050406030204" pitchFamily="18" charset="0"/>
                          </a:rPr>
                        </m:ctrlPr>
                      </m:sSubPr>
                      <m:e>
                        <m:r>
                          <a:rPr lang="en-US" b="1" i="1">
                            <a:latin typeface="Cambria Math" panose="02040503050406030204" pitchFamily="18" charset="0"/>
                          </a:rPr>
                          <m:t>𝑽</m:t>
                        </m:r>
                      </m:e>
                      <m:sub>
                        <m:r>
                          <a:rPr lang="en-US" i="1">
                            <a:latin typeface="Cambria Math" panose="02040503050406030204" pitchFamily="18" charset="0"/>
                          </a:rPr>
                          <m:t>𝑟</m:t>
                        </m:r>
                      </m:sub>
                    </m:sSub>
                  </m:oMath>
                </a14:m>
                <a:r>
                  <a:rPr lang="en-US" dirty="0">
                    <a:latin typeface="Calibri" panose="020F0502020204030204" pitchFamily="34" charset="0"/>
                    <a:cs typeface="Calibri" panose="020F0502020204030204" pitchFamily="34" charset="0"/>
                  </a:rPr>
                  <a:t>, </a:t>
                </a:r>
                <a14:m>
                  <m:oMath xmlns:m="http://schemas.openxmlformats.org/officeDocument/2006/math">
                    <m:sSubSup>
                      <m:sSubSupPr>
                        <m:ctrlPr>
                          <a:rPr lang="en-US" i="1">
                            <a:latin typeface="Cambria Math" panose="02040503050406030204" pitchFamily="18" charset="0"/>
                          </a:rPr>
                        </m:ctrlPr>
                      </m:sSubSupPr>
                      <m:e>
                        <m:acc>
                          <m:accPr>
                            <m:chr m:val="̃"/>
                            <m:ctrlPr>
                              <a:rPr lang="en-US" b="1"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up>
                        <m:r>
                          <a:rPr lang="en-US" i="1">
                            <a:latin typeface="Cambria Math" panose="02040503050406030204" pitchFamily="18" charset="0"/>
                          </a:rPr>
                          <m:t>♢</m:t>
                        </m:r>
                      </m:sup>
                    </m:sSubSup>
                  </m:oMath>
                </a14:m>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adjoint</a:t>
                </a:r>
                <a:r>
                  <a:rPr lang="en-US" dirty="0">
                    <a:latin typeface="Calibri" panose="020F0502020204030204" pitchFamily="34" charset="0"/>
                    <a:cs typeface="Calibri" panose="020F0502020204030204" pitchFamily="34" charset="0"/>
                  </a:rPr>
                  <a:t> of </a:t>
                </a:r>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Sub>
                  </m:oMath>
                </a14:m>
                <a:endParaRPr lang="en-US"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Sup>
                      <m:sSubSupPr>
                        <m:ctrlPr>
                          <a:rPr lang="en-US" i="1" smtClean="0">
                            <a:solidFill>
                              <a:schemeClr val="accent1">
                                <a:lumMod val="75000"/>
                              </a:schemeClr>
                            </a:solidFill>
                            <a:latin typeface="Cambria Math" panose="02040503050406030204" pitchFamily="18" charset="0"/>
                          </a:rPr>
                        </m:ctrlPr>
                      </m:sSubSupPr>
                      <m:e>
                        <m:r>
                          <a:rPr lang="el-GR" b="1" i="1">
                            <a:solidFill>
                              <a:schemeClr val="accent1">
                                <a:lumMod val="75000"/>
                              </a:schemeClr>
                            </a:solidFill>
                            <a:latin typeface="Cambria Math" panose="02040503050406030204" pitchFamily="18" charset="0"/>
                            <a:ea typeface="Cambria Math" panose="02040503050406030204" pitchFamily="18" charset="0"/>
                          </a:rPr>
                          <m:t>𝜞</m:t>
                        </m:r>
                      </m:e>
                      <m:sub>
                        <m:r>
                          <m:rPr>
                            <m:sty m:val="p"/>
                          </m:rPr>
                          <a:rPr lang="en-US">
                            <a:solidFill>
                              <a:schemeClr val="accent1">
                                <a:lumMod val="75000"/>
                              </a:schemeClr>
                            </a:solidFill>
                            <a:latin typeface="Cambria Math" panose="02040503050406030204" pitchFamily="18" charset="0"/>
                          </a:rPr>
                          <m:t>prior</m:t>
                        </m:r>
                      </m:sub>
                      <m:sup>
                        <m:r>
                          <a:rPr lang="en-US" i="1">
                            <a:solidFill>
                              <a:schemeClr val="accent1">
                                <a:lumMod val="75000"/>
                              </a:schemeClr>
                            </a:solidFill>
                            <a:latin typeface="Cambria Math" panose="02040503050406030204" pitchFamily="18" charset="0"/>
                          </a:rPr>
                          <m:t>−1</m:t>
                        </m:r>
                      </m:sup>
                    </m:sSubSup>
                  </m:oMath>
                </a14:m>
                <a:r>
                  <a:rPr lang="en-US" dirty="0">
                    <a:solidFill>
                      <a:schemeClr val="accent1">
                        <a:lumMod val="75000"/>
                      </a:schemeClr>
                    </a:solidFill>
                    <a:latin typeface="Calibri" panose="020F0502020204030204" pitchFamily="34" charset="0"/>
                    <a:cs typeface="Calibri" panose="020F0502020204030204" pitchFamily="34" charset="0"/>
                  </a:rPr>
                  <a:t> = </a:t>
                </a:r>
                <a14:m>
                  <m:oMath xmlns:m="http://schemas.openxmlformats.org/officeDocument/2006/math">
                    <m:sSup>
                      <m:sSupPr>
                        <m:ctrlPr>
                          <a:rPr lang="en-US" i="1" smtClean="0">
                            <a:solidFill>
                              <a:schemeClr val="accent1">
                                <a:lumMod val="75000"/>
                              </a:schemeClr>
                            </a:solidFill>
                            <a:latin typeface="Cambria Math" panose="02040503050406030204" pitchFamily="18" charset="0"/>
                            <a:cs typeface="Calibri" panose="020F0502020204030204" pitchFamily="34" charset="0"/>
                          </a:rPr>
                        </m:ctrlPr>
                      </m:sSupPr>
                      <m:e>
                        <m:r>
                          <a:rPr lang="en-US" b="1" i="1" smtClean="0">
                            <a:solidFill>
                              <a:schemeClr val="accent1">
                                <a:lumMod val="75000"/>
                              </a:schemeClr>
                            </a:solidFill>
                            <a:latin typeface="Cambria Math" panose="02040503050406030204" pitchFamily="18" charset="0"/>
                            <a:cs typeface="Calibri" panose="020F0502020204030204" pitchFamily="34" charset="0"/>
                          </a:rPr>
                          <m:t>𝑴</m:t>
                        </m:r>
                      </m:e>
                      <m:sup>
                        <m:r>
                          <a:rPr lang="en-US" b="0" i="1" smtClean="0">
                            <a:solidFill>
                              <a:schemeClr val="accent1">
                                <a:lumMod val="75000"/>
                              </a:schemeClr>
                            </a:solidFill>
                            <a:latin typeface="Cambria Math" panose="02040503050406030204" pitchFamily="18" charset="0"/>
                            <a:cs typeface="Calibri" panose="020F0502020204030204" pitchFamily="34" charset="0"/>
                          </a:rPr>
                          <m:t>−1</m:t>
                        </m:r>
                      </m:sup>
                    </m:sSup>
                    <m:r>
                      <a:rPr lang="en-US" b="1" i="1" smtClean="0">
                        <a:solidFill>
                          <a:schemeClr val="accent1">
                            <a:lumMod val="75000"/>
                          </a:schemeClr>
                        </a:solidFill>
                        <a:latin typeface="Cambria Math" panose="02040503050406030204" pitchFamily="18" charset="0"/>
                        <a:cs typeface="Calibri" panose="020F0502020204030204" pitchFamily="34" charset="0"/>
                      </a:rPr>
                      <m:t>𝑲</m:t>
                    </m:r>
                    <m:r>
                      <a:rPr lang="en-US" b="0" i="1" smtClean="0">
                        <a:solidFill>
                          <a:schemeClr val="accent1">
                            <a:lumMod val="75000"/>
                          </a:schemeClr>
                        </a:solidFill>
                        <a:latin typeface="Cambria Math" panose="02040503050406030204" pitchFamily="18" charset="0"/>
                        <a:cs typeface="Calibri" panose="020F0502020204030204" pitchFamily="34" charset="0"/>
                      </a:rPr>
                      <m:t>, </m:t>
                    </m:r>
                    <m:r>
                      <a:rPr lang="en-US" b="1" i="1" smtClean="0">
                        <a:solidFill>
                          <a:schemeClr val="accent1">
                            <a:lumMod val="75000"/>
                          </a:schemeClr>
                        </a:solidFill>
                        <a:latin typeface="Cambria Math" panose="02040503050406030204" pitchFamily="18" charset="0"/>
                        <a:cs typeface="Calibri" panose="020F0502020204030204" pitchFamily="34" charset="0"/>
                      </a:rPr>
                      <m:t>𝑲</m:t>
                    </m:r>
                  </m:oMath>
                </a14:m>
                <a:r>
                  <a:rPr lang="en-US" i="1" dirty="0">
                    <a:solidFill>
                      <a:schemeClr val="accent1">
                        <a:lumMod val="75000"/>
                      </a:schemeClr>
                    </a:solidFill>
                    <a:latin typeface="Calibri" panose="020F0502020204030204" pitchFamily="34" charset="0"/>
                    <a:cs typeface="Calibri" panose="020F0502020204030204" pitchFamily="34" charset="0"/>
                  </a:rPr>
                  <a:t>= </a:t>
                </a:r>
                <a:r>
                  <a:rPr lang="en-US" dirty="0">
                    <a:solidFill>
                      <a:schemeClr val="accent1">
                        <a:lumMod val="75000"/>
                      </a:schemeClr>
                    </a:solidFill>
                    <a:latin typeface="Calibri" panose="020F0502020204030204" pitchFamily="34" charset="0"/>
                    <a:cs typeface="Calibri" panose="020F0502020204030204" pitchFamily="34" charset="0"/>
                  </a:rPr>
                  <a:t>Laplace stiffness.</a:t>
                </a:r>
                <a:endParaRPr lang="en-US" i="1" dirty="0">
                  <a:latin typeface="Calibri" panose="020F0502020204030204" pitchFamily="34" charset="0"/>
                  <a:cs typeface="Calibri" panose="020F0502020204030204" pitchFamily="34" charset="0"/>
                </a:endParaRPr>
              </a:p>
            </p:txBody>
          </p:sp>
        </mc:Choice>
        <mc:Fallback xmlns="">
          <p:sp>
            <p:nvSpPr>
              <p:cNvPr id="31" name="TextBox 30">
                <a:extLst>
                  <a:ext uri="{FF2B5EF4-FFF2-40B4-BE49-F238E27FC236}">
                    <a16:creationId xmlns:a16="http://schemas.microsoft.com/office/drawing/2014/main" id="{AACBF493-0DD8-405C-AAE4-7BAAD3716252}"/>
                  </a:ext>
                </a:extLst>
              </p:cNvPr>
              <p:cNvSpPr txBox="1">
                <a:spLocks noRot="1" noChangeAspect="1" noMove="1" noResize="1" noEditPoints="1" noAdjustHandles="1" noChangeArrowheads="1" noChangeShapeType="1" noTextEdit="1"/>
              </p:cNvSpPr>
              <p:nvPr/>
            </p:nvSpPr>
            <p:spPr>
              <a:xfrm>
                <a:off x="5257800" y="2257202"/>
                <a:ext cx="3810000" cy="3039230"/>
              </a:xfrm>
              <a:prstGeom prst="rect">
                <a:avLst/>
              </a:prstGeom>
              <a:blipFill>
                <a:blip r:embed="rId3"/>
                <a:stretch>
                  <a:fillRect l="-1276" t="-798" r="-1595"/>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2" name="TextBox 31">
                <a:extLst>
                  <a:ext uri="{FF2B5EF4-FFF2-40B4-BE49-F238E27FC236}">
                    <a16:creationId xmlns:a16="http://schemas.microsoft.com/office/drawing/2014/main" id="{DA3E3829-7BB1-44D3-A337-22E5CD328054}"/>
                  </a:ext>
                </a:extLst>
              </p:cNvPr>
              <p:cNvSpPr txBox="1"/>
              <p:nvPr/>
            </p:nvSpPr>
            <p:spPr>
              <a:xfrm>
                <a:off x="76200" y="979099"/>
                <a:ext cx="8001000" cy="1200329"/>
              </a:xfrm>
              <a:prstGeom prst="rect">
                <a:avLst/>
              </a:prstGeom>
              <a:noFill/>
            </p:spPr>
            <p:txBody>
              <a:bodyPr wrap="square" rtlCol="0">
                <a:spAutoFit/>
              </a:bodyPr>
              <a:lstStyle/>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Gaussian prior, likelihood</a:t>
                </a:r>
                <a:r>
                  <a:rPr lang="en-US" b="1" i="1" dirty="0">
                    <a:latin typeface="Calibri" panose="020F0502020204030204" pitchFamily="34" charset="0"/>
                    <a:cs typeface="Calibri" panose="020F0502020204030204" pitchFamily="34" charset="0"/>
                  </a:rPr>
                  <a:t> </a:t>
                </a:r>
                <a14:m>
                  <m:oMath xmlns:m="http://schemas.openxmlformats.org/officeDocument/2006/math">
                    <m:r>
                      <a:rPr lang="en-US" b="1" i="1" smtClean="0">
                        <a:latin typeface="Cambria Math" panose="02040503050406030204" pitchFamily="18" charset="0"/>
                        <a:ea typeface="Cambria Math" panose="02040503050406030204" pitchFamily="18" charset="0"/>
                        <a:cs typeface="Calibri" panose="020F0502020204030204" pitchFamily="34" charset="0"/>
                      </a:rPr>
                      <m:t>⇒</m:t>
                    </m:r>
                  </m:oMath>
                </a14:m>
                <a:r>
                  <a:rPr lang="en-US" b="1" i="1" dirty="0">
                    <a:latin typeface="Calibri" panose="020F0502020204030204" pitchFamily="34" charset="0"/>
                    <a:cs typeface="Calibri" panose="020F0502020204030204" pitchFamily="34" charset="0"/>
                  </a:rPr>
                  <a:t> Gaussian posterior: </a:t>
                </a: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Linearize </a:t>
                </a:r>
                <a:r>
                  <a:rPr lang="en-US" dirty="0">
                    <a:latin typeface="Calibri" panose="020F0502020204030204" pitchFamily="34" charset="0"/>
                    <a:cs typeface="Calibri" panose="020F0502020204030204" pitchFamily="34" charset="0"/>
                  </a:rPr>
                  <a:t>parameter-to-observable map around MAP point:</a:t>
                </a:r>
              </a:p>
            </p:txBody>
          </p:sp>
        </mc:Choice>
        <mc:Fallback xmlns="">
          <p:sp>
            <p:nvSpPr>
              <p:cNvPr id="32" name="TextBox 31">
                <a:extLst>
                  <a:ext uri="{FF2B5EF4-FFF2-40B4-BE49-F238E27FC236}">
                    <a16:creationId xmlns:a16="http://schemas.microsoft.com/office/drawing/2014/main" id="{DA3E3829-7BB1-44D3-A337-22E5CD328054}"/>
                  </a:ext>
                </a:extLst>
              </p:cNvPr>
              <p:cNvSpPr txBox="1">
                <a:spLocks noRot="1" noChangeAspect="1" noMove="1" noResize="1" noEditPoints="1" noAdjustHandles="1" noChangeArrowheads="1" noChangeShapeType="1" noTextEdit="1"/>
              </p:cNvSpPr>
              <p:nvPr/>
            </p:nvSpPr>
            <p:spPr>
              <a:xfrm>
                <a:off x="76200" y="979099"/>
                <a:ext cx="8001000" cy="1200329"/>
              </a:xfrm>
              <a:prstGeom prst="rect">
                <a:avLst/>
              </a:prstGeom>
              <a:blipFill>
                <a:blip r:embed="rId4"/>
                <a:stretch>
                  <a:fillRect l="-534" b="-7107"/>
                </a:stretch>
              </a:blipFill>
            </p:spPr>
            <p:txBody>
              <a:bodyPr/>
              <a:lstStyle/>
              <a:p>
                <a:r>
                  <a:rPr lang="en-US">
                    <a:noFill/>
                  </a:rPr>
                  <a:t> </a:t>
                </a:r>
              </a:p>
            </p:txBody>
          </p:sp>
        </mc:Fallback>
      </mc:AlternateContent>
      <p:sp>
        <p:nvSpPr>
          <p:cNvPr id="34" name="TextBox 33">
            <a:extLst>
              <a:ext uri="{FF2B5EF4-FFF2-40B4-BE49-F238E27FC236}">
                <a16:creationId xmlns:a16="http://schemas.microsoft.com/office/drawing/2014/main" id="{0EBF2FA4-C287-4A4A-830D-CC365D0BBB59}"/>
              </a:ext>
            </a:extLst>
          </p:cNvPr>
          <p:cNvSpPr txBox="1"/>
          <p:nvPr/>
        </p:nvSpPr>
        <p:spPr>
          <a:xfrm>
            <a:off x="76200" y="2786651"/>
            <a:ext cx="7696200" cy="369332"/>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Covariance</a:t>
            </a:r>
            <a:r>
              <a:rPr lang="en-US" dirty="0">
                <a:latin typeface="Calibri" panose="020F0502020204030204" pitchFamily="34" charset="0"/>
                <a:cs typeface="Calibri" panose="020F0502020204030204" pitchFamily="34" charset="0"/>
              </a:rPr>
              <a:t> of Gaussian </a:t>
            </a:r>
            <a:r>
              <a:rPr lang="en-US" b="1" i="1" dirty="0">
                <a:latin typeface="Calibri" panose="020F0502020204030204" pitchFamily="34" charset="0"/>
                <a:cs typeface="Calibri" panose="020F0502020204030204" pitchFamily="34" charset="0"/>
              </a:rPr>
              <a:t>posterior</a:t>
            </a:r>
            <a:r>
              <a:rPr lang="en-US" dirty="0">
                <a:latin typeface="Calibri" panose="020F0502020204030204" pitchFamily="34" charset="0"/>
                <a:cs typeface="Calibri" panose="020F0502020204030204" pitchFamily="34" charset="0"/>
              </a:rPr>
              <a:t> given by:</a:t>
            </a:r>
          </a:p>
        </p:txBody>
      </p:sp>
      <mc:AlternateContent xmlns:mc="http://schemas.openxmlformats.org/markup-compatibility/2006" xmlns:a14="http://schemas.microsoft.com/office/drawing/2010/main">
        <mc:Choice Requires="a14">
          <p:sp>
            <p:nvSpPr>
              <p:cNvPr id="35" name="TextBox 34">
                <a:extLst>
                  <a:ext uri="{FF2B5EF4-FFF2-40B4-BE49-F238E27FC236}">
                    <a16:creationId xmlns:a16="http://schemas.microsoft.com/office/drawing/2014/main" id="{AF5B05B6-3884-4DD9-BB35-CE412770D7E1}"/>
                  </a:ext>
                </a:extLst>
              </p:cNvPr>
              <p:cNvSpPr txBox="1"/>
              <p:nvPr/>
            </p:nvSpPr>
            <p:spPr>
              <a:xfrm>
                <a:off x="417591" y="3269782"/>
                <a:ext cx="3352800" cy="482568"/>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l-GR" b="1" i="1" smtClean="0">
                              <a:latin typeface="Cambria Math" panose="02040503050406030204" pitchFamily="18" charset="0"/>
                              <a:ea typeface="Cambria Math" panose="02040503050406030204" pitchFamily="18" charset="0"/>
                            </a:rPr>
                            <m:t>𝜞</m:t>
                          </m:r>
                        </m:e>
                        <m:sub>
                          <m:r>
                            <m:rPr>
                              <m:sty m:val="p"/>
                            </m:rPr>
                            <a:rPr lang="en-US" b="0" i="0" smtClean="0">
                              <a:latin typeface="Cambria Math" panose="02040503050406030204" pitchFamily="18" charset="0"/>
                            </a:rPr>
                            <m:t>post</m:t>
                          </m:r>
                        </m:sub>
                      </m:sSub>
                      <m:r>
                        <a:rPr lang="en-US" b="0" i="1" smtClean="0">
                          <a:latin typeface="Cambria Math" panose="02040503050406030204" pitchFamily="18" charset="0"/>
                        </a:rPr>
                        <m:t>=</m:t>
                      </m:r>
                      <m:sSup>
                        <m:sSupPr>
                          <m:ctrlPr>
                            <a:rPr lang="en-US" b="0" i="1" smtClean="0">
                              <a:latin typeface="Cambria Math" panose="02040503050406030204" pitchFamily="18" charset="0"/>
                            </a:rPr>
                          </m:ctrlPr>
                        </m:sSupPr>
                        <m:e>
                          <m:d>
                            <m:dPr>
                              <m:ctrlPr>
                                <a:rPr lang="en-US" b="0" i="1" smtClean="0">
                                  <a:latin typeface="Cambria Math" panose="02040503050406030204" pitchFamily="18" charset="0"/>
                                </a:rPr>
                              </m:ctrlPr>
                            </m:dPr>
                            <m:e>
                              <m:sSubSup>
                                <m:sSubSupPr>
                                  <m:ctrlPr>
                                    <a:rPr lang="en-US" b="0" i="1" smtClean="0">
                                      <a:solidFill>
                                        <a:srgbClr val="00B050"/>
                                      </a:solidFill>
                                      <a:latin typeface="Cambria Math" panose="02040503050406030204" pitchFamily="18" charset="0"/>
                                    </a:rPr>
                                  </m:ctrlPr>
                                </m:sSubSupPr>
                                <m:e>
                                  <m:r>
                                    <a:rPr lang="en-US" b="1" i="1" smtClean="0">
                                      <a:solidFill>
                                        <a:srgbClr val="00B050"/>
                                      </a:solidFill>
                                      <a:latin typeface="Cambria Math" panose="02040503050406030204" pitchFamily="18" charset="0"/>
                                    </a:rPr>
                                    <m:t>𝑯</m:t>
                                  </m:r>
                                </m:e>
                                <m:sub>
                                  <m:r>
                                    <m:rPr>
                                      <m:sty m:val="p"/>
                                    </m:rPr>
                                    <a:rPr lang="en-US" b="0" i="0" smtClean="0">
                                      <a:solidFill>
                                        <a:srgbClr val="00B050"/>
                                      </a:solidFill>
                                      <a:latin typeface="Cambria Math" panose="02040503050406030204" pitchFamily="18" charset="0"/>
                                    </a:rPr>
                                    <m:t>misfit</m:t>
                                  </m:r>
                                </m:sub>
                                <m:sup>
                                  <m:r>
                                    <m:rPr>
                                      <m:sty m:val="p"/>
                                    </m:rPr>
                                    <a:rPr lang="en-US" b="0" i="0" smtClean="0">
                                      <a:solidFill>
                                        <a:srgbClr val="00B050"/>
                                      </a:solidFill>
                                      <a:latin typeface="Cambria Math" panose="02040503050406030204" pitchFamily="18" charset="0"/>
                                    </a:rPr>
                                    <m:t>PCE</m:t>
                                  </m:r>
                                </m:sup>
                              </m:sSubSup>
                              <m:r>
                                <a:rPr lang="en-US" b="0" i="1" smtClean="0">
                                  <a:latin typeface="Cambria Math" panose="02040503050406030204" pitchFamily="18" charset="0"/>
                                </a:rPr>
                                <m:t>+</m:t>
                              </m:r>
                              <m:sSubSup>
                                <m:sSubSupPr>
                                  <m:ctrlPr>
                                    <a:rPr lang="en-US" i="1" smtClean="0">
                                      <a:solidFill>
                                        <a:schemeClr val="accent1">
                                          <a:lumMod val="75000"/>
                                        </a:schemeClr>
                                      </a:solidFill>
                                      <a:latin typeface="Cambria Math" panose="02040503050406030204" pitchFamily="18" charset="0"/>
                                    </a:rPr>
                                  </m:ctrlPr>
                                </m:sSubSupPr>
                                <m:e>
                                  <m:r>
                                    <a:rPr lang="el-GR" b="1" i="1" smtClean="0">
                                      <a:solidFill>
                                        <a:schemeClr val="accent1">
                                          <a:lumMod val="75000"/>
                                        </a:schemeClr>
                                      </a:solidFill>
                                      <a:latin typeface="Cambria Math" panose="02040503050406030204" pitchFamily="18" charset="0"/>
                                      <a:ea typeface="Cambria Math" panose="02040503050406030204" pitchFamily="18" charset="0"/>
                                    </a:rPr>
                                    <m:t>𝜞</m:t>
                                  </m:r>
                                </m:e>
                                <m:sub>
                                  <m:r>
                                    <m:rPr>
                                      <m:sty m:val="p"/>
                                    </m:rPr>
                                    <a:rPr lang="en-US" b="0" i="0" smtClean="0">
                                      <a:solidFill>
                                        <a:schemeClr val="accent1">
                                          <a:lumMod val="75000"/>
                                        </a:schemeClr>
                                      </a:solidFill>
                                      <a:latin typeface="Cambria Math" panose="02040503050406030204" pitchFamily="18" charset="0"/>
                                    </a:rPr>
                                    <m:t>prior</m:t>
                                  </m:r>
                                </m:sub>
                                <m:sup>
                                  <m:r>
                                    <a:rPr lang="en-US" i="1">
                                      <a:solidFill>
                                        <a:schemeClr val="accent1">
                                          <a:lumMod val="75000"/>
                                        </a:schemeClr>
                                      </a:solidFill>
                                      <a:latin typeface="Cambria Math" panose="02040503050406030204" pitchFamily="18" charset="0"/>
                                    </a:rPr>
                                    <m:t>−1</m:t>
                                  </m:r>
                                </m:sup>
                              </m:sSubSup>
                            </m:e>
                          </m:d>
                        </m:e>
                        <m:sup>
                          <m:r>
                            <a:rPr lang="en-US" b="0" i="1" smtClean="0">
                              <a:latin typeface="Cambria Math" panose="02040503050406030204" pitchFamily="18" charset="0"/>
                            </a:rPr>
                            <m:t>−1</m:t>
                          </m:r>
                        </m:sup>
                      </m:sSup>
                    </m:oMath>
                  </m:oMathPara>
                </a14:m>
                <a:endParaRPr lang="en-US" dirty="0"/>
              </a:p>
            </p:txBody>
          </p:sp>
        </mc:Choice>
        <mc:Fallback xmlns="">
          <p:sp>
            <p:nvSpPr>
              <p:cNvPr id="35" name="TextBox 34">
                <a:extLst>
                  <a:ext uri="{FF2B5EF4-FFF2-40B4-BE49-F238E27FC236}">
                    <a16:creationId xmlns:a16="http://schemas.microsoft.com/office/drawing/2014/main" id="{AF5B05B6-3884-4DD9-BB35-CE412770D7E1}"/>
                  </a:ext>
                </a:extLst>
              </p:cNvPr>
              <p:cNvSpPr txBox="1">
                <a:spLocks noRot="1" noChangeAspect="1" noMove="1" noResize="1" noEditPoints="1" noAdjustHandles="1" noChangeArrowheads="1" noChangeShapeType="1" noTextEdit="1"/>
              </p:cNvSpPr>
              <p:nvPr/>
            </p:nvSpPr>
            <p:spPr>
              <a:xfrm>
                <a:off x="417591" y="3269782"/>
                <a:ext cx="3352800" cy="482568"/>
              </a:xfrm>
              <a:prstGeom prst="rect">
                <a:avLst/>
              </a:prstGeom>
              <a:blipFill>
                <a:blip r:embed="rId5"/>
                <a:stretch>
                  <a:fillRect b="-6098"/>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7" name="TextBox 36">
                <a:extLst>
                  <a:ext uri="{FF2B5EF4-FFF2-40B4-BE49-F238E27FC236}">
                    <a16:creationId xmlns:a16="http://schemas.microsoft.com/office/drawing/2014/main" id="{6FF4F11A-D36B-41FB-96E4-286F8DFA01D4}"/>
                  </a:ext>
                </a:extLst>
              </p:cNvPr>
              <p:cNvSpPr txBox="1"/>
              <p:nvPr/>
            </p:nvSpPr>
            <p:spPr>
              <a:xfrm>
                <a:off x="426632" y="2239370"/>
                <a:ext cx="4637680" cy="288990"/>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p>
                        <m:sSupPr>
                          <m:ctrlPr>
                            <a:rPr lang="en-US" b="1" i="1" smtClean="0">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r>
                        <a:rPr lang="en-US" b="1" i="1">
                          <a:latin typeface="Cambria Math" panose="02040503050406030204" pitchFamily="18" charset="0"/>
                          <a:cs typeface="Calibri" panose="020F0502020204030204" pitchFamily="34" charset="0"/>
                        </a:rPr>
                        <m:t>=</m:t>
                      </m:r>
                      <m:r>
                        <a:rPr lang="en-US" b="1" i="1">
                          <a:latin typeface="Cambria Math" panose="02040503050406030204" pitchFamily="18" charset="0"/>
                          <a:cs typeface="Calibri" panose="020F0502020204030204" pitchFamily="34" charset="0"/>
                        </a:rPr>
                        <m:t>𝒇</m:t>
                      </m:r>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e>
                      </m:d>
                      <m:r>
                        <a:rPr lang="en-US" i="1">
                          <a:latin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r>
                        <a:rPr lang="en-US"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𝒇</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b="0" i="0" smtClean="0">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𝑭</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oMath>
                  </m:oMathPara>
                </a14:m>
                <a:endParaRPr lang="en-US" dirty="0"/>
              </a:p>
            </p:txBody>
          </p:sp>
        </mc:Choice>
        <mc:Fallback xmlns="">
          <p:sp>
            <p:nvSpPr>
              <p:cNvPr id="37" name="TextBox 36">
                <a:extLst>
                  <a:ext uri="{FF2B5EF4-FFF2-40B4-BE49-F238E27FC236}">
                    <a16:creationId xmlns:a16="http://schemas.microsoft.com/office/drawing/2014/main" id="{6FF4F11A-D36B-41FB-96E4-286F8DFA01D4}"/>
                  </a:ext>
                </a:extLst>
              </p:cNvPr>
              <p:cNvSpPr txBox="1">
                <a:spLocks noRot="1" noChangeAspect="1" noMove="1" noResize="1" noEditPoints="1" noAdjustHandles="1" noChangeArrowheads="1" noChangeShapeType="1" noTextEdit="1"/>
              </p:cNvSpPr>
              <p:nvPr/>
            </p:nvSpPr>
            <p:spPr>
              <a:xfrm>
                <a:off x="426632" y="2239370"/>
                <a:ext cx="4637680" cy="288990"/>
              </a:xfrm>
              <a:prstGeom prst="rect">
                <a:avLst/>
              </a:prstGeom>
              <a:blipFill>
                <a:blip r:embed="rId6"/>
                <a:stretch>
                  <a:fillRect l="-920" t="-2083" r="-263" b="-33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8" name="Rectangle 37">
                <a:extLst>
                  <a:ext uri="{FF2B5EF4-FFF2-40B4-BE49-F238E27FC236}">
                    <a16:creationId xmlns:a16="http://schemas.microsoft.com/office/drawing/2014/main" id="{1128412F-4CA9-46CC-B658-EBFB72629836}"/>
                  </a:ext>
                </a:extLst>
              </p:cNvPr>
              <p:cNvSpPr/>
              <p:nvPr/>
            </p:nvSpPr>
            <p:spPr>
              <a:xfrm>
                <a:off x="5064312" y="1198970"/>
                <a:ext cx="3429080" cy="413768"/>
              </a:xfrm>
              <a:prstGeom prst="rect">
                <a:avLst/>
              </a:prstGeom>
              <a:solidFill>
                <a:srgbClr val="CCFF99"/>
              </a:solidFill>
            </p:spPr>
            <p:txBody>
              <a:bodyPr wrap="none">
                <a:spAutoFit/>
              </a:bodyPr>
              <a:lstStyle/>
              <a:p>
                <a14:m>
                  <m:oMath xmlns:m="http://schemas.openxmlformats.org/officeDocument/2006/math">
                    <m:sSub>
                      <m:sSubPr>
                        <m:ctrlPr>
                          <a:rPr lang="en-US" i="1">
                            <a:latin typeface="Cambria Math" panose="02040503050406030204" pitchFamily="18" charset="0"/>
                            <a:cs typeface="Calibri" panose="020F0502020204030204" pitchFamily="34" charset="0"/>
                          </a:rPr>
                        </m:ctrlPr>
                      </m:sSubPr>
                      <m:e>
                        <m:r>
                          <a:rPr lang="en-US" i="1">
                            <a:latin typeface="Cambria Math" panose="02040503050406030204" pitchFamily="18" charset="0"/>
                            <a:ea typeface="Cambria Math" panose="02040503050406030204" pitchFamily="18" charset="0"/>
                            <a:cs typeface="Calibri" panose="020F0502020204030204" pitchFamily="34" charset="0"/>
                          </a:rPr>
                          <m:t>𝜋</m:t>
                        </m:r>
                      </m:e>
                      <m:sub>
                        <m:r>
                          <m:rPr>
                            <m:sty m:val="p"/>
                          </m:rPr>
                          <a:rPr lang="en-US">
                            <a:latin typeface="Cambria Math" panose="02040503050406030204" pitchFamily="18" charset="0"/>
                            <a:cs typeface="Calibri" panose="020F0502020204030204" pitchFamily="34" charset="0"/>
                          </a:rPr>
                          <m:t>pos</m:t>
                        </m:r>
                      </m:sub>
                    </m:sSub>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r>
                          <a:rPr lang="en-US" b="1" i="1">
                            <a:latin typeface="Cambria Math" panose="02040503050406030204" pitchFamily="18" charset="0"/>
                            <a:cs typeface="Calibri" panose="020F0502020204030204" pitchFamily="34" charset="0"/>
                          </a:rPr>
                          <m:t> | </m:t>
                        </m:r>
                        <m:sSup>
                          <m:sSupPr>
                            <m:ctrlPr>
                              <a:rPr lang="en-US" b="1" i="1">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e>
                    </m:d>
                    <m:r>
                      <a:rPr lang="en-US">
                        <a:latin typeface="Cambria Math" panose="02040503050406030204" pitchFamily="18" charset="0"/>
                        <a:cs typeface="Calibri" panose="020F0502020204030204" pitchFamily="34" charset="0"/>
                      </a:rPr>
                      <m:t>=</m:t>
                    </m:r>
                    <m:r>
                      <a:rPr lang="en-US" i="1" dirty="0">
                        <a:latin typeface="Cambria Math" panose="02040503050406030204" pitchFamily="18" charset="0"/>
                        <a:cs typeface="Calibri" panose="020F0502020204030204" pitchFamily="34" charset="0"/>
                      </a:rPr>
                      <m:t>𝑁</m:t>
                    </m:r>
                    <m:r>
                      <a:rPr lang="en-US" i="1" dirty="0">
                        <a:latin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oMath>
                </a14:m>
                <a:r>
                  <a:rPr lang="en-US" dirty="0">
                    <a:latin typeface="Calibri" panose="020F0502020204030204" pitchFamily="34" charset="0"/>
                    <a:cs typeface="Calibri" panose="020F0502020204030204" pitchFamily="34" charset="0"/>
                  </a:rPr>
                  <a:t>,</a:t>
                </a:r>
                <a:r>
                  <a:rPr lang="en-US" dirty="0"/>
                  <a:t> </a:t>
                </a:r>
                <a14:m>
                  <m:oMath xmlns:m="http://schemas.openxmlformats.org/officeDocument/2006/math">
                    <m:sSub>
                      <m:sSubPr>
                        <m:ctrlPr>
                          <a:rPr lang="en-US" i="1">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i="1">
                        <a:latin typeface="Cambria Math" panose="02040503050406030204" pitchFamily="18" charset="0"/>
                      </a:rPr>
                      <m:t>)</m:t>
                    </m:r>
                  </m:oMath>
                </a14:m>
                <a:endParaRPr lang="en-US" dirty="0"/>
              </a:p>
            </p:txBody>
          </p:sp>
        </mc:Choice>
        <mc:Fallback xmlns="">
          <p:sp>
            <p:nvSpPr>
              <p:cNvPr id="38" name="Rectangle 37">
                <a:extLst>
                  <a:ext uri="{FF2B5EF4-FFF2-40B4-BE49-F238E27FC236}">
                    <a16:creationId xmlns:a16="http://schemas.microsoft.com/office/drawing/2014/main" id="{1128412F-4CA9-46CC-B658-EBFB72629836}"/>
                  </a:ext>
                </a:extLst>
              </p:cNvPr>
              <p:cNvSpPr>
                <a:spLocks noRot="1" noChangeAspect="1" noMove="1" noResize="1" noEditPoints="1" noAdjustHandles="1" noChangeArrowheads="1" noChangeShapeType="1" noTextEdit="1"/>
              </p:cNvSpPr>
              <p:nvPr/>
            </p:nvSpPr>
            <p:spPr>
              <a:xfrm>
                <a:off x="5064312" y="1198970"/>
                <a:ext cx="3429080" cy="413768"/>
              </a:xfrm>
              <a:prstGeom prst="rect">
                <a:avLst/>
              </a:prstGeom>
              <a:blipFill>
                <a:blip r:embed="rId7"/>
                <a:stretch>
                  <a:fillRect t="-2941" b="-17647"/>
                </a:stretch>
              </a:blipFill>
            </p:spPr>
            <p:txBody>
              <a:bodyPr/>
              <a:lstStyle/>
              <a:p>
                <a:r>
                  <a:rPr lang="en-US">
                    <a:noFill/>
                  </a:rPr>
                  <a:t> </a:t>
                </a:r>
              </a:p>
            </p:txBody>
          </p:sp>
        </mc:Fallback>
      </mc:AlternateContent>
      <p:sp>
        <p:nvSpPr>
          <p:cNvPr id="12" name="Title 1">
            <a:extLst>
              <a:ext uri="{FF2B5EF4-FFF2-40B4-BE49-F238E27FC236}">
                <a16:creationId xmlns:a16="http://schemas.microsoft.com/office/drawing/2014/main" id="{7218CAE2-7563-4B21-BF30-B028F53B88F9}"/>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sp>
        <p:nvSpPr>
          <p:cNvPr id="10" name="TextBox 9">
            <a:extLst>
              <a:ext uri="{FF2B5EF4-FFF2-40B4-BE49-F238E27FC236}">
                <a16:creationId xmlns:a16="http://schemas.microsoft.com/office/drawing/2014/main" id="{90B320BA-829D-4888-A7D0-DC34E4BE3486}"/>
              </a:ext>
            </a:extLst>
          </p:cNvPr>
          <p:cNvSpPr txBox="1"/>
          <p:nvPr/>
        </p:nvSpPr>
        <p:spPr>
          <a:xfrm>
            <a:off x="0" y="6529227"/>
            <a:ext cx="5334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Bui-</a:t>
            </a:r>
            <a:r>
              <a:rPr lang="en-US" sz="1600" dirty="0" err="1">
                <a:solidFill>
                  <a:schemeClr val="bg1"/>
                </a:solidFill>
                <a:latin typeface="Calibri" panose="020F0502020204030204" pitchFamily="34" charset="0"/>
                <a:cs typeface="Calibri" panose="020F0502020204030204" pitchFamily="34" charset="0"/>
              </a:rPr>
              <a:t>Thanh</a:t>
            </a:r>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Ghattas</a:t>
            </a:r>
            <a:r>
              <a:rPr lang="en-US" sz="1600" dirty="0">
                <a:solidFill>
                  <a:schemeClr val="bg1"/>
                </a:solidFill>
                <a:latin typeface="Calibri" panose="020F0502020204030204" pitchFamily="34" charset="0"/>
                <a:cs typeface="Calibri" panose="020F0502020204030204" pitchFamily="34" charset="0"/>
              </a:rPr>
              <a:t>, Martin,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SISC</a:t>
            </a:r>
            <a:r>
              <a:rPr lang="en-US" sz="1600" dirty="0">
                <a:solidFill>
                  <a:schemeClr val="bg1"/>
                </a:solidFill>
                <a:latin typeface="Calibri" panose="020F0502020204030204" pitchFamily="34" charset="0"/>
                <a:cs typeface="Calibri" panose="020F0502020204030204" pitchFamily="34" charset="0"/>
              </a:rPr>
              <a:t>, 2013. </a:t>
            </a:r>
          </a:p>
        </p:txBody>
      </p:sp>
    </p:spTree>
    <p:extLst>
      <p:ext uri="{BB962C8B-B14F-4D97-AF65-F5344CB8AC3E}">
        <p14:creationId xmlns:p14="http://schemas.microsoft.com/office/powerpoint/2010/main" val="582862145"/>
      </p:ext>
    </p:extLst>
  </p:cSld>
  <p:clrMapOvr>
    <a:masterClrMapping/>
  </p:clrMapOvr>
</p:sld>
</file>

<file path=ppt/slides/slide1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1046440"/>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AACBF493-0DD8-405C-AAE4-7BAAD3716252}"/>
                  </a:ext>
                </a:extLst>
              </p:cNvPr>
              <p:cNvSpPr txBox="1"/>
              <p:nvPr/>
            </p:nvSpPr>
            <p:spPr>
              <a:xfrm>
                <a:off x="5257800" y="2257202"/>
                <a:ext cx="3810000" cy="3039230"/>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Symbols*:</a:t>
                </a:r>
              </a:p>
              <a:p>
                <a:pPr algn="ctr"/>
                <a:endParaRPr lang="en-US" sz="400" b="1" dirty="0">
                  <a:latin typeface="Calibri" panose="020F0502020204030204" pitchFamily="34" charset="0"/>
                  <a:cs typeface="Calibri" panose="020F0502020204030204" pitchFamily="34" charset="0"/>
                </a:endParaRPr>
              </a:p>
              <a:p>
                <a14:m>
                  <m:oMath xmlns:m="http://schemas.openxmlformats.org/officeDocument/2006/math">
                    <m:sSub>
                      <m:sSubPr>
                        <m:ctrlPr>
                          <a:rPr lang="en-US" i="1" smtClean="0">
                            <a:latin typeface="Cambria Math" panose="02040503050406030204" pitchFamily="18" charset="0"/>
                          </a:rPr>
                        </m:ctrlPr>
                      </m:sSubPr>
                      <m:e>
                        <m:r>
                          <a:rPr lang="en-US" b="1" i="1" smtClean="0">
                            <a:latin typeface="Cambria Math" panose="02040503050406030204" pitchFamily="18" charset="0"/>
                          </a:rPr>
                          <m:t>𝑽</m:t>
                        </m:r>
                      </m:e>
                      <m:sub>
                        <m:r>
                          <a:rPr lang="en-US" b="0" i="1" smtClean="0">
                            <a:latin typeface="Cambria Math" panose="02040503050406030204" pitchFamily="18" charset="0"/>
                          </a:rPr>
                          <m:t>𝑟</m:t>
                        </m:r>
                      </m:sub>
                    </m:sSub>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r>
                          <a:rPr lang="en-US" b="1" i="1" smtClean="0">
                            <a:latin typeface="Cambria Math" panose="02040503050406030204" pitchFamily="18" charset="0"/>
                          </a:rPr>
                          <m:t>𝑫</m:t>
                        </m:r>
                      </m:e>
                      <m:sub>
                        <m:r>
                          <a:rPr lang="en-US" b="0" i="1" smtClean="0">
                            <a:latin typeface="Cambria Math" panose="02040503050406030204" pitchFamily="18" charset="0"/>
                          </a:rPr>
                          <m:t>𝑟</m:t>
                        </m:r>
                      </m:sub>
                    </m:sSub>
                    <m:r>
                      <a:rPr lang="en-US" b="0" i="1" smtClean="0">
                        <a:latin typeface="Cambria Math" panose="02040503050406030204" pitchFamily="18" charset="0"/>
                      </a:rPr>
                      <m:t>:</m:t>
                    </m:r>
                  </m:oMath>
                </a14:m>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eigenvecs</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eigenvals</a:t>
                </a:r>
                <a:r>
                  <a:rPr lang="en-US" dirty="0">
                    <a:latin typeface="Calibri" panose="020F0502020204030204" pitchFamily="34" charset="0"/>
                    <a:cs typeface="Calibri" panose="020F0502020204030204" pitchFamily="34" charset="0"/>
                  </a:rPr>
                  <a:t> of </a:t>
                </a:r>
                <a14:m>
                  <m:oMath xmlns:m="http://schemas.openxmlformats.org/officeDocument/2006/math">
                    <m:sSub>
                      <m:sSubPr>
                        <m:ctrlPr>
                          <a:rPr lang="en-US" i="1" smtClean="0">
                            <a:latin typeface="Cambria Math" panose="02040503050406030204" pitchFamily="18" charset="0"/>
                          </a:rPr>
                        </m:ctrlPr>
                      </m:sSubPr>
                      <m:e>
                        <m:acc>
                          <m:accPr>
                            <m:chr m:val="̃"/>
                            <m:ctrlPr>
                              <a:rPr lang="en-US" i="1" smtClean="0">
                                <a:latin typeface="Cambria Math" panose="02040503050406030204" pitchFamily="18" charset="0"/>
                              </a:rPr>
                            </m:ctrlPr>
                          </m:accPr>
                          <m:e>
                            <m:r>
                              <a:rPr lang="en-US" b="1" i="1" smtClean="0">
                                <a:latin typeface="Cambria Math" panose="02040503050406030204" pitchFamily="18" charset="0"/>
                              </a:rPr>
                              <m:t>𝑯</m:t>
                            </m:r>
                          </m:e>
                        </m:acc>
                      </m:e>
                      <m:sub>
                        <m:r>
                          <m:rPr>
                            <m:sty m:val="p"/>
                          </m:rPr>
                          <a:rPr lang="en-US" b="0" i="0" smtClean="0">
                            <a:latin typeface="Cambria Math" panose="02040503050406030204" pitchFamily="18" charset="0"/>
                          </a:rPr>
                          <m:t>misfit</m:t>
                        </m:r>
                      </m:sub>
                    </m:sSub>
                  </m:oMath>
                </a14:m>
                <a:endParaRPr lang="en-US"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𝑯</m:t>
                            </m:r>
                          </m:e>
                        </m:acc>
                      </m:e>
                      <m:sub>
                        <m:r>
                          <m:rPr>
                            <m:sty m:val="p"/>
                          </m:rPr>
                          <a:rPr lang="en-US">
                            <a:latin typeface="Cambria Math" panose="02040503050406030204" pitchFamily="18" charset="0"/>
                          </a:rPr>
                          <m:t>misfit</m:t>
                        </m:r>
                      </m:sub>
                    </m:sSub>
                  </m:oMath>
                </a14:m>
                <a:r>
                  <a:rPr lang="en-US" dirty="0">
                    <a:latin typeface="Calibri" panose="020F0502020204030204" pitchFamily="34" charset="0"/>
                    <a:cs typeface="Calibri" panose="020F0502020204030204" pitchFamily="34" charset="0"/>
                  </a:rPr>
                  <a:t> = prior-preconditioned Hessian of data misfit = </a:t>
                </a:r>
                <a14:m>
                  <m:oMath xmlns:m="http://schemas.openxmlformats.org/officeDocument/2006/math">
                    <m:sSubSup>
                      <m:sSubSupPr>
                        <m:ctrlPr>
                          <a:rPr lang="en-US" i="1" smtClean="0">
                            <a:latin typeface="Cambria Math" panose="02040503050406030204" pitchFamily="18" charset="0"/>
                            <a:cs typeface="Calibri" panose="020F0502020204030204" pitchFamily="34" charset="0"/>
                          </a:rPr>
                        </m:ctrlPr>
                      </m:sSubSupPr>
                      <m:e>
                        <m:r>
                          <a:rPr lang="el-GR" b="1" i="1" smtClean="0">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b="0" i="0" smtClean="0">
                            <a:latin typeface="Cambria Math" panose="02040503050406030204" pitchFamily="18" charset="0"/>
                            <a:cs typeface="Calibri" panose="020F0502020204030204" pitchFamily="34" charset="0"/>
                          </a:rPr>
                          <m:t>prior</m:t>
                        </m:r>
                      </m:sub>
                      <m:sup>
                        <m:r>
                          <a:rPr lang="en-US" b="0" i="1" smtClean="0">
                            <a:latin typeface="Cambria Math" panose="02040503050406030204" pitchFamily="18" charset="0"/>
                            <a:cs typeface="Calibri" panose="020F0502020204030204" pitchFamily="34" charset="0"/>
                          </a:rPr>
                          <m:t>1/2</m:t>
                        </m:r>
                      </m:sup>
                    </m:sSubSup>
                    <m:sSub>
                      <m:sSubPr>
                        <m:ctrlPr>
                          <a:rPr lang="en-US" i="1" smtClean="0">
                            <a:latin typeface="Cambria Math" panose="02040503050406030204" pitchFamily="18" charset="0"/>
                            <a:cs typeface="Calibri" panose="020F0502020204030204" pitchFamily="34" charset="0"/>
                          </a:rPr>
                        </m:ctrlPr>
                      </m:sSubPr>
                      <m:e>
                        <m:r>
                          <a:rPr lang="en-US" b="1" i="1" smtClean="0">
                            <a:latin typeface="Cambria Math" panose="02040503050406030204" pitchFamily="18" charset="0"/>
                            <a:cs typeface="Calibri" panose="020F0502020204030204" pitchFamily="34" charset="0"/>
                          </a:rPr>
                          <m:t>𝑯</m:t>
                        </m:r>
                      </m:e>
                      <m:sub>
                        <m:r>
                          <m:rPr>
                            <m:sty m:val="p"/>
                          </m:rPr>
                          <a:rPr lang="en-US" b="0" i="0" smtClean="0">
                            <a:latin typeface="Cambria Math" panose="02040503050406030204" pitchFamily="18" charset="0"/>
                            <a:cs typeface="Calibri" panose="020F0502020204030204" pitchFamily="34" charset="0"/>
                          </a:rPr>
                          <m:t>misfit</m:t>
                        </m:r>
                      </m:sub>
                    </m:sSub>
                    <m:sSubSup>
                      <m:sSubSupPr>
                        <m:ctrlPr>
                          <a:rPr lang="en-US" i="1">
                            <a:latin typeface="Cambria Math" panose="02040503050406030204" pitchFamily="18" charset="0"/>
                            <a:cs typeface="Calibri" panose="020F0502020204030204" pitchFamily="34" charset="0"/>
                          </a:rPr>
                        </m:ctrlPr>
                      </m:sSubSupPr>
                      <m:e>
                        <m:r>
                          <a:rPr lang="el-GR" b="1" i="1">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i="0">
                            <a:latin typeface="Cambria Math" panose="02040503050406030204" pitchFamily="18" charset="0"/>
                            <a:cs typeface="Calibri" panose="020F0502020204030204" pitchFamily="34" charset="0"/>
                          </a:rPr>
                          <m:t>prior</m:t>
                        </m:r>
                      </m:sub>
                      <m:sup>
                        <m:r>
                          <a:rPr lang="en-US" i="1">
                            <a:latin typeface="Cambria Math" panose="02040503050406030204" pitchFamily="18" charset="0"/>
                            <a:cs typeface="Calibri" panose="020F0502020204030204" pitchFamily="34" charset="0"/>
                          </a:rPr>
                          <m:t>1/2</m:t>
                        </m:r>
                      </m:sup>
                    </m:sSubSup>
                  </m:oMath>
                </a14:m>
                <a:endParaRPr lang="en-US"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smtClean="0">
                            <a:solidFill>
                              <a:srgbClr val="00B050"/>
                            </a:solidFill>
                            <a:latin typeface="Cambria Math" panose="02040503050406030204" pitchFamily="18" charset="0"/>
                            <a:cs typeface="Calibri" panose="020F0502020204030204" pitchFamily="34" charset="0"/>
                          </a:rPr>
                        </m:ctrlPr>
                      </m:sSubPr>
                      <m:e>
                        <m:r>
                          <a:rPr lang="en-US" b="1" i="1">
                            <a:solidFill>
                              <a:srgbClr val="00B050"/>
                            </a:solidFill>
                            <a:latin typeface="Cambria Math" panose="02040503050406030204" pitchFamily="18" charset="0"/>
                            <a:cs typeface="Calibri" panose="020F0502020204030204" pitchFamily="34" charset="0"/>
                          </a:rPr>
                          <m:t>𝑯</m:t>
                        </m:r>
                      </m:e>
                      <m:sub>
                        <m:r>
                          <m:rPr>
                            <m:sty m:val="p"/>
                          </m:rPr>
                          <a:rPr lang="en-US" i="0">
                            <a:solidFill>
                              <a:srgbClr val="00B050"/>
                            </a:solidFill>
                            <a:latin typeface="Cambria Math" panose="02040503050406030204" pitchFamily="18" charset="0"/>
                            <a:cs typeface="Calibri" panose="020F0502020204030204" pitchFamily="34" charset="0"/>
                          </a:rPr>
                          <m:t>misfit</m:t>
                        </m:r>
                      </m:sub>
                    </m:sSub>
                  </m:oMath>
                </a14:m>
                <a:r>
                  <a:rPr lang="en-US" dirty="0">
                    <a:solidFill>
                      <a:srgbClr val="00B050"/>
                    </a:solidFill>
                    <a:latin typeface="Calibri" panose="020F0502020204030204" pitchFamily="34" charset="0"/>
                    <a:cs typeface="Calibri" panose="020F0502020204030204" pitchFamily="34" charset="0"/>
                  </a:rPr>
                  <a:t> = Gauss-Newton portion of Hessian misfit = </a:t>
                </a:r>
                <a14:m>
                  <m:oMath xmlns:m="http://schemas.openxmlformats.org/officeDocument/2006/math">
                    <m:sSup>
                      <m:sSupPr>
                        <m:ctrlPr>
                          <a:rPr lang="en-US" i="1">
                            <a:solidFill>
                              <a:srgbClr val="00B050"/>
                            </a:solidFill>
                            <a:latin typeface="Cambria Math" panose="02040503050406030204" pitchFamily="18" charset="0"/>
                          </a:rPr>
                        </m:ctrlPr>
                      </m:sSupPr>
                      <m:e>
                        <m:r>
                          <a:rPr lang="en-US" b="1" i="1">
                            <a:solidFill>
                              <a:srgbClr val="00B050"/>
                            </a:solidFill>
                            <a:latin typeface="Cambria Math" panose="02040503050406030204" pitchFamily="18" charset="0"/>
                          </a:rPr>
                          <m:t>𝑭</m:t>
                        </m:r>
                      </m:e>
                      <m:sup>
                        <m:r>
                          <m:rPr>
                            <m:nor/>
                          </m:rPr>
                          <a:rPr lang="en-US" dirty="0">
                            <a:solidFill>
                              <a:srgbClr val="00B050"/>
                            </a:solidFill>
                            <a:latin typeface="Segoe UI Symbol" panose="020B0502040204020203" pitchFamily="34" charset="0"/>
                            <a:ea typeface="Segoe UI Symbol" panose="020B0502040204020203" pitchFamily="34" charset="0"/>
                          </a:rPr>
                          <m:t>𝄯</m:t>
                        </m:r>
                      </m:sup>
                    </m:sSup>
                    <m:sSubSup>
                      <m:sSubSupPr>
                        <m:ctrlPr>
                          <a:rPr lang="en-US" i="1">
                            <a:solidFill>
                              <a:srgbClr val="00B050"/>
                            </a:solidFill>
                            <a:latin typeface="Cambria Math" panose="02040503050406030204" pitchFamily="18" charset="0"/>
                          </a:rPr>
                        </m:ctrlPr>
                      </m:sSubSupPr>
                      <m:e>
                        <m:r>
                          <a:rPr lang="el-GR" b="1" i="1">
                            <a:solidFill>
                              <a:srgbClr val="00B050"/>
                            </a:solidFill>
                            <a:latin typeface="Cambria Math" panose="02040503050406030204" pitchFamily="18" charset="0"/>
                            <a:ea typeface="Cambria Math" panose="02040503050406030204" pitchFamily="18" charset="0"/>
                          </a:rPr>
                          <m:t>𝜞</m:t>
                        </m:r>
                      </m:e>
                      <m:sub>
                        <m:r>
                          <m:rPr>
                            <m:sty m:val="p"/>
                          </m:rPr>
                          <a:rPr lang="en-US">
                            <a:solidFill>
                              <a:srgbClr val="00B050"/>
                            </a:solidFill>
                            <a:latin typeface="Cambria Math" panose="02040503050406030204" pitchFamily="18" charset="0"/>
                          </a:rPr>
                          <m:t>obs</m:t>
                        </m:r>
                      </m:sub>
                      <m:sup>
                        <m:r>
                          <a:rPr lang="en-US" i="1">
                            <a:solidFill>
                              <a:srgbClr val="00B050"/>
                            </a:solidFill>
                            <a:latin typeface="Cambria Math" panose="02040503050406030204" pitchFamily="18" charset="0"/>
                          </a:rPr>
                          <m:t>−1</m:t>
                        </m:r>
                      </m:sup>
                    </m:sSubSup>
                    <m:r>
                      <a:rPr lang="en-US" b="1" i="1">
                        <a:solidFill>
                          <a:srgbClr val="00B050"/>
                        </a:solidFill>
                        <a:latin typeface="Cambria Math" panose="02040503050406030204" pitchFamily="18" charset="0"/>
                      </a:rPr>
                      <m:t>𝑭</m:t>
                    </m:r>
                  </m:oMath>
                </a14:m>
                <a:endParaRPr lang="en-US" b="1" dirty="0">
                  <a:solidFill>
                    <a:srgbClr val="00B050"/>
                  </a:solidFill>
                  <a:latin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Sub>
                  </m:oMath>
                </a14:m>
                <a:r>
                  <a:rPr lang="en-US" dirty="0">
                    <a:latin typeface="Calibri" panose="020F0502020204030204" pitchFamily="34" charset="0"/>
                    <a:cs typeface="Calibri" panose="020F0502020204030204" pitchFamily="34" charset="0"/>
                  </a:rPr>
                  <a:t> = </a:t>
                </a:r>
                <a14:m>
                  <m:oMath xmlns:m="http://schemas.openxmlformats.org/officeDocument/2006/math">
                    <m:sSubSup>
                      <m:sSubSupPr>
                        <m:ctrlPr>
                          <a:rPr lang="en-US" i="1">
                            <a:latin typeface="Cambria Math" panose="02040503050406030204" pitchFamily="18" charset="0"/>
                            <a:cs typeface="Calibri" panose="020F0502020204030204" pitchFamily="34" charset="0"/>
                          </a:rPr>
                        </m:ctrlPr>
                      </m:sSubSupPr>
                      <m:e>
                        <m:r>
                          <a:rPr lang="el-GR" b="1" i="1">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i="0">
                            <a:latin typeface="Cambria Math" panose="02040503050406030204" pitchFamily="18" charset="0"/>
                            <a:cs typeface="Calibri" panose="020F0502020204030204" pitchFamily="34" charset="0"/>
                          </a:rPr>
                          <m:t>prior</m:t>
                        </m:r>
                      </m:sub>
                      <m:sup>
                        <m:r>
                          <a:rPr lang="en-US" i="1">
                            <a:latin typeface="Cambria Math" panose="02040503050406030204" pitchFamily="18" charset="0"/>
                            <a:cs typeface="Calibri" panose="020F0502020204030204" pitchFamily="34" charset="0"/>
                          </a:rPr>
                          <m:t>1/2</m:t>
                        </m:r>
                      </m:sup>
                    </m:sSubSup>
                    <m:sSub>
                      <m:sSubPr>
                        <m:ctrlPr>
                          <a:rPr lang="en-US" i="1">
                            <a:latin typeface="Cambria Math" panose="02040503050406030204" pitchFamily="18" charset="0"/>
                          </a:rPr>
                        </m:ctrlPr>
                      </m:sSubPr>
                      <m:e>
                        <m:r>
                          <a:rPr lang="en-US" b="1" i="1">
                            <a:latin typeface="Cambria Math" panose="02040503050406030204" pitchFamily="18" charset="0"/>
                          </a:rPr>
                          <m:t>𝑽</m:t>
                        </m:r>
                      </m:e>
                      <m:sub>
                        <m:r>
                          <a:rPr lang="en-US" i="1">
                            <a:latin typeface="Cambria Math" panose="02040503050406030204" pitchFamily="18" charset="0"/>
                          </a:rPr>
                          <m:t>𝑟</m:t>
                        </m:r>
                      </m:sub>
                    </m:sSub>
                  </m:oMath>
                </a14:m>
                <a:r>
                  <a:rPr lang="en-US" dirty="0">
                    <a:latin typeface="Calibri" panose="020F0502020204030204" pitchFamily="34" charset="0"/>
                    <a:cs typeface="Calibri" panose="020F0502020204030204" pitchFamily="34" charset="0"/>
                  </a:rPr>
                  <a:t>, </a:t>
                </a:r>
                <a14:m>
                  <m:oMath xmlns:m="http://schemas.openxmlformats.org/officeDocument/2006/math">
                    <m:sSubSup>
                      <m:sSubSupPr>
                        <m:ctrlPr>
                          <a:rPr lang="en-US" i="1">
                            <a:latin typeface="Cambria Math" panose="02040503050406030204" pitchFamily="18" charset="0"/>
                          </a:rPr>
                        </m:ctrlPr>
                      </m:sSubSupPr>
                      <m:e>
                        <m:acc>
                          <m:accPr>
                            <m:chr m:val="̃"/>
                            <m:ctrlPr>
                              <a:rPr lang="en-US" b="1"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up>
                        <m:r>
                          <a:rPr lang="en-US" i="1">
                            <a:latin typeface="Cambria Math" panose="02040503050406030204" pitchFamily="18" charset="0"/>
                          </a:rPr>
                          <m:t>♢</m:t>
                        </m:r>
                      </m:sup>
                    </m:sSubSup>
                  </m:oMath>
                </a14:m>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adjoint</a:t>
                </a:r>
                <a:r>
                  <a:rPr lang="en-US" dirty="0">
                    <a:latin typeface="Calibri" panose="020F0502020204030204" pitchFamily="34" charset="0"/>
                    <a:cs typeface="Calibri" panose="020F0502020204030204" pitchFamily="34" charset="0"/>
                  </a:rPr>
                  <a:t> of </a:t>
                </a:r>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Sub>
                  </m:oMath>
                </a14:m>
                <a:endParaRPr lang="en-US"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Sup>
                      <m:sSubSupPr>
                        <m:ctrlPr>
                          <a:rPr lang="en-US" i="1" smtClean="0">
                            <a:solidFill>
                              <a:schemeClr val="accent1">
                                <a:lumMod val="75000"/>
                              </a:schemeClr>
                            </a:solidFill>
                            <a:latin typeface="Cambria Math" panose="02040503050406030204" pitchFamily="18" charset="0"/>
                          </a:rPr>
                        </m:ctrlPr>
                      </m:sSubSupPr>
                      <m:e>
                        <m:r>
                          <a:rPr lang="el-GR" b="1" i="1">
                            <a:solidFill>
                              <a:schemeClr val="accent1">
                                <a:lumMod val="75000"/>
                              </a:schemeClr>
                            </a:solidFill>
                            <a:latin typeface="Cambria Math" panose="02040503050406030204" pitchFamily="18" charset="0"/>
                            <a:ea typeface="Cambria Math" panose="02040503050406030204" pitchFamily="18" charset="0"/>
                          </a:rPr>
                          <m:t>𝜞</m:t>
                        </m:r>
                      </m:e>
                      <m:sub>
                        <m:r>
                          <m:rPr>
                            <m:sty m:val="p"/>
                          </m:rPr>
                          <a:rPr lang="en-US">
                            <a:solidFill>
                              <a:schemeClr val="accent1">
                                <a:lumMod val="75000"/>
                              </a:schemeClr>
                            </a:solidFill>
                            <a:latin typeface="Cambria Math" panose="02040503050406030204" pitchFamily="18" charset="0"/>
                          </a:rPr>
                          <m:t>prior</m:t>
                        </m:r>
                      </m:sub>
                      <m:sup>
                        <m:r>
                          <a:rPr lang="en-US" i="1">
                            <a:solidFill>
                              <a:schemeClr val="accent1">
                                <a:lumMod val="75000"/>
                              </a:schemeClr>
                            </a:solidFill>
                            <a:latin typeface="Cambria Math" panose="02040503050406030204" pitchFamily="18" charset="0"/>
                          </a:rPr>
                          <m:t>−1</m:t>
                        </m:r>
                      </m:sup>
                    </m:sSubSup>
                  </m:oMath>
                </a14:m>
                <a:r>
                  <a:rPr lang="en-US" dirty="0">
                    <a:solidFill>
                      <a:schemeClr val="accent1">
                        <a:lumMod val="75000"/>
                      </a:schemeClr>
                    </a:solidFill>
                    <a:latin typeface="Calibri" panose="020F0502020204030204" pitchFamily="34" charset="0"/>
                    <a:cs typeface="Calibri" panose="020F0502020204030204" pitchFamily="34" charset="0"/>
                  </a:rPr>
                  <a:t> = </a:t>
                </a:r>
                <a14:m>
                  <m:oMath xmlns:m="http://schemas.openxmlformats.org/officeDocument/2006/math">
                    <m:sSup>
                      <m:sSupPr>
                        <m:ctrlPr>
                          <a:rPr lang="en-US" i="1" smtClean="0">
                            <a:solidFill>
                              <a:schemeClr val="accent1">
                                <a:lumMod val="75000"/>
                              </a:schemeClr>
                            </a:solidFill>
                            <a:latin typeface="Cambria Math" panose="02040503050406030204" pitchFamily="18" charset="0"/>
                            <a:cs typeface="Calibri" panose="020F0502020204030204" pitchFamily="34" charset="0"/>
                          </a:rPr>
                        </m:ctrlPr>
                      </m:sSupPr>
                      <m:e>
                        <m:r>
                          <a:rPr lang="en-US" b="1" i="1" smtClean="0">
                            <a:solidFill>
                              <a:schemeClr val="accent1">
                                <a:lumMod val="75000"/>
                              </a:schemeClr>
                            </a:solidFill>
                            <a:latin typeface="Cambria Math" panose="02040503050406030204" pitchFamily="18" charset="0"/>
                            <a:cs typeface="Calibri" panose="020F0502020204030204" pitchFamily="34" charset="0"/>
                          </a:rPr>
                          <m:t>𝑴</m:t>
                        </m:r>
                      </m:e>
                      <m:sup>
                        <m:r>
                          <a:rPr lang="en-US" b="0" i="1" smtClean="0">
                            <a:solidFill>
                              <a:schemeClr val="accent1">
                                <a:lumMod val="75000"/>
                              </a:schemeClr>
                            </a:solidFill>
                            <a:latin typeface="Cambria Math" panose="02040503050406030204" pitchFamily="18" charset="0"/>
                            <a:cs typeface="Calibri" panose="020F0502020204030204" pitchFamily="34" charset="0"/>
                          </a:rPr>
                          <m:t>−1</m:t>
                        </m:r>
                      </m:sup>
                    </m:sSup>
                    <m:r>
                      <a:rPr lang="en-US" b="1" i="1" smtClean="0">
                        <a:solidFill>
                          <a:schemeClr val="accent1">
                            <a:lumMod val="75000"/>
                          </a:schemeClr>
                        </a:solidFill>
                        <a:latin typeface="Cambria Math" panose="02040503050406030204" pitchFamily="18" charset="0"/>
                        <a:cs typeface="Calibri" panose="020F0502020204030204" pitchFamily="34" charset="0"/>
                      </a:rPr>
                      <m:t>𝑲</m:t>
                    </m:r>
                    <m:r>
                      <a:rPr lang="en-US" b="0" i="1" smtClean="0">
                        <a:solidFill>
                          <a:schemeClr val="accent1">
                            <a:lumMod val="75000"/>
                          </a:schemeClr>
                        </a:solidFill>
                        <a:latin typeface="Cambria Math" panose="02040503050406030204" pitchFamily="18" charset="0"/>
                        <a:cs typeface="Calibri" panose="020F0502020204030204" pitchFamily="34" charset="0"/>
                      </a:rPr>
                      <m:t>, </m:t>
                    </m:r>
                    <m:r>
                      <a:rPr lang="en-US" b="1" i="1" smtClean="0">
                        <a:solidFill>
                          <a:schemeClr val="accent1">
                            <a:lumMod val="75000"/>
                          </a:schemeClr>
                        </a:solidFill>
                        <a:latin typeface="Cambria Math" panose="02040503050406030204" pitchFamily="18" charset="0"/>
                        <a:cs typeface="Calibri" panose="020F0502020204030204" pitchFamily="34" charset="0"/>
                      </a:rPr>
                      <m:t>𝑲</m:t>
                    </m:r>
                  </m:oMath>
                </a14:m>
                <a:r>
                  <a:rPr lang="en-US" i="1" dirty="0">
                    <a:solidFill>
                      <a:schemeClr val="accent1">
                        <a:lumMod val="75000"/>
                      </a:schemeClr>
                    </a:solidFill>
                    <a:latin typeface="Calibri" panose="020F0502020204030204" pitchFamily="34" charset="0"/>
                    <a:cs typeface="Calibri" panose="020F0502020204030204" pitchFamily="34" charset="0"/>
                  </a:rPr>
                  <a:t>= </a:t>
                </a:r>
                <a:r>
                  <a:rPr lang="en-US" dirty="0">
                    <a:solidFill>
                      <a:schemeClr val="accent1">
                        <a:lumMod val="75000"/>
                      </a:schemeClr>
                    </a:solidFill>
                    <a:latin typeface="Calibri" panose="020F0502020204030204" pitchFamily="34" charset="0"/>
                    <a:cs typeface="Calibri" panose="020F0502020204030204" pitchFamily="34" charset="0"/>
                  </a:rPr>
                  <a:t>Laplace stiffness.</a:t>
                </a:r>
                <a:endParaRPr lang="en-US" i="1" dirty="0">
                  <a:latin typeface="Calibri" panose="020F0502020204030204" pitchFamily="34" charset="0"/>
                  <a:cs typeface="Calibri" panose="020F0502020204030204" pitchFamily="34" charset="0"/>
                </a:endParaRPr>
              </a:p>
            </p:txBody>
          </p:sp>
        </mc:Choice>
        <mc:Fallback xmlns="">
          <p:sp>
            <p:nvSpPr>
              <p:cNvPr id="31" name="TextBox 30">
                <a:extLst>
                  <a:ext uri="{FF2B5EF4-FFF2-40B4-BE49-F238E27FC236}">
                    <a16:creationId xmlns:a16="http://schemas.microsoft.com/office/drawing/2014/main" id="{AACBF493-0DD8-405C-AAE4-7BAAD3716252}"/>
                  </a:ext>
                </a:extLst>
              </p:cNvPr>
              <p:cNvSpPr txBox="1">
                <a:spLocks noRot="1" noChangeAspect="1" noMove="1" noResize="1" noEditPoints="1" noAdjustHandles="1" noChangeArrowheads="1" noChangeShapeType="1" noTextEdit="1"/>
              </p:cNvSpPr>
              <p:nvPr/>
            </p:nvSpPr>
            <p:spPr>
              <a:xfrm>
                <a:off x="5257800" y="2257202"/>
                <a:ext cx="3810000" cy="3039230"/>
              </a:xfrm>
              <a:prstGeom prst="rect">
                <a:avLst/>
              </a:prstGeom>
              <a:blipFill>
                <a:blip r:embed="rId3"/>
                <a:stretch>
                  <a:fillRect l="-1276" t="-798" r="-1595"/>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2" name="TextBox 31">
                <a:extLst>
                  <a:ext uri="{FF2B5EF4-FFF2-40B4-BE49-F238E27FC236}">
                    <a16:creationId xmlns:a16="http://schemas.microsoft.com/office/drawing/2014/main" id="{DA3E3829-7BB1-44D3-A337-22E5CD328054}"/>
                  </a:ext>
                </a:extLst>
              </p:cNvPr>
              <p:cNvSpPr txBox="1"/>
              <p:nvPr/>
            </p:nvSpPr>
            <p:spPr>
              <a:xfrm>
                <a:off x="76200" y="979099"/>
                <a:ext cx="8001000" cy="1200329"/>
              </a:xfrm>
              <a:prstGeom prst="rect">
                <a:avLst/>
              </a:prstGeom>
              <a:noFill/>
            </p:spPr>
            <p:txBody>
              <a:bodyPr wrap="square" rtlCol="0">
                <a:spAutoFit/>
              </a:bodyPr>
              <a:lstStyle/>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Gaussian prior, likelihood</a:t>
                </a:r>
                <a:r>
                  <a:rPr lang="en-US" b="1" i="1" dirty="0">
                    <a:latin typeface="Calibri" panose="020F0502020204030204" pitchFamily="34" charset="0"/>
                    <a:cs typeface="Calibri" panose="020F0502020204030204" pitchFamily="34" charset="0"/>
                  </a:rPr>
                  <a:t> </a:t>
                </a:r>
                <a14:m>
                  <m:oMath xmlns:m="http://schemas.openxmlformats.org/officeDocument/2006/math">
                    <m:r>
                      <a:rPr lang="en-US" b="1" i="1" smtClean="0">
                        <a:latin typeface="Cambria Math" panose="02040503050406030204" pitchFamily="18" charset="0"/>
                        <a:ea typeface="Cambria Math" panose="02040503050406030204" pitchFamily="18" charset="0"/>
                        <a:cs typeface="Calibri" panose="020F0502020204030204" pitchFamily="34" charset="0"/>
                      </a:rPr>
                      <m:t>⇒</m:t>
                    </m:r>
                  </m:oMath>
                </a14:m>
                <a:r>
                  <a:rPr lang="en-US" b="1" i="1" dirty="0">
                    <a:latin typeface="Calibri" panose="020F0502020204030204" pitchFamily="34" charset="0"/>
                    <a:cs typeface="Calibri" panose="020F0502020204030204" pitchFamily="34" charset="0"/>
                  </a:rPr>
                  <a:t> Gaussian posterior: </a:t>
                </a: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Linearize </a:t>
                </a:r>
                <a:r>
                  <a:rPr lang="en-US" dirty="0">
                    <a:latin typeface="Calibri" panose="020F0502020204030204" pitchFamily="34" charset="0"/>
                    <a:cs typeface="Calibri" panose="020F0502020204030204" pitchFamily="34" charset="0"/>
                  </a:rPr>
                  <a:t>parameter-to-observable map around MAP point:</a:t>
                </a:r>
              </a:p>
            </p:txBody>
          </p:sp>
        </mc:Choice>
        <mc:Fallback xmlns="">
          <p:sp>
            <p:nvSpPr>
              <p:cNvPr id="32" name="TextBox 31">
                <a:extLst>
                  <a:ext uri="{FF2B5EF4-FFF2-40B4-BE49-F238E27FC236}">
                    <a16:creationId xmlns:a16="http://schemas.microsoft.com/office/drawing/2014/main" id="{DA3E3829-7BB1-44D3-A337-22E5CD328054}"/>
                  </a:ext>
                </a:extLst>
              </p:cNvPr>
              <p:cNvSpPr txBox="1">
                <a:spLocks noRot="1" noChangeAspect="1" noMove="1" noResize="1" noEditPoints="1" noAdjustHandles="1" noChangeArrowheads="1" noChangeShapeType="1" noTextEdit="1"/>
              </p:cNvSpPr>
              <p:nvPr/>
            </p:nvSpPr>
            <p:spPr>
              <a:xfrm>
                <a:off x="76200" y="979099"/>
                <a:ext cx="8001000" cy="1200329"/>
              </a:xfrm>
              <a:prstGeom prst="rect">
                <a:avLst/>
              </a:prstGeom>
              <a:blipFill>
                <a:blip r:embed="rId4"/>
                <a:stretch>
                  <a:fillRect l="-534" b="-7107"/>
                </a:stretch>
              </a:blipFill>
            </p:spPr>
            <p:txBody>
              <a:bodyPr/>
              <a:lstStyle/>
              <a:p>
                <a:r>
                  <a:rPr lang="en-US">
                    <a:noFill/>
                  </a:rPr>
                  <a:t> </a:t>
                </a:r>
              </a:p>
            </p:txBody>
          </p:sp>
        </mc:Fallback>
      </mc:AlternateContent>
      <p:sp>
        <p:nvSpPr>
          <p:cNvPr id="34" name="TextBox 33">
            <a:extLst>
              <a:ext uri="{FF2B5EF4-FFF2-40B4-BE49-F238E27FC236}">
                <a16:creationId xmlns:a16="http://schemas.microsoft.com/office/drawing/2014/main" id="{0EBF2FA4-C287-4A4A-830D-CC365D0BBB59}"/>
              </a:ext>
            </a:extLst>
          </p:cNvPr>
          <p:cNvSpPr txBox="1"/>
          <p:nvPr/>
        </p:nvSpPr>
        <p:spPr>
          <a:xfrm>
            <a:off x="76200" y="2786651"/>
            <a:ext cx="7696200" cy="369332"/>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Covariance</a:t>
            </a:r>
            <a:r>
              <a:rPr lang="en-US" dirty="0">
                <a:latin typeface="Calibri" panose="020F0502020204030204" pitchFamily="34" charset="0"/>
                <a:cs typeface="Calibri" panose="020F0502020204030204" pitchFamily="34" charset="0"/>
              </a:rPr>
              <a:t> of Gaussian </a:t>
            </a:r>
            <a:r>
              <a:rPr lang="en-US" b="1" i="1" dirty="0">
                <a:latin typeface="Calibri" panose="020F0502020204030204" pitchFamily="34" charset="0"/>
                <a:cs typeface="Calibri" panose="020F0502020204030204" pitchFamily="34" charset="0"/>
              </a:rPr>
              <a:t>posterior</a:t>
            </a:r>
            <a:r>
              <a:rPr lang="en-US" dirty="0">
                <a:latin typeface="Calibri" panose="020F0502020204030204" pitchFamily="34" charset="0"/>
                <a:cs typeface="Calibri" panose="020F0502020204030204" pitchFamily="34" charset="0"/>
              </a:rPr>
              <a:t> given by:</a:t>
            </a:r>
          </a:p>
        </p:txBody>
      </p:sp>
      <mc:AlternateContent xmlns:mc="http://schemas.openxmlformats.org/markup-compatibility/2006" xmlns:a14="http://schemas.microsoft.com/office/drawing/2010/main">
        <mc:Choice Requires="a14">
          <p:sp>
            <p:nvSpPr>
              <p:cNvPr id="35" name="TextBox 34">
                <a:extLst>
                  <a:ext uri="{FF2B5EF4-FFF2-40B4-BE49-F238E27FC236}">
                    <a16:creationId xmlns:a16="http://schemas.microsoft.com/office/drawing/2014/main" id="{AF5B05B6-3884-4DD9-BB35-CE412770D7E1}"/>
                  </a:ext>
                </a:extLst>
              </p:cNvPr>
              <p:cNvSpPr txBox="1"/>
              <p:nvPr/>
            </p:nvSpPr>
            <p:spPr>
              <a:xfrm>
                <a:off x="417591" y="3269782"/>
                <a:ext cx="3352800" cy="482568"/>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l-GR" b="1" i="1" smtClean="0">
                              <a:latin typeface="Cambria Math" panose="02040503050406030204" pitchFamily="18" charset="0"/>
                              <a:ea typeface="Cambria Math" panose="02040503050406030204" pitchFamily="18" charset="0"/>
                            </a:rPr>
                            <m:t>𝜞</m:t>
                          </m:r>
                        </m:e>
                        <m:sub>
                          <m:r>
                            <m:rPr>
                              <m:sty m:val="p"/>
                            </m:rPr>
                            <a:rPr lang="en-US" b="0" i="0" smtClean="0">
                              <a:latin typeface="Cambria Math" panose="02040503050406030204" pitchFamily="18" charset="0"/>
                            </a:rPr>
                            <m:t>post</m:t>
                          </m:r>
                        </m:sub>
                      </m:sSub>
                      <m:r>
                        <a:rPr lang="en-US" b="0" i="1" smtClean="0">
                          <a:latin typeface="Cambria Math" panose="02040503050406030204" pitchFamily="18" charset="0"/>
                        </a:rPr>
                        <m:t>=</m:t>
                      </m:r>
                      <m:sSup>
                        <m:sSupPr>
                          <m:ctrlPr>
                            <a:rPr lang="en-US" b="0" i="1" smtClean="0">
                              <a:latin typeface="Cambria Math" panose="02040503050406030204" pitchFamily="18" charset="0"/>
                            </a:rPr>
                          </m:ctrlPr>
                        </m:sSupPr>
                        <m:e>
                          <m:d>
                            <m:dPr>
                              <m:ctrlPr>
                                <a:rPr lang="en-US" b="0" i="1" smtClean="0">
                                  <a:latin typeface="Cambria Math" panose="02040503050406030204" pitchFamily="18" charset="0"/>
                                </a:rPr>
                              </m:ctrlPr>
                            </m:dPr>
                            <m:e>
                              <m:sSubSup>
                                <m:sSubSupPr>
                                  <m:ctrlPr>
                                    <a:rPr lang="en-US" b="0" i="1" smtClean="0">
                                      <a:solidFill>
                                        <a:srgbClr val="00B050"/>
                                      </a:solidFill>
                                      <a:latin typeface="Cambria Math" panose="02040503050406030204" pitchFamily="18" charset="0"/>
                                    </a:rPr>
                                  </m:ctrlPr>
                                </m:sSubSupPr>
                                <m:e>
                                  <m:r>
                                    <a:rPr lang="en-US" b="1" i="1" smtClean="0">
                                      <a:solidFill>
                                        <a:srgbClr val="00B050"/>
                                      </a:solidFill>
                                      <a:latin typeface="Cambria Math" panose="02040503050406030204" pitchFamily="18" charset="0"/>
                                    </a:rPr>
                                    <m:t>𝑯</m:t>
                                  </m:r>
                                </m:e>
                                <m:sub>
                                  <m:r>
                                    <m:rPr>
                                      <m:sty m:val="p"/>
                                    </m:rPr>
                                    <a:rPr lang="en-US" b="0" i="0" smtClean="0">
                                      <a:solidFill>
                                        <a:srgbClr val="00B050"/>
                                      </a:solidFill>
                                      <a:latin typeface="Cambria Math" panose="02040503050406030204" pitchFamily="18" charset="0"/>
                                    </a:rPr>
                                    <m:t>misfit</m:t>
                                  </m:r>
                                </m:sub>
                                <m:sup>
                                  <m:r>
                                    <m:rPr>
                                      <m:sty m:val="p"/>
                                    </m:rPr>
                                    <a:rPr lang="en-US" b="0" i="0" smtClean="0">
                                      <a:solidFill>
                                        <a:srgbClr val="00B050"/>
                                      </a:solidFill>
                                      <a:latin typeface="Cambria Math" panose="02040503050406030204" pitchFamily="18" charset="0"/>
                                    </a:rPr>
                                    <m:t>PCE</m:t>
                                  </m:r>
                                </m:sup>
                              </m:sSubSup>
                              <m:r>
                                <a:rPr lang="en-US" b="0" i="1" smtClean="0">
                                  <a:latin typeface="Cambria Math" panose="02040503050406030204" pitchFamily="18" charset="0"/>
                                </a:rPr>
                                <m:t>+</m:t>
                              </m:r>
                              <m:sSubSup>
                                <m:sSubSupPr>
                                  <m:ctrlPr>
                                    <a:rPr lang="en-US" i="1" smtClean="0">
                                      <a:solidFill>
                                        <a:schemeClr val="accent1">
                                          <a:lumMod val="75000"/>
                                        </a:schemeClr>
                                      </a:solidFill>
                                      <a:latin typeface="Cambria Math" panose="02040503050406030204" pitchFamily="18" charset="0"/>
                                    </a:rPr>
                                  </m:ctrlPr>
                                </m:sSubSupPr>
                                <m:e>
                                  <m:r>
                                    <a:rPr lang="el-GR" b="1" i="1" smtClean="0">
                                      <a:solidFill>
                                        <a:schemeClr val="accent1">
                                          <a:lumMod val="75000"/>
                                        </a:schemeClr>
                                      </a:solidFill>
                                      <a:latin typeface="Cambria Math" panose="02040503050406030204" pitchFamily="18" charset="0"/>
                                      <a:ea typeface="Cambria Math" panose="02040503050406030204" pitchFamily="18" charset="0"/>
                                    </a:rPr>
                                    <m:t>𝜞</m:t>
                                  </m:r>
                                </m:e>
                                <m:sub>
                                  <m:r>
                                    <m:rPr>
                                      <m:sty m:val="p"/>
                                    </m:rPr>
                                    <a:rPr lang="en-US" b="0" i="0" smtClean="0">
                                      <a:solidFill>
                                        <a:schemeClr val="accent1">
                                          <a:lumMod val="75000"/>
                                        </a:schemeClr>
                                      </a:solidFill>
                                      <a:latin typeface="Cambria Math" panose="02040503050406030204" pitchFamily="18" charset="0"/>
                                    </a:rPr>
                                    <m:t>prior</m:t>
                                  </m:r>
                                </m:sub>
                                <m:sup>
                                  <m:r>
                                    <a:rPr lang="en-US" i="1">
                                      <a:solidFill>
                                        <a:schemeClr val="accent1">
                                          <a:lumMod val="75000"/>
                                        </a:schemeClr>
                                      </a:solidFill>
                                      <a:latin typeface="Cambria Math" panose="02040503050406030204" pitchFamily="18" charset="0"/>
                                    </a:rPr>
                                    <m:t>−1</m:t>
                                  </m:r>
                                </m:sup>
                              </m:sSubSup>
                            </m:e>
                          </m:d>
                        </m:e>
                        <m:sup>
                          <m:r>
                            <a:rPr lang="en-US" b="0" i="1" smtClean="0">
                              <a:latin typeface="Cambria Math" panose="02040503050406030204" pitchFamily="18" charset="0"/>
                            </a:rPr>
                            <m:t>−1</m:t>
                          </m:r>
                        </m:sup>
                      </m:sSup>
                    </m:oMath>
                  </m:oMathPara>
                </a14:m>
                <a:endParaRPr lang="en-US" dirty="0"/>
              </a:p>
            </p:txBody>
          </p:sp>
        </mc:Choice>
        <mc:Fallback xmlns="">
          <p:sp>
            <p:nvSpPr>
              <p:cNvPr id="35" name="TextBox 34">
                <a:extLst>
                  <a:ext uri="{FF2B5EF4-FFF2-40B4-BE49-F238E27FC236}">
                    <a16:creationId xmlns:a16="http://schemas.microsoft.com/office/drawing/2014/main" id="{AF5B05B6-3884-4DD9-BB35-CE412770D7E1}"/>
                  </a:ext>
                </a:extLst>
              </p:cNvPr>
              <p:cNvSpPr txBox="1">
                <a:spLocks noRot="1" noChangeAspect="1" noMove="1" noResize="1" noEditPoints="1" noAdjustHandles="1" noChangeArrowheads="1" noChangeShapeType="1" noTextEdit="1"/>
              </p:cNvSpPr>
              <p:nvPr/>
            </p:nvSpPr>
            <p:spPr>
              <a:xfrm>
                <a:off x="417591" y="3269782"/>
                <a:ext cx="3352800" cy="482568"/>
              </a:xfrm>
              <a:prstGeom prst="rect">
                <a:avLst/>
              </a:prstGeom>
              <a:blipFill>
                <a:blip r:embed="rId5"/>
                <a:stretch>
                  <a:fillRect b="-6098"/>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7" name="TextBox 36">
                <a:extLst>
                  <a:ext uri="{FF2B5EF4-FFF2-40B4-BE49-F238E27FC236}">
                    <a16:creationId xmlns:a16="http://schemas.microsoft.com/office/drawing/2014/main" id="{6FF4F11A-D36B-41FB-96E4-286F8DFA01D4}"/>
                  </a:ext>
                </a:extLst>
              </p:cNvPr>
              <p:cNvSpPr txBox="1"/>
              <p:nvPr/>
            </p:nvSpPr>
            <p:spPr>
              <a:xfrm>
                <a:off x="426632" y="2239370"/>
                <a:ext cx="4637680" cy="288990"/>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p>
                        <m:sSupPr>
                          <m:ctrlPr>
                            <a:rPr lang="en-US" b="1" i="1" smtClean="0">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r>
                        <a:rPr lang="en-US" b="1" i="1">
                          <a:latin typeface="Cambria Math" panose="02040503050406030204" pitchFamily="18" charset="0"/>
                          <a:cs typeface="Calibri" panose="020F0502020204030204" pitchFamily="34" charset="0"/>
                        </a:rPr>
                        <m:t>=</m:t>
                      </m:r>
                      <m:r>
                        <a:rPr lang="en-US" b="1" i="1">
                          <a:latin typeface="Cambria Math" panose="02040503050406030204" pitchFamily="18" charset="0"/>
                          <a:cs typeface="Calibri" panose="020F0502020204030204" pitchFamily="34" charset="0"/>
                        </a:rPr>
                        <m:t>𝒇</m:t>
                      </m:r>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e>
                      </m:d>
                      <m:r>
                        <a:rPr lang="en-US" i="1">
                          <a:latin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r>
                        <a:rPr lang="en-US"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𝒇</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b="0" i="0" smtClean="0">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𝑭</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oMath>
                  </m:oMathPara>
                </a14:m>
                <a:endParaRPr lang="en-US" dirty="0"/>
              </a:p>
            </p:txBody>
          </p:sp>
        </mc:Choice>
        <mc:Fallback xmlns="">
          <p:sp>
            <p:nvSpPr>
              <p:cNvPr id="37" name="TextBox 36">
                <a:extLst>
                  <a:ext uri="{FF2B5EF4-FFF2-40B4-BE49-F238E27FC236}">
                    <a16:creationId xmlns:a16="http://schemas.microsoft.com/office/drawing/2014/main" id="{6FF4F11A-D36B-41FB-96E4-286F8DFA01D4}"/>
                  </a:ext>
                </a:extLst>
              </p:cNvPr>
              <p:cNvSpPr txBox="1">
                <a:spLocks noRot="1" noChangeAspect="1" noMove="1" noResize="1" noEditPoints="1" noAdjustHandles="1" noChangeArrowheads="1" noChangeShapeType="1" noTextEdit="1"/>
              </p:cNvSpPr>
              <p:nvPr/>
            </p:nvSpPr>
            <p:spPr>
              <a:xfrm>
                <a:off x="426632" y="2239370"/>
                <a:ext cx="4637680" cy="288990"/>
              </a:xfrm>
              <a:prstGeom prst="rect">
                <a:avLst/>
              </a:prstGeom>
              <a:blipFill>
                <a:blip r:embed="rId6"/>
                <a:stretch>
                  <a:fillRect l="-920" t="-2083" r="-263" b="-33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8" name="Rectangle 37">
                <a:extLst>
                  <a:ext uri="{FF2B5EF4-FFF2-40B4-BE49-F238E27FC236}">
                    <a16:creationId xmlns:a16="http://schemas.microsoft.com/office/drawing/2014/main" id="{1128412F-4CA9-46CC-B658-EBFB72629836}"/>
                  </a:ext>
                </a:extLst>
              </p:cNvPr>
              <p:cNvSpPr/>
              <p:nvPr/>
            </p:nvSpPr>
            <p:spPr>
              <a:xfrm>
                <a:off x="5064312" y="1198970"/>
                <a:ext cx="3429080" cy="413768"/>
              </a:xfrm>
              <a:prstGeom prst="rect">
                <a:avLst/>
              </a:prstGeom>
              <a:solidFill>
                <a:srgbClr val="CCFF99"/>
              </a:solidFill>
            </p:spPr>
            <p:txBody>
              <a:bodyPr wrap="none">
                <a:spAutoFit/>
              </a:bodyPr>
              <a:lstStyle/>
              <a:p>
                <a14:m>
                  <m:oMath xmlns:m="http://schemas.openxmlformats.org/officeDocument/2006/math">
                    <m:sSub>
                      <m:sSubPr>
                        <m:ctrlPr>
                          <a:rPr lang="en-US" i="1">
                            <a:latin typeface="Cambria Math" panose="02040503050406030204" pitchFamily="18" charset="0"/>
                            <a:cs typeface="Calibri" panose="020F0502020204030204" pitchFamily="34" charset="0"/>
                          </a:rPr>
                        </m:ctrlPr>
                      </m:sSubPr>
                      <m:e>
                        <m:r>
                          <a:rPr lang="en-US" i="1">
                            <a:latin typeface="Cambria Math" panose="02040503050406030204" pitchFamily="18" charset="0"/>
                            <a:ea typeface="Cambria Math" panose="02040503050406030204" pitchFamily="18" charset="0"/>
                            <a:cs typeface="Calibri" panose="020F0502020204030204" pitchFamily="34" charset="0"/>
                          </a:rPr>
                          <m:t>𝜋</m:t>
                        </m:r>
                      </m:e>
                      <m:sub>
                        <m:r>
                          <m:rPr>
                            <m:sty m:val="p"/>
                          </m:rPr>
                          <a:rPr lang="en-US">
                            <a:latin typeface="Cambria Math" panose="02040503050406030204" pitchFamily="18" charset="0"/>
                            <a:cs typeface="Calibri" panose="020F0502020204030204" pitchFamily="34" charset="0"/>
                          </a:rPr>
                          <m:t>pos</m:t>
                        </m:r>
                      </m:sub>
                    </m:sSub>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r>
                          <a:rPr lang="en-US" b="1" i="1">
                            <a:latin typeface="Cambria Math" panose="02040503050406030204" pitchFamily="18" charset="0"/>
                            <a:cs typeface="Calibri" panose="020F0502020204030204" pitchFamily="34" charset="0"/>
                          </a:rPr>
                          <m:t> | </m:t>
                        </m:r>
                        <m:sSup>
                          <m:sSupPr>
                            <m:ctrlPr>
                              <a:rPr lang="en-US" b="1" i="1">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e>
                    </m:d>
                    <m:r>
                      <a:rPr lang="en-US">
                        <a:latin typeface="Cambria Math" panose="02040503050406030204" pitchFamily="18" charset="0"/>
                        <a:cs typeface="Calibri" panose="020F0502020204030204" pitchFamily="34" charset="0"/>
                      </a:rPr>
                      <m:t>=</m:t>
                    </m:r>
                    <m:r>
                      <a:rPr lang="en-US" i="1" dirty="0">
                        <a:latin typeface="Cambria Math" panose="02040503050406030204" pitchFamily="18" charset="0"/>
                        <a:cs typeface="Calibri" panose="020F0502020204030204" pitchFamily="34" charset="0"/>
                      </a:rPr>
                      <m:t>𝑁</m:t>
                    </m:r>
                    <m:r>
                      <a:rPr lang="en-US" i="1" dirty="0">
                        <a:latin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oMath>
                </a14:m>
                <a:r>
                  <a:rPr lang="en-US" dirty="0">
                    <a:latin typeface="Calibri" panose="020F0502020204030204" pitchFamily="34" charset="0"/>
                    <a:cs typeface="Calibri" panose="020F0502020204030204" pitchFamily="34" charset="0"/>
                  </a:rPr>
                  <a:t>,</a:t>
                </a:r>
                <a:r>
                  <a:rPr lang="en-US" dirty="0"/>
                  <a:t> </a:t>
                </a:r>
                <a14:m>
                  <m:oMath xmlns:m="http://schemas.openxmlformats.org/officeDocument/2006/math">
                    <m:sSub>
                      <m:sSubPr>
                        <m:ctrlPr>
                          <a:rPr lang="en-US" i="1">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i="1">
                        <a:latin typeface="Cambria Math" panose="02040503050406030204" pitchFamily="18" charset="0"/>
                      </a:rPr>
                      <m:t>)</m:t>
                    </m:r>
                  </m:oMath>
                </a14:m>
                <a:endParaRPr lang="en-US" dirty="0"/>
              </a:p>
            </p:txBody>
          </p:sp>
        </mc:Choice>
        <mc:Fallback xmlns="">
          <p:sp>
            <p:nvSpPr>
              <p:cNvPr id="38" name="Rectangle 37">
                <a:extLst>
                  <a:ext uri="{FF2B5EF4-FFF2-40B4-BE49-F238E27FC236}">
                    <a16:creationId xmlns:a16="http://schemas.microsoft.com/office/drawing/2014/main" id="{1128412F-4CA9-46CC-B658-EBFB72629836}"/>
                  </a:ext>
                </a:extLst>
              </p:cNvPr>
              <p:cNvSpPr>
                <a:spLocks noRot="1" noChangeAspect="1" noMove="1" noResize="1" noEditPoints="1" noAdjustHandles="1" noChangeArrowheads="1" noChangeShapeType="1" noTextEdit="1"/>
              </p:cNvSpPr>
              <p:nvPr/>
            </p:nvSpPr>
            <p:spPr>
              <a:xfrm>
                <a:off x="5064312" y="1198970"/>
                <a:ext cx="3429080" cy="413768"/>
              </a:xfrm>
              <a:prstGeom prst="rect">
                <a:avLst/>
              </a:prstGeom>
              <a:blipFill>
                <a:blip r:embed="rId7"/>
                <a:stretch>
                  <a:fillRect t="-2941" b="-17647"/>
                </a:stretch>
              </a:blipFill>
            </p:spPr>
            <p:txBody>
              <a:bodyPr/>
              <a:lstStyle/>
              <a:p>
                <a:r>
                  <a:rPr lang="en-US">
                    <a:noFill/>
                  </a:rPr>
                  <a:t> </a:t>
                </a:r>
              </a:p>
            </p:txBody>
          </p:sp>
        </mc:Fallback>
      </mc:AlternateContent>
      <p:sp>
        <p:nvSpPr>
          <p:cNvPr id="3" name="TextBox 2">
            <a:extLst>
              <a:ext uri="{FF2B5EF4-FFF2-40B4-BE49-F238E27FC236}">
                <a16:creationId xmlns:a16="http://schemas.microsoft.com/office/drawing/2014/main" id="{FFD39BA5-FDCD-47AF-B20F-449C27B0FB07}"/>
              </a:ext>
            </a:extLst>
          </p:cNvPr>
          <p:cNvSpPr txBox="1"/>
          <p:nvPr/>
        </p:nvSpPr>
        <p:spPr>
          <a:xfrm>
            <a:off x="3884692" y="3332686"/>
            <a:ext cx="1101912" cy="369332"/>
          </a:xfrm>
          <a:prstGeom prst="rect">
            <a:avLst/>
          </a:prstGeom>
          <a:noFill/>
        </p:spPr>
        <p:txBody>
          <a:bodyPr wrap="square" rtlCol="0">
            <a:spAutoFit/>
          </a:bodyPr>
          <a:lstStyle/>
          <a:p>
            <a:pPr algn="ctr"/>
            <a:r>
              <a:rPr lang="en-US" dirty="0">
                <a:solidFill>
                  <a:srgbClr val="FF0000"/>
                </a:solidFill>
                <a:latin typeface="Calibri" panose="020F0502020204030204" pitchFamily="34" charset="0"/>
                <a:cs typeface="Calibri" panose="020F0502020204030204" pitchFamily="34" charset="0"/>
              </a:rPr>
              <a:t>Dense!</a:t>
            </a:r>
          </a:p>
        </p:txBody>
      </p:sp>
      <p:sp>
        <p:nvSpPr>
          <p:cNvPr id="13" name="Title 1">
            <a:extLst>
              <a:ext uri="{FF2B5EF4-FFF2-40B4-BE49-F238E27FC236}">
                <a16:creationId xmlns:a16="http://schemas.microsoft.com/office/drawing/2014/main" id="{8947D9B0-C146-4C4F-B49B-FBB11BEA834B}"/>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sp>
        <p:nvSpPr>
          <p:cNvPr id="11" name="TextBox 10">
            <a:extLst>
              <a:ext uri="{FF2B5EF4-FFF2-40B4-BE49-F238E27FC236}">
                <a16:creationId xmlns:a16="http://schemas.microsoft.com/office/drawing/2014/main" id="{26D56951-9C74-4036-8DB8-68989BA4DFF6}"/>
              </a:ext>
            </a:extLst>
          </p:cNvPr>
          <p:cNvSpPr txBox="1"/>
          <p:nvPr/>
        </p:nvSpPr>
        <p:spPr>
          <a:xfrm>
            <a:off x="0" y="6529227"/>
            <a:ext cx="5334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Bui-</a:t>
            </a:r>
            <a:r>
              <a:rPr lang="en-US" sz="1600" dirty="0" err="1">
                <a:solidFill>
                  <a:schemeClr val="bg1"/>
                </a:solidFill>
                <a:latin typeface="Calibri" panose="020F0502020204030204" pitchFamily="34" charset="0"/>
                <a:cs typeface="Calibri" panose="020F0502020204030204" pitchFamily="34" charset="0"/>
              </a:rPr>
              <a:t>Thanh</a:t>
            </a:r>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Ghattas</a:t>
            </a:r>
            <a:r>
              <a:rPr lang="en-US" sz="1600" dirty="0">
                <a:solidFill>
                  <a:schemeClr val="bg1"/>
                </a:solidFill>
                <a:latin typeface="Calibri" panose="020F0502020204030204" pitchFamily="34" charset="0"/>
                <a:cs typeface="Calibri" panose="020F0502020204030204" pitchFamily="34" charset="0"/>
              </a:rPr>
              <a:t>, Martin,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SISC</a:t>
            </a:r>
            <a:r>
              <a:rPr lang="en-US" sz="1600" dirty="0">
                <a:solidFill>
                  <a:schemeClr val="bg1"/>
                </a:solidFill>
                <a:latin typeface="Calibri" panose="020F0502020204030204" pitchFamily="34" charset="0"/>
                <a:cs typeface="Calibri" panose="020F0502020204030204" pitchFamily="34" charset="0"/>
              </a:rPr>
              <a:t>, 2013. </a:t>
            </a:r>
          </a:p>
        </p:txBody>
      </p:sp>
    </p:spTree>
    <p:extLst>
      <p:ext uri="{BB962C8B-B14F-4D97-AF65-F5344CB8AC3E}">
        <p14:creationId xmlns:p14="http://schemas.microsoft.com/office/powerpoint/2010/main" val="3660802196"/>
      </p:ext>
    </p:extLst>
  </p:cSld>
  <p:clrMapOvr>
    <a:masterClrMapping/>
  </p:clrMapOvr>
</p:sld>
</file>

<file path=ppt/slides/slide1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1046440"/>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AACBF493-0DD8-405C-AAE4-7BAAD3716252}"/>
                  </a:ext>
                </a:extLst>
              </p:cNvPr>
              <p:cNvSpPr txBox="1"/>
              <p:nvPr/>
            </p:nvSpPr>
            <p:spPr>
              <a:xfrm>
                <a:off x="5257800" y="2257202"/>
                <a:ext cx="3810000" cy="3039230"/>
              </a:xfrm>
              <a:prstGeom prst="rect">
                <a:avLst/>
              </a:prstGeom>
              <a:noFill/>
              <a:ln>
                <a:solidFill>
                  <a:schemeClr val="tx1"/>
                </a:solidFill>
              </a:ln>
            </p:spPr>
            <p:txBody>
              <a:bodyPr wrap="square" rtlCol="0">
                <a:spAutoFit/>
              </a:bodyPr>
              <a:lstStyle/>
              <a:p>
                <a:pPr algn="ctr"/>
                <a:r>
                  <a:rPr lang="en-US" b="1" dirty="0">
                    <a:solidFill>
                      <a:schemeClr val="tx1"/>
                    </a:solidFill>
                    <a:latin typeface="Calibri" panose="020F0502020204030204" pitchFamily="34" charset="0"/>
                    <a:cs typeface="Calibri" panose="020F0502020204030204" pitchFamily="34" charset="0"/>
                  </a:rPr>
                  <a:t>Symbols*:</a:t>
                </a:r>
              </a:p>
              <a:p>
                <a:pPr algn="ctr"/>
                <a:endParaRPr lang="en-US" sz="400" b="1" dirty="0">
                  <a:solidFill>
                    <a:schemeClr val="tx1"/>
                  </a:solidFill>
                  <a:latin typeface="Calibri" panose="020F0502020204030204" pitchFamily="34" charset="0"/>
                  <a:cs typeface="Calibri" panose="020F0502020204030204" pitchFamily="34" charset="0"/>
                </a:endParaRPr>
              </a:p>
              <a:p>
                <a14:m>
                  <m:oMath xmlns:m="http://schemas.openxmlformats.org/officeDocument/2006/math">
                    <m:sSub>
                      <m:sSubPr>
                        <m:ctrlPr>
                          <a:rPr lang="en-US" i="1" smtClean="0">
                            <a:solidFill>
                              <a:schemeClr val="tx1"/>
                            </a:solidFill>
                            <a:latin typeface="Cambria Math" panose="02040503050406030204" pitchFamily="18" charset="0"/>
                          </a:rPr>
                        </m:ctrlPr>
                      </m:sSubPr>
                      <m:e>
                        <m:r>
                          <a:rPr lang="en-US" b="1" i="1" smtClean="0">
                            <a:solidFill>
                              <a:schemeClr val="tx1"/>
                            </a:solidFill>
                            <a:latin typeface="Cambria Math" panose="02040503050406030204" pitchFamily="18" charset="0"/>
                          </a:rPr>
                          <m:t>𝑽</m:t>
                        </m:r>
                      </m:e>
                      <m:sub>
                        <m:r>
                          <a:rPr lang="en-US" b="0" i="1" smtClean="0">
                            <a:solidFill>
                              <a:schemeClr val="tx1"/>
                            </a:solidFill>
                            <a:latin typeface="Cambria Math" panose="02040503050406030204" pitchFamily="18" charset="0"/>
                          </a:rPr>
                          <m:t>𝑟</m:t>
                        </m:r>
                      </m:sub>
                    </m:sSub>
                    <m:r>
                      <a:rPr lang="en-US" b="0" i="1" smtClean="0">
                        <a:solidFill>
                          <a:schemeClr val="tx1"/>
                        </a:solidFill>
                        <a:latin typeface="Cambria Math" panose="02040503050406030204" pitchFamily="18" charset="0"/>
                      </a:rPr>
                      <m:t>,</m:t>
                    </m:r>
                    <m:sSub>
                      <m:sSubPr>
                        <m:ctrlPr>
                          <a:rPr lang="en-US" b="0" i="1" smtClean="0">
                            <a:solidFill>
                              <a:schemeClr val="tx1"/>
                            </a:solidFill>
                            <a:latin typeface="Cambria Math" panose="02040503050406030204" pitchFamily="18" charset="0"/>
                          </a:rPr>
                        </m:ctrlPr>
                      </m:sSubPr>
                      <m:e>
                        <m:r>
                          <a:rPr lang="en-US" b="1" i="1" smtClean="0">
                            <a:solidFill>
                              <a:schemeClr val="tx1"/>
                            </a:solidFill>
                            <a:latin typeface="Cambria Math" panose="02040503050406030204" pitchFamily="18" charset="0"/>
                          </a:rPr>
                          <m:t>𝑫</m:t>
                        </m:r>
                      </m:e>
                      <m:sub>
                        <m:r>
                          <a:rPr lang="en-US" b="0" i="1" smtClean="0">
                            <a:solidFill>
                              <a:schemeClr val="tx1"/>
                            </a:solidFill>
                            <a:latin typeface="Cambria Math" panose="02040503050406030204" pitchFamily="18" charset="0"/>
                          </a:rPr>
                          <m:t>𝑟</m:t>
                        </m:r>
                      </m:sub>
                    </m:sSub>
                    <m:r>
                      <a:rPr lang="en-US" b="0" i="1" smtClean="0">
                        <a:solidFill>
                          <a:schemeClr val="tx1"/>
                        </a:solidFill>
                        <a:latin typeface="Cambria Math" panose="02040503050406030204" pitchFamily="18" charset="0"/>
                      </a:rPr>
                      <m:t>:</m:t>
                    </m:r>
                  </m:oMath>
                </a14:m>
                <a:r>
                  <a:rPr lang="en-US" dirty="0">
                    <a:solidFill>
                      <a:schemeClr val="tx1"/>
                    </a:solidFill>
                    <a:latin typeface="Calibri" panose="020F0502020204030204" pitchFamily="34" charset="0"/>
                    <a:cs typeface="Calibri" panose="020F0502020204030204" pitchFamily="34" charset="0"/>
                  </a:rPr>
                  <a:t> </a:t>
                </a:r>
                <a:r>
                  <a:rPr lang="en-US" dirty="0" err="1">
                    <a:solidFill>
                      <a:schemeClr val="tx1"/>
                    </a:solidFill>
                    <a:latin typeface="Calibri" panose="020F0502020204030204" pitchFamily="34" charset="0"/>
                    <a:cs typeface="Calibri" panose="020F0502020204030204" pitchFamily="34" charset="0"/>
                  </a:rPr>
                  <a:t>eigenvecs</a:t>
                </a:r>
                <a:r>
                  <a:rPr lang="en-US" dirty="0">
                    <a:solidFill>
                      <a:schemeClr val="tx1"/>
                    </a:solidFill>
                    <a:latin typeface="Calibri" panose="020F0502020204030204" pitchFamily="34" charset="0"/>
                    <a:cs typeface="Calibri" panose="020F0502020204030204" pitchFamily="34" charset="0"/>
                  </a:rPr>
                  <a:t>, </a:t>
                </a:r>
                <a:r>
                  <a:rPr lang="en-US" dirty="0" err="1">
                    <a:solidFill>
                      <a:schemeClr val="tx1"/>
                    </a:solidFill>
                    <a:latin typeface="Calibri" panose="020F0502020204030204" pitchFamily="34" charset="0"/>
                    <a:cs typeface="Calibri" panose="020F0502020204030204" pitchFamily="34" charset="0"/>
                  </a:rPr>
                  <a:t>eigenvals</a:t>
                </a:r>
                <a:r>
                  <a:rPr lang="en-US" dirty="0">
                    <a:solidFill>
                      <a:schemeClr val="tx1"/>
                    </a:solidFill>
                    <a:latin typeface="Calibri" panose="020F0502020204030204" pitchFamily="34" charset="0"/>
                    <a:cs typeface="Calibri" panose="020F0502020204030204" pitchFamily="34" charset="0"/>
                  </a:rPr>
                  <a:t> of </a:t>
                </a:r>
                <a14:m>
                  <m:oMath xmlns:m="http://schemas.openxmlformats.org/officeDocument/2006/math">
                    <m:sSub>
                      <m:sSubPr>
                        <m:ctrlPr>
                          <a:rPr lang="en-US" i="1" smtClean="0">
                            <a:solidFill>
                              <a:schemeClr val="tx1"/>
                            </a:solidFill>
                            <a:latin typeface="Cambria Math" panose="02040503050406030204" pitchFamily="18" charset="0"/>
                          </a:rPr>
                        </m:ctrlPr>
                      </m:sSubPr>
                      <m:e>
                        <m:acc>
                          <m:accPr>
                            <m:chr m:val="̃"/>
                            <m:ctrlPr>
                              <a:rPr lang="en-US" i="1" smtClean="0">
                                <a:solidFill>
                                  <a:schemeClr val="tx1"/>
                                </a:solidFill>
                                <a:latin typeface="Cambria Math" panose="02040503050406030204" pitchFamily="18" charset="0"/>
                              </a:rPr>
                            </m:ctrlPr>
                          </m:accPr>
                          <m:e>
                            <m:r>
                              <a:rPr lang="en-US" b="1" i="1" smtClean="0">
                                <a:solidFill>
                                  <a:schemeClr val="tx1"/>
                                </a:solidFill>
                                <a:latin typeface="Cambria Math" panose="02040503050406030204" pitchFamily="18" charset="0"/>
                              </a:rPr>
                              <m:t>𝑯</m:t>
                            </m:r>
                          </m:e>
                        </m:acc>
                      </m:e>
                      <m:sub>
                        <m:r>
                          <m:rPr>
                            <m:sty m:val="p"/>
                          </m:rPr>
                          <a:rPr lang="en-US" b="0" i="0" smtClean="0">
                            <a:solidFill>
                              <a:schemeClr val="tx1"/>
                            </a:solidFill>
                            <a:latin typeface="Cambria Math" panose="02040503050406030204" pitchFamily="18" charset="0"/>
                          </a:rPr>
                          <m:t>misfit</m:t>
                        </m:r>
                      </m:sub>
                    </m:sSub>
                  </m:oMath>
                </a14:m>
                <a:endParaRPr lang="en-US" dirty="0">
                  <a:solidFill>
                    <a:schemeClr val="tx1"/>
                  </a:solidFill>
                  <a:latin typeface="Calibri" panose="020F0502020204030204" pitchFamily="34" charset="0"/>
                  <a:cs typeface="Calibri" panose="020F0502020204030204" pitchFamily="34" charset="0"/>
                </a:endParaRP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sSub>
                      <m:sSubPr>
                        <m:ctrlPr>
                          <a:rPr lang="en-US" i="1">
                            <a:solidFill>
                              <a:schemeClr val="tx1"/>
                            </a:solidFill>
                            <a:latin typeface="Cambria Math" panose="02040503050406030204" pitchFamily="18" charset="0"/>
                          </a:rPr>
                        </m:ctrlPr>
                      </m:sSubPr>
                      <m:e>
                        <m:acc>
                          <m:accPr>
                            <m:chr m:val="̃"/>
                            <m:ctrlPr>
                              <a:rPr lang="en-US" i="1">
                                <a:solidFill>
                                  <a:schemeClr val="tx1"/>
                                </a:solidFill>
                                <a:latin typeface="Cambria Math" panose="02040503050406030204" pitchFamily="18" charset="0"/>
                              </a:rPr>
                            </m:ctrlPr>
                          </m:accPr>
                          <m:e>
                            <m:r>
                              <a:rPr lang="en-US" b="1" i="1">
                                <a:solidFill>
                                  <a:schemeClr val="tx1"/>
                                </a:solidFill>
                                <a:latin typeface="Cambria Math" panose="02040503050406030204" pitchFamily="18" charset="0"/>
                              </a:rPr>
                              <m:t>𝑯</m:t>
                            </m:r>
                          </m:e>
                        </m:acc>
                      </m:e>
                      <m:sub>
                        <m:r>
                          <m:rPr>
                            <m:sty m:val="p"/>
                          </m:rPr>
                          <a:rPr lang="en-US">
                            <a:solidFill>
                              <a:schemeClr val="tx1"/>
                            </a:solidFill>
                            <a:latin typeface="Cambria Math" panose="02040503050406030204" pitchFamily="18" charset="0"/>
                          </a:rPr>
                          <m:t>misfit</m:t>
                        </m:r>
                      </m:sub>
                    </m:sSub>
                  </m:oMath>
                </a14:m>
                <a:r>
                  <a:rPr lang="en-US" dirty="0">
                    <a:solidFill>
                      <a:schemeClr val="tx1"/>
                    </a:solidFill>
                    <a:latin typeface="Calibri" panose="020F0502020204030204" pitchFamily="34" charset="0"/>
                    <a:cs typeface="Calibri" panose="020F0502020204030204" pitchFamily="34" charset="0"/>
                  </a:rPr>
                  <a:t> = prior-preconditioned Hessian of data misfit = </a:t>
                </a:r>
                <a14:m>
                  <m:oMath xmlns:m="http://schemas.openxmlformats.org/officeDocument/2006/math">
                    <m:sSubSup>
                      <m:sSubSupPr>
                        <m:ctrlPr>
                          <a:rPr lang="en-US" i="1" smtClean="0">
                            <a:solidFill>
                              <a:schemeClr val="tx1"/>
                            </a:solidFill>
                            <a:latin typeface="Cambria Math" panose="02040503050406030204" pitchFamily="18" charset="0"/>
                            <a:cs typeface="Calibri" panose="020F0502020204030204" pitchFamily="34" charset="0"/>
                          </a:rPr>
                        </m:ctrlPr>
                      </m:sSubSupPr>
                      <m:e>
                        <m:r>
                          <a:rPr lang="el-GR" b="1" i="1" smtClean="0">
                            <a:solidFill>
                              <a:schemeClr val="tx1"/>
                            </a:solidFill>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b="0" i="0" smtClean="0">
                            <a:solidFill>
                              <a:schemeClr val="tx1"/>
                            </a:solidFill>
                            <a:latin typeface="Cambria Math" panose="02040503050406030204" pitchFamily="18" charset="0"/>
                            <a:cs typeface="Calibri" panose="020F0502020204030204" pitchFamily="34" charset="0"/>
                          </a:rPr>
                          <m:t>prior</m:t>
                        </m:r>
                      </m:sub>
                      <m:sup>
                        <m:r>
                          <a:rPr lang="en-US" b="0" i="1" smtClean="0">
                            <a:solidFill>
                              <a:schemeClr val="tx1"/>
                            </a:solidFill>
                            <a:latin typeface="Cambria Math" panose="02040503050406030204" pitchFamily="18" charset="0"/>
                            <a:cs typeface="Calibri" panose="020F0502020204030204" pitchFamily="34" charset="0"/>
                          </a:rPr>
                          <m:t>1/2</m:t>
                        </m:r>
                      </m:sup>
                    </m:sSubSup>
                    <m:sSub>
                      <m:sSubPr>
                        <m:ctrlPr>
                          <a:rPr lang="en-US" i="1" smtClean="0">
                            <a:solidFill>
                              <a:schemeClr val="tx1"/>
                            </a:solidFill>
                            <a:latin typeface="Cambria Math" panose="02040503050406030204" pitchFamily="18" charset="0"/>
                            <a:cs typeface="Calibri" panose="020F0502020204030204" pitchFamily="34" charset="0"/>
                          </a:rPr>
                        </m:ctrlPr>
                      </m:sSubPr>
                      <m:e>
                        <m:r>
                          <a:rPr lang="en-US" b="1" i="1" smtClean="0">
                            <a:solidFill>
                              <a:schemeClr val="tx1"/>
                            </a:solidFill>
                            <a:latin typeface="Cambria Math" panose="02040503050406030204" pitchFamily="18" charset="0"/>
                            <a:cs typeface="Calibri" panose="020F0502020204030204" pitchFamily="34" charset="0"/>
                          </a:rPr>
                          <m:t>𝑯</m:t>
                        </m:r>
                      </m:e>
                      <m:sub>
                        <m:r>
                          <m:rPr>
                            <m:sty m:val="p"/>
                          </m:rPr>
                          <a:rPr lang="en-US" b="0" i="0" smtClean="0">
                            <a:solidFill>
                              <a:schemeClr val="tx1"/>
                            </a:solidFill>
                            <a:latin typeface="Cambria Math" panose="02040503050406030204" pitchFamily="18" charset="0"/>
                            <a:cs typeface="Calibri" panose="020F0502020204030204" pitchFamily="34" charset="0"/>
                          </a:rPr>
                          <m:t>misfit</m:t>
                        </m:r>
                      </m:sub>
                    </m:sSub>
                    <m:sSubSup>
                      <m:sSubSupPr>
                        <m:ctrlPr>
                          <a:rPr lang="en-US" i="1">
                            <a:solidFill>
                              <a:schemeClr val="tx1"/>
                            </a:solidFill>
                            <a:latin typeface="Cambria Math" panose="02040503050406030204" pitchFamily="18" charset="0"/>
                            <a:cs typeface="Calibri" panose="020F0502020204030204" pitchFamily="34" charset="0"/>
                          </a:rPr>
                        </m:ctrlPr>
                      </m:sSubSupPr>
                      <m:e>
                        <m:r>
                          <a:rPr lang="el-GR" b="1" i="1">
                            <a:solidFill>
                              <a:schemeClr val="tx1"/>
                            </a:solidFill>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i="0">
                            <a:solidFill>
                              <a:schemeClr val="tx1"/>
                            </a:solidFill>
                            <a:latin typeface="Cambria Math" panose="02040503050406030204" pitchFamily="18" charset="0"/>
                            <a:cs typeface="Calibri" panose="020F0502020204030204" pitchFamily="34" charset="0"/>
                          </a:rPr>
                          <m:t>prior</m:t>
                        </m:r>
                      </m:sub>
                      <m:sup>
                        <m:r>
                          <a:rPr lang="en-US" i="1">
                            <a:solidFill>
                              <a:schemeClr val="tx1"/>
                            </a:solidFill>
                            <a:latin typeface="Cambria Math" panose="02040503050406030204" pitchFamily="18" charset="0"/>
                            <a:cs typeface="Calibri" panose="020F0502020204030204" pitchFamily="34" charset="0"/>
                          </a:rPr>
                          <m:t>1/2</m:t>
                        </m:r>
                      </m:sup>
                    </m:sSubSup>
                  </m:oMath>
                </a14:m>
                <a:endParaRPr lang="en-US" dirty="0">
                  <a:solidFill>
                    <a:schemeClr val="tx1"/>
                  </a:solidFill>
                  <a:latin typeface="Calibri" panose="020F0502020204030204" pitchFamily="34" charset="0"/>
                  <a:cs typeface="Calibri" panose="020F0502020204030204" pitchFamily="34" charset="0"/>
                </a:endParaRP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sSub>
                      <m:sSubPr>
                        <m:ctrlPr>
                          <a:rPr lang="en-US" i="1" smtClean="0">
                            <a:solidFill>
                              <a:schemeClr val="tx1"/>
                            </a:solidFill>
                            <a:latin typeface="Cambria Math" panose="02040503050406030204" pitchFamily="18" charset="0"/>
                            <a:cs typeface="Calibri" panose="020F0502020204030204" pitchFamily="34" charset="0"/>
                          </a:rPr>
                        </m:ctrlPr>
                      </m:sSubPr>
                      <m:e>
                        <m:r>
                          <a:rPr lang="en-US" b="1" i="1">
                            <a:solidFill>
                              <a:schemeClr val="tx1"/>
                            </a:solidFill>
                            <a:latin typeface="Cambria Math" panose="02040503050406030204" pitchFamily="18" charset="0"/>
                            <a:cs typeface="Calibri" panose="020F0502020204030204" pitchFamily="34" charset="0"/>
                          </a:rPr>
                          <m:t>𝑯</m:t>
                        </m:r>
                      </m:e>
                      <m:sub>
                        <m:r>
                          <m:rPr>
                            <m:sty m:val="p"/>
                          </m:rPr>
                          <a:rPr lang="en-US" i="0">
                            <a:solidFill>
                              <a:schemeClr val="tx1"/>
                            </a:solidFill>
                            <a:latin typeface="Cambria Math" panose="02040503050406030204" pitchFamily="18" charset="0"/>
                            <a:cs typeface="Calibri" panose="020F0502020204030204" pitchFamily="34" charset="0"/>
                          </a:rPr>
                          <m:t>misfit</m:t>
                        </m:r>
                      </m:sub>
                    </m:sSub>
                  </m:oMath>
                </a14:m>
                <a:r>
                  <a:rPr lang="en-US" dirty="0">
                    <a:solidFill>
                      <a:schemeClr val="tx1"/>
                    </a:solidFill>
                    <a:latin typeface="Calibri" panose="020F0502020204030204" pitchFamily="34" charset="0"/>
                    <a:cs typeface="Calibri" panose="020F0502020204030204" pitchFamily="34" charset="0"/>
                  </a:rPr>
                  <a:t> = Gauss-Newton portion of Hessian misfit = </a:t>
                </a:r>
                <a14:m>
                  <m:oMath xmlns:m="http://schemas.openxmlformats.org/officeDocument/2006/math">
                    <m:sSup>
                      <m:sSupPr>
                        <m:ctrlPr>
                          <a:rPr lang="en-US" i="1">
                            <a:solidFill>
                              <a:schemeClr val="tx1"/>
                            </a:solidFill>
                            <a:latin typeface="Cambria Math" panose="02040503050406030204" pitchFamily="18" charset="0"/>
                          </a:rPr>
                        </m:ctrlPr>
                      </m:sSupPr>
                      <m:e>
                        <m:r>
                          <a:rPr lang="en-US" b="1" i="1">
                            <a:solidFill>
                              <a:schemeClr val="tx1"/>
                            </a:solidFill>
                            <a:latin typeface="Cambria Math" panose="02040503050406030204" pitchFamily="18" charset="0"/>
                          </a:rPr>
                          <m:t>𝑭</m:t>
                        </m:r>
                      </m:e>
                      <m:sup>
                        <m:r>
                          <m:rPr>
                            <m:nor/>
                          </m:rPr>
                          <a:rPr lang="en-US" dirty="0">
                            <a:solidFill>
                              <a:schemeClr val="tx1"/>
                            </a:solidFill>
                            <a:latin typeface="Segoe UI Symbol" panose="020B0502040204020203" pitchFamily="34" charset="0"/>
                            <a:ea typeface="Segoe UI Symbol" panose="020B0502040204020203" pitchFamily="34" charset="0"/>
                          </a:rPr>
                          <m:t>𝄯</m:t>
                        </m:r>
                      </m:sup>
                    </m:sSup>
                    <m:sSubSup>
                      <m:sSubSupPr>
                        <m:ctrlPr>
                          <a:rPr lang="en-US" i="1">
                            <a:solidFill>
                              <a:schemeClr val="tx1"/>
                            </a:solidFill>
                            <a:latin typeface="Cambria Math" panose="02040503050406030204" pitchFamily="18" charset="0"/>
                          </a:rPr>
                        </m:ctrlPr>
                      </m:sSubSupPr>
                      <m:e>
                        <m:r>
                          <a:rPr lang="el-GR" b="1" i="1">
                            <a:solidFill>
                              <a:schemeClr val="tx1"/>
                            </a:solidFill>
                            <a:latin typeface="Cambria Math" panose="02040503050406030204" pitchFamily="18" charset="0"/>
                            <a:ea typeface="Cambria Math" panose="02040503050406030204" pitchFamily="18" charset="0"/>
                          </a:rPr>
                          <m:t>𝜞</m:t>
                        </m:r>
                      </m:e>
                      <m:sub>
                        <m:r>
                          <m:rPr>
                            <m:sty m:val="p"/>
                          </m:rPr>
                          <a:rPr lang="en-US">
                            <a:solidFill>
                              <a:schemeClr val="tx1"/>
                            </a:solidFill>
                            <a:latin typeface="Cambria Math" panose="02040503050406030204" pitchFamily="18" charset="0"/>
                          </a:rPr>
                          <m:t>obs</m:t>
                        </m:r>
                      </m:sub>
                      <m:sup>
                        <m:r>
                          <a:rPr lang="en-US" i="1">
                            <a:solidFill>
                              <a:schemeClr val="tx1"/>
                            </a:solidFill>
                            <a:latin typeface="Cambria Math" panose="02040503050406030204" pitchFamily="18" charset="0"/>
                          </a:rPr>
                          <m:t>−1</m:t>
                        </m:r>
                      </m:sup>
                    </m:sSubSup>
                    <m:r>
                      <a:rPr lang="en-US" b="1" i="1">
                        <a:solidFill>
                          <a:schemeClr val="tx1"/>
                        </a:solidFill>
                        <a:latin typeface="Cambria Math" panose="02040503050406030204" pitchFamily="18" charset="0"/>
                      </a:rPr>
                      <m:t>𝑭</m:t>
                    </m:r>
                  </m:oMath>
                </a14:m>
                <a:endParaRPr lang="en-US" b="1" dirty="0">
                  <a:solidFill>
                    <a:schemeClr val="tx1"/>
                  </a:solidFill>
                  <a:latin typeface="Calibri" panose="020F0502020204030204" pitchFamily="34" charset="0"/>
                </a:endParaRP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sSub>
                      <m:sSubPr>
                        <m:ctrlPr>
                          <a:rPr lang="en-US" i="1">
                            <a:solidFill>
                              <a:schemeClr val="tx1"/>
                            </a:solidFill>
                            <a:latin typeface="Cambria Math" panose="02040503050406030204" pitchFamily="18" charset="0"/>
                          </a:rPr>
                        </m:ctrlPr>
                      </m:sSubPr>
                      <m:e>
                        <m:acc>
                          <m:accPr>
                            <m:chr m:val="̃"/>
                            <m:ctrlPr>
                              <a:rPr lang="en-US" i="1">
                                <a:solidFill>
                                  <a:schemeClr val="tx1"/>
                                </a:solidFill>
                                <a:latin typeface="Cambria Math" panose="02040503050406030204" pitchFamily="18" charset="0"/>
                              </a:rPr>
                            </m:ctrlPr>
                          </m:accPr>
                          <m:e>
                            <m:r>
                              <a:rPr lang="en-US" b="1" i="1">
                                <a:solidFill>
                                  <a:schemeClr val="tx1"/>
                                </a:solidFill>
                                <a:latin typeface="Cambria Math" panose="02040503050406030204" pitchFamily="18" charset="0"/>
                              </a:rPr>
                              <m:t>𝑽</m:t>
                            </m:r>
                          </m:e>
                        </m:acc>
                      </m:e>
                      <m:sub>
                        <m:r>
                          <a:rPr lang="en-US" i="1">
                            <a:solidFill>
                              <a:schemeClr val="tx1"/>
                            </a:solidFill>
                            <a:latin typeface="Cambria Math" panose="02040503050406030204" pitchFamily="18" charset="0"/>
                          </a:rPr>
                          <m:t>𝑟</m:t>
                        </m:r>
                      </m:sub>
                    </m:sSub>
                  </m:oMath>
                </a14:m>
                <a:r>
                  <a:rPr lang="en-US" dirty="0">
                    <a:solidFill>
                      <a:schemeClr val="tx1"/>
                    </a:solidFill>
                    <a:latin typeface="Calibri" panose="020F0502020204030204" pitchFamily="34" charset="0"/>
                    <a:cs typeface="Calibri" panose="020F0502020204030204" pitchFamily="34" charset="0"/>
                  </a:rPr>
                  <a:t> = </a:t>
                </a:r>
                <a14:m>
                  <m:oMath xmlns:m="http://schemas.openxmlformats.org/officeDocument/2006/math">
                    <m:sSubSup>
                      <m:sSubSupPr>
                        <m:ctrlPr>
                          <a:rPr lang="en-US" i="1">
                            <a:solidFill>
                              <a:schemeClr val="tx1"/>
                            </a:solidFill>
                            <a:latin typeface="Cambria Math" panose="02040503050406030204" pitchFamily="18" charset="0"/>
                            <a:cs typeface="Calibri" panose="020F0502020204030204" pitchFamily="34" charset="0"/>
                          </a:rPr>
                        </m:ctrlPr>
                      </m:sSubSupPr>
                      <m:e>
                        <m:r>
                          <a:rPr lang="el-GR" b="1" i="1">
                            <a:solidFill>
                              <a:schemeClr val="tx1"/>
                            </a:solidFill>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i="0">
                            <a:solidFill>
                              <a:schemeClr val="tx1"/>
                            </a:solidFill>
                            <a:latin typeface="Cambria Math" panose="02040503050406030204" pitchFamily="18" charset="0"/>
                            <a:cs typeface="Calibri" panose="020F0502020204030204" pitchFamily="34" charset="0"/>
                          </a:rPr>
                          <m:t>prior</m:t>
                        </m:r>
                      </m:sub>
                      <m:sup>
                        <m:r>
                          <a:rPr lang="en-US" i="1">
                            <a:solidFill>
                              <a:schemeClr val="tx1"/>
                            </a:solidFill>
                            <a:latin typeface="Cambria Math" panose="02040503050406030204" pitchFamily="18" charset="0"/>
                            <a:cs typeface="Calibri" panose="020F0502020204030204" pitchFamily="34" charset="0"/>
                          </a:rPr>
                          <m:t>1/2</m:t>
                        </m:r>
                      </m:sup>
                    </m:sSubSup>
                    <m:sSub>
                      <m:sSubPr>
                        <m:ctrlPr>
                          <a:rPr lang="en-US" i="1">
                            <a:solidFill>
                              <a:schemeClr val="tx1"/>
                            </a:solidFill>
                            <a:latin typeface="Cambria Math" panose="02040503050406030204" pitchFamily="18" charset="0"/>
                          </a:rPr>
                        </m:ctrlPr>
                      </m:sSubPr>
                      <m:e>
                        <m:r>
                          <a:rPr lang="en-US" b="1" i="1">
                            <a:solidFill>
                              <a:schemeClr val="tx1"/>
                            </a:solidFill>
                            <a:latin typeface="Cambria Math" panose="02040503050406030204" pitchFamily="18" charset="0"/>
                          </a:rPr>
                          <m:t>𝑽</m:t>
                        </m:r>
                      </m:e>
                      <m:sub>
                        <m:r>
                          <a:rPr lang="en-US" i="1">
                            <a:solidFill>
                              <a:schemeClr val="tx1"/>
                            </a:solidFill>
                            <a:latin typeface="Cambria Math" panose="02040503050406030204" pitchFamily="18" charset="0"/>
                          </a:rPr>
                          <m:t>𝑟</m:t>
                        </m:r>
                      </m:sub>
                    </m:sSub>
                  </m:oMath>
                </a14:m>
                <a:r>
                  <a:rPr lang="en-US" dirty="0">
                    <a:solidFill>
                      <a:schemeClr val="tx1"/>
                    </a:solidFill>
                    <a:latin typeface="Calibri" panose="020F0502020204030204" pitchFamily="34" charset="0"/>
                    <a:cs typeface="Calibri" panose="020F0502020204030204" pitchFamily="34" charset="0"/>
                  </a:rPr>
                  <a:t>, </a:t>
                </a:r>
                <a14:m>
                  <m:oMath xmlns:m="http://schemas.openxmlformats.org/officeDocument/2006/math">
                    <m:sSubSup>
                      <m:sSubSupPr>
                        <m:ctrlPr>
                          <a:rPr lang="en-US" i="1">
                            <a:solidFill>
                              <a:schemeClr val="tx1"/>
                            </a:solidFill>
                            <a:latin typeface="Cambria Math" panose="02040503050406030204" pitchFamily="18" charset="0"/>
                          </a:rPr>
                        </m:ctrlPr>
                      </m:sSubSupPr>
                      <m:e>
                        <m:acc>
                          <m:accPr>
                            <m:chr m:val="̃"/>
                            <m:ctrlPr>
                              <a:rPr lang="en-US" b="1" i="1">
                                <a:solidFill>
                                  <a:schemeClr val="tx1"/>
                                </a:solidFill>
                                <a:latin typeface="Cambria Math" panose="02040503050406030204" pitchFamily="18" charset="0"/>
                              </a:rPr>
                            </m:ctrlPr>
                          </m:accPr>
                          <m:e>
                            <m:r>
                              <a:rPr lang="en-US" b="1" i="1">
                                <a:solidFill>
                                  <a:schemeClr val="tx1"/>
                                </a:solidFill>
                                <a:latin typeface="Cambria Math" panose="02040503050406030204" pitchFamily="18" charset="0"/>
                              </a:rPr>
                              <m:t>𝑽</m:t>
                            </m:r>
                          </m:e>
                        </m:acc>
                      </m:e>
                      <m:sub>
                        <m:r>
                          <a:rPr lang="en-US" i="1">
                            <a:solidFill>
                              <a:schemeClr val="tx1"/>
                            </a:solidFill>
                            <a:latin typeface="Cambria Math" panose="02040503050406030204" pitchFamily="18" charset="0"/>
                          </a:rPr>
                          <m:t>𝑟</m:t>
                        </m:r>
                      </m:sub>
                      <m:sup>
                        <m:r>
                          <a:rPr lang="en-US" i="1">
                            <a:solidFill>
                              <a:schemeClr val="tx1"/>
                            </a:solidFill>
                            <a:latin typeface="Cambria Math" panose="02040503050406030204" pitchFamily="18" charset="0"/>
                          </a:rPr>
                          <m:t>♢</m:t>
                        </m:r>
                      </m:sup>
                    </m:sSubSup>
                  </m:oMath>
                </a14:m>
                <a:r>
                  <a:rPr lang="en-US" dirty="0">
                    <a:solidFill>
                      <a:schemeClr val="tx1"/>
                    </a:solidFill>
                    <a:latin typeface="Calibri" panose="020F0502020204030204" pitchFamily="34" charset="0"/>
                    <a:cs typeface="Calibri" panose="020F0502020204030204" pitchFamily="34" charset="0"/>
                  </a:rPr>
                  <a:t>= </a:t>
                </a:r>
                <a:r>
                  <a:rPr lang="en-US" dirty="0" err="1">
                    <a:solidFill>
                      <a:schemeClr val="tx1"/>
                    </a:solidFill>
                    <a:latin typeface="Calibri" panose="020F0502020204030204" pitchFamily="34" charset="0"/>
                    <a:cs typeface="Calibri" panose="020F0502020204030204" pitchFamily="34" charset="0"/>
                  </a:rPr>
                  <a:t>adjoint</a:t>
                </a:r>
                <a:r>
                  <a:rPr lang="en-US" dirty="0">
                    <a:solidFill>
                      <a:schemeClr val="tx1"/>
                    </a:solidFill>
                    <a:latin typeface="Calibri" panose="020F0502020204030204" pitchFamily="34" charset="0"/>
                    <a:cs typeface="Calibri" panose="020F0502020204030204" pitchFamily="34" charset="0"/>
                  </a:rPr>
                  <a:t> of </a:t>
                </a:r>
                <a14:m>
                  <m:oMath xmlns:m="http://schemas.openxmlformats.org/officeDocument/2006/math">
                    <m:sSub>
                      <m:sSubPr>
                        <m:ctrlPr>
                          <a:rPr lang="en-US" i="1">
                            <a:solidFill>
                              <a:schemeClr val="tx1"/>
                            </a:solidFill>
                            <a:latin typeface="Cambria Math" panose="02040503050406030204" pitchFamily="18" charset="0"/>
                          </a:rPr>
                        </m:ctrlPr>
                      </m:sSubPr>
                      <m:e>
                        <m:acc>
                          <m:accPr>
                            <m:chr m:val="̃"/>
                            <m:ctrlPr>
                              <a:rPr lang="en-US" i="1">
                                <a:solidFill>
                                  <a:schemeClr val="tx1"/>
                                </a:solidFill>
                                <a:latin typeface="Cambria Math" panose="02040503050406030204" pitchFamily="18" charset="0"/>
                              </a:rPr>
                            </m:ctrlPr>
                          </m:accPr>
                          <m:e>
                            <m:r>
                              <a:rPr lang="en-US" b="1" i="1">
                                <a:solidFill>
                                  <a:schemeClr val="tx1"/>
                                </a:solidFill>
                                <a:latin typeface="Cambria Math" panose="02040503050406030204" pitchFamily="18" charset="0"/>
                              </a:rPr>
                              <m:t>𝑽</m:t>
                            </m:r>
                          </m:e>
                        </m:acc>
                      </m:e>
                      <m:sub>
                        <m:r>
                          <a:rPr lang="en-US" i="1">
                            <a:solidFill>
                              <a:schemeClr val="tx1"/>
                            </a:solidFill>
                            <a:latin typeface="Cambria Math" panose="02040503050406030204" pitchFamily="18" charset="0"/>
                          </a:rPr>
                          <m:t>𝑟</m:t>
                        </m:r>
                      </m:sub>
                    </m:sSub>
                  </m:oMath>
                </a14:m>
                <a:endParaRPr lang="en-US" dirty="0">
                  <a:solidFill>
                    <a:schemeClr val="tx1"/>
                  </a:solidFill>
                  <a:latin typeface="Calibri" panose="020F0502020204030204" pitchFamily="34" charset="0"/>
                  <a:cs typeface="Calibri" panose="020F0502020204030204" pitchFamily="34" charset="0"/>
                </a:endParaRPr>
              </a:p>
              <a:p>
                <a:endParaRPr lang="en-US" sz="400" dirty="0">
                  <a:solidFill>
                    <a:schemeClr val="tx1"/>
                  </a:solidFill>
                  <a:latin typeface="Calibri" panose="020F0502020204030204" pitchFamily="34" charset="0"/>
                  <a:cs typeface="Calibri" panose="020F0502020204030204" pitchFamily="34" charset="0"/>
                </a:endParaRPr>
              </a:p>
              <a:p>
                <a14:m>
                  <m:oMath xmlns:m="http://schemas.openxmlformats.org/officeDocument/2006/math">
                    <m:sSubSup>
                      <m:sSubSupPr>
                        <m:ctrlPr>
                          <a:rPr lang="en-US" i="1" smtClean="0">
                            <a:solidFill>
                              <a:schemeClr val="tx1"/>
                            </a:solidFill>
                            <a:latin typeface="Cambria Math" panose="02040503050406030204" pitchFamily="18" charset="0"/>
                          </a:rPr>
                        </m:ctrlPr>
                      </m:sSubSupPr>
                      <m:e>
                        <m:r>
                          <a:rPr lang="el-GR" b="1" i="1">
                            <a:solidFill>
                              <a:schemeClr val="tx1"/>
                            </a:solidFill>
                            <a:latin typeface="Cambria Math" panose="02040503050406030204" pitchFamily="18" charset="0"/>
                            <a:ea typeface="Cambria Math" panose="02040503050406030204" pitchFamily="18" charset="0"/>
                          </a:rPr>
                          <m:t>𝜞</m:t>
                        </m:r>
                      </m:e>
                      <m:sub>
                        <m:r>
                          <m:rPr>
                            <m:sty m:val="p"/>
                          </m:rPr>
                          <a:rPr lang="en-US">
                            <a:solidFill>
                              <a:schemeClr val="tx1"/>
                            </a:solidFill>
                            <a:latin typeface="Cambria Math" panose="02040503050406030204" pitchFamily="18" charset="0"/>
                          </a:rPr>
                          <m:t>prior</m:t>
                        </m:r>
                      </m:sub>
                      <m:sup>
                        <m:r>
                          <a:rPr lang="en-US" i="1">
                            <a:solidFill>
                              <a:schemeClr val="tx1"/>
                            </a:solidFill>
                            <a:latin typeface="Cambria Math" panose="02040503050406030204" pitchFamily="18" charset="0"/>
                          </a:rPr>
                          <m:t>−1</m:t>
                        </m:r>
                      </m:sup>
                    </m:sSubSup>
                  </m:oMath>
                </a14:m>
                <a:r>
                  <a:rPr lang="en-US" dirty="0">
                    <a:solidFill>
                      <a:schemeClr val="tx1"/>
                    </a:solidFill>
                    <a:latin typeface="Calibri" panose="020F0502020204030204" pitchFamily="34" charset="0"/>
                    <a:cs typeface="Calibri" panose="020F0502020204030204" pitchFamily="34" charset="0"/>
                  </a:rPr>
                  <a:t> = </a:t>
                </a:r>
                <a14:m>
                  <m:oMath xmlns:m="http://schemas.openxmlformats.org/officeDocument/2006/math">
                    <m:sSup>
                      <m:sSupPr>
                        <m:ctrlPr>
                          <a:rPr lang="en-US" i="1" smtClean="0">
                            <a:solidFill>
                              <a:schemeClr val="tx1"/>
                            </a:solidFill>
                            <a:latin typeface="Cambria Math" panose="02040503050406030204" pitchFamily="18" charset="0"/>
                            <a:cs typeface="Calibri" panose="020F0502020204030204" pitchFamily="34" charset="0"/>
                          </a:rPr>
                        </m:ctrlPr>
                      </m:sSupPr>
                      <m:e>
                        <m:r>
                          <a:rPr lang="en-US" b="1" i="1" smtClean="0">
                            <a:solidFill>
                              <a:schemeClr val="tx1"/>
                            </a:solidFill>
                            <a:latin typeface="Cambria Math" panose="02040503050406030204" pitchFamily="18" charset="0"/>
                            <a:cs typeface="Calibri" panose="020F0502020204030204" pitchFamily="34" charset="0"/>
                          </a:rPr>
                          <m:t>𝑴</m:t>
                        </m:r>
                      </m:e>
                      <m:sup>
                        <m:r>
                          <a:rPr lang="en-US" b="0" i="1" smtClean="0">
                            <a:solidFill>
                              <a:schemeClr val="tx1"/>
                            </a:solidFill>
                            <a:latin typeface="Cambria Math" panose="02040503050406030204" pitchFamily="18" charset="0"/>
                            <a:cs typeface="Calibri" panose="020F0502020204030204" pitchFamily="34" charset="0"/>
                          </a:rPr>
                          <m:t>−1</m:t>
                        </m:r>
                      </m:sup>
                    </m:sSup>
                    <m:r>
                      <a:rPr lang="en-US" b="1" i="1" smtClean="0">
                        <a:solidFill>
                          <a:schemeClr val="tx1"/>
                        </a:solidFill>
                        <a:latin typeface="Cambria Math" panose="02040503050406030204" pitchFamily="18" charset="0"/>
                        <a:cs typeface="Calibri" panose="020F0502020204030204" pitchFamily="34" charset="0"/>
                      </a:rPr>
                      <m:t>𝑲</m:t>
                    </m:r>
                    <m:r>
                      <a:rPr lang="en-US" b="0" i="1" smtClean="0">
                        <a:solidFill>
                          <a:schemeClr val="tx1"/>
                        </a:solidFill>
                        <a:latin typeface="Cambria Math" panose="02040503050406030204" pitchFamily="18" charset="0"/>
                        <a:cs typeface="Calibri" panose="020F0502020204030204" pitchFamily="34" charset="0"/>
                      </a:rPr>
                      <m:t>, </m:t>
                    </m:r>
                    <m:r>
                      <a:rPr lang="en-US" b="1" i="1" smtClean="0">
                        <a:solidFill>
                          <a:schemeClr val="tx1"/>
                        </a:solidFill>
                        <a:latin typeface="Cambria Math" panose="02040503050406030204" pitchFamily="18" charset="0"/>
                        <a:cs typeface="Calibri" panose="020F0502020204030204" pitchFamily="34" charset="0"/>
                      </a:rPr>
                      <m:t>𝑲</m:t>
                    </m:r>
                  </m:oMath>
                </a14:m>
                <a:r>
                  <a:rPr lang="en-US" i="1" dirty="0">
                    <a:solidFill>
                      <a:schemeClr val="tx1"/>
                    </a:solidFill>
                    <a:latin typeface="Calibri" panose="020F0502020204030204" pitchFamily="34" charset="0"/>
                    <a:cs typeface="Calibri" panose="020F0502020204030204" pitchFamily="34" charset="0"/>
                  </a:rPr>
                  <a:t>= </a:t>
                </a:r>
                <a:r>
                  <a:rPr lang="en-US" dirty="0">
                    <a:solidFill>
                      <a:schemeClr val="tx1"/>
                    </a:solidFill>
                    <a:latin typeface="Calibri" panose="020F0502020204030204" pitchFamily="34" charset="0"/>
                    <a:cs typeface="Calibri" panose="020F0502020204030204" pitchFamily="34" charset="0"/>
                  </a:rPr>
                  <a:t>Laplace stiffness.</a:t>
                </a:r>
                <a:endParaRPr lang="en-US" i="1" dirty="0">
                  <a:solidFill>
                    <a:schemeClr val="tx1"/>
                  </a:solidFill>
                  <a:latin typeface="Calibri" panose="020F0502020204030204" pitchFamily="34" charset="0"/>
                  <a:cs typeface="Calibri" panose="020F0502020204030204" pitchFamily="34" charset="0"/>
                </a:endParaRPr>
              </a:p>
            </p:txBody>
          </p:sp>
        </mc:Choice>
        <mc:Fallback xmlns="">
          <p:sp>
            <p:nvSpPr>
              <p:cNvPr id="31" name="TextBox 30">
                <a:extLst>
                  <a:ext uri="{FF2B5EF4-FFF2-40B4-BE49-F238E27FC236}">
                    <a16:creationId xmlns:a16="http://schemas.microsoft.com/office/drawing/2014/main" id="{AACBF493-0DD8-405C-AAE4-7BAAD3716252}"/>
                  </a:ext>
                </a:extLst>
              </p:cNvPr>
              <p:cNvSpPr txBox="1">
                <a:spLocks noRot="1" noChangeAspect="1" noMove="1" noResize="1" noEditPoints="1" noAdjustHandles="1" noChangeArrowheads="1" noChangeShapeType="1" noTextEdit="1"/>
              </p:cNvSpPr>
              <p:nvPr/>
            </p:nvSpPr>
            <p:spPr>
              <a:xfrm>
                <a:off x="5257800" y="2257202"/>
                <a:ext cx="3810000" cy="3039230"/>
              </a:xfrm>
              <a:prstGeom prst="rect">
                <a:avLst/>
              </a:prstGeom>
              <a:blipFill>
                <a:blip r:embed="rId3"/>
                <a:stretch>
                  <a:fillRect l="-1276" t="-798" r="-1595"/>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2" name="TextBox 31">
                <a:extLst>
                  <a:ext uri="{FF2B5EF4-FFF2-40B4-BE49-F238E27FC236}">
                    <a16:creationId xmlns:a16="http://schemas.microsoft.com/office/drawing/2014/main" id="{DA3E3829-7BB1-44D3-A337-22E5CD328054}"/>
                  </a:ext>
                </a:extLst>
              </p:cNvPr>
              <p:cNvSpPr txBox="1"/>
              <p:nvPr/>
            </p:nvSpPr>
            <p:spPr>
              <a:xfrm>
                <a:off x="76200" y="979099"/>
                <a:ext cx="8001000" cy="1200329"/>
              </a:xfrm>
              <a:prstGeom prst="rect">
                <a:avLst/>
              </a:prstGeom>
              <a:noFill/>
            </p:spPr>
            <p:txBody>
              <a:bodyPr wrap="square" rtlCol="0">
                <a:spAutoFit/>
              </a:bodyPr>
              <a:lstStyle/>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Gaussian prior, likelihood</a:t>
                </a:r>
                <a:r>
                  <a:rPr lang="en-US" b="1" i="1" dirty="0">
                    <a:latin typeface="Calibri" panose="020F0502020204030204" pitchFamily="34" charset="0"/>
                    <a:cs typeface="Calibri" panose="020F0502020204030204" pitchFamily="34" charset="0"/>
                  </a:rPr>
                  <a:t> </a:t>
                </a:r>
                <a14:m>
                  <m:oMath xmlns:m="http://schemas.openxmlformats.org/officeDocument/2006/math">
                    <m:r>
                      <a:rPr lang="en-US" b="1" i="1" smtClean="0">
                        <a:latin typeface="Cambria Math" panose="02040503050406030204" pitchFamily="18" charset="0"/>
                        <a:ea typeface="Cambria Math" panose="02040503050406030204" pitchFamily="18" charset="0"/>
                        <a:cs typeface="Calibri" panose="020F0502020204030204" pitchFamily="34" charset="0"/>
                      </a:rPr>
                      <m:t>⇒</m:t>
                    </m:r>
                  </m:oMath>
                </a14:m>
                <a:r>
                  <a:rPr lang="en-US" b="1" i="1" dirty="0">
                    <a:latin typeface="Calibri" panose="020F0502020204030204" pitchFamily="34" charset="0"/>
                    <a:cs typeface="Calibri" panose="020F0502020204030204" pitchFamily="34" charset="0"/>
                  </a:rPr>
                  <a:t> Gaussian posterior: </a:t>
                </a: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Linearize </a:t>
                </a:r>
                <a:r>
                  <a:rPr lang="en-US" dirty="0">
                    <a:latin typeface="Calibri" panose="020F0502020204030204" pitchFamily="34" charset="0"/>
                    <a:cs typeface="Calibri" panose="020F0502020204030204" pitchFamily="34" charset="0"/>
                  </a:rPr>
                  <a:t>parameter-to-observable map around MAP point:</a:t>
                </a:r>
              </a:p>
            </p:txBody>
          </p:sp>
        </mc:Choice>
        <mc:Fallback xmlns="">
          <p:sp>
            <p:nvSpPr>
              <p:cNvPr id="32" name="TextBox 31">
                <a:extLst>
                  <a:ext uri="{FF2B5EF4-FFF2-40B4-BE49-F238E27FC236}">
                    <a16:creationId xmlns:a16="http://schemas.microsoft.com/office/drawing/2014/main" id="{DA3E3829-7BB1-44D3-A337-22E5CD328054}"/>
                  </a:ext>
                </a:extLst>
              </p:cNvPr>
              <p:cNvSpPr txBox="1">
                <a:spLocks noRot="1" noChangeAspect="1" noMove="1" noResize="1" noEditPoints="1" noAdjustHandles="1" noChangeArrowheads="1" noChangeShapeType="1" noTextEdit="1"/>
              </p:cNvSpPr>
              <p:nvPr/>
            </p:nvSpPr>
            <p:spPr>
              <a:xfrm>
                <a:off x="76200" y="979099"/>
                <a:ext cx="8001000" cy="1200329"/>
              </a:xfrm>
              <a:prstGeom prst="rect">
                <a:avLst/>
              </a:prstGeom>
              <a:blipFill>
                <a:blip r:embed="rId4"/>
                <a:stretch>
                  <a:fillRect l="-534" b="-7107"/>
                </a:stretch>
              </a:blipFill>
            </p:spPr>
            <p:txBody>
              <a:bodyPr/>
              <a:lstStyle/>
              <a:p>
                <a:r>
                  <a:rPr lang="en-US">
                    <a:noFill/>
                  </a:rPr>
                  <a:t> </a:t>
                </a:r>
              </a:p>
            </p:txBody>
          </p:sp>
        </mc:Fallback>
      </mc:AlternateContent>
      <p:sp>
        <p:nvSpPr>
          <p:cNvPr id="34" name="TextBox 33">
            <a:extLst>
              <a:ext uri="{FF2B5EF4-FFF2-40B4-BE49-F238E27FC236}">
                <a16:creationId xmlns:a16="http://schemas.microsoft.com/office/drawing/2014/main" id="{0EBF2FA4-C287-4A4A-830D-CC365D0BBB59}"/>
              </a:ext>
            </a:extLst>
          </p:cNvPr>
          <p:cNvSpPr txBox="1"/>
          <p:nvPr/>
        </p:nvSpPr>
        <p:spPr>
          <a:xfrm>
            <a:off x="76200" y="2786651"/>
            <a:ext cx="7696200" cy="369332"/>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Covariance</a:t>
            </a:r>
            <a:r>
              <a:rPr lang="en-US" dirty="0">
                <a:latin typeface="Calibri" panose="020F0502020204030204" pitchFamily="34" charset="0"/>
                <a:cs typeface="Calibri" panose="020F0502020204030204" pitchFamily="34" charset="0"/>
              </a:rPr>
              <a:t> of Gaussian </a:t>
            </a:r>
            <a:r>
              <a:rPr lang="en-US" b="1" i="1" dirty="0">
                <a:latin typeface="Calibri" panose="020F0502020204030204" pitchFamily="34" charset="0"/>
                <a:cs typeface="Calibri" panose="020F0502020204030204" pitchFamily="34" charset="0"/>
              </a:rPr>
              <a:t>posterior</a:t>
            </a:r>
            <a:r>
              <a:rPr lang="en-US" dirty="0">
                <a:latin typeface="Calibri" panose="020F0502020204030204" pitchFamily="34" charset="0"/>
                <a:cs typeface="Calibri" panose="020F0502020204030204" pitchFamily="34" charset="0"/>
              </a:rPr>
              <a:t> given by:</a:t>
            </a:r>
          </a:p>
        </p:txBody>
      </p:sp>
      <mc:AlternateContent xmlns:mc="http://schemas.openxmlformats.org/markup-compatibility/2006" xmlns:a14="http://schemas.microsoft.com/office/drawing/2010/main">
        <mc:Choice Requires="a14">
          <p:sp>
            <p:nvSpPr>
              <p:cNvPr id="35" name="TextBox 34">
                <a:extLst>
                  <a:ext uri="{FF2B5EF4-FFF2-40B4-BE49-F238E27FC236}">
                    <a16:creationId xmlns:a16="http://schemas.microsoft.com/office/drawing/2014/main" id="{AF5B05B6-3884-4DD9-BB35-CE412770D7E1}"/>
                  </a:ext>
                </a:extLst>
              </p:cNvPr>
              <p:cNvSpPr txBox="1"/>
              <p:nvPr/>
            </p:nvSpPr>
            <p:spPr>
              <a:xfrm>
                <a:off x="417591" y="3269782"/>
                <a:ext cx="3352800" cy="482568"/>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solidFill>
                                <a:schemeClr val="tx1"/>
                              </a:solidFill>
                              <a:latin typeface="Cambria Math" panose="02040503050406030204" pitchFamily="18" charset="0"/>
                            </a:rPr>
                          </m:ctrlPr>
                        </m:sSubPr>
                        <m:e>
                          <m:r>
                            <a:rPr lang="el-GR" b="1" i="1" smtClean="0">
                              <a:solidFill>
                                <a:schemeClr val="tx1"/>
                              </a:solidFill>
                              <a:latin typeface="Cambria Math" panose="02040503050406030204" pitchFamily="18" charset="0"/>
                              <a:ea typeface="Cambria Math" panose="02040503050406030204" pitchFamily="18" charset="0"/>
                            </a:rPr>
                            <m:t>𝜞</m:t>
                          </m:r>
                        </m:e>
                        <m:sub>
                          <m:r>
                            <m:rPr>
                              <m:sty m:val="p"/>
                            </m:rPr>
                            <a:rPr lang="en-US" b="0" i="0" smtClean="0">
                              <a:solidFill>
                                <a:schemeClr val="tx1"/>
                              </a:solidFill>
                              <a:latin typeface="Cambria Math" panose="02040503050406030204" pitchFamily="18" charset="0"/>
                            </a:rPr>
                            <m:t>post</m:t>
                          </m:r>
                        </m:sub>
                      </m:sSub>
                      <m:r>
                        <a:rPr lang="en-US" b="0" i="1" smtClean="0">
                          <a:solidFill>
                            <a:schemeClr val="tx1"/>
                          </a:solidFill>
                          <a:latin typeface="Cambria Math" panose="02040503050406030204" pitchFamily="18" charset="0"/>
                        </a:rPr>
                        <m:t>=</m:t>
                      </m:r>
                      <m:sSup>
                        <m:sSupPr>
                          <m:ctrlPr>
                            <a:rPr lang="en-US" b="0" i="1" smtClean="0">
                              <a:solidFill>
                                <a:schemeClr val="tx1"/>
                              </a:solidFill>
                              <a:latin typeface="Cambria Math" panose="02040503050406030204" pitchFamily="18" charset="0"/>
                            </a:rPr>
                          </m:ctrlPr>
                        </m:sSupPr>
                        <m:e>
                          <m:d>
                            <m:dPr>
                              <m:ctrlPr>
                                <a:rPr lang="en-US" b="0" i="1" smtClean="0">
                                  <a:solidFill>
                                    <a:schemeClr val="tx1"/>
                                  </a:solidFill>
                                  <a:latin typeface="Cambria Math" panose="02040503050406030204" pitchFamily="18" charset="0"/>
                                </a:rPr>
                              </m:ctrlPr>
                            </m:dPr>
                            <m:e>
                              <m:sSubSup>
                                <m:sSubSupPr>
                                  <m:ctrlPr>
                                    <a:rPr lang="en-US" b="0" i="1" smtClean="0">
                                      <a:solidFill>
                                        <a:schemeClr val="tx1"/>
                                      </a:solidFill>
                                      <a:latin typeface="Cambria Math" panose="02040503050406030204" pitchFamily="18" charset="0"/>
                                    </a:rPr>
                                  </m:ctrlPr>
                                </m:sSubSupPr>
                                <m:e>
                                  <m:r>
                                    <a:rPr lang="en-US" b="1" i="1" smtClean="0">
                                      <a:solidFill>
                                        <a:schemeClr val="tx1"/>
                                      </a:solidFill>
                                      <a:latin typeface="Cambria Math" panose="02040503050406030204" pitchFamily="18" charset="0"/>
                                    </a:rPr>
                                    <m:t>𝑯</m:t>
                                  </m:r>
                                </m:e>
                                <m:sub>
                                  <m:r>
                                    <m:rPr>
                                      <m:sty m:val="p"/>
                                    </m:rPr>
                                    <a:rPr lang="en-US" b="0" i="0" smtClean="0">
                                      <a:solidFill>
                                        <a:schemeClr val="tx1"/>
                                      </a:solidFill>
                                      <a:latin typeface="Cambria Math" panose="02040503050406030204" pitchFamily="18" charset="0"/>
                                    </a:rPr>
                                    <m:t>misfit</m:t>
                                  </m:r>
                                </m:sub>
                                <m:sup>
                                  <m:r>
                                    <m:rPr>
                                      <m:sty m:val="p"/>
                                    </m:rPr>
                                    <a:rPr lang="en-US" b="0" i="0" smtClean="0">
                                      <a:solidFill>
                                        <a:schemeClr val="tx1"/>
                                      </a:solidFill>
                                      <a:latin typeface="Cambria Math" panose="02040503050406030204" pitchFamily="18" charset="0"/>
                                    </a:rPr>
                                    <m:t>PCE</m:t>
                                  </m:r>
                                </m:sup>
                              </m:sSubSup>
                              <m:r>
                                <a:rPr lang="en-US" b="0" i="1" smtClean="0">
                                  <a:solidFill>
                                    <a:schemeClr val="tx1"/>
                                  </a:solidFill>
                                  <a:latin typeface="Cambria Math" panose="02040503050406030204" pitchFamily="18" charset="0"/>
                                </a:rPr>
                                <m:t>+</m:t>
                              </m:r>
                              <m:sSubSup>
                                <m:sSubSupPr>
                                  <m:ctrlPr>
                                    <a:rPr lang="en-US" i="1" smtClean="0">
                                      <a:solidFill>
                                        <a:schemeClr val="tx1"/>
                                      </a:solidFill>
                                      <a:latin typeface="Cambria Math" panose="02040503050406030204" pitchFamily="18" charset="0"/>
                                    </a:rPr>
                                  </m:ctrlPr>
                                </m:sSubSupPr>
                                <m:e>
                                  <m:r>
                                    <a:rPr lang="el-GR" b="1" i="1" smtClean="0">
                                      <a:solidFill>
                                        <a:schemeClr val="tx1"/>
                                      </a:solidFill>
                                      <a:latin typeface="Cambria Math" panose="02040503050406030204" pitchFamily="18" charset="0"/>
                                      <a:ea typeface="Cambria Math" panose="02040503050406030204" pitchFamily="18" charset="0"/>
                                    </a:rPr>
                                    <m:t>𝜞</m:t>
                                  </m:r>
                                </m:e>
                                <m:sub>
                                  <m:r>
                                    <m:rPr>
                                      <m:sty m:val="p"/>
                                    </m:rPr>
                                    <a:rPr lang="en-US" b="0" i="0" smtClean="0">
                                      <a:solidFill>
                                        <a:schemeClr val="tx1"/>
                                      </a:solidFill>
                                      <a:latin typeface="Cambria Math" panose="02040503050406030204" pitchFamily="18" charset="0"/>
                                    </a:rPr>
                                    <m:t>prior</m:t>
                                  </m:r>
                                </m:sub>
                                <m:sup>
                                  <m:r>
                                    <a:rPr lang="en-US" i="1">
                                      <a:solidFill>
                                        <a:schemeClr val="tx1"/>
                                      </a:solidFill>
                                      <a:latin typeface="Cambria Math" panose="02040503050406030204" pitchFamily="18" charset="0"/>
                                    </a:rPr>
                                    <m:t>−1</m:t>
                                  </m:r>
                                </m:sup>
                              </m:sSubSup>
                            </m:e>
                          </m:d>
                        </m:e>
                        <m:sup>
                          <m:r>
                            <a:rPr lang="en-US" b="0" i="1" smtClean="0">
                              <a:solidFill>
                                <a:schemeClr val="tx1"/>
                              </a:solidFill>
                              <a:latin typeface="Cambria Math" panose="02040503050406030204" pitchFamily="18" charset="0"/>
                            </a:rPr>
                            <m:t>−1</m:t>
                          </m:r>
                        </m:sup>
                      </m:sSup>
                    </m:oMath>
                  </m:oMathPara>
                </a14:m>
                <a:endParaRPr lang="en-US" dirty="0">
                  <a:solidFill>
                    <a:schemeClr val="tx1"/>
                  </a:solidFill>
                </a:endParaRPr>
              </a:p>
            </p:txBody>
          </p:sp>
        </mc:Choice>
        <mc:Fallback xmlns="">
          <p:sp>
            <p:nvSpPr>
              <p:cNvPr id="35" name="TextBox 34">
                <a:extLst>
                  <a:ext uri="{FF2B5EF4-FFF2-40B4-BE49-F238E27FC236}">
                    <a16:creationId xmlns:a16="http://schemas.microsoft.com/office/drawing/2014/main" id="{AF5B05B6-3884-4DD9-BB35-CE412770D7E1}"/>
                  </a:ext>
                </a:extLst>
              </p:cNvPr>
              <p:cNvSpPr txBox="1">
                <a:spLocks noRot="1" noChangeAspect="1" noMove="1" noResize="1" noEditPoints="1" noAdjustHandles="1" noChangeArrowheads="1" noChangeShapeType="1" noTextEdit="1"/>
              </p:cNvSpPr>
              <p:nvPr/>
            </p:nvSpPr>
            <p:spPr>
              <a:xfrm>
                <a:off x="417591" y="3269782"/>
                <a:ext cx="3352800" cy="482568"/>
              </a:xfrm>
              <a:prstGeom prst="rect">
                <a:avLst/>
              </a:prstGeom>
              <a:blipFill>
                <a:blip r:embed="rId5"/>
                <a:stretch>
                  <a:fillRect b="-6098"/>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7" name="TextBox 36">
                <a:extLst>
                  <a:ext uri="{FF2B5EF4-FFF2-40B4-BE49-F238E27FC236}">
                    <a16:creationId xmlns:a16="http://schemas.microsoft.com/office/drawing/2014/main" id="{6FF4F11A-D36B-41FB-96E4-286F8DFA01D4}"/>
                  </a:ext>
                </a:extLst>
              </p:cNvPr>
              <p:cNvSpPr txBox="1"/>
              <p:nvPr/>
            </p:nvSpPr>
            <p:spPr>
              <a:xfrm>
                <a:off x="426632" y="2239370"/>
                <a:ext cx="4637680" cy="288990"/>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p>
                        <m:sSupPr>
                          <m:ctrlPr>
                            <a:rPr lang="en-US" b="1" i="1" smtClean="0">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r>
                        <a:rPr lang="en-US" b="1" i="1">
                          <a:latin typeface="Cambria Math" panose="02040503050406030204" pitchFamily="18" charset="0"/>
                          <a:cs typeface="Calibri" panose="020F0502020204030204" pitchFamily="34" charset="0"/>
                        </a:rPr>
                        <m:t>=</m:t>
                      </m:r>
                      <m:r>
                        <a:rPr lang="en-US" b="1" i="1">
                          <a:latin typeface="Cambria Math" panose="02040503050406030204" pitchFamily="18" charset="0"/>
                          <a:cs typeface="Calibri" panose="020F0502020204030204" pitchFamily="34" charset="0"/>
                        </a:rPr>
                        <m:t>𝒇</m:t>
                      </m:r>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e>
                      </m:d>
                      <m:r>
                        <a:rPr lang="en-US" i="1">
                          <a:latin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r>
                        <a:rPr lang="en-US"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𝒇</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b="0" i="0" smtClean="0">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𝑭</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oMath>
                  </m:oMathPara>
                </a14:m>
                <a:endParaRPr lang="en-US" dirty="0"/>
              </a:p>
            </p:txBody>
          </p:sp>
        </mc:Choice>
        <mc:Fallback xmlns="">
          <p:sp>
            <p:nvSpPr>
              <p:cNvPr id="37" name="TextBox 36">
                <a:extLst>
                  <a:ext uri="{FF2B5EF4-FFF2-40B4-BE49-F238E27FC236}">
                    <a16:creationId xmlns:a16="http://schemas.microsoft.com/office/drawing/2014/main" id="{6FF4F11A-D36B-41FB-96E4-286F8DFA01D4}"/>
                  </a:ext>
                </a:extLst>
              </p:cNvPr>
              <p:cNvSpPr txBox="1">
                <a:spLocks noRot="1" noChangeAspect="1" noMove="1" noResize="1" noEditPoints="1" noAdjustHandles="1" noChangeArrowheads="1" noChangeShapeType="1" noTextEdit="1"/>
              </p:cNvSpPr>
              <p:nvPr/>
            </p:nvSpPr>
            <p:spPr>
              <a:xfrm>
                <a:off x="426632" y="2239370"/>
                <a:ext cx="4637680" cy="288990"/>
              </a:xfrm>
              <a:prstGeom prst="rect">
                <a:avLst/>
              </a:prstGeom>
              <a:blipFill>
                <a:blip r:embed="rId6"/>
                <a:stretch>
                  <a:fillRect l="-920" t="-2083" r="-263" b="-33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8" name="Rectangle 37">
                <a:extLst>
                  <a:ext uri="{FF2B5EF4-FFF2-40B4-BE49-F238E27FC236}">
                    <a16:creationId xmlns:a16="http://schemas.microsoft.com/office/drawing/2014/main" id="{1128412F-4CA9-46CC-B658-EBFB72629836}"/>
                  </a:ext>
                </a:extLst>
              </p:cNvPr>
              <p:cNvSpPr/>
              <p:nvPr/>
            </p:nvSpPr>
            <p:spPr>
              <a:xfrm>
                <a:off x="5064312" y="1198970"/>
                <a:ext cx="3429080" cy="413768"/>
              </a:xfrm>
              <a:prstGeom prst="rect">
                <a:avLst/>
              </a:prstGeom>
              <a:solidFill>
                <a:srgbClr val="CCFF99"/>
              </a:solidFill>
            </p:spPr>
            <p:txBody>
              <a:bodyPr wrap="none">
                <a:spAutoFit/>
              </a:bodyPr>
              <a:lstStyle/>
              <a:p>
                <a14:m>
                  <m:oMath xmlns:m="http://schemas.openxmlformats.org/officeDocument/2006/math">
                    <m:sSub>
                      <m:sSubPr>
                        <m:ctrlPr>
                          <a:rPr lang="en-US" i="1">
                            <a:latin typeface="Cambria Math" panose="02040503050406030204" pitchFamily="18" charset="0"/>
                            <a:cs typeface="Calibri" panose="020F0502020204030204" pitchFamily="34" charset="0"/>
                          </a:rPr>
                        </m:ctrlPr>
                      </m:sSubPr>
                      <m:e>
                        <m:r>
                          <a:rPr lang="en-US" i="1">
                            <a:latin typeface="Cambria Math" panose="02040503050406030204" pitchFamily="18" charset="0"/>
                            <a:ea typeface="Cambria Math" panose="02040503050406030204" pitchFamily="18" charset="0"/>
                            <a:cs typeface="Calibri" panose="020F0502020204030204" pitchFamily="34" charset="0"/>
                          </a:rPr>
                          <m:t>𝜋</m:t>
                        </m:r>
                      </m:e>
                      <m:sub>
                        <m:r>
                          <m:rPr>
                            <m:sty m:val="p"/>
                          </m:rPr>
                          <a:rPr lang="en-US">
                            <a:latin typeface="Cambria Math" panose="02040503050406030204" pitchFamily="18" charset="0"/>
                            <a:cs typeface="Calibri" panose="020F0502020204030204" pitchFamily="34" charset="0"/>
                          </a:rPr>
                          <m:t>pos</m:t>
                        </m:r>
                      </m:sub>
                    </m:sSub>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r>
                          <a:rPr lang="en-US" b="1" i="1">
                            <a:latin typeface="Cambria Math" panose="02040503050406030204" pitchFamily="18" charset="0"/>
                            <a:cs typeface="Calibri" panose="020F0502020204030204" pitchFamily="34" charset="0"/>
                          </a:rPr>
                          <m:t> | </m:t>
                        </m:r>
                        <m:sSup>
                          <m:sSupPr>
                            <m:ctrlPr>
                              <a:rPr lang="en-US" b="1" i="1">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e>
                    </m:d>
                    <m:r>
                      <a:rPr lang="en-US">
                        <a:latin typeface="Cambria Math" panose="02040503050406030204" pitchFamily="18" charset="0"/>
                        <a:cs typeface="Calibri" panose="020F0502020204030204" pitchFamily="34" charset="0"/>
                      </a:rPr>
                      <m:t>=</m:t>
                    </m:r>
                    <m:r>
                      <a:rPr lang="en-US" i="1" dirty="0">
                        <a:latin typeface="Cambria Math" panose="02040503050406030204" pitchFamily="18" charset="0"/>
                        <a:cs typeface="Calibri" panose="020F0502020204030204" pitchFamily="34" charset="0"/>
                      </a:rPr>
                      <m:t>𝑁</m:t>
                    </m:r>
                    <m:r>
                      <a:rPr lang="en-US" i="1" dirty="0">
                        <a:latin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oMath>
                </a14:m>
                <a:r>
                  <a:rPr lang="en-US" dirty="0">
                    <a:latin typeface="Calibri" panose="020F0502020204030204" pitchFamily="34" charset="0"/>
                    <a:cs typeface="Calibri" panose="020F0502020204030204" pitchFamily="34" charset="0"/>
                  </a:rPr>
                  <a:t>,</a:t>
                </a:r>
                <a:r>
                  <a:rPr lang="en-US" dirty="0"/>
                  <a:t> </a:t>
                </a:r>
                <a14:m>
                  <m:oMath xmlns:m="http://schemas.openxmlformats.org/officeDocument/2006/math">
                    <m:sSub>
                      <m:sSubPr>
                        <m:ctrlPr>
                          <a:rPr lang="en-US" i="1">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i="1">
                        <a:latin typeface="Cambria Math" panose="02040503050406030204" pitchFamily="18" charset="0"/>
                      </a:rPr>
                      <m:t>)</m:t>
                    </m:r>
                  </m:oMath>
                </a14:m>
                <a:endParaRPr lang="en-US" dirty="0"/>
              </a:p>
            </p:txBody>
          </p:sp>
        </mc:Choice>
        <mc:Fallback xmlns="">
          <p:sp>
            <p:nvSpPr>
              <p:cNvPr id="38" name="Rectangle 37">
                <a:extLst>
                  <a:ext uri="{FF2B5EF4-FFF2-40B4-BE49-F238E27FC236}">
                    <a16:creationId xmlns:a16="http://schemas.microsoft.com/office/drawing/2014/main" id="{1128412F-4CA9-46CC-B658-EBFB72629836}"/>
                  </a:ext>
                </a:extLst>
              </p:cNvPr>
              <p:cNvSpPr>
                <a:spLocks noRot="1" noChangeAspect="1" noMove="1" noResize="1" noEditPoints="1" noAdjustHandles="1" noChangeArrowheads="1" noChangeShapeType="1" noTextEdit="1"/>
              </p:cNvSpPr>
              <p:nvPr/>
            </p:nvSpPr>
            <p:spPr>
              <a:xfrm>
                <a:off x="5064312" y="1198970"/>
                <a:ext cx="3429080" cy="413768"/>
              </a:xfrm>
              <a:prstGeom prst="rect">
                <a:avLst/>
              </a:prstGeom>
              <a:blipFill>
                <a:blip r:embed="rId7"/>
                <a:stretch>
                  <a:fillRect t="-2941" b="-17647"/>
                </a:stretch>
              </a:blipFill>
            </p:spPr>
            <p:txBody>
              <a:bodyPr/>
              <a:lstStyle/>
              <a:p>
                <a:r>
                  <a:rPr lang="en-US">
                    <a:noFill/>
                  </a:rPr>
                  <a:t> </a:t>
                </a:r>
              </a:p>
            </p:txBody>
          </p:sp>
        </mc:Fallback>
      </mc:AlternateContent>
      <p:sp>
        <p:nvSpPr>
          <p:cNvPr id="3" name="TextBox 2">
            <a:extLst>
              <a:ext uri="{FF2B5EF4-FFF2-40B4-BE49-F238E27FC236}">
                <a16:creationId xmlns:a16="http://schemas.microsoft.com/office/drawing/2014/main" id="{FFD39BA5-FDCD-47AF-B20F-449C27B0FB07}"/>
              </a:ext>
            </a:extLst>
          </p:cNvPr>
          <p:cNvSpPr txBox="1"/>
          <p:nvPr/>
        </p:nvSpPr>
        <p:spPr>
          <a:xfrm>
            <a:off x="3884692" y="3332686"/>
            <a:ext cx="1101912" cy="369332"/>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Dense!</a:t>
            </a:r>
          </a:p>
        </p:txBody>
      </p:sp>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D52727E3-B5F7-4231-BFE9-BEC4FF5CA614}"/>
                  </a:ext>
                </a:extLst>
              </p:cNvPr>
              <p:cNvSpPr txBox="1"/>
              <p:nvPr/>
            </p:nvSpPr>
            <p:spPr>
              <a:xfrm>
                <a:off x="70223" y="3983821"/>
                <a:ext cx="4800600" cy="671018"/>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Low-rank approximation </a:t>
                </a:r>
                <a:r>
                  <a:rPr lang="en-US" dirty="0">
                    <a:latin typeface="Calibri" panose="020F0502020204030204" pitchFamily="34" charset="0"/>
                    <a:cs typeface="Calibri" panose="020F0502020204030204" pitchFamily="34" charset="0"/>
                  </a:rPr>
                  <a:t>of </a:t>
                </a:r>
                <a14:m>
                  <m:oMath xmlns:m="http://schemas.openxmlformats.org/officeDocument/2006/math">
                    <m:sSub>
                      <m:sSubPr>
                        <m:ctrlPr>
                          <a:rPr lang="en-US" i="1">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b="0" i="0">
                        <a:latin typeface="Cambria Math" panose="02040503050406030204" pitchFamily="18" charset="0"/>
                      </a:rPr>
                      <m:t> </m:t>
                    </m:r>
                  </m:oMath>
                </a14:m>
                <a:r>
                  <a:rPr lang="en-US" dirty="0">
                    <a:latin typeface="Calibri" panose="020F0502020204030204" pitchFamily="34" charset="0"/>
                    <a:cs typeface="Calibri" panose="020F0502020204030204" pitchFamily="34" charset="0"/>
                  </a:rPr>
                  <a:t>obtained using Sherman-Morrison-Woodbury formula: </a:t>
                </a:r>
              </a:p>
            </p:txBody>
          </p:sp>
        </mc:Choice>
        <mc:Fallback xmlns="">
          <p:sp>
            <p:nvSpPr>
              <p:cNvPr id="11" name="TextBox 10">
                <a:extLst>
                  <a:ext uri="{FF2B5EF4-FFF2-40B4-BE49-F238E27FC236}">
                    <a16:creationId xmlns:a16="http://schemas.microsoft.com/office/drawing/2014/main" id="{D52727E3-B5F7-4231-BFE9-BEC4FF5CA614}"/>
                  </a:ext>
                </a:extLst>
              </p:cNvPr>
              <p:cNvSpPr txBox="1">
                <a:spLocks noRot="1" noChangeAspect="1" noMove="1" noResize="1" noEditPoints="1" noAdjustHandles="1" noChangeArrowheads="1" noChangeShapeType="1" noTextEdit="1"/>
              </p:cNvSpPr>
              <p:nvPr/>
            </p:nvSpPr>
            <p:spPr>
              <a:xfrm>
                <a:off x="70223" y="3983821"/>
                <a:ext cx="4800600" cy="671018"/>
              </a:xfrm>
              <a:prstGeom prst="rect">
                <a:avLst/>
              </a:prstGeom>
              <a:blipFill>
                <a:blip r:embed="rId8"/>
                <a:stretch>
                  <a:fillRect l="-889" t="-4545" b="-13636"/>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62968199-78A1-46FA-A78A-88FACD8D606F}"/>
                  </a:ext>
                </a:extLst>
              </p:cNvPr>
              <p:cNvSpPr txBox="1"/>
              <p:nvPr/>
            </p:nvSpPr>
            <p:spPr>
              <a:xfrm>
                <a:off x="1036363" y="4743121"/>
                <a:ext cx="2581411" cy="362279"/>
              </a:xfrm>
              <a:prstGeom prst="rect">
                <a:avLst/>
              </a:prstGeom>
              <a:noFill/>
              <a:ln>
                <a:solidFill>
                  <a:schemeClr val="tx1"/>
                </a:solidFill>
              </a:ln>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i="1" smtClean="0">
                          <a:latin typeface="Cambria Math" panose="02040503050406030204" pitchFamily="18" charset="0"/>
                          <a:ea typeface="Cambria Math" panose="02040503050406030204" pitchFamily="18" charset="0"/>
                        </a:rPr>
                        <m:t>≈</m:t>
                      </m:r>
                      <m:sSub>
                        <m:sSubPr>
                          <m:ctrlPr>
                            <a:rPr lang="en-US" i="1">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m:t>
                          </m:r>
                          <m:r>
                            <m:rPr>
                              <m:sty m:val="p"/>
                            </m:rPr>
                            <a:rPr lang="en-US" b="0" i="0" smtClean="0">
                              <a:latin typeface="Cambria Math" panose="02040503050406030204" pitchFamily="18" charset="0"/>
                            </a:rPr>
                            <m:t>rior</m:t>
                          </m:r>
                        </m:sub>
                      </m:sSub>
                      <m:r>
                        <a:rPr lang="en-US" b="0" i="1" smtClean="0">
                          <a:latin typeface="Cambria Math" panose="02040503050406030204" pitchFamily="18" charset="0"/>
                        </a:rPr>
                        <m:t>−</m:t>
                      </m:r>
                      <m:sSub>
                        <m:sSubPr>
                          <m:ctrlPr>
                            <a:rPr lang="en-US" b="0" i="1" smtClean="0">
                              <a:latin typeface="Cambria Math" panose="02040503050406030204" pitchFamily="18" charset="0"/>
                            </a:rPr>
                          </m:ctrlPr>
                        </m:sSubPr>
                        <m:e>
                          <m:acc>
                            <m:accPr>
                              <m:chr m:val="̃"/>
                              <m:ctrlPr>
                                <a:rPr lang="en-US" b="0" i="1" smtClean="0">
                                  <a:latin typeface="Cambria Math" panose="02040503050406030204" pitchFamily="18" charset="0"/>
                                </a:rPr>
                              </m:ctrlPr>
                            </m:accPr>
                            <m:e>
                              <m:r>
                                <a:rPr lang="en-US" b="1" i="1" smtClean="0">
                                  <a:latin typeface="Cambria Math" panose="02040503050406030204" pitchFamily="18" charset="0"/>
                                </a:rPr>
                                <m:t>𝑽</m:t>
                              </m:r>
                            </m:e>
                          </m:acc>
                        </m:e>
                        <m:sub>
                          <m:r>
                            <a:rPr lang="en-US" b="0" i="1" smtClean="0">
                              <a:latin typeface="Cambria Math" panose="02040503050406030204" pitchFamily="18" charset="0"/>
                            </a:rPr>
                            <m:t>𝑟</m:t>
                          </m:r>
                        </m:sub>
                      </m:sSub>
                      <m:sSub>
                        <m:sSubPr>
                          <m:ctrlPr>
                            <a:rPr lang="en-US" b="0" i="1" smtClean="0">
                              <a:latin typeface="Cambria Math" panose="02040503050406030204" pitchFamily="18" charset="0"/>
                            </a:rPr>
                          </m:ctrlPr>
                        </m:sSubPr>
                        <m:e>
                          <m:r>
                            <a:rPr lang="en-US" b="1" i="1" smtClean="0">
                              <a:latin typeface="Cambria Math" panose="02040503050406030204" pitchFamily="18" charset="0"/>
                            </a:rPr>
                            <m:t>𝑫</m:t>
                          </m:r>
                        </m:e>
                        <m:sub>
                          <m:r>
                            <a:rPr lang="en-US" b="0" i="1" smtClean="0">
                              <a:latin typeface="Cambria Math" panose="02040503050406030204" pitchFamily="18" charset="0"/>
                            </a:rPr>
                            <m:t>𝑟</m:t>
                          </m:r>
                        </m:sub>
                      </m:sSub>
                      <m:sSubSup>
                        <m:sSubSupPr>
                          <m:ctrlPr>
                            <a:rPr lang="en-US" b="0" i="1" smtClean="0">
                              <a:latin typeface="Cambria Math" panose="02040503050406030204" pitchFamily="18" charset="0"/>
                            </a:rPr>
                          </m:ctrlPr>
                        </m:sSubSupPr>
                        <m:e>
                          <m:acc>
                            <m:accPr>
                              <m:chr m:val="̃"/>
                              <m:ctrlPr>
                                <a:rPr lang="en-US" b="1" i="1" smtClean="0">
                                  <a:latin typeface="Cambria Math" panose="02040503050406030204" pitchFamily="18" charset="0"/>
                                </a:rPr>
                              </m:ctrlPr>
                            </m:accPr>
                            <m:e>
                              <m:r>
                                <a:rPr lang="en-US" b="1" i="1" smtClean="0">
                                  <a:latin typeface="Cambria Math" panose="02040503050406030204" pitchFamily="18" charset="0"/>
                                </a:rPr>
                                <m:t>𝑽</m:t>
                              </m:r>
                            </m:e>
                          </m:acc>
                        </m:e>
                        <m:sub>
                          <m:r>
                            <a:rPr lang="en-US" b="0" i="1" smtClean="0">
                              <a:latin typeface="Cambria Math" panose="02040503050406030204" pitchFamily="18" charset="0"/>
                            </a:rPr>
                            <m:t>𝑟</m:t>
                          </m:r>
                        </m:sub>
                        <m:sup>
                          <m:r>
                            <a:rPr lang="en-US" b="0" i="1" smtClean="0">
                              <a:latin typeface="Cambria Math" panose="02040503050406030204" pitchFamily="18" charset="0"/>
                            </a:rPr>
                            <m:t>♢</m:t>
                          </m:r>
                        </m:sup>
                      </m:sSubSup>
                    </m:oMath>
                  </m:oMathPara>
                </a14:m>
                <a:endParaRPr lang="en-US" dirty="0"/>
              </a:p>
            </p:txBody>
          </p:sp>
        </mc:Choice>
        <mc:Fallback xmlns="">
          <p:sp>
            <p:nvSpPr>
              <p:cNvPr id="12" name="TextBox 11">
                <a:extLst>
                  <a:ext uri="{FF2B5EF4-FFF2-40B4-BE49-F238E27FC236}">
                    <a16:creationId xmlns:a16="http://schemas.microsoft.com/office/drawing/2014/main" id="{62968199-78A1-46FA-A78A-88FACD8D606F}"/>
                  </a:ext>
                </a:extLst>
              </p:cNvPr>
              <p:cNvSpPr txBox="1">
                <a:spLocks noRot="1" noChangeAspect="1" noMove="1" noResize="1" noEditPoints="1" noAdjustHandles="1" noChangeArrowheads="1" noChangeShapeType="1" noTextEdit="1"/>
              </p:cNvSpPr>
              <p:nvPr/>
            </p:nvSpPr>
            <p:spPr>
              <a:xfrm>
                <a:off x="1036363" y="4743121"/>
                <a:ext cx="2581411" cy="362279"/>
              </a:xfrm>
              <a:prstGeom prst="rect">
                <a:avLst/>
              </a:prstGeom>
              <a:blipFill>
                <a:blip r:embed="rId9"/>
                <a:stretch>
                  <a:fillRect l="-941" t="-4839" r="-10118" b="-16129"/>
                </a:stretch>
              </a:blipFill>
              <a:ln>
                <a:solidFill>
                  <a:schemeClr val="tx1"/>
                </a:solidFill>
              </a:ln>
            </p:spPr>
            <p:txBody>
              <a:bodyPr/>
              <a:lstStyle/>
              <a:p>
                <a:r>
                  <a:rPr lang="en-US">
                    <a:noFill/>
                  </a:rPr>
                  <a:t> </a:t>
                </a:r>
              </a:p>
            </p:txBody>
          </p:sp>
        </mc:Fallback>
      </mc:AlternateContent>
      <p:sp>
        <p:nvSpPr>
          <p:cNvPr id="15" name="Title 1">
            <a:extLst>
              <a:ext uri="{FF2B5EF4-FFF2-40B4-BE49-F238E27FC236}">
                <a16:creationId xmlns:a16="http://schemas.microsoft.com/office/drawing/2014/main" id="{AD7BEEBC-DC7E-416E-BE86-635214E049C8}"/>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sp>
        <p:nvSpPr>
          <p:cNvPr id="13" name="TextBox 12">
            <a:extLst>
              <a:ext uri="{FF2B5EF4-FFF2-40B4-BE49-F238E27FC236}">
                <a16:creationId xmlns:a16="http://schemas.microsoft.com/office/drawing/2014/main" id="{DF5FFAFF-BBAA-4B17-9A4B-F4D0A19BF40D}"/>
              </a:ext>
            </a:extLst>
          </p:cNvPr>
          <p:cNvSpPr txBox="1"/>
          <p:nvPr/>
        </p:nvSpPr>
        <p:spPr>
          <a:xfrm>
            <a:off x="0" y="6529227"/>
            <a:ext cx="5334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Bui-</a:t>
            </a:r>
            <a:r>
              <a:rPr lang="en-US" sz="1600" dirty="0" err="1">
                <a:solidFill>
                  <a:schemeClr val="bg1"/>
                </a:solidFill>
                <a:latin typeface="Calibri" panose="020F0502020204030204" pitchFamily="34" charset="0"/>
                <a:cs typeface="Calibri" panose="020F0502020204030204" pitchFamily="34" charset="0"/>
              </a:rPr>
              <a:t>Thanh</a:t>
            </a:r>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Ghattas</a:t>
            </a:r>
            <a:r>
              <a:rPr lang="en-US" sz="1600" dirty="0">
                <a:solidFill>
                  <a:schemeClr val="bg1"/>
                </a:solidFill>
                <a:latin typeface="Calibri" panose="020F0502020204030204" pitchFamily="34" charset="0"/>
                <a:cs typeface="Calibri" panose="020F0502020204030204" pitchFamily="34" charset="0"/>
              </a:rPr>
              <a:t>, Martin,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SISC</a:t>
            </a:r>
            <a:r>
              <a:rPr lang="en-US" sz="1600" dirty="0">
                <a:solidFill>
                  <a:schemeClr val="bg1"/>
                </a:solidFill>
                <a:latin typeface="Calibri" panose="020F0502020204030204" pitchFamily="34" charset="0"/>
                <a:cs typeface="Calibri" panose="020F0502020204030204" pitchFamily="34" charset="0"/>
              </a:rPr>
              <a:t>, 2013. </a:t>
            </a:r>
          </a:p>
        </p:txBody>
      </p:sp>
    </p:spTree>
    <p:extLst>
      <p:ext uri="{BB962C8B-B14F-4D97-AF65-F5344CB8AC3E}">
        <p14:creationId xmlns:p14="http://schemas.microsoft.com/office/powerpoint/2010/main" val="1744325015"/>
      </p:ext>
    </p:extLst>
  </p:cSld>
  <p:clrMapOvr>
    <a:masterClrMapping/>
  </p:clrMapOvr>
</p:sld>
</file>

<file path=ppt/slides/slide1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1046440"/>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AACBF493-0DD8-405C-AAE4-7BAAD3716252}"/>
                  </a:ext>
                </a:extLst>
              </p:cNvPr>
              <p:cNvSpPr txBox="1"/>
              <p:nvPr/>
            </p:nvSpPr>
            <p:spPr>
              <a:xfrm>
                <a:off x="5257800" y="2257202"/>
                <a:ext cx="3810000" cy="3039230"/>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Symbols*:</a:t>
                </a:r>
              </a:p>
              <a:p>
                <a:pPr algn="ctr"/>
                <a:endParaRPr lang="en-US" sz="400" b="1" dirty="0">
                  <a:solidFill>
                    <a:schemeClr val="accent6"/>
                  </a:solidFill>
                  <a:latin typeface="Calibri" panose="020F0502020204030204" pitchFamily="34" charset="0"/>
                  <a:cs typeface="Calibri" panose="020F0502020204030204" pitchFamily="34" charset="0"/>
                </a:endParaRPr>
              </a:p>
              <a:p>
                <a14:m>
                  <m:oMath xmlns:m="http://schemas.openxmlformats.org/officeDocument/2006/math">
                    <m:sSub>
                      <m:sSubPr>
                        <m:ctrlPr>
                          <a:rPr lang="en-US" i="1" smtClean="0">
                            <a:solidFill>
                              <a:schemeClr val="accent6"/>
                            </a:solidFill>
                            <a:latin typeface="Cambria Math" panose="02040503050406030204" pitchFamily="18" charset="0"/>
                          </a:rPr>
                        </m:ctrlPr>
                      </m:sSubPr>
                      <m:e>
                        <m:r>
                          <a:rPr lang="en-US" b="1" i="1" smtClean="0">
                            <a:solidFill>
                              <a:schemeClr val="accent6"/>
                            </a:solidFill>
                            <a:latin typeface="Cambria Math" panose="02040503050406030204" pitchFamily="18" charset="0"/>
                          </a:rPr>
                          <m:t>𝑽</m:t>
                        </m:r>
                      </m:e>
                      <m:sub>
                        <m:r>
                          <a:rPr lang="en-US" b="0" i="1" smtClean="0">
                            <a:solidFill>
                              <a:schemeClr val="accent6"/>
                            </a:solidFill>
                            <a:latin typeface="Cambria Math" panose="02040503050406030204" pitchFamily="18" charset="0"/>
                          </a:rPr>
                          <m:t>𝑟</m:t>
                        </m:r>
                      </m:sub>
                    </m:sSub>
                    <m:r>
                      <a:rPr lang="en-US" b="0" i="1" smtClean="0">
                        <a:solidFill>
                          <a:schemeClr val="accent6"/>
                        </a:solidFill>
                        <a:latin typeface="Cambria Math" panose="02040503050406030204" pitchFamily="18" charset="0"/>
                      </a:rPr>
                      <m:t>,</m:t>
                    </m:r>
                    <m:sSub>
                      <m:sSubPr>
                        <m:ctrlPr>
                          <a:rPr lang="en-US" b="0" i="1" smtClean="0">
                            <a:solidFill>
                              <a:schemeClr val="accent6"/>
                            </a:solidFill>
                            <a:latin typeface="Cambria Math" panose="02040503050406030204" pitchFamily="18" charset="0"/>
                          </a:rPr>
                        </m:ctrlPr>
                      </m:sSubPr>
                      <m:e>
                        <m:r>
                          <a:rPr lang="en-US" b="1" i="1" smtClean="0">
                            <a:solidFill>
                              <a:schemeClr val="accent6"/>
                            </a:solidFill>
                            <a:latin typeface="Cambria Math" panose="02040503050406030204" pitchFamily="18" charset="0"/>
                          </a:rPr>
                          <m:t>𝑫</m:t>
                        </m:r>
                      </m:e>
                      <m:sub>
                        <m:r>
                          <a:rPr lang="en-US" b="0" i="1" smtClean="0">
                            <a:solidFill>
                              <a:schemeClr val="accent6"/>
                            </a:solidFill>
                            <a:latin typeface="Cambria Math" panose="02040503050406030204" pitchFamily="18" charset="0"/>
                          </a:rPr>
                          <m:t>𝑟</m:t>
                        </m:r>
                      </m:sub>
                    </m:sSub>
                    <m:r>
                      <a:rPr lang="en-US" b="0" i="1" smtClean="0">
                        <a:solidFill>
                          <a:schemeClr val="accent6"/>
                        </a:solidFill>
                        <a:latin typeface="Cambria Math" panose="02040503050406030204" pitchFamily="18" charset="0"/>
                      </a:rPr>
                      <m:t>:</m:t>
                    </m:r>
                  </m:oMath>
                </a14:m>
                <a:r>
                  <a:rPr lang="en-US" dirty="0">
                    <a:solidFill>
                      <a:schemeClr val="accent6"/>
                    </a:solidFill>
                    <a:latin typeface="Calibri" panose="020F0502020204030204" pitchFamily="34" charset="0"/>
                    <a:cs typeface="Calibri" panose="020F0502020204030204" pitchFamily="34" charset="0"/>
                  </a:rPr>
                  <a:t> </a:t>
                </a:r>
                <a:r>
                  <a:rPr lang="en-US" dirty="0" err="1">
                    <a:solidFill>
                      <a:schemeClr val="accent6"/>
                    </a:solidFill>
                    <a:latin typeface="Calibri" panose="020F0502020204030204" pitchFamily="34" charset="0"/>
                    <a:cs typeface="Calibri" panose="020F0502020204030204" pitchFamily="34" charset="0"/>
                  </a:rPr>
                  <a:t>eigenvecs</a:t>
                </a:r>
                <a:r>
                  <a:rPr lang="en-US" dirty="0">
                    <a:solidFill>
                      <a:schemeClr val="accent6"/>
                    </a:solidFill>
                    <a:latin typeface="Calibri" panose="020F0502020204030204" pitchFamily="34" charset="0"/>
                    <a:cs typeface="Calibri" panose="020F0502020204030204" pitchFamily="34" charset="0"/>
                  </a:rPr>
                  <a:t>, </a:t>
                </a:r>
                <a:r>
                  <a:rPr lang="en-US" dirty="0" err="1">
                    <a:solidFill>
                      <a:schemeClr val="accent6"/>
                    </a:solidFill>
                    <a:latin typeface="Calibri" panose="020F0502020204030204" pitchFamily="34" charset="0"/>
                    <a:cs typeface="Calibri" panose="020F0502020204030204" pitchFamily="34" charset="0"/>
                  </a:rPr>
                  <a:t>eigenvals</a:t>
                </a:r>
                <a:r>
                  <a:rPr lang="en-US" dirty="0">
                    <a:solidFill>
                      <a:schemeClr val="accent6"/>
                    </a:solidFill>
                    <a:latin typeface="Calibri" panose="020F0502020204030204" pitchFamily="34" charset="0"/>
                    <a:cs typeface="Calibri" panose="020F0502020204030204" pitchFamily="34" charset="0"/>
                  </a:rPr>
                  <a:t> of </a:t>
                </a:r>
                <a14:m>
                  <m:oMath xmlns:m="http://schemas.openxmlformats.org/officeDocument/2006/math">
                    <m:sSub>
                      <m:sSubPr>
                        <m:ctrlPr>
                          <a:rPr lang="en-US" i="1" smtClean="0">
                            <a:solidFill>
                              <a:schemeClr val="accent6"/>
                            </a:solidFill>
                            <a:latin typeface="Cambria Math" panose="02040503050406030204" pitchFamily="18" charset="0"/>
                          </a:rPr>
                        </m:ctrlPr>
                      </m:sSubPr>
                      <m:e>
                        <m:acc>
                          <m:accPr>
                            <m:chr m:val="̃"/>
                            <m:ctrlPr>
                              <a:rPr lang="en-US" i="1" smtClean="0">
                                <a:solidFill>
                                  <a:schemeClr val="accent6"/>
                                </a:solidFill>
                                <a:latin typeface="Cambria Math" panose="02040503050406030204" pitchFamily="18" charset="0"/>
                              </a:rPr>
                            </m:ctrlPr>
                          </m:accPr>
                          <m:e>
                            <m:r>
                              <a:rPr lang="en-US" b="1" i="1" smtClean="0">
                                <a:solidFill>
                                  <a:schemeClr val="accent6"/>
                                </a:solidFill>
                                <a:latin typeface="Cambria Math" panose="02040503050406030204" pitchFamily="18" charset="0"/>
                              </a:rPr>
                              <m:t>𝑯</m:t>
                            </m:r>
                          </m:e>
                        </m:acc>
                      </m:e>
                      <m:sub>
                        <m:r>
                          <m:rPr>
                            <m:sty m:val="p"/>
                          </m:rPr>
                          <a:rPr lang="en-US" b="0" i="0" smtClean="0">
                            <a:solidFill>
                              <a:schemeClr val="accent6"/>
                            </a:solidFill>
                            <a:latin typeface="Cambria Math" panose="02040503050406030204" pitchFamily="18" charset="0"/>
                          </a:rPr>
                          <m:t>misfit</m:t>
                        </m:r>
                      </m:sub>
                    </m:sSub>
                  </m:oMath>
                </a14:m>
                <a:endParaRPr lang="en-US" dirty="0">
                  <a:solidFill>
                    <a:schemeClr val="accent6"/>
                  </a:solidFill>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𝑯</m:t>
                            </m:r>
                          </m:e>
                        </m:acc>
                      </m:e>
                      <m:sub>
                        <m:r>
                          <m:rPr>
                            <m:sty m:val="p"/>
                          </m:rPr>
                          <a:rPr lang="en-US">
                            <a:latin typeface="Cambria Math" panose="02040503050406030204" pitchFamily="18" charset="0"/>
                          </a:rPr>
                          <m:t>misfit</m:t>
                        </m:r>
                      </m:sub>
                    </m:sSub>
                  </m:oMath>
                </a14:m>
                <a:r>
                  <a:rPr lang="en-US" dirty="0">
                    <a:latin typeface="Calibri" panose="020F0502020204030204" pitchFamily="34" charset="0"/>
                    <a:cs typeface="Calibri" panose="020F0502020204030204" pitchFamily="34" charset="0"/>
                  </a:rPr>
                  <a:t> = prior-preconditioned Hessian of data misfit = </a:t>
                </a:r>
                <a14:m>
                  <m:oMath xmlns:m="http://schemas.openxmlformats.org/officeDocument/2006/math">
                    <m:sSubSup>
                      <m:sSubSupPr>
                        <m:ctrlPr>
                          <a:rPr lang="en-US" i="1" smtClean="0">
                            <a:latin typeface="Cambria Math" panose="02040503050406030204" pitchFamily="18" charset="0"/>
                            <a:cs typeface="Calibri" panose="020F0502020204030204" pitchFamily="34" charset="0"/>
                          </a:rPr>
                        </m:ctrlPr>
                      </m:sSubSupPr>
                      <m:e>
                        <m:r>
                          <a:rPr lang="el-GR" b="1" i="1" smtClean="0">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b="0" i="0" smtClean="0">
                            <a:latin typeface="Cambria Math" panose="02040503050406030204" pitchFamily="18" charset="0"/>
                            <a:cs typeface="Calibri" panose="020F0502020204030204" pitchFamily="34" charset="0"/>
                          </a:rPr>
                          <m:t>prior</m:t>
                        </m:r>
                      </m:sub>
                      <m:sup>
                        <m:r>
                          <a:rPr lang="en-US" b="0" i="1" smtClean="0">
                            <a:latin typeface="Cambria Math" panose="02040503050406030204" pitchFamily="18" charset="0"/>
                            <a:cs typeface="Calibri" panose="020F0502020204030204" pitchFamily="34" charset="0"/>
                          </a:rPr>
                          <m:t>1/2</m:t>
                        </m:r>
                      </m:sup>
                    </m:sSubSup>
                    <m:sSub>
                      <m:sSubPr>
                        <m:ctrlPr>
                          <a:rPr lang="en-US" i="1" smtClean="0">
                            <a:latin typeface="Cambria Math" panose="02040503050406030204" pitchFamily="18" charset="0"/>
                            <a:cs typeface="Calibri" panose="020F0502020204030204" pitchFamily="34" charset="0"/>
                          </a:rPr>
                        </m:ctrlPr>
                      </m:sSubPr>
                      <m:e>
                        <m:r>
                          <a:rPr lang="en-US" b="1" i="1" smtClean="0">
                            <a:latin typeface="Cambria Math" panose="02040503050406030204" pitchFamily="18" charset="0"/>
                            <a:cs typeface="Calibri" panose="020F0502020204030204" pitchFamily="34" charset="0"/>
                          </a:rPr>
                          <m:t>𝑯</m:t>
                        </m:r>
                      </m:e>
                      <m:sub>
                        <m:r>
                          <m:rPr>
                            <m:sty m:val="p"/>
                          </m:rPr>
                          <a:rPr lang="en-US" b="0" i="0" smtClean="0">
                            <a:latin typeface="Cambria Math" panose="02040503050406030204" pitchFamily="18" charset="0"/>
                            <a:cs typeface="Calibri" panose="020F0502020204030204" pitchFamily="34" charset="0"/>
                          </a:rPr>
                          <m:t>misfit</m:t>
                        </m:r>
                      </m:sub>
                    </m:sSub>
                    <m:sSubSup>
                      <m:sSubSupPr>
                        <m:ctrlPr>
                          <a:rPr lang="en-US" i="1">
                            <a:latin typeface="Cambria Math" panose="02040503050406030204" pitchFamily="18" charset="0"/>
                            <a:cs typeface="Calibri" panose="020F0502020204030204" pitchFamily="34" charset="0"/>
                          </a:rPr>
                        </m:ctrlPr>
                      </m:sSubSupPr>
                      <m:e>
                        <m:r>
                          <a:rPr lang="el-GR" b="1" i="1">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i="0">
                            <a:latin typeface="Cambria Math" panose="02040503050406030204" pitchFamily="18" charset="0"/>
                            <a:cs typeface="Calibri" panose="020F0502020204030204" pitchFamily="34" charset="0"/>
                          </a:rPr>
                          <m:t>prior</m:t>
                        </m:r>
                      </m:sub>
                      <m:sup>
                        <m:r>
                          <a:rPr lang="en-US" i="1">
                            <a:latin typeface="Cambria Math" panose="02040503050406030204" pitchFamily="18" charset="0"/>
                            <a:cs typeface="Calibri" panose="020F0502020204030204" pitchFamily="34" charset="0"/>
                          </a:rPr>
                          <m:t>1/2</m:t>
                        </m:r>
                      </m:sup>
                    </m:sSubSup>
                  </m:oMath>
                </a14:m>
                <a:endParaRPr lang="en-US"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a:latin typeface="Cambria Math" panose="02040503050406030204" pitchFamily="18" charset="0"/>
                            <a:cs typeface="Calibri" panose="020F0502020204030204" pitchFamily="34" charset="0"/>
                          </a:rPr>
                        </m:ctrlPr>
                      </m:sSubPr>
                      <m:e>
                        <m:r>
                          <a:rPr lang="en-US" b="1" i="1">
                            <a:latin typeface="Cambria Math" panose="02040503050406030204" pitchFamily="18" charset="0"/>
                            <a:cs typeface="Calibri" panose="020F0502020204030204" pitchFamily="34" charset="0"/>
                          </a:rPr>
                          <m:t>𝑯</m:t>
                        </m:r>
                      </m:e>
                      <m:sub>
                        <m:r>
                          <m:rPr>
                            <m:sty m:val="p"/>
                          </m:rPr>
                          <a:rPr lang="en-US" i="0">
                            <a:latin typeface="Cambria Math" panose="02040503050406030204" pitchFamily="18" charset="0"/>
                            <a:cs typeface="Calibri" panose="020F0502020204030204" pitchFamily="34" charset="0"/>
                          </a:rPr>
                          <m:t>misfit</m:t>
                        </m:r>
                      </m:sub>
                    </m:sSub>
                  </m:oMath>
                </a14:m>
                <a:r>
                  <a:rPr lang="en-US" dirty="0">
                    <a:latin typeface="Calibri" panose="020F0502020204030204" pitchFamily="34" charset="0"/>
                    <a:cs typeface="Calibri" panose="020F0502020204030204" pitchFamily="34" charset="0"/>
                  </a:rPr>
                  <a:t> = Gauss-Newton portion of Hessian misfit = </a:t>
                </a:r>
                <a14:m>
                  <m:oMath xmlns:m="http://schemas.openxmlformats.org/officeDocument/2006/math">
                    <m:sSup>
                      <m:sSupPr>
                        <m:ctrlPr>
                          <a:rPr lang="en-US" i="1">
                            <a:latin typeface="Cambria Math" panose="02040503050406030204" pitchFamily="18" charset="0"/>
                          </a:rPr>
                        </m:ctrlPr>
                      </m:sSupPr>
                      <m:e>
                        <m:r>
                          <a:rPr lang="en-US" b="1" i="1">
                            <a:latin typeface="Cambria Math" panose="02040503050406030204" pitchFamily="18" charset="0"/>
                          </a:rPr>
                          <m:t>𝑭</m:t>
                        </m:r>
                      </m:e>
                      <m:sup>
                        <m:r>
                          <m:rPr>
                            <m:nor/>
                          </m:rPr>
                          <a:rPr lang="en-US" dirty="0">
                            <a:latin typeface="Segoe UI Symbol" panose="020B0502040204020203" pitchFamily="34" charset="0"/>
                            <a:ea typeface="Segoe UI Symbol" panose="020B0502040204020203" pitchFamily="34" charset="0"/>
                          </a:rPr>
                          <m:t>𝄯</m:t>
                        </m:r>
                      </m:sup>
                    </m:sSup>
                    <m:sSubSup>
                      <m:sSubSupPr>
                        <m:ctrlPr>
                          <a:rPr lang="en-US" i="1">
                            <a:latin typeface="Cambria Math" panose="02040503050406030204" pitchFamily="18" charset="0"/>
                          </a:rPr>
                        </m:ctrlPr>
                      </m:sSubSup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obs</m:t>
                        </m:r>
                      </m:sub>
                      <m:sup>
                        <m:r>
                          <a:rPr lang="en-US" i="1">
                            <a:latin typeface="Cambria Math" panose="02040503050406030204" pitchFamily="18" charset="0"/>
                          </a:rPr>
                          <m:t>−1</m:t>
                        </m:r>
                      </m:sup>
                    </m:sSubSup>
                    <m:r>
                      <a:rPr lang="en-US" b="1" i="1">
                        <a:latin typeface="Cambria Math" panose="02040503050406030204" pitchFamily="18" charset="0"/>
                      </a:rPr>
                      <m:t>𝑭</m:t>
                    </m:r>
                  </m:oMath>
                </a14:m>
                <a:endParaRPr lang="en-US" b="1" dirty="0">
                  <a:latin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Sub>
                  </m:oMath>
                </a14:m>
                <a:r>
                  <a:rPr lang="en-US" dirty="0">
                    <a:latin typeface="Calibri" panose="020F0502020204030204" pitchFamily="34" charset="0"/>
                    <a:cs typeface="Calibri" panose="020F0502020204030204" pitchFamily="34" charset="0"/>
                  </a:rPr>
                  <a:t> = </a:t>
                </a:r>
                <a14:m>
                  <m:oMath xmlns:m="http://schemas.openxmlformats.org/officeDocument/2006/math">
                    <m:sSubSup>
                      <m:sSubSupPr>
                        <m:ctrlPr>
                          <a:rPr lang="en-US" i="1">
                            <a:latin typeface="Cambria Math" panose="02040503050406030204" pitchFamily="18" charset="0"/>
                            <a:cs typeface="Calibri" panose="020F0502020204030204" pitchFamily="34" charset="0"/>
                          </a:rPr>
                        </m:ctrlPr>
                      </m:sSubSupPr>
                      <m:e>
                        <m:r>
                          <a:rPr lang="el-GR" b="1" i="1">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i="0">
                            <a:latin typeface="Cambria Math" panose="02040503050406030204" pitchFamily="18" charset="0"/>
                            <a:cs typeface="Calibri" panose="020F0502020204030204" pitchFamily="34" charset="0"/>
                          </a:rPr>
                          <m:t>prior</m:t>
                        </m:r>
                      </m:sub>
                      <m:sup>
                        <m:r>
                          <a:rPr lang="en-US" i="1">
                            <a:latin typeface="Cambria Math" panose="02040503050406030204" pitchFamily="18" charset="0"/>
                            <a:cs typeface="Calibri" panose="020F0502020204030204" pitchFamily="34" charset="0"/>
                          </a:rPr>
                          <m:t>1/2</m:t>
                        </m:r>
                      </m:sup>
                    </m:sSubSup>
                    <m:sSub>
                      <m:sSubPr>
                        <m:ctrlPr>
                          <a:rPr lang="en-US" i="1">
                            <a:latin typeface="Cambria Math" panose="02040503050406030204" pitchFamily="18" charset="0"/>
                          </a:rPr>
                        </m:ctrlPr>
                      </m:sSubPr>
                      <m:e>
                        <m:r>
                          <a:rPr lang="en-US" b="1" i="1">
                            <a:latin typeface="Cambria Math" panose="02040503050406030204" pitchFamily="18" charset="0"/>
                          </a:rPr>
                          <m:t>𝑽</m:t>
                        </m:r>
                      </m:e>
                      <m:sub>
                        <m:r>
                          <a:rPr lang="en-US" i="1">
                            <a:latin typeface="Cambria Math" panose="02040503050406030204" pitchFamily="18" charset="0"/>
                          </a:rPr>
                          <m:t>𝑟</m:t>
                        </m:r>
                      </m:sub>
                    </m:sSub>
                  </m:oMath>
                </a14:m>
                <a:r>
                  <a:rPr lang="en-US" dirty="0">
                    <a:latin typeface="Calibri" panose="020F0502020204030204" pitchFamily="34" charset="0"/>
                    <a:cs typeface="Calibri" panose="020F0502020204030204" pitchFamily="34" charset="0"/>
                  </a:rPr>
                  <a:t>, </a:t>
                </a:r>
                <a14:m>
                  <m:oMath xmlns:m="http://schemas.openxmlformats.org/officeDocument/2006/math">
                    <m:sSubSup>
                      <m:sSubSupPr>
                        <m:ctrlPr>
                          <a:rPr lang="en-US" i="1">
                            <a:latin typeface="Cambria Math" panose="02040503050406030204" pitchFamily="18" charset="0"/>
                          </a:rPr>
                        </m:ctrlPr>
                      </m:sSubSupPr>
                      <m:e>
                        <m:acc>
                          <m:accPr>
                            <m:chr m:val="̃"/>
                            <m:ctrlPr>
                              <a:rPr lang="en-US" b="1"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up>
                        <m:r>
                          <a:rPr lang="en-US" i="1">
                            <a:latin typeface="Cambria Math" panose="02040503050406030204" pitchFamily="18" charset="0"/>
                          </a:rPr>
                          <m:t>♢</m:t>
                        </m:r>
                      </m:sup>
                    </m:sSubSup>
                  </m:oMath>
                </a14:m>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adjoint</a:t>
                </a:r>
                <a:r>
                  <a:rPr lang="en-US" dirty="0">
                    <a:latin typeface="Calibri" panose="020F0502020204030204" pitchFamily="34" charset="0"/>
                    <a:cs typeface="Calibri" panose="020F0502020204030204" pitchFamily="34" charset="0"/>
                  </a:rPr>
                  <a:t> of </a:t>
                </a:r>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Sub>
                  </m:oMath>
                </a14:m>
                <a:endParaRPr lang="en-US"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Sup>
                      <m:sSubSupPr>
                        <m:ctrlPr>
                          <a:rPr lang="en-US" i="1" smtClean="0">
                            <a:solidFill>
                              <a:schemeClr val="accent1"/>
                            </a:solidFill>
                            <a:latin typeface="Cambria Math" panose="02040503050406030204" pitchFamily="18" charset="0"/>
                          </a:rPr>
                        </m:ctrlPr>
                      </m:sSubSupPr>
                      <m:e>
                        <m:r>
                          <a:rPr lang="el-GR" b="1" i="1">
                            <a:solidFill>
                              <a:schemeClr val="accent1"/>
                            </a:solidFill>
                            <a:latin typeface="Cambria Math" panose="02040503050406030204" pitchFamily="18" charset="0"/>
                            <a:ea typeface="Cambria Math" panose="02040503050406030204" pitchFamily="18" charset="0"/>
                          </a:rPr>
                          <m:t>𝜞</m:t>
                        </m:r>
                      </m:e>
                      <m:sub>
                        <m:r>
                          <m:rPr>
                            <m:sty m:val="p"/>
                          </m:rPr>
                          <a:rPr lang="en-US">
                            <a:solidFill>
                              <a:schemeClr val="accent1"/>
                            </a:solidFill>
                            <a:latin typeface="Cambria Math" panose="02040503050406030204" pitchFamily="18" charset="0"/>
                          </a:rPr>
                          <m:t>prior</m:t>
                        </m:r>
                      </m:sub>
                      <m:sup>
                        <m:r>
                          <a:rPr lang="en-US" i="1">
                            <a:solidFill>
                              <a:schemeClr val="accent1"/>
                            </a:solidFill>
                            <a:latin typeface="Cambria Math" panose="02040503050406030204" pitchFamily="18" charset="0"/>
                          </a:rPr>
                          <m:t>−1</m:t>
                        </m:r>
                      </m:sup>
                    </m:sSubSup>
                  </m:oMath>
                </a14:m>
                <a:r>
                  <a:rPr lang="en-US" dirty="0">
                    <a:solidFill>
                      <a:schemeClr val="accent1"/>
                    </a:solidFill>
                    <a:latin typeface="Calibri" panose="020F0502020204030204" pitchFamily="34" charset="0"/>
                    <a:cs typeface="Calibri" panose="020F0502020204030204" pitchFamily="34" charset="0"/>
                  </a:rPr>
                  <a:t> = </a:t>
                </a:r>
                <a14:m>
                  <m:oMath xmlns:m="http://schemas.openxmlformats.org/officeDocument/2006/math">
                    <m:sSup>
                      <m:sSupPr>
                        <m:ctrlPr>
                          <a:rPr lang="en-US" i="1" smtClean="0">
                            <a:solidFill>
                              <a:schemeClr val="accent1"/>
                            </a:solidFill>
                            <a:latin typeface="Cambria Math" panose="02040503050406030204" pitchFamily="18" charset="0"/>
                            <a:cs typeface="Calibri" panose="020F0502020204030204" pitchFamily="34" charset="0"/>
                          </a:rPr>
                        </m:ctrlPr>
                      </m:sSupPr>
                      <m:e>
                        <m:r>
                          <a:rPr lang="en-US" b="1" i="1" smtClean="0">
                            <a:solidFill>
                              <a:schemeClr val="accent1"/>
                            </a:solidFill>
                            <a:latin typeface="Cambria Math" panose="02040503050406030204" pitchFamily="18" charset="0"/>
                            <a:cs typeface="Calibri" panose="020F0502020204030204" pitchFamily="34" charset="0"/>
                          </a:rPr>
                          <m:t>𝑴</m:t>
                        </m:r>
                      </m:e>
                      <m:sup>
                        <m:r>
                          <a:rPr lang="en-US" b="0" i="1" smtClean="0">
                            <a:solidFill>
                              <a:schemeClr val="accent1"/>
                            </a:solidFill>
                            <a:latin typeface="Cambria Math" panose="02040503050406030204" pitchFamily="18" charset="0"/>
                            <a:cs typeface="Calibri" panose="020F0502020204030204" pitchFamily="34" charset="0"/>
                          </a:rPr>
                          <m:t>−1</m:t>
                        </m:r>
                      </m:sup>
                    </m:sSup>
                    <m:r>
                      <a:rPr lang="en-US" b="1" i="1" smtClean="0">
                        <a:solidFill>
                          <a:schemeClr val="accent1"/>
                        </a:solidFill>
                        <a:latin typeface="Cambria Math" panose="02040503050406030204" pitchFamily="18" charset="0"/>
                        <a:cs typeface="Calibri" panose="020F0502020204030204" pitchFamily="34" charset="0"/>
                      </a:rPr>
                      <m:t>𝑲</m:t>
                    </m:r>
                    <m:r>
                      <a:rPr lang="en-US" b="0" i="1" smtClean="0">
                        <a:solidFill>
                          <a:schemeClr val="accent1"/>
                        </a:solidFill>
                        <a:latin typeface="Cambria Math" panose="02040503050406030204" pitchFamily="18" charset="0"/>
                        <a:cs typeface="Calibri" panose="020F0502020204030204" pitchFamily="34" charset="0"/>
                      </a:rPr>
                      <m:t>, </m:t>
                    </m:r>
                    <m:r>
                      <a:rPr lang="en-US" b="1" i="1" smtClean="0">
                        <a:solidFill>
                          <a:schemeClr val="accent1"/>
                        </a:solidFill>
                        <a:latin typeface="Cambria Math" panose="02040503050406030204" pitchFamily="18" charset="0"/>
                        <a:cs typeface="Calibri" panose="020F0502020204030204" pitchFamily="34" charset="0"/>
                      </a:rPr>
                      <m:t>𝑲</m:t>
                    </m:r>
                  </m:oMath>
                </a14:m>
                <a:r>
                  <a:rPr lang="en-US" i="1" dirty="0">
                    <a:solidFill>
                      <a:schemeClr val="accent1"/>
                    </a:solidFill>
                    <a:latin typeface="Calibri" panose="020F0502020204030204" pitchFamily="34" charset="0"/>
                    <a:cs typeface="Calibri" panose="020F0502020204030204" pitchFamily="34" charset="0"/>
                  </a:rPr>
                  <a:t>= </a:t>
                </a:r>
                <a:r>
                  <a:rPr lang="en-US" dirty="0">
                    <a:solidFill>
                      <a:schemeClr val="accent1"/>
                    </a:solidFill>
                    <a:latin typeface="Calibri" panose="020F0502020204030204" pitchFamily="34" charset="0"/>
                    <a:cs typeface="Calibri" panose="020F0502020204030204" pitchFamily="34" charset="0"/>
                  </a:rPr>
                  <a:t>Laplace stiffness</a:t>
                </a:r>
                <a:r>
                  <a:rPr lang="en-US" dirty="0">
                    <a:latin typeface="Calibri" panose="020F0502020204030204" pitchFamily="34" charset="0"/>
                    <a:cs typeface="Calibri" panose="020F0502020204030204" pitchFamily="34" charset="0"/>
                  </a:rPr>
                  <a:t>.</a:t>
                </a:r>
                <a:endParaRPr lang="en-US" i="1" dirty="0">
                  <a:latin typeface="Calibri" panose="020F0502020204030204" pitchFamily="34" charset="0"/>
                  <a:cs typeface="Calibri" panose="020F0502020204030204" pitchFamily="34" charset="0"/>
                </a:endParaRPr>
              </a:p>
            </p:txBody>
          </p:sp>
        </mc:Choice>
        <mc:Fallback xmlns="">
          <p:sp>
            <p:nvSpPr>
              <p:cNvPr id="31" name="TextBox 30">
                <a:extLst>
                  <a:ext uri="{FF2B5EF4-FFF2-40B4-BE49-F238E27FC236}">
                    <a16:creationId xmlns:a16="http://schemas.microsoft.com/office/drawing/2014/main" id="{AACBF493-0DD8-405C-AAE4-7BAAD3716252}"/>
                  </a:ext>
                </a:extLst>
              </p:cNvPr>
              <p:cNvSpPr txBox="1">
                <a:spLocks noRot="1" noChangeAspect="1" noMove="1" noResize="1" noEditPoints="1" noAdjustHandles="1" noChangeArrowheads="1" noChangeShapeType="1" noTextEdit="1"/>
              </p:cNvSpPr>
              <p:nvPr/>
            </p:nvSpPr>
            <p:spPr>
              <a:xfrm>
                <a:off x="5257800" y="2257202"/>
                <a:ext cx="3810000" cy="3039230"/>
              </a:xfrm>
              <a:prstGeom prst="rect">
                <a:avLst/>
              </a:prstGeom>
              <a:blipFill>
                <a:blip r:embed="rId3"/>
                <a:stretch>
                  <a:fillRect l="-1276" t="-798" r="-1595"/>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2" name="TextBox 31">
                <a:extLst>
                  <a:ext uri="{FF2B5EF4-FFF2-40B4-BE49-F238E27FC236}">
                    <a16:creationId xmlns:a16="http://schemas.microsoft.com/office/drawing/2014/main" id="{DA3E3829-7BB1-44D3-A337-22E5CD328054}"/>
                  </a:ext>
                </a:extLst>
              </p:cNvPr>
              <p:cNvSpPr txBox="1"/>
              <p:nvPr/>
            </p:nvSpPr>
            <p:spPr>
              <a:xfrm>
                <a:off x="76200" y="979099"/>
                <a:ext cx="8001000" cy="1200329"/>
              </a:xfrm>
              <a:prstGeom prst="rect">
                <a:avLst/>
              </a:prstGeom>
              <a:noFill/>
            </p:spPr>
            <p:txBody>
              <a:bodyPr wrap="square" rtlCol="0">
                <a:spAutoFit/>
              </a:bodyPr>
              <a:lstStyle/>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Gaussian prior, likelihood</a:t>
                </a:r>
                <a:r>
                  <a:rPr lang="en-US" b="1" i="1" dirty="0">
                    <a:latin typeface="Calibri" panose="020F0502020204030204" pitchFamily="34" charset="0"/>
                    <a:cs typeface="Calibri" panose="020F0502020204030204" pitchFamily="34" charset="0"/>
                  </a:rPr>
                  <a:t> </a:t>
                </a:r>
                <a14:m>
                  <m:oMath xmlns:m="http://schemas.openxmlformats.org/officeDocument/2006/math">
                    <m:r>
                      <a:rPr lang="en-US" b="1" i="1" smtClean="0">
                        <a:latin typeface="Cambria Math" panose="02040503050406030204" pitchFamily="18" charset="0"/>
                        <a:ea typeface="Cambria Math" panose="02040503050406030204" pitchFamily="18" charset="0"/>
                        <a:cs typeface="Calibri" panose="020F0502020204030204" pitchFamily="34" charset="0"/>
                      </a:rPr>
                      <m:t>⇒</m:t>
                    </m:r>
                  </m:oMath>
                </a14:m>
                <a:r>
                  <a:rPr lang="en-US" b="1" i="1" dirty="0">
                    <a:latin typeface="Calibri" panose="020F0502020204030204" pitchFamily="34" charset="0"/>
                    <a:cs typeface="Calibri" panose="020F0502020204030204" pitchFamily="34" charset="0"/>
                  </a:rPr>
                  <a:t> Gaussian posterior: </a:t>
                </a: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Linearize </a:t>
                </a:r>
                <a:r>
                  <a:rPr lang="en-US" dirty="0">
                    <a:latin typeface="Calibri" panose="020F0502020204030204" pitchFamily="34" charset="0"/>
                    <a:cs typeface="Calibri" panose="020F0502020204030204" pitchFamily="34" charset="0"/>
                  </a:rPr>
                  <a:t>parameter-to-observable map around MAP point:</a:t>
                </a:r>
              </a:p>
            </p:txBody>
          </p:sp>
        </mc:Choice>
        <mc:Fallback xmlns="">
          <p:sp>
            <p:nvSpPr>
              <p:cNvPr id="32" name="TextBox 31">
                <a:extLst>
                  <a:ext uri="{FF2B5EF4-FFF2-40B4-BE49-F238E27FC236}">
                    <a16:creationId xmlns:a16="http://schemas.microsoft.com/office/drawing/2014/main" id="{DA3E3829-7BB1-44D3-A337-22E5CD328054}"/>
                  </a:ext>
                </a:extLst>
              </p:cNvPr>
              <p:cNvSpPr txBox="1">
                <a:spLocks noRot="1" noChangeAspect="1" noMove="1" noResize="1" noEditPoints="1" noAdjustHandles="1" noChangeArrowheads="1" noChangeShapeType="1" noTextEdit="1"/>
              </p:cNvSpPr>
              <p:nvPr/>
            </p:nvSpPr>
            <p:spPr>
              <a:xfrm>
                <a:off x="76200" y="979099"/>
                <a:ext cx="8001000" cy="1200329"/>
              </a:xfrm>
              <a:prstGeom prst="rect">
                <a:avLst/>
              </a:prstGeom>
              <a:blipFill>
                <a:blip r:embed="rId4"/>
                <a:stretch>
                  <a:fillRect l="-534" b="-7107"/>
                </a:stretch>
              </a:blipFill>
            </p:spPr>
            <p:txBody>
              <a:bodyPr/>
              <a:lstStyle/>
              <a:p>
                <a:r>
                  <a:rPr lang="en-US">
                    <a:noFill/>
                  </a:rPr>
                  <a:t> </a:t>
                </a:r>
              </a:p>
            </p:txBody>
          </p:sp>
        </mc:Fallback>
      </mc:AlternateContent>
      <p:sp>
        <p:nvSpPr>
          <p:cNvPr id="34" name="TextBox 33">
            <a:extLst>
              <a:ext uri="{FF2B5EF4-FFF2-40B4-BE49-F238E27FC236}">
                <a16:creationId xmlns:a16="http://schemas.microsoft.com/office/drawing/2014/main" id="{0EBF2FA4-C287-4A4A-830D-CC365D0BBB59}"/>
              </a:ext>
            </a:extLst>
          </p:cNvPr>
          <p:cNvSpPr txBox="1"/>
          <p:nvPr/>
        </p:nvSpPr>
        <p:spPr>
          <a:xfrm>
            <a:off x="76200" y="2786651"/>
            <a:ext cx="7696200" cy="369332"/>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Covariance</a:t>
            </a:r>
            <a:r>
              <a:rPr lang="en-US" dirty="0">
                <a:latin typeface="Calibri" panose="020F0502020204030204" pitchFamily="34" charset="0"/>
                <a:cs typeface="Calibri" panose="020F0502020204030204" pitchFamily="34" charset="0"/>
              </a:rPr>
              <a:t> of Gaussian </a:t>
            </a:r>
            <a:r>
              <a:rPr lang="en-US" b="1" i="1" dirty="0">
                <a:latin typeface="Calibri" panose="020F0502020204030204" pitchFamily="34" charset="0"/>
                <a:cs typeface="Calibri" panose="020F0502020204030204" pitchFamily="34" charset="0"/>
              </a:rPr>
              <a:t>posterior</a:t>
            </a:r>
            <a:r>
              <a:rPr lang="en-US" dirty="0">
                <a:latin typeface="Calibri" panose="020F0502020204030204" pitchFamily="34" charset="0"/>
                <a:cs typeface="Calibri" panose="020F0502020204030204" pitchFamily="34" charset="0"/>
              </a:rPr>
              <a:t> given by:</a:t>
            </a:r>
          </a:p>
        </p:txBody>
      </p:sp>
      <p:sp>
        <p:nvSpPr>
          <p:cNvPr id="36" name="TextBox 35">
            <a:extLst>
              <a:ext uri="{FF2B5EF4-FFF2-40B4-BE49-F238E27FC236}">
                <a16:creationId xmlns:a16="http://schemas.microsoft.com/office/drawing/2014/main" id="{8F2E4443-DFF3-4FC7-BC93-456A4B8A66C0}"/>
              </a:ext>
            </a:extLst>
          </p:cNvPr>
          <p:cNvSpPr txBox="1"/>
          <p:nvPr/>
        </p:nvSpPr>
        <p:spPr>
          <a:xfrm>
            <a:off x="0" y="6529227"/>
            <a:ext cx="533400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Bui-</a:t>
            </a:r>
            <a:r>
              <a:rPr lang="en-US" sz="1600" dirty="0" err="1">
                <a:solidFill>
                  <a:schemeClr val="bg1"/>
                </a:solidFill>
                <a:latin typeface="Calibri" panose="020F0502020204030204" pitchFamily="34" charset="0"/>
                <a:cs typeface="Calibri" panose="020F0502020204030204" pitchFamily="34" charset="0"/>
              </a:rPr>
              <a:t>Thanh</a:t>
            </a:r>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Ghattas</a:t>
            </a:r>
            <a:r>
              <a:rPr lang="en-US" sz="1600" dirty="0">
                <a:solidFill>
                  <a:schemeClr val="bg1"/>
                </a:solidFill>
                <a:latin typeface="Calibri" panose="020F0502020204030204" pitchFamily="34" charset="0"/>
                <a:cs typeface="Calibri" panose="020F0502020204030204" pitchFamily="34" charset="0"/>
              </a:rPr>
              <a:t>, Martin, </a:t>
            </a:r>
            <a:r>
              <a:rPr lang="en-US" sz="1600" dirty="0" err="1">
                <a:solidFill>
                  <a:schemeClr val="bg1"/>
                </a:solidFill>
                <a:latin typeface="Calibri" panose="020F0502020204030204" pitchFamily="34" charset="0"/>
                <a:cs typeface="Calibri" panose="020F0502020204030204" pitchFamily="34" charset="0"/>
              </a:rPr>
              <a:t>Stadler</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SISC</a:t>
            </a:r>
            <a:r>
              <a:rPr lang="en-US" sz="1600" dirty="0">
                <a:solidFill>
                  <a:schemeClr val="bg1"/>
                </a:solidFill>
                <a:latin typeface="Calibri" panose="020F0502020204030204" pitchFamily="34" charset="0"/>
                <a:cs typeface="Calibri" panose="020F0502020204030204" pitchFamily="34" charset="0"/>
              </a:rPr>
              <a:t>, 2013. </a:t>
            </a:r>
          </a:p>
        </p:txBody>
      </p:sp>
      <mc:AlternateContent xmlns:mc="http://schemas.openxmlformats.org/markup-compatibility/2006" xmlns:a14="http://schemas.microsoft.com/office/drawing/2010/main">
        <mc:Choice Requires="a14">
          <p:sp>
            <p:nvSpPr>
              <p:cNvPr id="37" name="TextBox 36">
                <a:extLst>
                  <a:ext uri="{FF2B5EF4-FFF2-40B4-BE49-F238E27FC236}">
                    <a16:creationId xmlns:a16="http://schemas.microsoft.com/office/drawing/2014/main" id="{6FF4F11A-D36B-41FB-96E4-286F8DFA01D4}"/>
                  </a:ext>
                </a:extLst>
              </p:cNvPr>
              <p:cNvSpPr txBox="1"/>
              <p:nvPr/>
            </p:nvSpPr>
            <p:spPr>
              <a:xfrm>
                <a:off x="426632" y="2239370"/>
                <a:ext cx="4637680" cy="288990"/>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p>
                        <m:sSupPr>
                          <m:ctrlPr>
                            <a:rPr lang="en-US" b="1" i="1" smtClean="0">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r>
                        <a:rPr lang="en-US" b="1" i="1">
                          <a:latin typeface="Cambria Math" panose="02040503050406030204" pitchFamily="18" charset="0"/>
                          <a:cs typeface="Calibri" panose="020F0502020204030204" pitchFamily="34" charset="0"/>
                        </a:rPr>
                        <m:t>=</m:t>
                      </m:r>
                      <m:r>
                        <a:rPr lang="en-US" b="1" i="1">
                          <a:latin typeface="Cambria Math" panose="02040503050406030204" pitchFamily="18" charset="0"/>
                          <a:cs typeface="Calibri" panose="020F0502020204030204" pitchFamily="34" charset="0"/>
                        </a:rPr>
                        <m:t>𝒇</m:t>
                      </m:r>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e>
                      </m:d>
                      <m:r>
                        <a:rPr lang="en-US" i="1">
                          <a:latin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r>
                        <a:rPr lang="en-US"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𝒇</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b="0" i="0" smtClean="0">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𝑭</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oMath>
                  </m:oMathPara>
                </a14:m>
                <a:endParaRPr lang="en-US" dirty="0"/>
              </a:p>
            </p:txBody>
          </p:sp>
        </mc:Choice>
        <mc:Fallback xmlns="">
          <p:sp>
            <p:nvSpPr>
              <p:cNvPr id="37" name="TextBox 36">
                <a:extLst>
                  <a:ext uri="{FF2B5EF4-FFF2-40B4-BE49-F238E27FC236}">
                    <a16:creationId xmlns:a16="http://schemas.microsoft.com/office/drawing/2014/main" id="{6FF4F11A-D36B-41FB-96E4-286F8DFA01D4}"/>
                  </a:ext>
                </a:extLst>
              </p:cNvPr>
              <p:cNvSpPr txBox="1">
                <a:spLocks noRot="1" noChangeAspect="1" noMove="1" noResize="1" noEditPoints="1" noAdjustHandles="1" noChangeArrowheads="1" noChangeShapeType="1" noTextEdit="1"/>
              </p:cNvSpPr>
              <p:nvPr/>
            </p:nvSpPr>
            <p:spPr>
              <a:xfrm>
                <a:off x="426632" y="2239370"/>
                <a:ext cx="4637680" cy="288990"/>
              </a:xfrm>
              <a:prstGeom prst="rect">
                <a:avLst/>
              </a:prstGeom>
              <a:blipFill>
                <a:blip r:embed="rId6"/>
                <a:stretch>
                  <a:fillRect l="-920" t="-2083" r="-263" b="-33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8" name="Rectangle 37">
                <a:extLst>
                  <a:ext uri="{FF2B5EF4-FFF2-40B4-BE49-F238E27FC236}">
                    <a16:creationId xmlns:a16="http://schemas.microsoft.com/office/drawing/2014/main" id="{1128412F-4CA9-46CC-B658-EBFB72629836}"/>
                  </a:ext>
                </a:extLst>
              </p:cNvPr>
              <p:cNvSpPr/>
              <p:nvPr/>
            </p:nvSpPr>
            <p:spPr>
              <a:xfrm>
                <a:off x="5064312" y="1198970"/>
                <a:ext cx="3429080" cy="413768"/>
              </a:xfrm>
              <a:prstGeom prst="rect">
                <a:avLst/>
              </a:prstGeom>
              <a:solidFill>
                <a:srgbClr val="CCFF99"/>
              </a:solidFill>
            </p:spPr>
            <p:txBody>
              <a:bodyPr wrap="none">
                <a:spAutoFit/>
              </a:bodyPr>
              <a:lstStyle/>
              <a:p>
                <a14:m>
                  <m:oMath xmlns:m="http://schemas.openxmlformats.org/officeDocument/2006/math">
                    <m:sSub>
                      <m:sSubPr>
                        <m:ctrlPr>
                          <a:rPr lang="en-US" i="1">
                            <a:latin typeface="Cambria Math" panose="02040503050406030204" pitchFamily="18" charset="0"/>
                            <a:cs typeface="Calibri" panose="020F0502020204030204" pitchFamily="34" charset="0"/>
                          </a:rPr>
                        </m:ctrlPr>
                      </m:sSubPr>
                      <m:e>
                        <m:r>
                          <a:rPr lang="en-US" i="1">
                            <a:latin typeface="Cambria Math" panose="02040503050406030204" pitchFamily="18" charset="0"/>
                            <a:ea typeface="Cambria Math" panose="02040503050406030204" pitchFamily="18" charset="0"/>
                            <a:cs typeface="Calibri" panose="020F0502020204030204" pitchFamily="34" charset="0"/>
                          </a:rPr>
                          <m:t>𝜋</m:t>
                        </m:r>
                      </m:e>
                      <m:sub>
                        <m:r>
                          <m:rPr>
                            <m:sty m:val="p"/>
                          </m:rPr>
                          <a:rPr lang="en-US">
                            <a:latin typeface="Cambria Math" panose="02040503050406030204" pitchFamily="18" charset="0"/>
                            <a:cs typeface="Calibri" panose="020F0502020204030204" pitchFamily="34" charset="0"/>
                          </a:rPr>
                          <m:t>pos</m:t>
                        </m:r>
                      </m:sub>
                    </m:sSub>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r>
                          <a:rPr lang="en-US" b="1" i="1">
                            <a:latin typeface="Cambria Math" panose="02040503050406030204" pitchFamily="18" charset="0"/>
                            <a:cs typeface="Calibri" panose="020F0502020204030204" pitchFamily="34" charset="0"/>
                          </a:rPr>
                          <m:t> | </m:t>
                        </m:r>
                        <m:sSup>
                          <m:sSupPr>
                            <m:ctrlPr>
                              <a:rPr lang="en-US" b="1" i="1">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e>
                    </m:d>
                    <m:r>
                      <a:rPr lang="en-US">
                        <a:latin typeface="Cambria Math" panose="02040503050406030204" pitchFamily="18" charset="0"/>
                        <a:cs typeface="Calibri" panose="020F0502020204030204" pitchFamily="34" charset="0"/>
                      </a:rPr>
                      <m:t>=</m:t>
                    </m:r>
                    <m:r>
                      <a:rPr lang="en-US" i="1" dirty="0">
                        <a:latin typeface="Cambria Math" panose="02040503050406030204" pitchFamily="18" charset="0"/>
                        <a:cs typeface="Calibri" panose="020F0502020204030204" pitchFamily="34" charset="0"/>
                      </a:rPr>
                      <m:t>𝑁</m:t>
                    </m:r>
                    <m:r>
                      <a:rPr lang="en-US" i="1" dirty="0">
                        <a:latin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oMath>
                </a14:m>
                <a:r>
                  <a:rPr lang="en-US" dirty="0">
                    <a:latin typeface="Calibri" panose="020F0502020204030204" pitchFamily="34" charset="0"/>
                    <a:cs typeface="Calibri" panose="020F0502020204030204" pitchFamily="34" charset="0"/>
                  </a:rPr>
                  <a:t>,</a:t>
                </a:r>
                <a:r>
                  <a:rPr lang="en-US" dirty="0"/>
                  <a:t> </a:t>
                </a:r>
                <a14:m>
                  <m:oMath xmlns:m="http://schemas.openxmlformats.org/officeDocument/2006/math">
                    <m:sSub>
                      <m:sSubPr>
                        <m:ctrlPr>
                          <a:rPr lang="en-US" i="1">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i="1">
                        <a:latin typeface="Cambria Math" panose="02040503050406030204" pitchFamily="18" charset="0"/>
                      </a:rPr>
                      <m:t>)</m:t>
                    </m:r>
                  </m:oMath>
                </a14:m>
                <a:endParaRPr lang="en-US" dirty="0"/>
              </a:p>
            </p:txBody>
          </p:sp>
        </mc:Choice>
        <mc:Fallback xmlns="">
          <p:sp>
            <p:nvSpPr>
              <p:cNvPr id="38" name="Rectangle 37">
                <a:extLst>
                  <a:ext uri="{FF2B5EF4-FFF2-40B4-BE49-F238E27FC236}">
                    <a16:creationId xmlns:a16="http://schemas.microsoft.com/office/drawing/2014/main" id="{1128412F-4CA9-46CC-B658-EBFB72629836}"/>
                  </a:ext>
                </a:extLst>
              </p:cNvPr>
              <p:cNvSpPr>
                <a:spLocks noRot="1" noChangeAspect="1" noMove="1" noResize="1" noEditPoints="1" noAdjustHandles="1" noChangeArrowheads="1" noChangeShapeType="1" noTextEdit="1"/>
              </p:cNvSpPr>
              <p:nvPr/>
            </p:nvSpPr>
            <p:spPr>
              <a:xfrm>
                <a:off x="5064312" y="1198970"/>
                <a:ext cx="3429080" cy="413768"/>
              </a:xfrm>
              <a:prstGeom prst="rect">
                <a:avLst/>
              </a:prstGeom>
              <a:blipFill>
                <a:blip r:embed="rId7"/>
                <a:stretch>
                  <a:fillRect t="-2941" b="-1764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9" name="TextBox 38">
                <a:extLst>
                  <a:ext uri="{FF2B5EF4-FFF2-40B4-BE49-F238E27FC236}">
                    <a16:creationId xmlns:a16="http://schemas.microsoft.com/office/drawing/2014/main" id="{41D10508-E2AF-4A4B-9E6D-D77A644D6259}"/>
                  </a:ext>
                </a:extLst>
              </p:cNvPr>
              <p:cNvSpPr txBox="1"/>
              <p:nvPr/>
            </p:nvSpPr>
            <p:spPr>
              <a:xfrm>
                <a:off x="70223" y="3983821"/>
                <a:ext cx="4800600" cy="671018"/>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Low-rank approximation </a:t>
                </a:r>
                <a:r>
                  <a:rPr lang="en-US" dirty="0">
                    <a:latin typeface="Calibri" panose="020F0502020204030204" pitchFamily="34" charset="0"/>
                    <a:cs typeface="Calibri" panose="020F0502020204030204" pitchFamily="34" charset="0"/>
                  </a:rPr>
                  <a:t>of </a:t>
                </a:r>
                <a14:m>
                  <m:oMath xmlns:m="http://schemas.openxmlformats.org/officeDocument/2006/math">
                    <m:sSub>
                      <m:sSubPr>
                        <m:ctrlPr>
                          <a:rPr lang="en-US" i="1">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b="0" i="0">
                        <a:latin typeface="Cambria Math" panose="02040503050406030204" pitchFamily="18" charset="0"/>
                      </a:rPr>
                      <m:t> </m:t>
                    </m:r>
                  </m:oMath>
                </a14:m>
                <a:r>
                  <a:rPr lang="en-US" dirty="0">
                    <a:latin typeface="Calibri" panose="020F0502020204030204" pitchFamily="34" charset="0"/>
                    <a:cs typeface="Calibri" panose="020F0502020204030204" pitchFamily="34" charset="0"/>
                  </a:rPr>
                  <a:t>obtained using Sherman-Morrison-Woodbury formula: </a:t>
                </a:r>
              </a:p>
            </p:txBody>
          </p:sp>
        </mc:Choice>
        <mc:Fallback xmlns="">
          <p:sp>
            <p:nvSpPr>
              <p:cNvPr id="39" name="TextBox 38">
                <a:extLst>
                  <a:ext uri="{FF2B5EF4-FFF2-40B4-BE49-F238E27FC236}">
                    <a16:creationId xmlns:a16="http://schemas.microsoft.com/office/drawing/2014/main" id="{41D10508-E2AF-4A4B-9E6D-D77A644D6259}"/>
                  </a:ext>
                </a:extLst>
              </p:cNvPr>
              <p:cNvSpPr txBox="1">
                <a:spLocks noRot="1" noChangeAspect="1" noMove="1" noResize="1" noEditPoints="1" noAdjustHandles="1" noChangeArrowheads="1" noChangeShapeType="1" noTextEdit="1"/>
              </p:cNvSpPr>
              <p:nvPr/>
            </p:nvSpPr>
            <p:spPr>
              <a:xfrm>
                <a:off x="70223" y="3983821"/>
                <a:ext cx="4800600" cy="671018"/>
              </a:xfrm>
              <a:prstGeom prst="rect">
                <a:avLst/>
              </a:prstGeom>
              <a:blipFill>
                <a:blip r:embed="rId8"/>
                <a:stretch>
                  <a:fillRect l="-889" t="-4545" b="-13636"/>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41" name="TextBox 40">
                <a:extLst>
                  <a:ext uri="{FF2B5EF4-FFF2-40B4-BE49-F238E27FC236}">
                    <a16:creationId xmlns:a16="http://schemas.microsoft.com/office/drawing/2014/main" id="{7B9C1423-E797-4145-992E-22ECA0330916}"/>
                  </a:ext>
                </a:extLst>
              </p:cNvPr>
              <p:cNvSpPr txBox="1"/>
              <p:nvPr/>
            </p:nvSpPr>
            <p:spPr>
              <a:xfrm>
                <a:off x="1036363" y="4743121"/>
                <a:ext cx="2581411" cy="362279"/>
              </a:xfrm>
              <a:prstGeom prst="rect">
                <a:avLst/>
              </a:prstGeom>
              <a:noFill/>
              <a:ln>
                <a:solidFill>
                  <a:schemeClr val="tx1"/>
                </a:solidFill>
              </a:ln>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i="1" smtClean="0">
                          <a:latin typeface="Cambria Math" panose="02040503050406030204" pitchFamily="18" charset="0"/>
                          <a:ea typeface="Cambria Math" panose="02040503050406030204" pitchFamily="18" charset="0"/>
                        </a:rPr>
                        <m:t>≈</m:t>
                      </m:r>
                      <m:sSub>
                        <m:sSubPr>
                          <m:ctrlPr>
                            <a:rPr lang="en-US" i="1" smtClean="0">
                              <a:solidFill>
                                <a:schemeClr val="accent1"/>
                              </a:solidFill>
                              <a:latin typeface="Cambria Math" panose="02040503050406030204" pitchFamily="18" charset="0"/>
                            </a:rPr>
                          </m:ctrlPr>
                        </m:sSubPr>
                        <m:e>
                          <m:r>
                            <a:rPr lang="el-GR" b="1" i="1">
                              <a:solidFill>
                                <a:schemeClr val="accent1"/>
                              </a:solidFill>
                              <a:latin typeface="Cambria Math" panose="02040503050406030204" pitchFamily="18" charset="0"/>
                              <a:ea typeface="Cambria Math" panose="02040503050406030204" pitchFamily="18" charset="0"/>
                            </a:rPr>
                            <m:t>𝜞</m:t>
                          </m:r>
                        </m:e>
                        <m:sub>
                          <m:r>
                            <m:rPr>
                              <m:sty m:val="p"/>
                            </m:rPr>
                            <a:rPr lang="en-US">
                              <a:solidFill>
                                <a:schemeClr val="accent1"/>
                              </a:solidFill>
                              <a:latin typeface="Cambria Math" panose="02040503050406030204" pitchFamily="18" charset="0"/>
                            </a:rPr>
                            <m:t>p</m:t>
                          </m:r>
                          <m:r>
                            <m:rPr>
                              <m:sty m:val="p"/>
                            </m:rPr>
                            <a:rPr lang="en-US" b="0" i="0" smtClean="0">
                              <a:solidFill>
                                <a:schemeClr val="accent1"/>
                              </a:solidFill>
                              <a:latin typeface="Cambria Math" panose="02040503050406030204" pitchFamily="18" charset="0"/>
                            </a:rPr>
                            <m:t>rior</m:t>
                          </m:r>
                        </m:sub>
                      </m:sSub>
                      <m:r>
                        <a:rPr lang="en-US" b="0" i="1" smtClean="0">
                          <a:latin typeface="Cambria Math" panose="02040503050406030204" pitchFamily="18" charset="0"/>
                        </a:rPr>
                        <m:t>−</m:t>
                      </m:r>
                      <m:sSub>
                        <m:sSubPr>
                          <m:ctrlPr>
                            <a:rPr lang="en-US" b="0" i="1" smtClean="0">
                              <a:solidFill>
                                <a:schemeClr val="accent6"/>
                              </a:solidFill>
                              <a:latin typeface="Cambria Math" panose="02040503050406030204" pitchFamily="18" charset="0"/>
                            </a:rPr>
                          </m:ctrlPr>
                        </m:sSubPr>
                        <m:e>
                          <m:acc>
                            <m:accPr>
                              <m:chr m:val="̃"/>
                              <m:ctrlPr>
                                <a:rPr lang="en-US" b="0" i="1" smtClean="0">
                                  <a:solidFill>
                                    <a:schemeClr val="accent6"/>
                                  </a:solidFill>
                                  <a:latin typeface="Cambria Math" panose="02040503050406030204" pitchFamily="18" charset="0"/>
                                </a:rPr>
                              </m:ctrlPr>
                            </m:accPr>
                            <m:e>
                              <m:r>
                                <a:rPr lang="en-US" b="1" i="1" smtClean="0">
                                  <a:solidFill>
                                    <a:schemeClr val="accent6"/>
                                  </a:solidFill>
                                  <a:latin typeface="Cambria Math" panose="02040503050406030204" pitchFamily="18" charset="0"/>
                                </a:rPr>
                                <m:t>𝑽</m:t>
                              </m:r>
                            </m:e>
                          </m:acc>
                        </m:e>
                        <m:sub>
                          <m:r>
                            <a:rPr lang="en-US" b="0" i="1" smtClean="0">
                              <a:solidFill>
                                <a:schemeClr val="accent6"/>
                              </a:solidFill>
                              <a:latin typeface="Cambria Math" panose="02040503050406030204" pitchFamily="18" charset="0"/>
                            </a:rPr>
                            <m:t>𝑟</m:t>
                          </m:r>
                        </m:sub>
                      </m:sSub>
                      <m:sSub>
                        <m:sSubPr>
                          <m:ctrlPr>
                            <a:rPr lang="en-US" b="0" i="1" smtClean="0">
                              <a:solidFill>
                                <a:schemeClr val="accent6"/>
                              </a:solidFill>
                              <a:latin typeface="Cambria Math" panose="02040503050406030204" pitchFamily="18" charset="0"/>
                            </a:rPr>
                          </m:ctrlPr>
                        </m:sSubPr>
                        <m:e>
                          <m:r>
                            <a:rPr lang="en-US" b="1" i="1" smtClean="0">
                              <a:solidFill>
                                <a:schemeClr val="accent6"/>
                              </a:solidFill>
                              <a:latin typeface="Cambria Math" panose="02040503050406030204" pitchFamily="18" charset="0"/>
                            </a:rPr>
                            <m:t>𝑫</m:t>
                          </m:r>
                        </m:e>
                        <m:sub>
                          <m:r>
                            <a:rPr lang="en-US" b="0" i="1" smtClean="0">
                              <a:solidFill>
                                <a:schemeClr val="accent6"/>
                              </a:solidFill>
                              <a:latin typeface="Cambria Math" panose="02040503050406030204" pitchFamily="18" charset="0"/>
                            </a:rPr>
                            <m:t>𝑟</m:t>
                          </m:r>
                        </m:sub>
                      </m:sSub>
                      <m:sSubSup>
                        <m:sSubSupPr>
                          <m:ctrlPr>
                            <a:rPr lang="en-US" b="0" i="1" smtClean="0">
                              <a:solidFill>
                                <a:schemeClr val="accent6"/>
                              </a:solidFill>
                              <a:latin typeface="Cambria Math" panose="02040503050406030204" pitchFamily="18" charset="0"/>
                            </a:rPr>
                          </m:ctrlPr>
                        </m:sSubSupPr>
                        <m:e>
                          <m:acc>
                            <m:accPr>
                              <m:chr m:val="̃"/>
                              <m:ctrlPr>
                                <a:rPr lang="en-US" b="1" i="1" smtClean="0">
                                  <a:solidFill>
                                    <a:schemeClr val="accent6"/>
                                  </a:solidFill>
                                  <a:latin typeface="Cambria Math" panose="02040503050406030204" pitchFamily="18" charset="0"/>
                                </a:rPr>
                              </m:ctrlPr>
                            </m:accPr>
                            <m:e>
                              <m:r>
                                <a:rPr lang="en-US" b="1" i="1" smtClean="0">
                                  <a:solidFill>
                                    <a:schemeClr val="accent6"/>
                                  </a:solidFill>
                                  <a:latin typeface="Cambria Math" panose="02040503050406030204" pitchFamily="18" charset="0"/>
                                </a:rPr>
                                <m:t>𝑽</m:t>
                              </m:r>
                            </m:e>
                          </m:acc>
                        </m:e>
                        <m:sub>
                          <m:r>
                            <a:rPr lang="en-US" b="0" i="1" smtClean="0">
                              <a:solidFill>
                                <a:schemeClr val="accent6"/>
                              </a:solidFill>
                              <a:latin typeface="Cambria Math" panose="02040503050406030204" pitchFamily="18" charset="0"/>
                            </a:rPr>
                            <m:t>𝑟</m:t>
                          </m:r>
                        </m:sub>
                        <m:sup>
                          <m:r>
                            <a:rPr lang="en-US" b="0" i="1" smtClean="0">
                              <a:solidFill>
                                <a:schemeClr val="accent6"/>
                              </a:solidFill>
                              <a:latin typeface="Cambria Math" panose="02040503050406030204" pitchFamily="18" charset="0"/>
                            </a:rPr>
                            <m:t>♢</m:t>
                          </m:r>
                        </m:sup>
                      </m:sSubSup>
                    </m:oMath>
                  </m:oMathPara>
                </a14:m>
                <a:endParaRPr lang="en-US" dirty="0"/>
              </a:p>
            </p:txBody>
          </p:sp>
        </mc:Choice>
        <mc:Fallback xmlns="">
          <p:sp>
            <p:nvSpPr>
              <p:cNvPr id="41" name="TextBox 40">
                <a:extLst>
                  <a:ext uri="{FF2B5EF4-FFF2-40B4-BE49-F238E27FC236}">
                    <a16:creationId xmlns:a16="http://schemas.microsoft.com/office/drawing/2014/main" id="{7B9C1423-E797-4145-992E-22ECA0330916}"/>
                  </a:ext>
                </a:extLst>
              </p:cNvPr>
              <p:cNvSpPr txBox="1">
                <a:spLocks noRot="1" noChangeAspect="1" noMove="1" noResize="1" noEditPoints="1" noAdjustHandles="1" noChangeArrowheads="1" noChangeShapeType="1" noTextEdit="1"/>
              </p:cNvSpPr>
              <p:nvPr/>
            </p:nvSpPr>
            <p:spPr>
              <a:xfrm>
                <a:off x="1036363" y="4743121"/>
                <a:ext cx="2581411" cy="362279"/>
              </a:xfrm>
              <a:prstGeom prst="rect">
                <a:avLst/>
              </a:prstGeom>
              <a:blipFill>
                <a:blip r:embed="rId9"/>
                <a:stretch>
                  <a:fillRect l="-941" t="-4839" r="-10118" b="-16129"/>
                </a:stretch>
              </a:blipFill>
              <a:ln>
                <a:solidFill>
                  <a:schemeClr val="tx1"/>
                </a:solidFill>
              </a:ln>
            </p:spPr>
            <p:txBody>
              <a:bodyPr/>
              <a:lstStyle/>
              <a:p>
                <a:r>
                  <a:rPr lang="en-US">
                    <a:noFill/>
                  </a:rPr>
                  <a:t> </a:t>
                </a:r>
              </a:p>
            </p:txBody>
          </p:sp>
        </mc:Fallback>
      </mc:AlternateContent>
      <p:sp>
        <p:nvSpPr>
          <p:cNvPr id="15" name="Title 1">
            <a:extLst>
              <a:ext uri="{FF2B5EF4-FFF2-40B4-BE49-F238E27FC236}">
                <a16:creationId xmlns:a16="http://schemas.microsoft.com/office/drawing/2014/main" id="{701FFE91-1873-481C-8173-6A6D732EE375}"/>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mc:AlternateContent xmlns:mc="http://schemas.openxmlformats.org/markup-compatibility/2006" xmlns:a14="http://schemas.microsoft.com/office/drawing/2010/main">
        <mc:Choice Requires="a14">
          <p:sp>
            <p:nvSpPr>
              <p:cNvPr id="16" name="TextBox 15">
                <a:extLst>
                  <a:ext uri="{FF2B5EF4-FFF2-40B4-BE49-F238E27FC236}">
                    <a16:creationId xmlns:a16="http://schemas.microsoft.com/office/drawing/2014/main" id="{731006CD-9FBE-4E89-91F8-F000C037BA0C}"/>
                  </a:ext>
                </a:extLst>
              </p:cNvPr>
              <p:cNvSpPr txBox="1"/>
              <p:nvPr/>
            </p:nvSpPr>
            <p:spPr>
              <a:xfrm>
                <a:off x="417591" y="3269782"/>
                <a:ext cx="3352800" cy="482568"/>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solidFill>
                                <a:schemeClr val="tx1"/>
                              </a:solidFill>
                              <a:latin typeface="Cambria Math" panose="02040503050406030204" pitchFamily="18" charset="0"/>
                            </a:rPr>
                          </m:ctrlPr>
                        </m:sSubPr>
                        <m:e>
                          <m:r>
                            <a:rPr lang="el-GR" b="1" i="1" smtClean="0">
                              <a:solidFill>
                                <a:schemeClr val="tx1"/>
                              </a:solidFill>
                              <a:latin typeface="Cambria Math" panose="02040503050406030204" pitchFamily="18" charset="0"/>
                              <a:ea typeface="Cambria Math" panose="02040503050406030204" pitchFamily="18" charset="0"/>
                            </a:rPr>
                            <m:t>𝜞</m:t>
                          </m:r>
                        </m:e>
                        <m:sub>
                          <m:r>
                            <m:rPr>
                              <m:sty m:val="p"/>
                            </m:rPr>
                            <a:rPr lang="en-US" b="0" i="0" smtClean="0">
                              <a:solidFill>
                                <a:schemeClr val="tx1"/>
                              </a:solidFill>
                              <a:latin typeface="Cambria Math" panose="02040503050406030204" pitchFamily="18" charset="0"/>
                            </a:rPr>
                            <m:t>post</m:t>
                          </m:r>
                        </m:sub>
                      </m:sSub>
                      <m:r>
                        <a:rPr lang="en-US" b="0" i="1" smtClean="0">
                          <a:solidFill>
                            <a:schemeClr val="tx1"/>
                          </a:solidFill>
                          <a:latin typeface="Cambria Math" panose="02040503050406030204" pitchFamily="18" charset="0"/>
                        </a:rPr>
                        <m:t>=</m:t>
                      </m:r>
                      <m:sSup>
                        <m:sSupPr>
                          <m:ctrlPr>
                            <a:rPr lang="en-US" b="0" i="1" smtClean="0">
                              <a:solidFill>
                                <a:schemeClr val="tx1"/>
                              </a:solidFill>
                              <a:latin typeface="Cambria Math" panose="02040503050406030204" pitchFamily="18" charset="0"/>
                            </a:rPr>
                          </m:ctrlPr>
                        </m:sSupPr>
                        <m:e>
                          <m:d>
                            <m:dPr>
                              <m:ctrlPr>
                                <a:rPr lang="en-US" b="0" i="1" smtClean="0">
                                  <a:solidFill>
                                    <a:schemeClr val="tx1"/>
                                  </a:solidFill>
                                  <a:latin typeface="Cambria Math" panose="02040503050406030204" pitchFamily="18" charset="0"/>
                                </a:rPr>
                              </m:ctrlPr>
                            </m:dPr>
                            <m:e>
                              <m:sSubSup>
                                <m:sSubSupPr>
                                  <m:ctrlPr>
                                    <a:rPr lang="en-US" b="0" i="1" smtClean="0">
                                      <a:solidFill>
                                        <a:schemeClr val="tx1"/>
                                      </a:solidFill>
                                      <a:latin typeface="Cambria Math" panose="02040503050406030204" pitchFamily="18" charset="0"/>
                                    </a:rPr>
                                  </m:ctrlPr>
                                </m:sSubSupPr>
                                <m:e>
                                  <m:r>
                                    <a:rPr lang="en-US" b="1" i="1" smtClean="0">
                                      <a:solidFill>
                                        <a:schemeClr val="tx1"/>
                                      </a:solidFill>
                                      <a:latin typeface="Cambria Math" panose="02040503050406030204" pitchFamily="18" charset="0"/>
                                    </a:rPr>
                                    <m:t>𝑯</m:t>
                                  </m:r>
                                </m:e>
                                <m:sub>
                                  <m:r>
                                    <m:rPr>
                                      <m:sty m:val="p"/>
                                    </m:rPr>
                                    <a:rPr lang="en-US" b="0" i="0" smtClean="0">
                                      <a:solidFill>
                                        <a:schemeClr val="tx1"/>
                                      </a:solidFill>
                                      <a:latin typeface="Cambria Math" panose="02040503050406030204" pitchFamily="18" charset="0"/>
                                    </a:rPr>
                                    <m:t>misfit</m:t>
                                  </m:r>
                                </m:sub>
                                <m:sup>
                                  <m:r>
                                    <m:rPr>
                                      <m:sty m:val="p"/>
                                    </m:rPr>
                                    <a:rPr lang="en-US" b="0" i="0" smtClean="0">
                                      <a:solidFill>
                                        <a:schemeClr val="tx1"/>
                                      </a:solidFill>
                                      <a:latin typeface="Cambria Math" panose="02040503050406030204" pitchFamily="18" charset="0"/>
                                    </a:rPr>
                                    <m:t>PCE</m:t>
                                  </m:r>
                                </m:sup>
                              </m:sSubSup>
                              <m:r>
                                <a:rPr lang="en-US" b="0" i="1" smtClean="0">
                                  <a:solidFill>
                                    <a:schemeClr val="tx1"/>
                                  </a:solidFill>
                                  <a:latin typeface="Cambria Math" panose="02040503050406030204" pitchFamily="18" charset="0"/>
                                </a:rPr>
                                <m:t>+</m:t>
                              </m:r>
                              <m:sSubSup>
                                <m:sSubSupPr>
                                  <m:ctrlPr>
                                    <a:rPr lang="en-US" i="1" smtClean="0">
                                      <a:solidFill>
                                        <a:schemeClr val="tx1"/>
                                      </a:solidFill>
                                      <a:latin typeface="Cambria Math" panose="02040503050406030204" pitchFamily="18" charset="0"/>
                                    </a:rPr>
                                  </m:ctrlPr>
                                </m:sSubSupPr>
                                <m:e>
                                  <m:r>
                                    <a:rPr lang="el-GR" b="1" i="1" smtClean="0">
                                      <a:solidFill>
                                        <a:schemeClr val="tx1"/>
                                      </a:solidFill>
                                      <a:latin typeface="Cambria Math" panose="02040503050406030204" pitchFamily="18" charset="0"/>
                                      <a:ea typeface="Cambria Math" panose="02040503050406030204" pitchFamily="18" charset="0"/>
                                    </a:rPr>
                                    <m:t>𝜞</m:t>
                                  </m:r>
                                </m:e>
                                <m:sub>
                                  <m:r>
                                    <m:rPr>
                                      <m:sty m:val="p"/>
                                    </m:rPr>
                                    <a:rPr lang="en-US" b="0" i="0" smtClean="0">
                                      <a:solidFill>
                                        <a:schemeClr val="tx1"/>
                                      </a:solidFill>
                                      <a:latin typeface="Cambria Math" panose="02040503050406030204" pitchFamily="18" charset="0"/>
                                    </a:rPr>
                                    <m:t>prior</m:t>
                                  </m:r>
                                </m:sub>
                                <m:sup>
                                  <m:r>
                                    <a:rPr lang="en-US" i="1">
                                      <a:solidFill>
                                        <a:schemeClr val="tx1"/>
                                      </a:solidFill>
                                      <a:latin typeface="Cambria Math" panose="02040503050406030204" pitchFamily="18" charset="0"/>
                                    </a:rPr>
                                    <m:t>−1</m:t>
                                  </m:r>
                                </m:sup>
                              </m:sSubSup>
                            </m:e>
                          </m:d>
                        </m:e>
                        <m:sup>
                          <m:r>
                            <a:rPr lang="en-US" b="0" i="1" smtClean="0">
                              <a:solidFill>
                                <a:schemeClr val="tx1"/>
                              </a:solidFill>
                              <a:latin typeface="Cambria Math" panose="02040503050406030204" pitchFamily="18" charset="0"/>
                            </a:rPr>
                            <m:t>−1</m:t>
                          </m:r>
                        </m:sup>
                      </m:sSup>
                    </m:oMath>
                  </m:oMathPara>
                </a14:m>
                <a:endParaRPr lang="en-US" dirty="0">
                  <a:solidFill>
                    <a:schemeClr val="tx1"/>
                  </a:solidFill>
                </a:endParaRPr>
              </a:p>
            </p:txBody>
          </p:sp>
        </mc:Choice>
        <mc:Fallback xmlns="">
          <p:sp>
            <p:nvSpPr>
              <p:cNvPr id="16" name="TextBox 15">
                <a:extLst>
                  <a:ext uri="{FF2B5EF4-FFF2-40B4-BE49-F238E27FC236}">
                    <a16:creationId xmlns:a16="http://schemas.microsoft.com/office/drawing/2014/main" id="{731006CD-9FBE-4E89-91F8-F000C037BA0C}"/>
                  </a:ext>
                </a:extLst>
              </p:cNvPr>
              <p:cNvSpPr txBox="1">
                <a:spLocks noRot="1" noChangeAspect="1" noMove="1" noResize="1" noEditPoints="1" noAdjustHandles="1" noChangeArrowheads="1" noChangeShapeType="1" noTextEdit="1"/>
              </p:cNvSpPr>
              <p:nvPr/>
            </p:nvSpPr>
            <p:spPr>
              <a:xfrm>
                <a:off x="417591" y="3269782"/>
                <a:ext cx="3352800" cy="482568"/>
              </a:xfrm>
              <a:prstGeom prst="rect">
                <a:avLst/>
              </a:prstGeom>
              <a:blipFill>
                <a:blip r:embed="rId10"/>
                <a:stretch>
                  <a:fillRect b="-6098"/>
                </a:stretch>
              </a:blipFill>
              <a:ln>
                <a:solidFill>
                  <a:schemeClr val="tx1"/>
                </a:solidFill>
              </a:ln>
            </p:spPr>
            <p:txBody>
              <a:bodyPr/>
              <a:lstStyle/>
              <a:p>
                <a:r>
                  <a:rPr lang="en-US">
                    <a:noFill/>
                  </a:rPr>
                  <a:t> </a:t>
                </a:r>
              </a:p>
            </p:txBody>
          </p:sp>
        </mc:Fallback>
      </mc:AlternateContent>
      <p:sp>
        <p:nvSpPr>
          <p:cNvPr id="17" name="TextBox 16">
            <a:extLst>
              <a:ext uri="{FF2B5EF4-FFF2-40B4-BE49-F238E27FC236}">
                <a16:creationId xmlns:a16="http://schemas.microsoft.com/office/drawing/2014/main" id="{B08C8D66-6283-4B34-9F69-0064C4D5E893}"/>
              </a:ext>
            </a:extLst>
          </p:cNvPr>
          <p:cNvSpPr txBox="1"/>
          <p:nvPr/>
        </p:nvSpPr>
        <p:spPr>
          <a:xfrm>
            <a:off x="3884692" y="3332686"/>
            <a:ext cx="1101912" cy="369332"/>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Dense!</a:t>
            </a:r>
          </a:p>
        </p:txBody>
      </p:sp>
    </p:spTree>
    <p:extLst>
      <p:ext uri="{BB962C8B-B14F-4D97-AF65-F5344CB8AC3E}">
        <p14:creationId xmlns:p14="http://schemas.microsoft.com/office/powerpoint/2010/main" val="2968108099"/>
      </p:ext>
    </p:extLst>
  </p:cSld>
  <p:clrMapOvr>
    <a:masterClrMapping/>
  </p:clrMapOvr>
</p:sld>
</file>

<file path=ppt/slides/slide1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1046440"/>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AACBF493-0DD8-405C-AAE4-7BAAD3716252}"/>
                  </a:ext>
                </a:extLst>
              </p:cNvPr>
              <p:cNvSpPr txBox="1"/>
              <p:nvPr/>
            </p:nvSpPr>
            <p:spPr>
              <a:xfrm>
                <a:off x="5257800" y="2257202"/>
                <a:ext cx="3810000" cy="3039230"/>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Symbols*:</a:t>
                </a:r>
              </a:p>
              <a:p>
                <a:pPr algn="ctr"/>
                <a:endParaRPr lang="en-US" sz="400" b="1" dirty="0">
                  <a:solidFill>
                    <a:schemeClr val="accent6"/>
                  </a:solidFill>
                  <a:latin typeface="Calibri" panose="020F0502020204030204" pitchFamily="34" charset="0"/>
                  <a:cs typeface="Calibri" panose="020F0502020204030204" pitchFamily="34" charset="0"/>
                </a:endParaRPr>
              </a:p>
              <a:p>
                <a14:m>
                  <m:oMath xmlns:m="http://schemas.openxmlformats.org/officeDocument/2006/math">
                    <m:sSub>
                      <m:sSubPr>
                        <m:ctrlPr>
                          <a:rPr lang="en-US" i="1" smtClean="0">
                            <a:solidFill>
                              <a:schemeClr val="accent6"/>
                            </a:solidFill>
                            <a:latin typeface="Cambria Math" panose="02040503050406030204" pitchFamily="18" charset="0"/>
                          </a:rPr>
                        </m:ctrlPr>
                      </m:sSubPr>
                      <m:e>
                        <m:r>
                          <a:rPr lang="en-US" b="1" i="1" smtClean="0">
                            <a:solidFill>
                              <a:schemeClr val="accent6"/>
                            </a:solidFill>
                            <a:latin typeface="Cambria Math" panose="02040503050406030204" pitchFamily="18" charset="0"/>
                          </a:rPr>
                          <m:t>𝑽</m:t>
                        </m:r>
                      </m:e>
                      <m:sub>
                        <m:r>
                          <a:rPr lang="en-US" b="0" i="1" smtClean="0">
                            <a:solidFill>
                              <a:schemeClr val="accent6"/>
                            </a:solidFill>
                            <a:latin typeface="Cambria Math" panose="02040503050406030204" pitchFamily="18" charset="0"/>
                          </a:rPr>
                          <m:t>𝑟</m:t>
                        </m:r>
                      </m:sub>
                    </m:sSub>
                    <m:r>
                      <a:rPr lang="en-US" b="0" i="1" smtClean="0">
                        <a:solidFill>
                          <a:schemeClr val="accent6"/>
                        </a:solidFill>
                        <a:latin typeface="Cambria Math" panose="02040503050406030204" pitchFamily="18" charset="0"/>
                      </a:rPr>
                      <m:t>,</m:t>
                    </m:r>
                    <m:sSub>
                      <m:sSubPr>
                        <m:ctrlPr>
                          <a:rPr lang="en-US" b="0" i="1" smtClean="0">
                            <a:solidFill>
                              <a:schemeClr val="accent6"/>
                            </a:solidFill>
                            <a:latin typeface="Cambria Math" panose="02040503050406030204" pitchFamily="18" charset="0"/>
                          </a:rPr>
                        </m:ctrlPr>
                      </m:sSubPr>
                      <m:e>
                        <m:r>
                          <a:rPr lang="en-US" b="1" i="1" smtClean="0">
                            <a:solidFill>
                              <a:schemeClr val="accent6"/>
                            </a:solidFill>
                            <a:latin typeface="Cambria Math" panose="02040503050406030204" pitchFamily="18" charset="0"/>
                          </a:rPr>
                          <m:t>𝑫</m:t>
                        </m:r>
                      </m:e>
                      <m:sub>
                        <m:r>
                          <a:rPr lang="en-US" b="0" i="1" smtClean="0">
                            <a:solidFill>
                              <a:schemeClr val="accent6"/>
                            </a:solidFill>
                            <a:latin typeface="Cambria Math" panose="02040503050406030204" pitchFamily="18" charset="0"/>
                          </a:rPr>
                          <m:t>𝑟</m:t>
                        </m:r>
                      </m:sub>
                    </m:sSub>
                    <m:r>
                      <a:rPr lang="en-US" b="0" i="1" smtClean="0">
                        <a:solidFill>
                          <a:schemeClr val="accent6"/>
                        </a:solidFill>
                        <a:latin typeface="Cambria Math" panose="02040503050406030204" pitchFamily="18" charset="0"/>
                      </a:rPr>
                      <m:t>:</m:t>
                    </m:r>
                  </m:oMath>
                </a14:m>
                <a:r>
                  <a:rPr lang="en-US" dirty="0">
                    <a:solidFill>
                      <a:schemeClr val="accent6"/>
                    </a:solidFill>
                    <a:latin typeface="Calibri" panose="020F0502020204030204" pitchFamily="34" charset="0"/>
                    <a:cs typeface="Calibri" panose="020F0502020204030204" pitchFamily="34" charset="0"/>
                  </a:rPr>
                  <a:t> </a:t>
                </a:r>
                <a:r>
                  <a:rPr lang="en-US" dirty="0" err="1">
                    <a:solidFill>
                      <a:schemeClr val="accent6"/>
                    </a:solidFill>
                    <a:latin typeface="Calibri" panose="020F0502020204030204" pitchFamily="34" charset="0"/>
                    <a:cs typeface="Calibri" panose="020F0502020204030204" pitchFamily="34" charset="0"/>
                  </a:rPr>
                  <a:t>eigenvecs</a:t>
                </a:r>
                <a:r>
                  <a:rPr lang="en-US" dirty="0">
                    <a:solidFill>
                      <a:schemeClr val="accent6"/>
                    </a:solidFill>
                    <a:latin typeface="Calibri" panose="020F0502020204030204" pitchFamily="34" charset="0"/>
                    <a:cs typeface="Calibri" panose="020F0502020204030204" pitchFamily="34" charset="0"/>
                  </a:rPr>
                  <a:t>, </a:t>
                </a:r>
                <a:r>
                  <a:rPr lang="en-US" dirty="0" err="1">
                    <a:solidFill>
                      <a:schemeClr val="accent6"/>
                    </a:solidFill>
                    <a:latin typeface="Calibri" panose="020F0502020204030204" pitchFamily="34" charset="0"/>
                    <a:cs typeface="Calibri" panose="020F0502020204030204" pitchFamily="34" charset="0"/>
                  </a:rPr>
                  <a:t>eigenvals</a:t>
                </a:r>
                <a:r>
                  <a:rPr lang="en-US" dirty="0">
                    <a:solidFill>
                      <a:schemeClr val="accent6"/>
                    </a:solidFill>
                    <a:latin typeface="Calibri" panose="020F0502020204030204" pitchFamily="34" charset="0"/>
                    <a:cs typeface="Calibri" panose="020F0502020204030204" pitchFamily="34" charset="0"/>
                  </a:rPr>
                  <a:t> of </a:t>
                </a:r>
                <a14:m>
                  <m:oMath xmlns:m="http://schemas.openxmlformats.org/officeDocument/2006/math">
                    <m:sSub>
                      <m:sSubPr>
                        <m:ctrlPr>
                          <a:rPr lang="en-US" i="1" smtClean="0">
                            <a:solidFill>
                              <a:schemeClr val="accent6"/>
                            </a:solidFill>
                            <a:latin typeface="Cambria Math" panose="02040503050406030204" pitchFamily="18" charset="0"/>
                          </a:rPr>
                        </m:ctrlPr>
                      </m:sSubPr>
                      <m:e>
                        <m:acc>
                          <m:accPr>
                            <m:chr m:val="̃"/>
                            <m:ctrlPr>
                              <a:rPr lang="en-US" i="1" smtClean="0">
                                <a:solidFill>
                                  <a:schemeClr val="accent6"/>
                                </a:solidFill>
                                <a:latin typeface="Cambria Math" panose="02040503050406030204" pitchFamily="18" charset="0"/>
                              </a:rPr>
                            </m:ctrlPr>
                          </m:accPr>
                          <m:e>
                            <m:r>
                              <a:rPr lang="en-US" b="1" i="1" smtClean="0">
                                <a:solidFill>
                                  <a:schemeClr val="accent6"/>
                                </a:solidFill>
                                <a:latin typeface="Cambria Math" panose="02040503050406030204" pitchFamily="18" charset="0"/>
                              </a:rPr>
                              <m:t>𝑯</m:t>
                            </m:r>
                          </m:e>
                        </m:acc>
                      </m:e>
                      <m:sub>
                        <m:r>
                          <m:rPr>
                            <m:sty m:val="p"/>
                          </m:rPr>
                          <a:rPr lang="en-US" b="0" i="0" smtClean="0">
                            <a:solidFill>
                              <a:schemeClr val="accent6"/>
                            </a:solidFill>
                            <a:latin typeface="Cambria Math" panose="02040503050406030204" pitchFamily="18" charset="0"/>
                          </a:rPr>
                          <m:t>misfit</m:t>
                        </m:r>
                      </m:sub>
                    </m:sSub>
                  </m:oMath>
                </a14:m>
                <a:endParaRPr lang="en-US" dirty="0">
                  <a:solidFill>
                    <a:schemeClr val="accent6"/>
                  </a:solidFill>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𝑯</m:t>
                            </m:r>
                          </m:e>
                        </m:acc>
                      </m:e>
                      <m:sub>
                        <m:r>
                          <m:rPr>
                            <m:sty m:val="p"/>
                          </m:rPr>
                          <a:rPr lang="en-US">
                            <a:latin typeface="Cambria Math" panose="02040503050406030204" pitchFamily="18" charset="0"/>
                          </a:rPr>
                          <m:t>misfit</m:t>
                        </m:r>
                      </m:sub>
                    </m:sSub>
                  </m:oMath>
                </a14:m>
                <a:r>
                  <a:rPr lang="en-US" dirty="0">
                    <a:latin typeface="Calibri" panose="020F0502020204030204" pitchFamily="34" charset="0"/>
                    <a:cs typeface="Calibri" panose="020F0502020204030204" pitchFamily="34" charset="0"/>
                  </a:rPr>
                  <a:t> = prior-preconditioned Hessian of data misfit = </a:t>
                </a:r>
                <a14:m>
                  <m:oMath xmlns:m="http://schemas.openxmlformats.org/officeDocument/2006/math">
                    <m:sSubSup>
                      <m:sSubSupPr>
                        <m:ctrlPr>
                          <a:rPr lang="en-US" i="1" smtClean="0">
                            <a:latin typeface="Cambria Math" panose="02040503050406030204" pitchFamily="18" charset="0"/>
                            <a:cs typeface="Calibri" panose="020F0502020204030204" pitchFamily="34" charset="0"/>
                          </a:rPr>
                        </m:ctrlPr>
                      </m:sSubSupPr>
                      <m:e>
                        <m:r>
                          <a:rPr lang="el-GR" b="1" i="1" smtClean="0">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b="0" i="0" smtClean="0">
                            <a:latin typeface="Cambria Math" panose="02040503050406030204" pitchFamily="18" charset="0"/>
                            <a:cs typeface="Calibri" panose="020F0502020204030204" pitchFamily="34" charset="0"/>
                          </a:rPr>
                          <m:t>prior</m:t>
                        </m:r>
                      </m:sub>
                      <m:sup>
                        <m:r>
                          <a:rPr lang="en-US" b="0" i="1" smtClean="0">
                            <a:latin typeface="Cambria Math" panose="02040503050406030204" pitchFamily="18" charset="0"/>
                            <a:cs typeface="Calibri" panose="020F0502020204030204" pitchFamily="34" charset="0"/>
                          </a:rPr>
                          <m:t>1/2</m:t>
                        </m:r>
                      </m:sup>
                    </m:sSubSup>
                    <m:sSub>
                      <m:sSubPr>
                        <m:ctrlPr>
                          <a:rPr lang="en-US" i="1" smtClean="0">
                            <a:latin typeface="Cambria Math" panose="02040503050406030204" pitchFamily="18" charset="0"/>
                            <a:cs typeface="Calibri" panose="020F0502020204030204" pitchFamily="34" charset="0"/>
                          </a:rPr>
                        </m:ctrlPr>
                      </m:sSubPr>
                      <m:e>
                        <m:r>
                          <a:rPr lang="en-US" b="1" i="1" smtClean="0">
                            <a:latin typeface="Cambria Math" panose="02040503050406030204" pitchFamily="18" charset="0"/>
                            <a:cs typeface="Calibri" panose="020F0502020204030204" pitchFamily="34" charset="0"/>
                          </a:rPr>
                          <m:t>𝑯</m:t>
                        </m:r>
                      </m:e>
                      <m:sub>
                        <m:r>
                          <m:rPr>
                            <m:sty m:val="p"/>
                          </m:rPr>
                          <a:rPr lang="en-US" b="0" i="0" smtClean="0">
                            <a:latin typeface="Cambria Math" panose="02040503050406030204" pitchFamily="18" charset="0"/>
                            <a:cs typeface="Calibri" panose="020F0502020204030204" pitchFamily="34" charset="0"/>
                          </a:rPr>
                          <m:t>misfit</m:t>
                        </m:r>
                      </m:sub>
                    </m:sSub>
                    <m:sSubSup>
                      <m:sSubSupPr>
                        <m:ctrlPr>
                          <a:rPr lang="en-US" i="1">
                            <a:latin typeface="Cambria Math" panose="02040503050406030204" pitchFamily="18" charset="0"/>
                            <a:cs typeface="Calibri" panose="020F0502020204030204" pitchFamily="34" charset="0"/>
                          </a:rPr>
                        </m:ctrlPr>
                      </m:sSubSupPr>
                      <m:e>
                        <m:r>
                          <a:rPr lang="el-GR" b="1" i="1">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i="0">
                            <a:latin typeface="Cambria Math" panose="02040503050406030204" pitchFamily="18" charset="0"/>
                            <a:cs typeface="Calibri" panose="020F0502020204030204" pitchFamily="34" charset="0"/>
                          </a:rPr>
                          <m:t>prior</m:t>
                        </m:r>
                      </m:sub>
                      <m:sup>
                        <m:r>
                          <a:rPr lang="en-US" i="1">
                            <a:latin typeface="Cambria Math" panose="02040503050406030204" pitchFamily="18" charset="0"/>
                            <a:cs typeface="Calibri" panose="020F0502020204030204" pitchFamily="34" charset="0"/>
                          </a:rPr>
                          <m:t>1/2</m:t>
                        </m:r>
                      </m:sup>
                    </m:sSubSup>
                  </m:oMath>
                </a14:m>
                <a:endParaRPr lang="en-US"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a:latin typeface="Cambria Math" panose="02040503050406030204" pitchFamily="18" charset="0"/>
                            <a:cs typeface="Calibri" panose="020F0502020204030204" pitchFamily="34" charset="0"/>
                          </a:rPr>
                        </m:ctrlPr>
                      </m:sSubPr>
                      <m:e>
                        <m:r>
                          <a:rPr lang="en-US" b="1" i="1">
                            <a:latin typeface="Cambria Math" panose="02040503050406030204" pitchFamily="18" charset="0"/>
                            <a:cs typeface="Calibri" panose="020F0502020204030204" pitchFamily="34" charset="0"/>
                          </a:rPr>
                          <m:t>𝑯</m:t>
                        </m:r>
                      </m:e>
                      <m:sub>
                        <m:r>
                          <m:rPr>
                            <m:sty m:val="p"/>
                          </m:rPr>
                          <a:rPr lang="en-US" i="0">
                            <a:latin typeface="Cambria Math" panose="02040503050406030204" pitchFamily="18" charset="0"/>
                            <a:cs typeface="Calibri" panose="020F0502020204030204" pitchFamily="34" charset="0"/>
                          </a:rPr>
                          <m:t>misfit</m:t>
                        </m:r>
                      </m:sub>
                    </m:sSub>
                  </m:oMath>
                </a14:m>
                <a:r>
                  <a:rPr lang="en-US" dirty="0">
                    <a:latin typeface="Calibri" panose="020F0502020204030204" pitchFamily="34" charset="0"/>
                    <a:cs typeface="Calibri" panose="020F0502020204030204" pitchFamily="34" charset="0"/>
                  </a:rPr>
                  <a:t> = Gauss-Newton portion of Hessian misfit = </a:t>
                </a:r>
                <a14:m>
                  <m:oMath xmlns:m="http://schemas.openxmlformats.org/officeDocument/2006/math">
                    <m:sSup>
                      <m:sSupPr>
                        <m:ctrlPr>
                          <a:rPr lang="en-US" i="1">
                            <a:latin typeface="Cambria Math" panose="02040503050406030204" pitchFamily="18" charset="0"/>
                          </a:rPr>
                        </m:ctrlPr>
                      </m:sSupPr>
                      <m:e>
                        <m:r>
                          <a:rPr lang="en-US" b="1" i="1">
                            <a:latin typeface="Cambria Math" panose="02040503050406030204" pitchFamily="18" charset="0"/>
                          </a:rPr>
                          <m:t>𝑭</m:t>
                        </m:r>
                      </m:e>
                      <m:sup>
                        <m:r>
                          <m:rPr>
                            <m:nor/>
                          </m:rPr>
                          <a:rPr lang="en-US" dirty="0">
                            <a:latin typeface="Segoe UI Symbol" panose="020B0502040204020203" pitchFamily="34" charset="0"/>
                            <a:ea typeface="Segoe UI Symbol" panose="020B0502040204020203" pitchFamily="34" charset="0"/>
                          </a:rPr>
                          <m:t>𝄯</m:t>
                        </m:r>
                      </m:sup>
                    </m:sSup>
                    <m:sSubSup>
                      <m:sSubSupPr>
                        <m:ctrlPr>
                          <a:rPr lang="en-US" i="1">
                            <a:latin typeface="Cambria Math" panose="02040503050406030204" pitchFamily="18" charset="0"/>
                          </a:rPr>
                        </m:ctrlPr>
                      </m:sSubSup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obs</m:t>
                        </m:r>
                      </m:sub>
                      <m:sup>
                        <m:r>
                          <a:rPr lang="en-US" i="1">
                            <a:latin typeface="Cambria Math" panose="02040503050406030204" pitchFamily="18" charset="0"/>
                          </a:rPr>
                          <m:t>−1</m:t>
                        </m:r>
                      </m:sup>
                    </m:sSubSup>
                    <m:r>
                      <a:rPr lang="en-US" b="1" i="1">
                        <a:latin typeface="Cambria Math" panose="02040503050406030204" pitchFamily="18" charset="0"/>
                      </a:rPr>
                      <m:t>𝑭</m:t>
                    </m:r>
                  </m:oMath>
                </a14:m>
                <a:endParaRPr lang="en-US" b="1" dirty="0">
                  <a:latin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Sub>
                  </m:oMath>
                </a14:m>
                <a:r>
                  <a:rPr lang="en-US" dirty="0">
                    <a:latin typeface="Calibri" panose="020F0502020204030204" pitchFamily="34" charset="0"/>
                    <a:cs typeface="Calibri" panose="020F0502020204030204" pitchFamily="34" charset="0"/>
                  </a:rPr>
                  <a:t> = </a:t>
                </a:r>
                <a14:m>
                  <m:oMath xmlns:m="http://schemas.openxmlformats.org/officeDocument/2006/math">
                    <m:sSubSup>
                      <m:sSubSupPr>
                        <m:ctrlPr>
                          <a:rPr lang="en-US" i="1">
                            <a:latin typeface="Cambria Math" panose="02040503050406030204" pitchFamily="18" charset="0"/>
                            <a:cs typeface="Calibri" panose="020F0502020204030204" pitchFamily="34" charset="0"/>
                          </a:rPr>
                        </m:ctrlPr>
                      </m:sSubSupPr>
                      <m:e>
                        <m:r>
                          <a:rPr lang="el-GR" b="1" i="1">
                            <a:latin typeface="Cambria Math" panose="02040503050406030204" pitchFamily="18" charset="0"/>
                            <a:ea typeface="Cambria Math" panose="02040503050406030204" pitchFamily="18" charset="0"/>
                            <a:cs typeface="Calibri" panose="020F0502020204030204" pitchFamily="34" charset="0"/>
                          </a:rPr>
                          <m:t>𝜞</m:t>
                        </m:r>
                      </m:e>
                      <m:sub>
                        <m:r>
                          <m:rPr>
                            <m:sty m:val="p"/>
                          </m:rPr>
                          <a:rPr lang="en-US" i="0">
                            <a:latin typeface="Cambria Math" panose="02040503050406030204" pitchFamily="18" charset="0"/>
                            <a:cs typeface="Calibri" panose="020F0502020204030204" pitchFamily="34" charset="0"/>
                          </a:rPr>
                          <m:t>prior</m:t>
                        </m:r>
                      </m:sub>
                      <m:sup>
                        <m:r>
                          <a:rPr lang="en-US" i="1">
                            <a:latin typeface="Cambria Math" panose="02040503050406030204" pitchFamily="18" charset="0"/>
                            <a:cs typeface="Calibri" panose="020F0502020204030204" pitchFamily="34" charset="0"/>
                          </a:rPr>
                          <m:t>1/2</m:t>
                        </m:r>
                      </m:sup>
                    </m:sSubSup>
                    <m:sSub>
                      <m:sSubPr>
                        <m:ctrlPr>
                          <a:rPr lang="en-US" i="1">
                            <a:latin typeface="Cambria Math" panose="02040503050406030204" pitchFamily="18" charset="0"/>
                          </a:rPr>
                        </m:ctrlPr>
                      </m:sSubPr>
                      <m:e>
                        <m:r>
                          <a:rPr lang="en-US" b="1" i="1">
                            <a:latin typeface="Cambria Math" panose="02040503050406030204" pitchFamily="18" charset="0"/>
                          </a:rPr>
                          <m:t>𝑽</m:t>
                        </m:r>
                      </m:e>
                      <m:sub>
                        <m:r>
                          <a:rPr lang="en-US" i="1">
                            <a:latin typeface="Cambria Math" panose="02040503050406030204" pitchFamily="18" charset="0"/>
                          </a:rPr>
                          <m:t>𝑟</m:t>
                        </m:r>
                      </m:sub>
                    </m:sSub>
                  </m:oMath>
                </a14:m>
                <a:r>
                  <a:rPr lang="en-US" dirty="0">
                    <a:latin typeface="Calibri" panose="020F0502020204030204" pitchFamily="34" charset="0"/>
                    <a:cs typeface="Calibri" panose="020F0502020204030204" pitchFamily="34" charset="0"/>
                  </a:rPr>
                  <a:t>, </a:t>
                </a:r>
                <a14:m>
                  <m:oMath xmlns:m="http://schemas.openxmlformats.org/officeDocument/2006/math">
                    <m:sSubSup>
                      <m:sSubSupPr>
                        <m:ctrlPr>
                          <a:rPr lang="en-US" i="1">
                            <a:latin typeface="Cambria Math" panose="02040503050406030204" pitchFamily="18" charset="0"/>
                          </a:rPr>
                        </m:ctrlPr>
                      </m:sSubSupPr>
                      <m:e>
                        <m:acc>
                          <m:accPr>
                            <m:chr m:val="̃"/>
                            <m:ctrlPr>
                              <a:rPr lang="en-US" b="1"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up>
                        <m:r>
                          <a:rPr lang="en-US" i="1">
                            <a:latin typeface="Cambria Math" panose="02040503050406030204" pitchFamily="18" charset="0"/>
                          </a:rPr>
                          <m:t>♢</m:t>
                        </m:r>
                      </m:sup>
                    </m:sSubSup>
                  </m:oMath>
                </a14:m>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adjoint</a:t>
                </a:r>
                <a:r>
                  <a:rPr lang="en-US" dirty="0">
                    <a:latin typeface="Calibri" panose="020F0502020204030204" pitchFamily="34" charset="0"/>
                    <a:cs typeface="Calibri" panose="020F0502020204030204" pitchFamily="34" charset="0"/>
                  </a:rPr>
                  <a:t> of </a:t>
                </a:r>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𝑽</m:t>
                            </m:r>
                          </m:e>
                        </m:acc>
                      </m:e>
                      <m:sub>
                        <m:r>
                          <a:rPr lang="en-US" i="1">
                            <a:latin typeface="Cambria Math" panose="02040503050406030204" pitchFamily="18" charset="0"/>
                          </a:rPr>
                          <m:t>𝑟</m:t>
                        </m:r>
                      </m:sub>
                    </m:sSub>
                  </m:oMath>
                </a14:m>
                <a:endParaRPr lang="en-US"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14:m>
                  <m:oMath xmlns:m="http://schemas.openxmlformats.org/officeDocument/2006/math">
                    <m:sSubSup>
                      <m:sSubSupPr>
                        <m:ctrlPr>
                          <a:rPr lang="en-US" i="1" smtClean="0">
                            <a:solidFill>
                              <a:schemeClr val="accent1"/>
                            </a:solidFill>
                            <a:latin typeface="Cambria Math" panose="02040503050406030204" pitchFamily="18" charset="0"/>
                          </a:rPr>
                        </m:ctrlPr>
                      </m:sSubSupPr>
                      <m:e>
                        <m:r>
                          <a:rPr lang="el-GR" b="1" i="1">
                            <a:solidFill>
                              <a:schemeClr val="accent1"/>
                            </a:solidFill>
                            <a:latin typeface="Cambria Math" panose="02040503050406030204" pitchFamily="18" charset="0"/>
                            <a:ea typeface="Cambria Math" panose="02040503050406030204" pitchFamily="18" charset="0"/>
                          </a:rPr>
                          <m:t>𝜞</m:t>
                        </m:r>
                      </m:e>
                      <m:sub>
                        <m:r>
                          <m:rPr>
                            <m:sty m:val="p"/>
                          </m:rPr>
                          <a:rPr lang="en-US">
                            <a:solidFill>
                              <a:schemeClr val="accent1"/>
                            </a:solidFill>
                            <a:latin typeface="Cambria Math" panose="02040503050406030204" pitchFamily="18" charset="0"/>
                          </a:rPr>
                          <m:t>prior</m:t>
                        </m:r>
                      </m:sub>
                      <m:sup>
                        <m:r>
                          <a:rPr lang="en-US" i="1">
                            <a:solidFill>
                              <a:schemeClr val="accent1"/>
                            </a:solidFill>
                            <a:latin typeface="Cambria Math" panose="02040503050406030204" pitchFamily="18" charset="0"/>
                          </a:rPr>
                          <m:t>−1</m:t>
                        </m:r>
                      </m:sup>
                    </m:sSubSup>
                  </m:oMath>
                </a14:m>
                <a:r>
                  <a:rPr lang="en-US" dirty="0">
                    <a:solidFill>
                      <a:schemeClr val="accent1"/>
                    </a:solidFill>
                    <a:latin typeface="Calibri" panose="020F0502020204030204" pitchFamily="34" charset="0"/>
                    <a:cs typeface="Calibri" panose="020F0502020204030204" pitchFamily="34" charset="0"/>
                  </a:rPr>
                  <a:t> = </a:t>
                </a:r>
                <a14:m>
                  <m:oMath xmlns:m="http://schemas.openxmlformats.org/officeDocument/2006/math">
                    <m:sSup>
                      <m:sSupPr>
                        <m:ctrlPr>
                          <a:rPr lang="en-US" i="1" smtClean="0">
                            <a:solidFill>
                              <a:schemeClr val="accent1"/>
                            </a:solidFill>
                            <a:latin typeface="Cambria Math" panose="02040503050406030204" pitchFamily="18" charset="0"/>
                            <a:cs typeface="Calibri" panose="020F0502020204030204" pitchFamily="34" charset="0"/>
                          </a:rPr>
                        </m:ctrlPr>
                      </m:sSupPr>
                      <m:e>
                        <m:r>
                          <a:rPr lang="en-US" b="1" i="1" smtClean="0">
                            <a:solidFill>
                              <a:schemeClr val="accent1"/>
                            </a:solidFill>
                            <a:latin typeface="Cambria Math" panose="02040503050406030204" pitchFamily="18" charset="0"/>
                            <a:cs typeface="Calibri" panose="020F0502020204030204" pitchFamily="34" charset="0"/>
                          </a:rPr>
                          <m:t>𝑴</m:t>
                        </m:r>
                      </m:e>
                      <m:sup>
                        <m:r>
                          <a:rPr lang="en-US" b="0" i="1" smtClean="0">
                            <a:solidFill>
                              <a:schemeClr val="accent1"/>
                            </a:solidFill>
                            <a:latin typeface="Cambria Math" panose="02040503050406030204" pitchFamily="18" charset="0"/>
                            <a:cs typeface="Calibri" panose="020F0502020204030204" pitchFamily="34" charset="0"/>
                          </a:rPr>
                          <m:t>−1</m:t>
                        </m:r>
                      </m:sup>
                    </m:sSup>
                    <m:r>
                      <a:rPr lang="en-US" b="1" i="1" smtClean="0">
                        <a:solidFill>
                          <a:schemeClr val="accent1"/>
                        </a:solidFill>
                        <a:latin typeface="Cambria Math" panose="02040503050406030204" pitchFamily="18" charset="0"/>
                        <a:cs typeface="Calibri" panose="020F0502020204030204" pitchFamily="34" charset="0"/>
                      </a:rPr>
                      <m:t>𝑲</m:t>
                    </m:r>
                    <m:r>
                      <a:rPr lang="en-US" b="0" i="1" smtClean="0">
                        <a:solidFill>
                          <a:schemeClr val="accent1"/>
                        </a:solidFill>
                        <a:latin typeface="Cambria Math" panose="02040503050406030204" pitchFamily="18" charset="0"/>
                        <a:cs typeface="Calibri" panose="020F0502020204030204" pitchFamily="34" charset="0"/>
                      </a:rPr>
                      <m:t>, </m:t>
                    </m:r>
                    <m:r>
                      <a:rPr lang="en-US" b="1" i="1" smtClean="0">
                        <a:solidFill>
                          <a:schemeClr val="accent1"/>
                        </a:solidFill>
                        <a:latin typeface="Cambria Math" panose="02040503050406030204" pitchFamily="18" charset="0"/>
                        <a:cs typeface="Calibri" panose="020F0502020204030204" pitchFamily="34" charset="0"/>
                      </a:rPr>
                      <m:t>𝑲</m:t>
                    </m:r>
                  </m:oMath>
                </a14:m>
                <a:r>
                  <a:rPr lang="en-US" i="1" dirty="0">
                    <a:solidFill>
                      <a:schemeClr val="accent1"/>
                    </a:solidFill>
                    <a:latin typeface="Calibri" panose="020F0502020204030204" pitchFamily="34" charset="0"/>
                    <a:cs typeface="Calibri" panose="020F0502020204030204" pitchFamily="34" charset="0"/>
                  </a:rPr>
                  <a:t>= </a:t>
                </a:r>
                <a:r>
                  <a:rPr lang="en-US" dirty="0">
                    <a:solidFill>
                      <a:schemeClr val="accent1"/>
                    </a:solidFill>
                    <a:latin typeface="Calibri" panose="020F0502020204030204" pitchFamily="34" charset="0"/>
                    <a:cs typeface="Calibri" panose="020F0502020204030204" pitchFamily="34" charset="0"/>
                  </a:rPr>
                  <a:t>Laplace stiffness</a:t>
                </a:r>
                <a:r>
                  <a:rPr lang="en-US" dirty="0">
                    <a:latin typeface="Calibri" panose="020F0502020204030204" pitchFamily="34" charset="0"/>
                    <a:cs typeface="Calibri" panose="020F0502020204030204" pitchFamily="34" charset="0"/>
                  </a:rPr>
                  <a:t>.</a:t>
                </a:r>
                <a:endParaRPr lang="en-US" i="1" dirty="0">
                  <a:latin typeface="Calibri" panose="020F0502020204030204" pitchFamily="34" charset="0"/>
                  <a:cs typeface="Calibri" panose="020F0502020204030204" pitchFamily="34" charset="0"/>
                </a:endParaRPr>
              </a:p>
            </p:txBody>
          </p:sp>
        </mc:Choice>
        <mc:Fallback xmlns="">
          <p:sp>
            <p:nvSpPr>
              <p:cNvPr id="31" name="TextBox 30">
                <a:extLst>
                  <a:ext uri="{FF2B5EF4-FFF2-40B4-BE49-F238E27FC236}">
                    <a16:creationId xmlns:a16="http://schemas.microsoft.com/office/drawing/2014/main" id="{AACBF493-0DD8-405C-AAE4-7BAAD3716252}"/>
                  </a:ext>
                </a:extLst>
              </p:cNvPr>
              <p:cNvSpPr txBox="1">
                <a:spLocks noRot="1" noChangeAspect="1" noMove="1" noResize="1" noEditPoints="1" noAdjustHandles="1" noChangeArrowheads="1" noChangeShapeType="1" noTextEdit="1"/>
              </p:cNvSpPr>
              <p:nvPr/>
            </p:nvSpPr>
            <p:spPr>
              <a:xfrm>
                <a:off x="5257800" y="2257202"/>
                <a:ext cx="3810000" cy="3039230"/>
              </a:xfrm>
              <a:prstGeom prst="rect">
                <a:avLst/>
              </a:prstGeom>
              <a:blipFill>
                <a:blip r:embed="rId3"/>
                <a:stretch>
                  <a:fillRect l="-1276" t="-798" r="-1595"/>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2" name="TextBox 31">
                <a:extLst>
                  <a:ext uri="{FF2B5EF4-FFF2-40B4-BE49-F238E27FC236}">
                    <a16:creationId xmlns:a16="http://schemas.microsoft.com/office/drawing/2014/main" id="{DA3E3829-7BB1-44D3-A337-22E5CD328054}"/>
                  </a:ext>
                </a:extLst>
              </p:cNvPr>
              <p:cNvSpPr txBox="1"/>
              <p:nvPr/>
            </p:nvSpPr>
            <p:spPr>
              <a:xfrm>
                <a:off x="76200" y="979099"/>
                <a:ext cx="8001000" cy="1200329"/>
              </a:xfrm>
              <a:prstGeom prst="rect">
                <a:avLst/>
              </a:prstGeom>
              <a:noFill/>
            </p:spPr>
            <p:txBody>
              <a:bodyPr wrap="square" rtlCol="0">
                <a:spAutoFit/>
              </a:bodyPr>
              <a:lstStyle/>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Gaussian prior, likelihood</a:t>
                </a:r>
                <a:r>
                  <a:rPr lang="en-US" b="1" i="1" dirty="0">
                    <a:latin typeface="Calibri" panose="020F0502020204030204" pitchFamily="34" charset="0"/>
                    <a:cs typeface="Calibri" panose="020F0502020204030204" pitchFamily="34" charset="0"/>
                  </a:rPr>
                  <a:t> </a:t>
                </a:r>
                <a14:m>
                  <m:oMath xmlns:m="http://schemas.openxmlformats.org/officeDocument/2006/math">
                    <m:r>
                      <a:rPr lang="en-US" b="1" i="1" smtClean="0">
                        <a:latin typeface="Cambria Math" panose="02040503050406030204" pitchFamily="18" charset="0"/>
                        <a:ea typeface="Cambria Math" panose="02040503050406030204" pitchFamily="18" charset="0"/>
                        <a:cs typeface="Calibri" panose="020F0502020204030204" pitchFamily="34" charset="0"/>
                      </a:rPr>
                      <m:t>⇒</m:t>
                    </m:r>
                  </m:oMath>
                </a14:m>
                <a:r>
                  <a:rPr lang="en-US" b="1" i="1" dirty="0">
                    <a:latin typeface="Calibri" panose="020F0502020204030204" pitchFamily="34" charset="0"/>
                    <a:cs typeface="Calibri" panose="020F0502020204030204" pitchFamily="34" charset="0"/>
                  </a:rPr>
                  <a:t> Gaussian posterior: </a:t>
                </a: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Linearize </a:t>
                </a:r>
                <a:r>
                  <a:rPr lang="en-US" dirty="0">
                    <a:latin typeface="Calibri" panose="020F0502020204030204" pitchFamily="34" charset="0"/>
                    <a:cs typeface="Calibri" panose="020F0502020204030204" pitchFamily="34" charset="0"/>
                  </a:rPr>
                  <a:t>parameter-to-observable map around MAP point:</a:t>
                </a:r>
              </a:p>
            </p:txBody>
          </p:sp>
        </mc:Choice>
        <mc:Fallback xmlns="">
          <p:sp>
            <p:nvSpPr>
              <p:cNvPr id="32" name="TextBox 31">
                <a:extLst>
                  <a:ext uri="{FF2B5EF4-FFF2-40B4-BE49-F238E27FC236}">
                    <a16:creationId xmlns:a16="http://schemas.microsoft.com/office/drawing/2014/main" id="{DA3E3829-7BB1-44D3-A337-22E5CD328054}"/>
                  </a:ext>
                </a:extLst>
              </p:cNvPr>
              <p:cNvSpPr txBox="1">
                <a:spLocks noRot="1" noChangeAspect="1" noMove="1" noResize="1" noEditPoints="1" noAdjustHandles="1" noChangeArrowheads="1" noChangeShapeType="1" noTextEdit="1"/>
              </p:cNvSpPr>
              <p:nvPr/>
            </p:nvSpPr>
            <p:spPr>
              <a:xfrm>
                <a:off x="76200" y="979099"/>
                <a:ext cx="8001000" cy="1200329"/>
              </a:xfrm>
              <a:prstGeom prst="rect">
                <a:avLst/>
              </a:prstGeom>
              <a:blipFill>
                <a:blip r:embed="rId4"/>
                <a:stretch>
                  <a:fillRect l="-534" b="-7107"/>
                </a:stretch>
              </a:blipFill>
            </p:spPr>
            <p:txBody>
              <a:bodyPr/>
              <a:lstStyle/>
              <a:p>
                <a:r>
                  <a:rPr lang="en-US">
                    <a:noFill/>
                  </a:rPr>
                  <a:t> </a:t>
                </a:r>
              </a:p>
            </p:txBody>
          </p:sp>
        </mc:Fallback>
      </mc:AlternateContent>
      <p:sp>
        <p:nvSpPr>
          <p:cNvPr id="34" name="TextBox 33">
            <a:extLst>
              <a:ext uri="{FF2B5EF4-FFF2-40B4-BE49-F238E27FC236}">
                <a16:creationId xmlns:a16="http://schemas.microsoft.com/office/drawing/2014/main" id="{0EBF2FA4-C287-4A4A-830D-CC365D0BBB59}"/>
              </a:ext>
            </a:extLst>
          </p:cNvPr>
          <p:cNvSpPr txBox="1"/>
          <p:nvPr/>
        </p:nvSpPr>
        <p:spPr>
          <a:xfrm>
            <a:off x="76200" y="2786651"/>
            <a:ext cx="7696200" cy="369332"/>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Covariance</a:t>
            </a:r>
            <a:r>
              <a:rPr lang="en-US" dirty="0">
                <a:latin typeface="Calibri" panose="020F0502020204030204" pitchFamily="34" charset="0"/>
                <a:cs typeface="Calibri" panose="020F0502020204030204" pitchFamily="34" charset="0"/>
              </a:rPr>
              <a:t> of Gaussian </a:t>
            </a:r>
            <a:r>
              <a:rPr lang="en-US" b="1" i="1" dirty="0">
                <a:latin typeface="Calibri" panose="020F0502020204030204" pitchFamily="34" charset="0"/>
                <a:cs typeface="Calibri" panose="020F0502020204030204" pitchFamily="34" charset="0"/>
              </a:rPr>
              <a:t>posterior</a:t>
            </a:r>
            <a:r>
              <a:rPr lang="en-US" dirty="0">
                <a:latin typeface="Calibri" panose="020F0502020204030204" pitchFamily="34" charset="0"/>
                <a:cs typeface="Calibri" panose="020F0502020204030204" pitchFamily="34" charset="0"/>
              </a:rPr>
              <a:t> given by:</a:t>
            </a:r>
          </a:p>
        </p:txBody>
      </p:sp>
      <p:sp>
        <p:nvSpPr>
          <p:cNvPr id="36" name="TextBox 35">
            <a:extLst>
              <a:ext uri="{FF2B5EF4-FFF2-40B4-BE49-F238E27FC236}">
                <a16:creationId xmlns:a16="http://schemas.microsoft.com/office/drawing/2014/main" id="{8F2E4443-DFF3-4FC7-BC93-456A4B8A66C0}"/>
              </a:ext>
            </a:extLst>
          </p:cNvPr>
          <p:cNvSpPr txBox="1"/>
          <p:nvPr/>
        </p:nvSpPr>
        <p:spPr>
          <a:xfrm>
            <a:off x="0" y="6528519"/>
            <a:ext cx="8493392"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Bui-Thanh, </a:t>
            </a:r>
            <a:r>
              <a:rPr lang="en-US" sz="1600" dirty="0" err="1">
                <a:solidFill>
                  <a:schemeClr val="bg1"/>
                </a:solidFill>
                <a:latin typeface="Calibri" panose="020F0502020204030204" pitchFamily="34" charset="0"/>
                <a:cs typeface="Calibri" panose="020F0502020204030204" pitchFamily="34" charset="0"/>
              </a:rPr>
              <a:t>Ghattas</a:t>
            </a:r>
            <a:r>
              <a:rPr lang="en-US" sz="1600" dirty="0">
                <a:solidFill>
                  <a:schemeClr val="bg1"/>
                </a:solidFill>
                <a:latin typeface="Calibri" panose="020F0502020204030204" pitchFamily="34" charset="0"/>
                <a:cs typeface="Calibri" panose="020F0502020204030204" pitchFamily="34" charset="0"/>
              </a:rPr>
              <a:t>, Martin, Stadler, </a:t>
            </a:r>
            <a:r>
              <a:rPr lang="en-US" sz="1600" i="1" dirty="0">
                <a:solidFill>
                  <a:schemeClr val="bg1"/>
                </a:solidFill>
                <a:latin typeface="Calibri" panose="020F0502020204030204" pitchFamily="34" charset="0"/>
                <a:cs typeface="Calibri" panose="020F0502020204030204" pitchFamily="34" charset="0"/>
              </a:rPr>
              <a:t>SISC</a:t>
            </a:r>
            <a:r>
              <a:rPr lang="en-US" sz="1600" dirty="0">
                <a:solidFill>
                  <a:schemeClr val="bg1"/>
                </a:solidFill>
                <a:latin typeface="Calibri" panose="020F0502020204030204" pitchFamily="34" charset="0"/>
                <a:cs typeface="Calibri" panose="020F0502020204030204" pitchFamily="34" charset="0"/>
              </a:rPr>
              <a:t>, 2013.  ** Constantine, Kent, Bui-Thanh, </a:t>
            </a:r>
            <a:r>
              <a:rPr lang="en-US" sz="1600" i="1" dirty="0">
                <a:solidFill>
                  <a:schemeClr val="bg1"/>
                </a:solidFill>
                <a:latin typeface="Calibri" panose="020F0502020204030204" pitchFamily="34" charset="0"/>
                <a:cs typeface="Calibri" panose="020F0502020204030204" pitchFamily="34" charset="0"/>
              </a:rPr>
              <a:t>SISC</a:t>
            </a:r>
            <a:r>
              <a:rPr lang="en-US" sz="1600" dirty="0">
                <a:solidFill>
                  <a:schemeClr val="bg1"/>
                </a:solidFill>
                <a:latin typeface="Calibri" panose="020F0502020204030204" pitchFamily="34" charset="0"/>
                <a:cs typeface="Calibri" panose="020F0502020204030204" pitchFamily="34" charset="0"/>
              </a:rPr>
              <a:t>, 2016. </a:t>
            </a:r>
          </a:p>
        </p:txBody>
      </p:sp>
      <mc:AlternateContent xmlns:mc="http://schemas.openxmlformats.org/markup-compatibility/2006" xmlns:a14="http://schemas.microsoft.com/office/drawing/2010/main">
        <mc:Choice Requires="a14">
          <p:sp>
            <p:nvSpPr>
              <p:cNvPr id="37" name="TextBox 36">
                <a:extLst>
                  <a:ext uri="{FF2B5EF4-FFF2-40B4-BE49-F238E27FC236}">
                    <a16:creationId xmlns:a16="http://schemas.microsoft.com/office/drawing/2014/main" id="{6FF4F11A-D36B-41FB-96E4-286F8DFA01D4}"/>
                  </a:ext>
                </a:extLst>
              </p:cNvPr>
              <p:cNvSpPr txBox="1"/>
              <p:nvPr/>
            </p:nvSpPr>
            <p:spPr>
              <a:xfrm>
                <a:off x="426632" y="2239370"/>
                <a:ext cx="4637680" cy="288990"/>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p>
                        <m:sSupPr>
                          <m:ctrlPr>
                            <a:rPr lang="en-US" b="1" i="1" smtClean="0">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r>
                        <a:rPr lang="en-US" b="1" i="1">
                          <a:latin typeface="Cambria Math" panose="02040503050406030204" pitchFamily="18" charset="0"/>
                          <a:cs typeface="Calibri" panose="020F0502020204030204" pitchFamily="34" charset="0"/>
                        </a:rPr>
                        <m:t>=</m:t>
                      </m:r>
                      <m:r>
                        <a:rPr lang="en-US" b="1" i="1">
                          <a:latin typeface="Cambria Math" panose="02040503050406030204" pitchFamily="18" charset="0"/>
                          <a:cs typeface="Calibri" panose="020F0502020204030204" pitchFamily="34" charset="0"/>
                        </a:rPr>
                        <m:t>𝒇</m:t>
                      </m:r>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e>
                      </m:d>
                      <m:r>
                        <a:rPr lang="en-US" i="1">
                          <a:latin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r>
                        <a:rPr lang="en-US"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𝒇</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sSub>
                            <m:sSubPr>
                              <m:ctrlPr>
                                <a:rPr lang="en-US" b="0" i="1" smtClean="0">
                                  <a:latin typeface="Cambria Math" panose="02040503050406030204" pitchFamily="18" charset="0"/>
                                  <a:ea typeface="Cambria Math" panose="02040503050406030204" pitchFamily="18" charset="0"/>
                                  <a:cs typeface="Calibri" panose="020F0502020204030204" pitchFamily="34" charset="0"/>
                                </a:rPr>
                              </m:ctrlPr>
                            </m:sSub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b="0" i="0" smtClean="0">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b="1" i="1" smtClean="0">
                          <a:latin typeface="Cambria Math" panose="02040503050406030204" pitchFamily="18" charset="0"/>
                          <a:ea typeface="Cambria Math" panose="02040503050406030204" pitchFamily="18" charset="0"/>
                          <a:cs typeface="Calibri" panose="020F0502020204030204" pitchFamily="34" charset="0"/>
                        </a:rPr>
                        <m:t>𝑭</m:t>
                      </m:r>
                      <m:d>
                        <m:dPr>
                          <m:ctrlPr>
                            <a:rPr lang="en-US" b="0" i="1" smtClean="0">
                              <a:latin typeface="Cambria Math" panose="02040503050406030204" pitchFamily="18" charset="0"/>
                              <a:ea typeface="Cambria Math" panose="02040503050406030204" pitchFamily="18" charset="0"/>
                              <a:cs typeface="Calibri" panose="020F0502020204030204" pitchFamily="34" charset="0"/>
                            </a:rPr>
                          </m:ctrlPr>
                        </m:dPr>
                        <m:e>
                          <m:r>
                            <a:rPr lang="en-US" b="1" i="1" smtClean="0">
                              <a:latin typeface="Cambria Math" panose="02040503050406030204" pitchFamily="18" charset="0"/>
                              <a:ea typeface="Cambria Math" panose="02040503050406030204" pitchFamily="18" charset="0"/>
                              <a:cs typeface="Calibri" panose="020F0502020204030204" pitchFamily="34" charset="0"/>
                            </a:rPr>
                            <m:t>𝒛</m:t>
                          </m:r>
                          <m:r>
                            <a:rPr lang="en-US" b="0" i="1" smtClean="0">
                              <a:latin typeface="Cambria Math" panose="02040503050406030204" pitchFamily="18" charset="0"/>
                              <a:ea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e>
                      </m:d>
                      <m:r>
                        <a:rPr lang="en-US" b="0" i="1" smtClean="0">
                          <a:latin typeface="Cambria Math" panose="02040503050406030204" pitchFamily="18" charset="0"/>
                          <a:ea typeface="Cambria Math" panose="02040503050406030204" pitchFamily="18" charset="0"/>
                          <a:cs typeface="Calibri" panose="020F0502020204030204" pitchFamily="34" charset="0"/>
                        </a:rPr>
                        <m:t>+</m:t>
                      </m:r>
                      <m:r>
                        <a:rPr lang="en-US" i="1">
                          <a:latin typeface="Cambria Math" panose="02040503050406030204" pitchFamily="18" charset="0"/>
                          <a:ea typeface="Cambria Math" panose="02040503050406030204" pitchFamily="18" charset="0"/>
                          <a:cs typeface="Calibri" panose="020F0502020204030204" pitchFamily="34" charset="0"/>
                        </a:rPr>
                        <m:t>𝜖</m:t>
                      </m:r>
                    </m:oMath>
                  </m:oMathPara>
                </a14:m>
                <a:endParaRPr lang="en-US" dirty="0"/>
              </a:p>
            </p:txBody>
          </p:sp>
        </mc:Choice>
        <mc:Fallback xmlns="">
          <p:sp>
            <p:nvSpPr>
              <p:cNvPr id="37" name="TextBox 36">
                <a:extLst>
                  <a:ext uri="{FF2B5EF4-FFF2-40B4-BE49-F238E27FC236}">
                    <a16:creationId xmlns:a16="http://schemas.microsoft.com/office/drawing/2014/main" id="{6FF4F11A-D36B-41FB-96E4-286F8DFA01D4}"/>
                  </a:ext>
                </a:extLst>
              </p:cNvPr>
              <p:cNvSpPr txBox="1">
                <a:spLocks noRot="1" noChangeAspect="1" noMove="1" noResize="1" noEditPoints="1" noAdjustHandles="1" noChangeArrowheads="1" noChangeShapeType="1" noTextEdit="1"/>
              </p:cNvSpPr>
              <p:nvPr/>
            </p:nvSpPr>
            <p:spPr>
              <a:xfrm>
                <a:off x="426632" y="2239370"/>
                <a:ext cx="4637680" cy="288990"/>
              </a:xfrm>
              <a:prstGeom prst="rect">
                <a:avLst/>
              </a:prstGeom>
              <a:blipFill>
                <a:blip r:embed="rId6"/>
                <a:stretch>
                  <a:fillRect l="-920" t="-2083" r="-263" b="-33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8" name="Rectangle 37">
                <a:extLst>
                  <a:ext uri="{FF2B5EF4-FFF2-40B4-BE49-F238E27FC236}">
                    <a16:creationId xmlns:a16="http://schemas.microsoft.com/office/drawing/2014/main" id="{1128412F-4CA9-46CC-B658-EBFB72629836}"/>
                  </a:ext>
                </a:extLst>
              </p:cNvPr>
              <p:cNvSpPr/>
              <p:nvPr/>
            </p:nvSpPr>
            <p:spPr>
              <a:xfrm>
                <a:off x="5064312" y="1198970"/>
                <a:ext cx="3429080" cy="413768"/>
              </a:xfrm>
              <a:prstGeom prst="rect">
                <a:avLst/>
              </a:prstGeom>
              <a:solidFill>
                <a:srgbClr val="CCFF99"/>
              </a:solidFill>
            </p:spPr>
            <p:txBody>
              <a:bodyPr wrap="none">
                <a:spAutoFit/>
              </a:bodyPr>
              <a:lstStyle/>
              <a:p>
                <a14:m>
                  <m:oMath xmlns:m="http://schemas.openxmlformats.org/officeDocument/2006/math">
                    <m:sSub>
                      <m:sSubPr>
                        <m:ctrlPr>
                          <a:rPr lang="en-US" i="1">
                            <a:latin typeface="Cambria Math" panose="02040503050406030204" pitchFamily="18" charset="0"/>
                            <a:cs typeface="Calibri" panose="020F0502020204030204" pitchFamily="34" charset="0"/>
                          </a:rPr>
                        </m:ctrlPr>
                      </m:sSubPr>
                      <m:e>
                        <m:r>
                          <a:rPr lang="en-US" i="1">
                            <a:latin typeface="Cambria Math" panose="02040503050406030204" pitchFamily="18" charset="0"/>
                            <a:ea typeface="Cambria Math" panose="02040503050406030204" pitchFamily="18" charset="0"/>
                            <a:cs typeface="Calibri" panose="020F0502020204030204" pitchFamily="34" charset="0"/>
                          </a:rPr>
                          <m:t>𝜋</m:t>
                        </m:r>
                      </m:e>
                      <m:sub>
                        <m:r>
                          <m:rPr>
                            <m:sty m:val="p"/>
                          </m:rPr>
                          <a:rPr lang="en-US">
                            <a:latin typeface="Cambria Math" panose="02040503050406030204" pitchFamily="18" charset="0"/>
                            <a:cs typeface="Calibri" panose="020F0502020204030204" pitchFamily="34" charset="0"/>
                          </a:rPr>
                          <m:t>pos</m:t>
                        </m:r>
                      </m:sub>
                    </m:sSub>
                    <m:d>
                      <m:dPr>
                        <m:ctrlPr>
                          <a:rPr lang="en-US" i="1">
                            <a:latin typeface="Cambria Math" panose="02040503050406030204" pitchFamily="18" charset="0"/>
                            <a:cs typeface="Calibri" panose="020F0502020204030204" pitchFamily="34" charset="0"/>
                          </a:rPr>
                        </m:ctrlPr>
                      </m:dPr>
                      <m:e>
                        <m:r>
                          <a:rPr lang="en-US" b="1" i="1">
                            <a:latin typeface="Cambria Math" panose="02040503050406030204" pitchFamily="18" charset="0"/>
                            <a:cs typeface="Calibri" panose="020F0502020204030204" pitchFamily="34" charset="0"/>
                          </a:rPr>
                          <m:t>𝒛</m:t>
                        </m:r>
                        <m:r>
                          <a:rPr lang="en-US" b="1" i="1">
                            <a:latin typeface="Cambria Math" panose="02040503050406030204" pitchFamily="18" charset="0"/>
                            <a:cs typeface="Calibri" panose="020F0502020204030204" pitchFamily="34" charset="0"/>
                          </a:rPr>
                          <m:t> | </m:t>
                        </m:r>
                        <m:sSup>
                          <m:sSupPr>
                            <m:ctrlPr>
                              <a:rPr lang="en-US" b="1" i="1">
                                <a:latin typeface="Cambria Math" panose="02040503050406030204" pitchFamily="18" charset="0"/>
                                <a:cs typeface="Calibri" panose="020F0502020204030204" pitchFamily="34" charset="0"/>
                              </a:rPr>
                            </m:ctrlPr>
                          </m:sSupPr>
                          <m:e>
                            <m:r>
                              <a:rPr lang="en-US" b="1" i="1">
                                <a:latin typeface="Cambria Math" panose="02040503050406030204" pitchFamily="18" charset="0"/>
                                <a:cs typeface="Calibri" panose="020F0502020204030204" pitchFamily="34" charset="0"/>
                              </a:rPr>
                              <m:t>𝒚</m:t>
                            </m:r>
                          </m:e>
                          <m:sup>
                            <m:r>
                              <m:rPr>
                                <m:sty m:val="p"/>
                              </m:rPr>
                              <a:rPr lang="en-US">
                                <a:latin typeface="Cambria Math" panose="02040503050406030204" pitchFamily="18" charset="0"/>
                                <a:cs typeface="Calibri" panose="020F0502020204030204" pitchFamily="34" charset="0"/>
                              </a:rPr>
                              <m:t>obs</m:t>
                            </m:r>
                          </m:sup>
                        </m:sSup>
                      </m:e>
                    </m:d>
                    <m:r>
                      <a:rPr lang="en-US">
                        <a:latin typeface="Cambria Math" panose="02040503050406030204" pitchFamily="18" charset="0"/>
                        <a:cs typeface="Calibri" panose="020F0502020204030204" pitchFamily="34" charset="0"/>
                      </a:rPr>
                      <m:t>=</m:t>
                    </m:r>
                    <m:r>
                      <a:rPr lang="en-US" i="1" dirty="0">
                        <a:latin typeface="Cambria Math" panose="02040503050406030204" pitchFamily="18" charset="0"/>
                        <a:cs typeface="Calibri" panose="020F0502020204030204" pitchFamily="34" charset="0"/>
                      </a:rPr>
                      <m:t>𝑁</m:t>
                    </m:r>
                    <m:r>
                      <a:rPr lang="en-US" i="1" dirty="0">
                        <a:latin typeface="Cambria Math" panose="02040503050406030204" pitchFamily="18" charset="0"/>
                        <a:cs typeface="Calibri" panose="020F0502020204030204" pitchFamily="34" charset="0"/>
                      </a:rPr>
                      <m:t>(</m:t>
                    </m:r>
                    <m:sSub>
                      <m:sSubPr>
                        <m:ctrlPr>
                          <a:rPr lang="en-US" i="1">
                            <a:latin typeface="Cambria Math" panose="02040503050406030204" pitchFamily="18" charset="0"/>
                            <a:ea typeface="Cambria Math" panose="02040503050406030204" pitchFamily="18" charset="0"/>
                            <a:cs typeface="Calibri" panose="020F0502020204030204" pitchFamily="34" charset="0"/>
                          </a:rPr>
                        </m:ctrlPr>
                      </m:sSubPr>
                      <m:e>
                        <m:r>
                          <a:rPr lang="en-US" b="1" i="1">
                            <a:latin typeface="Cambria Math" panose="02040503050406030204" pitchFamily="18" charset="0"/>
                            <a:ea typeface="Cambria Math" panose="02040503050406030204" pitchFamily="18" charset="0"/>
                            <a:cs typeface="Calibri" panose="020F0502020204030204" pitchFamily="34" charset="0"/>
                          </a:rPr>
                          <m:t>𝒛</m:t>
                        </m:r>
                      </m:e>
                      <m:sub>
                        <m:r>
                          <m:rPr>
                            <m:sty m:val="p"/>
                          </m:rPr>
                          <a:rPr lang="en-US">
                            <a:latin typeface="Cambria Math" panose="02040503050406030204" pitchFamily="18" charset="0"/>
                            <a:ea typeface="Cambria Math" panose="02040503050406030204" pitchFamily="18" charset="0"/>
                            <a:cs typeface="Calibri" panose="020F0502020204030204" pitchFamily="34" charset="0"/>
                          </a:rPr>
                          <m:t>MAP</m:t>
                        </m:r>
                      </m:sub>
                    </m:sSub>
                  </m:oMath>
                </a14:m>
                <a:r>
                  <a:rPr lang="en-US" dirty="0">
                    <a:latin typeface="Calibri" panose="020F0502020204030204" pitchFamily="34" charset="0"/>
                    <a:cs typeface="Calibri" panose="020F0502020204030204" pitchFamily="34" charset="0"/>
                  </a:rPr>
                  <a:t>,</a:t>
                </a:r>
                <a:r>
                  <a:rPr lang="en-US" dirty="0"/>
                  <a:t> </a:t>
                </a:r>
                <a14:m>
                  <m:oMath xmlns:m="http://schemas.openxmlformats.org/officeDocument/2006/math">
                    <m:sSub>
                      <m:sSubPr>
                        <m:ctrlPr>
                          <a:rPr lang="en-US" i="1">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i="1">
                        <a:latin typeface="Cambria Math" panose="02040503050406030204" pitchFamily="18" charset="0"/>
                      </a:rPr>
                      <m:t>)</m:t>
                    </m:r>
                  </m:oMath>
                </a14:m>
                <a:endParaRPr lang="en-US" dirty="0"/>
              </a:p>
            </p:txBody>
          </p:sp>
        </mc:Choice>
        <mc:Fallback xmlns="">
          <p:sp>
            <p:nvSpPr>
              <p:cNvPr id="38" name="Rectangle 37">
                <a:extLst>
                  <a:ext uri="{FF2B5EF4-FFF2-40B4-BE49-F238E27FC236}">
                    <a16:creationId xmlns:a16="http://schemas.microsoft.com/office/drawing/2014/main" id="{1128412F-4CA9-46CC-B658-EBFB72629836}"/>
                  </a:ext>
                </a:extLst>
              </p:cNvPr>
              <p:cNvSpPr>
                <a:spLocks noRot="1" noChangeAspect="1" noMove="1" noResize="1" noEditPoints="1" noAdjustHandles="1" noChangeArrowheads="1" noChangeShapeType="1" noTextEdit="1"/>
              </p:cNvSpPr>
              <p:nvPr/>
            </p:nvSpPr>
            <p:spPr>
              <a:xfrm>
                <a:off x="5064312" y="1198970"/>
                <a:ext cx="3429080" cy="413768"/>
              </a:xfrm>
              <a:prstGeom prst="rect">
                <a:avLst/>
              </a:prstGeom>
              <a:blipFill>
                <a:blip r:embed="rId7"/>
                <a:stretch>
                  <a:fillRect t="-2941" b="-1764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9" name="TextBox 38">
                <a:extLst>
                  <a:ext uri="{FF2B5EF4-FFF2-40B4-BE49-F238E27FC236}">
                    <a16:creationId xmlns:a16="http://schemas.microsoft.com/office/drawing/2014/main" id="{41D10508-E2AF-4A4B-9E6D-D77A644D6259}"/>
                  </a:ext>
                </a:extLst>
              </p:cNvPr>
              <p:cNvSpPr txBox="1"/>
              <p:nvPr/>
            </p:nvSpPr>
            <p:spPr>
              <a:xfrm>
                <a:off x="70223" y="3983821"/>
                <a:ext cx="4800600" cy="671018"/>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Low-rank approximation </a:t>
                </a:r>
                <a:r>
                  <a:rPr lang="en-US" dirty="0">
                    <a:latin typeface="Calibri" panose="020F0502020204030204" pitchFamily="34" charset="0"/>
                    <a:cs typeface="Calibri" panose="020F0502020204030204" pitchFamily="34" charset="0"/>
                  </a:rPr>
                  <a:t>of </a:t>
                </a:r>
                <a14:m>
                  <m:oMath xmlns:m="http://schemas.openxmlformats.org/officeDocument/2006/math">
                    <m:sSub>
                      <m:sSubPr>
                        <m:ctrlPr>
                          <a:rPr lang="en-US" i="1">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b="0" i="0">
                        <a:latin typeface="Cambria Math" panose="02040503050406030204" pitchFamily="18" charset="0"/>
                      </a:rPr>
                      <m:t> </m:t>
                    </m:r>
                  </m:oMath>
                </a14:m>
                <a:r>
                  <a:rPr lang="en-US" dirty="0">
                    <a:latin typeface="Calibri" panose="020F0502020204030204" pitchFamily="34" charset="0"/>
                    <a:cs typeface="Calibri" panose="020F0502020204030204" pitchFamily="34" charset="0"/>
                  </a:rPr>
                  <a:t>obtained using Sherman-Morrison-Woodbury formula: </a:t>
                </a:r>
              </a:p>
            </p:txBody>
          </p:sp>
        </mc:Choice>
        <mc:Fallback xmlns="">
          <p:sp>
            <p:nvSpPr>
              <p:cNvPr id="39" name="TextBox 38">
                <a:extLst>
                  <a:ext uri="{FF2B5EF4-FFF2-40B4-BE49-F238E27FC236}">
                    <a16:creationId xmlns:a16="http://schemas.microsoft.com/office/drawing/2014/main" id="{41D10508-E2AF-4A4B-9E6D-D77A644D6259}"/>
                  </a:ext>
                </a:extLst>
              </p:cNvPr>
              <p:cNvSpPr txBox="1">
                <a:spLocks noRot="1" noChangeAspect="1" noMove="1" noResize="1" noEditPoints="1" noAdjustHandles="1" noChangeArrowheads="1" noChangeShapeType="1" noTextEdit="1"/>
              </p:cNvSpPr>
              <p:nvPr/>
            </p:nvSpPr>
            <p:spPr>
              <a:xfrm>
                <a:off x="70223" y="3983821"/>
                <a:ext cx="4800600" cy="671018"/>
              </a:xfrm>
              <a:prstGeom prst="rect">
                <a:avLst/>
              </a:prstGeom>
              <a:blipFill>
                <a:blip r:embed="rId8"/>
                <a:stretch>
                  <a:fillRect l="-889" t="-4545" b="-13636"/>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41" name="TextBox 40">
                <a:extLst>
                  <a:ext uri="{FF2B5EF4-FFF2-40B4-BE49-F238E27FC236}">
                    <a16:creationId xmlns:a16="http://schemas.microsoft.com/office/drawing/2014/main" id="{7B9C1423-E797-4145-992E-22ECA0330916}"/>
                  </a:ext>
                </a:extLst>
              </p:cNvPr>
              <p:cNvSpPr txBox="1"/>
              <p:nvPr/>
            </p:nvSpPr>
            <p:spPr>
              <a:xfrm>
                <a:off x="1036363" y="4743121"/>
                <a:ext cx="2581411" cy="362279"/>
              </a:xfrm>
              <a:prstGeom prst="rect">
                <a:avLst/>
              </a:prstGeom>
              <a:noFill/>
              <a:ln>
                <a:solidFill>
                  <a:schemeClr val="tx1"/>
                </a:solidFill>
              </a:ln>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i="1" smtClean="0">
                          <a:latin typeface="Cambria Math" panose="02040503050406030204" pitchFamily="18" charset="0"/>
                          <a:ea typeface="Cambria Math" panose="02040503050406030204" pitchFamily="18" charset="0"/>
                        </a:rPr>
                        <m:t>≈</m:t>
                      </m:r>
                      <m:sSub>
                        <m:sSubPr>
                          <m:ctrlPr>
                            <a:rPr lang="en-US" i="1" smtClean="0">
                              <a:solidFill>
                                <a:schemeClr val="accent1"/>
                              </a:solidFill>
                              <a:latin typeface="Cambria Math" panose="02040503050406030204" pitchFamily="18" charset="0"/>
                            </a:rPr>
                          </m:ctrlPr>
                        </m:sSubPr>
                        <m:e>
                          <m:r>
                            <a:rPr lang="el-GR" b="1" i="1">
                              <a:solidFill>
                                <a:schemeClr val="accent1"/>
                              </a:solidFill>
                              <a:latin typeface="Cambria Math" panose="02040503050406030204" pitchFamily="18" charset="0"/>
                              <a:ea typeface="Cambria Math" panose="02040503050406030204" pitchFamily="18" charset="0"/>
                            </a:rPr>
                            <m:t>𝜞</m:t>
                          </m:r>
                        </m:e>
                        <m:sub>
                          <m:r>
                            <m:rPr>
                              <m:sty m:val="p"/>
                            </m:rPr>
                            <a:rPr lang="en-US">
                              <a:solidFill>
                                <a:schemeClr val="accent1"/>
                              </a:solidFill>
                              <a:latin typeface="Cambria Math" panose="02040503050406030204" pitchFamily="18" charset="0"/>
                            </a:rPr>
                            <m:t>p</m:t>
                          </m:r>
                          <m:r>
                            <m:rPr>
                              <m:sty m:val="p"/>
                            </m:rPr>
                            <a:rPr lang="en-US" b="0" i="0" smtClean="0">
                              <a:solidFill>
                                <a:schemeClr val="accent1"/>
                              </a:solidFill>
                              <a:latin typeface="Cambria Math" panose="02040503050406030204" pitchFamily="18" charset="0"/>
                            </a:rPr>
                            <m:t>rior</m:t>
                          </m:r>
                        </m:sub>
                      </m:sSub>
                      <m:r>
                        <a:rPr lang="en-US" b="0" i="1" smtClean="0">
                          <a:latin typeface="Cambria Math" panose="02040503050406030204" pitchFamily="18" charset="0"/>
                        </a:rPr>
                        <m:t>−</m:t>
                      </m:r>
                      <m:sSub>
                        <m:sSubPr>
                          <m:ctrlPr>
                            <a:rPr lang="en-US" b="0" i="1" smtClean="0">
                              <a:solidFill>
                                <a:schemeClr val="accent6"/>
                              </a:solidFill>
                              <a:latin typeface="Cambria Math" panose="02040503050406030204" pitchFamily="18" charset="0"/>
                            </a:rPr>
                          </m:ctrlPr>
                        </m:sSubPr>
                        <m:e>
                          <m:acc>
                            <m:accPr>
                              <m:chr m:val="̃"/>
                              <m:ctrlPr>
                                <a:rPr lang="en-US" b="0" i="1" smtClean="0">
                                  <a:solidFill>
                                    <a:schemeClr val="accent6"/>
                                  </a:solidFill>
                                  <a:latin typeface="Cambria Math" panose="02040503050406030204" pitchFamily="18" charset="0"/>
                                </a:rPr>
                              </m:ctrlPr>
                            </m:accPr>
                            <m:e>
                              <m:r>
                                <a:rPr lang="en-US" b="1" i="1" smtClean="0">
                                  <a:solidFill>
                                    <a:schemeClr val="accent6"/>
                                  </a:solidFill>
                                  <a:latin typeface="Cambria Math" panose="02040503050406030204" pitchFamily="18" charset="0"/>
                                </a:rPr>
                                <m:t>𝑽</m:t>
                              </m:r>
                            </m:e>
                          </m:acc>
                        </m:e>
                        <m:sub>
                          <m:r>
                            <a:rPr lang="en-US" b="0" i="1" smtClean="0">
                              <a:solidFill>
                                <a:schemeClr val="accent6"/>
                              </a:solidFill>
                              <a:latin typeface="Cambria Math" panose="02040503050406030204" pitchFamily="18" charset="0"/>
                            </a:rPr>
                            <m:t>𝑟</m:t>
                          </m:r>
                        </m:sub>
                      </m:sSub>
                      <m:sSub>
                        <m:sSubPr>
                          <m:ctrlPr>
                            <a:rPr lang="en-US" b="0" i="1" smtClean="0">
                              <a:solidFill>
                                <a:schemeClr val="accent6"/>
                              </a:solidFill>
                              <a:latin typeface="Cambria Math" panose="02040503050406030204" pitchFamily="18" charset="0"/>
                            </a:rPr>
                          </m:ctrlPr>
                        </m:sSubPr>
                        <m:e>
                          <m:r>
                            <a:rPr lang="en-US" b="1" i="1" smtClean="0">
                              <a:solidFill>
                                <a:schemeClr val="accent6"/>
                              </a:solidFill>
                              <a:latin typeface="Cambria Math" panose="02040503050406030204" pitchFamily="18" charset="0"/>
                            </a:rPr>
                            <m:t>𝑫</m:t>
                          </m:r>
                        </m:e>
                        <m:sub>
                          <m:r>
                            <a:rPr lang="en-US" b="0" i="1" smtClean="0">
                              <a:solidFill>
                                <a:schemeClr val="accent6"/>
                              </a:solidFill>
                              <a:latin typeface="Cambria Math" panose="02040503050406030204" pitchFamily="18" charset="0"/>
                            </a:rPr>
                            <m:t>𝑟</m:t>
                          </m:r>
                        </m:sub>
                      </m:sSub>
                      <m:sSubSup>
                        <m:sSubSupPr>
                          <m:ctrlPr>
                            <a:rPr lang="en-US" b="0" i="1" smtClean="0">
                              <a:solidFill>
                                <a:schemeClr val="accent6"/>
                              </a:solidFill>
                              <a:latin typeface="Cambria Math" panose="02040503050406030204" pitchFamily="18" charset="0"/>
                            </a:rPr>
                          </m:ctrlPr>
                        </m:sSubSupPr>
                        <m:e>
                          <m:acc>
                            <m:accPr>
                              <m:chr m:val="̃"/>
                              <m:ctrlPr>
                                <a:rPr lang="en-US" b="1" i="1" smtClean="0">
                                  <a:solidFill>
                                    <a:schemeClr val="accent6"/>
                                  </a:solidFill>
                                  <a:latin typeface="Cambria Math" panose="02040503050406030204" pitchFamily="18" charset="0"/>
                                </a:rPr>
                              </m:ctrlPr>
                            </m:accPr>
                            <m:e>
                              <m:r>
                                <a:rPr lang="en-US" b="1" i="1" smtClean="0">
                                  <a:solidFill>
                                    <a:schemeClr val="accent6"/>
                                  </a:solidFill>
                                  <a:latin typeface="Cambria Math" panose="02040503050406030204" pitchFamily="18" charset="0"/>
                                </a:rPr>
                                <m:t>𝑽</m:t>
                              </m:r>
                            </m:e>
                          </m:acc>
                        </m:e>
                        <m:sub>
                          <m:r>
                            <a:rPr lang="en-US" b="0" i="1" smtClean="0">
                              <a:solidFill>
                                <a:schemeClr val="accent6"/>
                              </a:solidFill>
                              <a:latin typeface="Cambria Math" panose="02040503050406030204" pitchFamily="18" charset="0"/>
                            </a:rPr>
                            <m:t>𝑟</m:t>
                          </m:r>
                        </m:sub>
                        <m:sup>
                          <m:r>
                            <a:rPr lang="en-US" b="0" i="1" smtClean="0">
                              <a:solidFill>
                                <a:schemeClr val="accent6"/>
                              </a:solidFill>
                              <a:latin typeface="Cambria Math" panose="02040503050406030204" pitchFamily="18" charset="0"/>
                            </a:rPr>
                            <m:t>♢</m:t>
                          </m:r>
                        </m:sup>
                      </m:sSubSup>
                    </m:oMath>
                  </m:oMathPara>
                </a14:m>
                <a:endParaRPr lang="en-US" dirty="0"/>
              </a:p>
            </p:txBody>
          </p:sp>
        </mc:Choice>
        <mc:Fallback xmlns="">
          <p:sp>
            <p:nvSpPr>
              <p:cNvPr id="41" name="TextBox 40">
                <a:extLst>
                  <a:ext uri="{FF2B5EF4-FFF2-40B4-BE49-F238E27FC236}">
                    <a16:creationId xmlns:a16="http://schemas.microsoft.com/office/drawing/2014/main" id="{7B9C1423-E797-4145-992E-22ECA0330916}"/>
                  </a:ext>
                </a:extLst>
              </p:cNvPr>
              <p:cNvSpPr txBox="1">
                <a:spLocks noRot="1" noChangeAspect="1" noMove="1" noResize="1" noEditPoints="1" noAdjustHandles="1" noChangeArrowheads="1" noChangeShapeType="1" noTextEdit="1"/>
              </p:cNvSpPr>
              <p:nvPr/>
            </p:nvSpPr>
            <p:spPr>
              <a:xfrm>
                <a:off x="1036363" y="4743121"/>
                <a:ext cx="2581411" cy="362279"/>
              </a:xfrm>
              <a:prstGeom prst="rect">
                <a:avLst/>
              </a:prstGeom>
              <a:blipFill>
                <a:blip r:embed="rId9"/>
                <a:stretch>
                  <a:fillRect l="-941" t="-4839" r="-10118" b="-16129"/>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42" name="TextBox 41">
                <a:extLst>
                  <a:ext uri="{FF2B5EF4-FFF2-40B4-BE49-F238E27FC236}">
                    <a16:creationId xmlns:a16="http://schemas.microsoft.com/office/drawing/2014/main" id="{114F926B-4792-4364-916C-A5AE7227F742}"/>
                  </a:ext>
                </a:extLst>
              </p:cNvPr>
              <p:cNvSpPr txBox="1"/>
              <p:nvPr/>
            </p:nvSpPr>
            <p:spPr>
              <a:xfrm>
                <a:off x="70223" y="5320040"/>
                <a:ext cx="8768977" cy="1077987"/>
              </a:xfrm>
              <a:prstGeom prst="rect">
                <a:avLst/>
              </a:prstGeom>
              <a:noFill/>
            </p:spPr>
            <p:txBody>
              <a:bodyPr wrap="square" rtlCol="0">
                <a:spAutoFit/>
              </a:bodyPr>
              <a:lstStyle/>
              <a:p>
                <a:pPr marL="285750" indent="-285750">
                  <a:buFont typeface="Arial" panose="020B0604020202020204" pitchFamily="34" charset="0"/>
                  <a:buChar char="•"/>
                </a:pPr>
                <a14:m>
                  <m:oMath xmlns:m="http://schemas.openxmlformats.org/officeDocument/2006/math">
                    <m:sSub>
                      <m:sSubPr>
                        <m:ctrlPr>
                          <a:rPr lang="en-US" i="1" smtClean="0">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𝑯</m:t>
                            </m:r>
                          </m:e>
                        </m:acc>
                      </m:e>
                      <m:sub>
                        <m:r>
                          <m:rPr>
                            <m:sty m:val="p"/>
                          </m:rPr>
                          <a:rPr lang="en-US">
                            <a:latin typeface="Cambria Math" panose="02040503050406030204" pitchFamily="18" charset="0"/>
                          </a:rPr>
                          <m:t>misfit</m:t>
                        </m:r>
                      </m:sub>
                    </m:sSub>
                  </m:oMath>
                </a14:m>
                <a:r>
                  <a:rPr lang="en-US" dirty="0">
                    <a:latin typeface="Calibri" panose="020F0502020204030204" pitchFamily="34" charset="0"/>
                    <a:cs typeface="Calibri" panose="020F0502020204030204" pitchFamily="34" charset="0"/>
                  </a:rPr>
                  <a:t> and its eigenvalue decomposition can be computed efficiently using a parallel </a:t>
                </a:r>
                <a:r>
                  <a:rPr lang="en-US" b="1" i="1" dirty="0">
                    <a:latin typeface="Calibri" panose="020F0502020204030204" pitchFamily="34" charset="0"/>
                    <a:cs typeface="Calibri" panose="020F0502020204030204" pitchFamily="34" charset="0"/>
                  </a:rPr>
                  <a:t>matrix-free </a:t>
                </a:r>
                <a:r>
                  <a:rPr lang="en-US" b="1" i="1" dirty="0" err="1">
                    <a:latin typeface="Calibri" panose="020F0502020204030204" pitchFamily="34" charset="0"/>
                    <a:cs typeface="Calibri" panose="020F0502020204030204" pitchFamily="34" charset="0"/>
                  </a:rPr>
                  <a:t>Lanczos</a:t>
                </a:r>
                <a:r>
                  <a:rPr lang="en-US" b="1" i="1" dirty="0">
                    <a:latin typeface="Calibri" panose="020F0502020204030204" pitchFamily="34" charset="0"/>
                    <a:cs typeface="Calibri" panose="020F0502020204030204" pitchFamily="34" charset="0"/>
                  </a:rPr>
                  <a:t> method</a:t>
                </a:r>
                <a:r>
                  <a:rPr lang="en-US"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Rank</a:t>
                </a:r>
                <a:r>
                  <a:rPr lang="en-US" b="1" i="1" dirty="0"/>
                  <a:t> </a:t>
                </a:r>
                <a14:m>
                  <m:oMath xmlns:m="http://schemas.openxmlformats.org/officeDocument/2006/math">
                    <m:sSub>
                      <m:sSubPr>
                        <m:ctrlPr>
                          <a:rPr lang="en-US" i="1">
                            <a:latin typeface="Cambria Math" panose="02040503050406030204" pitchFamily="18" charset="0"/>
                          </a:rPr>
                        </m:ctrlPr>
                      </m:sSubPr>
                      <m:e>
                        <m:r>
                          <a:rPr lang="en-US" b="1" i="1" smtClean="0">
                            <a:latin typeface="Cambria Math" panose="02040503050406030204" pitchFamily="18" charset="0"/>
                          </a:rPr>
                          <m:t>(</m:t>
                        </m:r>
                        <m:r>
                          <a:rPr lang="el-GR" b="1" i="1">
                            <a:latin typeface="Cambria Math" panose="02040503050406030204" pitchFamily="18" charset="0"/>
                            <a:ea typeface="Cambria Math" panose="02040503050406030204" pitchFamily="18" charset="0"/>
                          </a:rPr>
                          <m:t>𝜞</m:t>
                        </m:r>
                      </m:e>
                      <m:sub>
                        <m:r>
                          <m:rPr>
                            <m:sty m:val="p"/>
                          </m:rPr>
                          <a:rPr lang="en-US">
                            <a:latin typeface="Cambria Math" panose="02040503050406030204" pitchFamily="18" charset="0"/>
                          </a:rPr>
                          <m:t>post</m:t>
                        </m:r>
                      </m:sub>
                    </m:sSub>
                    <m:r>
                      <a:rPr lang="en-US" b="0" i="1" smtClean="0">
                        <a:latin typeface="Cambria Math" panose="02040503050406030204" pitchFamily="18" charset="0"/>
                      </a:rPr>
                      <m:t>)</m:t>
                    </m:r>
                  </m:oMath>
                </a14:m>
                <a:r>
                  <a:rPr lang="en-US" dirty="0"/>
                  <a:t> = </a:t>
                </a:r>
                <a:r>
                  <a:rPr lang="en-US" dirty="0">
                    <a:latin typeface="Calibri" panose="020F0502020204030204" pitchFamily="34" charset="0"/>
                    <a:cs typeface="Calibri" panose="020F0502020204030204" pitchFamily="34" charset="0"/>
                  </a:rPr>
                  <a:t># modes informing directions of posterior (active subspace vectors**).</a:t>
                </a:r>
                <a:endParaRPr lang="en-US" sz="400" dirty="0">
                  <a:latin typeface="Calibri" panose="020F0502020204030204" pitchFamily="34" charset="0"/>
                  <a:cs typeface="Calibri" panose="020F0502020204030204" pitchFamily="34" charset="0"/>
                </a:endParaRPr>
              </a:p>
            </p:txBody>
          </p:sp>
        </mc:Choice>
        <mc:Fallback xmlns="">
          <p:sp>
            <p:nvSpPr>
              <p:cNvPr id="42" name="TextBox 41">
                <a:extLst>
                  <a:ext uri="{FF2B5EF4-FFF2-40B4-BE49-F238E27FC236}">
                    <a16:creationId xmlns:a16="http://schemas.microsoft.com/office/drawing/2014/main" id="{114F926B-4792-4364-916C-A5AE7227F742}"/>
                  </a:ext>
                </a:extLst>
              </p:cNvPr>
              <p:cNvSpPr txBox="1">
                <a:spLocks noRot="1" noChangeAspect="1" noMove="1" noResize="1" noEditPoints="1" noAdjustHandles="1" noChangeArrowheads="1" noChangeShapeType="1" noTextEdit="1"/>
              </p:cNvSpPr>
              <p:nvPr/>
            </p:nvSpPr>
            <p:spPr>
              <a:xfrm>
                <a:off x="70223" y="5320040"/>
                <a:ext cx="8768977" cy="1077987"/>
              </a:xfrm>
              <a:prstGeom prst="rect">
                <a:avLst/>
              </a:prstGeom>
              <a:blipFill>
                <a:blip r:embed="rId10"/>
                <a:stretch>
                  <a:fillRect l="-487" t="-2825" b="-6215"/>
                </a:stretch>
              </a:blipFill>
            </p:spPr>
            <p:txBody>
              <a:bodyPr/>
              <a:lstStyle/>
              <a:p>
                <a:r>
                  <a:rPr lang="en-US">
                    <a:noFill/>
                  </a:rPr>
                  <a:t> </a:t>
                </a:r>
              </a:p>
            </p:txBody>
          </p:sp>
        </mc:Fallback>
      </mc:AlternateContent>
      <p:sp>
        <p:nvSpPr>
          <p:cNvPr id="16" name="Title 1">
            <a:extLst>
              <a:ext uri="{FF2B5EF4-FFF2-40B4-BE49-F238E27FC236}">
                <a16:creationId xmlns:a16="http://schemas.microsoft.com/office/drawing/2014/main" id="{A1B2A2EF-D101-4B49-8454-9DA6EDEBA206}"/>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mc:AlternateContent xmlns:mc="http://schemas.openxmlformats.org/markup-compatibility/2006" xmlns:a14="http://schemas.microsoft.com/office/drawing/2010/main">
        <mc:Choice Requires="a14">
          <p:sp>
            <p:nvSpPr>
              <p:cNvPr id="17" name="TextBox 16">
                <a:extLst>
                  <a:ext uri="{FF2B5EF4-FFF2-40B4-BE49-F238E27FC236}">
                    <a16:creationId xmlns:a16="http://schemas.microsoft.com/office/drawing/2014/main" id="{6EB1733B-8EE9-45A9-ABA4-7ED3F18D42F7}"/>
                  </a:ext>
                </a:extLst>
              </p:cNvPr>
              <p:cNvSpPr txBox="1"/>
              <p:nvPr/>
            </p:nvSpPr>
            <p:spPr>
              <a:xfrm>
                <a:off x="417591" y="3269782"/>
                <a:ext cx="3352800" cy="482568"/>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solidFill>
                                <a:schemeClr val="tx1"/>
                              </a:solidFill>
                              <a:latin typeface="Cambria Math" panose="02040503050406030204" pitchFamily="18" charset="0"/>
                            </a:rPr>
                          </m:ctrlPr>
                        </m:sSubPr>
                        <m:e>
                          <m:r>
                            <a:rPr lang="el-GR" b="1" i="1" smtClean="0">
                              <a:solidFill>
                                <a:schemeClr val="tx1"/>
                              </a:solidFill>
                              <a:latin typeface="Cambria Math" panose="02040503050406030204" pitchFamily="18" charset="0"/>
                              <a:ea typeface="Cambria Math" panose="02040503050406030204" pitchFamily="18" charset="0"/>
                            </a:rPr>
                            <m:t>𝜞</m:t>
                          </m:r>
                        </m:e>
                        <m:sub>
                          <m:r>
                            <m:rPr>
                              <m:sty m:val="p"/>
                            </m:rPr>
                            <a:rPr lang="en-US" b="0" i="0" smtClean="0">
                              <a:solidFill>
                                <a:schemeClr val="tx1"/>
                              </a:solidFill>
                              <a:latin typeface="Cambria Math" panose="02040503050406030204" pitchFamily="18" charset="0"/>
                            </a:rPr>
                            <m:t>post</m:t>
                          </m:r>
                        </m:sub>
                      </m:sSub>
                      <m:r>
                        <a:rPr lang="en-US" b="0" i="1" smtClean="0">
                          <a:solidFill>
                            <a:schemeClr val="tx1"/>
                          </a:solidFill>
                          <a:latin typeface="Cambria Math" panose="02040503050406030204" pitchFamily="18" charset="0"/>
                        </a:rPr>
                        <m:t>=</m:t>
                      </m:r>
                      <m:sSup>
                        <m:sSupPr>
                          <m:ctrlPr>
                            <a:rPr lang="en-US" b="0" i="1" smtClean="0">
                              <a:solidFill>
                                <a:schemeClr val="tx1"/>
                              </a:solidFill>
                              <a:latin typeface="Cambria Math" panose="02040503050406030204" pitchFamily="18" charset="0"/>
                            </a:rPr>
                          </m:ctrlPr>
                        </m:sSupPr>
                        <m:e>
                          <m:d>
                            <m:dPr>
                              <m:ctrlPr>
                                <a:rPr lang="en-US" b="0" i="1" smtClean="0">
                                  <a:solidFill>
                                    <a:schemeClr val="tx1"/>
                                  </a:solidFill>
                                  <a:latin typeface="Cambria Math" panose="02040503050406030204" pitchFamily="18" charset="0"/>
                                </a:rPr>
                              </m:ctrlPr>
                            </m:dPr>
                            <m:e>
                              <m:sSubSup>
                                <m:sSubSupPr>
                                  <m:ctrlPr>
                                    <a:rPr lang="en-US" b="0" i="1" smtClean="0">
                                      <a:solidFill>
                                        <a:schemeClr val="tx1"/>
                                      </a:solidFill>
                                      <a:latin typeface="Cambria Math" panose="02040503050406030204" pitchFamily="18" charset="0"/>
                                    </a:rPr>
                                  </m:ctrlPr>
                                </m:sSubSupPr>
                                <m:e>
                                  <m:r>
                                    <a:rPr lang="en-US" b="1" i="1" smtClean="0">
                                      <a:solidFill>
                                        <a:schemeClr val="tx1"/>
                                      </a:solidFill>
                                      <a:latin typeface="Cambria Math" panose="02040503050406030204" pitchFamily="18" charset="0"/>
                                    </a:rPr>
                                    <m:t>𝑯</m:t>
                                  </m:r>
                                </m:e>
                                <m:sub>
                                  <m:r>
                                    <m:rPr>
                                      <m:sty m:val="p"/>
                                    </m:rPr>
                                    <a:rPr lang="en-US" b="0" i="0" smtClean="0">
                                      <a:solidFill>
                                        <a:schemeClr val="tx1"/>
                                      </a:solidFill>
                                      <a:latin typeface="Cambria Math" panose="02040503050406030204" pitchFamily="18" charset="0"/>
                                    </a:rPr>
                                    <m:t>misfit</m:t>
                                  </m:r>
                                </m:sub>
                                <m:sup>
                                  <m:r>
                                    <m:rPr>
                                      <m:sty m:val="p"/>
                                    </m:rPr>
                                    <a:rPr lang="en-US" b="0" i="0" smtClean="0">
                                      <a:solidFill>
                                        <a:schemeClr val="tx1"/>
                                      </a:solidFill>
                                      <a:latin typeface="Cambria Math" panose="02040503050406030204" pitchFamily="18" charset="0"/>
                                    </a:rPr>
                                    <m:t>PCE</m:t>
                                  </m:r>
                                </m:sup>
                              </m:sSubSup>
                              <m:r>
                                <a:rPr lang="en-US" b="0" i="1" smtClean="0">
                                  <a:solidFill>
                                    <a:schemeClr val="tx1"/>
                                  </a:solidFill>
                                  <a:latin typeface="Cambria Math" panose="02040503050406030204" pitchFamily="18" charset="0"/>
                                </a:rPr>
                                <m:t>+</m:t>
                              </m:r>
                              <m:sSubSup>
                                <m:sSubSupPr>
                                  <m:ctrlPr>
                                    <a:rPr lang="en-US" i="1" smtClean="0">
                                      <a:solidFill>
                                        <a:schemeClr val="tx1"/>
                                      </a:solidFill>
                                      <a:latin typeface="Cambria Math" panose="02040503050406030204" pitchFamily="18" charset="0"/>
                                    </a:rPr>
                                  </m:ctrlPr>
                                </m:sSubSupPr>
                                <m:e>
                                  <m:r>
                                    <a:rPr lang="el-GR" b="1" i="1" smtClean="0">
                                      <a:solidFill>
                                        <a:schemeClr val="tx1"/>
                                      </a:solidFill>
                                      <a:latin typeface="Cambria Math" panose="02040503050406030204" pitchFamily="18" charset="0"/>
                                      <a:ea typeface="Cambria Math" panose="02040503050406030204" pitchFamily="18" charset="0"/>
                                    </a:rPr>
                                    <m:t>𝜞</m:t>
                                  </m:r>
                                </m:e>
                                <m:sub>
                                  <m:r>
                                    <m:rPr>
                                      <m:sty m:val="p"/>
                                    </m:rPr>
                                    <a:rPr lang="en-US" b="0" i="0" smtClean="0">
                                      <a:solidFill>
                                        <a:schemeClr val="tx1"/>
                                      </a:solidFill>
                                      <a:latin typeface="Cambria Math" panose="02040503050406030204" pitchFamily="18" charset="0"/>
                                    </a:rPr>
                                    <m:t>prior</m:t>
                                  </m:r>
                                </m:sub>
                                <m:sup>
                                  <m:r>
                                    <a:rPr lang="en-US" i="1">
                                      <a:solidFill>
                                        <a:schemeClr val="tx1"/>
                                      </a:solidFill>
                                      <a:latin typeface="Cambria Math" panose="02040503050406030204" pitchFamily="18" charset="0"/>
                                    </a:rPr>
                                    <m:t>−1</m:t>
                                  </m:r>
                                </m:sup>
                              </m:sSubSup>
                            </m:e>
                          </m:d>
                        </m:e>
                        <m:sup>
                          <m:r>
                            <a:rPr lang="en-US" b="0" i="1" smtClean="0">
                              <a:solidFill>
                                <a:schemeClr val="tx1"/>
                              </a:solidFill>
                              <a:latin typeface="Cambria Math" panose="02040503050406030204" pitchFamily="18" charset="0"/>
                            </a:rPr>
                            <m:t>−1</m:t>
                          </m:r>
                        </m:sup>
                      </m:sSup>
                    </m:oMath>
                  </m:oMathPara>
                </a14:m>
                <a:endParaRPr lang="en-US" dirty="0">
                  <a:solidFill>
                    <a:schemeClr val="tx1"/>
                  </a:solidFill>
                </a:endParaRPr>
              </a:p>
            </p:txBody>
          </p:sp>
        </mc:Choice>
        <mc:Fallback xmlns="">
          <p:sp>
            <p:nvSpPr>
              <p:cNvPr id="17" name="TextBox 16">
                <a:extLst>
                  <a:ext uri="{FF2B5EF4-FFF2-40B4-BE49-F238E27FC236}">
                    <a16:creationId xmlns:a16="http://schemas.microsoft.com/office/drawing/2014/main" id="{6EB1733B-8EE9-45A9-ABA4-7ED3F18D42F7}"/>
                  </a:ext>
                </a:extLst>
              </p:cNvPr>
              <p:cNvSpPr txBox="1">
                <a:spLocks noRot="1" noChangeAspect="1" noMove="1" noResize="1" noEditPoints="1" noAdjustHandles="1" noChangeArrowheads="1" noChangeShapeType="1" noTextEdit="1"/>
              </p:cNvSpPr>
              <p:nvPr/>
            </p:nvSpPr>
            <p:spPr>
              <a:xfrm>
                <a:off x="417591" y="3269782"/>
                <a:ext cx="3352800" cy="482568"/>
              </a:xfrm>
              <a:prstGeom prst="rect">
                <a:avLst/>
              </a:prstGeom>
              <a:blipFill>
                <a:blip r:embed="rId11"/>
                <a:stretch>
                  <a:fillRect b="-6098"/>
                </a:stretch>
              </a:blipFill>
              <a:ln>
                <a:solidFill>
                  <a:schemeClr val="tx1"/>
                </a:solidFill>
              </a:ln>
            </p:spPr>
            <p:txBody>
              <a:bodyPr/>
              <a:lstStyle/>
              <a:p>
                <a:r>
                  <a:rPr lang="en-US">
                    <a:noFill/>
                  </a:rPr>
                  <a:t> </a:t>
                </a:r>
              </a:p>
            </p:txBody>
          </p:sp>
        </mc:Fallback>
      </mc:AlternateContent>
      <p:sp>
        <p:nvSpPr>
          <p:cNvPr id="18" name="TextBox 17">
            <a:extLst>
              <a:ext uri="{FF2B5EF4-FFF2-40B4-BE49-F238E27FC236}">
                <a16:creationId xmlns:a16="http://schemas.microsoft.com/office/drawing/2014/main" id="{8463F771-FD73-4EC4-ABB8-8865ECD33326}"/>
              </a:ext>
            </a:extLst>
          </p:cNvPr>
          <p:cNvSpPr txBox="1"/>
          <p:nvPr/>
        </p:nvSpPr>
        <p:spPr>
          <a:xfrm>
            <a:off x="3884692" y="3332686"/>
            <a:ext cx="1101912" cy="369332"/>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Dense!</a:t>
            </a:r>
          </a:p>
        </p:txBody>
      </p:sp>
    </p:spTree>
    <p:extLst>
      <p:ext uri="{BB962C8B-B14F-4D97-AF65-F5344CB8AC3E}">
        <p14:creationId xmlns:p14="http://schemas.microsoft.com/office/powerpoint/2010/main" val="3397946642"/>
      </p:ext>
    </p:extLst>
  </p:cSld>
  <p:clrMapOvr>
    <a:masterClrMapping/>
  </p:clrMapOvr>
</p:sld>
</file>

<file path=ppt/slides/slide1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769441"/>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p:sp>
        <p:nvSpPr>
          <p:cNvPr id="27" name="TextBox 26">
            <a:extLst>
              <a:ext uri="{FF2B5EF4-FFF2-40B4-BE49-F238E27FC236}">
                <a16:creationId xmlns:a16="http://schemas.microsoft.com/office/drawing/2014/main" id="{05C0E159-3D36-4A3F-AC06-52BCEFC92B29}"/>
              </a:ext>
            </a:extLst>
          </p:cNvPr>
          <p:cNvSpPr txBox="1"/>
          <p:nvPr/>
        </p:nvSpPr>
        <p:spPr>
          <a:xfrm>
            <a:off x="0" y="6501825"/>
            <a:ext cx="8244840"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Bui-Thanh, </a:t>
            </a:r>
            <a:r>
              <a:rPr lang="en-US" sz="1600" dirty="0" err="1">
                <a:solidFill>
                  <a:schemeClr val="bg1"/>
                </a:solidFill>
                <a:latin typeface="Calibri" panose="020F0502020204030204" pitchFamily="34" charset="0"/>
                <a:cs typeface="Calibri" panose="020F0502020204030204" pitchFamily="34" charset="0"/>
              </a:rPr>
              <a:t>Ghattas</a:t>
            </a:r>
            <a:r>
              <a:rPr lang="en-US" sz="1600" dirty="0">
                <a:solidFill>
                  <a:schemeClr val="bg1"/>
                </a:solidFill>
                <a:latin typeface="Calibri" panose="020F0502020204030204" pitchFamily="34" charset="0"/>
                <a:cs typeface="Calibri" panose="020F0502020204030204" pitchFamily="34" charset="0"/>
              </a:rPr>
              <a:t>, Martin, Stadler, </a:t>
            </a:r>
            <a:r>
              <a:rPr lang="en-US" sz="1600" i="1" dirty="0">
                <a:solidFill>
                  <a:schemeClr val="bg1"/>
                </a:solidFill>
                <a:latin typeface="Calibri" panose="020F0502020204030204" pitchFamily="34" charset="0"/>
                <a:cs typeface="Calibri" panose="020F0502020204030204" pitchFamily="34" charset="0"/>
              </a:rPr>
              <a:t>SISC</a:t>
            </a:r>
            <a:r>
              <a:rPr lang="en-US" sz="1600" dirty="0">
                <a:solidFill>
                  <a:schemeClr val="bg1"/>
                </a:solidFill>
                <a:latin typeface="Calibri" panose="020F0502020204030204" pitchFamily="34" charset="0"/>
                <a:cs typeface="Calibri" panose="020F0502020204030204" pitchFamily="34" charset="0"/>
              </a:rPr>
              <a:t>, 2013. </a:t>
            </a:r>
          </a:p>
        </p:txBody>
      </p:sp>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8FBC7245-61F0-4BE9-97E9-A0815668CCA9}"/>
                  </a:ext>
                </a:extLst>
              </p:cNvPr>
              <p:cNvSpPr txBox="1"/>
              <p:nvPr/>
            </p:nvSpPr>
            <p:spPr>
              <a:xfrm>
                <a:off x="198120" y="1318735"/>
                <a:ext cx="8641080" cy="1114857"/>
              </a:xfrm>
              <a:prstGeom prst="rect">
                <a:avLst/>
              </a:prstGeom>
              <a:noFill/>
            </p:spPr>
            <p:txBody>
              <a:bodyPr wrap="square" rtlCol="0">
                <a:spAutoFit/>
              </a:bodyPr>
              <a:lstStyle/>
              <a:p>
                <a:r>
                  <a:rPr lang="en-US" b="1" dirty="0">
                    <a:solidFill>
                      <a:srgbClr val="00B050"/>
                    </a:solidFill>
                    <a:latin typeface="Calibri" panose="020F0502020204030204" pitchFamily="34" charset="0"/>
                    <a:cs typeface="Calibri" panose="020F0502020204030204" pitchFamily="34" charset="0"/>
                  </a:rPr>
                  <a:t>Upshots:</a:t>
                </a:r>
              </a:p>
              <a:p>
                <a:endParaRPr lang="en-US" sz="400" b="1" dirty="0">
                  <a:latin typeface="Calibri" panose="020F0502020204030204" pitchFamily="34" charset="0"/>
                  <a:cs typeface="Calibri" panose="020F0502020204030204" pitchFamily="34" charset="0"/>
                </a:endParaRPr>
              </a:p>
              <a:p>
                <a:r>
                  <a:rPr lang="en-US" dirty="0">
                    <a:solidFill>
                      <a:srgbClr val="00B05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Eigenvalues of prior-preconditioned misfit Hessian </a:t>
                </a:r>
                <a14:m>
                  <m:oMath xmlns:m="http://schemas.openxmlformats.org/officeDocument/2006/math">
                    <m:sSub>
                      <m:sSubPr>
                        <m:ctrlPr>
                          <a:rPr lang="en-US" i="1">
                            <a:latin typeface="Cambria Math" panose="02040503050406030204" pitchFamily="18" charset="0"/>
                          </a:rPr>
                        </m:ctrlPr>
                      </m:sSubPr>
                      <m:e>
                        <m:acc>
                          <m:accPr>
                            <m:chr m:val="̃"/>
                            <m:ctrlPr>
                              <a:rPr lang="en-US" i="1">
                                <a:latin typeface="Cambria Math" panose="02040503050406030204" pitchFamily="18" charset="0"/>
                              </a:rPr>
                            </m:ctrlPr>
                          </m:accPr>
                          <m:e>
                            <m:r>
                              <a:rPr lang="en-US" b="1" i="1">
                                <a:latin typeface="Cambria Math" panose="02040503050406030204" pitchFamily="18" charset="0"/>
                              </a:rPr>
                              <m:t>𝑯</m:t>
                            </m:r>
                          </m:e>
                        </m:acc>
                      </m:e>
                      <m:sub>
                        <m:r>
                          <m:rPr>
                            <m:sty m:val="p"/>
                          </m:rPr>
                          <a:rPr lang="en-US">
                            <a:latin typeface="Cambria Math" panose="02040503050406030204" pitchFamily="18" charset="0"/>
                          </a:rPr>
                          <m:t>misfit</m:t>
                        </m:r>
                      </m:sub>
                    </m:sSub>
                  </m:oMath>
                </a14:m>
                <a:r>
                  <a:rPr lang="en-US" dirty="0">
                    <a:latin typeface="Calibri" panose="020F0502020204030204" pitchFamily="34" charset="0"/>
                    <a:cs typeface="Calibri" panose="020F0502020204030204" pitchFamily="34" charset="0"/>
                  </a:rPr>
                  <a:t> decay rapidly and decay is independent of # parameters.</a:t>
                </a: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p:txBody>
          </p:sp>
        </mc:Choice>
        <mc:Fallback xmlns="">
          <p:sp>
            <p:nvSpPr>
              <p:cNvPr id="12" name="TextBox 11">
                <a:extLst>
                  <a:ext uri="{FF2B5EF4-FFF2-40B4-BE49-F238E27FC236}">
                    <a16:creationId xmlns:a16="http://schemas.microsoft.com/office/drawing/2014/main" id="{8FBC7245-61F0-4BE9-97E9-A0815668CCA9}"/>
                  </a:ext>
                </a:extLst>
              </p:cNvPr>
              <p:cNvSpPr txBox="1">
                <a:spLocks noRot="1" noChangeAspect="1" noMove="1" noResize="1" noEditPoints="1" noAdjustHandles="1" noChangeArrowheads="1" noChangeShapeType="1" noTextEdit="1"/>
              </p:cNvSpPr>
              <p:nvPr/>
            </p:nvSpPr>
            <p:spPr>
              <a:xfrm>
                <a:off x="198120" y="1318735"/>
                <a:ext cx="8641080" cy="1114857"/>
              </a:xfrm>
              <a:prstGeom prst="rect">
                <a:avLst/>
              </a:prstGeom>
              <a:blipFill>
                <a:blip r:embed="rId3"/>
                <a:stretch>
                  <a:fillRect l="-635" t="-2732"/>
                </a:stretch>
              </a:blipFill>
            </p:spPr>
            <p:txBody>
              <a:bodyPr/>
              <a:lstStyle/>
              <a:p>
                <a:r>
                  <a:rPr lang="en-US">
                    <a:noFill/>
                  </a:rPr>
                  <a:t> </a:t>
                </a:r>
              </a:p>
            </p:txBody>
          </p:sp>
        </mc:Fallback>
      </mc:AlternateContent>
      <p:pic>
        <p:nvPicPr>
          <p:cNvPr id="4" name="Picture 3">
            <a:extLst>
              <a:ext uri="{FF2B5EF4-FFF2-40B4-BE49-F238E27FC236}">
                <a16:creationId xmlns:a16="http://schemas.microsoft.com/office/drawing/2014/main" id="{630CA6E3-6718-429B-8FC5-40EB20CC2223}"/>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39640" y="2913659"/>
            <a:ext cx="3505200" cy="2578716"/>
          </a:xfrm>
          <a:prstGeom prst="rect">
            <a:avLst/>
          </a:prstGeom>
        </p:spPr>
      </p:pic>
      <p:pic>
        <p:nvPicPr>
          <p:cNvPr id="6" name="Picture 5">
            <a:extLst>
              <a:ext uri="{FF2B5EF4-FFF2-40B4-BE49-F238E27FC236}">
                <a16:creationId xmlns:a16="http://schemas.microsoft.com/office/drawing/2014/main" id="{5822376D-62B3-4B15-BD4C-8E199B3BFDAB}"/>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67948" y="2970255"/>
            <a:ext cx="3936413" cy="2645021"/>
          </a:xfrm>
          <a:prstGeom prst="rect">
            <a:avLst/>
          </a:prstGeom>
        </p:spPr>
      </p:pic>
      <p:sp>
        <p:nvSpPr>
          <p:cNvPr id="8" name="Rectangle 7">
            <a:extLst>
              <a:ext uri="{FF2B5EF4-FFF2-40B4-BE49-F238E27FC236}">
                <a16:creationId xmlns:a16="http://schemas.microsoft.com/office/drawing/2014/main" id="{0B339044-D972-4201-9F9E-EC0D2BAEC104}"/>
              </a:ext>
            </a:extLst>
          </p:cNvPr>
          <p:cNvSpPr/>
          <p:nvPr/>
        </p:nvSpPr>
        <p:spPr>
          <a:xfrm>
            <a:off x="8077200" y="5193723"/>
            <a:ext cx="457200" cy="61770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TextBox 8">
            <a:extLst>
              <a:ext uri="{FF2B5EF4-FFF2-40B4-BE49-F238E27FC236}">
                <a16:creationId xmlns:a16="http://schemas.microsoft.com/office/drawing/2014/main" id="{5F448F58-E4A8-4DAF-91DD-55250331C30D}"/>
              </a:ext>
            </a:extLst>
          </p:cNvPr>
          <p:cNvSpPr txBox="1"/>
          <p:nvPr/>
        </p:nvSpPr>
        <p:spPr>
          <a:xfrm>
            <a:off x="1600200" y="2445489"/>
            <a:ext cx="23622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Greenland</a:t>
            </a:r>
          </a:p>
        </p:txBody>
      </p:sp>
      <p:sp>
        <p:nvSpPr>
          <p:cNvPr id="15" name="TextBox 14">
            <a:extLst>
              <a:ext uri="{FF2B5EF4-FFF2-40B4-BE49-F238E27FC236}">
                <a16:creationId xmlns:a16="http://schemas.microsoft.com/office/drawing/2014/main" id="{6A974416-6E9A-45EB-8A02-1478CB798C73}"/>
              </a:ext>
            </a:extLst>
          </p:cNvPr>
          <p:cNvSpPr txBox="1"/>
          <p:nvPr/>
        </p:nvSpPr>
        <p:spPr>
          <a:xfrm>
            <a:off x="5882640" y="2494759"/>
            <a:ext cx="23622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Antarctica*</a:t>
            </a:r>
          </a:p>
        </p:txBody>
      </p:sp>
      <p:sp>
        <p:nvSpPr>
          <p:cNvPr id="10" name="TextBox 9">
            <a:extLst>
              <a:ext uri="{FF2B5EF4-FFF2-40B4-BE49-F238E27FC236}">
                <a16:creationId xmlns:a16="http://schemas.microsoft.com/office/drawing/2014/main" id="{6BE18F45-CBFE-4F95-AB4A-C7B1029D4256}"/>
              </a:ext>
            </a:extLst>
          </p:cNvPr>
          <p:cNvSpPr txBox="1"/>
          <p:nvPr/>
        </p:nvSpPr>
        <p:spPr>
          <a:xfrm>
            <a:off x="914400" y="5873604"/>
            <a:ext cx="7391400" cy="369332"/>
          </a:xfrm>
          <a:prstGeom prst="rect">
            <a:avLst/>
          </a:prstGeom>
          <a:noFill/>
        </p:spPr>
        <p:txBody>
          <a:bodyPr wrap="square" rtlCol="0">
            <a:spAutoFit/>
          </a:bodyPr>
          <a:lstStyle/>
          <a:p>
            <a:r>
              <a:rPr lang="en-US" i="1" dirty="0">
                <a:latin typeface="Calibri" panose="020F0502020204030204" pitchFamily="34" charset="0"/>
                <a:cs typeface="Calibri" panose="020F0502020204030204" pitchFamily="34" charset="0"/>
              </a:rPr>
              <a:t>Figures above</a:t>
            </a:r>
            <a:r>
              <a:rPr lang="en-US" dirty="0">
                <a:latin typeface="Calibri" panose="020F0502020204030204" pitchFamily="34" charset="0"/>
                <a:cs typeface="Calibri" panose="020F0502020204030204" pitchFamily="34" charset="0"/>
              </a:rPr>
              <a:t>: eigenvalue decay of prior preconditioned misfit Hessian</a:t>
            </a:r>
          </a:p>
        </p:txBody>
      </p:sp>
      <p:sp>
        <p:nvSpPr>
          <p:cNvPr id="18" name="Title 1">
            <a:extLst>
              <a:ext uri="{FF2B5EF4-FFF2-40B4-BE49-F238E27FC236}">
                <a16:creationId xmlns:a16="http://schemas.microsoft.com/office/drawing/2014/main" id="{6A85F936-CA67-43D1-83FB-9949CE3DBA85}"/>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spTree>
    <p:extLst>
      <p:ext uri="{BB962C8B-B14F-4D97-AF65-F5344CB8AC3E}">
        <p14:creationId xmlns:p14="http://schemas.microsoft.com/office/powerpoint/2010/main" val="3304524354"/>
      </p:ext>
    </p:extLst>
  </p:cSld>
  <p:clrMapOvr>
    <a:masterClrMapping/>
  </p:clrMapOvr>
</p:sld>
</file>

<file path=ppt/slides/slide1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769441"/>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p:sp>
        <p:nvSpPr>
          <p:cNvPr id="12" name="TextBox 11">
            <a:extLst>
              <a:ext uri="{FF2B5EF4-FFF2-40B4-BE49-F238E27FC236}">
                <a16:creationId xmlns:a16="http://schemas.microsoft.com/office/drawing/2014/main" id="{8FBC7245-61F0-4BE9-97E9-A0815668CCA9}"/>
              </a:ext>
            </a:extLst>
          </p:cNvPr>
          <p:cNvSpPr txBox="1"/>
          <p:nvPr/>
        </p:nvSpPr>
        <p:spPr>
          <a:xfrm>
            <a:off x="198120" y="1318735"/>
            <a:ext cx="8641080" cy="1569660"/>
          </a:xfrm>
          <a:prstGeom prst="rect">
            <a:avLst/>
          </a:prstGeom>
          <a:noFill/>
        </p:spPr>
        <p:txBody>
          <a:bodyPr wrap="square" rtlCol="0">
            <a:spAutoFit/>
          </a:bodyPr>
          <a:lstStyle/>
          <a:p>
            <a:r>
              <a:rPr lang="en-US" b="1" dirty="0">
                <a:solidFill>
                  <a:srgbClr val="00B050"/>
                </a:solidFill>
                <a:latin typeface="Calibri" panose="020F0502020204030204" pitchFamily="34" charset="0"/>
                <a:cs typeface="Calibri" panose="020F0502020204030204" pitchFamily="34" charset="0"/>
              </a:rPr>
              <a:t>Upshots:</a:t>
            </a:r>
          </a:p>
          <a:p>
            <a:endParaRPr lang="en-US" sz="400" b="1" dirty="0">
              <a:latin typeface="Calibri" panose="020F0502020204030204" pitchFamily="34" charset="0"/>
              <a:cs typeface="Calibri" panose="020F0502020204030204" pitchFamily="34" charset="0"/>
            </a:endParaRPr>
          </a:p>
          <a:p>
            <a:r>
              <a:rPr lang="en-US" dirty="0">
                <a:solidFill>
                  <a:srgbClr val="00B050"/>
                </a:solidFill>
                <a:latin typeface="Calibri" panose="020F0502020204030204" pitchFamily="34" charset="0"/>
                <a:cs typeface="Calibri" panose="020F0502020204030204" pitchFamily="34" charset="0"/>
                <a:sym typeface="Wingdings" panose="05000000000000000000" pitchFamily="2" charset="2"/>
              </a:rPr>
              <a:t></a:t>
            </a:r>
            <a:r>
              <a:rPr lang="en-US" dirty="0">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Prior preconditioned misfit </a:t>
            </a:r>
            <a:r>
              <a:rPr lang="en-US" b="1" i="1" dirty="0">
                <a:latin typeface="Calibri" panose="020F0502020204030204" pitchFamily="34" charset="0"/>
                <a:cs typeface="Calibri" panose="020F0502020204030204" pitchFamily="34" charset="0"/>
              </a:rPr>
              <a:t>eigenvectors</a:t>
            </a:r>
            <a:r>
              <a:rPr lang="en-US" dirty="0">
                <a:latin typeface="Calibri" panose="020F0502020204030204" pitchFamily="34" charset="0"/>
                <a:cs typeface="Calibri" panose="020F0502020204030204" pitchFamily="34" charset="0"/>
              </a:rPr>
              <a:t> have </a:t>
            </a:r>
            <a:r>
              <a:rPr lang="en-US" b="1" i="1" dirty="0">
                <a:latin typeface="Calibri" panose="020F0502020204030204" pitchFamily="34" charset="0"/>
                <a:cs typeface="Calibri" panose="020F0502020204030204" pitchFamily="34" charset="0"/>
              </a:rPr>
              <a:t>physical interpretation</a:t>
            </a:r>
            <a:r>
              <a:rPr lang="en-US" dirty="0">
                <a:latin typeface="Calibri" panose="020F0502020204030204" pitchFamily="34" charset="0"/>
                <a:cs typeface="Calibri" panose="020F0502020204030204" pitchFamily="34" charset="0"/>
              </a:rPr>
              <a:t>: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First modes correspond to regions which are </a:t>
            </a:r>
            <a:r>
              <a:rPr lang="en-US" b="1" i="1" dirty="0">
                <a:latin typeface="Calibri" panose="020F0502020204030204" pitchFamily="34" charset="0"/>
                <a:cs typeface="Calibri" panose="020F0502020204030204" pitchFamily="34" charset="0"/>
              </a:rPr>
              <a:t>highly informed by data</a:t>
            </a:r>
          </a:p>
          <a:p>
            <a:pPr marL="742950" lvl="1" indent="-285750">
              <a:buFont typeface="Arial" panose="020B0604020202020204" pitchFamily="34" charset="0"/>
              <a:buChar char="•"/>
            </a:pPr>
            <a:endParaRPr lang="en-US" sz="400" b="1" i="1"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Modes become more </a:t>
            </a:r>
            <a:r>
              <a:rPr lang="en-US" b="1" i="1" dirty="0">
                <a:latin typeface="Calibri" panose="020F0502020204030204" pitchFamily="34" charset="0"/>
                <a:cs typeface="Calibri" panose="020F0502020204030204" pitchFamily="34" charset="0"/>
              </a:rPr>
              <a:t>global</a:t>
            </a:r>
            <a:r>
              <a:rPr lang="en-US" dirty="0">
                <a:latin typeface="Calibri" panose="020F0502020204030204" pitchFamily="34" charset="0"/>
                <a:cs typeface="Calibri" panose="020F0502020204030204" pitchFamily="34" charset="0"/>
              </a:rPr>
              <a:t> as eigenvalues decay</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p:txBody>
      </p:sp>
      <p:pic>
        <p:nvPicPr>
          <p:cNvPr id="10" name="Picture 9">
            <a:extLst>
              <a:ext uri="{FF2B5EF4-FFF2-40B4-BE49-F238E27FC236}">
                <a16:creationId xmlns:a16="http://schemas.microsoft.com/office/drawing/2014/main" id="{172DA7A2-3961-49E9-A909-18FF65F9785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2400" y="3429000"/>
            <a:ext cx="4619482" cy="2487413"/>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sp>
        <p:nvSpPr>
          <p:cNvPr id="13" name="TextBox 12">
            <a:extLst>
              <a:ext uri="{FF2B5EF4-FFF2-40B4-BE49-F238E27FC236}">
                <a16:creationId xmlns:a16="http://schemas.microsoft.com/office/drawing/2014/main" id="{B8E75EF0-E3E9-471A-98B7-3F5CD7A5F089}"/>
              </a:ext>
            </a:extLst>
          </p:cNvPr>
          <p:cNvSpPr txBox="1"/>
          <p:nvPr/>
        </p:nvSpPr>
        <p:spPr>
          <a:xfrm>
            <a:off x="304800" y="5916413"/>
            <a:ext cx="1143000"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Mode 1</a:t>
            </a:r>
          </a:p>
        </p:txBody>
      </p:sp>
      <p:sp>
        <p:nvSpPr>
          <p:cNvPr id="18" name="TextBox 17">
            <a:extLst>
              <a:ext uri="{FF2B5EF4-FFF2-40B4-BE49-F238E27FC236}">
                <a16:creationId xmlns:a16="http://schemas.microsoft.com/office/drawing/2014/main" id="{BE158690-4299-45B9-9866-B264D462EF21}"/>
              </a:ext>
            </a:extLst>
          </p:cNvPr>
          <p:cNvSpPr txBox="1"/>
          <p:nvPr/>
        </p:nvSpPr>
        <p:spPr>
          <a:xfrm>
            <a:off x="1391306" y="5916413"/>
            <a:ext cx="1143000"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Mode 2</a:t>
            </a:r>
          </a:p>
        </p:txBody>
      </p:sp>
      <p:sp>
        <p:nvSpPr>
          <p:cNvPr id="19" name="TextBox 18">
            <a:extLst>
              <a:ext uri="{FF2B5EF4-FFF2-40B4-BE49-F238E27FC236}">
                <a16:creationId xmlns:a16="http://schemas.microsoft.com/office/drawing/2014/main" id="{6732555E-3AC8-4C7E-BCAC-8B32B0CE9CFA}"/>
              </a:ext>
            </a:extLst>
          </p:cNvPr>
          <p:cNvSpPr txBox="1"/>
          <p:nvPr/>
        </p:nvSpPr>
        <p:spPr>
          <a:xfrm>
            <a:off x="2601075" y="5903020"/>
            <a:ext cx="1143000"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Mode 3</a:t>
            </a:r>
          </a:p>
        </p:txBody>
      </p:sp>
      <p:sp>
        <p:nvSpPr>
          <p:cNvPr id="20" name="TextBox 19">
            <a:extLst>
              <a:ext uri="{FF2B5EF4-FFF2-40B4-BE49-F238E27FC236}">
                <a16:creationId xmlns:a16="http://schemas.microsoft.com/office/drawing/2014/main" id="{99264754-EF59-4E04-9A16-06D7C7B68412}"/>
              </a:ext>
            </a:extLst>
          </p:cNvPr>
          <p:cNvSpPr txBox="1"/>
          <p:nvPr/>
        </p:nvSpPr>
        <p:spPr>
          <a:xfrm>
            <a:off x="3744407" y="5909717"/>
            <a:ext cx="1143000"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Mode 200</a:t>
            </a:r>
          </a:p>
        </p:txBody>
      </p:sp>
      <p:sp>
        <p:nvSpPr>
          <p:cNvPr id="23" name="Title 1">
            <a:extLst>
              <a:ext uri="{FF2B5EF4-FFF2-40B4-BE49-F238E27FC236}">
                <a16:creationId xmlns:a16="http://schemas.microsoft.com/office/drawing/2014/main" id="{C99A1E98-8B73-4570-9894-C626ADD3DB5F}"/>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spTree>
    <p:extLst>
      <p:ext uri="{BB962C8B-B14F-4D97-AF65-F5344CB8AC3E}">
        <p14:creationId xmlns:p14="http://schemas.microsoft.com/office/powerpoint/2010/main" val="2549086697"/>
      </p:ext>
    </p:extLst>
  </p:cSld>
  <p:clrMapOvr>
    <a:masterClrMapping/>
  </p:clrMapOvr>
</p:sld>
</file>

<file path=ppt/slides/slide1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769441"/>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p:sp>
        <p:nvSpPr>
          <p:cNvPr id="12" name="TextBox 11">
            <a:extLst>
              <a:ext uri="{FF2B5EF4-FFF2-40B4-BE49-F238E27FC236}">
                <a16:creationId xmlns:a16="http://schemas.microsoft.com/office/drawing/2014/main" id="{8FBC7245-61F0-4BE9-97E9-A0815668CCA9}"/>
              </a:ext>
            </a:extLst>
          </p:cNvPr>
          <p:cNvSpPr txBox="1"/>
          <p:nvPr/>
        </p:nvSpPr>
        <p:spPr>
          <a:xfrm>
            <a:off x="198120" y="1318735"/>
            <a:ext cx="8641080" cy="1846659"/>
          </a:xfrm>
          <a:prstGeom prst="rect">
            <a:avLst/>
          </a:prstGeom>
          <a:noFill/>
        </p:spPr>
        <p:txBody>
          <a:bodyPr wrap="square" rtlCol="0">
            <a:spAutoFit/>
          </a:bodyPr>
          <a:lstStyle/>
          <a:p>
            <a:r>
              <a:rPr lang="en-US" b="1" dirty="0">
                <a:solidFill>
                  <a:srgbClr val="00B050"/>
                </a:solidFill>
                <a:latin typeface="Calibri" panose="020F0502020204030204" pitchFamily="34" charset="0"/>
                <a:cs typeface="Calibri" panose="020F0502020204030204" pitchFamily="34" charset="0"/>
              </a:rPr>
              <a:t>Upshots:</a:t>
            </a:r>
          </a:p>
          <a:p>
            <a:endParaRPr lang="en-US" sz="400" b="1" dirty="0">
              <a:latin typeface="Calibri" panose="020F0502020204030204" pitchFamily="34" charset="0"/>
              <a:cs typeface="Calibri" panose="020F0502020204030204" pitchFamily="34" charset="0"/>
            </a:endParaRPr>
          </a:p>
          <a:p>
            <a:r>
              <a:rPr lang="en-US" dirty="0">
                <a:solidFill>
                  <a:srgbClr val="00B050"/>
                </a:solidFill>
                <a:latin typeface="Calibri" panose="020F0502020204030204" pitchFamily="34" charset="0"/>
                <a:cs typeface="Calibri" panose="020F0502020204030204" pitchFamily="34" charset="0"/>
                <a:sym typeface="Wingdings" panose="05000000000000000000" pitchFamily="2" charset="2"/>
              </a:rPr>
              <a:t></a:t>
            </a:r>
            <a:r>
              <a:rPr lang="en-US" dirty="0">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Prior preconditioned misfit </a:t>
            </a:r>
            <a:r>
              <a:rPr lang="en-US" b="1" i="1" dirty="0">
                <a:latin typeface="Calibri" panose="020F0502020204030204" pitchFamily="34" charset="0"/>
                <a:cs typeface="Calibri" panose="020F0502020204030204" pitchFamily="34" charset="0"/>
              </a:rPr>
              <a:t>eigenvectors</a:t>
            </a:r>
            <a:r>
              <a:rPr lang="en-US" dirty="0">
                <a:latin typeface="Calibri" panose="020F0502020204030204" pitchFamily="34" charset="0"/>
                <a:cs typeface="Calibri" panose="020F0502020204030204" pitchFamily="34" charset="0"/>
              </a:rPr>
              <a:t> have </a:t>
            </a:r>
            <a:r>
              <a:rPr lang="en-US" b="1" i="1" dirty="0">
                <a:latin typeface="Calibri" panose="020F0502020204030204" pitchFamily="34" charset="0"/>
                <a:cs typeface="Calibri" panose="020F0502020204030204" pitchFamily="34" charset="0"/>
              </a:rPr>
              <a:t>physical interpretation</a:t>
            </a:r>
            <a:r>
              <a:rPr lang="en-US" dirty="0">
                <a:latin typeface="Calibri" panose="020F0502020204030204" pitchFamily="34" charset="0"/>
                <a:cs typeface="Calibri" panose="020F0502020204030204" pitchFamily="34" charset="0"/>
              </a:rPr>
              <a:t>: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First modes correspond to regions which are </a:t>
            </a:r>
            <a:r>
              <a:rPr lang="en-US" b="1" i="1" dirty="0">
                <a:latin typeface="Calibri" panose="020F0502020204030204" pitchFamily="34" charset="0"/>
                <a:cs typeface="Calibri" panose="020F0502020204030204" pitchFamily="34" charset="0"/>
              </a:rPr>
              <a:t>highly informed by data</a:t>
            </a:r>
          </a:p>
          <a:p>
            <a:pPr marL="742950" lvl="1" indent="-285750">
              <a:buFont typeface="Arial" panose="020B0604020202020204" pitchFamily="34" charset="0"/>
              <a:buChar char="•"/>
            </a:pPr>
            <a:endParaRPr lang="en-US" sz="400" b="1" i="1"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Modes become more </a:t>
            </a:r>
            <a:r>
              <a:rPr lang="en-US" b="1" i="1" dirty="0">
                <a:latin typeface="Calibri" panose="020F0502020204030204" pitchFamily="34" charset="0"/>
                <a:cs typeface="Calibri" panose="020F0502020204030204" pitchFamily="34" charset="0"/>
              </a:rPr>
              <a:t>global</a:t>
            </a:r>
            <a:r>
              <a:rPr lang="en-US" dirty="0">
                <a:latin typeface="Calibri" panose="020F0502020204030204" pitchFamily="34" charset="0"/>
                <a:cs typeface="Calibri" panose="020F0502020204030204" pitchFamily="34" charset="0"/>
              </a:rPr>
              <a:t> as eigenvalues decay</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r>
              <a:rPr lang="en-US" dirty="0">
                <a:solidFill>
                  <a:srgbClr val="00B050"/>
                </a:solidFill>
                <a:latin typeface="Calibri" panose="020F0502020204030204" pitchFamily="34" charset="0"/>
                <a:cs typeface="Calibri" panose="020F0502020204030204" pitchFamily="34" charset="0"/>
                <a:sym typeface="Wingdings" panose="05000000000000000000" pitchFamily="2" charset="2"/>
              </a:rPr>
              <a:t></a:t>
            </a:r>
            <a:r>
              <a:rPr lang="en-US" dirty="0">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The use of data has </a:t>
            </a:r>
            <a:r>
              <a:rPr lang="en-US" b="1" i="1" dirty="0">
                <a:latin typeface="Calibri" panose="020F0502020204030204" pitchFamily="34" charset="0"/>
                <a:cs typeface="Calibri" panose="020F0502020204030204" pitchFamily="34" charset="0"/>
              </a:rPr>
              <a:t>drastically reduces </a:t>
            </a:r>
            <a:r>
              <a:rPr lang="en-US" dirty="0">
                <a:latin typeface="Calibri" panose="020F0502020204030204" pitchFamily="34" charset="0"/>
                <a:cs typeface="Calibri" panose="020F0502020204030204" pitchFamily="34" charset="0"/>
              </a:rPr>
              <a:t>the </a:t>
            </a:r>
            <a:r>
              <a:rPr lang="en-US" b="1" i="1" dirty="0">
                <a:latin typeface="Calibri" panose="020F0502020204030204" pitchFamily="34" charset="0"/>
                <a:cs typeface="Calibri" panose="020F0502020204030204" pitchFamily="34" charset="0"/>
              </a:rPr>
              <a:t>posterior variance</a:t>
            </a:r>
            <a:endParaRPr lang="en-US" sz="400" b="1" i="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p:txBody>
      </p:sp>
      <p:pic>
        <p:nvPicPr>
          <p:cNvPr id="5" name="Picture 4">
            <a:extLst>
              <a:ext uri="{FF2B5EF4-FFF2-40B4-BE49-F238E27FC236}">
                <a16:creationId xmlns:a16="http://schemas.microsoft.com/office/drawing/2014/main" id="{172E8F99-4C80-4749-A415-314EB5D1D76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562600" y="3431932"/>
            <a:ext cx="3034378" cy="2816339"/>
          </a:xfrm>
          <a:prstGeom prst="rect">
            <a:avLst/>
          </a:prstGeom>
        </p:spPr>
      </p:pic>
      <p:pic>
        <p:nvPicPr>
          <p:cNvPr id="10" name="Picture 9">
            <a:extLst>
              <a:ext uri="{FF2B5EF4-FFF2-40B4-BE49-F238E27FC236}">
                <a16:creationId xmlns:a16="http://schemas.microsoft.com/office/drawing/2014/main" id="{172DA7A2-3961-49E9-A909-18FF65F9785F}"/>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52400" y="3429000"/>
            <a:ext cx="4619482" cy="2487413"/>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sp>
        <p:nvSpPr>
          <p:cNvPr id="11" name="Rectangle 10">
            <a:extLst>
              <a:ext uri="{FF2B5EF4-FFF2-40B4-BE49-F238E27FC236}">
                <a16:creationId xmlns:a16="http://schemas.microsoft.com/office/drawing/2014/main" id="{6CACB275-1709-4A99-B86F-C7ECEE14DD60}"/>
              </a:ext>
            </a:extLst>
          </p:cNvPr>
          <p:cNvSpPr/>
          <p:nvPr/>
        </p:nvSpPr>
        <p:spPr>
          <a:xfrm>
            <a:off x="6322665" y="5805597"/>
            <a:ext cx="1371600" cy="533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3" name="TextBox 12">
            <a:extLst>
              <a:ext uri="{FF2B5EF4-FFF2-40B4-BE49-F238E27FC236}">
                <a16:creationId xmlns:a16="http://schemas.microsoft.com/office/drawing/2014/main" id="{B8E75EF0-E3E9-471A-98B7-3F5CD7A5F089}"/>
              </a:ext>
            </a:extLst>
          </p:cNvPr>
          <p:cNvSpPr txBox="1"/>
          <p:nvPr/>
        </p:nvSpPr>
        <p:spPr>
          <a:xfrm>
            <a:off x="304800" y="5916413"/>
            <a:ext cx="1143000"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Mode 1</a:t>
            </a:r>
          </a:p>
        </p:txBody>
      </p:sp>
      <p:sp>
        <p:nvSpPr>
          <p:cNvPr id="18" name="TextBox 17">
            <a:extLst>
              <a:ext uri="{FF2B5EF4-FFF2-40B4-BE49-F238E27FC236}">
                <a16:creationId xmlns:a16="http://schemas.microsoft.com/office/drawing/2014/main" id="{BE158690-4299-45B9-9866-B264D462EF21}"/>
              </a:ext>
            </a:extLst>
          </p:cNvPr>
          <p:cNvSpPr txBox="1"/>
          <p:nvPr/>
        </p:nvSpPr>
        <p:spPr>
          <a:xfrm>
            <a:off x="1391306" y="5916413"/>
            <a:ext cx="1143000"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Mode 2</a:t>
            </a:r>
          </a:p>
        </p:txBody>
      </p:sp>
      <p:sp>
        <p:nvSpPr>
          <p:cNvPr id="19" name="TextBox 18">
            <a:extLst>
              <a:ext uri="{FF2B5EF4-FFF2-40B4-BE49-F238E27FC236}">
                <a16:creationId xmlns:a16="http://schemas.microsoft.com/office/drawing/2014/main" id="{6732555E-3AC8-4C7E-BCAC-8B32B0CE9CFA}"/>
              </a:ext>
            </a:extLst>
          </p:cNvPr>
          <p:cNvSpPr txBox="1"/>
          <p:nvPr/>
        </p:nvSpPr>
        <p:spPr>
          <a:xfrm>
            <a:off x="2601075" y="5903020"/>
            <a:ext cx="1143000"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Mode 3</a:t>
            </a:r>
          </a:p>
        </p:txBody>
      </p:sp>
      <p:sp>
        <p:nvSpPr>
          <p:cNvPr id="20" name="TextBox 19">
            <a:extLst>
              <a:ext uri="{FF2B5EF4-FFF2-40B4-BE49-F238E27FC236}">
                <a16:creationId xmlns:a16="http://schemas.microsoft.com/office/drawing/2014/main" id="{99264754-EF59-4E04-9A16-06D7C7B68412}"/>
              </a:ext>
            </a:extLst>
          </p:cNvPr>
          <p:cNvSpPr txBox="1"/>
          <p:nvPr/>
        </p:nvSpPr>
        <p:spPr>
          <a:xfrm>
            <a:off x="3744407" y="5909717"/>
            <a:ext cx="1143000"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Mode 200</a:t>
            </a:r>
          </a:p>
        </p:txBody>
      </p:sp>
      <p:sp>
        <p:nvSpPr>
          <p:cNvPr id="14" name="Title 1">
            <a:extLst>
              <a:ext uri="{FF2B5EF4-FFF2-40B4-BE49-F238E27FC236}">
                <a16:creationId xmlns:a16="http://schemas.microsoft.com/office/drawing/2014/main" id="{A8AFF629-21DB-4BAA-8D48-16428C8F4712}"/>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spTree>
    <p:extLst>
      <p:ext uri="{BB962C8B-B14F-4D97-AF65-F5344CB8AC3E}">
        <p14:creationId xmlns:p14="http://schemas.microsoft.com/office/powerpoint/2010/main" val="3270190070"/>
      </p:ext>
    </p:extLst>
  </p:cSld>
  <p:clrMapOvr>
    <a:masterClrMapping/>
  </p:clrMapOvr>
</p:sld>
</file>

<file path=ppt/slides/slide1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769441"/>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p:sp>
        <p:nvSpPr>
          <p:cNvPr id="3" name="Rectangle 2">
            <a:extLst>
              <a:ext uri="{FF2B5EF4-FFF2-40B4-BE49-F238E27FC236}">
                <a16:creationId xmlns:a16="http://schemas.microsoft.com/office/drawing/2014/main" id="{7B83C70F-9FDC-4200-95ED-284D4CC8D91E}"/>
              </a:ext>
            </a:extLst>
          </p:cNvPr>
          <p:cNvSpPr/>
          <p:nvPr/>
        </p:nvSpPr>
        <p:spPr>
          <a:xfrm>
            <a:off x="259788" y="1388245"/>
            <a:ext cx="5359400" cy="1354217"/>
          </a:xfrm>
          <a:prstGeom prst="rect">
            <a:avLst/>
          </a:prstGeom>
        </p:spPr>
        <p:txBody>
          <a:bodyPr wrap="square">
            <a:spAutoFit/>
          </a:bodyPr>
          <a:lstStyle/>
          <a:p>
            <a:r>
              <a:rPr lang="en-US" b="1" dirty="0">
                <a:solidFill>
                  <a:srgbClr val="FF0000"/>
                </a:solidFill>
                <a:latin typeface="Calibri" panose="020F0502020204030204" pitchFamily="34" charset="0"/>
                <a:cs typeface="Calibri" panose="020F0502020204030204" pitchFamily="34" charset="0"/>
              </a:rPr>
              <a:t>Issues:</a:t>
            </a:r>
          </a:p>
          <a:p>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PDF will be </a:t>
            </a:r>
            <a:r>
              <a:rPr lang="en-US" b="1" dirty="0">
                <a:latin typeface="Calibri" panose="020F0502020204030204" pitchFamily="34" charset="0"/>
                <a:cs typeface="Calibri" panose="020F0502020204030204" pitchFamily="34" charset="0"/>
              </a:rPr>
              <a:t>Gaussian</a:t>
            </a:r>
            <a:r>
              <a:rPr lang="en-US" dirty="0">
                <a:latin typeface="Calibri" panose="020F0502020204030204" pitchFamily="34" charset="0"/>
                <a:cs typeface="Calibri" panose="020F0502020204030204" pitchFamily="34" charset="0"/>
              </a:rPr>
              <a:t> – general PDFs cannot be obtained.</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ea typeface="Calibri"/>
              <a:cs typeface="Calibri" panose="020F0502020204030204" pitchFamily="34" charset="0"/>
            </a:endParaRPr>
          </a:p>
        </p:txBody>
      </p:sp>
      <p:sp>
        <p:nvSpPr>
          <p:cNvPr id="12" name="Title 1">
            <a:extLst>
              <a:ext uri="{FF2B5EF4-FFF2-40B4-BE49-F238E27FC236}">
                <a16:creationId xmlns:a16="http://schemas.microsoft.com/office/drawing/2014/main" id="{C613A910-8472-4E12-AD20-EF9C10AEF52A}"/>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spTree>
    <p:extLst>
      <p:ext uri="{BB962C8B-B14F-4D97-AF65-F5344CB8AC3E}">
        <p14:creationId xmlns:p14="http://schemas.microsoft.com/office/powerpoint/2010/main" val="1997786818"/>
      </p:ext>
    </p:extLst>
  </p:cSld>
  <p:clrMapOvr>
    <a:masterClrMapping/>
  </p:clrMapOvr>
</p:sld>
</file>

<file path=ppt/slides/slide1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769441"/>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p:sp>
        <p:nvSpPr>
          <p:cNvPr id="3" name="Rectangle 2">
            <a:extLst>
              <a:ext uri="{FF2B5EF4-FFF2-40B4-BE49-F238E27FC236}">
                <a16:creationId xmlns:a16="http://schemas.microsoft.com/office/drawing/2014/main" id="{7B83C70F-9FDC-4200-95ED-284D4CC8D91E}"/>
              </a:ext>
            </a:extLst>
          </p:cNvPr>
          <p:cNvSpPr/>
          <p:nvPr/>
        </p:nvSpPr>
        <p:spPr>
          <a:xfrm>
            <a:off x="259788" y="1388245"/>
            <a:ext cx="5359400" cy="2616101"/>
          </a:xfrm>
          <a:prstGeom prst="rect">
            <a:avLst/>
          </a:prstGeom>
        </p:spPr>
        <p:txBody>
          <a:bodyPr wrap="square">
            <a:spAutoFit/>
          </a:bodyPr>
          <a:lstStyle/>
          <a:p>
            <a:r>
              <a:rPr lang="en-US" b="1" dirty="0">
                <a:solidFill>
                  <a:srgbClr val="FF0000"/>
                </a:solidFill>
                <a:latin typeface="Calibri" panose="020F0502020204030204" pitchFamily="34" charset="0"/>
                <a:cs typeface="Calibri" panose="020F0502020204030204" pitchFamily="34" charset="0"/>
              </a:rPr>
              <a:t>Issues:</a:t>
            </a:r>
          </a:p>
          <a:p>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PDF will be </a:t>
            </a:r>
            <a:r>
              <a:rPr lang="en-US" b="1" dirty="0">
                <a:latin typeface="Calibri" panose="020F0502020204030204" pitchFamily="34" charset="0"/>
                <a:cs typeface="Calibri" panose="020F0502020204030204" pitchFamily="34" charset="0"/>
              </a:rPr>
              <a:t>Gaussian</a:t>
            </a:r>
            <a:r>
              <a:rPr lang="en-US" dirty="0">
                <a:latin typeface="Calibri" panose="020F0502020204030204" pitchFamily="34" charset="0"/>
                <a:cs typeface="Calibri" panose="020F0502020204030204" pitchFamily="34" charset="0"/>
              </a:rPr>
              <a:t> – general PDFs cannot be obtained.</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Laplace equation (regularization) </a:t>
            </a:r>
            <a:r>
              <a:rPr lang="en-US" b="1" dirty="0">
                <a:latin typeface="Calibri" panose="020F0502020204030204" pitchFamily="34" charset="0"/>
                <a:cs typeface="Calibri" panose="020F0502020204030204" pitchFamily="34" charset="0"/>
              </a:rPr>
              <a:t>involves correlation length parameter </a:t>
            </a:r>
            <a:r>
              <a:rPr lang="en-US" dirty="0">
                <a:latin typeface="Calibri" panose="020F0502020204030204" pitchFamily="34" charset="0"/>
                <a:cs typeface="Calibri" panose="020F0502020204030204" pitchFamily="34" charset="0"/>
              </a:rPr>
              <a:t>that changes decay of eigenvalues of prior preconditioned Hessian.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ea typeface="Calibri"/>
              <a:cs typeface="Calibri" panose="020F0502020204030204" pitchFamily="34" charset="0"/>
            </a:endParaRPr>
          </a:p>
        </p:txBody>
      </p:sp>
      <p:pic>
        <p:nvPicPr>
          <p:cNvPr id="7" name="Picture 6">
            <a:extLst>
              <a:ext uri="{FF2B5EF4-FFF2-40B4-BE49-F238E27FC236}">
                <a16:creationId xmlns:a16="http://schemas.microsoft.com/office/drawing/2014/main" id="{E8026A0D-6901-4321-BAC9-99BE8558FF4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26576" y="1354295"/>
            <a:ext cx="3491102" cy="2391606"/>
          </a:xfrm>
          <a:prstGeom prst="rect">
            <a:avLst/>
          </a:prstGeom>
        </p:spPr>
      </p:pic>
      <p:sp>
        <p:nvSpPr>
          <p:cNvPr id="12" name="Title 1">
            <a:extLst>
              <a:ext uri="{FF2B5EF4-FFF2-40B4-BE49-F238E27FC236}">
                <a16:creationId xmlns:a16="http://schemas.microsoft.com/office/drawing/2014/main" id="{C613A910-8472-4E12-AD20-EF9C10AEF52A}"/>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spTree>
    <p:extLst>
      <p:ext uri="{BB962C8B-B14F-4D97-AF65-F5344CB8AC3E}">
        <p14:creationId xmlns:p14="http://schemas.microsoft.com/office/powerpoint/2010/main" val="162221198"/>
      </p:ext>
    </p:extLst>
  </p:cSld>
  <p:clrMapOvr>
    <a:masterClrMapping/>
  </p:clrMapOvr>
</p:sld>
</file>

<file path=ppt/slides/slide1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769441"/>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p:sp>
        <p:nvSpPr>
          <p:cNvPr id="3" name="Rectangle 2">
            <a:extLst>
              <a:ext uri="{FF2B5EF4-FFF2-40B4-BE49-F238E27FC236}">
                <a16:creationId xmlns:a16="http://schemas.microsoft.com/office/drawing/2014/main" id="{7B83C70F-9FDC-4200-95ED-284D4CC8D91E}"/>
              </a:ext>
            </a:extLst>
          </p:cNvPr>
          <p:cNvSpPr/>
          <p:nvPr/>
        </p:nvSpPr>
        <p:spPr>
          <a:xfrm>
            <a:off x="259788" y="1388245"/>
            <a:ext cx="5359400" cy="3539430"/>
          </a:xfrm>
          <a:prstGeom prst="rect">
            <a:avLst/>
          </a:prstGeom>
        </p:spPr>
        <p:txBody>
          <a:bodyPr wrap="square">
            <a:spAutoFit/>
          </a:bodyPr>
          <a:lstStyle/>
          <a:p>
            <a:r>
              <a:rPr lang="en-US" b="1" dirty="0">
                <a:solidFill>
                  <a:srgbClr val="FF0000"/>
                </a:solidFill>
                <a:latin typeface="Calibri" panose="020F0502020204030204" pitchFamily="34" charset="0"/>
                <a:cs typeface="Calibri" panose="020F0502020204030204" pitchFamily="34" charset="0"/>
              </a:rPr>
              <a:t>Issues:</a:t>
            </a:r>
          </a:p>
          <a:p>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PDF will be </a:t>
            </a:r>
            <a:r>
              <a:rPr lang="en-US" b="1" dirty="0">
                <a:latin typeface="Calibri" panose="020F0502020204030204" pitchFamily="34" charset="0"/>
                <a:cs typeface="Calibri" panose="020F0502020204030204" pitchFamily="34" charset="0"/>
              </a:rPr>
              <a:t>Gaussian</a:t>
            </a:r>
            <a:r>
              <a:rPr lang="en-US" dirty="0">
                <a:latin typeface="Calibri" panose="020F0502020204030204" pitchFamily="34" charset="0"/>
                <a:cs typeface="Calibri" panose="020F0502020204030204" pitchFamily="34" charset="0"/>
              </a:rPr>
              <a:t> – general PDFs cannot be obtained.</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Laplace equation (regularization) </a:t>
            </a:r>
            <a:r>
              <a:rPr lang="en-US" b="1" dirty="0">
                <a:latin typeface="Calibri" panose="020F0502020204030204" pitchFamily="34" charset="0"/>
                <a:cs typeface="Calibri" panose="020F0502020204030204" pitchFamily="34" charset="0"/>
              </a:rPr>
              <a:t>involves correlation length parameter </a:t>
            </a:r>
            <a:r>
              <a:rPr lang="en-US" dirty="0">
                <a:latin typeface="Calibri" panose="020F0502020204030204" pitchFamily="34" charset="0"/>
                <a:cs typeface="Calibri" panose="020F0502020204030204" pitchFamily="34" charset="0"/>
              </a:rPr>
              <a:t>that changes decay of eigenvalues of prior preconditioned Hessian.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b="1" dirty="0">
                <a:latin typeface="Calibri" panose="020F0502020204030204" pitchFamily="34" charset="0"/>
                <a:cs typeface="Calibri" panose="020F0502020204030204" pitchFamily="34" charset="0"/>
              </a:rPr>
              <a:t>Dimension</a:t>
            </a:r>
            <a:r>
              <a:rPr lang="en-US" dirty="0">
                <a:latin typeface="Calibri" panose="020F0502020204030204" pitchFamily="34" charset="0"/>
                <a:cs typeface="Calibri" panose="020F0502020204030204" pitchFamily="34" charset="0"/>
              </a:rPr>
              <a:t> of parameter space is </a:t>
            </a:r>
            <a:r>
              <a:rPr lang="en-US" b="1" dirty="0">
                <a:latin typeface="Calibri" panose="020F0502020204030204" pitchFamily="34" charset="0"/>
                <a:cs typeface="Calibri" panose="020F0502020204030204" pitchFamily="34" charset="0"/>
              </a:rPr>
              <a:t>too high O(1000) </a:t>
            </a:r>
            <a:r>
              <a:rPr lang="en-US" dirty="0">
                <a:latin typeface="Calibri" panose="020F0502020204030204" pitchFamily="34" charset="0"/>
                <a:cs typeface="Calibri" panose="020F0502020204030204" pitchFamily="34" charset="0"/>
              </a:rPr>
              <a:t>for forward propagation. </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ea typeface="Calibri"/>
              <a:cs typeface="Calibri" panose="020F0502020204030204" pitchFamily="34" charset="0"/>
            </a:endParaRPr>
          </a:p>
        </p:txBody>
      </p:sp>
      <p:pic>
        <p:nvPicPr>
          <p:cNvPr id="7" name="Picture 6">
            <a:extLst>
              <a:ext uri="{FF2B5EF4-FFF2-40B4-BE49-F238E27FC236}">
                <a16:creationId xmlns:a16="http://schemas.microsoft.com/office/drawing/2014/main" id="{E8026A0D-6901-4321-BAC9-99BE8558FF4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26576" y="1354295"/>
            <a:ext cx="3491102" cy="2391606"/>
          </a:xfrm>
          <a:prstGeom prst="rect">
            <a:avLst/>
          </a:prstGeom>
        </p:spPr>
      </p:pic>
      <p:sp>
        <p:nvSpPr>
          <p:cNvPr id="12" name="Title 1">
            <a:extLst>
              <a:ext uri="{FF2B5EF4-FFF2-40B4-BE49-F238E27FC236}">
                <a16:creationId xmlns:a16="http://schemas.microsoft.com/office/drawing/2014/main" id="{C613A910-8472-4E12-AD20-EF9C10AEF52A}"/>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spTree>
    <p:extLst>
      <p:ext uri="{BB962C8B-B14F-4D97-AF65-F5344CB8AC3E}">
        <p14:creationId xmlns:p14="http://schemas.microsoft.com/office/powerpoint/2010/main" val="1453643191"/>
      </p:ext>
    </p:extLst>
  </p:cSld>
  <p:clrMapOvr>
    <a:masterClrMapping/>
  </p:clrMapOvr>
</p:sld>
</file>

<file path=ppt/slides/slide1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769441"/>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Approach 2:</a:t>
            </a:r>
            <a:r>
              <a:rPr lang="en-US" dirty="0">
                <a:latin typeface="Calibri" panose="020F0502020204030204" pitchFamily="34" charset="0"/>
                <a:cs typeface="Calibri" panose="020F0502020204030204" pitchFamily="34" charset="0"/>
              </a:rPr>
              <a:t> Normal Approximation + Low Rank Laplace Approximation*</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p:sp>
        <p:nvSpPr>
          <p:cNvPr id="3" name="Rectangle 2">
            <a:extLst>
              <a:ext uri="{FF2B5EF4-FFF2-40B4-BE49-F238E27FC236}">
                <a16:creationId xmlns:a16="http://schemas.microsoft.com/office/drawing/2014/main" id="{7B83C70F-9FDC-4200-95ED-284D4CC8D91E}"/>
              </a:ext>
            </a:extLst>
          </p:cNvPr>
          <p:cNvSpPr/>
          <p:nvPr/>
        </p:nvSpPr>
        <p:spPr>
          <a:xfrm>
            <a:off x="259788" y="1388245"/>
            <a:ext cx="5359400" cy="4555093"/>
          </a:xfrm>
          <a:prstGeom prst="rect">
            <a:avLst/>
          </a:prstGeom>
        </p:spPr>
        <p:txBody>
          <a:bodyPr wrap="square">
            <a:spAutoFit/>
          </a:bodyPr>
          <a:lstStyle/>
          <a:p>
            <a:r>
              <a:rPr lang="en-US" b="1" dirty="0">
                <a:solidFill>
                  <a:srgbClr val="FF0000"/>
                </a:solidFill>
                <a:latin typeface="Calibri" panose="020F0502020204030204" pitchFamily="34" charset="0"/>
                <a:cs typeface="Calibri" panose="020F0502020204030204" pitchFamily="34" charset="0"/>
              </a:rPr>
              <a:t>Issues:</a:t>
            </a:r>
          </a:p>
          <a:p>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PDF will be </a:t>
            </a:r>
            <a:r>
              <a:rPr lang="en-US" b="1" dirty="0">
                <a:latin typeface="Calibri" panose="020F0502020204030204" pitchFamily="34" charset="0"/>
                <a:cs typeface="Calibri" panose="020F0502020204030204" pitchFamily="34" charset="0"/>
              </a:rPr>
              <a:t>Gaussian</a:t>
            </a:r>
            <a:r>
              <a:rPr lang="en-US" dirty="0">
                <a:latin typeface="Calibri" panose="020F0502020204030204" pitchFamily="34" charset="0"/>
                <a:cs typeface="Calibri" panose="020F0502020204030204" pitchFamily="34" charset="0"/>
              </a:rPr>
              <a:t> – general PDFs cannot be obtained.</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cs typeface="Calibri" panose="020F0502020204030204" pitchFamily="34" charset="0"/>
              </a:rPr>
              <a:t>Laplace equation (regularization) </a:t>
            </a:r>
            <a:r>
              <a:rPr lang="en-US" b="1" dirty="0">
                <a:latin typeface="Calibri" panose="020F0502020204030204" pitchFamily="34" charset="0"/>
                <a:cs typeface="Calibri" panose="020F0502020204030204" pitchFamily="34" charset="0"/>
              </a:rPr>
              <a:t>involves correlation length parameter </a:t>
            </a:r>
            <a:r>
              <a:rPr lang="en-US" dirty="0">
                <a:latin typeface="Calibri" panose="020F0502020204030204" pitchFamily="34" charset="0"/>
                <a:cs typeface="Calibri" panose="020F0502020204030204" pitchFamily="34" charset="0"/>
              </a:rPr>
              <a:t>that changes decay of eigenvalues of prior preconditioned Hessian.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b="1" dirty="0">
                <a:latin typeface="Calibri" panose="020F0502020204030204" pitchFamily="34" charset="0"/>
                <a:cs typeface="Calibri" panose="020F0502020204030204" pitchFamily="34" charset="0"/>
              </a:rPr>
              <a:t>Dimension</a:t>
            </a:r>
            <a:r>
              <a:rPr lang="en-US" dirty="0">
                <a:latin typeface="Calibri" panose="020F0502020204030204" pitchFamily="34" charset="0"/>
                <a:cs typeface="Calibri" panose="020F0502020204030204" pitchFamily="34" charset="0"/>
              </a:rPr>
              <a:t> of parameter space is </a:t>
            </a:r>
            <a:r>
              <a:rPr lang="en-US" b="1" dirty="0">
                <a:latin typeface="Calibri" panose="020F0502020204030204" pitchFamily="34" charset="0"/>
                <a:cs typeface="Calibri" panose="020F0502020204030204" pitchFamily="34" charset="0"/>
              </a:rPr>
              <a:t>too high O(1000) </a:t>
            </a:r>
            <a:r>
              <a:rPr lang="en-US" dirty="0">
                <a:latin typeface="Calibri" panose="020F0502020204030204" pitchFamily="34" charset="0"/>
                <a:cs typeface="Calibri" panose="020F0502020204030204" pitchFamily="34" charset="0"/>
              </a:rPr>
              <a:t>for forward propagation. </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dirty="0">
                <a:solidFill>
                  <a:srgbClr val="FF0000"/>
                </a:solidFill>
                <a:latin typeface="Calibri" panose="020F0502020204030204" pitchFamily="34" charset="0"/>
                <a:cs typeface="Calibri" panose="020F0502020204030204" pitchFamily="34" charset="0"/>
                <a:sym typeface="Wingdings" panose="05000000000000000000" pitchFamily="2" charset="2"/>
              </a:rPr>
              <a:t>   </a:t>
            </a:r>
            <a:r>
              <a:rPr lang="en-US" dirty="0">
                <a:latin typeface="Calibri" panose="020F0502020204030204" pitchFamily="34" charset="0"/>
                <a:ea typeface="Calibri"/>
                <a:cs typeface="Calibri" panose="020F0502020204030204" pitchFamily="34" charset="0"/>
              </a:rPr>
              <a:t>Log-normal prior may be cause of (nonphysical) </a:t>
            </a:r>
            <a:r>
              <a:rPr lang="en-US" b="1" dirty="0">
                <a:latin typeface="Calibri" panose="020F0502020204030204" pitchFamily="34" charset="0"/>
                <a:ea typeface="Calibri"/>
                <a:cs typeface="Calibri" panose="020F0502020204030204" pitchFamily="34" charset="0"/>
              </a:rPr>
              <a:t>bias</a:t>
            </a:r>
            <a:r>
              <a:rPr lang="en-US" dirty="0">
                <a:latin typeface="Calibri" panose="020F0502020204030204" pitchFamily="34" charset="0"/>
                <a:ea typeface="Calibri"/>
                <a:cs typeface="Calibri" panose="020F0502020204030204" pitchFamily="34" charset="0"/>
              </a:rPr>
              <a:t> towards mass increase when performing </a:t>
            </a:r>
            <a:r>
              <a:rPr lang="en-US" b="1" dirty="0">
                <a:latin typeface="Calibri" panose="020F0502020204030204" pitchFamily="34" charset="0"/>
                <a:ea typeface="Calibri"/>
                <a:cs typeface="Calibri" panose="020F0502020204030204" pitchFamily="34" charset="0"/>
              </a:rPr>
              <a:t>forward propagation.</a:t>
            </a:r>
          </a:p>
          <a:p>
            <a:endParaRPr lang="en-US" sz="400" b="1" dirty="0">
              <a:latin typeface="Calibri" panose="020F0502020204030204" pitchFamily="34" charset="0"/>
              <a:ea typeface="Calibri"/>
              <a:cs typeface="Calibri" panose="020F0502020204030204" pitchFamily="34" charset="0"/>
            </a:endParaRPr>
          </a:p>
        </p:txBody>
      </p:sp>
      <p:pic>
        <p:nvPicPr>
          <p:cNvPr id="7" name="Picture 6">
            <a:extLst>
              <a:ext uri="{FF2B5EF4-FFF2-40B4-BE49-F238E27FC236}">
                <a16:creationId xmlns:a16="http://schemas.microsoft.com/office/drawing/2014/main" id="{E8026A0D-6901-4321-BAC9-99BE8558FF4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26576" y="1354295"/>
            <a:ext cx="3491102" cy="2391606"/>
          </a:xfrm>
          <a:prstGeom prst="rect">
            <a:avLst/>
          </a:prstGeom>
        </p:spPr>
      </p:pic>
      <p:sp>
        <p:nvSpPr>
          <p:cNvPr id="12" name="Title 1">
            <a:extLst>
              <a:ext uri="{FF2B5EF4-FFF2-40B4-BE49-F238E27FC236}">
                <a16:creationId xmlns:a16="http://schemas.microsoft.com/office/drawing/2014/main" id="{C613A910-8472-4E12-AD20-EF9C10AEF52A}"/>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pic>
        <p:nvPicPr>
          <p:cNvPr id="11" name="Picture 10">
            <a:extLst>
              <a:ext uri="{FF2B5EF4-FFF2-40B4-BE49-F238E27FC236}">
                <a16:creationId xmlns:a16="http://schemas.microsoft.com/office/drawing/2014/main" id="{4D79C5D1-ECB4-4050-9E91-CFF98F330E62}"/>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096000" y="3791089"/>
            <a:ext cx="2938498" cy="2619487"/>
          </a:xfrm>
          <a:prstGeom prst="rect">
            <a:avLst/>
          </a:prstGeom>
        </p:spPr>
      </p:pic>
    </p:spTree>
    <p:extLst>
      <p:ext uri="{BB962C8B-B14F-4D97-AF65-F5344CB8AC3E}">
        <p14:creationId xmlns:p14="http://schemas.microsoft.com/office/powerpoint/2010/main" val="3868251303"/>
      </p:ext>
    </p:extLst>
  </p:cSld>
  <p:clrMapOvr>
    <a:masterClrMapping/>
  </p:clrMapOvr>
</p:sld>
</file>

<file path=ppt/slides/slide1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EC194DD-3740-4CEF-8850-B18C9235D40C}"/>
              </a:ext>
            </a:extLst>
          </p:cNvPr>
          <p:cNvSpPr txBox="1"/>
          <p:nvPr/>
        </p:nvSpPr>
        <p:spPr>
          <a:xfrm>
            <a:off x="152400" y="709135"/>
            <a:ext cx="7239000" cy="646331"/>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Ongoing work:</a:t>
            </a:r>
            <a:endParaRPr lang="en-US" sz="400" dirty="0">
              <a:latin typeface="Calibri" panose="020F0502020204030204" pitchFamily="34" charset="0"/>
              <a:cs typeface="Calibri" panose="020F0502020204030204" pitchFamily="34" charset="0"/>
            </a:endParaRPr>
          </a:p>
          <a:p>
            <a:pPr marL="742950" lvl="2" indent="-285750">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p:txBody>
      </p:sp>
      <p:sp>
        <p:nvSpPr>
          <p:cNvPr id="12" name="Title 1">
            <a:extLst>
              <a:ext uri="{FF2B5EF4-FFF2-40B4-BE49-F238E27FC236}">
                <a16:creationId xmlns:a16="http://schemas.microsoft.com/office/drawing/2014/main" id="{C613A910-8472-4E12-AD20-EF9C10AEF52A}"/>
              </a:ext>
            </a:extLst>
          </p:cNvPr>
          <p:cNvSpPr txBox="1">
            <a:spLocks/>
          </p:cNvSpPr>
          <p:nvPr/>
        </p:nvSpPr>
        <p:spPr>
          <a:xfrm>
            <a:off x="156927" y="79808"/>
            <a:ext cx="7315200" cy="609600"/>
          </a:xfrm>
          <a:prstGeom prst="rect">
            <a:avLst/>
          </a:prstGeom>
        </p:spPr>
        <p:txBody>
          <a:bodyPr lIns="0" tIns="0" rIns="0" bIns="0" anchor="ctr"/>
          <a:lstStyle/>
          <a:p>
            <a:pPr algn="l"/>
            <a:r>
              <a:rPr lang="en-US" sz="3600" kern="0" dirty="0">
                <a:solidFill>
                  <a:sysClr val="windowText" lastClr="000000"/>
                </a:solidFill>
                <a:latin typeface="Calibri" panose="020F0502020204030204" pitchFamily="34" charset="0"/>
                <a:cs typeface="Calibri" panose="020F0502020204030204" pitchFamily="34" charset="0"/>
              </a:rPr>
              <a:t>Bayesian Inference</a:t>
            </a:r>
          </a:p>
        </p:txBody>
      </p:sp>
      <p:sp>
        <p:nvSpPr>
          <p:cNvPr id="8" name="TextBox 7">
            <a:extLst>
              <a:ext uri="{FF2B5EF4-FFF2-40B4-BE49-F238E27FC236}">
                <a16:creationId xmlns:a16="http://schemas.microsoft.com/office/drawing/2014/main" id="{6C32D62C-6316-4952-8BB6-00B9BA644FB6}"/>
              </a:ext>
            </a:extLst>
          </p:cNvPr>
          <p:cNvSpPr txBox="1"/>
          <p:nvPr/>
        </p:nvSpPr>
        <p:spPr>
          <a:xfrm>
            <a:off x="152400" y="1143000"/>
            <a:ext cx="8382000" cy="1877437"/>
          </a:xfrm>
          <a:prstGeom prst="rect">
            <a:avLst/>
          </a:prstGeom>
          <a:noFill/>
        </p:spPr>
        <p:txBody>
          <a:bodyPr wrap="square" rtlCol="0">
            <a:spAutoFit/>
          </a:bodyPr>
          <a:lstStyle/>
          <a:p>
            <a:pPr marL="285750" indent="-285750" algn="just">
              <a:buFont typeface="Wingdings" panose="05000000000000000000" pitchFamily="2" charset="2"/>
              <a:buChar char="Ø"/>
            </a:pPr>
            <a:r>
              <a:rPr lang="en-US" dirty="0">
                <a:latin typeface="Calibri"/>
                <a:cs typeface="Calibri"/>
              </a:rPr>
              <a:t>Use </a:t>
            </a:r>
            <a:r>
              <a:rPr lang="en-US" b="1" dirty="0">
                <a:latin typeface="Calibri"/>
                <a:cs typeface="Calibri"/>
              </a:rPr>
              <a:t>low fidelity </a:t>
            </a:r>
            <a:r>
              <a:rPr lang="en-US" dirty="0">
                <a:latin typeface="Calibri"/>
                <a:cs typeface="Calibri"/>
              </a:rPr>
              <a:t>models (e.g. SIA) to </a:t>
            </a:r>
            <a:r>
              <a:rPr lang="en-US" dirty="0">
                <a:solidFill>
                  <a:srgbClr val="000000"/>
                </a:solidFill>
                <a:latin typeface="Calibri"/>
                <a:cs typeface="Calibri"/>
              </a:rPr>
              <a:t>study problems</a:t>
            </a:r>
            <a:r>
              <a:rPr lang="en-US" dirty="0">
                <a:latin typeface="Calibri"/>
                <a:cs typeface="Calibri"/>
              </a:rPr>
              <a:t> (such as bias in SLR on previous slide) with the large-scale, high-resolution, expensive end-to-end framework.</a:t>
            </a:r>
          </a:p>
          <a:p>
            <a:pPr marL="571500" indent="-571500" algn="just">
              <a:buFont typeface="Arial,Sans-Serif" panose="020B0604020202020204" pitchFamily="34" charset="0"/>
              <a:buChar char="•"/>
            </a:pPr>
            <a:endParaRPr lang="en-US" sz="400" dirty="0">
              <a:latin typeface="Calibri"/>
              <a:cs typeface="Calibri"/>
            </a:endParaRPr>
          </a:p>
          <a:p>
            <a:pPr marL="571500" indent="-571500" algn="just">
              <a:buFont typeface="Arial,Sans-Serif" panose="020B0604020202020204" pitchFamily="34" charset="0"/>
              <a:buChar char="•"/>
            </a:pPr>
            <a:endParaRPr lang="en-US" sz="400" dirty="0">
              <a:latin typeface="Calibri"/>
              <a:cs typeface="Calibri"/>
            </a:endParaRPr>
          </a:p>
          <a:p>
            <a:pPr marL="285750" indent="-285750" algn="just">
              <a:buFont typeface="Wingdings" panose="05000000000000000000" pitchFamily="2" charset="2"/>
              <a:buChar char="Ø"/>
            </a:pPr>
            <a:r>
              <a:rPr lang="en-US" dirty="0">
                <a:latin typeface="Calibri"/>
                <a:ea typeface="Calibri"/>
                <a:cs typeface="Calibri"/>
              </a:rPr>
              <a:t>Use dimension reduction, leveraging </a:t>
            </a:r>
            <a:r>
              <a:rPr lang="en-US" b="1" dirty="0">
                <a:latin typeface="Calibri"/>
                <a:ea typeface="Calibri"/>
                <a:cs typeface="Calibri"/>
              </a:rPr>
              <a:t>transient adjoints </a:t>
            </a:r>
            <a:r>
              <a:rPr lang="en-US" dirty="0">
                <a:latin typeface="Calibri"/>
                <a:ea typeface="Calibri"/>
                <a:cs typeface="Calibri"/>
              </a:rPr>
              <a:t>obtained from new model suite, to reduce cost of </a:t>
            </a:r>
            <a:r>
              <a:rPr lang="en-US" b="1" dirty="0">
                <a:latin typeface="Calibri"/>
                <a:ea typeface="Calibri"/>
                <a:cs typeface="Calibri"/>
              </a:rPr>
              <a:t>propagating uncertainties </a:t>
            </a:r>
            <a:r>
              <a:rPr lang="en-US" dirty="0">
                <a:latin typeface="Calibri"/>
                <a:ea typeface="Calibri"/>
                <a:cs typeface="Calibri"/>
              </a:rPr>
              <a:t>through </a:t>
            </a:r>
            <a:r>
              <a:rPr lang="en-US" b="1" dirty="0">
                <a:latin typeface="Calibri"/>
                <a:ea typeface="Calibri"/>
                <a:cs typeface="Calibri"/>
              </a:rPr>
              <a:t>transient model</a:t>
            </a:r>
            <a:r>
              <a:rPr lang="en-US" dirty="0">
                <a:latin typeface="Calibri"/>
                <a:ea typeface="Calibri"/>
                <a:cs typeface="Calibri"/>
              </a:rPr>
              <a:t>.</a:t>
            </a:r>
          </a:p>
          <a:p>
            <a:pPr algn="just"/>
            <a:endParaRPr lang="en-US" dirty="0">
              <a:latin typeface="Calibri"/>
              <a:ea typeface="Calibri"/>
              <a:cs typeface="Calibri"/>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14" name="TextBox 13">
            <a:extLst>
              <a:ext uri="{FF2B5EF4-FFF2-40B4-BE49-F238E27FC236}">
                <a16:creationId xmlns:a16="http://schemas.microsoft.com/office/drawing/2014/main" id="{33FD32F1-D266-4095-B3BD-2DF84D5A6FAA}"/>
              </a:ext>
            </a:extLst>
          </p:cNvPr>
          <p:cNvSpPr txBox="1"/>
          <p:nvPr/>
        </p:nvSpPr>
        <p:spPr>
          <a:xfrm>
            <a:off x="145610" y="5035864"/>
            <a:ext cx="8686800" cy="923330"/>
          </a:xfrm>
          <a:prstGeom prst="rect">
            <a:avLst/>
          </a:prstGeom>
          <a:noFill/>
        </p:spPr>
        <p:txBody>
          <a:bodyPr wrap="square" rtlCol="0">
            <a:spAutoFit/>
          </a:bodyPr>
          <a:lstStyle/>
          <a:p>
            <a:pPr marL="285750" indent="-285750" algn="just">
              <a:buFont typeface="Wingdings" panose="05000000000000000000" pitchFamily="2" charset="2"/>
              <a:buChar char="Ø"/>
            </a:pPr>
            <a:r>
              <a:rPr lang="en-US" b="1" dirty="0">
                <a:latin typeface="Calibri"/>
                <a:cs typeface="Calibri"/>
              </a:rPr>
              <a:t>Dimension reduction </a:t>
            </a:r>
            <a:r>
              <a:rPr lang="en-US" dirty="0">
                <a:latin typeface="Calibri"/>
                <a:cs typeface="Calibri"/>
              </a:rPr>
              <a:t>by </a:t>
            </a:r>
            <a:r>
              <a:rPr lang="en-US" b="1" dirty="0">
                <a:latin typeface="Calibri"/>
                <a:cs typeface="Calibri"/>
              </a:rPr>
              <a:t>adding physics</a:t>
            </a:r>
            <a:r>
              <a:rPr lang="en-US" dirty="0">
                <a:latin typeface="Calibri"/>
                <a:cs typeface="Calibri"/>
              </a:rPr>
              <a:t>: subglacial hydrology models rely on only a handful of parameters that, to first approximation, can be considered uniform </a:t>
            </a: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4" name="TextBox 3">
                <a:extLst>
                  <a:ext uri="{FF2B5EF4-FFF2-40B4-BE49-F238E27FC236}">
                    <a16:creationId xmlns:a16="http://schemas.microsoft.com/office/drawing/2014/main" id="{800DCB56-8996-4AEA-9A8B-88DDC2A83946}"/>
                  </a:ext>
                </a:extLst>
              </p:cNvPr>
              <p:cNvSpPr txBox="1"/>
              <p:nvPr/>
            </p:nvSpPr>
            <p:spPr>
              <a:xfrm>
                <a:off x="696740" y="5882592"/>
                <a:ext cx="3473890" cy="746808"/>
              </a:xfrm>
              <a:prstGeom prst="rect">
                <a:avLst/>
              </a:prstGeom>
              <a:solidFill>
                <a:schemeClr val="bg1"/>
              </a:solid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r>
                        <a:rPr lang="en-US" i="1" smtClean="0">
                          <a:latin typeface="Cambria Math" panose="02040503050406030204" pitchFamily="18" charset="0"/>
                          <a:ea typeface="Cambria Math" panose="02040503050406030204" pitchFamily="18" charset="0"/>
                        </a:rPr>
                        <m:t>𝛽</m:t>
                      </m:r>
                      <m:d>
                        <m:dPr>
                          <m:ctrlPr>
                            <a:rPr lang="en-US" b="0" i="1" smtClean="0">
                              <a:latin typeface="Cambria Math" panose="02040503050406030204" pitchFamily="18" charset="0"/>
                              <a:ea typeface="Cambria Math" panose="02040503050406030204" pitchFamily="18" charset="0"/>
                            </a:rPr>
                          </m:ctrlPr>
                        </m:dPr>
                        <m:e>
                          <m:r>
                            <a:rPr lang="en-US" b="1" i="1" smtClean="0">
                              <a:latin typeface="Cambria Math" panose="02040503050406030204" pitchFamily="18" charset="0"/>
                              <a:ea typeface="Cambria Math" panose="02040503050406030204" pitchFamily="18" charset="0"/>
                            </a:rPr>
                            <m:t>𝒖</m:t>
                          </m:r>
                        </m:e>
                      </m:d>
                      <m:r>
                        <a:rPr lang="en-US" b="0" i="1" smtClean="0">
                          <a:latin typeface="Cambria Math" panose="02040503050406030204" pitchFamily="18" charset="0"/>
                          <a:ea typeface="Cambria Math" panose="02040503050406030204" pitchFamily="18" charset="0"/>
                        </a:rPr>
                        <m:t>=</m:t>
                      </m:r>
                      <m:sSub>
                        <m:sSubPr>
                          <m:ctrlPr>
                            <a:rPr lang="en-US" b="0" i="1" smtClean="0">
                              <a:latin typeface="Cambria Math" panose="02040503050406030204" pitchFamily="18" charset="0"/>
                              <a:ea typeface="Cambria Math" panose="02040503050406030204" pitchFamily="18" charset="0"/>
                            </a:rPr>
                          </m:ctrlPr>
                        </m:sSubPr>
                        <m:e>
                          <m:r>
                            <a:rPr lang="en-US" b="0" i="1" smtClean="0">
                              <a:latin typeface="Cambria Math" panose="02040503050406030204" pitchFamily="18" charset="0"/>
                              <a:ea typeface="Cambria Math" panose="02040503050406030204" pitchFamily="18" charset="0"/>
                            </a:rPr>
                            <m:t>𝜇</m:t>
                          </m:r>
                        </m:e>
                        <m:sub>
                          <m:r>
                            <a:rPr lang="en-US" b="0" i="1" smtClean="0">
                              <a:latin typeface="Cambria Math" panose="02040503050406030204" pitchFamily="18" charset="0"/>
                              <a:ea typeface="Cambria Math" panose="02040503050406030204" pitchFamily="18" charset="0"/>
                            </a:rPr>
                            <m:t>𝑓</m:t>
                          </m:r>
                        </m:sub>
                      </m:sSub>
                      <m:r>
                        <a:rPr lang="en-US" b="0" i="1" smtClean="0">
                          <a:latin typeface="Cambria Math" panose="02040503050406030204" pitchFamily="18" charset="0"/>
                          <a:ea typeface="Cambria Math" panose="02040503050406030204" pitchFamily="18" charset="0"/>
                        </a:rPr>
                        <m:t>𝑁</m:t>
                      </m:r>
                      <m:sSup>
                        <m:sSupPr>
                          <m:ctrlPr>
                            <a:rPr lang="en-US" b="0" i="1" smtClean="0">
                              <a:latin typeface="Cambria Math" panose="02040503050406030204" pitchFamily="18" charset="0"/>
                              <a:ea typeface="Cambria Math" panose="02040503050406030204" pitchFamily="18" charset="0"/>
                            </a:rPr>
                          </m:ctrlPr>
                        </m:sSupPr>
                        <m:e>
                          <m:d>
                            <m:dPr>
                              <m:ctrlPr>
                                <a:rPr lang="en-US" i="1">
                                  <a:latin typeface="Cambria Math" panose="02040503050406030204" pitchFamily="18" charset="0"/>
                                  <a:ea typeface="Cambria Math" panose="02040503050406030204" pitchFamily="18" charset="0"/>
                                </a:rPr>
                              </m:ctrlPr>
                            </m:dPr>
                            <m:e>
                              <m:f>
                                <m:fPr>
                                  <m:ctrlPr>
                                    <a:rPr lang="en-US" i="1">
                                      <a:latin typeface="Cambria Math" panose="02040503050406030204" pitchFamily="18" charset="0"/>
                                      <a:ea typeface="Cambria Math" panose="02040503050406030204" pitchFamily="18" charset="0"/>
                                    </a:rPr>
                                  </m:ctrlPr>
                                </m:fPr>
                                <m:num>
                                  <m:r>
                                    <a:rPr lang="en-US" i="1">
                                      <a:latin typeface="Cambria Math" panose="02040503050406030204" pitchFamily="18" charset="0"/>
                                      <a:ea typeface="Cambria Math" panose="02040503050406030204" pitchFamily="18" charset="0"/>
                                    </a:rPr>
                                    <m:t>|</m:t>
                                  </m:r>
                                  <m:r>
                                    <a:rPr lang="en-US" b="1" i="1">
                                      <a:latin typeface="Cambria Math" panose="02040503050406030204" pitchFamily="18" charset="0"/>
                                      <a:ea typeface="Cambria Math" panose="02040503050406030204" pitchFamily="18" charset="0"/>
                                    </a:rPr>
                                    <m:t>𝒖</m:t>
                                  </m:r>
                                  <m:r>
                                    <a:rPr lang="en-US" i="1">
                                      <a:latin typeface="Cambria Math" panose="02040503050406030204" pitchFamily="18" charset="0"/>
                                      <a:ea typeface="Cambria Math" panose="02040503050406030204" pitchFamily="18" charset="0"/>
                                    </a:rPr>
                                    <m:t>|</m:t>
                                  </m:r>
                                </m:num>
                                <m:den>
                                  <m:d>
                                    <m:dPr>
                                      <m:begChr m:val="|"/>
                                      <m:endChr m:val="|"/>
                                      <m:ctrlPr>
                                        <a:rPr lang="en-US" b="1" i="1">
                                          <a:latin typeface="Cambria Math" panose="02040503050406030204" pitchFamily="18" charset="0"/>
                                          <a:ea typeface="Cambria Math" panose="02040503050406030204" pitchFamily="18" charset="0"/>
                                        </a:rPr>
                                      </m:ctrlPr>
                                    </m:dPr>
                                    <m:e>
                                      <m:r>
                                        <a:rPr lang="en-US" b="1" i="1">
                                          <a:latin typeface="Cambria Math" panose="02040503050406030204" pitchFamily="18" charset="0"/>
                                          <a:ea typeface="Cambria Math" panose="02040503050406030204" pitchFamily="18" charset="0"/>
                                        </a:rPr>
                                        <m:t>𝒖</m:t>
                                      </m:r>
                                    </m:e>
                                  </m:d>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𝜆</m:t>
                                  </m:r>
                                  <m:r>
                                    <a:rPr lang="en-US" i="1">
                                      <a:latin typeface="Cambria Math" panose="02040503050406030204" pitchFamily="18" charset="0"/>
                                      <a:ea typeface="Cambria Math" panose="02040503050406030204" pitchFamily="18" charset="0"/>
                                    </a:rPr>
                                    <m:t>𝐴</m:t>
                                  </m:r>
                                  <m:sSup>
                                    <m:sSupPr>
                                      <m:ctrlPr>
                                        <a:rPr lang="en-US" i="1">
                                          <a:latin typeface="Cambria Math" panose="02040503050406030204" pitchFamily="18" charset="0"/>
                                          <a:ea typeface="Cambria Math" panose="02040503050406030204" pitchFamily="18" charset="0"/>
                                        </a:rPr>
                                      </m:ctrlPr>
                                    </m:sSupPr>
                                    <m:e>
                                      <m:r>
                                        <a:rPr lang="en-US" i="1">
                                          <a:latin typeface="Cambria Math" panose="02040503050406030204" pitchFamily="18" charset="0"/>
                                          <a:ea typeface="Cambria Math" panose="02040503050406030204" pitchFamily="18" charset="0"/>
                                        </a:rPr>
                                        <m:t>𝑁</m:t>
                                      </m:r>
                                    </m:e>
                                    <m:sup>
                                      <m:r>
                                        <a:rPr lang="en-US" i="1">
                                          <a:latin typeface="Cambria Math" panose="02040503050406030204" pitchFamily="18" charset="0"/>
                                          <a:ea typeface="Cambria Math" panose="02040503050406030204" pitchFamily="18" charset="0"/>
                                        </a:rPr>
                                        <m:t>𝑛</m:t>
                                      </m:r>
                                    </m:sup>
                                  </m:sSup>
                                </m:den>
                              </m:f>
                            </m:e>
                          </m:d>
                        </m:e>
                        <m:sup>
                          <m:r>
                            <a:rPr lang="en-US" b="0" i="1" smtClean="0">
                              <a:latin typeface="Cambria Math" panose="02040503050406030204" pitchFamily="18" charset="0"/>
                              <a:ea typeface="Cambria Math" panose="02040503050406030204" pitchFamily="18" charset="0"/>
                            </a:rPr>
                            <m:t>𝑞</m:t>
                          </m:r>
                        </m:sup>
                      </m:sSup>
                      <m:f>
                        <m:fPr>
                          <m:ctrlPr>
                            <a:rPr lang="en-US" b="0" i="1" smtClean="0">
                              <a:latin typeface="Cambria Math" panose="02040503050406030204" pitchFamily="18" charset="0"/>
                              <a:ea typeface="Cambria Math" panose="02040503050406030204" pitchFamily="18" charset="0"/>
                            </a:rPr>
                          </m:ctrlPr>
                        </m:fPr>
                        <m:num>
                          <m:r>
                            <a:rPr lang="en-US" b="0" i="1" smtClean="0">
                              <a:latin typeface="Cambria Math" panose="02040503050406030204" pitchFamily="18" charset="0"/>
                              <a:ea typeface="Cambria Math" panose="02040503050406030204" pitchFamily="18" charset="0"/>
                            </a:rPr>
                            <m:t>1</m:t>
                          </m:r>
                        </m:num>
                        <m:den>
                          <m:r>
                            <a:rPr lang="en-US" b="0" i="1" smtClean="0">
                              <a:latin typeface="Cambria Math" panose="02040503050406030204" pitchFamily="18" charset="0"/>
                              <a:ea typeface="Cambria Math" panose="02040503050406030204" pitchFamily="18" charset="0"/>
                            </a:rPr>
                            <m:t>|</m:t>
                          </m:r>
                          <m:r>
                            <a:rPr lang="en-US" b="1" i="1" smtClean="0">
                              <a:latin typeface="Cambria Math" panose="02040503050406030204" pitchFamily="18" charset="0"/>
                              <a:ea typeface="Cambria Math" panose="02040503050406030204" pitchFamily="18" charset="0"/>
                            </a:rPr>
                            <m:t>𝒖</m:t>
                          </m:r>
                          <m:r>
                            <a:rPr lang="en-US" b="0" i="1" smtClean="0">
                              <a:latin typeface="Cambria Math" panose="02040503050406030204" pitchFamily="18" charset="0"/>
                              <a:ea typeface="Cambria Math" panose="02040503050406030204" pitchFamily="18" charset="0"/>
                            </a:rPr>
                            <m:t>|</m:t>
                          </m:r>
                        </m:den>
                      </m:f>
                    </m:oMath>
                  </m:oMathPara>
                </a14:m>
                <a:endParaRPr lang="en-US" dirty="0"/>
              </a:p>
            </p:txBody>
          </p:sp>
        </mc:Choice>
        <mc:Fallback xmlns="">
          <p:sp>
            <p:nvSpPr>
              <p:cNvPr id="4" name="TextBox 3">
                <a:extLst>
                  <a:ext uri="{FF2B5EF4-FFF2-40B4-BE49-F238E27FC236}">
                    <a16:creationId xmlns:a16="http://schemas.microsoft.com/office/drawing/2014/main" id="{800DCB56-8996-4AEA-9A8B-88DDC2A83946}"/>
                  </a:ext>
                </a:extLst>
              </p:cNvPr>
              <p:cNvSpPr txBox="1">
                <a:spLocks noRot="1" noChangeAspect="1" noMove="1" noResize="1" noEditPoints="1" noAdjustHandles="1" noChangeArrowheads="1" noChangeShapeType="1" noTextEdit="1"/>
              </p:cNvSpPr>
              <p:nvPr/>
            </p:nvSpPr>
            <p:spPr>
              <a:xfrm>
                <a:off x="696740" y="5882592"/>
                <a:ext cx="3473890" cy="746808"/>
              </a:xfrm>
              <a:prstGeom prst="rect">
                <a:avLst/>
              </a:prstGeom>
              <a:blipFill>
                <a:blip r:embed="rId3"/>
                <a:stretch>
                  <a:fillRect/>
                </a:stretch>
              </a:blipFill>
              <a:ln>
                <a:solidFill>
                  <a:schemeClr val="tx1"/>
                </a:solidFill>
              </a:ln>
            </p:spPr>
            <p:txBody>
              <a:bodyPr/>
              <a:lstStyle/>
              <a:p>
                <a:r>
                  <a:rPr lang="en-US">
                    <a:noFill/>
                  </a:rPr>
                  <a:t> </a:t>
                </a:r>
              </a:p>
            </p:txBody>
          </p:sp>
        </mc:Fallback>
      </mc:AlternateContent>
      <p:pic>
        <p:nvPicPr>
          <p:cNvPr id="6" name="Picture 5">
            <a:extLst>
              <a:ext uri="{FF2B5EF4-FFF2-40B4-BE49-F238E27FC236}">
                <a16:creationId xmlns:a16="http://schemas.microsoft.com/office/drawing/2014/main" id="{6DD1B39A-E794-4638-847F-B847EEFC47A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62962" y="2993751"/>
            <a:ext cx="5393031" cy="1218736"/>
          </a:xfrm>
          <a:prstGeom prst="rect">
            <a:avLst/>
          </a:prstGeom>
        </p:spPr>
      </p:pic>
      <p:pic>
        <p:nvPicPr>
          <p:cNvPr id="17" name="Picture 16">
            <a:extLst>
              <a:ext uri="{FF2B5EF4-FFF2-40B4-BE49-F238E27FC236}">
                <a16:creationId xmlns:a16="http://schemas.microsoft.com/office/drawing/2014/main" id="{1D43BE9B-4250-4577-8D37-564D9F7C59E3}"/>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81757" y="2582987"/>
            <a:ext cx="1976443" cy="1847232"/>
          </a:xfrm>
          <a:prstGeom prst="rect">
            <a:avLst/>
          </a:prstGeom>
        </p:spPr>
      </p:pic>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930B4C16-585A-432B-93AD-C7557B57229B}"/>
                  </a:ext>
                </a:extLst>
              </p:cNvPr>
              <p:cNvSpPr txBox="1"/>
              <p:nvPr/>
            </p:nvSpPr>
            <p:spPr>
              <a:xfrm>
                <a:off x="1040017" y="4365658"/>
                <a:ext cx="3448993" cy="830997"/>
              </a:xfrm>
              <a:prstGeom prst="rect">
                <a:avLst/>
              </a:prstGeom>
              <a:noFill/>
            </p:spPr>
            <p:txBody>
              <a:bodyPr wrap="square" rtlCol="0">
                <a:spAutoFit/>
              </a:bodyPr>
              <a:lstStyle/>
              <a:p>
                <a:pPr algn="ctr"/>
                <a:r>
                  <a:rPr lang="en-US" sz="1500" i="1" dirty="0">
                    <a:latin typeface="Calibri" panose="020F0502020204030204" pitchFamily="34" charset="0"/>
                    <a:cs typeface="Calibri" panose="020F0502020204030204" pitchFamily="34" charset="0"/>
                  </a:rPr>
                  <a:t>Figure 1</a:t>
                </a:r>
                <a:r>
                  <a:rPr lang="en-US" sz="1500" dirty="0">
                    <a:latin typeface="Calibri" panose="020F0502020204030204" pitchFamily="34" charset="0"/>
                    <a:cs typeface="Calibri" panose="020F0502020204030204" pitchFamily="34" charset="0"/>
                  </a:rPr>
                  <a:t>: ISMIP-HOM B test + SIA and BP models is &gt;1000</a:t>
                </a:r>
                <a14:m>
                  <m:oMath xmlns:m="http://schemas.openxmlformats.org/officeDocument/2006/math">
                    <m:r>
                      <a:rPr lang="en-US" sz="1500" i="1" dirty="0" smtClean="0">
                        <a:latin typeface="Cambria Math" panose="02040503050406030204" pitchFamily="18" charset="0"/>
                        <a:ea typeface="Cambria Math" panose="02040503050406030204" pitchFamily="18" charset="0"/>
                        <a:cs typeface="Calibri" panose="020F0502020204030204" pitchFamily="34" charset="0"/>
                      </a:rPr>
                      <m:t>×</m:t>
                    </m:r>
                  </m:oMath>
                </a14:m>
                <a:r>
                  <a:rPr lang="en-US" sz="1500" dirty="0">
                    <a:latin typeface="Calibri" panose="020F0502020204030204" pitchFamily="34" charset="0"/>
                    <a:cs typeface="Calibri" panose="020F0502020204030204" pitchFamily="34" charset="0"/>
                  </a:rPr>
                  <a:t> less than GIS.</a:t>
                </a:r>
              </a:p>
              <a:p>
                <a:pPr algn="ctr"/>
                <a:endParaRPr lang="en-US" sz="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mc:Choice>
        <mc:Fallback xmlns="">
          <p:sp>
            <p:nvSpPr>
              <p:cNvPr id="18" name="TextBox 17">
                <a:extLst>
                  <a:ext uri="{FF2B5EF4-FFF2-40B4-BE49-F238E27FC236}">
                    <a16:creationId xmlns:a16="http://schemas.microsoft.com/office/drawing/2014/main" id="{930B4C16-585A-432B-93AD-C7557B57229B}"/>
                  </a:ext>
                </a:extLst>
              </p:cNvPr>
              <p:cNvSpPr txBox="1">
                <a:spLocks noRot="1" noChangeAspect="1" noMove="1" noResize="1" noEditPoints="1" noAdjustHandles="1" noChangeArrowheads="1" noChangeShapeType="1" noTextEdit="1"/>
              </p:cNvSpPr>
              <p:nvPr/>
            </p:nvSpPr>
            <p:spPr>
              <a:xfrm>
                <a:off x="1040017" y="4365658"/>
                <a:ext cx="3448993" cy="830997"/>
              </a:xfrm>
              <a:prstGeom prst="rect">
                <a:avLst/>
              </a:prstGeom>
              <a:blipFill>
                <a:blip r:embed="rId6"/>
                <a:stretch>
                  <a:fillRect t="-1471"/>
                </a:stretch>
              </a:blipFill>
            </p:spPr>
            <p:txBody>
              <a:bodyPr/>
              <a:lstStyle/>
              <a:p>
                <a:r>
                  <a:rPr lang="en-US">
                    <a:noFill/>
                  </a:rPr>
                  <a:t> </a:t>
                </a:r>
              </a:p>
            </p:txBody>
          </p:sp>
        </mc:Fallback>
      </mc:AlternateContent>
      <p:sp>
        <p:nvSpPr>
          <p:cNvPr id="19" name="Rectangle 18">
            <a:extLst>
              <a:ext uri="{FF2B5EF4-FFF2-40B4-BE49-F238E27FC236}">
                <a16:creationId xmlns:a16="http://schemas.microsoft.com/office/drawing/2014/main" id="{F16FA568-7BC4-4CBB-B364-CB37508F89B7}"/>
              </a:ext>
            </a:extLst>
          </p:cNvPr>
          <p:cNvSpPr/>
          <p:nvPr/>
        </p:nvSpPr>
        <p:spPr>
          <a:xfrm>
            <a:off x="5619368" y="4410137"/>
            <a:ext cx="3524632" cy="553998"/>
          </a:xfrm>
          <a:prstGeom prst="rect">
            <a:avLst/>
          </a:prstGeom>
        </p:spPr>
        <p:txBody>
          <a:bodyPr wrap="square">
            <a:spAutoFit/>
          </a:bodyPr>
          <a:lstStyle/>
          <a:p>
            <a:pPr algn="ctr"/>
            <a:r>
              <a:rPr lang="en-US" sz="1500" i="1" dirty="0">
                <a:latin typeface="Calibri" panose="020F0502020204030204" pitchFamily="34" charset="0"/>
                <a:cs typeface="Calibri" panose="020F0502020204030204" pitchFamily="34" charset="0"/>
              </a:rPr>
              <a:t>Figure 2</a:t>
            </a:r>
            <a:r>
              <a:rPr lang="en-US" sz="1500" dirty="0">
                <a:latin typeface="Calibri" panose="020F0502020204030204" pitchFamily="34" charset="0"/>
                <a:cs typeface="Calibri" panose="020F0502020204030204" pitchFamily="34" charset="0"/>
              </a:rPr>
              <a:t>: gradients can determine directions that significantly impact SLR.</a:t>
            </a:r>
          </a:p>
        </p:txBody>
      </p:sp>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47640D72-4095-44E6-8C43-D1469EB52471}"/>
                  </a:ext>
                </a:extLst>
              </p:cNvPr>
              <p:cNvSpPr txBox="1"/>
              <p:nvPr/>
            </p:nvSpPr>
            <p:spPr>
              <a:xfrm>
                <a:off x="4563356" y="6051209"/>
                <a:ext cx="237244" cy="276999"/>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panose="02040503050406030204" pitchFamily="18" charset="0"/>
                        </a:rPr>
                        <m:t>+</m:t>
                      </m:r>
                    </m:oMath>
                  </m:oMathPara>
                </a14:m>
                <a:endParaRPr lang="en-US" dirty="0"/>
              </a:p>
            </p:txBody>
          </p:sp>
        </mc:Choice>
        <mc:Fallback xmlns="">
          <p:sp>
            <p:nvSpPr>
              <p:cNvPr id="3" name="TextBox 2">
                <a:extLst>
                  <a:ext uri="{FF2B5EF4-FFF2-40B4-BE49-F238E27FC236}">
                    <a16:creationId xmlns:a16="http://schemas.microsoft.com/office/drawing/2014/main" id="{47640D72-4095-44E6-8C43-D1469EB52471}"/>
                  </a:ext>
                </a:extLst>
              </p:cNvPr>
              <p:cNvSpPr txBox="1">
                <a:spLocks noRot="1" noChangeAspect="1" noMove="1" noResize="1" noEditPoints="1" noAdjustHandles="1" noChangeArrowheads="1" noChangeShapeType="1" noTextEdit="1"/>
              </p:cNvSpPr>
              <p:nvPr/>
            </p:nvSpPr>
            <p:spPr>
              <a:xfrm>
                <a:off x="4563356" y="6051209"/>
                <a:ext cx="237244" cy="276999"/>
              </a:xfrm>
              <a:prstGeom prst="rect">
                <a:avLst/>
              </a:prstGeom>
              <a:blipFill>
                <a:blip r:embed="rId7"/>
                <a:stretch>
                  <a:fillRect l="-20513" r="-15385" b="-8889"/>
                </a:stretch>
              </a:blipFill>
            </p:spPr>
            <p:txBody>
              <a:bodyPr/>
              <a:lstStyle/>
              <a:p>
                <a:r>
                  <a:rPr lang="en-US">
                    <a:noFill/>
                  </a:rPr>
                  <a:t> </a:t>
                </a:r>
              </a:p>
            </p:txBody>
          </p:sp>
        </mc:Fallback>
      </mc:AlternateContent>
      <p:sp>
        <p:nvSpPr>
          <p:cNvPr id="5" name="TextBox 4">
            <a:extLst>
              <a:ext uri="{FF2B5EF4-FFF2-40B4-BE49-F238E27FC236}">
                <a16:creationId xmlns:a16="http://schemas.microsoft.com/office/drawing/2014/main" id="{BB9526EC-E1A7-49CA-BFCA-9B860EC1EE2D}"/>
              </a:ext>
            </a:extLst>
          </p:cNvPr>
          <p:cNvSpPr txBox="1"/>
          <p:nvPr/>
        </p:nvSpPr>
        <p:spPr>
          <a:xfrm>
            <a:off x="5193326" y="5932830"/>
            <a:ext cx="2819400" cy="646331"/>
          </a:xfrm>
          <a:prstGeom prst="rect">
            <a:avLst/>
          </a:prstGeom>
          <a:solidFill>
            <a:schemeClr val="bg1"/>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Thickness equation (subglacial hydrology)</a:t>
            </a:r>
          </a:p>
        </p:txBody>
      </p:sp>
    </p:spTree>
    <p:extLst>
      <p:ext uri="{BB962C8B-B14F-4D97-AF65-F5344CB8AC3E}">
        <p14:creationId xmlns:p14="http://schemas.microsoft.com/office/powerpoint/2010/main" val="530971826"/>
      </p:ext>
    </p:extLst>
  </p:cSld>
  <p:clrMapOvr>
    <a:masterClrMapping/>
  </p:clrMapOvr>
</p:sld>
</file>

<file path=ppt/slides/slide1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946" name="Title 1"/>
          <p:cNvSpPr>
            <a:spLocks noGrp="1"/>
          </p:cNvSpPr>
          <p:nvPr>
            <p:ph type="title" idx="4294967295"/>
          </p:nvPr>
        </p:nvSpPr>
        <p:spPr>
          <a:xfrm>
            <a:off x="73025" y="-9525"/>
            <a:ext cx="8229600" cy="992188"/>
          </a:xfrm>
        </p:spPr>
        <p:txBody>
          <a:bodyPr/>
          <a:lstStyle/>
          <a:p>
            <a:r>
              <a:rPr lang="en-US" altLang="en-US" sz="3400" dirty="0">
                <a:latin typeface="Calibri" panose="020F0502020204030204" pitchFamily="34" charset="0"/>
                <a:ea typeface="ＭＳ Ｐゴシック" panose="020B0600070205080204" pitchFamily="34" charset="-128"/>
                <a:cs typeface="Calibri" panose="020F0502020204030204" pitchFamily="34" charset="0"/>
              </a:rPr>
              <a:t>MPI+X FEA via </a:t>
            </a:r>
            <a:r>
              <a:rPr lang="en-US" altLang="en-US" sz="3400" i="1"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sz="3400" i="1" dirty="0">
                <a:latin typeface="Calibri" panose="020F0502020204030204" pitchFamily="34" charset="0"/>
                <a:ea typeface="ＭＳ Ｐゴシック" panose="020B0600070205080204" pitchFamily="34" charset="-128"/>
                <a:cs typeface="Calibri" panose="020F0502020204030204" pitchFamily="34" charset="0"/>
              </a:rPr>
              <a:t> </a:t>
            </a:r>
          </a:p>
        </p:txBody>
      </p:sp>
      <p:sp>
        <p:nvSpPr>
          <p:cNvPr id="10" name="Content Placeholder 2"/>
          <p:cNvSpPr txBox="1">
            <a:spLocks/>
          </p:cNvSpPr>
          <p:nvPr/>
        </p:nvSpPr>
        <p:spPr bwMode="auto">
          <a:xfrm>
            <a:off x="-28575" y="1368425"/>
            <a:ext cx="4559300" cy="838200"/>
          </a:xfrm>
          <a:prstGeom prst="rect">
            <a:avLst/>
          </a:prstGeom>
          <a:noFill/>
          <a:ln w="9525">
            <a:no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buFontTx/>
              <a:buChar char="•"/>
            </a:pP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MPI-only</a:t>
            </a:r>
            <a:r>
              <a:rPr lang="en-US" altLang="en-US" i="1"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nested for loop:</a:t>
            </a: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2" name="Content Placeholder 2"/>
          <p:cNvSpPr txBox="1">
            <a:spLocks/>
          </p:cNvSpPr>
          <p:nvPr/>
        </p:nvSpPr>
        <p:spPr bwMode="auto">
          <a:xfrm>
            <a:off x="128588" y="1858963"/>
            <a:ext cx="4151312" cy="1241425"/>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for (int cell=0; cell&lt;numCells; ++cell)</a:t>
            </a:r>
          </a:p>
          <a:p>
            <a:pP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    for (int node=0; node&lt;numNodes; ++node)</a:t>
            </a:r>
          </a:p>
          <a:p>
            <a:pP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        for (int qp=0; qp&lt;numQPs; ++qp)</a:t>
            </a:r>
          </a:p>
          <a:p>
            <a:pP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 A; </a:t>
            </a:r>
          </a:p>
          <a:p>
            <a:pPr defTabSz="914400">
              <a:spcBef>
                <a:spcPct val="20000"/>
              </a:spcBef>
              <a:buClr>
                <a:srgbClr val="102E54"/>
              </a:buClr>
            </a:pPr>
            <a:r>
              <a:rPr lang="en-US" altLang="en-US" b="0">
                <a:latin typeface="Calibri" panose="020F0502020204030204" pitchFamily="34" charset="0"/>
                <a:ea typeface="ＭＳ Ｐゴシック" panose="020B0600070205080204" pitchFamily="34" charset="-128"/>
                <a:cs typeface="Calibri" panose="020F0502020204030204" pitchFamily="34" charset="0"/>
              </a:rPr>
              <a:t>  </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82961" name="Text Box 17"/>
          <p:cNvSpPr txBox="1">
            <a:spLocks noChangeArrowheads="1"/>
          </p:cNvSpPr>
          <p:nvPr/>
        </p:nvSpPr>
        <p:spPr bwMode="auto">
          <a:xfrm>
            <a:off x="2732088" y="2759075"/>
            <a:ext cx="1865312" cy="3365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altLang="en-US" sz="1600" b="0">
                <a:solidFill>
                  <a:srgbClr val="30A6CD"/>
                </a:solidFill>
                <a:latin typeface="Calibri" panose="020F0502020204030204" pitchFamily="34" charset="0"/>
              </a:rPr>
              <a:t>MPI process </a:t>
            </a:r>
            <a:r>
              <a:rPr lang="en-US" altLang="en-US" sz="1600" b="0" i="1">
                <a:solidFill>
                  <a:srgbClr val="30A6CD"/>
                </a:solidFill>
                <a:latin typeface="Calibri" panose="020F0502020204030204" pitchFamily="34" charset="0"/>
              </a:rPr>
              <a:t>n</a:t>
            </a:r>
          </a:p>
        </p:txBody>
      </p:sp>
    </p:spTree>
    <p:extLst>
      <p:ext uri="{BB962C8B-B14F-4D97-AF65-F5344CB8AC3E}">
        <p14:creationId xmlns:p14="http://schemas.microsoft.com/office/powerpoint/2010/main" val="212515000"/>
      </p:ext>
    </p:extLst>
  </p:cSld>
  <p:clrMapOvr>
    <a:masterClrMapping/>
  </p:clrMapOvr>
</p:sld>
</file>

<file path=ppt/slides/slide1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Content Placeholder 2"/>
          <p:cNvSpPr txBox="1">
            <a:spLocks/>
          </p:cNvSpPr>
          <p:nvPr/>
        </p:nvSpPr>
        <p:spPr bwMode="auto">
          <a:xfrm>
            <a:off x="-28575" y="1177925"/>
            <a:ext cx="4559300" cy="838200"/>
          </a:xfrm>
          <a:prstGeom prst="rect">
            <a:avLst/>
          </a:prstGeom>
          <a:noFill/>
          <a:ln w="9525">
            <a:no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buFontTx/>
              <a:buChar char="•"/>
            </a:pP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Multi-dimensional parallelism </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for nested for loops via </a:t>
            </a:r>
            <a:r>
              <a:rPr lang="en-US" altLang="en-US" b="0" i="1"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i="1" dirty="0">
                <a:latin typeface="Calibri" panose="020F0502020204030204" pitchFamily="34" charset="0"/>
                <a:ea typeface="ＭＳ Ｐゴシック" panose="020B0600070205080204" pitchFamily="34" charset="-128"/>
                <a:cs typeface="Calibri" panose="020F0502020204030204" pitchFamily="34" charset="0"/>
              </a:rPr>
              <a:t>:</a:t>
            </a: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2" name="Content Placeholder 2"/>
          <p:cNvSpPr txBox="1">
            <a:spLocks/>
          </p:cNvSpPr>
          <p:nvPr/>
        </p:nvSpPr>
        <p:spPr bwMode="auto">
          <a:xfrm>
            <a:off x="128588" y="1858963"/>
            <a:ext cx="4151312" cy="1241425"/>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pP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for (</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cell=0; cell&lt;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numCells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++cell)</a:t>
            </a:r>
          </a:p>
          <a:p>
            <a:pPr defTabSz="914400">
              <a:spcBef>
                <a:spcPct val="20000"/>
              </a:spcBef>
              <a:buClr>
                <a:srgbClr val="102E54"/>
              </a:buClr>
            </a:pP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for (</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node=0; node&lt;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numNodes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++node)</a:t>
            </a:r>
          </a:p>
          <a:p>
            <a:pPr defTabSz="914400">
              <a:spcBef>
                <a:spcPct val="20000"/>
              </a:spcBef>
              <a:buClr>
                <a:srgbClr val="102E54"/>
              </a:buClr>
            </a:pP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for (</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qp</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=0; </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qp</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&lt;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numQPs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qp</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p>
          <a:p>
            <a:pPr defTabSz="914400">
              <a:spcBef>
                <a:spcPct val="20000"/>
              </a:spcBef>
              <a:buClr>
                <a:srgbClr val="102E54"/>
              </a:buClr>
            </a:pP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compute A; </a:t>
            </a:r>
          </a:p>
          <a:p>
            <a:pPr defTabSz="914400">
              <a:spcBef>
                <a:spcPct val="20000"/>
              </a:spcBef>
              <a:buClr>
                <a:srgbClr val="102E54"/>
              </a:buClr>
            </a:pP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3" name="Content Placeholder 2"/>
          <p:cNvSpPr txBox="1">
            <a:spLocks/>
          </p:cNvSpPr>
          <p:nvPr/>
        </p:nvSpPr>
        <p:spPr bwMode="auto">
          <a:xfrm>
            <a:off x="6467475" y="228600"/>
            <a:ext cx="2438400" cy="746125"/>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1</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(cell,node,qp)=(0,0,0)</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4" name="Content Placeholder 2"/>
          <p:cNvSpPr txBox="1">
            <a:spLocks/>
          </p:cNvSpPr>
          <p:nvPr/>
        </p:nvSpPr>
        <p:spPr bwMode="auto">
          <a:xfrm>
            <a:off x="6467475" y="1114425"/>
            <a:ext cx="2438400" cy="746125"/>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2</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(cell,node,qp)=(0,0,1)</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5" name="Content Placeholder 2"/>
          <p:cNvSpPr txBox="1">
            <a:spLocks/>
          </p:cNvSpPr>
          <p:nvPr/>
        </p:nvSpPr>
        <p:spPr bwMode="auto">
          <a:xfrm>
            <a:off x="4902200" y="2381250"/>
            <a:ext cx="4022725" cy="706438"/>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N</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(cell,node,qp)=(numCells,numNodes,numQPs)</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83976" name="Line 8"/>
          <p:cNvSpPr>
            <a:spLocks noChangeShapeType="1"/>
          </p:cNvSpPr>
          <p:nvPr/>
        </p:nvSpPr>
        <p:spPr bwMode="auto">
          <a:xfrm flipV="1">
            <a:off x="4279900" y="512763"/>
            <a:ext cx="2187575" cy="1657350"/>
          </a:xfrm>
          <a:prstGeom prst="line">
            <a:avLst/>
          </a:prstGeom>
          <a:noFill/>
          <a:ln w="9525">
            <a:solidFill>
              <a:schemeClr val="tx1"/>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83977" name="Line 9"/>
          <p:cNvSpPr>
            <a:spLocks noChangeShapeType="1"/>
          </p:cNvSpPr>
          <p:nvPr/>
        </p:nvSpPr>
        <p:spPr bwMode="auto">
          <a:xfrm flipV="1">
            <a:off x="4279900" y="1455738"/>
            <a:ext cx="2187575" cy="1176337"/>
          </a:xfrm>
          <a:prstGeom prst="line">
            <a:avLst/>
          </a:prstGeom>
          <a:noFill/>
          <a:ln w="9525">
            <a:solidFill>
              <a:schemeClr val="tx1"/>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83978" name="Line 10"/>
          <p:cNvSpPr>
            <a:spLocks noChangeShapeType="1"/>
          </p:cNvSpPr>
          <p:nvPr/>
        </p:nvSpPr>
        <p:spPr bwMode="auto">
          <a:xfrm flipV="1">
            <a:off x="4279900" y="2844800"/>
            <a:ext cx="622300" cy="0"/>
          </a:xfrm>
          <a:prstGeom prst="line">
            <a:avLst/>
          </a:prstGeom>
          <a:noFill/>
          <a:ln w="9525">
            <a:solidFill>
              <a:schemeClr val="tx1"/>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83985" name="Text Box 17"/>
          <p:cNvSpPr txBox="1">
            <a:spLocks noChangeArrowheads="1"/>
          </p:cNvSpPr>
          <p:nvPr/>
        </p:nvSpPr>
        <p:spPr bwMode="auto">
          <a:xfrm>
            <a:off x="2732088" y="2759075"/>
            <a:ext cx="1865312" cy="3365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altLang="en-US" sz="1600" b="0">
                <a:solidFill>
                  <a:srgbClr val="30A6CD"/>
                </a:solidFill>
                <a:latin typeface="Calibri" panose="020F0502020204030204" pitchFamily="34" charset="0"/>
              </a:rPr>
              <a:t>MPI process </a:t>
            </a:r>
            <a:r>
              <a:rPr lang="en-US" altLang="en-US" sz="1600" b="0" i="1">
                <a:solidFill>
                  <a:srgbClr val="30A6CD"/>
                </a:solidFill>
                <a:latin typeface="Calibri" panose="020F0502020204030204" pitchFamily="34" charset="0"/>
              </a:rPr>
              <a:t>n</a:t>
            </a:r>
          </a:p>
        </p:txBody>
      </p:sp>
      <p:pic>
        <p:nvPicPr>
          <p:cNvPr id="83986" name="Picture 18" descr="threadi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670800" y="3968750"/>
            <a:ext cx="1262063" cy="2417763"/>
          </a:xfrm>
          <a:prstGeom prst="rect">
            <a:avLst/>
          </a:prstGeom>
          <a:noFill/>
          <a:extLst>
            <a:ext uri="{909E8E84-426E-40DD-AFC4-6F175D3DCCD1}">
              <a14:hiddenFill xmlns:a14="http://schemas.microsoft.com/office/drawing/2010/main">
                <a:solidFill>
                  <a:srgbClr val="FFFFFF"/>
                </a:solidFill>
              </a14:hiddenFill>
            </a:ext>
          </a:extLst>
        </p:spPr>
      </p:pic>
      <p:pic>
        <p:nvPicPr>
          <p:cNvPr id="83987" name="Picture 14"/>
          <p:cNvPicPr>
            <a:picLocks noChangeAspect="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054725" y="4640263"/>
            <a:ext cx="1068388" cy="8016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3988" name="Picture 15"/>
          <p:cNvPicPr>
            <a:picLocks noChangeAspect="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589713" y="4071938"/>
            <a:ext cx="933450" cy="1135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 name="Picture 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496197" y="1905341"/>
            <a:ext cx="380956" cy="435378"/>
          </a:xfrm>
          <a:prstGeom prst="rect">
            <a:avLst/>
          </a:prstGeom>
        </p:spPr>
      </p:pic>
      <p:sp>
        <p:nvSpPr>
          <p:cNvPr id="16" name="Title 1"/>
          <p:cNvSpPr>
            <a:spLocks noGrp="1"/>
          </p:cNvSpPr>
          <p:nvPr>
            <p:ph type="title" idx="4294967295"/>
          </p:nvPr>
        </p:nvSpPr>
        <p:spPr>
          <a:xfrm>
            <a:off x="73025" y="-9525"/>
            <a:ext cx="8229600" cy="992188"/>
          </a:xfrm>
        </p:spPr>
        <p:txBody>
          <a:bodyPr/>
          <a:lstStyle/>
          <a:p>
            <a:r>
              <a:rPr lang="en-US" altLang="en-US" sz="3400" dirty="0">
                <a:latin typeface="Calibri" panose="020F0502020204030204" pitchFamily="34" charset="0"/>
                <a:ea typeface="ＭＳ Ｐゴシック" panose="020B0600070205080204" pitchFamily="34" charset="-128"/>
                <a:cs typeface="Calibri" panose="020F0502020204030204" pitchFamily="34" charset="0"/>
              </a:rPr>
              <a:t>MPI+X FEA via </a:t>
            </a:r>
            <a:r>
              <a:rPr lang="en-US" altLang="en-US" sz="3400" i="1"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sz="3400" i="1" dirty="0">
                <a:latin typeface="Calibri" panose="020F0502020204030204" pitchFamily="34" charset="0"/>
                <a:ea typeface="ＭＳ Ｐゴシック" panose="020B0600070205080204" pitchFamily="34" charset="-128"/>
                <a:cs typeface="Calibri" panose="020F0502020204030204" pitchFamily="34" charset="0"/>
              </a:rPr>
              <a:t> </a:t>
            </a:r>
          </a:p>
        </p:txBody>
      </p:sp>
    </p:spTree>
    <p:extLst>
      <p:ext uri="{BB962C8B-B14F-4D97-AF65-F5344CB8AC3E}">
        <p14:creationId xmlns:p14="http://schemas.microsoft.com/office/powerpoint/2010/main" val="3955814325"/>
      </p:ext>
    </p:extLst>
  </p:cSld>
  <p:clrMapOvr>
    <a:masterClrMapping/>
  </p:clrMapOvr>
</p:sld>
</file>

<file path=ppt/slides/slide1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Content Placeholder 2"/>
          <p:cNvSpPr txBox="1">
            <a:spLocks/>
          </p:cNvSpPr>
          <p:nvPr/>
        </p:nvSpPr>
        <p:spPr bwMode="auto">
          <a:xfrm>
            <a:off x="-28575" y="1177925"/>
            <a:ext cx="4559300" cy="838200"/>
          </a:xfrm>
          <a:prstGeom prst="rect">
            <a:avLst/>
          </a:prstGeom>
          <a:noFill/>
          <a:ln w="9525">
            <a:no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buFontTx/>
              <a:buChar char="•"/>
            </a:pP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Multi-dimensional parallelism </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for nested for loops via </a:t>
            </a:r>
            <a:r>
              <a:rPr lang="en-US" altLang="en-US" b="0" i="1"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i="1" dirty="0">
                <a:latin typeface="Calibri" panose="020F0502020204030204" pitchFamily="34" charset="0"/>
                <a:ea typeface="ＭＳ Ｐゴシック" panose="020B0600070205080204" pitchFamily="34" charset="-128"/>
                <a:cs typeface="Calibri" panose="020F0502020204030204" pitchFamily="34" charset="0"/>
              </a:rPr>
              <a:t>:</a:t>
            </a: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2" name="Content Placeholder 2"/>
          <p:cNvSpPr txBox="1">
            <a:spLocks/>
          </p:cNvSpPr>
          <p:nvPr/>
        </p:nvSpPr>
        <p:spPr bwMode="auto">
          <a:xfrm>
            <a:off x="128588" y="1858963"/>
            <a:ext cx="4151312" cy="1241425"/>
          </a:xfrm>
          <a:prstGeom prst="rect">
            <a:avLst/>
          </a:prstGeom>
          <a:noFill/>
          <a:ln w="9525">
            <a:solidFill>
              <a:schemeClr val="bg2"/>
            </a:solidFill>
            <a:miter lim="800000"/>
            <a:headEnd/>
            <a:tailEnd/>
          </a:ln>
          <a:extLst>
            <a:ext uri="{909E8E84-426E-40DD-AFC4-6F175D3DCCD1}">
              <a14:hiddenFill xmlns:a14="http://schemas.microsoft.com/office/drawing/2010/main">
                <a:solidFill>
                  <a:srgbClr val="FFFFFF"/>
                </a:solidFill>
              </a14:hiddenFill>
            </a:ext>
          </a:extLst>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for (int cell=0; cell&lt;numCells; ++cell)</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for (int node=0; node&lt;numNodes; ++node)</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for (int qp=0; qp&lt;numQPs; ++qp)</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compute A; </a:t>
            </a:r>
          </a:p>
          <a:p>
            <a:pPr defTabSz="914400">
              <a:spcBef>
                <a:spcPct val="20000"/>
              </a:spcBef>
              <a:buClr>
                <a:srgbClr val="102E54"/>
              </a:buClr>
            </a:pPr>
            <a:r>
              <a:rPr lang="en-US" altLang="en-US" b="0">
                <a:latin typeface="Calibri" panose="020F0502020204030204" pitchFamily="34" charset="0"/>
                <a:ea typeface="ＭＳ Ｐゴシック" panose="020B0600070205080204" pitchFamily="34" charset="-128"/>
                <a:cs typeface="Calibri" panose="020F0502020204030204" pitchFamily="34" charset="0"/>
              </a:rPr>
              <a:t>  </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3" name="Content Placeholder 2"/>
          <p:cNvSpPr txBox="1">
            <a:spLocks/>
          </p:cNvSpPr>
          <p:nvPr/>
        </p:nvSpPr>
        <p:spPr bwMode="auto">
          <a:xfrm>
            <a:off x="6467475" y="228600"/>
            <a:ext cx="2438400" cy="746125"/>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1</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(cell,node,qp)=(0,0,0)</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4" name="Content Placeholder 2"/>
          <p:cNvSpPr txBox="1">
            <a:spLocks/>
          </p:cNvSpPr>
          <p:nvPr/>
        </p:nvSpPr>
        <p:spPr bwMode="auto">
          <a:xfrm>
            <a:off x="6467475" y="1114425"/>
            <a:ext cx="2438400" cy="746125"/>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2</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(cell,node,qp)=(0,0,1)</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5" name="Content Placeholder 2"/>
          <p:cNvSpPr txBox="1">
            <a:spLocks/>
          </p:cNvSpPr>
          <p:nvPr/>
        </p:nvSpPr>
        <p:spPr bwMode="auto">
          <a:xfrm>
            <a:off x="4902200" y="2381250"/>
            <a:ext cx="4022725" cy="706438"/>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N</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(cell,node,qp)=(numCells,numNodes,numQPs)</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86024" name="Line 8"/>
          <p:cNvSpPr>
            <a:spLocks noChangeShapeType="1"/>
          </p:cNvSpPr>
          <p:nvPr/>
        </p:nvSpPr>
        <p:spPr bwMode="auto">
          <a:xfrm flipV="1">
            <a:off x="4279900" y="512763"/>
            <a:ext cx="2187575" cy="1657350"/>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86025" name="Line 9"/>
          <p:cNvSpPr>
            <a:spLocks noChangeShapeType="1"/>
          </p:cNvSpPr>
          <p:nvPr/>
        </p:nvSpPr>
        <p:spPr bwMode="auto">
          <a:xfrm flipV="1">
            <a:off x="4279900" y="1455738"/>
            <a:ext cx="2187575" cy="1176337"/>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86026" name="Line 10"/>
          <p:cNvSpPr>
            <a:spLocks noChangeShapeType="1"/>
          </p:cNvSpPr>
          <p:nvPr/>
        </p:nvSpPr>
        <p:spPr bwMode="auto">
          <a:xfrm flipV="1">
            <a:off x="4279900" y="2844800"/>
            <a:ext cx="622300" cy="0"/>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6" name="Content Placeholder 2"/>
          <p:cNvSpPr txBox="1">
            <a:spLocks/>
          </p:cNvSpPr>
          <p:nvPr/>
        </p:nvSpPr>
        <p:spPr bwMode="auto">
          <a:xfrm>
            <a:off x="128589" y="3252788"/>
            <a:ext cx="6577012" cy="660400"/>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pP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computeA_Policy</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range({0,0,0},{(</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numCells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numNodes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numQPs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a:t>
            </a:r>
          </a:p>
          <a:p>
            <a:pPr defTabSz="914400">
              <a:spcBef>
                <a:spcPct val="20000"/>
              </a:spcBef>
              <a:buClr>
                <a:srgbClr val="102E54"/>
              </a:buClr>
            </a:pP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::Experimental::</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md_parallel_for</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&lt;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&gt;(range,*this); </a:t>
            </a: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86029" name="Text Box 13"/>
          <p:cNvSpPr txBox="1">
            <a:spLocks noChangeArrowheads="1"/>
          </p:cNvSpPr>
          <p:nvPr/>
        </p:nvSpPr>
        <p:spPr bwMode="auto">
          <a:xfrm>
            <a:off x="0" y="6553200"/>
            <a:ext cx="577215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altLang="en-US" sz="1400" b="0">
                <a:solidFill>
                  <a:schemeClr val="bg1"/>
                </a:solidFill>
                <a:latin typeface="Calibri" panose="020F0502020204030204" pitchFamily="34" charset="0"/>
              </a:rPr>
              <a:t>*  Unified Virtual Memory.</a:t>
            </a:r>
          </a:p>
        </p:txBody>
      </p:sp>
      <p:pic>
        <p:nvPicPr>
          <p:cNvPr id="86030" name="Picture 14" descr="threadi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670800" y="3968750"/>
            <a:ext cx="1262063" cy="2417763"/>
          </a:xfrm>
          <a:prstGeom prst="rect">
            <a:avLst/>
          </a:prstGeom>
          <a:noFill/>
          <a:extLst>
            <a:ext uri="{909E8E84-426E-40DD-AFC4-6F175D3DCCD1}">
              <a14:hiddenFill xmlns:a14="http://schemas.microsoft.com/office/drawing/2010/main">
                <a:solidFill>
                  <a:srgbClr val="FFFFFF"/>
                </a:solidFill>
              </a14:hiddenFill>
            </a:ext>
          </a:extLst>
        </p:spPr>
      </p:pic>
      <p:pic>
        <p:nvPicPr>
          <p:cNvPr id="86031" name="Picture 14"/>
          <p:cNvPicPr>
            <a:picLocks noChangeAspect="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054725" y="4640263"/>
            <a:ext cx="1068388" cy="8016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6032" name="Picture 15"/>
          <p:cNvPicPr>
            <a:picLocks noChangeAspect="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589713" y="4071938"/>
            <a:ext cx="933450" cy="1135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6033" name="Text Box 17"/>
          <p:cNvSpPr txBox="1">
            <a:spLocks noChangeArrowheads="1"/>
          </p:cNvSpPr>
          <p:nvPr/>
        </p:nvSpPr>
        <p:spPr bwMode="auto">
          <a:xfrm>
            <a:off x="2732088" y="2759075"/>
            <a:ext cx="1865312" cy="3365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altLang="en-US" sz="1600" b="0">
                <a:solidFill>
                  <a:schemeClr val="bg2"/>
                </a:solidFill>
                <a:latin typeface="Calibri" panose="020F0502020204030204" pitchFamily="34" charset="0"/>
              </a:rPr>
              <a:t>MPI process </a:t>
            </a:r>
            <a:r>
              <a:rPr lang="en-US" altLang="en-US" sz="1600" b="0" i="1">
                <a:solidFill>
                  <a:schemeClr val="bg2"/>
                </a:solidFill>
                <a:latin typeface="Calibri" panose="020F0502020204030204" pitchFamily="34" charset="0"/>
              </a:rPr>
              <a:t>n</a:t>
            </a:r>
          </a:p>
        </p:txBody>
      </p:sp>
      <p:sp>
        <p:nvSpPr>
          <p:cNvPr id="86034" name="Text Box 18"/>
          <p:cNvSpPr txBox="1">
            <a:spLocks noChangeArrowheads="1"/>
          </p:cNvSpPr>
          <p:nvPr/>
        </p:nvSpPr>
        <p:spPr bwMode="auto">
          <a:xfrm>
            <a:off x="0" y="6553200"/>
            <a:ext cx="577215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altLang="en-US" sz="1400" b="0">
                <a:solidFill>
                  <a:schemeClr val="bg1"/>
                </a:solidFill>
                <a:latin typeface="Calibri" panose="020F0502020204030204" pitchFamily="34" charset="0"/>
              </a:rPr>
              <a:t>*  Unified Virtual Memory.</a:t>
            </a:r>
          </a:p>
        </p:txBody>
      </p:sp>
      <p:pic>
        <p:nvPicPr>
          <p:cNvPr id="21" name="Picture 20"/>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496197" y="1905341"/>
            <a:ext cx="380956" cy="435378"/>
          </a:xfrm>
          <a:prstGeom prst="rect">
            <a:avLst/>
          </a:prstGeom>
        </p:spPr>
      </p:pic>
      <p:sp>
        <p:nvSpPr>
          <p:cNvPr id="19" name="Title 1"/>
          <p:cNvSpPr>
            <a:spLocks noGrp="1"/>
          </p:cNvSpPr>
          <p:nvPr>
            <p:ph type="title" idx="4294967295"/>
          </p:nvPr>
        </p:nvSpPr>
        <p:spPr>
          <a:xfrm>
            <a:off x="73025" y="-9525"/>
            <a:ext cx="8229600" cy="992188"/>
          </a:xfrm>
        </p:spPr>
        <p:txBody>
          <a:bodyPr/>
          <a:lstStyle/>
          <a:p>
            <a:r>
              <a:rPr lang="en-US" altLang="en-US" sz="3400" dirty="0">
                <a:latin typeface="Calibri" panose="020F0502020204030204" pitchFamily="34" charset="0"/>
                <a:ea typeface="ＭＳ Ｐゴシック" panose="020B0600070205080204" pitchFamily="34" charset="-128"/>
                <a:cs typeface="Calibri" panose="020F0502020204030204" pitchFamily="34" charset="0"/>
              </a:rPr>
              <a:t>MPI+X FEA via </a:t>
            </a:r>
            <a:r>
              <a:rPr lang="en-US" altLang="en-US" sz="3400" i="1"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sz="3400" i="1" dirty="0">
                <a:latin typeface="Calibri" panose="020F0502020204030204" pitchFamily="34" charset="0"/>
                <a:ea typeface="ＭＳ Ｐゴシック" panose="020B0600070205080204" pitchFamily="34" charset="-128"/>
                <a:cs typeface="Calibri" panose="020F0502020204030204" pitchFamily="34" charset="0"/>
              </a:rPr>
              <a:t> </a:t>
            </a:r>
          </a:p>
        </p:txBody>
      </p:sp>
    </p:spTree>
    <p:extLst>
      <p:ext uri="{BB962C8B-B14F-4D97-AF65-F5344CB8AC3E}">
        <p14:creationId xmlns:p14="http://schemas.microsoft.com/office/powerpoint/2010/main" val="2667329133"/>
      </p:ext>
    </p:extLst>
  </p:cSld>
  <p:clrMapOvr>
    <a:masterClrMapping/>
  </p:clrMapOvr>
</p:sld>
</file>

<file path=ppt/slides/slide1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Content Placeholder 2"/>
          <p:cNvSpPr txBox="1">
            <a:spLocks/>
          </p:cNvSpPr>
          <p:nvPr/>
        </p:nvSpPr>
        <p:spPr bwMode="auto">
          <a:xfrm>
            <a:off x="-28575" y="1177925"/>
            <a:ext cx="4559300" cy="838200"/>
          </a:xfrm>
          <a:prstGeom prst="rect">
            <a:avLst/>
          </a:prstGeom>
          <a:noFill/>
          <a:ln w="9525">
            <a:no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buFontTx/>
              <a:buChar char="•"/>
            </a:pP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Multi-dimensional parallelism</a:t>
            </a:r>
            <a:r>
              <a:rPr lang="en-US" altLang="en-US" i="1"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for nested for loops via </a:t>
            </a:r>
            <a:r>
              <a:rPr lang="en-US" altLang="en-US" b="0" i="1"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i="1" dirty="0">
                <a:latin typeface="Calibri" panose="020F0502020204030204" pitchFamily="34" charset="0"/>
                <a:ea typeface="ＭＳ Ｐゴシック" panose="020B0600070205080204" pitchFamily="34" charset="-128"/>
                <a:cs typeface="Calibri" panose="020F0502020204030204" pitchFamily="34" charset="0"/>
              </a:rPr>
              <a:t>:</a:t>
            </a: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2" name="Content Placeholder 2"/>
          <p:cNvSpPr txBox="1">
            <a:spLocks/>
          </p:cNvSpPr>
          <p:nvPr/>
        </p:nvSpPr>
        <p:spPr bwMode="auto">
          <a:xfrm>
            <a:off x="128588" y="1858963"/>
            <a:ext cx="4151312" cy="1241425"/>
          </a:xfrm>
          <a:prstGeom prst="rect">
            <a:avLst/>
          </a:prstGeom>
          <a:noFill/>
          <a:ln w="9525">
            <a:solidFill>
              <a:schemeClr val="bg2"/>
            </a:solidFill>
            <a:miter lim="800000"/>
            <a:headEnd/>
            <a:tailEnd/>
          </a:ln>
          <a:extLst>
            <a:ext uri="{909E8E84-426E-40DD-AFC4-6F175D3DCCD1}">
              <a14:hiddenFill xmlns:a14="http://schemas.microsoft.com/office/drawing/2010/main">
                <a:solidFill>
                  <a:srgbClr val="FFFFFF"/>
                </a:solidFill>
              </a14:hiddenFill>
            </a:ext>
          </a:extLst>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for (int cell=0; cell&lt;numCells; ++cell)</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for (int node=0; node&lt;numNodes; ++node)</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for (int qp=0; qp&lt;numQPs; ++qp)</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compute A; </a:t>
            </a:r>
          </a:p>
          <a:p>
            <a:pPr defTabSz="914400">
              <a:spcBef>
                <a:spcPct val="20000"/>
              </a:spcBef>
              <a:buClr>
                <a:srgbClr val="102E54"/>
              </a:buClr>
            </a:pPr>
            <a:r>
              <a:rPr lang="en-US" altLang="en-US" b="0">
                <a:latin typeface="Calibri" panose="020F0502020204030204" pitchFamily="34" charset="0"/>
                <a:ea typeface="ＭＳ Ｐゴシック" panose="020B0600070205080204" pitchFamily="34" charset="-128"/>
                <a:cs typeface="Calibri" panose="020F0502020204030204" pitchFamily="34" charset="0"/>
              </a:rPr>
              <a:t>  </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3" name="Content Placeholder 2"/>
          <p:cNvSpPr txBox="1">
            <a:spLocks/>
          </p:cNvSpPr>
          <p:nvPr/>
        </p:nvSpPr>
        <p:spPr bwMode="auto">
          <a:xfrm>
            <a:off x="6467475" y="228600"/>
            <a:ext cx="2438400" cy="746125"/>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1</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(cell,node,qp)=(0,0,0)</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4" name="Content Placeholder 2"/>
          <p:cNvSpPr txBox="1">
            <a:spLocks/>
          </p:cNvSpPr>
          <p:nvPr/>
        </p:nvSpPr>
        <p:spPr bwMode="auto">
          <a:xfrm>
            <a:off x="6467475" y="1114425"/>
            <a:ext cx="2438400" cy="746125"/>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2</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(cell,node,qp)=(0,0,1)</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5" name="Content Placeholder 2"/>
          <p:cNvSpPr txBox="1">
            <a:spLocks/>
          </p:cNvSpPr>
          <p:nvPr/>
        </p:nvSpPr>
        <p:spPr bwMode="auto">
          <a:xfrm>
            <a:off x="4902200" y="2381250"/>
            <a:ext cx="4022725" cy="706438"/>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N</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(cell,node,qp)=(numCells,numNodes,numQPs)</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85000" name="Line 8"/>
          <p:cNvSpPr>
            <a:spLocks noChangeShapeType="1"/>
          </p:cNvSpPr>
          <p:nvPr/>
        </p:nvSpPr>
        <p:spPr bwMode="auto">
          <a:xfrm flipV="1">
            <a:off x="4279900" y="512763"/>
            <a:ext cx="2187575" cy="1657350"/>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85001" name="Line 9"/>
          <p:cNvSpPr>
            <a:spLocks noChangeShapeType="1"/>
          </p:cNvSpPr>
          <p:nvPr/>
        </p:nvSpPr>
        <p:spPr bwMode="auto">
          <a:xfrm flipV="1">
            <a:off x="4279900" y="1455738"/>
            <a:ext cx="2187575" cy="1176337"/>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85002" name="Line 10"/>
          <p:cNvSpPr>
            <a:spLocks noChangeShapeType="1"/>
          </p:cNvSpPr>
          <p:nvPr/>
        </p:nvSpPr>
        <p:spPr bwMode="auto">
          <a:xfrm flipV="1">
            <a:off x="4279900" y="2844800"/>
            <a:ext cx="622300" cy="0"/>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7" name="Content Placeholder 2"/>
          <p:cNvSpPr txBox="1">
            <a:spLocks/>
          </p:cNvSpPr>
          <p:nvPr/>
        </p:nvSpPr>
        <p:spPr bwMode="auto">
          <a:xfrm>
            <a:off x="-3175" y="3968750"/>
            <a:ext cx="7867650" cy="1947863"/>
          </a:xfrm>
          <a:prstGeom prst="rect">
            <a:avLst/>
          </a:prstGeom>
          <a:noFill/>
          <a:ln w="9525">
            <a:no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buFontTx/>
              <a:buChar char="•"/>
            </a:pPr>
            <a:r>
              <a:rPr lang="en-US" altLang="en-US" b="0" dirty="0" err="1">
                <a:solidFill>
                  <a:srgbClr val="FF0000"/>
                </a:solidFill>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defined at </a:t>
            </a: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compile time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e.g.</a:t>
            </a: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typedef</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OpenMP</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MPI+OpenMP</a:t>
            </a:r>
            <a:endParaRPr lang="en-US" altLang="en-US" b="0" dirty="0">
              <a:latin typeface="Calibri" panose="020F0502020204030204" pitchFamily="34" charset="0"/>
              <a:ea typeface="ＭＳ Ｐゴシック" panose="020B0600070205080204" pitchFamily="34" charset="-128"/>
              <a:cs typeface="Calibri" panose="020F0502020204030204" pitchFamily="34" charset="0"/>
            </a:endParaRP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typedef</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::CUDA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//MPI+CUDA</a:t>
            </a: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typedef</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::Serial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//MPI-only</a:t>
            </a:r>
          </a:p>
        </p:txBody>
      </p:sp>
      <p:pic>
        <p:nvPicPr>
          <p:cNvPr id="85006" name="Picture 14" descr="threadi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670800" y="3968750"/>
            <a:ext cx="1262063" cy="2417763"/>
          </a:xfrm>
          <a:prstGeom prst="rect">
            <a:avLst/>
          </a:prstGeom>
          <a:noFill/>
          <a:extLst>
            <a:ext uri="{909E8E84-426E-40DD-AFC4-6F175D3DCCD1}">
              <a14:hiddenFill xmlns:a14="http://schemas.microsoft.com/office/drawing/2010/main">
                <a:solidFill>
                  <a:srgbClr val="FFFFFF"/>
                </a:solidFill>
              </a14:hiddenFill>
            </a:ext>
          </a:extLst>
        </p:spPr>
      </p:pic>
      <p:pic>
        <p:nvPicPr>
          <p:cNvPr id="85007" name="Picture 14"/>
          <p:cNvPicPr>
            <a:picLocks noChangeAspect="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054725" y="4640263"/>
            <a:ext cx="1068388" cy="8016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5008" name="Picture 15"/>
          <p:cNvPicPr>
            <a:picLocks noChangeAspect="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589713" y="4071938"/>
            <a:ext cx="933450" cy="1135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5009" name="Text Box 17"/>
          <p:cNvSpPr txBox="1">
            <a:spLocks noChangeArrowheads="1"/>
          </p:cNvSpPr>
          <p:nvPr/>
        </p:nvSpPr>
        <p:spPr bwMode="auto">
          <a:xfrm>
            <a:off x="2732088" y="2759075"/>
            <a:ext cx="1865312" cy="3365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altLang="en-US" sz="1600" b="0">
                <a:solidFill>
                  <a:schemeClr val="bg2"/>
                </a:solidFill>
                <a:latin typeface="Calibri" panose="020F0502020204030204" pitchFamily="34" charset="0"/>
              </a:rPr>
              <a:t>MPI process </a:t>
            </a:r>
            <a:r>
              <a:rPr lang="en-US" altLang="en-US" sz="1600" b="0" i="1">
                <a:solidFill>
                  <a:schemeClr val="bg2"/>
                </a:solidFill>
                <a:latin typeface="Calibri" panose="020F0502020204030204" pitchFamily="34" charset="0"/>
              </a:rPr>
              <a:t>n</a:t>
            </a:r>
          </a:p>
        </p:txBody>
      </p:sp>
      <p:pic>
        <p:nvPicPr>
          <p:cNvPr id="20" name="Picture 19"/>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496197" y="1905341"/>
            <a:ext cx="380956" cy="435378"/>
          </a:xfrm>
          <a:prstGeom prst="rect">
            <a:avLst/>
          </a:prstGeom>
        </p:spPr>
      </p:pic>
      <p:sp>
        <p:nvSpPr>
          <p:cNvPr id="18" name="Title 1"/>
          <p:cNvSpPr>
            <a:spLocks noGrp="1"/>
          </p:cNvSpPr>
          <p:nvPr>
            <p:ph type="title" idx="4294967295"/>
          </p:nvPr>
        </p:nvSpPr>
        <p:spPr>
          <a:xfrm>
            <a:off x="73025" y="-9525"/>
            <a:ext cx="8229600" cy="992188"/>
          </a:xfrm>
        </p:spPr>
        <p:txBody>
          <a:bodyPr/>
          <a:lstStyle/>
          <a:p>
            <a:r>
              <a:rPr lang="en-US" altLang="en-US" sz="3400" dirty="0">
                <a:latin typeface="Calibri" panose="020F0502020204030204" pitchFamily="34" charset="0"/>
                <a:ea typeface="ＭＳ Ｐゴシック" panose="020B0600070205080204" pitchFamily="34" charset="-128"/>
                <a:cs typeface="Calibri" panose="020F0502020204030204" pitchFamily="34" charset="0"/>
              </a:rPr>
              <a:t>MPI+X FEA via </a:t>
            </a:r>
            <a:r>
              <a:rPr lang="en-US" altLang="en-US" sz="3400" i="1"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sz="3400" i="1" dirty="0">
                <a:latin typeface="Calibri" panose="020F0502020204030204" pitchFamily="34" charset="0"/>
                <a:ea typeface="ＭＳ Ｐゴシック" panose="020B0600070205080204" pitchFamily="34" charset="-128"/>
                <a:cs typeface="Calibri" panose="020F0502020204030204" pitchFamily="34" charset="0"/>
              </a:rPr>
              <a:t> </a:t>
            </a:r>
          </a:p>
        </p:txBody>
      </p:sp>
      <p:sp>
        <p:nvSpPr>
          <p:cNvPr id="19" name="Content Placeholder 2"/>
          <p:cNvSpPr txBox="1">
            <a:spLocks/>
          </p:cNvSpPr>
          <p:nvPr/>
        </p:nvSpPr>
        <p:spPr bwMode="auto">
          <a:xfrm>
            <a:off x="128589" y="3252788"/>
            <a:ext cx="6577012" cy="660400"/>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pP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computeA_Policy</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range({0,0,0},{(</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numCells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numNodes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numQPs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a:t>
            </a:r>
          </a:p>
          <a:p>
            <a:pPr defTabSz="914400">
              <a:spcBef>
                <a:spcPct val="20000"/>
              </a:spcBef>
              <a:buClr>
                <a:srgbClr val="102E54"/>
              </a:buClr>
            </a:pP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::Experimental::</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md_parallel_for</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&lt;</a:t>
            </a:r>
            <a:r>
              <a:rPr lang="en-US" altLang="en-US" sz="1600" b="0" dirty="0" err="1">
                <a:solidFill>
                  <a:srgbClr val="FF0000"/>
                </a:solidFill>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&gt;(range,*this); </a:t>
            </a: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p:txBody>
      </p:sp>
    </p:spTree>
    <p:extLst>
      <p:ext uri="{BB962C8B-B14F-4D97-AF65-F5344CB8AC3E}">
        <p14:creationId xmlns:p14="http://schemas.microsoft.com/office/powerpoint/2010/main" val="2502783932"/>
      </p:ext>
    </p:extLst>
  </p:cSld>
  <p:clrMapOvr>
    <a:masterClrMapping/>
  </p:clrMapOvr>
</p:sld>
</file>

<file path=ppt/slides/slide1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Content Placeholder 2"/>
          <p:cNvSpPr txBox="1">
            <a:spLocks/>
          </p:cNvSpPr>
          <p:nvPr/>
        </p:nvSpPr>
        <p:spPr bwMode="auto">
          <a:xfrm>
            <a:off x="-28575" y="1177925"/>
            <a:ext cx="4559300" cy="838200"/>
          </a:xfrm>
          <a:prstGeom prst="rect">
            <a:avLst/>
          </a:prstGeom>
          <a:noFill/>
          <a:ln w="9525">
            <a:no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buFontTx/>
              <a:buChar char="•"/>
            </a:pP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Multi-dimensional parallelism </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for nested for loops via </a:t>
            </a:r>
            <a:r>
              <a:rPr lang="en-US" altLang="en-US" b="0" i="1"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i="1" dirty="0">
                <a:latin typeface="Calibri" panose="020F0502020204030204" pitchFamily="34" charset="0"/>
                <a:ea typeface="ＭＳ Ｐゴシック" panose="020B0600070205080204" pitchFamily="34" charset="-128"/>
                <a:cs typeface="Calibri" panose="020F0502020204030204" pitchFamily="34" charset="0"/>
              </a:rPr>
              <a:t>:</a:t>
            </a: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2" name="Content Placeholder 2"/>
          <p:cNvSpPr txBox="1">
            <a:spLocks/>
          </p:cNvSpPr>
          <p:nvPr/>
        </p:nvSpPr>
        <p:spPr bwMode="auto">
          <a:xfrm>
            <a:off x="128588" y="1858963"/>
            <a:ext cx="4151312" cy="1241425"/>
          </a:xfrm>
          <a:prstGeom prst="rect">
            <a:avLst/>
          </a:prstGeom>
          <a:noFill/>
          <a:ln w="9525">
            <a:solidFill>
              <a:schemeClr val="bg2"/>
            </a:solidFill>
            <a:miter lim="800000"/>
            <a:headEnd/>
            <a:tailEnd/>
          </a:ln>
          <a:extLst>
            <a:ext uri="{909E8E84-426E-40DD-AFC4-6F175D3DCCD1}">
              <a14:hiddenFill xmlns:a14="http://schemas.microsoft.com/office/drawing/2010/main">
                <a:solidFill>
                  <a:srgbClr val="FFFFFF"/>
                </a:solidFill>
              </a14:hiddenFill>
            </a:ext>
          </a:extLst>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for (int cell=0; cell&lt;numCells; ++cell)</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for (int node=0; node&lt;numNodes; ++node)</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for (int qp=0; qp&lt;numQPs; ++qp)</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compute A; </a:t>
            </a:r>
          </a:p>
          <a:p>
            <a:pPr defTabSz="914400">
              <a:spcBef>
                <a:spcPct val="20000"/>
              </a:spcBef>
              <a:buClr>
                <a:srgbClr val="102E54"/>
              </a:buClr>
            </a:pPr>
            <a:r>
              <a:rPr lang="en-US" altLang="en-US"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a:t>
            </a:r>
            <a:endParaRPr lang="en-US" altLang="en-US" sz="400" b="0">
              <a:solidFill>
                <a:schemeClr val="bg2"/>
              </a:solidFill>
              <a:latin typeface="Calibri" panose="020F0502020204030204" pitchFamily="34" charset="0"/>
              <a:ea typeface="ＭＳ Ｐゴシック" panose="020B0600070205080204" pitchFamily="34" charset="-128"/>
              <a:cs typeface="Calibri" panose="020F0502020204030204" pitchFamily="34" charset="0"/>
            </a:endParaRPr>
          </a:p>
        </p:txBody>
      </p:sp>
      <p:sp>
        <p:nvSpPr>
          <p:cNvPr id="3" name="Content Placeholder 2"/>
          <p:cNvSpPr txBox="1">
            <a:spLocks/>
          </p:cNvSpPr>
          <p:nvPr/>
        </p:nvSpPr>
        <p:spPr bwMode="auto">
          <a:xfrm>
            <a:off x="6467475" y="228600"/>
            <a:ext cx="2438400" cy="746125"/>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1</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(cell,node,qp)=(0,0,0)</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4" name="Content Placeholder 2"/>
          <p:cNvSpPr txBox="1">
            <a:spLocks/>
          </p:cNvSpPr>
          <p:nvPr/>
        </p:nvSpPr>
        <p:spPr bwMode="auto">
          <a:xfrm>
            <a:off x="6467475" y="1114425"/>
            <a:ext cx="2438400" cy="746125"/>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2</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(cell,node,qp)=(0,0,1)</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5" name="Content Placeholder 2"/>
          <p:cNvSpPr txBox="1">
            <a:spLocks/>
          </p:cNvSpPr>
          <p:nvPr/>
        </p:nvSpPr>
        <p:spPr bwMode="auto">
          <a:xfrm>
            <a:off x="4902200" y="2381250"/>
            <a:ext cx="4022725" cy="706438"/>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N</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(cell,node,qp)=(numCells,numNodes,numQPs)</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66586" name="Line 26"/>
          <p:cNvSpPr>
            <a:spLocks noChangeShapeType="1"/>
          </p:cNvSpPr>
          <p:nvPr/>
        </p:nvSpPr>
        <p:spPr bwMode="auto">
          <a:xfrm flipV="1">
            <a:off x="4279900" y="512763"/>
            <a:ext cx="2187575" cy="1657350"/>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66587" name="Line 27"/>
          <p:cNvSpPr>
            <a:spLocks noChangeShapeType="1"/>
          </p:cNvSpPr>
          <p:nvPr/>
        </p:nvSpPr>
        <p:spPr bwMode="auto">
          <a:xfrm flipV="1">
            <a:off x="4279900" y="1455738"/>
            <a:ext cx="2187575" cy="1176337"/>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66588" name="Line 28"/>
          <p:cNvSpPr>
            <a:spLocks noChangeShapeType="1"/>
          </p:cNvSpPr>
          <p:nvPr/>
        </p:nvSpPr>
        <p:spPr bwMode="auto">
          <a:xfrm flipV="1">
            <a:off x="4279900" y="2844800"/>
            <a:ext cx="622300" cy="0"/>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7" name="Content Placeholder 2"/>
          <p:cNvSpPr txBox="1">
            <a:spLocks/>
          </p:cNvSpPr>
          <p:nvPr/>
        </p:nvSpPr>
        <p:spPr bwMode="auto">
          <a:xfrm>
            <a:off x="-3175" y="3968750"/>
            <a:ext cx="7867650" cy="1947863"/>
          </a:xfrm>
          <a:prstGeom prst="rect">
            <a:avLst/>
          </a:prstGeom>
          <a:noFill/>
          <a:ln w="9525">
            <a:no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buFontTx/>
              <a:buChar cha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defined at </a:t>
            </a: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compile time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e.g.</a:t>
            </a: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typedef</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OpenMP</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MPI+OpenMP</a:t>
            </a:r>
            <a:endParaRPr lang="en-US" altLang="en-US" b="0" dirty="0">
              <a:latin typeface="Calibri" panose="020F0502020204030204" pitchFamily="34" charset="0"/>
              <a:ea typeface="ＭＳ Ｐゴシック" panose="020B0600070205080204" pitchFamily="34" charset="-128"/>
              <a:cs typeface="Calibri" panose="020F0502020204030204" pitchFamily="34" charset="0"/>
            </a:endParaRP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typedef</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::CUDA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//MPI+CUDA</a:t>
            </a: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typedef</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::Serial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//MPI-only</a:t>
            </a:r>
          </a:p>
          <a:p>
            <a:pPr lvl="1" defTabSz="914400">
              <a:spcBef>
                <a:spcPct val="20000"/>
              </a:spcBef>
              <a:buClr>
                <a:srgbClr val="102E54"/>
              </a:buClr>
            </a:pP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a:p>
            <a:pPr defTabSz="914400">
              <a:spcBef>
                <a:spcPct val="20000"/>
              </a:spcBef>
              <a:buClr>
                <a:srgbClr val="102E54"/>
              </a:buClr>
              <a:buFontTx/>
              <a:buChar char="•"/>
            </a:pP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Atomics</a:t>
            </a:r>
            <a:r>
              <a:rPr lang="en-US" altLang="en-US" b="1"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used to scatter local data to global data structures</a:t>
            </a: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atomic_fetch_add</a:t>
            </a:r>
            <a:endParaRPr lang="en-US" altLang="en-US" b="0" dirty="0">
              <a:latin typeface="Calibri" panose="020F0502020204030204" pitchFamily="34" charset="0"/>
              <a:ea typeface="ＭＳ Ｐゴシック" panose="020B0600070205080204" pitchFamily="34" charset="-128"/>
              <a:cs typeface="Calibri" panose="020F0502020204030204" pitchFamily="34" charset="0"/>
            </a:endParaRPr>
          </a:p>
        </p:txBody>
      </p:sp>
      <p:pic>
        <p:nvPicPr>
          <p:cNvPr id="66592" name="Picture 32" descr="threadi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670800" y="3968750"/>
            <a:ext cx="1262063" cy="2417763"/>
          </a:xfrm>
          <a:prstGeom prst="rect">
            <a:avLst/>
          </a:prstGeom>
          <a:noFill/>
          <a:extLst>
            <a:ext uri="{909E8E84-426E-40DD-AFC4-6F175D3DCCD1}">
              <a14:hiddenFill xmlns:a14="http://schemas.microsoft.com/office/drawing/2010/main">
                <a:solidFill>
                  <a:srgbClr val="FFFFFF"/>
                </a:solidFill>
              </a14:hiddenFill>
            </a:ext>
          </a:extLst>
        </p:spPr>
      </p:pic>
      <p:pic>
        <p:nvPicPr>
          <p:cNvPr id="66594" name="Picture 14"/>
          <p:cNvPicPr>
            <a:picLocks noChangeAspect="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054725" y="4640263"/>
            <a:ext cx="1068388" cy="8016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6597" name="Picture 15"/>
          <p:cNvPicPr>
            <a:picLocks noChangeAspect="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589713" y="4071938"/>
            <a:ext cx="933450" cy="1135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6599" name="Text Box 39"/>
          <p:cNvSpPr txBox="1">
            <a:spLocks noChangeArrowheads="1"/>
          </p:cNvSpPr>
          <p:nvPr/>
        </p:nvSpPr>
        <p:spPr bwMode="auto">
          <a:xfrm>
            <a:off x="2732088" y="2759075"/>
            <a:ext cx="1865312" cy="3365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a:solidFill>
                  <a:schemeClr val="tx1"/>
                </a:solidFill>
                <a:latin typeface="Arial" panose="020B0604020202020204" pitchFamily="34" charset="0"/>
                <a:cs typeface="Arial" panose="020B0604020202020204" pitchFamily="34" charset="0"/>
              </a:defRPr>
            </a:lvl1pPr>
            <a:lvl2pPr>
              <a:defRPr>
                <a:solidFill>
                  <a:schemeClr val="tx1"/>
                </a:solidFill>
                <a:latin typeface="Arial" panose="020B0604020202020204" pitchFamily="34" charset="0"/>
                <a:cs typeface="Arial" panose="020B0604020202020204" pitchFamily="34" charset="0"/>
              </a:defRPr>
            </a:lvl2pPr>
            <a:lvl3pPr>
              <a:defRPr>
                <a:solidFill>
                  <a:schemeClr val="tx1"/>
                </a:solidFill>
                <a:latin typeface="Arial" panose="020B0604020202020204" pitchFamily="34" charset="0"/>
                <a:cs typeface="Arial" panose="020B0604020202020204" pitchFamily="34" charset="0"/>
              </a:defRPr>
            </a:lvl3pPr>
            <a:lvl4pPr>
              <a:defRPr>
                <a:solidFill>
                  <a:schemeClr val="tx1"/>
                </a:solidFill>
                <a:latin typeface="Arial" panose="020B0604020202020204" pitchFamily="34" charset="0"/>
                <a:cs typeface="Arial" panose="020B0604020202020204" pitchFamily="34" charset="0"/>
              </a:defRPr>
            </a:lvl4pPr>
            <a:lvl5pPr>
              <a:defRPr>
                <a:solidFill>
                  <a:schemeClr val="tx1"/>
                </a:solidFill>
                <a:latin typeface="Arial" panose="020B0604020202020204" pitchFamily="34" charset="0"/>
                <a:cs typeface="Arial" panose="020B0604020202020204" pitchFamily="34" charset="0"/>
              </a:defRPr>
            </a:lvl5pPr>
            <a:lvl6pPr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50000"/>
              </a:spcBef>
            </a:pPr>
            <a:r>
              <a:rPr lang="en-US" altLang="en-US" sz="1600" b="0">
                <a:solidFill>
                  <a:schemeClr val="bg2"/>
                </a:solidFill>
                <a:latin typeface="Calibri" panose="020F0502020204030204" pitchFamily="34" charset="0"/>
              </a:rPr>
              <a:t>MPI process </a:t>
            </a:r>
            <a:r>
              <a:rPr lang="en-US" altLang="en-US" sz="1600" b="0" i="1">
                <a:solidFill>
                  <a:schemeClr val="bg2"/>
                </a:solidFill>
                <a:latin typeface="Calibri" panose="020F0502020204030204" pitchFamily="34" charset="0"/>
              </a:rPr>
              <a:t>n</a:t>
            </a:r>
          </a:p>
        </p:txBody>
      </p:sp>
      <p:pic>
        <p:nvPicPr>
          <p:cNvPr id="20" name="Picture 19"/>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496197" y="1905341"/>
            <a:ext cx="380956" cy="435378"/>
          </a:xfrm>
          <a:prstGeom prst="rect">
            <a:avLst/>
          </a:prstGeom>
        </p:spPr>
      </p:pic>
      <p:sp>
        <p:nvSpPr>
          <p:cNvPr id="19" name="Title 1"/>
          <p:cNvSpPr>
            <a:spLocks noGrp="1"/>
          </p:cNvSpPr>
          <p:nvPr>
            <p:ph type="title" idx="4294967295"/>
          </p:nvPr>
        </p:nvSpPr>
        <p:spPr>
          <a:xfrm>
            <a:off x="73025" y="-9525"/>
            <a:ext cx="8229600" cy="992188"/>
          </a:xfrm>
        </p:spPr>
        <p:txBody>
          <a:bodyPr/>
          <a:lstStyle/>
          <a:p>
            <a:r>
              <a:rPr lang="en-US" altLang="en-US" sz="3400" dirty="0">
                <a:latin typeface="Calibri" panose="020F0502020204030204" pitchFamily="34" charset="0"/>
                <a:ea typeface="ＭＳ Ｐゴシック" panose="020B0600070205080204" pitchFamily="34" charset="-128"/>
                <a:cs typeface="Calibri" panose="020F0502020204030204" pitchFamily="34" charset="0"/>
              </a:rPr>
              <a:t>MPI+X FEA via </a:t>
            </a:r>
            <a:r>
              <a:rPr lang="en-US" altLang="en-US" sz="3400" i="1"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sz="3400" i="1" dirty="0">
                <a:latin typeface="Calibri" panose="020F0502020204030204" pitchFamily="34" charset="0"/>
                <a:ea typeface="ＭＳ Ｐゴシック" panose="020B0600070205080204" pitchFamily="34" charset="-128"/>
                <a:cs typeface="Calibri" panose="020F0502020204030204" pitchFamily="34" charset="0"/>
              </a:rPr>
              <a:t> </a:t>
            </a:r>
          </a:p>
        </p:txBody>
      </p:sp>
      <p:sp>
        <p:nvSpPr>
          <p:cNvPr id="18" name="Content Placeholder 2"/>
          <p:cNvSpPr txBox="1">
            <a:spLocks/>
          </p:cNvSpPr>
          <p:nvPr/>
        </p:nvSpPr>
        <p:spPr bwMode="auto">
          <a:xfrm>
            <a:off x="128589" y="3252788"/>
            <a:ext cx="6577012" cy="660400"/>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pP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computeA_Policy</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range({0,0,0},{(</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numCells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numNodes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numQPs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a:t>
            </a:r>
          </a:p>
          <a:p>
            <a:pPr defTabSz="914400">
              <a:spcBef>
                <a:spcPct val="20000"/>
              </a:spcBef>
              <a:buClr>
                <a:srgbClr val="102E54"/>
              </a:buClr>
            </a:pP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::Experimental::</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md_parallel_for</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&lt;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&gt;(range,*this); </a:t>
            </a: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p:txBody>
      </p:sp>
    </p:spTree>
    <p:extLst>
      <p:ext uri="{BB962C8B-B14F-4D97-AF65-F5344CB8AC3E}">
        <p14:creationId xmlns:p14="http://schemas.microsoft.com/office/powerpoint/2010/main" val="4198033076"/>
      </p:ext>
    </p:extLst>
  </p:cSld>
  <p:clrMapOvr>
    <a:masterClrMapping/>
  </p:clrMapOvr>
</p:sld>
</file>

<file path=ppt/slides/slide1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Content Placeholder 2"/>
          <p:cNvSpPr txBox="1">
            <a:spLocks/>
          </p:cNvSpPr>
          <p:nvPr/>
        </p:nvSpPr>
        <p:spPr bwMode="auto">
          <a:xfrm>
            <a:off x="-28575" y="1177925"/>
            <a:ext cx="4559300" cy="838200"/>
          </a:xfrm>
          <a:prstGeom prst="rect">
            <a:avLst/>
          </a:prstGeom>
          <a:noFill/>
          <a:ln w="9525">
            <a:no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buFontTx/>
              <a:buChar char="•"/>
            </a:pP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Multi-dimensional parallelism </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for nested for loops via </a:t>
            </a:r>
            <a:r>
              <a:rPr lang="en-US" altLang="en-US" b="0" i="1"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i="1" dirty="0">
                <a:latin typeface="Calibri" panose="020F0502020204030204" pitchFamily="34" charset="0"/>
                <a:ea typeface="ＭＳ Ｐゴシック" panose="020B0600070205080204" pitchFamily="34" charset="-128"/>
                <a:cs typeface="Calibri" panose="020F0502020204030204" pitchFamily="34" charset="0"/>
              </a:rPr>
              <a:t>:</a:t>
            </a: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2" name="Content Placeholder 2"/>
          <p:cNvSpPr txBox="1">
            <a:spLocks/>
          </p:cNvSpPr>
          <p:nvPr/>
        </p:nvSpPr>
        <p:spPr bwMode="auto">
          <a:xfrm>
            <a:off x="128588" y="1858963"/>
            <a:ext cx="4151312" cy="1241425"/>
          </a:xfrm>
          <a:prstGeom prst="rect">
            <a:avLst/>
          </a:prstGeom>
          <a:noFill/>
          <a:ln w="9525">
            <a:solidFill>
              <a:schemeClr val="bg2"/>
            </a:solidFill>
            <a:miter lim="800000"/>
            <a:headEnd/>
            <a:tailEnd/>
          </a:ln>
          <a:extLst>
            <a:ext uri="{909E8E84-426E-40DD-AFC4-6F175D3DCCD1}">
              <a14:hiddenFill xmlns:a14="http://schemas.microsoft.com/office/drawing/2010/main">
                <a:solidFill>
                  <a:srgbClr val="FFFFFF"/>
                </a:solidFill>
              </a14:hiddenFill>
            </a:ext>
          </a:extLst>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for (int cell=0; cell&lt;numCells; ++cell)</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for (int node=0; node&lt;numNodes; ++node)</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for (int qp=0; qp&lt;numQPs; ++qp)</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compute A; </a:t>
            </a:r>
          </a:p>
          <a:p>
            <a:pPr defTabSz="914400">
              <a:spcBef>
                <a:spcPct val="20000"/>
              </a:spcBef>
              <a:buClr>
                <a:srgbClr val="102E54"/>
              </a:buClr>
            </a:pPr>
            <a:r>
              <a:rPr lang="en-US" altLang="en-US"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a:t>
            </a:r>
            <a:endParaRPr lang="en-US" altLang="en-US" sz="400" b="0">
              <a:solidFill>
                <a:schemeClr val="bg2"/>
              </a:solidFill>
              <a:latin typeface="Calibri" panose="020F0502020204030204" pitchFamily="34" charset="0"/>
              <a:ea typeface="ＭＳ Ｐゴシック" panose="020B0600070205080204" pitchFamily="34" charset="-128"/>
              <a:cs typeface="Calibri" panose="020F0502020204030204" pitchFamily="34" charset="0"/>
            </a:endParaRPr>
          </a:p>
        </p:txBody>
      </p:sp>
      <p:sp>
        <p:nvSpPr>
          <p:cNvPr id="3" name="Content Placeholder 2"/>
          <p:cNvSpPr txBox="1">
            <a:spLocks/>
          </p:cNvSpPr>
          <p:nvPr/>
        </p:nvSpPr>
        <p:spPr bwMode="auto">
          <a:xfrm>
            <a:off x="6467475" y="228600"/>
            <a:ext cx="2438400" cy="746125"/>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1</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(cell,node,qp)=(0,0,0)</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4" name="Content Placeholder 2"/>
          <p:cNvSpPr txBox="1">
            <a:spLocks/>
          </p:cNvSpPr>
          <p:nvPr/>
        </p:nvSpPr>
        <p:spPr bwMode="auto">
          <a:xfrm>
            <a:off x="6467475" y="1114425"/>
            <a:ext cx="2438400" cy="746125"/>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2</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(cell,node,qp)=(0,0,1)</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5" name="Content Placeholder 2"/>
          <p:cNvSpPr txBox="1">
            <a:spLocks/>
          </p:cNvSpPr>
          <p:nvPr/>
        </p:nvSpPr>
        <p:spPr bwMode="auto">
          <a:xfrm>
            <a:off x="4902200" y="2381250"/>
            <a:ext cx="4022725" cy="706438"/>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N</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(cell,node,qp)=(numCells,numNodes,numQPs)</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87048" name="Line 8"/>
          <p:cNvSpPr>
            <a:spLocks noChangeShapeType="1"/>
          </p:cNvSpPr>
          <p:nvPr/>
        </p:nvSpPr>
        <p:spPr bwMode="auto">
          <a:xfrm flipV="1">
            <a:off x="4279900" y="512763"/>
            <a:ext cx="2187575" cy="1657350"/>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87049" name="Line 9"/>
          <p:cNvSpPr>
            <a:spLocks noChangeShapeType="1"/>
          </p:cNvSpPr>
          <p:nvPr/>
        </p:nvSpPr>
        <p:spPr bwMode="auto">
          <a:xfrm flipV="1">
            <a:off x="4279900" y="1455738"/>
            <a:ext cx="2187575" cy="1176337"/>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87050" name="Line 10"/>
          <p:cNvSpPr>
            <a:spLocks noChangeShapeType="1"/>
          </p:cNvSpPr>
          <p:nvPr/>
        </p:nvSpPr>
        <p:spPr bwMode="auto">
          <a:xfrm flipV="1">
            <a:off x="4279900" y="2844800"/>
            <a:ext cx="622300" cy="0"/>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7" name="Content Placeholder 2"/>
          <p:cNvSpPr txBox="1">
            <a:spLocks/>
          </p:cNvSpPr>
          <p:nvPr/>
        </p:nvSpPr>
        <p:spPr bwMode="auto">
          <a:xfrm>
            <a:off x="-3175" y="3968750"/>
            <a:ext cx="7867650" cy="1947863"/>
          </a:xfrm>
          <a:prstGeom prst="rect">
            <a:avLst/>
          </a:prstGeom>
          <a:noFill/>
          <a:ln w="9525">
            <a:no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buFontTx/>
              <a:buChar cha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defined at </a:t>
            </a: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compile time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e.g.</a:t>
            </a: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typedef</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OpenMP</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MPI+OpenMP</a:t>
            </a:r>
            <a:endParaRPr lang="en-US" altLang="en-US" b="0" dirty="0">
              <a:latin typeface="Calibri" panose="020F0502020204030204" pitchFamily="34" charset="0"/>
              <a:ea typeface="ＭＳ Ｐゴシック" panose="020B0600070205080204" pitchFamily="34" charset="-128"/>
              <a:cs typeface="Calibri" panose="020F0502020204030204" pitchFamily="34" charset="0"/>
            </a:endParaRP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typedef</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::CUDA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//MPI+CUDA</a:t>
            </a: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typedef</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::Serial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//MPI-only</a:t>
            </a:r>
          </a:p>
          <a:p>
            <a:pPr lvl="1" defTabSz="914400">
              <a:spcBef>
                <a:spcPct val="20000"/>
              </a:spcBef>
              <a:buClr>
                <a:srgbClr val="102E54"/>
              </a:buClr>
            </a:pP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a:p>
            <a:pPr defTabSz="914400">
              <a:spcBef>
                <a:spcPct val="20000"/>
              </a:spcBef>
              <a:buClr>
                <a:srgbClr val="102E54"/>
              </a:buClr>
              <a:buFontTx/>
              <a:buChar char="•"/>
            </a:pP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Atomics</a:t>
            </a:r>
            <a:r>
              <a:rPr lang="en-US" altLang="en-US" b="1"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used to scatter local data to global data structures</a:t>
            </a: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atomic_fetch_add</a:t>
            </a:r>
            <a:endParaRPr lang="en-US" altLang="en-US" b="0" dirty="0">
              <a:latin typeface="Calibri" panose="020F0502020204030204" pitchFamily="34" charset="0"/>
              <a:ea typeface="ＭＳ Ｐゴシック" panose="020B0600070205080204" pitchFamily="34" charset="-128"/>
              <a:cs typeface="Calibri" panose="020F0502020204030204" pitchFamily="34" charset="0"/>
            </a:endParaRPr>
          </a:p>
          <a:p>
            <a:pPr lvl="1" defTabSz="914400">
              <a:spcBef>
                <a:spcPct val="20000"/>
              </a:spcBef>
              <a:buClr>
                <a:srgbClr val="102E54"/>
              </a:buClr>
            </a:pP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a:p>
            <a:pPr defTabSz="914400">
              <a:spcBef>
                <a:spcPct val="20000"/>
              </a:spcBef>
              <a:buClr>
                <a:srgbClr val="102E54"/>
              </a:buClr>
              <a:buFontTx/>
              <a:buChar char="•"/>
            </a:pPr>
            <a:r>
              <a:rPr lang="en-US" altLang="en-US" b="0" dirty="0">
                <a:latin typeface="Calibri" panose="020F0502020204030204" pitchFamily="34" charset="0"/>
                <a:ea typeface="ＭＳ Ｐゴシック" panose="020B0600070205080204" pitchFamily="34" charset="-128"/>
                <a:cs typeface="Calibri" panose="020F0502020204030204" pitchFamily="34" charset="0"/>
              </a:rPr>
              <a:t>For MPI+CUDA, data transfer from host to device handled by </a:t>
            </a: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CUDA UVM</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a:t>
            </a:r>
          </a:p>
        </p:txBody>
      </p:sp>
      <p:sp>
        <p:nvSpPr>
          <p:cNvPr id="87053" name="Text Box 13"/>
          <p:cNvSpPr txBox="1">
            <a:spLocks noChangeArrowheads="1"/>
          </p:cNvSpPr>
          <p:nvPr/>
        </p:nvSpPr>
        <p:spPr bwMode="auto">
          <a:xfrm>
            <a:off x="0" y="6553200"/>
            <a:ext cx="577215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altLang="en-US" sz="1400" b="0">
                <a:solidFill>
                  <a:schemeClr val="bg1"/>
                </a:solidFill>
                <a:latin typeface="Calibri" panose="020F0502020204030204" pitchFamily="34" charset="0"/>
              </a:rPr>
              <a:t>*  Unified Virtual Memory.</a:t>
            </a:r>
          </a:p>
        </p:txBody>
      </p:sp>
      <p:pic>
        <p:nvPicPr>
          <p:cNvPr id="87054" name="Picture 14" descr="threadi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670800" y="3968750"/>
            <a:ext cx="1262063" cy="2417763"/>
          </a:xfrm>
          <a:prstGeom prst="rect">
            <a:avLst/>
          </a:prstGeom>
          <a:noFill/>
          <a:extLst>
            <a:ext uri="{909E8E84-426E-40DD-AFC4-6F175D3DCCD1}">
              <a14:hiddenFill xmlns:a14="http://schemas.microsoft.com/office/drawing/2010/main">
                <a:solidFill>
                  <a:srgbClr val="FFFFFF"/>
                </a:solidFill>
              </a14:hiddenFill>
            </a:ext>
          </a:extLst>
        </p:spPr>
      </p:pic>
      <p:pic>
        <p:nvPicPr>
          <p:cNvPr id="87055" name="Picture 14"/>
          <p:cNvPicPr>
            <a:picLocks noChangeAspect="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054725" y="4640263"/>
            <a:ext cx="1068388" cy="8016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7056" name="Picture 15"/>
          <p:cNvPicPr>
            <a:picLocks noChangeAspect="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589713" y="4071938"/>
            <a:ext cx="933450" cy="1135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7057" name="Text Box 17"/>
          <p:cNvSpPr txBox="1">
            <a:spLocks noChangeArrowheads="1"/>
          </p:cNvSpPr>
          <p:nvPr/>
        </p:nvSpPr>
        <p:spPr bwMode="auto">
          <a:xfrm>
            <a:off x="2732088" y="2759075"/>
            <a:ext cx="1865312" cy="3365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altLang="en-US" sz="1600" b="0">
                <a:solidFill>
                  <a:schemeClr val="bg2"/>
                </a:solidFill>
                <a:latin typeface="Calibri" panose="020F0502020204030204" pitchFamily="34" charset="0"/>
              </a:rPr>
              <a:t>MPI process </a:t>
            </a:r>
            <a:r>
              <a:rPr lang="en-US" altLang="en-US" sz="1600" b="0" i="1">
                <a:solidFill>
                  <a:schemeClr val="bg2"/>
                </a:solidFill>
                <a:latin typeface="Calibri" panose="020F0502020204030204" pitchFamily="34" charset="0"/>
              </a:rPr>
              <a:t>n</a:t>
            </a:r>
          </a:p>
        </p:txBody>
      </p:sp>
      <p:pic>
        <p:nvPicPr>
          <p:cNvPr id="21" name="Picture 20"/>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496197" y="1905341"/>
            <a:ext cx="380956" cy="435378"/>
          </a:xfrm>
          <a:prstGeom prst="rect">
            <a:avLst/>
          </a:prstGeom>
        </p:spPr>
      </p:pic>
      <p:sp>
        <p:nvSpPr>
          <p:cNvPr id="20" name="Title 1"/>
          <p:cNvSpPr>
            <a:spLocks noGrp="1"/>
          </p:cNvSpPr>
          <p:nvPr>
            <p:ph type="title" idx="4294967295"/>
          </p:nvPr>
        </p:nvSpPr>
        <p:spPr>
          <a:xfrm>
            <a:off x="73025" y="-9525"/>
            <a:ext cx="8229600" cy="992188"/>
          </a:xfrm>
        </p:spPr>
        <p:txBody>
          <a:bodyPr/>
          <a:lstStyle/>
          <a:p>
            <a:r>
              <a:rPr lang="en-US" altLang="en-US" sz="3400" dirty="0">
                <a:latin typeface="Calibri" panose="020F0502020204030204" pitchFamily="34" charset="0"/>
                <a:ea typeface="ＭＳ Ｐゴシック" panose="020B0600070205080204" pitchFamily="34" charset="-128"/>
                <a:cs typeface="Calibri" panose="020F0502020204030204" pitchFamily="34" charset="0"/>
              </a:rPr>
              <a:t>MPI+X FEA via </a:t>
            </a:r>
            <a:r>
              <a:rPr lang="en-US" altLang="en-US" sz="3400" i="1"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sz="3400" i="1" dirty="0">
                <a:latin typeface="Calibri" panose="020F0502020204030204" pitchFamily="34" charset="0"/>
                <a:ea typeface="ＭＳ Ｐゴシック" panose="020B0600070205080204" pitchFamily="34" charset="-128"/>
                <a:cs typeface="Calibri" panose="020F0502020204030204" pitchFamily="34" charset="0"/>
              </a:rPr>
              <a:t> </a:t>
            </a:r>
          </a:p>
        </p:txBody>
      </p:sp>
      <p:sp>
        <p:nvSpPr>
          <p:cNvPr id="19" name="Content Placeholder 2"/>
          <p:cNvSpPr txBox="1">
            <a:spLocks/>
          </p:cNvSpPr>
          <p:nvPr/>
        </p:nvSpPr>
        <p:spPr bwMode="auto">
          <a:xfrm>
            <a:off x="128589" y="3252788"/>
            <a:ext cx="6577012" cy="660400"/>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pP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computeA_Policy</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range({0,0,0},{(</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numCells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numNodes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numQPs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a:t>
            </a:r>
          </a:p>
          <a:p>
            <a:pPr defTabSz="914400">
              <a:spcBef>
                <a:spcPct val="20000"/>
              </a:spcBef>
              <a:buClr>
                <a:srgbClr val="102E54"/>
              </a:buClr>
            </a:pP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::Experimental::</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md_parallel_for</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&lt;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&gt;(range,*this); </a:t>
            </a: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p:txBody>
      </p:sp>
    </p:spTree>
    <p:extLst>
      <p:ext uri="{BB962C8B-B14F-4D97-AF65-F5344CB8AC3E}">
        <p14:creationId xmlns:p14="http://schemas.microsoft.com/office/powerpoint/2010/main" val="3536523934"/>
      </p:ext>
    </p:extLst>
  </p:cSld>
  <p:clrMapOvr>
    <a:masterClrMapping/>
  </p:clrMapOvr>
</p:sld>
</file>

<file path=ppt/slides/slide1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Content Placeholder 2"/>
          <p:cNvSpPr txBox="1">
            <a:spLocks/>
          </p:cNvSpPr>
          <p:nvPr/>
        </p:nvSpPr>
        <p:spPr bwMode="auto">
          <a:xfrm>
            <a:off x="-28575" y="1177925"/>
            <a:ext cx="4559300" cy="838200"/>
          </a:xfrm>
          <a:prstGeom prst="rect">
            <a:avLst/>
          </a:prstGeom>
          <a:noFill/>
          <a:ln w="9525">
            <a:no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buFontTx/>
              <a:buChar char="•"/>
            </a:pP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Multi-dimensional parallelism </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for nested for loops via </a:t>
            </a:r>
            <a:r>
              <a:rPr lang="en-US" altLang="en-US" b="0" i="1"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i="1" dirty="0">
                <a:latin typeface="Calibri" panose="020F0502020204030204" pitchFamily="34" charset="0"/>
                <a:ea typeface="ＭＳ Ｐゴシック" panose="020B0600070205080204" pitchFamily="34" charset="-128"/>
                <a:cs typeface="Calibri" panose="020F0502020204030204" pitchFamily="34" charset="0"/>
              </a:rPr>
              <a:t>:</a:t>
            </a: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2" name="Content Placeholder 2"/>
          <p:cNvSpPr txBox="1">
            <a:spLocks/>
          </p:cNvSpPr>
          <p:nvPr/>
        </p:nvSpPr>
        <p:spPr bwMode="auto">
          <a:xfrm>
            <a:off x="128588" y="1858963"/>
            <a:ext cx="4151312" cy="1241425"/>
          </a:xfrm>
          <a:prstGeom prst="rect">
            <a:avLst/>
          </a:prstGeom>
          <a:noFill/>
          <a:ln w="9525">
            <a:solidFill>
              <a:schemeClr val="bg2"/>
            </a:solidFill>
            <a:miter lim="800000"/>
            <a:headEnd/>
            <a:tailEnd/>
          </a:ln>
          <a:extLst>
            <a:ext uri="{909E8E84-426E-40DD-AFC4-6F175D3DCCD1}">
              <a14:hiddenFill xmlns:a14="http://schemas.microsoft.com/office/drawing/2010/main">
                <a:solidFill>
                  <a:srgbClr val="FFFFFF"/>
                </a:solidFill>
              </a14:hiddenFill>
            </a:ext>
          </a:extLst>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for (int cell=0; cell&lt;numCells; ++cell)</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for (int node=0; node&lt;numNodes; ++node)</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for (int qp=0; qp&lt;numQPs; ++qp)</a:t>
            </a:r>
          </a:p>
          <a:p>
            <a:pPr defTabSz="914400">
              <a:spcBef>
                <a:spcPct val="20000"/>
              </a:spcBef>
              <a:buClr>
                <a:srgbClr val="102E54"/>
              </a:buClr>
            </a:pPr>
            <a:r>
              <a:rPr lang="en-US" altLang="en-US" sz="1600"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compute A; </a:t>
            </a:r>
          </a:p>
          <a:p>
            <a:pPr defTabSz="914400">
              <a:spcBef>
                <a:spcPct val="20000"/>
              </a:spcBef>
              <a:buClr>
                <a:srgbClr val="102E54"/>
              </a:buClr>
            </a:pPr>
            <a:r>
              <a:rPr lang="en-US" altLang="en-US" b="0">
                <a:solidFill>
                  <a:schemeClr val="bg2"/>
                </a:solidFill>
                <a:latin typeface="Calibri" panose="020F0502020204030204" pitchFamily="34" charset="0"/>
                <a:ea typeface="ＭＳ Ｐゴシック" panose="020B0600070205080204" pitchFamily="34" charset="-128"/>
                <a:cs typeface="Calibri" panose="020F0502020204030204" pitchFamily="34" charset="0"/>
              </a:rPr>
              <a:t>  </a:t>
            </a:r>
            <a:endParaRPr lang="en-US" altLang="en-US" sz="400" b="0">
              <a:solidFill>
                <a:schemeClr val="bg2"/>
              </a:solidFill>
              <a:latin typeface="Calibri" panose="020F0502020204030204" pitchFamily="34" charset="0"/>
              <a:ea typeface="ＭＳ Ｐゴシック" panose="020B0600070205080204" pitchFamily="34" charset="-128"/>
              <a:cs typeface="Calibri" panose="020F0502020204030204" pitchFamily="34" charset="0"/>
            </a:endParaRPr>
          </a:p>
        </p:txBody>
      </p:sp>
      <p:sp>
        <p:nvSpPr>
          <p:cNvPr id="3" name="Content Placeholder 2"/>
          <p:cNvSpPr txBox="1">
            <a:spLocks/>
          </p:cNvSpPr>
          <p:nvPr/>
        </p:nvSpPr>
        <p:spPr bwMode="auto">
          <a:xfrm>
            <a:off x="6467475" y="228600"/>
            <a:ext cx="2438400" cy="746125"/>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1</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(cell,node,qp)=(0,0,0)</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4" name="Content Placeholder 2"/>
          <p:cNvSpPr txBox="1">
            <a:spLocks/>
          </p:cNvSpPr>
          <p:nvPr/>
        </p:nvSpPr>
        <p:spPr bwMode="auto">
          <a:xfrm>
            <a:off x="6467475" y="1114425"/>
            <a:ext cx="2438400" cy="746125"/>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2</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(cell,node,qp)=(0,0,1)</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5" name="Content Placeholder 2"/>
          <p:cNvSpPr txBox="1">
            <a:spLocks/>
          </p:cNvSpPr>
          <p:nvPr/>
        </p:nvSpPr>
        <p:spPr bwMode="auto">
          <a:xfrm>
            <a:off x="4902200" y="2381250"/>
            <a:ext cx="4022725" cy="706438"/>
          </a:xfrm>
          <a:prstGeom prst="rect">
            <a:avLst/>
          </a:prstGeom>
          <a:solidFill>
            <a:schemeClr val="bg1"/>
          </a:solidFill>
          <a:ln w="9525">
            <a:solidFill>
              <a:schemeClr val="tx1"/>
            </a:solid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20000"/>
              </a:spcBef>
              <a:buClr>
                <a:srgbClr val="102E54"/>
              </a:buClr>
            </a:pPr>
            <a:r>
              <a:rPr lang="en-US" altLang="en-US" sz="1600" b="0">
                <a:solidFill>
                  <a:srgbClr val="008000"/>
                </a:solidFill>
                <a:latin typeface="Calibri" panose="020F0502020204030204" pitchFamily="34" charset="0"/>
                <a:ea typeface="ＭＳ Ｐゴシック" panose="020B0600070205080204" pitchFamily="34" charset="-128"/>
                <a:cs typeface="Calibri" panose="020F0502020204030204" pitchFamily="34" charset="0"/>
              </a:rPr>
              <a:t>Thread </a:t>
            </a:r>
            <a:r>
              <a:rPr lang="en-US" altLang="en-US" sz="1600" b="0" i="1">
                <a:solidFill>
                  <a:srgbClr val="008000"/>
                </a:solidFill>
                <a:latin typeface="Calibri" panose="020F0502020204030204" pitchFamily="34" charset="0"/>
                <a:ea typeface="ＭＳ Ｐゴシック" panose="020B0600070205080204" pitchFamily="34" charset="-128"/>
                <a:cs typeface="Calibri" panose="020F0502020204030204" pitchFamily="34" charset="0"/>
              </a:rPr>
              <a:t>N</a:t>
            </a:r>
            <a:r>
              <a:rPr lang="en-US" altLang="en-US" sz="1600" b="0">
                <a:latin typeface="Calibri" panose="020F0502020204030204" pitchFamily="34" charset="0"/>
                <a:ea typeface="ＭＳ Ｐゴシック" panose="020B0600070205080204" pitchFamily="34" charset="-128"/>
                <a:cs typeface="Calibri" panose="020F0502020204030204" pitchFamily="34" charset="0"/>
              </a:rPr>
              <a:t> computes A for </a:t>
            </a:r>
          </a:p>
          <a:p>
            <a:pPr algn="ctr" defTabSz="914400">
              <a:spcBef>
                <a:spcPct val="20000"/>
              </a:spcBef>
              <a:buClr>
                <a:srgbClr val="102E54"/>
              </a:buClr>
            </a:pPr>
            <a:r>
              <a:rPr lang="en-US" altLang="en-US" sz="1600" b="0">
                <a:latin typeface="Calibri" panose="020F0502020204030204" pitchFamily="34" charset="0"/>
                <a:ea typeface="ＭＳ Ｐゴシック" panose="020B0600070205080204" pitchFamily="34" charset="-128"/>
                <a:cs typeface="Calibri" panose="020F0502020204030204" pitchFamily="34" charset="0"/>
              </a:rPr>
              <a:t>(cell,node,qp)=(numCells,numNodes,numQPs)</a:t>
            </a:r>
            <a:endParaRPr lang="en-US" altLang="en-US" sz="400" b="0">
              <a:latin typeface="Calibri" panose="020F0502020204030204" pitchFamily="34" charset="0"/>
              <a:ea typeface="ＭＳ Ｐゴシック" panose="020B0600070205080204" pitchFamily="34" charset="-128"/>
              <a:cs typeface="Calibri" panose="020F0502020204030204" pitchFamily="34" charset="0"/>
            </a:endParaRPr>
          </a:p>
        </p:txBody>
      </p:sp>
      <p:sp>
        <p:nvSpPr>
          <p:cNvPr id="87048" name="Line 8"/>
          <p:cNvSpPr>
            <a:spLocks noChangeShapeType="1"/>
          </p:cNvSpPr>
          <p:nvPr/>
        </p:nvSpPr>
        <p:spPr bwMode="auto">
          <a:xfrm flipV="1">
            <a:off x="4279900" y="512763"/>
            <a:ext cx="2187575" cy="1657350"/>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87049" name="Line 9"/>
          <p:cNvSpPr>
            <a:spLocks noChangeShapeType="1"/>
          </p:cNvSpPr>
          <p:nvPr/>
        </p:nvSpPr>
        <p:spPr bwMode="auto">
          <a:xfrm flipV="1">
            <a:off x="4279900" y="1455738"/>
            <a:ext cx="2187575" cy="1176337"/>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87050" name="Line 10"/>
          <p:cNvSpPr>
            <a:spLocks noChangeShapeType="1"/>
          </p:cNvSpPr>
          <p:nvPr/>
        </p:nvSpPr>
        <p:spPr bwMode="auto">
          <a:xfrm flipV="1">
            <a:off x="4279900" y="2844800"/>
            <a:ext cx="622300" cy="0"/>
          </a:xfrm>
          <a:prstGeom prst="line">
            <a:avLst/>
          </a:prstGeom>
          <a:noFill/>
          <a:ln w="9525">
            <a:solidFill>
              <a:schemeClr val="bg2"/>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7" name="Content Placeholder 2"/>
          <p:cNvSpPr txBox="1">
            <a:spLocks/>
          </p:cNvSpPr>
          <p:nvPr/>
        </p:nvSpPr>
        <p:spPr bwMode="auto">
          <a:xfrm>
            <a:off x="-3175" y="3968750"/>
            <a:ext cx="7867650" cy="1947863"/>
          </a:xfrm>
          <a:prstGeom prst="rect">
            <a:avLst/>
          </a:prstGeom>
          <a:noFill/>
          <a:ln w="9525">
            <a:no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buFontTx/>
              <a:buChar cha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defined at </a:t>
            </a: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compile time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e.g.</a:t>
            </a: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typedef</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OpenMP</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MPI+OpenMP</a:t>
            </a:r>
            <a:endParaRPr lang="en-US" altLang="en-US" b="0" dirty="0">
              <a:latin typeface="Calibri" panose="020F0502020204030204" pitchFamily="34" charset="0"/>
              <a:ea typeface="ＭＳ Ｐゴシック" panose="020B0600070205080204" pitchFamily="34" charset="-128"/>
              <a:cs typeface="Calibri" panose="020F0502020204030204" pitchFamily="34" charset="0"/>
            </a:endParaRP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typedef</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::CUDA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//MPI+CUDA</a:t>
            </a: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typedef</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::Serial </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//MPI-only</a:t>
            </a:r>
          </a:p>
          <a:p>
            <a:pPr lvl="1" defTabSz="914400">
              <a:spcBef>
                <a:spcPct val="20000"/>
              </a:spcBef>
              <a:buClr>
                <a:srgbClr val="102E54"/>
              </a:buClr>
            </a:pP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a:p>
            <a:pPr defTabSz="914400">
              <a:spcBef>
                <a:spcPct val="20000"/>
              </a:spcBef>
              <a:buClr>
                <a:srgbClr val="102E54"/>
              </a:buClr>
              <a:buFontTx/>
              <a:buChar char="•"/>
            </a:pP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Atomics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 used to scatter local data to global data structures</a:t>
            </a:r>
          </a:p>
          <a:p>
            <a:pPr lvl="1" defTabSz="914400">
              <a:spcBef>
                <a:spcPct val="20000"/>
              </a:spcBef>
              <a:buClr>
                <a:srgbClr val="102E54"/>
              </a:buClr>
            </a:pP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b="0" dirty="0" err="1">
                <a:latin typeface="Calibri" panose="020F0502020204030204" pitchFamily="34" charset="0"/>
                <a:ea typeface="ＭＳ Ｐゴシック" panose="020B0600070205080204" pitchFamily="34" charset="-128"/>
                <a:cs typeface="Calibri" panose="020F0502020204030204" pitchFamily="34" charset="0"/>
              </a:rPr>
              <a:t>atomic_fetch_add</a:t>
            </a:r>
            <a:endParaRPr lang="en-US" altLang="en-US" b="0" dirty="0">
              <a:latin typeface="Calibri" panose="020F0502020204030204" pitchFamily="34" charset="0"/>
              <a:ea typeface="ＭＳ Ｐゴシック" panose="020B0600070205080204" pitchFamily="34" charset="-128"/>
              <a:cs typeface="Calibri" panose="020F0502020204030204" pitchFamily="34" charset="0"/>
            </a:endParaRPr>
          </a:p>
          <a:p>
            <a:pPr lvl="1" defTabSz="914400">
              <a:spcBef>
                <a:spcPct val="20000"/>
              </a:spcBef>
              <a:buClr>
                <a:srgbClr val="102E54"/>
              </a:buClr>
            </a:pP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a:p>
            <a:pPr defTabSz="914400">
              <a:spcBef>
                <a:spcPct val="20000"/>
              </a:spcBef>
              <a:buClr>
                <a:srgbClr val="102E54"/>
              </a:buClr>
              <a:buFontTx/>
              <a:buChar char="•"/>
            </a:pPr>
            <a:r>
              <a:rPr lang="en-US" altLang="en-US" b="0" dirty="0">
                <a:latin typeface="Calibri" panose="020F0502020204030204" pitchFamily="34" charset="0"/>
                <a:ea typeface="ＭＳ Ｐゴシック" panose="020B0600070205080204" pitchFamily="34" charset="-128"/>
                <a:cs typeface="Calibri" panose="020F0502020204030204" pitchFamily="34" charset="0"/>
              </a:rPr>
              <a:t>For MPI+CUDA, data transfer from host to device handled by </a:t>
            </a:r>
            <a:r>
              <a:rPr lang="en-US" altLang="en-US" b="1" i="1" dirty="0">
                <a:latin typeface="Calibri" panose="020F0502020204030204" pitchFamily="34" charset="0"/>
                <a:ea typeface="ＭＳ Ｐゴシック" panose="020B0600070205080204" pitchFamily="34" charset="-128"/>
                <a:cs typeface="Calibri" panose="020F0502020204030204" pitchFamily="34" charset="0"/>
              </a:rPr>
              <a:t>CUDA UVM</a:t>
            </a:r>
            <a:r>
              <a:rPr lang="en-US" altLang="en-US" b="0" dirty="0">
                <a:latin typeface="Calibri" panose="020F0502020204030204" pitchFamily="34" charset="0"/>
                <a:ea typeface="ＭＳ Ｐゴシック" panose="020B0600070205080204" pitchFamily="34" charset="-128"/>
                <a:cs typeface="Calibri" panose="020F0502020204030204" pitchFamily="34" charset="0"/>
              </a:rPr>
              <a:t>*.</a:t>
            </a:r>
          </a:p>
        </p:txBody>
      </p:sp>
      <p:sp>
        <p:nvSpPr>
          <p:cNvPr id="87053" name="Text Box 13"/>
          <p:cNvSpPr txBox="1">
            <a:spLocks noChangeArrowheads="1"/>
          </p:cNvSpPr>
          <p:nvPr/>
        </p:nvSpPr>
        <p:spPr bwMode="auto">
          <a:xfrm>
            <a:off x="0" y="6553200"/>
            <a:ext cx="577215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altLang="en-US" sz="1400" b="0">
                <a:solidFill>
                  <a:schemeClr val="bg1"/>
                </a:solidFill>
                <a:latin typeface="Calibri" panose="020F0502020204030204" pitchFamily="34" charset="0"/>
              </a:rPr>
              <a:t>*  Unified Virtual Memory.</a:t>
            </a:r>
          </a:p>
        </p:txBody>
      </p:sp>
      <p:pic>
        <p:nvPicPr>
          <p:cNvPr id="87054" name="Picture 14" descr="threadi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670800" y="3968750"/>
            <a:ext cx="1262063" cy="2417763"/>
          </a:xfrm>
          <a:prstGeom prst="rect">
            <a:avLst/>
          </a:prstGeom>
          <a:noFill/>
          <a:extLst>
            <a:ext uri="{909E8E84-426E-40DD-AFC4-6F175D3DCCD1}">
              <a14:hiddenFill xmlns:a14="http://schemas.microsoft.com/office/drawing/2010/main">
                <a:solidFill>
                  <a:srgbClr val="FFFFFF"/>
                </a:solidFill>
              </a14:hiddenFill>
            </a:ext>
          </a:extLst>
        </p:spPr>
      </p:pic>
      <p:pic>
        <p:nvPicPr>
          <p:cNvPr id="87055" name="Picture 14"/>
          <p:cNvPicPr>
            <a:picLocks noChangeAspect="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054725" y="4640263"/>
            <a:ext cx="1068388" cy="8016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7056" name="Picture 15"/>
          <p:cNvPicPr>
            <a:picLocks noChangeAspect="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589713" y="4071938"/>
            <a:ext cx="933450" cy="1135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7057" name="Text Box 17"/>
          <p:cNvSpPr txBox="1">
            <a:spLocks noChangeArrowheads="1"/>
          </p:cNvSpPr>
          <p:nvPr/>
        </p:nvSpPr>
        <p:spPr bwMode="auto">
          <a:xfrm>
            <a:off x="2732088" y="2759075"/>
            <a:ext cx="1865312" cy="3365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altLang="en-US" sz="1600" b="0">
                <a:solidFill>
                  <a:schemeClr val="bg2"/>
                </a:solidFill>
                <a:latin typeface="Calibri" panose="020F0502020204030204" pitchFamily="34" charset="0"/>
              </a:rPr>
              <a:t>MPI process </a:t>
            </a:r>
            <a:r>
              <a:rPr lang="en-US" altLang="en-US" sz="1600" b="0" i="1">
                <a:solidFill>
                  <a:schemeClr val="bg2"/>
                </a:solidFill>
                <a:latin typeface="Calibri" panose="020F0502020204030204" pitchFamily="34" charset="0"/>
              </a:rPr>
              <a:t>n</a:t>
            </a:r>
          </a:p>
        </p:txBody>
      </p:sp>
      <p:pic>
        <p:nvPicPr>
          <p:cNvPr id="21" name="Picture 20"/>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496197" y="1905341"/>
            <a:ext cx="380956" cy="435378"/>
          </a:xfrm>
          <a:prstGeom prst="rect">
            <a:avLst/>
          </a:prstGeom>
        </p:spPr>
      </p:pic>
      <p:sp>
        <p:nvSpPr>
          <p:cNvPr id="20" name="Title 1"/>
          <p:cNvSpPr>
            <a:spLocks noGrp="1"/>
          </p:cNvSpPr>
          <p:nvPr>
            <p:ph type="title" idx="4294967295"/>
          </p:nvPr>
        </p:nvSpPr>
        <p:spPr>
          <a:xfrm>
            <a:off x="73025" y="-9525"/>
            <a:ext cx="8229600" cy="992188"/>
          </a:xfrm>
        </p:spPr>
        <p:txBody>
          <a:bodyPr/>
          <a:lstStyle/>
          <a:p>
            <a:r>
              <a:rPr lang="en-US" altLang="en-US" sz="3400" dirty="0">
                <a:latin typeface="Calibri" panose="020F0502020204030204" pitchFamily="34" charset="0"/>
                <a:ea typeface="ＭＳ Ｐゴシック" panose="020B0600070205080204" pitchFamily="34" charset="-128"/>
                <a:cs typeface="Calibri" panose="020F0502020204030204" pitchFamily="34" charset="0"/>
              </a:rPr>
              <a:t>MPI+X FEA via </a:t>
            </a:r>
            <a:r>
              <a:rPr lang="en-US" altLang="en-US" sz="3400" i="1"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sz="3400" i="1" dirty="0">
                <a:latin typeface="Calibri" panose="020F0502020204030204" pitchFamily="34" charset="0"/>
                <a:ea typeface="ＭＳ Ｐゴシック" panose="020B0600070205080204" pitchFamily="34" charset="-128"/>
                <a:cs typeface="Calibri" panose="020F0502020204030204" pitchFamily="34" charset="0"/>
              </a:rPr>
              <a:t> </a:t>
            </a:r>
          </a:p>
        </p:txBody>
      </p:sp>
      <p:sp>
        <p:nvSpPr>
          <p:cNvPr id="8" name="TextBox 7"/>
          <p:cNvSpPr txBox="1"/>
          <p:nvPr/>
        </p:nvSpPr>
        <p:spPr>
          <a:xfrm>
            <a:off x="3505200" y="1563469"/>
            <a:ext cx="2806700" cy="646331"/>
          </a:xfrm>
          <a:prstGeom prst="rect">
            <a:avLst/>
          </a:prstGeom>
          <a:solidFill>
            <a:schemeClr val="accent4">
              <a:lumMod val="20000"/>
              <a:lumOff val="80000"/>
            </a:schemeClr>
          </a:solidFill>
        </p:spPr>
        <p:txBody>
          <a:bodyPr wrap="square" rtlCol="0">
            <a:spAutoFit/>
          </a:bodyPr>
          <a:lstStyle/>
          <a:p>
            <a:pPr algn="ctr"/>
            <a:r>
              <a:rPr lang="en-US" dirty="0" err="1">
                <a:latin typeface="Calibri" panose="020F0502020204030204" pitchFamily="34" charset="0"/>
                <a:cs typeface="Calibri" panose="020F0502020204030204" pitchFamily="34" charset="0"/>
              </a:rPr>
              <a:t>Kokkos</a:t>
            </a:r>
            <a:r>
              <a:rPr lang="en-US" dirty="0">
                <a:latin typeface="Calibri" panose="020F0502020204030204" pitchFamily="34" charset="0"/>
                <a:cs typeface="Calibri" panose="020F0502020204030204" pitchFamily="34" charset="0"/>
              </a:rPr>
              <a:t> parallelization in    ALI is only over </a:t>
            </a:r>
            <a:r>
              <a:rPr lang="en-US" b="1" dirty="0">
                <a:latin typeface="Calibri" panose="020F0502020204030204" pitchFamily="34" charset="0"/>
                <a:cs typeface="Calibri" panose="020F0502020204030204" pitchFamily="34" charset="0"/>
              </a:rPr>
              <a:t>cells</a:t>
            </a:r>
            <a:r>
              <a:rPr lang="en-US" dirty="0">
                <a:latin typeface="Calibri" panose="020F0502020204030204" pitchFamily="34" charset="0"/>
                <a:cs typeface="Calibri" panose="020F0502020204030204" pitchFamily="34" charset="0"/>
              </a:rPr>
              <a:t>.</a:t>
            </a:r>
          </a:p>
        </p:txBody>
      </p:sp>
      <p:sp>
        <p:nvSpPr>
          <p:cNvPr id="22" name="Content Placeholder 2"/>
          <p:cNvSpPr txBox="1">
            <a:spLocks/>
          </p:cNvSpPr>
          <p:nvPr/>
        </p:nvSpPr>
        <p:spPr bwMode="auto">
          <a:xfrm>
            <a:off x="128589" y="3252788"/>
            <a:ext cx="6577012" cy="660400"/>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pP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computeA_Policy</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range({0,0,0},{(</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numCells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numNodes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int</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numQPs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 </a:t>
            </a:r>
          </a:p>
          <a:p>
            <a:pPr defTabSz="914400">
              <a:spcBef>
                <a:spcPct val="20000"/>
              </a:spcBef>
              <a:buClr>
                <a:srgbClr val="102E54"/>
              </a:buClr>
            </a:pP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Kokkos</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::Experimental::</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md_parallel_for</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&lt;</a:t>
            </a:r>
            <a:r>
              <a:rPr lang="en-US" altLang="en-US" sz="1600" b="0" dirty="0" err="1">
                <a:latin typeface="Calibri" panose="020F0502020204030204" pitchFamily="34" charset="0"/>
                <a:ea typeface="ＭＳ Ｐゴシック" panose="020B0600070205080204" pitchFamily="34" charset="-128"/>
                <a:cs typeface="Calibri" panose="020F0502020204030204" pitchFamily="34" charset="0"/>
              </a:rPr>
              <a:t>ExecutionSpace</a:t>
            </a:r>
            <a:r>
              <a:rPr lang="en-US" altLang="en-US" sz="1600" b="0" dirty="0">
                <a:latin typeface="Calibri" panose="020F0502020204030204" pitchFamily="34" charset="0"/>
                <a:ea typeface="ＭＳ Ｐゴシック" panose="020B0600070205080204" pitchFamily="34" charset="-128"/>
                <a:cs typeface="Calibri" panose="020F0502020204030204" pitchFamily="34" charset="0"/>
              </a:rPr>
              <a:t>&gt;(range,*this); </a:t>
            </a:r>
            <a:endParaRPr lang="en-US" altLang="en-US" sz="400" b="0" dirty="0">
              <a:latin typeface="Calibri" panose="020F0502020204030204" pitchFamily="34" charset="0"/>
              <a:ea typeface="ＭＳ Ｐゴシック" panose="020B0600070205080204" pitchFamily="34" charset="-128"/>
              <a:cs typeface="Calibri" panose="020F0502020204030204" pitchFamily="34" charset="0"/>
            </a:endParaRPr>
          </a:p>
        </p:txBody>
      </p:sp>
    </p:spTree>
    <p:extLst>
      <p:ext uri="{BB962C8B-B14F-4D97-AF65-F5344CB8AC3E}">
        <p14:creationId xmlns:p14="http://schemas.microsoft.com/office/powerpoint/2010/main" val="3140693211"/>
      </p:ext>
    </p:extLst>
  </p:cSld>
  <p:clrMapOvr>
    <a:masterClrMapping/>
  </p:clrMapOvr>
</p:sld>
</file>

<file path=ppt/slides/slide1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152400" y="-228600"/>
            <a:ext cx="8633478" cy="1295400"/>
          </a:xfrm>
        </p:spPr>
        <p:txBody>
          <a:bodyPr/>
          <a:lstStyle/>
          <a:p>
            <a:pPr algn="l"/>
            <a:r>
              <a:rPr lang="en-US" sz="3600" dirty="0">
                <a:latin typeface="Calibri" panose="020F0502020204030204" pitchFamily="34" charset="0"/>
                <a:cs typeface="Calibri" panose="020F0502020204030204" pitchFamily="34" charset="0"/>
              </a:rPr>
              <a:t>MPAS + ALI Coupling</a:t>
            </a:r>
          </a:p>
        </p:txBody>
      </p:sp>
      <p:sp>
        <p:nvSpPr>
          <p:cNvPr id="56" name="TextBox 55"/>
          <p:cNvSpPr txBox="1"/>
          <p:nvPr/>
        </p:nvSpPr>
        <p:spPr>
          <a:xfrm>
            <a:off x="6935205" y="1642794"/>
            <a:ext cx="1475343" cy="769441"/>
          </a:xfrm>
          <a:prstGeom prst="rect">
            <a:avLst/>
          </a:prstGeom>
          <a:solidFill>
            <a:schemeClr val="accent5">
              <a:lumMod val="60000"/>
              <a:lumOff val="40000"/>
            </a:schemeClr>
          </a:solidFill>
        </p:spPr>
        <p:txBody>
          <a:bodyPr wrap="square" rtlCol="0">
            <a:spAutoFit/>
          </a:bodyPr>
          <a:lstStyle/>
          <a:p>
            <a:pPr algn="ctr"/>
            <a:r>
              <a:rPr lang="en-US" sz="1600" i="1" dirty="0">
                <a:latin typeface="Calibri" panose="020F0502020204030204" pitchFamily="34" charset="0"/>
                <a:cs typeface="Calibri" panose="020F0502020204030204" pitchFamily="34" charset="0"/>
              </a:rPr>
              <a:t>Albany Land-Ice </a:t>
            </a:r>
            <a:r>
              <a:rPr lang="en-US" sz="1600" dirty="0">
                <a:latin typeface="Calibri" panose="020F0502020204030204" pitchFamily="34" charset="0"/>
                <a:cs typeface="Calibri" panose="020F0502020204030204" pitchFamily="34" charset="0"/>
              </a:rPr>
              <a:t>(C++)</a:t>
            </a:r>
          </a:p>
          <a:p>
            <a:pPr algn="ctr"/>
            <a:r>
              <a:rPr lang="en-US" sz="1200" dirty="0">
                <a:latin typeface="Calibri" panose="020F0502020204030204" pitchFamily="34" charset="0"/>
                <a:cs typeface="Calibri" panose="020F0502020204030204" pitchFamily="34" charset="0"/>
              </a:rPr>
              <a:t>velocity solve</a:t>
            </a:r>
          </a:p>
        </p:txBody>
      </p:sp>
      <p:sp>
        <p:nvSpPr>
          <p:cNvPr id="61" name="TextBox 60"/>
          <p:cNvSpPr txBox="1"/>
          <p:nvPr/>
        </p:nvSpPr>
        <p:spPr>
          <a:xfrm>
            <a:off x="1657013" y="1500588"/>
            <a:ext cx="1989669" cy="1138773"/>
          </a:xfrm>
          <a:prstGeom prst="rect">
            <a:avLst/>
          </a:prstGeom>
          <a:solidFill>
            <a:schemeClr val="accent5">
              <a:lumMod val="60000"/>
              <a:lumOff val="40000"/>
            </a:schemeClr>
          </a:solidFill>
        </p:spPr>
        <p:txBody>
          <a:bodyPr wrap="square" rtlCol="0">
            <a:spAutoFit/>
          </a:bodyPr>
          <a:lstStyle/>
          <a:p>
            <a:pPr algn="ctr"/>
            <a:r>
              <a:rPr lang="en-US" sz="1600" i="1" dirty="0">
                <a:latin typeface="Calibri" panose="020F0502020204030204" pitchFamily="34" charset="0"/>
                <a:cs typeface="Calibri" panose="020F0502020204030204" pitchFamily="34" charset="0"/>
              </a:rPr>
              <a:t>MPAS Land-Ice </a:t>
            </a:r>
            <a:r>
              <a:rPr lang="en-US" sz="1600" dirty="0">
                <a:latin typeface="Calibri" panose="020F0502020204030204" pitchFamily="34" charset="0"/>
                <a:cs typeface="Calibri" panose="020F0502020204030204" pitchFamily="34" charset="0"/>
              </a:rPr>
              <a:t>(Fortran)</a:t>
            </a:r>
          </a:p>
          <a:p>
            <a:pPr algn="ctr"/>
            <a:r>
              <a:rPr lang="en-US" sz="1200" dirty="0">
                <a:latin typeface="Calibri" panose="020F0502020204030204" pitchFamily="34" charset="0"/>
                <a:cs typeface="Calibri" panose="020F0502020204030204" pitchFamily="34" charset="0"/>
              </a:rPr>
              <a:t>Thickness evolution,  </a:t>
            </a:r>
          </a:p>
          <a:p>
            <a:pPr algn="ctr"/>
            <a:r>
              <a:rPr lang="en-US" sz="1200" dirty="0">
                <a:latin typeface="Calibri" panose="020F0502020204030204" pitchFamily="34" charset="0"/>
                <a:cs typeface="Calibri" panose="020F0502020204030204" pitchFamily="34" charset="0"/>
              </a:rPr>
              <a:t>temperature solve, </a:t>
            </a:r>
          </a:p>
          <a:p>
            <a:pPr algn="ctr"/>
            <a:r>
              <a:rPr lang="en-US" sz="1200" dirty="0">
                <a:latin typeface="Calibri" panose="020F0502020204030204" pitchFamily="34" charset="0"/>
                <a:cs typeface="Calibri" panose="020F0502020204030204" pitchFamily="34" charset="0"/>
              </a:rPr>
              <a:t>coupling to DOE-ESM</a:t>
            </a:r>
          </a:p>
        </p:txBody>
      </p:sp>
      <p:sp>
        <p:nvSpPr>
          <p:cNvPr id="64" name="TextBox 63"/>
          <p:cNvSpPr txBox="1"/>
          <p:nvPr/>
        </p:nvSpPr>
        <p:spPr>
          <a:xfrm>
            <a:off x="195344" y="1781971"/>
            <a:ext cx="1014897" cy="584775"/>
          </a:xfrm>
          <a:prstGeom prst="rect">
            <a:avLst/>
          </a:prstGeom>
          <a:solidFill>
            <a:srgbClr val="FFFF99"/>
          </a:solidFill>
        </p:spPr>
        <p:txBody>
          <a:bodyPr wrap="square" rtlCol="0">
            <a:spAutoFit/>
          </a:bodyPr>
          <a:lstStyle/>
          <a:p>
            <a:pPr algn="ctr"/>
            <a:r>
              <a:rPr lang="en-US" sz="1600" dirty="0" err="1">
                <a:latin typeface="Calibri" panose="020F0502020204030204" pitchFamily="34" charset="0"/>
                <a:cs typeface="Calibri" panose="020F0502020204030204" pitchFamily="34" charset="0"/>
              </a:rPr>
              <a:t>LandIce_model</a:t>
            </a:r>
            <a:endParaRPr lang="en-US" sz="1600" dirty="0">
              <a:latin typeface="Calibri" panose="020F0502020204030204" pitchFamily="34" charset="0"/>
              <a:cs typeface="Calibri" panose="020F0502020204030204" pitchFamily="34" charset="0"/>
            </a:endParaRPr>
          </a:p>
        </p:txBody>
      </p:sp>
      <p:cxnSp>
        <p:nvCxnSpPr>
          <p:cNvPr id="70" name="Straight Arrow Connector 69"/>
          <p:cNvCxnSpPr>
            <a:cxnSpLocks/>
          </p:cNvCxnSpPr>
          <p:nvPr/>
        </p:nvCxnSpPr>
        <p:spPr>
          <a:xfrm flipH="1">
            <a:off x="3646683" y="1905000"/>
            <a:ext cx="822456"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pic>
        <p:nvPicPr>
          <p:cNvPr id="93" name="Picture 3"/>
          <p:cNvPicPr>
            <a:picLocks noChangeAspect="1" noChangeArrowheads="1"/>
          </p:cNvPicPr>
          <p:nvPr/>
        </p:nvPicPr>
        <p:blipFill>
          <a:blip r:embed="rId4" cstate="print">
            <a:extLst>
              <a:ext uri="{28A0092B-C50C-407E-A947-70E740481C1C}">
                <a14:useLocalDpi xmlns:a14="http://schemas.microsoft.com/office/drawing/2010/main" val="0"/>
              </a:ext>
            </a:extLst>
          </a:blip>
          <a:stretch>
            <a:fillRect/>
          </a:stretch>
        </p:blipFill>
        <p:spPr bwMode="auto">
          <a:xfrm>
            <a:off x="5008707" y="2827626"/>
            <a:ext cx="1062048" cy="127445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cxnSp>
        <p:nvCxnSpPr>
          <p:cNvPr id="31" name="Straight Arrow Connector 30"/>
          <p:cNvCxnSpPr>
            <a:cxnSpLocks/>
          </p:cNvCxnSpPr>
          <p:nvPr/>
        </p:nvCxnSpPr>
        <p:spPr>
          <a:xfrm flipV="1">
            <a:off x="2617924" y="1210074"/>
            <a:ext cx="0" cy="306036"/>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4" name="TextBox 13"/>
          <p:cNvSpPr txBox="1"/>
          <p:nvPr/>
        </p:nvSpPr>
        <p:spPr>
          <a:xfrm>
            <a:off x="1981200" y="880442"/>
            <a:ext cx="1273448" cy="338554"/>
          </a:xfrm>
          <a:prstGeom prst="rect">
            <a:avLst/>
          </a:prstGeom>
          <a:solidFill>
            <a:srgbClr val="CCFF66"/>
          </a:solidFill>
          <a:ln>
            <a:noFill/>
          </a:ln>
        </p:spPr>
        <p:txBody>
          <a:bodyPr wrap="square" rtlCol="0">
            <a:spAutoFit/>
          </a:bodyPr>
          <a:lstStyle/>
          <a:p>
            <a:pPr algn="ctr"/>
            <a:r>
              <a:rPr lang="en-US" sz="1600" dirty="0">
                <a:latin typeface="Calibri" panose="020F0502020204030204" pitchFamily="34" charset="0"/>
                <a:cs typeface="Calibri" panose="020F0502020204030204" pitchFamily="34" charset="0"/>
              </a:rPr>
              <a:t>output file</a:t>
            </a:r>
          </a:p>
        </p:txBody>
      </p:sp>
      <p:cxnSp>
        <p:nvCxnSpPr>
          <p:cNvPr id="51" name="Straight Arrow Connector 50"/>
          <p:cNvCxnSpPr>
            <a:cxnSpLocks/>
          </p:cNvCxnSpPr>
          <p:nvPr/>
        </p:nvCxnSpPr>
        <p:spPr>
          <a:xfrm>
            <a:off x="3646682" y="2195706"/>
            <a:ext cx="764448"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5" name="Straight Arrow Connector 44">
            <a:extLst>
              <a:ext uri="{FF2B5EF4-FFF2-40B4-BE49-F238E27FC236}">
                <a16:creationId xmlns:a16="http://schemas.microsoft.com/office/drawing/2014/main" id="{10ED0573-7563-43C1-87C9-C61F4392862E}"/>
              </a:ext>
            </a:extLst>
          </p:cNvPr>
          <p:cNvCxnSpPr>
            <a:cxnSpLocks/>
          </p:cNvCxnSpPr>
          <p:nvPr/>
        </p:nvCxnSpPr>
        <p:spPr>
          <a:xfrm flipH="1">
            <a:off x="6253577" y="1866927"/>
            <a:ext cx="695304"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6" name="Straight Arrow Connector 45">
            <a:extLst>
              <a:ext uri="{FF2B5EF4-FFF2-40B4-BE49-F238E27FC236}">
                <a16:creationId xmlns:a16="http://schemas.microsoft.com/office/drawing/2014/main" id="{4A8FDDA9-03B8-4490-B89E-E6D89D744190}"/>
              </a:ext>
            </a:extLst>
          </p:cNvPr>
          <p:cNvCxnSpPr>
            <a:cxnSpLocks/>
          </p:cNvCxnSpPr>
          <p:nvPr/>
        </p:nvCxnSpPr>
        <p:spPr>
          <a:xfrm flipV="1">
            <a:off x="6253576" y="2195706"/>
            <a:ext cx="680624" cy="1"/>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7" name="Straight Arrow Connector 46">
            <a:extLst>
              <a:ext uri="{FF2B5EF4-FFF2-40B4-BE49-F238E27FC236}">
                <a16:creationId xmlns:a16="http://schemas.microsoft.com/office/drawing/2014/main" id="{92496DAC-D804-46DF-B003-F1BA8B930108}"/>
              </a:ext>
            </a:extLst>
          </p:cNvPr>
          <p:cNvCxnSpPr>
            <a:cxnSpLocks/>
          </p:cNvCxnSpPr>
          <p:nvPr/>
        </p:nvCxnSpPr>
        <p:spPr>
          <a:xfrm>
            <a:off x="1222524" y="2069974"/>
            <a:ext cx="450552"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4D26814F-7073-473C-8D01-B79865B82140}"/>
                  </a:ext>
                </a:extLst>
              </p:cNvPr>
              <p:cNvSpPr txBox="1"/>
              <p:nvPr/>
            </p:nvSpPr>
            <p:spPr>
              <a:xfrm>
                <a:off x="6138540" y="2597363"/>
                <a:ext cx="3005460" cy="1202189"/>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600" i="1" smtClean="0">
                              <a:latin typeface="Cambria Math" panose="02040503050406030204" pitchFamily="18" charset="0"/>
                            </a:rPr>
                          </m:ctrlPr>
                        </m:dPr>
                        <m:e>
                          <m:eqArr>
                            <m:eqArrPr>
                              <m:ctrlPr>
                                <a:rPr lang="en-US" sz="1600" i="1" smtClean="0">
                                  <a:latin typeface="Cambria Math" panose="02040503050406030204" pitchFamily="18" charset="0"/>
                                </a:rPr>
                              </m:ctrlPr>
                            </m:eqArrPr>
                            <m:e>
                              <m:r>
                                <a:rPr lang="en-US" sz="1600" b="0" i="1" smtClean="0">
                                  <a:latin typeface="Cambria Math"/>
                                </a:rPr>
                                <m:t>−</m:t>
                              </m:r>
                              <m:r>
                                <a:rPr lang="en-US" sz="1600" b="0" i="1" smtClean="0">
                                  <a:latin typeface="Cambria Math"/>
                                  <a:ea typeface="Cambria Math"/>
                                </a:rPr>
                                <m:t>𝛻</m:t>
                              </m:r>
                              <m:r>
                                <a:rPr lang="en-US" sz="1600" b="0" i="1" smtClean="0">
                                  <a:latin typeface="Cambria Math"/>
                                  <a:ea typeface="Cambria Math"/>
                                </a:rPr>
                                <m:t>∙(2</m:t>
                              </m:r>
                              <m:r>
                                <a:rPr lang="en-US" sz="1600" b="0" i="1" smtClean="0">
                                  <a:latin typeface="Cambria Math"/>
                                  <a:ea typeface="Cambria Math"/>
                                </a:rPr>
                                <m:t>𝜇</m:t>
                              </m:r>
                              <m:acc>
                                <m:accPr>
                                  <m:chr m:val="̇"/>
                                  <m:ctrlPr>
                                    <a:rPr lang="en-US" sz="1600" b="0" i="1" smtClean="0">
                                      <a:latin typeface="Cambria Math" panose="02040503050406030204" pitchFamily="18" charset="0"/>
                                      <a:ea typeface="Cambria Math"/>
                                    </a:rPr>
                                  </m:ctrlPr>
                                </m:accPr>
                                <m:e>
                                  <m:r>
                                    <a:rPr lang="en-US" sz="1600" b="1" i="1" smtClean="0">
                                      <a:latin typeface="Cambria Math"/>
                                      <a:ea typeface="Cambria Math"/>
                                    </a:rPr>
                                    <m:t>𝝐</m:t>
                                  </m:r>
                                </m:e>
                              </m:acc>
                              <m:r>
                                <a:rPr lang="en-US" sz="1600" b="0" i="1" baseline="-25000" smtClean="0">
                                  <a:latin typeface="Cambria Math"/>
                                </a:rPr>
                                <m:t>1</m:t>
                              </m:r>
                              <m:r>
                                <a:rPr lang="en-US" sz="1600" b="0" i="1" smtClean="0">
                                  <a:latin typeface="Cambria Math"/>
                                </a:rPr>
                                <m:t>)=−</m:t>
                              </m:r>
                              <m:r>
                                <a:rPr lang="en-US" sz="1600" b="0" i="1" smtClean="0">
                                  <a:latin typeface="Cambria Math"/>
                                  <a:ea typeface="Cambria Math"/>
                                </a:rPr>
                                <m:t>𝜌</m:t>
                              </m:r>
                              <m:r>
                                <a:rPr lang="en-US" sz="1600" b="0" i="1" smtClean="0">
                                  <a:latin typeface="Cambria Math"/>
                                  <a:ea typeface="Cambria Math"/>
                                </a:rPr>
                                <m:t>𝑔</m:t>
                              </m:r>
                              <m:f>
                                <m:fPr>
                                  <m:ctrlPr>
                                    <a:rPr lang="en-US" sz="1600" b="0" i="1" smtClean="0">
                                      <a:latin typeface="Cambria Math" panose="02040503050406030204" pitchFamily="18" charset="0"/>
                                      <a:ea typeface="Cambria Math"/>
                                    </a:rPr>
                                  </m:ctrlPr>
                                </m:fPr>
                                <m:num>
                                  <m:r>
                                    <a:rPr lang="en-US" sz="1600" b="0" i="1" smtClean="0">
                                      <a:latin typeface="Cambria Math"/>
                                      <a:ea typeface="Cambria Math"/>
                                    </a:rPr>
                                    <m:t>𝜕</m:t>
                                  </m:r>
                                  <m:r>
                                    <a:rPr lang="en-US" sz="1600" b="0" i="1" smtClean="0">
                                      <a:latin typeface="Cambria Math"/>
                                      <a:ea typeface="Cambria Math"/>
                                    </a:rPr>
                                    <m:t>𝑠</m:t>
                                  </m:r>
                                </m:num>
                                <m:den>
                                  <m:r>
                                    <a:rPr lang="en-US" sz="1600" b="0" i="1" smtClean="0">
                                      <a:latin typeface="Cambria Math"/>
                                      <a:ea typeface="Cambria Math"/>
                                    </a:rPr>
                                    <m:t>𝜕</m:t>
                                  </m:r>
                                  <m:r>
                                    <a:rPr lang="en-US" sz="1600" b="0" i="1" smtClean="0">
                                      <a:latin typeface="Cambria Math"/>
                                      <a:ea typeface="Cambria Math"/>
                                    </a:rPr>
                                    <m:t>𝑥</m:t>
                                  </m:r>
                                </m:den>
                              </m:f>
                            </m:e>
                            <m:e>
                              <m:r>
                                <a:rPr lang="en-US" sz="1600" i="1">
                                  <a:latin typeface="Cambria Math"/>
                                </a:rPr>
                                <m:t>−</m:t>
                              </m:r>
                              <m:r>
                                <a:rPr lang="en-US" sz="1600" i="1">
                                  <a:latin typeface="Cambria Math"/>
                                  <a:ea typeface="Cambria Math"/>
                                </a:rPr>
                                <m:t>𝛻</m:t>
                              </m:r>
                              <m:r>
                                <a:rPr lang="en-US" sz="1600" i="1">
                                  <a:latin typeface="Cambria Math"/>
                                  <a:ea typeface="Cambria Math"/>
                                </a:rPr>
                                <m:t>∙(2</m:t>
                              </m:r>
                              <m:r>
                                <a:rPr lang="en-US" sz="1600" i="1">
                                  <a:latin typeface="Cambria Math"/>
                                  <a:ea typeface="Cambria Math"/>
                                </a:rPr>
                                <m:t>𝜇</m:t>
                              </m:r>
                              <m:acc>
                                <m:accPr>
                                  <m:chr m:val="̇"/>
                                  <m:ctrlPr>
                                    <a:rPr lang="en-US" sz="1600" b="1" i="1">
                                      <a:latin typeface="Cambria Math" panose="02040503050406030204" pitchFamily="18" charset="0"/>
                                      <a:ea typeface="Cambria Math"/>
                                    </a:rPr>
                                  </m:ctrlPr>
                                </m:accPr>
                                <m:e>
                                  <m:r>
                                    <a:rPr lang="en-US" sz="1600" b="1" i="1">
                                      <a:latin typeface="Cambria Math"/>
                                      <a:ea typeface="Cambria Math"/>
                                    </a:rPr>
                                    <m:t>𝝐</m:t>
                                  </m:r>
                                </m:e>
                              </m:acc>
                              <m:r>
                                <a:rPr lang="en-US" sz="1600" b="1" i="1" baseline="-25000" smtClean="0">
                                  <a:latin typeface="Cambria Math"/>
                                  <a:ea typeface="Cambria Math"/>
                                </a:rPr>
                                <m:t>𝟐</m:t>
                              </m:r>
                              <m:r>
                                <a:rPr lang="en-US" sz="1600" i="1">
                                  <a:latin typeface="Cambria Math"/>
                                </a:rPr>
                                <m:t>)=−</m:t>
                              </m:r>
                              <m:r>
                                <a:rPr lang="en-US" sz="1600" i="1">
                                  <a:latin typeface="Cambria Math"/>
                                  <a:ea typeface="Cambria Math"/>
                                </a:rPr>
                                <m:t>𝜌</m:t>
                              </m:r>
                              <m:r>
                                <a:rPr lang="en-US" sz="1600" i="1">
                                  <a:latin typeface="Cambria Math"/>
                                  <a:ea typeface="Cambria Math"/>
                                </a:rPr>
                                <m:t>𝑔</m:t>
                              </m:r>
                              <m:f>
                                <m:fPr>
                                  <m:ctrlPr>
                                    <a:rPr lang="en-US" sz="1600" i="1">
                                      <a:latin typeface="Cambria Math" panose="02040503050406030204" pitchFamily="18" charset="0"/>
                                      <a:ea typeface="Cambria Math"/>
                                    </a:rPr>
                                  </m:ctrlPr>
                                </m:fPr>
                                <m:num>
                                  <m:r>
                                    <a:rPr lang="en-US" sz="1600" i="1">
                                      <a:latin typeface="Cambria Math"/>
                                      <a:ea typeface="Cambria Math"/>
                                    </a:rPr>
                                    <m:t>𝜕</m:t>
                                  </m:r>
                                  <m:r>
                                    <a:rPr lang="en-US" sz="1600" i="1">
                                      <a:latin typeface="Cambria Math"/>
                                      <a:ea typeface="Cambria Math"/>
                                    </a:rPr>
                                    <m:t>𝑠</m:t>
                                  </m:r>
                                </m:num>
                                <m:den>
                                  <m:r>
                                    <a:rPr lang="en-US" sz="1600" i="1">
                                      <a:latin typeface="Cambria Math"/>
                                      <a:ea typeface="Cambria Math"/>
                                    </a:rPr>
                                    <m:t>𝜕</m:t>
                                  </m:r>
                                  <m:r>
                                    <a:rPr lang="en-US" sz="1600" b="0" i="1" smtClean="0">
                                      <a:latin typeface="Cambria Math"/>
                                      <a:ea typeface="Cambria Math"/>
                                    </a:rPr>
                                    <m:t>𝑦</m:t>
                                  </m:r>
                                </m:den>
                              </m:f>
                            </m:e>
                          </m:eqArr>
                        </m:e>
                      </m:d>
                    </m:oMath>
                  </m:oMathPara>
                </a14:m>
                <a:endParaRPr lang="en-US" sz="1600" dirty="0">
                  <a:latin typeface="Calibri" pitchFamily="34" charset="0"/>
                  <a:ea typeface="Cambria Math"/>
                </a:endParaRPr>
              </a:p>
            </p:txBody>
          </p:sp>
        </mc:Choice>
        <mc:Fallback xmlns="">
          <p:sp>
            <p:nvSpPr>
              <p:cNvPr id="50" name="TextBox 49">
                <a:extLst>
                  <a:ext uri="{FF2B5EF4-FFF2-40B4-BE49-F238E27FC236}">
                    <a16:creationId xmlns:a16="http://schemas.microsoft.com/office/drawing/2014/main" id="{4D26814F-7073-473C-8D01-B79865B82140}"/>
                  </a:ext>
                </a:extLst>
              </p:cNvPr>
              <p:cNvSpPr txBox="1">
                <a:spLocks noRot="1" noChangeAspect="1" noMove="1" noResize="1" noEditPoints="1" noAdjustHandles="1" noChangeArrowheads="1" noChangeShapeType="1" noTextEdit="1"/>
              </p:cNvSpPr>
              <p:nvPr/>
            </p:nvSpPr>
            <p:spPr>
              <a:xfrm>
                <a:off x="6138540" y="2597363"/>
                <a:ext cx="3005460" cy="1202189"/>
              </a:xfrm>
              <a:prstGeom prst="rect">
                <a:avLst/>
              </a:prstGeom>
              <a:blipFill>
                <a:blip r:embed="rId5"/>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52" name="TextBox 51">
                <a:extLst>
                  <a:ext uri="{FF2B5EF4-FFF2-40B4-BE49-F238E27FC236}">
                    <a16:creationId xmlns:a16="http://schemas.microsoft.com/office/drawing/2014/main" id="{0ED4C239-730F-4394-AC39-1DA5986158E0}"/>
                  </a:ext>
                </a:extLst>
              </p:cNvPr>
              <p:cNvSpPr txBox="1"/>
              <p:nvPr/>
            </p:nvSpPr>
            <p:spPr>
              <a:xfrm>
                <a:off x="1153844" y="2793994"/>
                <a:ext cx="2904067" cy="560538"/>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1600" i="1" smtClean="0">
                              <a:latin typeface="Cambria Math" panose="02040503050406030204" pitchFamily="18" charset="0"/>
                            </a:rPr>
                          </m:ctrlPr>
                        </m:fPr>
                        <m:num>
                          <m:r>
                            <a:rPr lang="en-US" sz="1600" i="1">
                              <a:latin typeface="Cambria Math"/>
                            </a:rPr>
                            <m:t>𝜕</m:t>
                          </m:r>
                          <m:r>
                            <a:rPr lang="en-US" sz="1600" b="0" i="1" smtClean="0">
                              <a:latin typeface="Cambria Math" panose="02040503050406030204" pitchFamily="18" charset="0"/>
                            </a:rPr>
                            <m:t>𝐻</m:t>
                          </m:r>
                        </m:num>
                        <m:den>
                          <m:r>
                            <a:rPr lang="en-US" sz="1600" i="1">
                              <a:latin typeface="Cambria Math"/>
                            </a:rPr>
                            <m:t>𝜕</m:t>
                          </m:r>
                          <m:r>
                            <a:rPr lang="en-US" sz="1600" i="1">
                              <a:latin typeface="Cambria Math"/>
                            </a:rPr>
                            <m:t>𝑡</m:t>
                          </m:r>
                        </m:den>
                      </m:f>
                      <m:r>
                        <a:rPr lang="en-US" sz="1600" i="1">
                          <a:latin typeface="Cambria Math"/>
                        </a:rPr>
                        <m:t>=−</m:t>
                      </m:r>
                      <m:r>
                        <a:rPr lang="en-US" sz="1600" i="1">
                          <a:latin typeface="Cambria Math"/>
                          <a:ea typeface="Cambria Math"/>
                        </a:rPr>
                        <m:t>𝛻</m:t>
                      </m:r>
                      <m:r>
                        <a:rPr lang="en-US" sz="1600" i="1">
                          <a:latin typeface="Cambria Math"/>
                          <a:ea typeface="Cambria Math"/>
                        </a:rPr>
                        <m:t>∙</m:t>
                      </m:r>
                      <m:d>
                        <m:dPr>
                          <m:ctrlPr>
                            <a:rPr lang="en-US" sz="1600" i="1">
                              <a:latin typeface="Cambria Math" panose="02040503050406030204" pitchFamily="18" charset="0"/>
                              <a:ea typeface="Cambria Math"/>
                            </a:rPr>
                          </m:ctrlPr>
                        </m:dPr>
                        <m:e>
                          <m:acc>
                            <m:accPr>
                              <m:chr m:val="̅"/>
                              <m:ctrlPr>
                                <a:rPr lang="en-US" sz="1600" i="1">
                                  <a:latin typeface="Cambria Math" panose="02040503050406030204" pitchFamily="18" charset="0"/>
                                  <a:ea typeface="Cambria Math"/>
                                </a:rPr>
                              </m:ctrlPr>
                            </m:accPr>
                            <m:e>
                              <m:r>
                                <a:rPr lang="en-US" sz="1600" b="1" i="1">
                                  <a:latin typeface="Cambria Math"/>
                                  <a:ea typeface="Cambria Math"/>
                                </a:rPr>
                                <m:t>𝒖</m:t>
                              </m:r>
                            </m:e>
                          </m:acc>
                          <m:r>
                            <a:rPr lang="en-US" sz="1600" b="0" i="1" smtClean="0">
                              <a:latin typeface="Cambria Math" panose="02040503050406030204" pitchFamily="18" charset="0"/>
                              <a:ea typeface="Cambria Math"/>
                            </a:rPr>
                            <m:t>𝐻</m:t>
                          </m:r>
                        </m:e>
                      </m:d>
                      <m:r>
                        <a:rPr lang="en-US" sz="1600" i="1">
                          <a:latin typeface="Cambria Math"/>
                          <a:ea typeface="Cambria Math"/>
                        </a:rPr>
                        <m:t>+</m:t>
                      </m:r>
                      <m:acc>
                        <m:accPr>
                          <m:chr m:val="̇"/>
                          <m:ctrlPr>
                            <a:rPr lang="en-US" sz="1600" i="1">
                              <a:latin typeface="Cambria Math" panose="02040503050406030204" pitchFamily="18" charset="0"/>
                              <a:ea typeface="Cambria Math"/>
                            </a:rPr>
                          </m:ctrlPr>
                        </m:accPr>
                        <m:e>
                          <m:r>
                            <a:rPr lang="en-US" sz="1600" i="1">
                              <a:latin typeface="Cambria Math"/>
                              <a:ea typeface="Cambria Math"/>
                            </a:rPr>
                            <m:t>𝑏</m:t>
                          </m:r>
                        </m:e>
                      </m:acc>
                    </m:oMath>
                  </m:oMathPara>
                </a14:m>
                <a:endParaRPr lang="en-US" sz="1600" dirty="0"/>
              </a:p>
            </p:txBody>
          </p:sp>
        </mc:Choice>
        <mc:Fallback xmlns="">
          <p:sp>
            <p:nvSpPr>
              <p:cNvPr id="52" name="TextBox 51">
                <a:extLst>
                  <a:ext uri="{FF2B5EF4-FFF2-40B4-BE49-F238E27FC236}">
                    <a16:creationId xmlns:a16="http://schemas.microsoft.com/office/drawing/2014/main" id="{0ED4C239-730F-4394-AC39-1DA5986158E0}"/>
                  </a:ext>
                </a:extLst>
              </p:cNvPr>
              <p:cNvSpPr txBox="1">
                <a:spLocks noRot="1" noChangeAspect="1" noMove="1" noResize="1" noEditPoints="1" noAdjustHandles="1" noChangeArrowheads="1" noChangeShapeType="1" noTextEdit="1"/>
              </p:cNvSpPr>
              <p:nvPr/>
            </p:nvSpPr>
            <p:spPr>
              <a:xfrm>
                <a:off x="1153844" y="2793994"/>
                <a:ext cx="2904067" cy="560538"/>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53" name="TextBox 52">
                <a:extLst>
                  <a:ext uri="{FF2B5EF4-FFF2-40B4-BE49-F238E27FC236}">
                    <a16:creationId xmlns:a16="http://schemas.microsoft.com/office/drawing/2014/main" id="{08BAD392-D8E3-4EAC-998C-06F8158B4596}"/>
                  </a:ext>
                </a:extLst>
              </p:cNvPr>
              <p:cNvSpPr txBox="1"/>
              <p:nvPr/>
            </p:nvSpPr>
            <p:spPr>
              <a:xfrm>
                <a:off x="1068041" y="3394209"/>
                <a:ext cx="3962400" cy="560538"/>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lang="en-US" sz="1600" i="1">
                          <a:latin typeface="Cambria Math"/>
                          <a:ea typeface="Cambria Math"/>
                        </a:rPr>
                        <m:t>𝜌</m:t>
                      </m:r>
                      <m:r>
                        <a:rPr lang="en-US" sz="1600" i="1">
                          <a:latin typeface="Cambria Math"/>
                          <a:ea typeface="Cambria Math"/>
                        </a:rPr>
                        <m:t>𝑐</m:t>
                      </m:r>
                      <m:f>
                        <m:fPr>
                          <m:ctrlPr>
                            <a:rPr lang="en-US" sz="1600" i="1">
                              <a:latin typeface="Cambria Math" panose="02040503050406030204" pitchFamily="18" charset="0"/>
                              <a:ea typeface="Cambria Math"/>
                            </a:rPr>
                          </m:ctrlPr>
                        </m:fPr>
                        <m:num>
                          <m:r>
                            <a:rPr lang="en-US" sz="1600" i="1">
                              <a:latin typeface="Cambria Math"/>
                              <a:ea typeface="Cambria Math"/>
                            </a:rPr>
                            <m:t>𝜕</m:t>
                          </m:r>
                          <m:r>
                            <a:rPr lang="en-US" sz="1600" i="1">
                              <a:latin typeface="Cambria Math"/>
                              <a:ea typeface="Cambria Math"/>
                            </a:rPr>
                            <m:t>𝑇</m:t>
                          </m:r>
                        </m:num>
                        <m:den>
                          <m:r>
                            <a:rPr lang="en-US" sz="1600" i="1">
                              <a:latin typeface="Cambria Math"/>
                              <a:ea typeface="Cambria Math"/>
                            </a:rPr>
                            <m:t>𝜕</m:t>
                          </m:r>
                          <m:r>
                            <a:rPr lang="en-US" sz="1600" i="1">
                              <a:latin typeface="Cambria Math"/>
                              <a:ea typeface="Cambria Math"/>
                            </a:rPr>
                            <m:t>𝑡</m:t>
                          </m:r>
                        </m:den>
                      </m:f>
                      <m:r>
                        <a:rPr lang="en-US" sz="1600" i="1">
                          <a:latin typeface="Cambria Math"/>
                          <a:ea typeface="Cambria Math"/>
                        </a:rPr>
                        <m:t>=</m:t>
                      </m:r>
                      <m:r>
                        <a:rPr lang="en-US" sz="1600" i="1">
                          <a:latin typeface="Cambria Math"/>
                          <a:ea typeface="Cambria Math"/>
                        </a:rPr>
                        <m:t>𝛻</m:t>
                      </m:r>
                      <m:r>
                        <a:rPr lang="en-US" sz="1600" i="1">
                          <a:latin typeface="Cambria Math"/>
                          <a:ea typeface="Cambria Math"/>
                        </a:rPr>
                        <m:t>∙(</m:t>
                      </m:r>
                      <m:r>
                        <a:rPr lang="en-US" sz="1600" i="1">
                          <a:latin typeface="Cambria Math"/>
                          <a:ea typeface="Cambria Math"/>
                        </a:rPr>
                        <m:t>𝑘</m:t>
                      </m:r>
                      <m:r>
                        <a:rPr lang="en-US" sz="1600" i="1">
                          <a:latin typeface="Cambria Math"/>
                          <a:ea typeface="Cambria Math"/>
                        </a:rPr>
                        <m:t>𝛻</m:t>
                      </m:r>
                      <m:r>
                        <a:rPr lang="en-US" sz="1600" i="1">
                          <a:latin typeface="Cambria Math"/>
                          <a:ea typeface="Cambria Math"/>
                        </a:rPr>
                        <m:t>𝑇</m:t>
                      </m:r>
                      <m:r>
                        <a:rPr lang="en-US" sz="1600" i="1">
                          <a:latin typeface="Cambria Math"/>
                          <a:ea typeface="Cambria Math"/>
                        </a:rPr>
                        <m:t>)−</m:t>
                      </m:r>
                      <m:r>
                        <a:rPr lang="en-US" sz="1600" i="1">
                          <a:latin typeface="Cambria Math"/>
                          <a:ea typeface="Cambria Math"/>
                        </a:rPr>
                        <m:t>𝜌</m:t>
                      </m:r>
                      <m:r>
                        <a:rPr lang="en-US" sz="1600" i="1">
                          <a:latin typeface="Cambria Math"/>
                          <a:ea typeface="Cambria Math"/>
                        </a:rPr>
                        <m:t>𝑐</m:t>
                      </m:r>
                      <m:r>
                        <a:rPr lang="en-US" sz="1600" b="1" i="1">
                          <a:latin typeface="Cambria Math"/>
                          <a:ea typeface="Cambria Math"/>
                        </a:rPr>
                        <m:t>𝒖</m:t>
                      </m:r>
                      <m:r>
                        <a:rPr lang="en-US" sz="1600" i="1">
                          <a:latin typeface="Cambria Math"/>
                          <a:ea typeface="Cambria Math"/>
                        </a:rPr>
                        <m:t>∙</m:t>
                      </m:r>
                      <m:r>
                        <a:rPr lang="en-US" sz="1600" i="1">
                          <a:latin typeface="Cambria Math"/>
                          <a:ea typeface="Cambria Math"/>
                        </a:rPr>
                        <m:t>𝛻</m:t>
                      </m:r>
                      <m:r>
                        <a:rPr lang="en-US" sz="1600" i="1">
                          <a:latin typeface="Cambria Math"/>
                          <a:ea typeface="Cambria Math"/>
                        </a:rPr>
                        <m:t>𝑇</m:t>
                      </m:r>
                      <m:r>
                        <a:rPr lang="en-US" sz="1600" i="1">
                          <a:latin typeface="Cambria Math"/>
                          <a:ea typeface="Cambria Math"/>
                        </a:rPr>
                        <m:t>+2</m:t>
                      </m:r>
                      <m:acc>
                        <m:accPr>
                          <m:chr m:val="̇"/>
                          <m:ctrlPr>
                            <a:rPr lang="en-US" sz="1600" b="1" i="1">
                              <a:latin typeface="Cambria Math" panose="02040503050406030204" pitchFamily="18" charset="0"/>
                              <a:ea typeface="Cambria Math"/>
                            </a:rPr>
                          </m:ctrlPr>
                        </m:accPr>
                        <m:e>
                          <m:r>
                            <a:rPr lang="en-US" sz="1600" b="1" i="1">
                              <a:latin typeface="Cambria Math"/>
                              <a:ea typeface="Cambria Math"/>
                            </a:rPr>
                            <m:t>𝝐</m:t>
                          </m:r>
                        </m:e>
                      </m:acc>
                      <m:r>
                        <a:rPr lang="en-US" sz="1600" b="1" i="1">
                          <a:latin typeface="Cambria Math"/>
                          <a:ea typeface="Cambria Math"/>
                        </a:rPr>
                        <m:t>𝝈</m:t>
                      </m:r>
                    </m:oMath>
                  </m:oMathPara>
                </a14:m>
                <a:endParaRPr lang="en-US" sz="1600" dirty="0"/>
              </a:p>
            </p:txBody>
          </p:sp>
        </mc:Choice>
        <mc:Fallback xmlns="">
          <p:sp>
            <p:nvSpPr>
              <p:cNvPr id="53" name="TextBox 52">
                <a:extLst>
                  <a:ext uri="{FF2B5EF4-FFF2-40B4-BE49-F238E27FC236}">
                    <a16:creationId xmlns:a16="http://schemas.microsoft.com/office/drawing/2014/main" id="{08BAD392-D8E3-4EAC-998C-06F8158B4596}"/>
                  </a:ext>
                </a:extLst>
              </p:cNvPr>
              <p:cNvSpPr txBox="1">
                <a:spLocks noRot="1" noChangeAspect="1" noMove="1" noResize="1" noEditPoints="1" noAdjustHandles="1" noChangeArrowheads="1" noChangeShapeType="1" noTextEdit="1"/>
              </p:cNvSpPr>
              <p:nvPr/>
            </p:nvSpPr>
            <p:spPr>
              <a:xfrm>
                <a:off x="1068041" y="3394209"/>
                <a:ext cx="3962400" cy="560538"/>
              </a:xfrm>
              <a:prstGeom prst="rect">
                <a:avLst/>
              </a:prstGeom>
              <a:blipFill>
                <a:blip r:embed="rId7"/>
                <a:stretch>
                  <a:fillRect/>
                </a:stretch>
              </a:blipFill>
            </p:spPr>
            <p:txBody>
              <a:bodyPr/>
              <a:lstStyle/>
              <a:p>
                <a:r>
                  <a:rPr lang="en-US">
                    <a:noFill/>
                  </a:rPr>
                  <a:t> </a:t>
                </a:r>
              </a:p>
            </p:txBody>
          </p:sp>
        </mc:Fallback>
      </mc:AlternateContent>
      <p:pic>
        <p:nvPicPr>
          <p:cNvPr id="54" name="Picture 1" descr="image003">
            <a:extLst>
              <a:ext uri="{FF2B5EF4-FFF2-40B4-BE49-F238E27FC236}">
                <a16:creationId xmlns:a16="http://schemas.microsoft.com/office/drawing/2014/main" id="{D3400CA0-9CEA-4C85-A6BE-6148E092EE14}"/>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934200" y="3789455"/>
            <a:ext cx="1483811" cy="774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55" name="Object 54">
            <a:extLst>
              <a:ext uri="{FF2B5EF4-FFF2-40B4-BE49-F238E27FC236}">
                <a16:creationId xmlns:a16="http://schemas.microsoft.com/office/drawing/2014/main" id="{CC79DD5F-A52A-488C-8BB3-2AB832A1AAC4}"/>
              </a:ext>
            </a:extLst>
          </p:cNvPr>
          <p:cNvGraphicFramePr>
            <a:graphicFrameLocks noChangeAspect="1"/>
          </p:cNvGraphicFramePr>
          <p:nvPr/>
        </p:nvGraphicFramePr>
        <p:xfrm>
          <a:off x="2072130" y="3953427"/>
          <a:ext cx="1574552" cy="578754"/>
        </p:xfrm>
        <a:graphic>
          <a:graphicData uri="http://schemas.openxmlformats.org/presentationml/2006/ole">
            <mc:AlternateContent xmlns:mc="http://schemas.openxmlformats.org/markup-compatibility/2006">
              <mc:Choice xmlns:v="urn:schemas-microsoft-com:vml" Requires="v">
                <p:oleObj spid="_x0000_s63644" r:id="rId9" imgW="4698360" imgH="1726920" progId="">
                  <p:embed/>
                </p:oleObj>
              </mc:Choice>
              <mc:Fallback>
                <p:oleObj r:id="rId9" imgW="4698360" imgH="1726920" progId="">
                  <p:embed/>
                  <p:pic>
                    <p:nvPicPr>
                      <p:cNvPr id="55" name="Object 54">
                        <a:extLst>
                          <a:ext uri="{FF2B5EF4-FFF2-40B4-BE49-F238E27FC236}">
                            <a16:creationId xmlns:a16="http://schemas.microsoft.com/office/drawing/2014/main" id="{CC79DD5F-A52A-488C-8BB3-2AB832A1AAC4}"/>
                          </a:ext>
                        </a:extLst>
                      </p:cNvPr>
                      <p:cNvPicPr/>
                      <p:nvPr/>
                    </p:nvPicPr>
                    <p:blipFill>
                      <a:blip r:embed="rId10"/>
                      <a:stretch>
                        <a:fillRect/>
                      </a:stretch>
                    </p:blipFill>
                    <p:spPr>
                      <a:xfrm>
                        <a:off x="2072130" y="3953427"/>
                        <a:ext cx="1574552" cy="578754"/>
                      </a:xfrm>
                      <a:prstGeom prst="rect">
                        <a:avLst/>
                      </a:prstGeom>
                    </p:spPr>
                  </p:pic>
                </p:oleObj>
              </mc:Fallback>
            </mc:AlternateContent>
          </a:graphicData>
        </a:graphic>
      </p:graphicFrame>
      <p:sp>
        <p:nvSpPr>
          <p:cNvPr id="62" name="TextBox 61"/>
          <p:cNvSpPr txBox="1"/>
          <p:nvPr/>
        </p:nvSpPr>
        <p:spPr>
          <a:xfrm>
            <a:off x="4411130" y="1623120"/>
            <a:ext cx="1842446" cy="830997"/>
          </a:xfrm>
          <a:prstGeom prst="rect">
            <a:avLst/>
          </a:prstGeom>
          <a:solidFill>
            <a:schemeClr val="bg1">
              <a:lumMod val="85000"/>
            </a:schemeClr>
          </a:solidFill>
          <a:ln>
            <a:solidFill>
              <a:schemeClr val="tx1"/>
            </a:solidFill>
            <a:prstDash val="dash"/>
          </a:ln>
        </p:spPr>
        <p:txBody>
          <a:bodyPr wrap="square" rtlCol="0">
            <a:spAutoFit/>
          </a:bodyPr>
          <a:lstStyle/>
          <a:p>
            <a:pPr algn="ctr"/>
            <a:r>
              <a:rPr lang="en-US" sz="1600" dirty="0">
                <a:latin typeface="Calibri" panose="020F0502020204030204" pitchFamily="34" charset="0"/>
                <a:cs typeface="Calibri" panose="020F0502020204030204" pitchFamily="34" charset="0"/>
              </a:rPr>
              <a:t>C++/Fortran Interface, Mesh Conversion</a:t>
            </a:r>
            <a:endParaRPr lang="en-US" sz="1200" dirty="0">
              <a:latin typeface="Calibri" panose="020F0502020204030204" pitchFamily="34" charset="0"/>
              <a:cs typeface="Calibri" panose="020F0502020204030204" pitchFamily="34" charset="0"/>
            </a:endParaRPr>
          </a:p>
        </p:txBody>
      </p:sp>
      <p:graphicFrame>
        <p:nvGraphicFramePr>
          <p:cNvPr id="63" name="Object 62">
            <a:extLst>
              <a:ext uri="{FF2B5EF4-FFF2-40B4-BE49-F238E27FC236}">
                <a16:creationId xmlns:a16="http://schemas.microsoft.com/office/drawing/2014/main" id="{53C654E2-5ADF-406C-8F5D-A62367295B46}"/>
              </a:ext>
            </a:extLst>
          </p:cNvPr>
          <p:cNvGraphicFramePr>
            <a:graphicFrameLocks noChangeAspect="1"/>
          </p:cNvGraphicFramePr>
          <p:nvPr/>
        </p:nvGraphicFramePr>
        <p:xfrm>
          <a:off x="144953" y="2816775"/>
          <a:ext cx="1227681" cy="661762"/>
        </p:xfrm>
        <a:graphic>
          <a:graphicData uri="http://schemas.openxmlformats.org/presentationml/2006/ole">
            <mc:AlternateContent xmlns:mc="http://schemas.openxmlformats.org/markup-compatibility/2006">
              <mc:Choice xmlns:v="urn:schemas-microsoft-com:vml" Requires="v">
                <p:oleObj spid="_x0000_s63645" r:id="rId11" imgW="3415680" imgH="1841040" progId="">
                  <p:embed/>
                </p:oleObj>
              </mc:Choice>
              <mc:Fallback>
                <p:oleObj r:id="rId11" imgW="3415680" imgH="1841040" progId="">
                  <p:embed/>
                  <p:pic>
                    <p:nvPicPr>
                      <p:cNvPr id="63" name="Object 62">
                        <a:extLst>
                          <a:ext uri="{FF2B5EF4-FFF2-40B4-BE49-F238E27FC236}">
                            <a16:creationId xmlns:a16="http://schemas.microsoft.com/office/drawing/2014/main" id="{53C654E2-5ADF-406C-8F5D-A62367295B46}"/>
                          </a:ext>
                        </a:extLst>
                      </p:cNvPr>
                      <p:cNvPicPr/>
                      <p:nvPr/>
                    </p:nvPicPr>
                    <p:blipFill>
                      <a:blip r:embed="rId12"/>
                      <a:stretch>
                        <a:fillRect/>
                      </a:stretch>
                    </p:blipFill>
                    <p:spPr>
                      <a:xfrm>
                        <a:off x="144953" y="2816775"/>
                        <a:ext cx="1227681" cy="661762"/>
                      </a:xfrm>
                      <a:prstGeom prst="rect">
                        <a:avLst/>
                      </a:prstGeom>
                    </p:spPr>
                  </p:pic>
                </p:oleObj>
              </mc:Fallback>
            </mc:AlternateContent>
          </a:graphicData>
        </a:graphic>
      </p:graphicFrame>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7B8527E5-791B-4961-B6C4-41B997E834EF}"/>
                  </a:ext>
                </a:extLst>
              </p:cNvPr>
              <p:cNvSpPr txBox="1"/>
              <p:nvPr/>
            </p:nvSpPr>
            <p:spPr>
              <a:xfrm>
                <a:off x="431029" y="5234880"/>
                <a:ext cx="8076220" cy="461665"/>
              </a:xfrm>
              <a:prstGeom prst="rect">
                <a:avLst/>
              </a:prstGeom>
              <a:solidFill>
                <a:schemeClr val="accent6">
                  <a:lumMod val="20000"/>
                  <a:lumOff val="80000"/>
                </a:schemeClr>
              </a:solidFill>
            </p:spPr>
            <p:txBody>
              <a:bodyPr wrap="square" rtlCol="0">
                <a:spAutoFit/>
              </a:bodyPr>
              <a:lstStyle/>
              <a:p>
                <a:pPr algn="ctr"/>
                <a:r>
                  <a:rPr lang="en-US" sz="2400" dirty="0">
                    <a:latin typeface="Calibri" panose="020F0502020204030204" pitchFamily="34" charset="0"/>
                    <a:cs typeface="Calibri" panose="020F0502020204030204" pitchFamily="34" charset="0"/>
                  </a:rPr>
                  <a:t>“Loose” sequential/staggered coupling between </a:t>
                </a:r>
                <a14:m>
                  <m:oMath xmlns:m="http://schemas.openxmlformats.org/officeDocument/2006/math">
                    <m:r>
                      <a:rPr lang="en-US" sz="2400" b="1" i="1" dirty="0" smtClean="0">
                        <a:latin typeface="Cambria Math" panose="02040503050406030204" pitchFamily="18" charset="0"/>
                        <a:cs typeface="Calibri" panose="020F0502020204030204" pitchFamily="34" charset="0"/>
                      </a:rPr>
                      <m:t>𝒖</m:t>
                    </m:r>
                  </m:oMath>
                </a14:m>
                <a:r>
                  <a:rPr lang="en-US" sz="2400" dirty="0">
                    <a:latin typeface="Calibri" panose="020F0502020204030204" pitchFamily="34" charset="0"/>
                    <a:cs typeface="Calibri" panose="020F0502020204030204" pitchFamily="34" charset="0"/>
                  </a:rPr>
                  <a:t> and </a:t>
                </a:r>
                <a14:m>
                  <m:oMath xmlns:m="http://schemas.openxmlformats.org/officeDocument/2006/math">
                    <m:r>
                      <a:rPr lang="en-US" sz="2400" i="1" dirty="0" smtClean="0">
                        <a:latin typeface="Cambria Math" panose="02040503050406030204" pitchFamily="18" charset="0"/>
                        <a:cs typeface="Calibri" panose="020F0502020204030204" pitchFamily="34" charset="0"/>
                      </a:rPr>
                      <m:t>(</m:t>
                    </m:r>
                    <m:r>
                      <a:rPr lang="en-US" sz="2400" i="1" dirty="0" smtClean="0">
                        <a:latin typeface="Cambria Math" panose="02040503050406030204" pitchFamily="18" charset="0"/>
                        <a:cs typeface="Calibri" panose="020F0502020204030204" pitchFamily="34" charset="0"/>
                      </a:rPr>
                      <m:t>𝑇</m:t>
                    </m:r>
                    <m:r>
                      <a:rPr lang="en-US" sz="2400" i="1" dirty="0" smtClean="0">
                        <a:latin typeface="Cambria Math" panose="02040503050406030204" pitchFamily="18" charset="0"/>
                        <a:cs typeface="Calibri" panose="020F0502020204030204" pitchFamily="34" charset="0"/>
                      </a:rPr>
                      <m:t>,</m:t>
                    </m:r>
                    <m:r>
                      <a:rPr lang="en-US" sz="2400" i="1" dirty="0" smtClean="0">
                        <a:latin typeface="Cambria Math" panose="02040503050406030204" pitchFamily="18" charset="0"/>
                        <a:cs typeface="Calibri" panose="020F0502020204030204" pitchFamily="34" charset="0"/>
                      </a:rPr>
                      <m:t>𝐻</m:t>
                    </m:r>
                    <m:r>
                      <a:rPr lang="en-US" sz="2400" i="1" dirty="0" smtClean="0">
                        <a:latin typeface="Cambria Math" panose="02040503050406030204" pitchFamily="18" charset="0"/>
                        <a:cs typeface="Calibri" panose="020F0502020204030204" pitchFamily="34" charset="0"/>
                      </a:rPr>
                      <m:t>)</m:t>
                    </m:r>
                  </m:oMath>
                </a14:m>
                <a:r>
                  <a:rPr lang="en-US" sz="2400" dirty="0">
                    <a:latin typeface="Calibri" panose="020F0502020204030204" pitchFamily="34" charset="0"/>
                    <a:cs typeface="Calibri" panose="020F0502020204030204" pitchFamily="34" charset="0"/>
                  </a:rPr>
                  <a:t>.</a:t>
                </a:r>
              </a:p>
            </p:txBody>
          </p:sp>
        </mc:Choice>
        <mc:Fallback xmlns="">
          <p:sp>
            <p:nvSpPr>
              <p:cNvPr id="3" name="TextBox 2">
                <a:extLst>
                  <a:ext uri="{FF2B5EF4-FFF2-40B4-BE49-F238E27FC236}">
                    <a16:creationId xmlns:a16="http://schemas.microsoft.com/office/drawing/2014/main" id="{7B8527E5-791B-4961-B6C4-41B997E834EF}"/>
                  </a:ext>
                </a:extLst>
              </p:cNvPr>
              <p:cNvSpPr txBox="1">
                <a:spLocks noRot="1" noChangeAspect="1" noMove="1" noResize="1" noEditPoints="1" noAdjustHandles="1" noChangeArrowheads="1" noChangeShapeType="1" noTextEdit="1"/>
              </p:cNvSpPr>
              <p:nvPr/>
            </p:nvSpPr>
            <p:spPr>
              <a:xfrm>
                <a:off x="431029" y="5234880"/>
                <a:ext cx="8076220" cy="461665"/>
              </a:xfrm>
              <a:prstGeom prst="rect">
                <a:avLst/>
              </a:prstGeom>
              <a:blipFill>
                <a:blip r:embed="rId13"/>
                <a:stretch>
                  <a:fillRect t="-10667" b="-30667"/>
                </a:stretch>
              </a:blipFill>
            </p:spPr>
            <p:txBody>
              <a:bodyPr/>
              <a:lstStyle/>
              <a:p>
                <a:r>
                  <a:rPr lang="en-US">
                    <a:noFill/>
                  </a:rPr>
                  <a:t> </a:t>
                </a:r>
              </a:p>
            </p:txBody>
          </p:sp>
        </mc:Fallback>
      </mc:AlternateContent>
    </p:spTree>
    <p:extLst>
      <p:ext uri="{BB962C8B-B14F-4D97-AF65-F5344CB8AC3E}">
        <p14:creationId xmlns:p14="http://schemas.microsoft.com/office/powerpoint/2010/main" val="844030032"/>
      </p:ext>
    </p:extLst>
  </p:cSld>
  <p:clrMapOvr>
    <a:masterClrMapping/>
  </p:clrMapOvr>
</p:sld>
</file>

<file path=ppt/slides/slide1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152400" y="-228600"/>
            <a:ext cx="8633478" cy="1295400"/>
          </a:xfrm>
        </p:spPr>
        <p:txBody>
          <a:bodyPr/>
          <a:lstStyle/>
          <a:p>
            <a:pPr algn="l"/>
            <a:r>
              <a:rPr lang="en-US" sz="3600" dirty="0">
                <a:latin typeface="Calibri" panose="020F0502020204030204" pitchFamily="34" charset="0"/>
                <a:cs typeface="Calibri" panose="020F0502020204030204" pitchFamily="34" charset="0"/>
              </a:rPr>
              <a:t>FO Stokes-Thickness Coupling</a:t>
            </a:r>
          </a:p>
        </p:txBody>
      </p:sp>
      <p:sp>
        <p:nvSpPr>
          <p:cNvPr id="56" name="TextBox 55"/>
          <p:cNvSpPr txBox="1"/>
          <p:nvPr/>
        </p:nvSpPr>
        <p:spPr>
          <a:xfrm>
            <a:off x="6935205" y="1642794"/>
            <a:ext cx="1475343" cy="769441"/>
          </a:xfrm>
          <a:prstGeom prst="rect">
            <a:avLst/>
          </a:prstGeom>
          <a:solidFill>
            <a:schemeClr val="accent5">
              <a:lumMod val="60000"/>
              <a:lumOff val="40000"/>
            </a:schemeClr>
          </a:solidFill>
        </p:spPr>
        <p:txBody>
          <a:bodyPr wrap="square" rtlCol="0">
            <a:spAutoFit/>
          </a:bodyPr>
          <a:lstStyle/>
          <a:p>
            <a:pPr algn="ctr"/>
            <a:r>
              <a:rPr lang="en-US" sz="1600" i="1" dirty="0">
                <a:latin typeface="Calibri" panose="020F0502020204030204" pitchFamily="34" charset="0"/>
                <a:cs typeface="Calibri" panose="020F0502020204030204" pitchFamily="34" charset="0"/>
              </a:rPr>
              <a:t>Albany Land-Ice </a:t>
            </a:r>
            <a:r>
              <a:rPr lang="en-US" sz="1600" dirty="0">
                <a:latin typeface="Calibri" panose="020F0502020204030204" pitchFamily="34" charset="0"/>
                <a:cs typeface="Calibri" panose="020F0502020204030204" pitchFamily="34" charset="0"/>
              </a:rPr>
              <a:t>(C++)</a:t>
            </a:r>
          </a:p>
          <a:p>
            <a:pPr algn="ctr"/>
            <a:r>
              <a:rPr lang="en-US" sz="1200" dirty="0">
                <a:latin typeface="Calibri" panose="020F0502020204030204" pitchFamily="34" charset="0"/>
                <a:cs typeface="Calibri" panose="020F0502020204030204" pitchFamily="34" charset="0"/>
              </a:rPr>
              <a:t>velocity solve</a:t>
            </a:r>
          </a:p>
        </p:txBody>
      </p:sp>
      <p:sp>
        <p:nvSpPr>
          <p:cNvPr id="61" name="TextBox 60"/>
          <p:cNvSpPr txBox="1"/>
          <p:nvPr/>
        </p:nvSpPr>
        <p:spPr>
          <a:xfrm>
            <a:off x="1657013" y="1500588"/>
            <a:ext cx="1989669" cy="1138773"/>
          </a:xfrm>
          <a:prstGeom prst="rect">
            <a:avLst/>
          </a:prstGeom>
          <a:solidFill>
            <a:schemeClr val="accent5">
              <a:lumMod val="60000"/>
              <a:lumOff val="40000"/>
            </a:schemeClr>
          </a:solidFill>
        </p:spPr>
        <p:txBody>
          <a:bodyPr wrap="square" rtlCol="0">
            <a:spAutoFit/>
          </a:bodyPr>
          <a:lstStyle/>
          <a:p>
            <a:pPr algn="ctr"/>
            <a:r>
              <a:rPr lang="en-US" sz="1600" i="1" dirty="0">
                <a:latin typeface="Calibri" panose="020F0502020204030204" pitchFamily="34" charset="0"/>
                <a:cs typeface="Calibri" panose="020F0502020204030204" pitchFamily="34" charset="0"/>
              </a:rPr>
              <a:t>MPAS Land-Ice </a:t>
            </a:r>
            <a:r>
              <a:rPr lang="en-US" sz="1600" dirty="0">
                <a:latin typeface="Calibri" panose="020F0502020204030204" pitchFamily="34" charset="0"/>
                <a:cs typeface="Calibri" panose="020F0502020204030204" pitchFamily="34" charset="0"/>
              </a:rPr>
              <a:t>(Fortran)</a:t>
            </a:r>
          </a:p>
          <a:p>
            <a:pPr algn="ctr"/>
            <a:r>
              <a:rPr lang="en-US" sz="1200" dirty="0">
                <a:latin typeface="Calibri" panose="020F0502020204030204" pitchFamily="34" charset="0"/>
                <a:cs typeface="Calibri" panose="020F0502020204030204" pitchFamily="34" charset="0"/>
              </a:rPr>
              <a:t>Thickness evolution,  </a:t>
            </a:r>
          </a:p>
          <a:p>
            <a:pPr algn="ctr"/>
            <a:r>
              <a:rPr lang="en-US" sz="1200" dirty="0">
                <a:latin typeface="Calibri" panose="020F0502020204030204" pitchFamily="34" charset="0"/>
                <a:cs typeface="Calibri" panose="020F0502020204030204" pitchFamily="34" charset="0"/>
              </a:rPr>
              <a:t>temperature solve, </a:t>
            </a:r>
          </a:p>
          <a:p>
            <a:pPr algn="ctr"/>
            <a:r>
              <a:rPr lang="en-US" sz="1200" dirty="0">
                <a:latin typeface="Calibri" panose="020F0502020204030204" pitchFamily="34" charset="0"/>
                <a:cs typeface="Calibri" panose="020F0502020204030204" pitchFamily="34" charset="0"/>
              </a:rPr>
              <a:t>coupling to DOE-ESM</a:t>
            </a:r>
          </a:p>
        </p:txBody>
      </p:sp>
      <p:sp>
        <p:nvSpPr>
          <p:cNvPr id="64" name="TextBox 63"/>
          <p:cNvSpPr txBox="1"/>
          <p:nvPr/>
        </p:nvSpPr>
        <p:spPr>
          <a:xfrm>
            <a:off x="195344" y="1781971"/>
            <a:ext cx="1014897" cy="584775"/>
          </a:xfrm>
          <a:prstGeom prst="rect">
            <a:avLst/>
          </a:prstGeom>
          <a:solidFill>
            <a:srgbClr val="FFFF99"/>
          </a:solidFill>
        </p:spPr>
        <p:txBody>
          <a:bodyPr wrap="square" rtlCol="0">
            <a:spAutoFit/>
          </a:bodyPr>
          <a:lstStyle/>
          <a:p>
            <a:pPr algn="ctr"/>
            <a:r>
              <a:rPr lang="en-US" sz="1600" dirty="0" err="1">
                <a:latin typeface="Calibri" panose="020F0502020204030204" pitchFamily="34" charset="0"/>
                <a:cs typeface="Calibri" panose="020F0502020204030204" pitchFamily="34" charset="0"/>
              </a:rPr>
              <a:t>LandIce_model</a:t>
            </a:r>
            <a:endParaRPr lang="en-US" sz="1600" dirty="0">
              <a:latin typeface="Calibri" panose="020F0502020204030204" pitchFamily="34" charset="0"/>
              <a:cs typeface="Calibri" panose="020F0502020204030204" pitchFamily="34" charset="0"/>
            </a:endParaRPr>
          </a:p>
        </p:txBody>
      </p:sp>
      <p:cxnSp>
        <p:nvCxnSpPr>
          <p:cNvPr id="70" name="Straight Arrow Connector 69"/>
          <p:cNvCxnSpPr>
            <a:cxnSpLocks/>
          </p:cNvCxnSpPr>
          <p:nvPr/>
        </p:nvCxnSpPr>
        <p:spPr>
          <a:xfrm flipH="1">
            <a:off x="3646683" y="1905000"/>
            <a:ext cx="822456"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pic>
        <p:nvPicPr>
          <p:cNvPr id="93" name="Picture 3"/>
          <p:cNvPicPr>
            <a:picLocks noChangeAspect="1" noChangeArrowheads="1"/>
          </p:cNvPicPr>
          <p:nvPr/>
        </p:nvPicPr>
        <p:blipFill>
          <a:blip r:embed="rId4" cstate="print">
            <a:extLst>
              <a:ext uri="{28A0092B-C50C-407E-A947-70E740481C1C}">
                <a14:useLocalDpi xmlns:a14="http://schemas.microsoft.com/office/drawing/2010/main" val="0"/>
              </a:ext>
            </a:extLst>
          </a:blip>
          <a:stretch>
            <a:fillRect/>
          </a:stretch>
        </p:blipFill>
        <p:spPr bwMode="auto">
          <a:xfrm>
            <a:off x="5008707" y="2827626"/>
            <a:ext cx="1062048" cy="127445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cxnSp>
        <p:nvCxnSpPr>
          <p:cNvPr id="31" name="Straight Arrow Connector 30"/>
          <p:cNvCxnSpPr>
            <a:cxnSpLocks/>
          </p:cNvCxnSpPr>
          <p:nvPr/>
        </p:nvCxnSpPr>
        <p:spPr>
          <a:xfrm flipV="1">
            <a:off x="2617924" y="1210074"/>
            <a:ext cx="0" cy="306036"/>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4" name="TextBox 13"/>
          <p:cNvSpPr txBox="1"/>
          <p:nvPr/>
        </p:nvSpPr>
        <p:spPr>
          <a:xfrm>
            <a:off x="1981200" y="880442"/>
            <a:ext cx="1273448" cy="338554"/>
          </a:xfrm>
          <a:prstGeom prst="rect">
            <a:avLst/>
          </a:prstGeom>
          <a:solidFill>
            <a:srgbClr val="CCFF66"/>
          </a:solidFill>
          <a:ln>
            <a:noFill/>
          </a:ln>
        </p:spPr>
        <p:txBody>
          <a:bodyPr wrap="square" rtlCol="0">
            <a:spAutoFit/>
          </a:bodyPr>
          <a:lstStyle/>
          <a:p>
            <a:pPr algn="ctr"/>
            <a:r>
              <a:rPr lang="en-US" sz="1600" dirty="0">
                <a:latin typeface="Calibri" panose="020F0502020204030204" pitchFamily="34" charset="0"/>
                <a:cs typeface="Calibri" panose="020F0502020204030204" pitchFamily="34" charset="0"/>
              </a:rPr>
              <a:t>output file</a:t>
            </a:r>
          </a:p>
        </p:txBody>
      </p:sp>
      <p:cxnSp>
        <p:nvCxnSpPr>
          <p:cNvPr id="51" name="Straight Arrow Connector 50"/>
          <p:cNvCxnSpPr>
            <a:cxnSpLocks/>
          </p:cNvCxnSpPr>
          <p:nvPr/>
        </p:nvCxnSpPr>
        <p:spPr>
          <a:xfrm>
            <a:off x="3646682" y="2195706"/>
            <a:ext cx="764448"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5" name="Straight Arrow Connector 44">
            <a:extLst>
              <a:ext uri="{FF2B5EF4-FFF2-40B4-BE49-F238E27FC236}">
                <a16:creationId xmlns:a16="http://schemas.microsoft.com/office/drawing/2014/main" id="{10ED0573-7563-43C1-87C9-C61F4392862E}"/>
              </a:ext>
            </a:extLst>
          </p:cNvPr>
          <p:cNvCxnSpPr>
            <a:cxnSpLocks/>
          </p:cNvCxnSpPr>
          <p:nvPr/>
        </p:nvCxnSpPr>
        <p:spPr>
          <a:xfrm flipH="1">
            <a:off x="6253577" y="1866927"/>
            <a:ext cx="695304"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6" name="Straight Arrow Connector 45">
            <a:extLst>
              <a:ext uri="{FF2B5EF4-FFF2-40B4-BE49-F238E27FC236}">
                <a16:creationId xmlns:a16="http://schemas.microsoft.com/office/drawing/2014/main" id="{4A8FDDA9-03B8-4490-B89E-E6D89D744190}"/>
              </a:ext>
            </a:extLst>
          </p:cNvPr>
          <p:cNvCxnSpPr>
            <a:cxnSpLocks/>
          </p:cNvCxnSpPr>
          <p:nvPr/>
        </p:nvCxnSpPr>
        <p:spPr>
          <a:xfrm flipV="1">
            <a:off x="6253576" y="2195706"/>
            <a:ext cx="680624" cy="1"/>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7" name="Straight Arrow Connector 46">
            <a:extLst>
              <a:ext uri="{FF2B5EF4-FFF2-40B4-BE49-F238E27FC236}">
                <a16:creationId xmlns:a16="http://schemas.microsoft.com/office/drawing/2014/main" id="{92496DAC-D804-46DF-B003-F1BA8B930108}"/>
              </a:ext>
            </a:extLst>
          </p:cNvPr>
          <p:cNvCxnSpPr>
            <a:cxnSpLocks/>
          </p:cNvCxnSpPr>
          <p:nvPr/>
        </p:nvCxnSpPr>
        <p:spPr>
          <a:xfrm>
            <a:off x="1222524" y="2069974"/>
            <a:ext cx="450552"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4D26814F-7073-473C-8D01-B79865B82140}"/>
                  </a:ext>
                </a:extLst>
              </p:cNvPr>
              <p:cNvSpPr txBox="1"/>
              <p:nvPr/>
            </p:nvSpPr>
            <p:spPr>
              <a:xfrm>
                <a:off x="6138540" y="2597363"/>
                <a:ext cx="3005460" cy="1202189"/>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600" i="1" smtClean="0">
                              <a:latin typeface="Cambria Math" panose="02040503050406030204" pitchFamily="18" charset="0"/>
                            </a:rPr>
                          </m:ctrlPr>
                        </m:dPr>
                        <m:e>
                          <m:eqArr>
                            <m:eqArrPr>
                              <m:ctrlPr>
                                <a:rPr lang="en-US" sz="1600" i="1" smtClean="0">
                                  <a:latin typeface="Cambria Math" panose="02040503050406030204" pitchFamily="18" charset="0"/>
                                </a:rPr>
                              </m:ctrlPr>
                            </m:eqArrPr>
                            <m:e>
                              <m:r>
                                <a:rPr lang="en-US" sz="1600" b="0" i="1" smtClean="0">
                                  <a:latin typeface="Cambria Math"/>
                                </a:rPr>
                                <m:t>−</m:t>
                              </m:r>
                              <m:r>
                                <a:rPr lang="en-US" sz="1600" b="0" i="1" smtClean="0">
                                  <a:latin typeface="Cambria Math"/>
                                  <a:ea typeface="Cambria Math"/>
                                </a:rPr>
                                <m:t>𝛻</m:t>
                              </m:r>
                              <m:r>
                                <a:rPr lang="en-US" sz="1600" b="0" i="1" smtClean="0">
                                  <a:latin typeface="Cambria Math"/>
                                  <a:ea typeface="Cambria Math"/>
                                </a:rPr>
                                <m:t>∙(2</m:t>
                              </m:r>
                              <m:r>
                                <a:rPr lang="en-US" sz="1600" b="0" i="1" smtClean="0">
                                  <a:latin typeface="Cambria Math"/>
                                  <a:ea typeface="Cambria Math"/>
                                </a:rPr>
                                <m:t>𝜇</m:t>
                              </m:r>
                              <m:acc>
                                <m:accPr>
                                  <m:chr m:val="̇"/>
                                  <m:ctrlPr>
                                    <a:rPr lang="en-US" sz="1600" b="0" i="1" smtClean="0">
                                      <a:latin typeface="Cambria Math" panose="02040503050406030204" pitchFamily="18" charset="0"/>
                                      <a:ea typeface="Cambria Math"/>
                                    </a:rPr>
                                  </m:ctrlPr>
                                </m:accPr>
                                <m:e>
                                  <m:r>
                                    <a:rPr lang="en-US" sz="1600" b="1" i="1" smtClean="0">
                                      <a:latin typeface="Cambria Math"/>
                                      <a:ea typeface="Cambria Math"/>
                                    </a:rPr>
                                    <m:t>𝝐</m:t>
                                  </m:r>
                                </m:e>
                              </m:acc>
                              <m:r>
                                <a:rPr lang="en-US" sz="1600" b="0" i="1" baseline="-25000" smtClean="0">
                                  <a:latin typeface="Cambria Math"/>
                                </a:rPr>
                                <m:t>1</m:t>
                              </m:r>
                              <m:r>
                                <a:rPr lang="en-US" sz="1600" b="0" i="1" smtClean="0">
                                  <a:latin typeface="Cambria Math"/>
                                </a:rPr>
                                <m:t>)=−</m:t>
                              </m:r>
                              <m:r>
                                <a:rPr lang="en-US" sz="1600" b="0" i="1" smtClean="0">
                                  <a:latin typeface="Cambria Math"/>
                                  <a:ea typeface="Cambria Math"/>
                                </a:rPr>
                                <m:t>𝜌</m:t>
                              </m:r>
                              <m:r>
                                <a:rPr lang="en-US" sz="1600" b="0" i="1" smtClean="0">
                                  <a:latin typeface="Cambria Math"/>
                                  <a:ea typeface="Cambria Math"/>
                                </a:rPr>
                                <m:t>𝑔</m:t>
                              </m:r>
                              <m:f>
                                <m:fPr>
                                  <m:ctrlPr>
                                    <a:rPr lang="en-US" sz="1600" b="0" i="1" smtClean="0">
                                      <a:latin typeface="Cambria Math" panose="02040503050406030204" pitchFamily="18" charset="0"/>
                                      <a:ea typeface="Cambria Math"/>
                                    </a:rPr>
                                  </m:ctrlPr>
                                </m:fPr>
                                <m:num>
                                  <m:r>
                                    <a:rPr lang="en-US" sz="1600" b="0" i="1" smtClean="0">
                                      <a:latin typeface="Cambria Math"/>
                                      <a:ea typeface="Cambria Math"/>
                                    </a:rPr>
                                    <m:t>𝜕</m:t>
                                  </m:r>
                                  <m:r>
                                    <a:rPr lang="en-US" sz="1600" b="0" i="1" smtClean="0">
                                      <a:latin typeface="Cambria Math"/>
                                      <a:ea typeface="Cambria Math"/>
                                    </a:rPr>
                                    <m:t>𝑠</m:t>
                                  </m:r>
                                </m:num>
                                <m:den>
                                  <m:r>
                                    <a:rPr lang="en-US" sz="1600" b="0" i="1" smtClean="0">
                                      <a:latin typeface="Cambria Math"/>
                                      <a:ea typeface="Cambria Math"/>
                                    </a:rPr>
                                    <m:t>𝜕</m:t>
                                  </m:r>
                                  <m:r>
                                    <a:rPr lang="en-US" sz="1600" b="0" i="1" smtClean="0">
                                      <a:latin typeface="Cambria Math"/>
                                      <a:ea typeface="Cambria Math"/>
                                    </a:rPr>
                                    <m:t>𝑥</m:t>
                                  </m:r>
                                </m:den>
                              </m:f>
                            </m:e>
                            <m:e>
                              <m:r>
                                <a:rPr lang="en-US" sz="1600" i="1">
                                  <a:latin typeface="Cambria Math"/>
                                </a:rPr>
                                <m:t>−</m:t>
                              </m:r>
                              <m:r>
                                <a:rPr lang="en-US" sz="1600" i="1">
                                  <a:latin typeface="Cambria Math"/>
                                  <a:ea typeface="Cambria Math"/>
                                </a:rPr>
                                <m:t>𝛻</m:t>
                              </m:r>
                              <m:r>
                                <a:rPr lang="en-US" sz="1600" i="1">
                                  <a:latin typeface="Cambria Math"/>
                                  <a:ea typeface="Cambria Math"/>
                                </a:rPr>
                                <m:t>∙(2</m:t>
                              </m:r>
                              <m:r>
                                <a:rPr lang="en-US" sz="1600" i="1">
                                  <a:latin typeface="Cambria Math"/>
                                  <a:ea typeface="Cambria Math"/>
                                </a:rPr>
                                <m:t>𝜇</m:t>
                              </m:r>
                              <m:acc>
                                <m:accPr>
                                  <m:chr m:val="̇"/>
                                  <m:ctrlPr>
                                    <a:rPr lang="en-US" sz="1600" b="1" i="1">
                                      <a:latin typeface="Cambria Math" panose="02040503050406030204" pitchFamily="18" charset="0"/>
                                      <a:ea typeface="Cambria Math"/>
                                    </a:rPr>
                                  </m:ctrlPr>
                                </m:accPr>
                                <m:e>
                                  <m:r>
                                    <a:rPr lang="en-US" sz="1600" b="1" i="1">
                                      <a:latin typeface="Cambria Math"/>
                                      <a:ea typeface="Cambria Math"/>
                                    </a:rPr>
                                    <m:t>𝝐</m:t>
                                  </m:r>
                                </m:e>
                              </m:acc>
                              <m:r>
                                <a:rPr lang="en-US" sz="1600" b="1" i="1" baseline="-25000" smtClean="0">
                                  <a:latin typeface="Cambria Math"/>
                                  <a:ea typeface="Cambria Math"/>
                                </a:rPr>
                                <m:t>𝟐</m:t>
                              </m:r>
                              <m:r>
                                <a:rPr lang="en-US" sz="1600" i="1">
                                  <a:latin typeface="Cambria Math"/>
                                </a:rPr>
                                <m:t>)=−</m:t>
                              </m:r>
                              <m:r>
                                <a:rPr lang="en-US" sz="1600" i="1">
                                  <a:latin typeface="Cambria Math"/>
                                  <a:ea typeface="Cambria Math"/>
                                </a:rPr>
                                <m:t>𝜌</m:t>
                              </m:r>
                              <m:r>
                                <a:rPr lang="en-US" sz="1600" i="1">
                                  <a:latin typeface="Cambria Math"/>
                                  <a:ea typeface="Cambria Math"/>
                                </a:rPr>
                                <m:t>𝑔</m:t>
                              </m:r>
                              <m:f>
                                <m:fPr>
                                  <m:ctrlPr>
                                    <a:rPr lang="en-US" sz="1600" i="1">
                                      <a:latin typeface="Cambria Math" panose="02040503050406030204" pitchFamily="18" charset="0"/>
                                      <a:ea typeface="Cambria Math"/>
                                    </a:rPr>
                                  </m:ctrlPr>
                                </m:fPr>
                                <m:num>
                                  <m:r>
                                    <a:rPr lang="en-US" sz="1600" i="1">
                                      <a:latin typeface="Cambria Math"/>
                                      <a:ea typeface="Cambria Math"/>
                                    </a:rPr>
                                    <m:t>𝜕</m:t>
                                  </m:r>
                                  <m:r>
                                    <a:rPr lang="en-US" sz="1600" i="1">
                                      <a:latin typeface="Cambria Math"/>
                                      <a:ea typeface="Cambria Math"/>
                                    </a:rPr>
                                    <m:t>𝑠</m:t>
                                  </m:r>
                                </m:num>
                                <m:den>
                                  <m:r>
                                    <a:rPr lang="en-US" sz="1600" i="1">
                                      <a:latin typeface="Cambria Math"/>
                                      <a:ea typeface="Cambria Math"/>
                                    </a:rPr>
                                    <m:t>𝜕</m:t>
                                  </m:r>
                                  <m:r>
                                    <a:rPr lang="en-US" sz="1600" b="0" i="1" smtClean="0">
                                      <a:latin typeface="Cambria Math"/>
                                      <a:ea typeface="Cambria Math"/>
                                    </a:rPr>
                                    <m:t>𝑦</m:t>
                                  </m:r>
                                </m:den>
                              </m:f>
                            </m:e>
                          </m:eqArr>
                        </m:e>
                      </m:d>
                    </m:oMath>
                  </m:oMathPara>
                </a14:m>
                <a:endParaRPr lang="en-US" sz="1600" dirty="0">
                  <a:latin typeface="Calibri" pitchFamily="34" charset="0"/>
                  <a:ea typeface="Cambria Math"/>
                </a:endParaRPr>
              </a:p>
            </p:txBody>
          </p:sp>
        </mc:Choice>
        <mc:Fallback xmlns="">
          <p:sp>
            <p:nvSpPr>
              <p:cNvPr id="50" name="TextBox 49">
                <a:extLst>
                  <a:ext uri="{FF2B5EF4-FFF2-40B4-BE49-F238E27FC236}">
                    <a16:creationId xmlns:a16="http://schemas.microsoft.com/office/drawing/2014/main" id="{4D26814F-7073-473C-8D01-B79865B82140}"/>
                  </a:ext>
                </a:extLst>
              </p:cNvPr>
              <p:cNvSpPr txBox="1">
                <a:spLocks noRot="1" noChangeAspect="1" noMove="1" noResize="1" noEditPoints="1" noAdjustHandles="1" noChangeArrowheads="1" noChangeShapeType="1" noTextEdit="1"/>
              </p:cNvSpPr>
              <p:nvPr/>
            </p:nvSpPr>
            <p:spPr>
              <a:xfrm>
                <a:off x="6138540" y="2597363"/>
                <a:ext cx="3005460" cy="1202189"/>
              </a:xfrm>
              <a:prstGeom prst="rect">
                <a:avLst/>
              </a:prstGeom>
              <a:blipFill>
                <a:blip r:embed="rId5"/>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52" name="TextBox 51">
                <a:extLst>
                  <a:ext uri="{FF2B5EF4-FFF2-40B4-BE49-F238E27FC236}">
                    <a16:creationId xmlns:a16="http://schemas.microsoft.com/office/drawing/2014/main" id="{0ED4C239-730F-4394-AC39-1DA5986158E0}"/>
                  </a:ext>
                </a:extLst>
              </p:cNvPr>
              <p:cNvSpPr txBox="1"/>
              <p:nvPr/>
            </p:nvSpPr>
            <p:spPr>
              <a:xfrm>
                <a:off x="1153844" y="2793994"/>
                <a:ext cx="2904067" cy="560538"/>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1600" i="1" smtClean="0">
                              <a:latin typeface="Cambria Math" panose="02040503050406030204" pitchFamily="18" charset="0"/>
                            </a:rPr>
                          </m:ctrlPr>
                        </m:fPr>
                        <m:num>
                          <m:r>
                            <a:rPr lang="en-US" sz="1600" i="1">
                              <a:latin typeface="Cambria Math"/>
                            </a:rPr>
                            <m:t>𝜕</m:t>
                          </m:r>
                          <m:r>
                            <a:rPr lang="en-US" sz="1600" b="0" i="1" smtClean="0">
                              <a:latin typeface="Cambria Math" panose="02040503050406030204" pitchFamily="18" charset="0"/>
                            </a:rPr>
                            <m:t>𝐻</m:t>
                          </m:r>
                        </m:num>
                        <m:den>
                          <m:r>
                            <a:rPr lang="en-US" sz="1600" i="1">
                              <a:latin typeface="Cambria Math"/>
                            </a:rPr>
                            <m:t>𝜕</m:t>
                          </m:r>
                          <m:r>
                            <a:rPr lang="en-US" sz="1600" i="1">
                              <a:latin typeface="Cambria Math"/>
                            </a:rPr>
                            <m:t>𝑡</m:t>
                          </m:r>
                        </m:den>
                      </m:f>
                      <m:r>
                        <a:rPr lang="en-US" sz="1600" i="1">
                          <a:latin typeface="Cambria Math"/>
                        </a:rPr>
                        <m:t>=−</m:t>
                      </m:r>
                      <m:r>
                        <a:rPr lang="en-US" sz="1600" i="1">
                          <a:latin typeface="Cambria Math"/>
                          <a:ea typeface="Cambria Math"/>
                        </a:rPr>
                        <m:t>𝛻</m:t>
                      </m:r>
                      <m:r>
                        <a:rPr lang="en-US" sz="1600" i="1">
                          <a:latin typeface="Cambria Math"/>
                          <a:ea typeface="Cambria Math"/>
                        </a:rPr>
                        <m:t>∙</m:t>
                      </m:r>
                      <m:d>
                        <m:dPr>
                          <m:ctrlPr>
                            <a:rPr lang="en-US" sz="1600" i="1">
                              <a:latin typeface="Cambria Math" panose="02040503050406030204" pitchFamily="18" charset="0"/>
                              <a:ea typeface="Cambria Math"/>
                            </a:rPr>
                          </m:ctrlPr>
                        </m:dPr>
                        <m:e>
                          <m:acc>
                            <m:accPr>
                              <m:chr m:val="̅"/>
                              <m:ctrlPr>
                                <a:rPr lang="en-US" sz="1600" i="1">
                                  <a:latin typeface="Cambria Math" panose="02040503050406030204" pitchFamily="18" charset="0"/>
                                  <a:ea typeface="Cambria Math"/>
                                </a:rPr>
                              </m:ctrlPr>
                            </m:accPr>
                            <m:e>
                              <m:r>
                                <a:rPr lang="en-US" sz="1600" b="1" i="1">
                                  <a:latin typeface="Cambria Math"/>
                                  <a:ea typeface="Cambria Math"/>
                                </a:rPr>
                                <m:t>𝒖</m:t>
                              </m:r>
                            </m:e>
                          </m:acc>
                          <m:r>
                            <a:rPr lang="en-US" sz="1600" b="0" i="1" smtClean="0">
                              <a:latin typeface="Cambria Math" panose="02040503050406030204" pitchFamily="18" charset="0"/>
                              <a:ea typeface="Cambria Math"/>
                            </a:rPr>
                            <m:t>𝐻</m:t>
                          </m:r>
                        </m:e>
                      </m:d>
                      <m:r>
                        <a:rPr lang="en-US" sz="1600" i="1">
                          <a:latin typeface="Cambria Math"/>
                          <a:ea typeface="Cambria Math"/>
                        </a:rPr>
                        <m:t>+</m:t>
                      </m:r>
                      <m:acc>
                        <m:accPr>
                          <m:chr m:val="̇"/>
                          <m:ctrlPr>
                            <a:rPr lang="en-US" sz="1600" i="1">
                              <a:latin typeface="Cambria Math" panose="02040503050406030204" pitchFamily="18" charset="0"/>
                              <a:ea typeface="Cambria Math"/>
                            </a:rPr>
                          </m:ctrlPr>
                        </m:accPr>
                        <m:e>
                          <m:r>
                            <a:rPr lang="en-US" sz="1600" i="1">
                              <a:latin typeface="Cambria Math"/>
                              <a:ea typeface="Cambria Math"/>
                            </a:rPr>
                            <m:t>𝑏</m:t>
                          </m:r>
                        </m:e>
                      </m:acc>
                    </m:oMath>
                  </m:oMathPara>
                </a14:m>
                <a:endParaRPr lang="en-US" sz="1600" dirty="0"/>
              </a:p>
            </p:txBody>
          </p:sp>
        </mc:Choice>
        <mc:Fallback xmlns="">
          <p:sp>
            <p:nvSpPr>
              <p:cNvPr id="52" name="TextBox 51">
                <a:extLst>
                  <a:ext uri="{FF2B5EF4-FFF2-40B4-BE49-F238E27FC236}">
                    <a16:creationId xmlns:a16="http://schemas.microsoft.com/office/drawing/2014/main" id="{0ED4C239-730F-4394-AC39-1DA5986158E0}"/>
                  </a:ext>
                </a:extLst>
              </p:cNvPr>
              <p:cNvSpPr txBox="1">
                <a:spLocks noRot="1" noChangeAspect="1" noMove="1" noResize="1" noEditPoints="1" noAdjustHandles="1" noChangeArrowheads="1" noChangeShapeType="1" noTextEdit="1"/>
              </p:cNvSpPr>
              <p:nvPr/>
            </p:nvSpPr>
            <p:spPr>
              <a:xfrm>
                <a:off x="1153844" y="2793994"/>
                <a:ext cx="2904067" cy="560538"/>
              </a:xfrm>
              <a:prstGeom prst="rect">
                <a:avLst/>
              </a:prstGeom>
              <a:blipFill>
                <a:blip r:embed="rId6"/>
                <a:stretch>
                  <a:fillRect/>
                </a:stretch>
              </a:blipFill>
            </p:spPr>
            <p:txBody>
              <a:bodyPr/>
              <a:lstStyle/>
              <a:p>
                <a:r>
                  <a:rPr lang="en-US">
                    <a:noFill/>
                  </a:rPr>
                  <a:t> </a:t>
                </a:r>
              </a:p>
            </p:txBody>
          </p:sp>
        </mc:Fallback>
      </mc:AlternateContent>
      <p:pic>
        <p:nvPicPr>
          <p:cNvPr id="54" name="Picture 1" descr="image003">
            <a:extLst>
              <a:ext uri="{FF2B5EF4-FFF2-40B4-BE49-F238E27FC236}">
                <a16:creationId xmlns:a16="http://schemas.microsoft.com/office/drawing/2014/main" id="{D3400CA0-9CEA-4C85-A6BE-6148E092EE14}"/>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934200" y="3789455"/>
            <a:ext cx="1483811" cy="774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55" name="Object 54">
            <a:extLst>
              <a:ext uri="{FF2B5EF4-FFF2-40B4-BE49-F238E27FC236}">
                <a16:creationId xmlns:a16="http://schemas.microsoft.com/office/drawing/2014/main" id="{CC79DD5F-A52A-488C-8BB3-2AB832A1AAC4}"/>
              </a:ext>
            </a:extLst>
          </p:cNvPr>
          <p:cNvGraphicFramePr>
            <a:graphicFrameLocks noChangeAspect="1"/>
          </p:cNvGraphicFramePr>
          <p:nvPr/>
        </p:nvGraphicFramePr>
        <p:xfrm>
          <a:off x="2072130" y="3953427"/>
          <a:ext cx="1574552" cy="578754"/>
        </p:xfrm>
        <a:graphic>
          <a:graphicData uri="http://schemas.openxmlformats.org/presentationml/2006/ole">
            <mc:AlternateContent xmlns:mc="http://schemas.openxmlformats.org/markup-compatibility/2006">
              <mc:Choice xmlns:v="urn:schemas-microsoft-com:vml" Requires="v">
                <p:oleObj spid="_x0000_s64668" r:id="rId8" imgW="4698360" imgH="1726920" progId="">
                  <p:embed/>
                </p:oleObj>
              </mc:Choice>
              <mc:Fallback>
                <p:oleObj r:id="rId8" imgW="4698360" imgH="1726920" progId="">
                  <p:embed/>
                  <p:pic>
                    <p:nvPicPr>
                      <p:cNvPr id="55" name="Object 54">
                        <a:extLst>
                          <a:ext uri="{FF2B5EF4-FFF2-40B4-BE49-F238E27FC236}">
                            <a16:creationId xmlns:a16="http://schemas.microsoft.com/office/drawing/2014/main" id="{CC79DD5F-A52A-488C-8BB3-2AB832A1AAC4}"/>
                          </a:ext>
                        </a:extLst>
                      </p:cNvPr>
                      <p:cNvPicPr/>
                      <p:nvPr/>
                    </p:nvPicPr>
                    <p:blipFill>
                      <a:blip r:embed="rId9"/>
                      <a:stretch>
                        <a:fillRect/>
                      </a:stretch>
                    </p:blipFill>
                    <p:spPr>
                      <a:xfrm>
                        <a:off x="2072130" y="3953427"/>
                        <a:ext cx="1574552" cy="578754"/>
                      </a:xfrm>
                      <a:prstGeom prst="rect">
                        <a:avLst/>
                      </a:prstGeom>
                    </p:spPr>
                  </p:pic>
                </p:oleObj>
              </mc:Fallback>
            </mc:AlternateContent>
          </a:graphicData>
        </a:graphic>
      </p:graphicFrame>
      <p:sp>
        <p:nvSpPr>
          <p:cNvPr id="62" name="TextBox 61"/>
          <p:cNvSpPr txBox="1"/>
          <p:nvPr/>
        </p:nvSpPr>
        <p:spPr>
          <a:xfrm>
            <a:off x="4411130" y="1623120"/>
            <a:ext cx="1842446" cy="830997"/>
          </a:xfrm>
          <a:prstGeom prst="rect">
            <a:avLst/>
          </a:prstGeom>
          <a:solidFill>
            <a:schemeClr val="bg1">
              <a:lumMod val="85000"/>
            </a:schemeClr>
          </a:solidFill>
          <a:ln>
            <a:solidFill>
              <a:schemeClr val="tx1"/>
            </a:solidFill>
            <a:prstDash val="dash"/>
          </a:ln>
        </p:spPr>
        <p:txBody>
          <a:bodyPr wrap="square" rtlCol="0">
            <a:spAutoFit/>
          </a:bodyPr>
          <a:lstStyle/>
          <a:p>
            <a:pPr algn="ctr"/>
            <a:r>
              <a:rPr lang="en-US" sz="1600" dirty="0">
                <a:latin typeface="Calibri" panose="020F0502020204030204" pitchFamily="34" charset="0"/>
                <a:cs typeface="Calibri" panose="020F0502020204030204" pitchFamily="34" charset="0"/>
              </a:rPr>
              <a:t>C++/Fortran Interface, Mesh Conversion</a:t>
            </a:r>
            <a:endParaRPr lang="en-US" sz="1200" dirty="0">
              <a:latin typeface="Calibri" panose="020F0502020204030204" pitchFamily="34" charset="0"/>
              <a:cs typeface="Calibri" panose="020F0502020204030204" pitchFamily="34" charset="0"/>
            </a:endParaRPr>
          </a:p>
        </p:txBody>
      </p:sp>
      <p:graphicFrame>
        <p:nvGraphicFramePr>
          <p:cNvPr id="63" name="Object 62">
            <a:extLst>
              <a:ext uri="{FF2B5EF4-FFF2-40B4-BE49-F238E27FC236}">
                <a16:creationId xmlns:a16="http://schemas.microsoft.com/office/drawing/2014/main" id="{53C654E2-5ADF-406C-8F5D-A62367295B46}"/>
              </a:ext>
            </a:extLst>
          </p:cNvPr>
          <p:cNvGraphicFramePr>
            <a:graphicFrameLocks noChangeAspect="1"/>
          </p:cNvGraphicFramePr>
          <p:nvPr/>
        </p:nvGraphicFramePr>
        <p:xfrm>
          <a:off x="144953" y="2816775"/>
          <a:ext cx="1227681" cy="661762"/>
        </p:xfrm>
        <a:graphic>
          <a:graphicData uri="http://schemas.openxmlformats.org/presentationml/2006/ole">
            <mc:AlternateContent xmlns:mc="http://schemas.openxmlformats.org/markup-compatibility/2006">
              <mc:Choice xmlns:v="urn:schemas-microsoft-com:vml" Requires="v">
                <p:oleObj spid="_x0000_s64669" r:id="rId10" imgW="3415680" imgH="1841040" progId="">
                  <p:embed/>
                </p:oleObj>
              </mc:Choice>
              <mc:Fallback>
                <p:oleObj r:id="rId10" imgW="3415680" imgH="1841040" progId="">
                  <p:embed/>
                  <p:pic>
                    <p:nvPicPr>
                      <p:cNvPr id="63" name="Object 62">
                        <a:extLst>
                          <a:ext uri="{FF2B5EF4-FFF2-40B4-BE49-F238E27FC236}">
                            <a16:creationId xmlns:a16="http://schemas.microsoft.com/office/drawing/2014/main" id="{53C654E2-5ADF-406C-8F5D-A62367295B46}"/>
                          </a:ext>
                        </a:extLst>
                      </p:cNvPr>
                      <p:cNvPicPr/>
                      <p:nvPr/>
                    </p:nvPicPr>
                    <p:blipFill>
                      <a:blip r:embed="rId11"/>
                      <a:stretch>
                        <a:fillRect/>
                      </a:stretch>
                    </p:blipFill>
                    <p:spPr>
                      <a:xfrm>
                        <a:off x="144953" y="2816775"/>
                        <a:ext cx="1227681" cy="661762"/>
                      </a:xfrm>
                      <a:prstGeom prst="rect">
                        <a:avLst/>
                      </a:prstGeom>
                    </p:spPr>
                  </p:pic>
                </p:oleObj>
              </mc:Fallback>
            </mc:AlternateContent>
          </a:graphicData>
        </a:graphic>
      </p:graphicFrame>
      <mc:AlternateContent xmlns:mc="http://schemas.openxmlformats.org/markup-compatibility/2006" xmlns:a14="http://schemas.microsoft.com/office/drawing/2010/main">
        <mc:Choice Requires="a14">
          <p:sp>
            <p:nvSpPr>
              <p:cNvPr id="2" name="Rectangle 1">
                <a:extLst>
                  <a:ext uri="{FF2B5EF4-FFF2-40B4-BE49-F238E27FC236}">
                    <a16:creationId xmlns:a16="http://schemas.microsoft.com/office/drawing/2014/main" id="{9745F972-F4AB-4734-9B38-6FFF39C41274}"/>
                  </a:ext>
                </a:extLst>
              </p:cNvPr>
              <p:cNvSpPr/>
              <p:nvPr/>
            </p:nvSpPr>
            <p:spPr>
              <a:xfrm>
                <a:off x="427232" y="3355928"/>
                <a:ext cx="4144768" cy="584775"/>
              </a:xfrm>
              <a:prstGeom prst="rect">
                <a:avLst/>
              </a:prstGeom>
            </p:spPr>
            <p:txBody>
              <a:bodyPr wrap="square">
                <a:spAutoFit/>
              </a:bodyPr>
              <a:lstStyle/>
              <a:p>
                <a:pPr lvl="2" algn="ctr"/>
                <a14:m>
                  <m:oMath xmlns:m="http://schemas.openxmlformats.org/officeDocument/2006/math">
                    <m:r>
                      <a:rPr lang="en-US" sz="1600" i="1" dirty="0" smtClean="0">
                        <a:latin typeface="Cambria Math" panose="02040503050406030204" pitchFamily="18" charset="0"/>
                        <a:cs typeface="Calibri" panose="020F0502020204030204" pitchFamily="34" charset="0"/>
                      </a:rPr>
                      <m:t>𝐻</m:t>
                    </m:r>
                  </m:oMath>
                </a14:m>
                <a:r>
                  <a:rPr lang="en-US" sz="1600" i="1" dirty="0">
                    <a:latin typeface="Calibri" panose="020F0502020204030204" pitchFamily="34" charset="0"/>
                    <a:cs typeface="Calibri" panose="020F0502020204030204" pitchFamily="34" charset="0"/>
                  </a:rPr>
                  <a:t> equation is solved with upwind scheme + incremental remap.</a:t>
                </a:r>
              </a:p>
            </p:txBody>
          </p:sp>
        </mc:Choice>
        <mc:Fallback xmlns="">
          <p:sp>
            <p:nvSpPr>
              <p:cNvPr id="2" name="Rectangle 1">
                <a:extLst>
                  <a:ext uri="{FF2B5EF4-FFF2-40B4-BE49-F238E27FC236}">
                    <a16:creationId xmlns:a16="http://schemas.microsoft.com/office/drawing/2014/main" id="{9745F972-F4AB-4734-9B38-6FFF39C41274}"/>
                  </a:ext>
                </a:extLst>
              </p:cNvPr>
              <p:cNvSpPr>
                <a:spLocks noRot="1" noChangeAspect="1" noMove="1" noResize="1" noEditPoints="1" noAdjustHandles="1" noChangeArrowheads="1" noChangeShapeType="1" noTextEdit="1"/>
              </p:cNvSpPr>
              <p:nvPr/>
            </p:nvSpPr>
            <p:spPr>
              <a:xfrm>
                <a:off x="427232" y="3355928"/>
                <a:ext cx="4144768" cy="584775"/>
              </a:xfrm>
              <a:prstGeom prst="rect">
                <a:avLst/>
              </a:prstGeom>
              <a:blipFill>
                <a:blip r:embed="rId12"/>
                <a:stretch>
                  <a:fillRect t="-3158" b="-13684"/>
                </a:stretch>
              </a:blipFill>
            </p:spPr>
            <p:txBody>
              <a:bodyPr/>
              <a:lstStyle/>
              <a:p>
                <a:r>
                  <a:rPr lang="en-US">
                    <a:noFill/>
                  </a:rPr>
                  <a:t> </a:t>
                </a:r>
              </a:p>
            </p:txBody>
          </p:sp>
        </mc:Fallback>
      </mc:AlternateContent>
    </p:spTree>
    <p:extLst>
      <p:ext uri="{BB962C8B-B14F-4D97-AF65-F5344CB8AC3E}">
        <p14:creationId xmlns:p14="http://schemas.microsoft.com/office/powerpoint/2010/main" val="1571862022"/>
      </p:ext>
    </p:extLst>
  </p:cSld>
  <p:clrMapOvr>
    <a:masterClrMapping/>
  </p:clrMapOvr>
</p:sld>
</file>

<file path=ppt/slides/slide1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152400" y="-228600"/>
            <a:ext cx="8633478" cy="1295400"/>
          </a:xfrm>
        </p:spPr>
        <p:txBody>
          <a:bodyPr/>
          <a:lstStyle/>
          <a:p>
            <a:pPr algn="l"/>
            <a:r>
              <a:rPr lang="en-US" sz="3600" dirty="0">
                <a:latin typeface="Calibri" panose="020F0502020204030204" pitchFamily="34" charset="0"/>
                <a:cs typeface="Calibri" panose="020F0502020204030204" pitchFamily="34" charset="0"/>
              </a:rPr>
              <a:t>FO Stokes-Thickness Coupling</a:t>
            </a:r>
          </a:p>
        </p:txBody>
      </p:sp>
      <p:sp>
        <p:nvSpPr>
          <p:cNvPr id="56" name="TextBox 55"/>
          <p:cNvSpPr txBox="1"/>
          <p:nvPr/>
        </p:nvSpPr>
        <p:spPr>
          <a:xfrm>
            <a:off x="6935205" y="1642794"/>
            <a:ext cx="1475343" cy="769441"/>
          </a:xfrm>
          <a:prstGeom prst="rect">
            <a:avLst/>
          </a:prstGeom>
          <a:solidFill>
            <a:schemeClr val="accent5">
              <a:lumMod val="60000"/>
              <a:lumOff val="40000"/>
            </a:schemeClr>
          </a:solidFill>
        </p:spPr>
        <p:txBody>
          <a:bodyPr wrap="square" rtlCol="0">
            <a:spAutoFit/>
          </a:bodyPr>
          <a:lstStyle/>
          <a:p>
            <a:pPr algn="ctr"/>
            <a:r>
              <a:rPr lang="en-US" sz="1600" i="1" dirty="0">
                <a:latin typeface="Calibri" panose="020F0502020204030204" pitchFamily="34" charset="0"/>
                <a:cs typeface="Calibri" panose="020F0502020204030204" pitchFamily="34" charset="0"/>
              </a:rPr>
              <a:t>Albany Land-Ice </a:t>
            </a:r>
            <a:r>
              <a:rPr lang="en-US" sz="1600" dirty="0">
                <a:latin typeface="Calibri" panose="020F0502020204030204" pitchFamily="34" charset="0"/>
                <a:cs typeface="Calibri" panose="020F0502020204030204" pitchFamily="34" charset="0"/>
              </a:rPr>
              <a:t>(C++)</a:t>
            </a:r>
          </a:p>
          <a:p>
            <a:pPr algn="ctr"/>
            <a:r>
              <a:rPr lang="en-US" sz="1200" dirty="0">
                <a:latin typeface="Calibri" panose="020F0502020204030204" pitchFamily="34" charset="0"/>
                <a:cs typeface="Calibri" panose="020F0502020204030204" pitchFamily="34" charset="0"/>
              </a:rPr>
              <a:t>velocity solve</a:t>
            </a:r>
          </a:p>
        </p:txBody>
      </p:sp>
      <p:sp>
        <p:nvSpPr>
          <p:cNvPr id="61" name="TextBox 60"/>
          <p:cNvSpPr txBox="1"/>
          <p:nvPr/>
        </p:nvSpPr>
        <p:spPr>
          <a:xfrm>
            <a:off x="1657013" y="1500588"/>
            <a:ext cx="1989669" cy="1138773"/>
          </a:xfrm>
          <a:prstGeom prst="rect">
            <a:avLst/>
          </a:prstGeom>
          <a:solidFill>
            <a:schemeClr val="accent5">
              <a:lumMod val="60000"/>
              <a:lumOff val="40000"/>
            </a:schemeClr>
          </a:solidFill>
        </p:spPr>
        <p:txBody>
          <a:bodyPr wrap="square" rtlCol="0">
            <a:spAutoFit/>
          </a:bodyPr>
          <a:lstStyle/>
          <a:p>
            <a:pPr algn="ctr"/>
            <a:r>
              <a:rPr lang="en-US" sz="1600" i="1" dirty="0">
                <a:latin typeface="Calibri" panose="020F0502020204030204" pitchFamily="34" charset="0"/>
                <a:cs typeface="Calibri" panose="020F0502020204030204" pitchFamily="34" charset="0"/>
              </a:rPr>
              <a:t>MPAS Land-Ice </a:t>
            </a:r>
            <a:r>
              <a:rPr lang="en-US" sz="1600" dirty="0">
                <a:latin typeface="Calibri" panose="020F0502020204030204" pitchFamily="34" charset="0"/>
                <a:cs typeface="Calibri" panose="020F0502020204030204" pitchFamily="34" charset="0"/>
              </a:rPr>
              <a:t>(Fortran)</a:t>
            </a:r>
          </a:p>
          <a:p>
            <a:pPr algn="ctr"/>
            <a:r>
              <a:rPr lang="en-US" sz="1200" dirty="0">
                <a:latin typeface="Calibri" panose="020F0502020204030204" pitchFamily="34" charset="0"/>
                <a:cs typeface="Calibri" panose="020F0502020204030204" pitchFamily="34" charset="0"/>
              </a:rPr>
              <a:t>Thickness evolution,  </a:t>
            </a:r>
          </a:p>
          <a:p>
            <a:pPr algn="ctr"/>
            <a:r>
              <a:rPr lang="en-US" sz="1200" dirty="0">
                <a:latin typeface="Calibri" panose="020F0502020204030204" pitchFamily="34" charset="0"/>
                <a:cs typeface="Calibri" panose="020F0502020204030204" pitchFamily="34" charset="0"/>
              </a:rPr>
              <a:t>temperature solve, </a:t>
            </a:r>
          </a:p>
          <a:p>
            <a:pPr algn="ctr"/>
            <a:r>
              <a:rPr lang="en-US" sz="1200" dirty="0">
                <a:latin typeface="Calibri" panose="020F0502020204030204" pitchFamily="34" charset="0"/>
                <a:cs typeface="Calibri" panose="020F0502020204030204" pitchFamily="34" charset="0"/>
              </a:rPr>
              <a:t>coupling to DOE-ESM</a:t>
            </a:r>
          </a:p>
        </p:txBody>
      </p:sp>
      <p:sp>
        <p:nvSpPr>
          <p:cNvPr id="64" name="TextBox 63"/>
          <p:cNvSpPr txBox="1"/>
          <p:nvPr/>
        </p:nvSpPr>
        <p:spPr>
          <a:xfrm>
            <a:off x="195344" y="1781971"/>
            <a:ext cx="1014897" cy="584775"/>
          </a:xfrm>
          <a:prstGeom prst="rect">
            <a:avLst/>
          </a:prstGeom>
          <a:solidFill>
            <a:srgbClr val="FFFF99"/>
          </a:solidFill>
        </p:spPr>
        <p:txBody>
          <a:bodyPr wrap="square" rtlCol="0">
            <a:spAutoFit/>
          </a:bodyPr>
          <a:lstStyle/>
          <a:p>
            <a:pPr algn="ctr"/>
            <a:r>
              <a:rPr lang="en-US" sz="1600" dirty="0" err="1">
                <a:latin typeface="Calibri" panose="020F0502020204030204" pitchFamily="34" charset="0"/>
                <a:cs typeface="Calibri" panose="020F0502020204030204" pitchFamily="34" charset="0"/>
              </a:rPr>
              <a:t>LandIce_model</a:t>
            </a:r>
            <a:endParaRPr lang="en-US" sz="1600" dirty="0">
              <a:latin typeface="Calibri" panose="020F0502020204030204" pitchFamily="34" charset="0"/>
              <a:cs typeface="Calibri" panose="020F0502020204030204" pitchFamily="34" charset="0"/>
            </a:endParaRPr>
          </a:p>
        </p:txBody>
      </p:sp>
      <p:cxnSp>
        <p:nvCxnSpPr>
          <p:cNvPr id="70" name="Straight Arrow Connector 69"/>
          <p:cNvCxnSpPr>
            <a:cxnSpLocks/>
          </p:cNvCxnSpPr>
          <p:nvPr/>
        </p:nvCxnSpPr>
        <p:spPr>
          <a:xfrm flipH="1">
            <a:off x="3646683" y="1905000"/>
            <a:ext cx="822456"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pic>
        <p:nvPicPr>
          <p:cNvPr id="93" name="Picture 3"/>
          <p:cNvPicPr>
            <a:picLocks noChangeAspect="1" noChangeArrowheads="1"/>
          </p:cNvPicPr>
          <p:nvPr/>
        </p:nvPicPr>
        <p:blipFill>
          <a:blip r:embed="rId4" cstate="print">
            <a:extLst>
              <a:ext uri="{28A0092B-C50C-407E-A947-70E740481C1C}">
                <a14:useLocalDpi xmlns:a14="http://schemas.microsoft.com/office/drawing/2010/main" val="0"/>
              </a:ext>
            </a:extLst>
          </a:blip>
          <a:stretch>
            <a:fillRect/>
          </a:stretch>
        </p:blipFill>
        <p:spPr bwMode="auto">
          <a:xfrm>
            <a:off x="5008707" y="2827626"/>
            <a:ext cx="1062048" cy="127445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cxnSp>
        <p:nvCxnSpPr>
          <p:cNvPr id="31" name="Straight Arrow Connector 30"/>
          <p:cNvCxnSpPr>
            <a:cxnSpLocks/>
          </p:cNvCxnSpPr>
          <p:nvPr/>
        </p:nvCxnSpPr>
        <p:spPr>
          <a:xfrm flipV="1">
            <a:off x="2617924" y="1210074"/>
            <a:ext cx="0" cy="306036"/>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4" name="TextBox 13"/>
          <p:cNvSpPr txBox="1"/>
          <p:nvPr/>
        </p:nvSpPr>
        <p:spPr>
          <a:xfrm>
            <a:off x="1981200" y="880442"/>
            <a:ext cx="1273448" cy="338554"/>
          </a:xfrm>
          <a:prstGeom prst="rect">
            <a:avLst/>
          </a:prstGeom>
          <a:solidFill>
            <a:srgbClr val="CCFF66"/>
          </a:solidFill>
          <a:ln>
            <a:noFill/>
          </a:ln>
        </p:spPr>
        <p:txBody>
          <a:bodyPr wrap="square" rtlCol="0">
            <a:spAutoFit/>
          </a:bodyPr>
          <a:lstStyle/>
          <a:p>
            <a:pPr algn="ctr"/>
            <a:r>
              <a:rPr lang="en-US" sz="1600" dirty="0">
                <a:latin typeface="Calibri" panose="020F0502020204030204" pitchFamily="34" charset="0"/>
                <a:cs typeface="Calibri" panose="020F0502020204030204" pitchFamily="34" charset="0"/>
              </a:rPr>
              <a:t>output file</a:t>
            </a:r>
          </a:p>
        </p:txBody>
      </p:sp>
      <p:cxnSp>
        <p:nvCxnSpPr>
          <p:cNvPr id="51" name="Straight Arrow Connector 50"/>
          <p:cNvCxnSpPr>
            <a:cxnSpLocks/>
          </p:cNvCxnSpPr>
          <p:nvPr/>
        </p:nvCxnSpPr>
        <p:spPr>
          <a:xfrm>
            <a:off x="3646682" y="2195706"/>
            <a:ext cx="764448"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5" name="Straight Arrow Connector 44">
            <a:extLst>
              <a:ext uri="{FF2B5EF4-FFF2-40B4-BE49-F238E27FC236}">
                <a16:creationId xmlns:a16="http://schemas.microsoft.com/office/drawing/2014/main" id="{10ED0573-7563-43C1-87C9-C61F4392862E}"/>
              </a:ext>
            </a:extLst>
          </p:cNvPr>
          <p:cNvCxnSpPr>
            <a:cxnSpLocks/>
          </p:cNvCxnSpPr>
          <p:nvPr/>
        </p:nvCxnSpPr>
        <p:spPr>
          <a:xfrm flipH="1">
            <a:off x="6253577" y="1866927"/>
            <a:ext cx="695304"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6" name="Straight Arrow Connector 45">
            <a:extLst>
              <a:ext uri="{FF2B5EF4-FFF2-40B4-BE49-F238E27FC236}">
                <a16:creationId xmlns:a16="http://schemas.microsoft.com/office/drawing/2014/main" id="{4A8FDDA9-03B8-4490-B89E-E6D89D744190}"/>
              </a:ext>
            </a:extLst>
          </p:cNvPr>
          <p:cNvCxnSpPr>
            <a:cxnSpLocks/>
          </p:cNvCxnSpPr>
          <p:nvPr/>
        </p:nvCxnSpPr>
        <p:spPr>
          <a:xfrm flipV="1">
            <a:off x="6253576" y="2195706"/>
            <a:ext cx="680624" cy="1"/>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7" name="Straight Arrow Connector 46">
            <a:extLst>
              <a:ext uri="{FF2B5EF4-FFF2-40B4-BE49-F238E27FC236}">
                <a16:creationId xmlns:a16="http://schemas.microsoft.com/office/drawing/2014/main" id="{92496DAC-D804-46DF-B003-F1BA8B930108}"/>
              </a:ext>
            </a:extLst>
          </p:cNvPr>
          <p:cNvCxnSpPr>
            <a:cxnSpLocks/>
          </p:cNvCxnSpPr>
          <p:nvPr/>
        </p:nvCxnSpPr>
        <p:spPr>
          <a:xfrm>
            <a:off x="1222524" y="2069974"/>
            <a:ext cx="450552"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4D26814F-7073-473C-8D01-B79865B82140}"/>
                  </a:ext>
                </a:extLst>
              </p:cNvPr>
              <p:cNvSpPr txBox="1"/>
              <p:nvPr/>
            </p:nvSpPr>
            <p:spPr>
              <a:xfrm>
                <a:off x="6138540" y="2597363"/>
                <a:ext cx="3005460" cy="1202189"/>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600" i="1" smtClean="0">
                              <a:latin typeface="Cambria Math" panose="02040503050406030204" pitchFamily="18" charset="0"/>
                            </a:rPr>
                          </m:ctrlPr>
                        </m:dPr>
                        <m:e>
                          <m:eqArr>
                            <m:eqArrPr>
                              <m:ctrlPr>
                                <a:rPr lang="en-US" sz="1600" i="1" smtClean="0">
                                  <a:latin typeface="Cambria Math" panose="02040503050406030204" pitchFamily="18" charset="0"/>
                                </a:rPr>
                              </m:ctrlPr>
                            </m:eqArrPr>
                            <m:e>
                              <m:r>
                                <a:rPr lang="en-US" sz="1600" b="0" i="1" smtClean="0">
                                  <a:latin typeface="Cambria Math"/>
                                </a:rPr>
                                <m:t>−</m:t>
                              </m:r>
                              <m:r>
                                <a:rPr lang="en-US" sz="1600" b="0" i="1" smtClean="0">
                                  <a:latin typeface="Cambria Math"/>
                                  <a:ea typeface="Cambria Math"/>
                                </a:rPr>
                                <m:t>𝛻</m:t>
                              </m:r>
                              <m:r>
                                <a:rPr lang="en-US" sz="1600" b="0" i="1" smtClean="0">
                                  <a:latin typeface="Cambria Math"/>
                                  <a:ea typeface="Cambria Math"/>
                                </a:rPr>
                                <m:t>∙(2</m:t>
                              </m:r>
                              <m:r>
                                <a:rPr lang="en-US" sz="1600" b="0" i="1" smtClean="0">
                                  <a:latin typeface="Cambria Math"/>
                                  <a:ea typeface="Cambria Math"/>
                                </a:rPr>
                                <m:t>𝜇</m:t>
                              </m:r>
                              <m:acc>
                                <m:accPr>
                                  <m:chr m:val="̇"/>
                                  <m:ctrlPr>
                                    <a:rPr lang="en-US" sz="1600" b="0" i="1" smtClean="0">
                                      <a:latin typeface="Cambria Math" panose="02040503050406030204" pitchFamily="18" charset="0"/>
                                      <a:ea typeface="Cambria Math"/>
                                    </a:rPr>
                                  </m:ctrlPr>
                                </m:accPr>
                                <m:e>
                                  <m:r>
                                    <a:rPr lang="en-US" sz="1600" b="1" i="1" smtClean="0">
                                      <a:latin typeface="Cambria Math"/>
                                      <a:ea typeface="Cambria Math"/>
                                    </a:rPr>
                                    <m:t>𝝐</m:t>
                                  </m:r>
                                </m:e>
                              </m:acc>
                              <m:r>
                                <a:rPr lang="en-US" sz="1600" b="0" i="1" baseline="-25000" smtClean="0">
                                  <a:latin typeface="Cambria Math"/>
                                </a:rPr>
                                <m:t>1</m:t>
                              </m:r>
                              <m:r>
                                <a:rPr lang="en-US" sz="1600" b="0" i="1" smtClean="0">
                                  <a:latin typeface="Cambria Math"/>
                                </a:rPr>
                                <m:t>)=−</m:t>
                              </m:r>
                              <m:r>
                                <a:rPr lang="en-US" sz="1600" b="0" i="1" smtClean="0">
                                  <a:latin typeface="Cambria Math"/>
                                  <a:ea typeface="Cambria Math"/>
                                </a:rPr>
                                <m:t>𝜌</m:t>
                              </m:r>
                              <m:r>
                                <a:rPr lang="en-US" sz="1600" b="0" i="1" smtClean="0">
                                  <a:latin typeface="Cambria Math"/>
                                  <a:ea typeface="Cambria Math"/>
                                </a:rPr>
                                <m:t>𝑔</m:t>
                              </m:r>
                              <m:f>
                                <m:fPr>
                                  <m:ctrlPr>
                                    <a:rPr lang="en-US" sz="1600" b="0" i="1" smtClean="0">
                                      <a:latin typeface="Cambria Math" panose="02040503050406030204" pitchFamily="18" charset="0"/>
                                      <a:ea typeface="Cambria Math"/>
                                    </a:rPr>
                                  </m:ctrlPr>
                                </m:fPr>
                                <m:num>
                                  <m:r>
                                    <a:rPr lang="en-US" sz="1600" b="0" i="1" smtClean="0">
                                      <a:latin typeface="Cambria Math"/>
                                      <a:ea typeface="Cambria Math"/>
                                    </a:rPr>
                                    <m:t>𝜕</m:t>
                                  </m:r>
                                  <m:r>
                                    <a:rPr lang="en-US" sz="1600" b="0" i="1" smtClean="0">
                                      <a:latin typeface="Cambria Math"/>
                                      <a:ea typeface="Cambria Math"/>
                                    </a:rPr>
                                    <m:t>𝑠</m:t>
                                  </m:r>
                                </m:num>
                                <m:den>
                                  <m:r>
                                    <a:rPr lang="en-US" sz="1600" b="0" i="1" smtClean="0">
                                      <a:latin typeface="Cambria Math"/>
                                      <a:ea typeface="Cambria Math"/>
                                    </a:rPr>
                                    <m:t>𝜕</m:t>
                                  </m:r>
                                  <m:r>
                                    <a:rPr lang="en-US" sz="1600" b="0" i="1" smtClean="0">
                                      <a:latin typeface="Cambria Math"/>
                                      <a:ea typeface="Cambria Math"/>
                                    </a:rPr>
                                    <m:t>𝑥</m:t>
                                  </m:r>
                                </m:den>
                              </m:f>
                            </m:e>
                            <m:e>
                              <m:r>
                                <a:rPr lang="en-US" sz="1600" i="1">
                                  <a:latin typeface="Cambria Math"/>
                                </a:rPr>
                                <m:t>−</m:t>
                              </m:r>
                              <m:r>
                                <a:rPr lang="en-US" sz="1600" i="1">
                                  <a:latin typeface="Cambria Math"/>
                                  <a:ea typeface="Cambria Math"/>
                                </a:rPr>
                                <m:t>𝛻</m:t>
                              </m:r>
                              <m:r>
                                <a:rPr lang="en-US" sz="1600" i="1">
                                  <a:latin typeface="Cambria Math"/>
                                  <a:ea typeface="Cambria Math"/>
                                </a:rPr>
                                <m:t>∙(2</m:t>
                              </m:r>
                              <m:r>
                                <a:rPr lang="en-US" sz="1600" i="1">
                                  <a:latin typeface="Cambria Math"/>
                                  <a:ea typeface="Cambria Math"/>
                                </a:rPr>
                                <m:t>𝜇</m:t>
                              </m:r>
                              <m:acc>
                                <m:accPr>
                                  <m:chr m:val="̇"/>
                                  <m:ctrlPr>
                                    <a:rPr lang="en-US" sz="1600" b="1" i="1">
                                      <a:latin typeface="Cambria Math" panose="02040503050406030204" pitchFamily="18" charset="0"/>
                                      <a:ea typeface="Cambria Math"/>
                                    </a:rPr>
                                  </m:ctrlPr>
                                </m:accPr>
                                <m:e>
                                  <m:r>
                                    <a:rPr lang="en-US" sz="1600" b="1" i="1">
                                      <a:latin typeface="Cambria Math"/>
                                      <a:ea typeface="Cambria Math"/>
                                    </a:rPr>
                                    <m:t>𝝐</m:t>
                                  </m:r>
                                </m:e>
                              </m:acc>
                              <m:r>
                                <a:rPr lang="en-US" sz="1600" b="1" i="1" baseline="-25000" smtClean="0">
                                  <a:latin typeface="Cambria Math"/>
                                  <a:ea typeface="Cambria Math"/>
                                </a:rPr>
                                <m:t>𝟐</m:t>
                              </m:r>
                              <m:r>
                                <a:rPr lang="en-US" sz="1600" i="1">
                                  <a:latin typeface="Cambria Math"/>
                                </a:rPr>
                                <m:t>)=−</m:t>
                              </m:r>
                              <m:r>
                                <a:rPr lang="en-US" sz="1600" i="1">
                                  <a:latin typeface="Cambria Math"/>
                                  <a:ea typeface="Cambria Math"/>
                                </a:rPr>
                                <m:t>𝜌</m:t>
                              </m:r>
                              <m:r>
                                <a:rPr lang="en-US" sz="1600" i="1">
                                  <a:latin typeface="Cambria Math"/>
                                  <a:ea typeface="Cambria Math"/>
                                </a:rPr>
                                <m:t>𝑔</m:t>
                              </m:r>
                              <m:f>
                                <m:fPr>
                                  <m:ctrlPr>
                                    <a:rPr lang="en-US" sz="1600" i="1">
                                      <a:latin typeface="Cambria Math" panose="02040503050406030204" pitchFamily="18" charset="0"/>
                                      <a:ea typeface="Cambria Math"/>
                                    </a:rPr>
                                  </m:ctrlPr>
                                </m:fPr>
                                <m:num>
                                  <m:r>
                                    <a:rPr lang="en-US" sz="1600" i="1">
                                      <a:latin typeface="Cambria Math"/>
                                      <a:ea typeface="Cambria Math"/>
                                    </a:rPr>
                                    <m:t>𝜕</m:t>
                                  </m:r>
                                  <m:r>
                                    <a:rPr lang="en-US" sz="1600" i="1">
                                      <a:latin typeface="Cambria Math"/>
                                      <a:ea typeface="Cambria Math"/>
                                    </a:rPr>
                                    <m:t>𝑠</m:t>
                                  </m:r>
                                </m:num>
                                <m:den>
                                  <m:r>
                                    <a:rPr lang="en-US" sz="1600" i="1">
                                      <a:latin typeface="Cambria Math"/>
                                      <a:ea typeface="Cambria Math"/>
                                    </a:rPr>
                                    <m:t>𝜕</m:t>
                                  </m:r>
                                  <m:r>
                                    <a:rPr lang="en-US" sz="1600" b="0" i="1" smtClean="0">
                                      <a:latin typeface="Cambria Math"/>
                                      <a:ea typeface="Cambria Math"/>
                                    </a:rPr>
                                    <m:t>𝑦</m:t>
                                  </m:r>
                                </m:den>
                              </m:f>
                            </m:e>
                          </m:eqArr>
                        </m:e>
                      </m:d>
                    </m:oMath>
                  </m:oMathPara>
                </a14:m>
                <a:endParaRPr lang="en-US" sz="1600" dirty="0">
                  <a:latin typeface="Calibri" pitchFamily="34" charset="0"/>
                  <a:ea typeface="Cambria Math"/>
                </a:endParaRPr>
              </a:p>
            </p:txBody>
          </p:sp>
        </mc:Choice>
        <mc:Fallback xmlns="">
          <p:sp>
            <p:nvSpPr>
              <p:cNvPr id="50" name="TextBox 49">
                <a:extLst>
                  <a:ext uri="{FF2B5EF4-FFF2-40B4-BE49-F238E27FC236}">
                    <a16:creationId xmlns:a16="http://schemas.microsoft.com/office/drawing/2014/main" id="{4D26814F-7073-473C-8D01-B79865B82140}"/>
                  </a:ext>
                </a:extLst>
              </p:cNvPr>
              <p:cNvSpPr txBox="1">
                <a:spLocks noRot="1" noChangeAspect="1" noMove="1" noResize="1" noEditPoints="1" noAdjustHandles="1" noChangeArrowheads="1" noChangeShapeType="1" noTextEdit="1"/>
              </p:cNvSpPr>
              <p:nvPr/>
            </p:nvSpPr>
            <p:spPr>
              <a:xfrm>
                <a:off x="6138540" y="2597363"/>
                <a:ext cx="3005460" cy="1202189"/>
              </a:xfrm>
              <a:prstGeom prst="rect">
                <a:avLst/>
              </a:prstGeom>
              <a:blipFill>
                <a:blip r:embed="rId5"/>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52" name="TextBox 51">
                <a:extLst>
                  <a:ext uri="{FF2B5EF4-FFF2-40B4-BE49-F238E27FC236}">
                    <a16:creationId xmlns:a16="http://schemas.microsoft.com/office/drawing/2014/main" id="{0ED4C239-730F-4394-AC39-1DA5986158E0}"/>
                  </a:ext>
                </a:extLst>
              </p:cNvPr>
              <p:cNvSpPr txBox="1"/>
              <p:nvPr/>
            </p:nvSpPr>
            <p:spPr>
              <a:xfrm>
                <a:off x="1153844" y="2793994"/>
                <a:ext cx="2904067" cy="560538"/>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1600" i="1" smtClean="0">
                              <a:latin typeface="Cambria Math" panose="02040503050406030204" pitchFamily="18" charset="0"/>
                            </a:rPr>
                          </m:ctrlPr>
                        </m:fPr>
                        <m:num>
                          <m:r>
                            <a:rPr lang="en-US" sz="1600" i="1">
                              <a:latin typeface="Cambria Math"/>
                            </a:rPr>
                            <m:t>𝜕</m:t>
                          </m:r>
                          <m:r>
                            <a:rPr lang="en-US" sz="1600" b="0" i="1" smtClean="0">
                              <a:latin typeface="Cambria Math" panose="02040503050406030204" pitchFamily="18" charset="0"/>
                            </a:rPr>
                            <m:t>𝐻</m:t>
                          </m:r>
                        </m:num>
                        <m:den>
                          <m:r>
                            <a:rPr lang="en-US" sz="1600" i="1">
                              <a:latin typeface="Cambria Math"/>
                            </a:rPr>
                            <m:t>𝜕</m:t>
                          </m:r>
                          <m:r>
                            <a:rPr lang="en-US" sz="1600" i="1">
                              <a:latin typeface="Cambria Math"/>
                            </a:rPr>
                            <m:t>𝑡</m:t>
                          </m:r>
                        </m:den>
                      </m:f>
                      <m:r>
                        <a:rPr lang="en-US" sz="1600" i="1">
                          <a:latin typeface="Cambria Math"/>
                        </a:rPr>
                        <m:t>=−</m:t>
                      </m:r>
                      <m:r>
                        <a:rPr lang="en-US" sz="1600" i="1">
                          <a:latin typeface="Cambria Math"/>
                          <a:ea typeface="Cambria Math"/>
                        </a:rPr>
                        <m:t>𝛻</m:t>
                      </m:r>
                      <m:r>
                        <a:rPr lang="en-US" sz="1600" i="1">
                          <a:latin typeface="Cambria Math"/>
                          <a:ea typeface="Cambria Math"/>
                        </a:rPr>
                        <m:t>∙</m:t>
                      </m:r>
                      <m:d>
                        <m:dPr>
                          <m:ctrlPr>
                            <a:rPr lang="en-US" sz="1600" i="1">
                              <a:latin typeface="Cambria Math" panose="02040503050406030204" pitchFamily="18" charset="0"/>
                              <a:ea typeface="Cambria Math"/>
                            </a:rPr>
                          </m:ctrlPr>
                        </m:dPr>
                        <m:e>
                          <m:acc>
                            <m:accPr>
                              <m:chr m:val="̅"/>
                              <m:ctrlPr>
                                <a:rPr lang="en-US" sz="1600" i="1">
                                  <a:latin typeface="Cambria Math" panose="02040503050406030204" pitchFamily="18" charset="0"/>
                                  <a:ea typeface="Cambria Math"/>
                                </a:rPr>
                              </m:ctrlPr>
                            </m:accPr>
                            <m:e>
                              <m:r>
                                <a:rPr lang="en-US" sz="1600" b="1" i="1">
                                  <a:latin typeface="Cambria Math"/>
                                  <a:ea typeface="Cambria Math"/>
                                </a:rPr>
                                <m:t>𝒖</m:t>
                              </m:r>
                            </m:e>
                          </m:acc>
                          <m:r>
                            <a:rPr lang="en-US" sz="1600" b="0" i="1" smtClean="0">
                              <a:latin typeface="Cambria Math" panose="02040503050406030204" pitchFamily="18" charset="0"/>
                              <a:ea typeface="Cambria Math"/>
                            </a:rPr>
                            <m:t>𝐻</m:t>
                          </m:r>
                        </m:e>
                      </m:d>
                      <m:r>
                        <a:rPr lang="en-US" sz="1600" i="1">
                          <a:latin typeface="Cambria Math"/>
                          <a:ea typeface="Cambria Math"/>
                        </a:rPr>
                        <m:t>+</m:t>
                      </m:r>
                      <m:acc>
                        <m:accPr>
                          <m:chr m:val="̇"/>
                          <m:ctrlPr>
                            <a:rPr lang="en-US" sz="1600" i="1">
                              <a:latin typeface="Cambria Math" panose="02040503050406030204" pitchFamily="18" charset="0"/>
                              <a:ea typeface="Cambria Math"/>
                            </a:rPr>
                          </m:ctrlPr>
                        </m:accPr>
                        <m:e>
                          <m:r>
                            <a:rPr lang="en-US" sz="1600" i="1">
                              <a:latin typeface="Cambria Math"/>
                              <a:ea typeface="Cambria Math"/>
                            </a:rPr>
                            <m:t>𝑏</m:t>
                          </m:r>
                        </m:e>
                      </m:acc>
                    </m:oMath>
                  </m:oMathPara>
                </a14:m>
                <a:endParaRPr lang="en-US" sz="1600" dirty="0"/>
              </a:p>
            </p:txBody>
          </p:sp>
        </mc:Choice>
        <mc:Fallback xmlns="">
          <p:sp>
            <p:nvSpPr>
              <p:cNvPr id="52" name="TextBox 51">
                <a:extLst>
                  <a:ext uri="{FF2B5EF4-FFF2-40B4-BE49-F238E27FC236}">
                    <a16:creationId xmlns:a16="http://schemas.microsoft.com/office/drawing/2014/main" id="{0ED4C239-730F-4394-AC39-1DA5986158E0}"/>
                  </a:ext>
                </a:extLst>
              </p:cNvPr>
              <p:cNvSpPr txBox="1">
                <a:spLocks noRot="1" noChangeAspect="1" noMove="1" noResize="1" noEditPoints="1" noAdjustHandles="1" noChangeArrowheads="1" noChangeShapeType="1" noTextEdit="1"/>
              </p:cNvSpPr>
              <p:nvPr/>
            </p:nvSpPr>
            <p:spPr>
              <a:xfrm>
                <a:off x="1153844" y="2793994"/>
                <a:ext cx="2904067" cy="560538"/>
              </a:xfrm>
              <a:prstGeom prst="rect">
                <a:avLst/>
              </a:prstGeom>
              <a:blipFill>
                <a:blip r:embed="rId6"/>
                <a:stretch>
                  <a:fillRect/>
                </a:stretch>
              </a:blipFill>
            </p:spPr>
            <p:txBody>
              <a:bodyPr/>
              <a:lstStyle/>
              <a:p>
                <a:r>
                  <a:rPr lang="en-US">
                    <a:noFill/>
                  </a:rPr>
                  <a:t> </a:t>
                </a:r>
              </a:p>
            </p:txBody>
          </p:sp>
        </mc:Fallback>
      </mc:AlternateContent>
      <p:pic>
        <p:nvPicPr>
          <p:cNvPr id="54" name="Picture 1" descr="image003">
            <a:extLst>
              <a:ext uri="{FF2B5EF4-FFF2-40B4-BE49-F238E27FC236}">
                <a16:creationId xmlns:a16="http://schemas.microsoft.com/office/drawing/2014/main" id="{D3400CA0-9CEA-4C85-A6BE-6148E092EE14}"/>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934200" y="3789455"/>
            <a:ext cx="1483811" cy="774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55" name="Object 54">
            <a:extLst>
              <a:ext uri="{FF2B5EF4-FFF2-40B4-BE49-F238E27FC236}">
                <a16:creationId xmlns:a16="http://schemas.microsoft.com/office/drawing/2014/main" id="{CC79DD5F-A52A-488C-8BB3-2AB832A1AAC4}"/>
              </a:ext>
            </a:extLst>
          </p:cNvPr>
          <p:cNvGraphicFramePr>
            <a:graphicFrameLocks noChangeAspect="1"/>
          </p:cNvGraphicFramePr>
          <p:nvPr/>
        </p:nvGraphicFramePr>
        <p:xfrm>
          <a:off x="2072130" y="3953427"/>
          <a:ext cx="1574552" cy="578754"/>
        </p:xfrm>
        <a:graphic>
          <a:graphicData uri="http://schemas.openxmlformats.org/presentationml/2006/ole">
            <mc:AlternateContent xmlns:mc="http://schemas.openxmlformats.org/markup-compatibility/2006">
              <mc:Choice xmlns:v="urn:schemas-microsoft-com:vml" Requires="v">
                <p:oleObj spid="_x0000_s65692" r:id="rId8" imgW="4698360" imgH="1726920" progId="">
                  <p:embed/>
                </p:oleObj>
              </mc:Choice>
              <mc:Fallback>
                <p:oleObj r:id="rId8" imgW="4698360" imgH="1726920" progId="">
                  <p:embed/>
                  <p:pic>
                    <p:nvPicPr>
                      <p:cNvPr id="55" name="Object 54">
                        <a:extLst>
                          <a:ext uri="{FF2B5EF4-FFF2-40B4-BE49-F238E27FC236}">
                            <a16:creationId xmlns:a16="http://schemas.microsoft.com/office/drawing/2014/main" id="{CC79DD5F-A52A-488C-8BB3-2AB832A1AAC4}"/>
                          </a:ext>
                        </a:extLst>
                      </p:cNvPr>
                      <p:cNvPicPr/>
                      <p:nvPr/>
                    </p:nvPicPr>
                    <p:blipFill>
                      <a:blip r:embed="rId9"/>
                      <a:stretch>
                        <a:fillRect/>
                      </a:stretch>
                    </p:blipFill>
                    <p:spPr>
                      <a:xfrm>
                        <a:off x="2072130" y="3953427"/>
                        <a:ext cx="1574552" cy="578754"/>
                      </a:xfrm>
                      <a:prstGeom prst="rect">
                        <a:avLst/>
                      </a:prstGeom>
                    </p:spPr>
                  </p:pic>
                </p:oleObj>
              </mc:Fallback>
            </mc:AlternateContent>
          </a:graphicData>
        </a:graphic>
      </p:graphicFrame>
      <p:sp>
        <p:nvSpPr>
          <p:cNvPr id="62" name="TextBox 61"/>
          <p:cNvSpPr txBox="1"/>
          <p:nvPr/>
        </p:nvSpPr>
        <p:spPr>
          <a:xfrm>
            <a:off x="4411130" y="1623120"/>
            <a:ext cx="1842446" cy="830997"/>
          </a:xfrm>
          <a:prstGeom prst="rect">
            <a:avLst/>
          </a:prstGeom>
          <a:solidFill>
            <a:schemeClr val="bg1">
              <a:lumMod val="85000"/>
            </a:schemeClr>
          </a:solidFill>
          <a:ln>
            <a:solidFill>
              <a:schemeClr val="tx1"/>
            </a:solidFill>
            <a:prstDash val="dash"/>
          </a:ln>
        </p:spPr>
        <p:txBody>
          <a:bodyPr wrap="square" rtlCol="0">
            <a:spAutoFit/>
          </a:bodyPr>
          <a:lstStyle/>
          <a:p>
            <a:pPr algn="ctr"/>
            <a:r>
              <a:rPr lang="en-US" sz="1600" dirty="0">
                <a:latin typeface="Calibri" panose="020F0502020204030204" pitchFamily="34" charset="0"/>
                <a:cs typeface="Calibri" panose="020F0502020204030204" pitchFamily="34" charset="0"/>
              </a:rPr>
              <a:t>C++/Fortran Interface, Mesh Conversion</a:t>
            </a:r>
            <a:endParaRPr lang="en-US" sz="1200" dirty="0">
              <a:latin typeface="Calibri" panose="020F0502020204030204" pitchFamily="34" charset="0"/>
              <a:cs typeface="Calibri" panose="020F0502020204030204" pitchFamily="34" charset="0"/>
            </a:endParaRPr>
          </a:p>
        </p:txBody>
      </p:sp>
      <p:graphicFrame>
        <p:nvGraphicFramePr>
          <p:cNvPr id="63" name="Object 62">
            <a:extLst>
              <a:ext uri="{FF2B5EF4-FFF2-40B4-BE49-F238E27FC236}">
                <a16:creationId xmlns:a16="http://schemas.microsoft.com/office/drawing/2014/main" id="{53C654E2-5ADF-406C-8F5D-A62367295B46}"/>
              </a:ext>
            </a:extLst>
          </p:cNvPr>
          <p:cNvGraphicFramePr>
            <a:graphicFrameLocks noChangeAspect="1"/>
          </p:cNvGraphicFramePr>
          <p:nvPr/>
        </p:nvGraphicFramePr>
        <p:xfrm>
          <a:off x="144953" y="2816775"/>
          <a:ext cx="1227681" cy="661762"/>
        </p:xfrm>
        <a:graphic>
          <a:graphicData uri="http://schemas.openxmlformats.org/presentationml/2006/ole">
            <mc:AlternateContent xmlns:mc="http://schemas.openxmlformats.org/markup-compatibility/2006">
              <mc:Choice xmlns:v="urn:schemas-microsoft-com:vml" Requires="v">
                <p:oleObj spid="_x0000_s65693" r:id="rId10" imgW="3415680" imgH="1841040" progId="">
                  <p:embed/>
                </p:oleObj>
              </mc:Choice>
              <mc:Fallback>
                <p:oleObj r:id="rId10" imgW="3415680" imgH="1841040" progId="">
                  <p:embed/>
                  <p:pic>
                    <p:nvPicPr>
                      <p:cNvPr id="63" name="Object 62">
                        <a:extLst>
                          <a:ext uri="{FF2B5EF4-FFF2-40B4-BE49-F238E27FC236}">
                            <a16:creationId xmlns:a16="http://schemas.microsoft.com/office/drawing/2014/main" id="{53C654E2-5ADF-406C-8F5D-A62367295B46}"/>
                          </a:ext>
                        </a:extLst>
                      </p:cNvPr>
                      <p:cNvPicPr/>
                      <p:nvPr/>
                    </p:nvPicPr>
                    <p:blipFill>
                      <a:blip r:embed="rId11"/>
                      <a:stretch>
                        <a:fillRect/>
                      </a:stretch>
                    </p:blipFill>
                    <p:spPr>
                      <a:xfrm>
                        <a:off x="144953" y="2816775"/>
                        <a:ext cx="1227681" cy="661762"/>
                      </a:xfrm>
                      <a:prstGeom prst="rect">
                        <a:avLst/>
                      </a:prstGeom>
                    </p:spPr>
                  </p:pic>
                </p:oleObj>
              </mc:Fallback>
            </mc:AlternateContent>
          </a:graphicData>
        </a:graphic>
      </p:graphicFrame>
      <p:sp>
        <p:nvSpPr>
          <p:cNvPr id="23" name="Rectangle 22">
            <a:extLst>
              <a:ext uri="{FF2B5EF4-FFF2-40B4-BE49-F238E27FC236}">
                <a16:creationId xmlns:a16="http://schemas.microsoft.com/office/drawing/2014/main" id="{D022B489-DBA8-4B98-BE66-59FD5DAD501A}"/>
              </a:ext>
            </a:extLst>
          </p:cNvPr>
          <p:cNvSpPr/>
          <p:nvPr/>
        </p:nvSpPr>
        <p:spPr>
          <a:xfrm>
            <a:off x="-228600" y="4769253"/>
            <a:ext cx="8308442" cy="1005403"/>
          </a:xfrm>
          <a:prstGeom prst="rect">
            <a:avLst/>
          </a:prstGeom>
        </p:spPr>
        <p:txBody>
          <a:bodyPr wrap="square">
            <a:spAutoFit/>
          </a:bodyPr>
          <a:lstStyle/>
          <a:p>
            <a:pPr marL="800100" lvl="1" indent="-342900">
              <a:buFont typeface="Wingdings" panose="05000000000000000000" pitchFamily="2" charset="2"/>
              <a:buChar char="J"/>
            </a:pPr>
            <a:r>
              <a:rPr lang="en-US" sz="1900" b="1" dirty="0">
                <a:solidFill>
                  <a:srgbClr val="00B050"/>
                </a:solidFill>
                <a:latin typeface="Calibri" panose="020F0502020204030204" pitchFamily="34" charset="0"/>
                <a:cs typeface="Calibri" panose="020F0502020204030204" pitchFamily="34" charset="0"/>
              </a:rPr>
              <a:t>Upside:</a:t>
            </a:r>
            <a:r>
              <a:rPr lang="en-US" sz="1900" dirty="0">
                <a:latin typeface="Calibri" panose="020F0502020204030204" pitchFamily="34" charset="0"/>
                <a:cs typeface="Calibri" panose="020F0502020204030204" pitchFamily="34" charset="0"/>
              </a:rPr>
              <a:t> scheme fits nicely into existing codes</a:t>
            </a:r>
          </a:p>
          <a:p>
            <a:pPr marL="800100" lvl="1" indent="-342900">
              <a:buFont typeface="Wingdings" panose="05000000000000000000" pitchFamily="2" charset="2"/>
              <a:buChar char="J"/>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J"/>
            </a:pPr>
            <a:endParaRPr lang="en-US" sz="400" dirty="0">
              <a:latin typeface="Calibri" panose="020F0502020204030204" pitchFamily="34" charset="0"/>
              <a:cs typeface="Calibri" panose="020F0502020204030204" pitchFamily="34" charset="0"/>
            </a:endParaRPr>
          </a:p>
          <a:p>
            <a:pPr lvl="1"/>
            <a:endParaRPr lang="en-US" sz="2000" baseline="30000" dirty="0"/>
          </a:p>
          <a:p>
            <a:pPr marL="800100" lvl="1" indent="-342900">
              <a:buFont typeface="Wingdings" panose="05000000000000000000" pitchFamily="2" charset="2"/>
              <a:buChar char="L"/>
            </a:pPr>
            <a:endParaRPr lang="en-US" sz="1900"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2" name="Rectangle 1">
                <a:extLst>
                  <a:ext uri="{FF2B5EF4-FFF2-40B4-BE49-F238E27FC236}">
                    <a16:creationId xmlns:a16="http://schemas.microsoft.com/office/drawing/2014/main" id="{9745F972-F4AB-4734-9B38-6FFF39C41274}"/>
                  </a:ext>
                </a:extLst>
              </p:cNvPr>
              <p:cNvSpPr/>
              <p:nvPr/>
            </p:nvSpPr>
            <p:spPr>
              <a:xfrm>
                <a:off x="427232" y="3355928"/>
                <a:ext cx="4144768" cy="584775"/>
              </a:xfrm>
              <a:prstGeom prst="rect">
                <a:avLst/>
              </a:prstGeom>
            </p:spPr>
            <p:txBody>
              <a:bodyPr wrap="square">
                <a:spAutoFit/>
              </a:bodyPr>
              <a:lstStyle/>
              <a:p>
                <a:pPr lvl="2" algn="ctr"/>
                <a14:m>
                  <m:oMath xmlns:m="http://schemas.openxmlformats.org/officeDocument/2006/math">
                    <m:r>
                      <a:rPr lang="en-US" sz="1600" i="1" dirty="0" smtClean="0">
                        <a:latin typeface="Cambria Math" panose="02040503050406030204" pitchFamily="18" charset="0"/>
                        <a:cs typeface="Calibri" panose="020F0502020204030204" pitchFamily="34" charset="0"/>
                      </a:rPr>
                      <m:t>𝐻</m:t>
                    </m:r>
                  </m:oMath>
                </a14:m>
                <a:r>
                  <a:rPr lang="en-US" sz="1600" i="1" dirty="0">
                    <a:latin typeface="Calibri" panose="020F0502020204030204" pitchFamily="34" charset="0"/>
                    <a:cs typeface="Calibri" panose="020F0502020204030204" pitchFamily="34" charset="0"/>
                  </a:rPr>
                  <a:t> equation is solved with upwind scheme + incremental remap.</a:t>
                </a:r>
              </a:p>
            </p:txBody>
          </p:sp>
        </mc:Choice>
        <mc:Fallback xmlns="">
          <p:sp>
            <p:nvSpPr>
              <p:cNvPr id="2" name="Rectangle 1">
                <a:extLst>
                  <a:ext uri="{FF2B5EF4-FFF2-40B4-BE49-F238E27FC236}">
                    <a16:creationId xmlns:a16="http://schemas.microsoft.com/office/drawing/2014/main" id="{9745F972-F4AB-4734-9B38-6FFF39C41274}"/>
                  </a:ext>
                </a:extLst>
              </p:cNvPr>
              <p:cNvSpPr>
                <a:spLocks noRot="1" noChangeAspect="1" noMove="1" noResize="1" noEditPoints="1" noAdjustHandles="1" noChangeArrowheads="1" noChangeShapeType="1" noTextEdit="1"/>
              </p:cNvSpPr>
              <p:nvPr/>
            </p:nvSpPr>
            <p:spPr>
              <a:xfrm>
                <a:off x="427232" y="3355928"/>
                <a:ext cx="4144768" cy="584775"/>
              </a:xfrm>
              <a:prstGeom prst="rect">
                <a:avLst/>
              </a:prstGeom>
              <a:blipFill>
                <a:blip r:embed="rId14"/>
                <a:stretch>
                  <a:fillRect t="-3158" b="-13684"/>
                </a:stretch>
              </a:blipFill>
            </p:spPr>
            <p:txBody>
              <a:bodyPr/>
              <a:lstStyle/>
              <a:p>
                <a:r>
                  <a:rPr lang="en-US">
                    <a:noFill/>
                  </a:rPr>
                  <a:t> </a:t>
                </a:r>
              </a:p>
            </p:txBody>
          </p:sp>
        </mc:Fallback>
      </mc:AlternateContent>
    </p:spTree>
    <p:extLst>
      <p:ext uri="{BB962C8B-B14F-4D97-AF65-F5344CB8AC3E}">
        <p14:creationId xmlns:p14="http://schemas.microsoft.com/office/powerpoint/2010/main" val="218405760"/>
      </p:ext>
    </p:extLst>
  </p:cSld>
  <p:clrMapOvr>
    <a:masterClrMapping/>
  </p:clrMapOvr>
</p:sld>
</file>

<file path=ppt/slides/slide1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152400" y="-228600"/>
            <a:ext cx="8633478" cy="1295400"/>
          </a:xfrm>
        </p:spPr>
        <p:txBody>
          <a:bodyPr/>
          <a:lstStyle/>
          <a:p>
            <a:pPr algn="l"/>
            <a:r>
              <a:rPr lang="en-US" sz="3600" dirty="0">
                <a:latin typeface="Calibri" panose="020F0502020204030204" pitchFamily="34" charset="0"/>
                <a:cs typeface="Calibri" panose="020F0502020204030204" pitchFamily="34" charset="0"/>
              </a:rPr>
              <a:t>FO Stokes-Thickness Coupling</a:t>
            </a:r>
          </a:p>
        </p:txBody>
      </p:sp>
      <p:sp>
        <p:nvSpPr>
          <p:cNvPr id="56" name="TextBox 55"/>
          <p:cNvSpPr txBox="1"/>
          <p:nvPr/>
        </p:nvSpPr>
        <p:spPr>
          <a:xfrm>
            <a:off x="6935205" y="1642794"/>
            <a:ext cx="1475343" cy="769441"/>
          </a:xfrm>
          <a:prstGeom prst="rect">
            <a:avLst/>
          </a:prstGeom>
          <a:solidFill>
            <a:schemeClr val="accent5">
              <a:lumMod val="60000"/>
              <a:lumOff val="40000"/>
            </a:schemeClr>
          </a:solidFill>
        </p:spPr>
        <p:txBody>
          <a:bodyPr wrap="square" rtlCol="0">
            <a:spAutoFit/>
          </a:bodyPr>
          <a:lstStyle/>
          <a:p>
            <a:pPr algn="ctr"/>
            <a:r>
              <a:rPr lang="en-US" sz="1600" i="1" dirty="0">
                <a:latin typeface="Calibri" panose="020F0502020204030204" pitchFamily="34" charset="0"/>
                <a:cs typeface="Calibri" panose="020F0502020204030204" pitchFamily="34" charset="0"/>
              </a:rPr>
              <a:t>Albany Land-Ice </a:t>
            </a:r>
            <a:r>
              <a:rPr lang="en-US" sz="1600" dirty="0">
                <a:latin typeface="Calibri" panose="020F0502020204030204" pitchFamily="34" charset="0"/>
                <a:cs typeface="Calibri" panose="020F0502020204030204" pitchFamily="34" charset="0"/>
              </a:rPr>
              <a:t>(C++)</a:t>
            </a:r>
          </a:p>
          <a:p>
            <a:pPr algn="ctr"/>
            <a:r>
              <a:rPr lang="en-US" sz="1200" dirty="0">
                <a:latin typeface="Calibri" panose="020F0502020204030204" pitchFamily="34" charset="0"/>
                <a:cs typeface="Calibri" panose="020F0502020204030204" pitchFamily="34" charset="0"/>
              </a:rPr>
              <a:t>velocity solve</a:t>
            </a:r>
          </a:p>
        </p:txBody>
      </p:sp>
      <p:sp>
        <p:nvSpPr>
          <p:cNvPr id="61" name="TextBox 60"/>
          <p:cNvSpPr txBox="1"/>
          <p:nvPr/>
        </p:nvSpPr>
        <p:spPr>
          <a:xfrm>
            <a:off x="1657013" y="1500588"/>
            <a:ext cx="1989669" cy="1138773"/>
          </a:xfrm>
          <a:prstGeom prst="rect">
            <a:avLst/>
          </a:prstGeom>
          <a:solidFill>
            <a:schemeClr val="accent5">
              <a:lumMod val="60000"/>
              <a:lumOff val="40000"/>
            </a:schemeClr>
          </a:solidFill>
        </p:spPr>
        <p:txBody>
          <a:bodyPr wrap="square" rtlCol="0">
            <a:spAutoFit/>
          </a:bodyPr>
          <a:lstStyle/>
          <a:p>
            <a:pPr algn="ctr"/>
            <a:r>
              <a:rPr lang="en-US" sz="1600" i="1" dirty="0">
                <a:latin typeface="Calibri" panose="020F0502020204030204" pitchFamily="34" charset="0"/>
                <a:cs typeface="Calibri" panose="020F0502020204030204" pitchFamily="34" charset="0"/>
              </a:rPr>
              <a:t>MPAS Land-Ice </a:t>
            </a:r>
            <a:r>
              <a:rPr lang="en-US" sz="1600" dirty="0">
                <a:latin typeface="Calibri" panose="020F0502020204030204" pitchFamily="34" charset="0"/>
                <a:cs typeface="Calibri" panose="020F0502020204030204" pitchFamily="34" charset="0"/>
              </a:rPr>
              <a:t>(Fortran)</a:t>
            </a:r>
          </a:p>
          <a:p>
            <a:pPr algn="ctr"/>
            <a:r>
              <a:rPr lang="en-US" sz="1200" dirty="0">
                <a:latin typeface="Calibri" panose="020F0502020204030204" pitchFamily="34" charset="0"/>
                <a:cs typeface="Calibri" panose="020F0502020204030204" pitchFamily="34" charset="0"/>
              </a:rPr>
              <a:t>Thickness evolution,  </a:t>
            </a:r>
          </a:p>
          <a:p>
            <a:pPr algn="ctr"/>
            <a:r>
              <a:rPr lang="en-US" sz="1200" dirty="0">
                <a:latin typeface="Calibri" panose="020F0502020204030204" pitchFamily="34" charset="0"/>
                <a:cs typeface="Calibri" panose="020F0502020204030204" pitchFamily="34" charset="0"/>
              </a:rPr>
              <a:t>temperature solve, </a:t>
            </a:r>
          </a:p>
          <a:p>
            <a:pPr algn="ctr"/>
            <a:r>
              <a:rPr lang="en-US" sz="1200" dirty="0">
                <a:latin typeface="Calibri" panose="020F0502020204030204" pitchFamily="34" charset="0"/>
                <a:cs typeface="Calibri" panose="020F0502020204030204" pitchFamily="34" charset="0"/>
              </a:rPr>
              <a:t>coupling to DOE-ESM</a:t>
            </a:r>
          </a:p>
        </p:txBody>
      </p:sp>
      <p:sp>
        <p:nvSpPr>
          <p:cNvPr id="64" name="TextBox 63"/>
          <p:cNvSpPr txBox="1"/>
          <p:nvPr/>
        </p:nvSpPr>
        <p:spPr>
          <a:xfrm>
            <a:off x="195344" y="1781971"/>
            <a:ext cx="1014897" cy="584775"/>
          </a:xfrm>
          <a:prstGeom prst="rect">
            <a:avLst/>
          </a:prstGeom>
          <a:solidFill>
            <a:srgbClr val="FFFF99"/>
          </a:solidFill>
        </p:spPr>
        <p:txBody>
          <a:bodyPr wrap="square" rtlCol="0">
            <a:spAutoFit/>
          </a:bodyPr>
          <a:lstStyle/>
          <a:p>
            <a:pPr algn="ctr"/>
            <a:r>
              <a:rPr lang="en-US" sz="1600" dirty="0" err="1">
                <a:latin typeface="Calibri" panose="020F0502020204030204" pitchFamily="34" charset="0"/>
                <a:cs typeface="Calibri" panose="020F0502020204030204" pitchFamily="34" charset="0"/>
              </a:rPr>
              <a:t>LandIce_model</a:t>
            </a:r>
            <a:endParaRPr lang="en-US" sz="1600" dirty="0">
              <a:latin typeface="Calibri" panose="020F0502020204030204" pitchFamily="34" charset="0"/>
              <a:cs typeface="Calibri" panose="020F0502020204030204" pitchFamily="34" charset="0"/>
            </a:endParaRPr>
          </a:p>
        </p:txBody>
      </p:sp>
      <p:cxnSp>
        <p:nvCxnSpPr>
          <p:cNvPr id="70" name="Straight Arrow Connector 69"/>
          <p:cNvCxnSpPr>
            <a:cxnSpLocks/>
          </p:cNvCxnSpPr>
          <p:nvPr/>
        </p:nvCxnSpPr>
        <p:spPr>
          <a:xfrm flipH="1">
            <a:off x="3646683" y="1905000"/>
            <a:ext cx="822456"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pic>
        <p:nvPicPr>
          <p:cNvPr id="93" name="Picture 3"/>
          <p:cNvPicPr>
            <a:picLocks noChangeAspect="1" noChangeArrowheads="1"/>
          </p:cNvPicPr>
          <p:nvPr/>
        </p:nvPicPr>
        <p:blipFill>
          <a:blip r:embed="rId4" cstate="print">
            <a:extLst>
              <a:ext uri="{28A0092B-C50C-407E-A947-70E740481C1C}">
                <a14:useLocalDpi xmlns:a14="http://schemas.microsoft.com/office/drawing/2010/main" val="0"/>
              </a:ext>
            </a:extLst>
          </a:blip>
          <a:stretch>
            <a:fillRect/>
          </a:stretch>
        </p:blipFill>
        <p:spPr bwMode="auto">
          <a:xfrm>
            <a:off x="5008707" y="2827626"/>
            <a:ext cx="1062048" cy="127445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cxnSp>
        <p:nvCxnSpPr>
          <p:cNvPr id="31" name="Straight Arrow Connector 30"/>
          <p:cNvCxnSpPr>
            <a:cxnSpLocks/>
          </p:cNvCxnSpPr>
          <p:nvPr/>
        </p:nvCxnSpPr>
        <p:spPr>
          <a:xfrm flipV="1">
            <a:off x="2617924" y="1210074"/>
            <a:ext cx="0" cy="306036"/>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4" name="TextBox 13"/>
          <p:cNvSpPr txBox="1"/>
          <p:nvPr/>
        </p:nvSpPr>
        <p:spPr>
          <a:xfrm>
            <a:off x="1981200" y="880442"/>
            <a:ext cx="1273448" cy="338554"/>
          </a:xfrm>
          <a:prstGeom prst="rect">
            <a:avLst/>
          </a:prstGeom>
          <a:solidFill>
            <a:srgbClr val="CCFF66"/>
          </a:solidFill>
          <a:ln>
            <a:noFill/>
          </a:ln>
        </p:spPr>
        <p:txBody>
          <a:bodyPr wrap="square" rtlCol="0">
            <a:spAutoFit/>
          </a:bodyPr>
          <a:lstStyle/>
          <a:p>
            <a:pPr algn="ctr"/>
            <a:r>
              <a:rPr lang="en-US" sz="1600" dirty="0">
                <a:latin typeface="Calibri" panose="020F0502020204030204" pitchFamily="34" charset="0"/>
                <a:cs typeface="Calibri" panose="020F0502020204030204" pitchFamily="34" charset="0"/>
              </a:rPr>
              <a:t>output file</a:t>
            </a:r>
          </a:p>
        </p:txBody>
      </p:sp>
      <p:cxnSp>
        <p:nvCxnSpPr>
          <p:cNvPr id="51" name="Straight Arrow Connector 50"/>
          <p:cNvCxnSpPr>
            <a:cxnSpLocks/>
          </p:cNvCxnSpPr>
          <p:nvPr/>
        </p:nvCxnSpPr>
        <p:spPr>
          <a:xfrm>
            <a:off x="3646682" y="2195706"/>
            <a:ext cx="764448"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5" name="Straight Arrow Connector 44">
            <a:extLst>
              <a:ext uri="{FF2B5EF4-FFF2-40B4-BE49-F238E27FC236}">
                <a16:creationId xmlns:a16="http://schemas.microsoft.com/office/drawing/2014/main" id="{10ED0573-7563-43C1-87C9-C61F4392862E}"/>
              </a:ext>
            </a:extLst>
          </p:cNvPr>
          <p:cNvCxnSpPr>
            <a:cxnSpLocks/>
          </p:cNvCxnSpPr>
          <p:nvPr/>
        </p:nvCxnSpPr>
        <p:spPr>
          <a:xfrm flipH="1">
            <a:off x="6253577" y="1866927"/>
            <a:ext cx="695304"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6" name="Straight Arrow Connector 45">
            <a:extLst>
              <a:ext uri="{FF2B5EF4-FFF2-40B4-BE49-F238E27FC236}">
                <a16:creationId xmlns:a16="http://schemas.microsoft.com/office/drawing/2014/main" id="{4A8FDDA9-03B8-4490-B89E-E6D89D744190}"/>
              </a:ext>
            </a:extLst>
          </p:cNvPr>
          <p:cNvCxnSpPr>
            <a:cxnSpLocks/>
          </p:cNvCxnSpPr>
          <p:nvPr/>
        </p:nvCxnSpPr>
        <p:spPr>
          <a:xfrm flipV="1">
            <a:off x="6253576" y="2195706"/>
            <a:ext cx="680624" cy="1"/>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7" name="Straight Arrow Connector 46">
            <a:extLst>
              <a:ext uri="{FF2B5EF4-FFF2-40B4-BE49-F238E27FC236}">
                <a16:creationId xmlns:a16="http://schemas.microsoft.com/office/drawing/2014/main" id="{92496DAC-D804-46DF-B003-F1BA8B930108}"/>
              </a:ext>
            </a:extLst>
          </p:cNvPr>
          <p:cNvCxnSpPr>
            <a:cxnSpLocks/>
          </p:cNvCxnSpPr>
          <p:nvPr/>
        </p:nvCxnSpPr>
        <p:spPr>
          <a:xfrm>
            <a:off x="1222524" y="2069974"/>
            <a:ext cx="450552"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4D26814F-7073-473C-8D01-B79865B82140}"/>
                  </a:ext>
                </a:extLst>
              </p:cNvPr>
              <p:cNvSpPr txBox="1"/>
              <p:nvPr/>
            </p:nvSpPr>
            <p:spPr>
              <a:xfrm>
                <a:off x="6138540" y="2597363"/>
                <a:ext cx="3005460" cy="1202189"/>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600" i="1" smtClean="0">
                              <a:latin typeface="Cambria Math" panose="02040503050406030204" pitchFamily="18" charset="0"/>
                            </a:rPr>
                          </m:ctrlPr>
                        </m:dPr>
                        <m:e>
                          <m:eqArr>
                            <m:eqArrPr>
                              <m:ctrlPr>
                                <a:rPr lang="en-US" sz="1600" i="1" smtClean="0">
                                  <a:latin typeface="Cambria Math" panose="02040503050406030204" pitchFamily="18" charset="0"/>
                                </a:rPr>
                              </m:ctrlPr>
                            </m:eqArrPr>
                            <m:e>
                              <m:r>
                                <a:rPr lang="en-US" sz="1600" b="0" i="1" smtClean="0">
                                  <a:latin typeface="Cambria Math"/>
                                </a:rPr>
                                <m:t>−</m:t>
                              </m:r>
                              <m:r>
                                <a:rPr lang="en-US" sz="1600" b="0" i="1" smtClean="0">
                                  <a:latin typeface="Cambria Math"/>
                                  <a:ea typeface="Cambria Math"/>
                                </a:rPr>
                                <m:t>𝛻</m:t>
                              </m:r>
                              <m:r>
                                <a:rPr lang="en-US" sz="1600" b="0" i="1" smtClean="0">
                                  <a:latin typeface="Cambria Math"/>
                                  <a:ea typeface="Cambria Math"/>
                                </a:rPr>
                                <m:t>∙(2</m:t>
                              </m:r>
                              <m:r>
                                <a:rPr lang="en-US" sz="1600" b="0" i="1" smtClean="0">
                                  <a:latin typeface="Cambria Math"/>
                                  <a:ea typeface="Cambria Math"/>
                                </a:rPr>
                                <m:t>𝜇</m:t>
                              </m:r>
                              <m:acc>
                                <m:accPr>
                                  <m:chr m:val="̇"/>
                                  <m:ctrlPr>
                                    <a:rPr lang="en-US" sz="1600" b="0" i="1" smtClean="0">
                                      <a:latin typeface="Cambria Math" panose="02040503050406030204" pitchFamily="18" charset="0"/>
                                      <a:ea typeface="Cambria Math"/>
                                    </a:rPr>
                                  </m:ctrlPr>
                                </m:accPr>
                                <m:e>
                                  <m:r>
                                    <a:rPr lang="en-US" sz="1600" b="1" i="1" smtClean="0">
                                      <a:latin typeface="Cambria Math"/>
                                      <a:ea typeface="Cambria Math"/>
                                    </a:rPr>
                                    <m:t>𝝐</m:t>
                                  </m:r>
                                </m:e>
                              </m:acc>
                              <m:r>
                                <a:rPr lang="en-US" sz="1600" b="0" i="1" baseline="-25000" smtClean="0">
                                  <a:latin typeface="Cambria Math"/>
                                </a:rPr>
                                <m:t>1</m:t>
                              </m:r>
                              <m:r>
                                <a:rPr lang="en-US" sz="1600" b="0" i="1" smtClean="0">
                                  <a:latin typeface="Cambria Math"/>
                                </a:rPr>
                                <m:t>)=−</m:t>
                              </m:r>
                              <m:r>
                                <a:rPr lang="en-US" sz="1600" b="0" i="1" smtClean="0">
                                  <a:latin typeface="Cambria Math"/>
                                  <a:ea typeface="Cambria Math"/>
                                </a:rPr>
                                <m:t>𝜌</m:t>
                              </m:r>
                              <m:r>
                                <a:rPr lang="en-US" sz="1600" b="0" i="1" smtClean="0">
                                  <a:latin typeface="Cambria Math"/>
                                  <a:ea typeface="Cambria Math"/>
                                </a:rPr>
                                <m:t>𝑔</m:t>
                              </m:r>
                              <m:f>
                                <m:fPr>
                                  <m:ctrlPr>
                                    <a:rPr lang="en-US" sz="1600" b="0" i="1" smtClean="0">
                                      <a:latin typeface="Cambria Math" panose="02040503050406030204" pitchFamily="18" charset="0"/>
                                      <a:ea typeface="Cambria Math"/>
                                    </a:rPr>
                                  </m:ctrlPr>
                                </m:fPr>
                                <m:num>
                                  <m:r>
                                    <a:rPr lang="en-US" sz="1600" b="0" i="1" smtClean="0">
                                      <a:latin typeface="Cambria Math"/>
                                      <a:ea typeface="Cambria Math"/>
                                    </a:rPr>
                                    <m:t>𝜕</m:t>
                                  </m:r>
                                  <m:r>
                                    <a:rPr lang="en-US" sz="1600" b="0" i="1" smtClean="0">
                                      <a:latin typeface="Cambria Math"/>
                                      <a:ea typeface="Cambria Math"/>
                                    </a:rPr>
                                    <m:t>𝑠</m:t>
                                  </m:r>
                                </m:num>
                                <m:den>
                                  <m:r>
                                    <a:rPr lang="en-US" sz="1600" b="0" i="1" smtClean="0">
                                      <a:latin typeface="Cambria Math"/>
                                      <a:ea typeface="Cambria Math"/>
                                    </a:rPr>
                                    <m:t>𝜕</m:t>
                                  </m:r>
                                  <m:r>
                                    <a:rPr lang="en-US" sz="1600" b="0" i="1" smtClean="0">
                                      <a:latin typeface="Cambria Math"/>
                                      <a:ea typeface="Cambria Math"/>
                                    </a:rPr>
                                    <m:t>𝑥</m:t>
                                  </m:r>
                                </m:den>
                              </m:f>
                            </m:e>
                            <m:e>
                              <m:r>
                                <a:rPr lang="en-US" sz="1600" i="1">
                                  <a:latin typeface="Cambria Math"/>
                                </a:rPr>
                                <m:t>−</m:t>
                              </m:r>
                              <m:r>
                                <a:rPr lang="en-US" sz="1600" i="1">
                                  <a:latin typeface="Cambria Math"/>
                                  <a:ea typeface="Cambria Math"/>
                                </a:rPr>
                                <m:t>𝛻</m:t>
                              </m:r>
                              <m:r>
                                <a:rPr lang="en-US" sz="1600" i="1">
                                  <a:latin typeface="Cambria Math"/>
                                  <a:ea typeface="Cambria Math"/>
                                </a:rPr>
                                <m:t>∙(2</m:t>
                              </m:r>
                              <m:r>
                                <a:rPr lang="en-US" sz="1600" i="1">
                                  <a:latin typeface="Cambria Math"/>
                                  <a:ea typeface="Cambria Math"/>
                                </a:rPr>
                                <m:t>𝜇</m:t>
                              </m:r>
                              <m:acc>
                                <m:accPr>
                                  <m:chr m:val="̇"/>
                                  <m:ctrlPr>
                                    <a:rPr lang="en-US" sz="1600" b="1" i="1">
                                      <a:latin typeface="Cambria Math" panose="02040503050406030204" pitchFamily="18" charset="0"/>
                                      <a:ea typeface="Cambria Math"/>
                                    </a:rPr>
                                  </m:ctrlPr>
                                </m:accPr>
                                <m:e>
                                  <m:r>
                                    <a:rPr lang="en-US" sz="1600" b="1" i="1">
                                      <a:latin typeface="Cambria Math"/>
                                      <a:ea typeface="Cambria Math"/>
                                    </a:rPr>
                                    <m:t>𝝐</m:t>
                                  </m:r>
                                </m:e>
                              </m:acc>
                              <m:r>
                                <a:rPr lang="en-US" sz="1600" b="1" i="1" baseline="-25000" smtClean="0">
                                  <a:latin typeface="Cambria Math"/>
                                  <a:ea typeface="Cambria Math"/>
                                </a:rPr>
                                <m:t>𝟐</m:t>
                              </m:r>
                              <m:r>
                                <a:rPr lang="en-US" sz="1600" i="1">
                                  <a:latin typeface="Cambria Math"/>
                                </a:rPr>
                                <m:t>)=−</m:t>
                              </m:r>
                              <m:r>
                                <a:rPr lang="en-US" sz="1600" i="1">
                                  <a:latin typeface="Cambria Math"/>
                                  <a:ea typeface="Cambria Math"/>
                                </a:rPr>
                                <m:t>𝜌</m:t>
                              </m:r>
                              <m:r>
                                <a:rPr lang="en-US" sz="1600" i="1">
                                  <a:latin typeface="Cambria Math"/>
                                  <a:ea typeface="Cambria Math"/>
                                </a:rPr>
                                <m:t>𝑔</m:t>
                              </m:r>
                              <m:f>
                                <m:fPr>
                                  <m:ctrlPr>
                                    <a:rPr lang="en-US" sz="1600" i="1">
                                      <a:latin typeface="Cambria Math" panose="02040503050406030204" pitchFamily="18" charset="0"/>
                                      <a:ea typeface="Cambria Math"/>
                                    </a:rPr>
                                  </m:ctrlPr>
                                </m:fPr>
                                <m:num>
                                  <m:r>
                                    <a:rPr lang="en-US" sz="1600" i="1">
                                      <a:latin typeface="Cambria Math"/>
                                      <a:ea typeface="Cambria Math"/>
                                    </a:rPr>
                                    <m:t>𝜕</m:t>
                                  </m:r>
                                  <m:r>
                                    <a:rPr lang="en-US" sz="1600" i="1">
                                      <a:latin typeface="Cambria Math"/>
                                      <a:ea typeface="Cambria Math"/>
                                    </a:rPr>
                                    <m:t>𝑠</m:t>
                                  </m:r>
                                </m:num>
                                <m:den>
                                  <m:r>
                                    <a:rPr lang="en-US" sz="1600" i="1">
                                      <a:latin typeface="Cambria Math"/>
                                      <a:ea typeface="Cambria Math"/>
                                    </a:rPr>
                                    <m:t>𝜕</m:t>
                                  </m:r>
                                  <m:r>
                                    <a:rPr lang="en-US" sz="1600" b="0" i="1" smtClean="0">
                                      <a:latin typeface="Cambria Math"/>
                                      <a:ea typeface="Cambria Math"/>
                                    </a:rPr>
                                    <m:t>𝑦</m:t>
                                  </m:r>
                                </m:den>
                              </m:f>
                            </m:e>
                          </m:eqArr>
                        </m:e>
                      </m:d>
                    </m:oMath>
                  </m:oMathPara>
                </a14:m>
                <a:endParaRPr lang="en-US" sz="1600" dirty="0">
                  <a:latin typeface="Calibri" pitchFamily="34" charset="0"/>
                  <a:ea typeface="Cambria Math"/>
                </a:endParaRPr>
              </a:p>
            </p:txBody>
          </p:sp>
        </mc:Choice>
        <mc:Fallback xmlns="">
          <p:sp>
            <p:nvSpPr>
              <p:cNvPr id="50" name="TextBox 49">
                <a:extLst>
                  <a:ext uri="{FF2B5EF4-FFF2-40B4-BE49-F238E27FC236}">
                    <a16:creationId xmlns:a16="http://schemas.microsoft.com/office/drawing/2014/main" id="{4D26814F-7073-473C-8D01-B79865B82140}"/>
                  </a:ext>
                </a:extLst>
              </p:cNvPr>
              <p:cNvSpPr txBox="1">
                <a:spLocks noRot="1" noChangeAspect="1" noMove="1" noResize="1" noEditPoints="1" noAdjustHandles="1" noChangeArrowheads="1" noChangeShapeType="1" noTextEdit="1"/>
              </p:cNvSpPr>
              <p:nvPr/>
            </p:nvSpPr>
            <p:spPr>
              <a:xfrm>
                <a:off x="6138540" y="2597363"/>
                <a:ext cx="3005460" cy="1202189"/>
              </a:xfrm>
              <a:prstGeom prst="rect">
                <a:avLst/>
              </a:prstGeom>
              <a:blipFill>
                <a:blip r:embed="rId5"/>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52" name="TextBox 51">
                <a:extLst>
                  <a:ext uri="{FF2B5EF4-FFF2-40B4-BE49-F238E27FC236}">
                    <a16:creationId xmlns:a16="http://schemas.microsoft.com/office/drawing/2014/main" id="{0ED4C239-730F-4394-AC39-1DA5986158E0}"/>
                  </a:ext>
                </a:extLst>
              </p:cNvPr>
              <p:cNvSpPr txBox="1"/>
              <p:nvPr/>
            </p:nvSpPr>
            <p:spPr>
              <a:xfrm>
                <a:off x="1153844" y="2793994"/>
                <a:ext cx="2904067" cy="560538"/>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1600" i="1" smtClean="0">
                              <a:latin typeface="Cambria Math" panose="02040503050406030204" pitchFamily="18" charset="0"/>
                            </a:rPr>
                          </m:ctrlPr>
                        </m:fPr>
                        <m:num>
                          <m:r>
                            <a:rPr lang="en-US" sz="1600" i="1">
                              <a:latin typeface="Cambria Math"/>
                            </a:rPr>
                            <m:t>𝜕</m:t>
                          </m:r>
                          <m:r>
                            <a:rPr lang="en-US" sz="1600" b="0" i="1" smtClean="0">
                              <a:latin typeface="Cambria Math" panose="02040503050406030204" pitchFamily="18" charset="0"/>
                            </a:rPr>
                            <m:t>𝐻</m:t>
                          </m:r>
                        </m:num>
                        <m:den>
                          <m:r>
                            <a:rPr lang="en-US" sz="1600" i="1">
                              <a:latin typeface="Cambria Math"/>
                            </a:rPr>
                            <m:t>𝜕</m:t>
                          </m:r>
                          <m:r>
                            <a:rPr lang="en-US" sz="1600" i="1">
                              <a:latin typeface="Cambria Math"/>
                            </a:rPr>
                            <m:t>𝑡</m:t>
                          </m:r>
                        </m:den>
                      </m:f>
                      <m:r>
                        <a:rPr lang="en-US" sz="1600" i="1">
                          <a:latin typeface="Cambria Math"/>
                        </a:rPr>
                        <m:t>=−</m:t>
                      </m:r>
                      <m:r>
                        <a:rPr lang="en-US" sz="1600" i="1">
                          <a:latin typeface="Cambria Math"/>
                          <a:ea typeface="Cambria Math"/>
                        </a:rPr>
                        <m:t>𝛻</m:t>
                      </m:r>
                      <m:r>
                        <a:rPr lang="en-US" sz="1600" i="1">
                          <a:latin typeface="Cambria Math"/>
                          <a:ea typeface="Cambria Math"/>
                        </a:rPr>
                        <m:t>∙</m:t>
                      </m:r>
                      <m:d>
                        <m:dPr>
                          <m:ctrlPr>
                            <a:rPr lang="en-US" sz="1600" i="1">
                              <a:latin typeface="Cambria Math" panose="02040503050406030204" pitchFamily="18" charset="0"/>
                              <a:ea typeface="Cambria Math"/>
                            </a:rPr>
                          </m:ctrlPr>
                        </m:dPr>
                        <m:e>
                          <m:acc>
                            <m:accPr>
                              <m:chr m:val="̅"/>
                              <m:ctrlPr>
                                <a:rPr lang="en-US" sz="1600" i="1">
                                  <a:latin typeface="Cambria Math" panose="02040503050406030204" pitchFamily="18" charset="0"/>
                                  <a:ea typeface="Cambria Math"/>
                                </a:rPr>
                              </m:ctrlPr>
                            </m:accPr>
                            <m:e>
                              <m:r>
                                <a:rPr lang="en-US" sz="1600" b="1" i="1">
                                  <a:latin typeface="Cambria Math"/>
                                  <a:ea typeface="Cambria Math"/>
                                </a:rPr>
                                <m:t>𝒖</m:t>
                              </m:r>
                            </m:e>
                          </m:acc>
                          <m:r>
                            <a:rPr lang="en-US" sz="1600" b="0" i="1" smtClean="0">
                              <a:latin typeface="Cambria Math" panose="02040503050406030204" pitchFamily="18" charset="0"/>
                              <a:ea typeface="Cambria Math"/>
                            </a:rPr>
                            <m:t>𝐻</m:t>
                          </m:r>
                        </m:e>
                      </m:d>
                      <m:r>
                        <a:rPr lang="en-US" sz="1600" i="1">
                          <a:latin typeface="Cambria Math"/>
                          <a:ea typeface="Cambria Math"/>
                        </a:rPr>
                        <m:t>+</m:t>
                      </m:r>
                      <m:acc>
                        <m:accPr>
                          <m:chr m:val="̇"/>
                          <m:ctrlPr>
                            <a:rPr lang="en-US" sz="1600" i="1">
                              <a:latin typeface="Cambria Math" panose="02040503050406030204" pitchFamily="18" charset="0"/>
                              <a:ea typeface="Cambria Math"/>
                            </a:rPr>
                          </m:ctrlPr>
                        </m:accPr>
                        <m:e>
                          <m:r>
                            <a:rPr lang="en-US" sz="1600" i="1">
                              <a:latin typeface="Cambria Math"/>
                              <a:ea typeface="Cambria Math"/>
                            </a:rPr>
                            <m:t>𝑏</m:t>
                          </m:r>
                        </m:e>
                      </m:acc>
                    </m:oMath>
                  </m:oMathPara>
                </a14:m>
                <a:endParaRPr lang="en-US" sz="1600" dirty="0"/>
              </a:p>
            </p:txBody>
          </p:sp>
        </mc:Choice>
        <mc:Fallback xmlns="">
          <p:sp>
            <p:nvSpPr>
              <p:cNvPr id="52" name="TextBox 51">
                <a:extLst>
                  <a:ext uri="{FF2B5EF4-FFF2-40B4-BE49-F238E27FC236}">
                    <a16:creationId xmlns:a16="http://schemas.microsoft.com/office/drawing/2014/main" id="{0ED4C239-730F-4394-AC39-1DA5986158E0}"/>
                  </a:ext>
                </a:extLst>
              </p:cNvPr>
              <p:cNvSpPr txBox="1">
                <a:spLocks noRot="1" noChangeAspect="1" noMove="1" noResize="1" noEditPoints="1" noAdjustHandles="1" noChangeArrowheads="1" noChangeShapeType="1" noTextEdit="1"/>
              </p:cNvSpPr>
              <p:nvPr/>
            </p:nvSpPr>
            <p:spPr>
              <a:xfrm>
                <a:off x="1153844" y="2793994"/>
                <a:ext cx="2904067" cy="560538"/>
              </a:xfrm>
              <a:prstGeom prst="rect">
                <a:avLst/>
              </a:prstGeom>
              <a:blipFill>
                <a:blip r:embed="rId6"/>
                <a:stretch>
                  <a:fillRect/>
                </a:stretch>
              </a:blipFill>
            </p:spPr>
            <p:txBody>
              <a:bodyPr/>
              <a:lstStyle/>
              <a:p>
                <a:r>
                  <a:rPr lang="en-US">
                    <a:noFill/>
                  </a:rPr>
                  <a:t> </a:t>
                </a:r>
              </a:p>
            </p:txBody>
          </p:sp>
        </mc:Fallback>
      </mc:AlternateContent>
      <p:pic>
        <p:nvPicPr>
          <p:cNvPr id="54" name="Picture 1" descr="image003">
            <a:extLst>
              <a:ext uri="{FF2B5EF4-FFF2-40B4-BE49-F238E27FC236}">
                <a16:creationId xmlns:a16="http://schemas.microsoft.com/office/drawing/2014/main" id="{D3400CA0-9CEA-4C85-A6BE-6148E092EE14}"/>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934200" y="3789455"/>
            <a:ext cx="1483811" cy="774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55" name="Object 54">
            <a:extLst>
              <a:ext uri="{FF2B5EF4-FFF2-40B4-BE49-F238E27FC236}">
                <a16:creationId xmlns:a16="http://schemas.microsoft.com/office/drawing/2014/main" id="{CC79DD5F-A52A-488C-8BB3-2AB832A1AAC4}"/>
              </a:ext>
            </a:extLst>
          </p:cNvPr>
          <p:cNvGraphicFramePr>
            <a:graphicFrameLocks noChangeAspect="1"/>
          </p:cNvGraphicFramePr>
          <p:nvPr/>
        </p:nvGraphicFramePr>
        <p:xfrm>
          <a:off x="2072130" y="3953427"/>
          <a:ext cx="1574552" cy="578754"/>
        </p:xfrm>
        <a:graphic>
          <a:graphicData uri="http://schemas.openxmlformats.org/presentationml/2006/ole">
            <mc:AlternateContent xmlns:mc="http://schemas.openxmlformats.org/markup-compatibility/2006">
              <mc:Choice xmlns:v="urn:schemas-microsoft-com:vml" Requires="v">
                <p:oleObj spid="_x0000_s66716" r:id="rId8" imgW="4698360" imgH="1726920" progId="">
                  <p:embed/>
                </p:oleObj>
              </mc:Choice>
              <mc:Fallback>
                <p:oleObj r:id="rId8" imgW="4698360" imgH="1726920" progId="">
                  <p:embed/>
                  <p:pic>
                    <p:nvPicPr>
                      <p:cNvPr id="55" name="Object 54">
                        <a:extLst>
                          <a:ext uri="{FF2B5EF4-FFF2-40B4-BE49-F238E27FC236}">
                            <a16:creationId xmlns:a16="http://schemas.microsoft.com/office/drawing/2014/main" id="{CC79DD5F-A52A-488C-8BB3-2AB832A1AAC4}"/>
                          </a:ext>
                        </a:extLst>
                      </p:cNvPr>
                      <p:cNvPicPr/>
                      <p:nvPr/>
                    </p:nvPicPr>
                    <p:blipFill>
                      <a:blip r:embed="rId9"/>
                      <a:stretch>
                        <a:fillRect/>
                      </a:stretch>
                    </p:blipFill>
                    <p:spPr>
                      <a:xfrm>
                        <a:off x="2072130" y="3953427"/>
                        <a:ext cx="1574552" cy="578754"/>
                      </a:xfrm>
                      <a:prstGeom prst="rect">
                        <a:avLst/>
                      </a:prstGeom>
                    </p:spPr>
                  </p:pic>
                </p:oleObj>
              </mc:Fallback>
            </mc:AlternateContent>
          </a:graphicData>
        </a:graphic>
      </p:graphicFrame>
      <p:sp>
        <p:nvSpPr>
          <p:cNvPr id="62" name="TextBox 61"/>
          <p:cNvSpPr txBox="1"/>
          <p:nvPr/>
        </p:nvSpPr>
        <p:spPr>
          <a:xfrm>
            <a:off x="4411130" y="1623120"/>
            <a:ext cx="1842446" cy="830997"/>
          </a:xfrm>
          <a:prstGeom prst="rect">
            <a:avLst/>
          </a:prstGeom>
          <a:solidFill>
            <a:schemeClr val="bg1">
              <a:lumMod val="85000"/>
            </a:schemeClr>
          </a:solidFill>
          <a:ln>
            <a:solidFill>
              <a:schemeClr val="tx1"/>
            </a:solidFill>
            <a:prstDash val="dash"/>
          </a:ln>
        </p:spPr>
        <p:txBody>
          <a:bodyPr wrap="square" rtlCol="0">
            <a:spAutoFit/>
          </a:bodyPr>
          <a:lstStyle/>
          <a:p>
            <a:pPr algn="ctr"/>
            <a:r>
              <a:rPr lang="en-US" sz="1600" dirty="0">
                <a:latin typeface="Calibri" panose="020F0502020204030204" pitchFamily="34" charset="0"/>
                <a:cs typeface="Calibri" panose="020F0502020204030204" pitchFamily="34" charset="0"/>
              </a:rPr>
              <a:t>C++/Fortran Interface, Mesh Conversion</a:t>
            </a:r>
            <a:endParaRPr lang="en-US" sz="1200" dirty="0">
              <a:latin typeface="Calibri" panose="020F0502020204030204" pitchFamily="34" charset="0"/>
              <a:cs typeface="Calibri" panose="020F0502020204030204" pitchFamily="34" charset="0"/>
            </a:endParaRPr>
          </a:p>
        </p:txBody>
      </p:sp>
      <p:graphicFrame>
        <p:nvGraphicFramePr>
          <p:cNvPr id="63" name="Object 62">
            <a:extLst>
              <a:ext uri="{FF2B5EF4-FFF2-40B4-BE49-F238E27FC236}">
                <a16:creationId xmlns:a16="http://schemas.microsoft.com/office/drawing/2014/main" id="{53C654E2-5ADF-406C-8F5D-A62367295B46}"/>
              </a:ext>
            </a:extLst>
          </p:cNvPr>
          <p:cNvGraphicFramePr>
            <a:graphicFrameLocks noChangeAspect="1"/>
          </p:cNvGraphicFramePr>
          <p:nvPr/>
        </p:nvGraphicFramePr>
        <p:xfrm>
          <a:off x="144953" y="2816775"/>
          <a:ext cx="1227681" cy="661762"/>
        </p:xfrm>
        <a:graphic>
          <a:graphicData uri="http://schemas.openxmlformats.org/presentationml/2006/ole">
            <mc:AlternateContent xmlns:mc="http://schemas.openxmlformats.org/markup-compatibility/2006">
              <mc:Choice xmlns:v="urn:schemas-microsoft-com:vml" Requires="v">
                <p:oleObj spid="_x0000_s66717" r:id="rId10" imgW="3415680" imgH="1841040" progId="">
                  <p:embed/>
                </p:oleObj>
              </mc:Choice>
              <mc:Fallback>
                <p:oleObj r:id="rId10" imgW="3415680" imgH="1841040" progId="">
                  <p:embed/>
                  <p:pic>
                    <p:nvPicPr>
                      <p:cNvPr id="63" name="Object 62">
                        <a:extLst>
                          <a:ext uri="{FF2B5EF4-FFF2-40B4-BE49-F238E27FC236}">
                            <a16:creationId xmlns:a16="http://schemas.microsoft.com/office/drawing/2014/main" id="{53C654E2-5ADF-406C-8F5D-A62367295B46}"/>
                          </a:ext>
                        </a:extLst>
                      </p:cNvPr>
                      <p:cNvPicPr/>
                      <p:nvPr/>
                    </p:nvPicPr>
                    <p:blipFill>
                      <a:blip r:embed="rId11"/>
                      <a:stretch>
                        <a:fillRect/>
                      </a:stretch>
                    </p:blipFill>
                    <p:spPr>
                      <a:xfrm>
                        <a:off x="144953" y="2816775"/>
                        <a:ext cx="1227681" cy="661762"/>
                      </a:xfrm>
                      <a:prstGeom prst="rect">
                        <a:avLst/>
                      </a:prstGeom>
                    </p:spPr>
                  </p:pic>
                </p:oleObj>
              </mc:Fallback>
            </mc:AlternateContent>
          </a:graphicData>
        </a:graphic>
      </p:graphicFrame>
      <mc:AlternateContent xmlns:mc="http://schemas.openxmlformats.org/markup-compatibility/2006" xmlns:a14="http://schemas.microsoft.com/office/drawing/2010/main">
        <mc:Choice Requires="a14">
          <p:sp>
            <p:nvSpPr>
              <p:cNvPr id="23" name="Rectangle 22">
                <a:extLst>
                  <a:ext uri="{FF2B5EF4-FFF2-40B4-BE49-F238E27FC236}">
                    <a16:creationId xmlns:a16="http://schemas.microsoft.com/office/drawing/2014/main" id="{D022B489-DBA8-4B98-BE66-59FD5DAD501A}"/>
                  </a:ext>
                </a:extLst>
              </p:cNvPr>
              <p:cNvSpPr/>
              <p:nvPr/>
            </p:nvSpPr>
            <p:spPr>
              <a:xfrm>
                <a:off x="-228600" y="4769253"/>
                <a:ext cx="8308442" cy="1182953"/>
              </a:xfrm>
              <a:prstGeom prst="rect">
                <a:avLst/>
              </a:prstGeom>
            </p:spPr>
            <p:txBody>
              <a:bodyPr wrap="square">
                <a:spAutoFit/>
              </a:bodyPr>
              <a:lstStyle/>
              <a:p>
                <a:pPr marL="800100" lvl="1" indent="-342900">
                  <a:buFont typeface="Wingdings" panose="05000000000000000000" pitchFamily="2" charset="2"/>
                  <a:buChar char="J"/>
                </a:pPr>
                <a:r>
                  <a:rPr lang="en-US" sz="1900" b="1" dirty="0">
                    <a:solidFill>
                      <a:srgbClr val="00B050"/>
                    </a:solidFill>
                    <a:latin typeface="Calibri" panose="020F0502020204030204" pitchFamily="34" charset="0"/>
                    <a:cs typeface="Calibri" panose="020F0502020204030204" pitchFamily="34" charset="0"/>
                  </a:rPr>
                  <a:t>Upside:</a:t>
                </a:r>
                <a:r>
                  <a:rPr lang="en-US" sz="1900" dirty="0">
                    <a:latin typeface="Calibri" panose="020F0502020204030204" pitchFamily="34" charset="0"/>
                    <a:cs typeface="Calibri" panose="020F0502020204030204" pitchFamily="34" charset="0"/>
                  </a:rPr>
                  <a:t> scheme fits nicely into existing codes</a:t>
                </a:r>
              </a:p>
              <a:p>
                <a:pPr marL="800100" lvl="1" indent="-342900">
                  <a:buFont typeface="Wingdings" panose="05000000000000000000" pitchFamily="2" charset="2"/>
                  <a:buChar char="J"/>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J"/>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L"/>
                </a:pPr>
                <a:r>
                  <a:rPr lang="en-US" sz="1900" b="1" dirty="0">
                    <a:solidFill>
                      <a:srgbClr val="FF0000"/>
                    </a:solidFill>
                    <a:latin typeface="Calibri" panose="020F0502020204030204" pitchFamily="34" charset="0"/>
                    <a:cs typeface="Calibri" panose="020F0502020204030204" pitchFamily="34" charset="0"/>
                  </a:rPr>
                  <a:t>Downside:</a:t>
                </a:r>
                <a:r>
                  <a:rPr lang="en-US" sz="1900" dirty="0">
                    <a:latin typeface="Calibri" panose="020F0502020204030204" pitchFamily="34" charset="0"/>
                    <a:cs typeface="Calibri" panose="020F0502020204030204" pitchFamily="34" charset="0"/>
                  </a:rPr>
                  <a:t> for problems with shallow ice on frozen bedrock, need to satisfy very restrictive </a:t>
                </a:r>
                <a:r>
                  <a:rPr lang="en-US" sz="1900" b="1" dirty="0">
                    <a:latin typeface="Calibri" panose="020F0502020204030204" pitchFamily="34" charset="0"/>
                    <a:cs typeface="Calibri" panose="020F0502020204030204" pitchFamily="34" charset="0"/>
                  </a:rPr>
                  <a:t>diffusive CFL </a:t>
                </a:r>
                <a:r>
                  <a:rPr lang="en-US" sz="1900" dirty="0">
                    <a:latin typeface="Calibri" panose="020F0502020204030204" pitchFamily="34" charset="0"/>
                    <a:cs typeface="Calibri" panose="020F0502020204030204" pitchFamily="34" charset="0"/>
                  </a:rPr>
                  <a:t>condition*: </a:t>
                </a:r>
                <a14:m>
                  <m:oMath xmlns:m="http://schemas.openxmlformats.org/officeDocument/2006/math">
                    <m:r>
                      <m:rPr>
                        <m:sty m:val="p"/>
                      </m:rPr>
                      <a:rPr lang="el-GR" sz="2000" i="1">
                        <a:latin typeface="Cambria Math" panose="02040503050406030204" pitchFamily="18" charset="0"/>
                        <a:ea typeface="Cambria Math" panose="02040503050406030204" pitchFamily="18" charset="0"/>
                      </a:rPr>
                      <m:t>Δ</m:t>
                    </m:r>
                    <m:r>
                      <a:rPr lang="en-US" sz="2000" i="1">
                        <a:latin typeface="Cambria Math" panose="02040503050406030204" pitchFamily="18" charset="0"/>
                        <a:ea typeface="Cambria Math" panose="02040503050406030204" pitchFamily="18" charset="0"/>
                      </a:rPr>
                      <m:t>𝑡</m:t>
                    </m:r>
                    <m:r>
                      <a:rPr lang="en-US" sz="2000" i="1">
                        <a:latin typeface="Cambria Math" panose="02040503050406030204" pitchFamily="18" charset="0"/>
                        <a:ea typeface="Cambria Math" panose="02040503050406030204" pitchFamily="18" charset="0"/>
                      </a:rPr>
                      <m:t>≤</m:t>
                    </m:r>
                    <m:sSub>
                      <m:sSubPr>
                        <m:ctrlPr>
                          <a:rPr lang="en-US" sz="2000" i="1">
                            <a:latin typeface="Cambria Math" panose="02040503050406030204" pitchFamily="18" charset="0"/>
                            <a:ea typeface="Cambria Math" panose="02040503050406030204" pitchFamily="18" charset="0"/>
                          </a:rPr>
                        </m:ctrlPr>
                      </m:sSubPr>
                      <m:e>
                        <m:r>
                          <a:rPr lang="en-US" sz="2000" i="1">
                            <a:latin typeface="Cambria Math" panose="02040503050406030204" pitchFamily="18" charset="0"/>
                            <a:ea typeface="Cambria Math" panose="02040503050406030204" pitchFamily="18" charset="0"/>
                          </a:rPr>
                          <m:t>𝐶𝐹𝐿</m:t>
                        </m:r>
                      </m:e>
                      <m:sub>
                        <m:r>
                          <m:rPr>
                            <m:sty m:val="p"/>
                          </m:rPr>
                          <a:rPr lang="en-US" sz="2000">
                            <a:latin typeface="Cambria Math" panose="02040503050406030204" pitchFamily="18" charset="0"/>
                            <a:ea typeface="Cambria Math" panose="02040503050406030204" pitchFamily="18" charset="0"/>
                          </a:rPr>
                          <m:t>diff</m:t>
                        </m:r>
                      </m:sub>
                    </m:sSub>
                    <m:d>
                      <m:dPr>
                        <m:ctrlPr>
                          <a:rPr lang="en-US" sz="2000" i="1">
                            <a:latin typeface="Cambria Math" panose="02040503050406030204" pitchFamily="18" charset="0"/>
                            <a:ea typeface="Cambria Math" panose="02040503050406030204" pitchFamily="18" charset="0"/>
                          </a:rPr>
                        </m:ctrlPr>
                      </m:dPr>
                      <m:e>
                        <m:r>
                          <a:rPr lang="en-US" sz="2000" i="1">
                            <a:latin typeface="Cambria Math" panose="02040503050406030204" pitchFamily="18" charset="0"/>
                            <a:ea typeface="Cambria Math" panose="02040503050406030204" pitchFamily="18" charset="0"/>
                          </a:rPr>
                          <m:t>∆</m:t>
                        </m:r>
                        <m:r>
                          <a:rPr lang="en-US" sz="2000" b="1" i="1">
                            <a:latin typeface="Cambria Math" panose="02040503050406030204" pitchFamily="18" charset="0"/>
                            <a:ea typeface="Cambria Math" panose="02040503050406030204" pitchFamily="18" charset="0"/>
                          </a:rPr>
                          <m:t>𝒙</m:t>
                        </m:r>
                      </m:e>
                    </m:d>
                    <m:r>
                      <a:rPr lang="en-US" sz="2000" i="1" baseline="30000">
                        <a:latin typeface="Cambria Math" panose="02040503050406030204" pitchFamily="18" charset="0"/>
                        <a:ea typeface="Cambria Math" panose="02040503050406030204" pitchFamily="18" charset="0"/>
                      </a:rPr>
                      <m:t>2</m:t>
                    </m:r>
                  </m:oMath>
                </a14:m>
                <a:endParaRPr lang="en-US" sz="2000" baseline="30000" dirty="0"/>
              </a:p>
              <a:p>
                <a:pPr marL="800100" lvl="1" indent="-342900">
                  <a:buFont typeface="Wingdings" panose="05000000000000000000" pitchFamily="2" charset="2"/>
                  <a:buChar char="L"/>
                </a:pPr>
                <a:endParaRPr lang="en-US" sz="400" baseline="300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L"/>
                </a:pPr>
                <a:endParaRPr lang="en-US" sz="400" baseline="30000" dirty="0">
                  <a:latin typeface="Calibri" panose="020F0502020204030204" pitchFamily="34" charset="0"/>
                  <a:cs typeface="Calibri" panose="020F0502020204030204" pitchFamily="34" charset="0"/>
                </a:endParaRPr>
              </a:p>
            </p:txBody>
          </p:sp>
        </mc:Choice>
        <mc:Fallback xmlns="">
          <p:sp>
            <p:nvSpPr>
              <p:cNvPr id="23" name="Rectangle 22">
                <a:extLst>
                  <a:ext uri="{FF2B5EF4-FFF2-40B4-BE49-F238E27FC236}">
                    <a16:creationId xmlns:a16="http://schemas.microsoft.com/office/drawing/2014/main" id="{D022B489-DBA8-4B98-BE66-59FD5DAD501A}"/>
                  </a:ext>
                </a:extLst>
              </p:cNvPr>
              <p:cNvSpPr>
                <a:spLocks noRot="1" noChangeAspect="1" noMove="1" noResize="1" noEditPoints="1" noAdjustHandles="1" noChangeArrowheads="1" noChangeShapeType="1" noTextEdit="1"/>
              </p:cNvSpPr>
              <p:nvPr/>
            </p:nvSpPr>
            <p:spPr>
              <a:xfrm>
                <a:off x="-228600" y="4769253"/>
                <a:ext cx="8308442" cy="1182953"/>
              </a:xfrm>
              <a:prstGeom prst="rect">
                <a:avLst/>
              </a:prstGeom>
              <a:blipFill>
                <a:blip r:embed="rId12"/>
                <a:stretch>
                  <a:fillRect t="-2577" b="-1546"/>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 name="Rectangle 1">
                <a:extLst>
                  <a:ext uri="{FF2B5EF4-FFF2-40B4-BE49-F238E27FC236}">
                    <a16:creationId xmlns:a16="http://schemas.microsoft.com/office/drawing/2014/main" id="{9745F972-F4AB-4734-9B38-6FFF39C41274}"/>
                  </a:ext>
                </a:extLst>
              </p:cNvPr>
              <p:cNvSpPr/>
              <p:nvPr/>
            </p:nvSpPr>
            <p:spPr>
              <a:xfrm>
                <a:off x="427232" y="3355928"/>
                <a:ext cx="4144768" cy="584775"/>
              </a:xfrm>
              <a:prstGeom prst="rect">
                <a:avLst/>
              </a:prstGeom>
            </p:spPr>
            <p:txBody>
              <a:bodyPr wrap="square">
                <a:spAutoFit/>
              </a:bodyPr>
              <a:lstStyle/>
              <a:p>
                <a:pPr lvl="2" algn="ctr"/>
                <a14:m>
                  <m:oMath xmlns:m="http://schemas.openxmlformats.org/officeDocument/2006/math">
                    <m:r>
                      <a:rPr lang="en-US" sz="1600" i="1" dirty="0" smtClean="0">
                        <a:latin typeface="Cambria Math" panose="02040503050406030204" pitchFamily="18" charset="0"/>
                        <a:cs typeface="Calibri" panose="020F0502020204030204" pitchFamily="34" charset="0"/>
                      </a:rPr>
                      <m:t>𝐻</m:t>
                    </m:r>
                  </m:oMath>
                </a14:m>
                <a:r>
                  <a:rPr lang="en-US" sz="1600" i="1" dirty="0">
                    <a:latin typeface="Calibri" panose="020F0502020204030204" pitchFamily="34" charset="0"/>
                    <a:cs typeface="Calibri" panose="020F0502020204030204" pitchFamily="34" charset="0"/>
                  </a:rPr>
                  <a:t> equation is solved with upwind scheme + incremental remap.</a:t>
                </a:r>
              </a:p>
            </p:txBody>
          </p:sp>
        </mc:Choice>
        <mc:Fallback xmlns="">
          <p:sp>
            <p:nvSpPr>
              <p:cNvPr id="2" name="Rectangle 1">
                <a:extLst>
                  <a:ext uri="{FF2B5EF4-FFF2-40B4-BE49-F238E27FC236}">
                    <a16:creationId xmlns:a16="http://schemas.microsoft.com/office/drawing/2014/main" id="{9745F972-F4AB-4734-9B38-6FFF39C41274}"/>
                  </a:ext>
                </a:extLst>
              </p:cNvPr>
              <p:cNvSpPr>
                <a:spLocks noRot="1" noChangeAspect="1" noMove="1" noResize="1" noEditPoints="1" noAdjustHandles="1" noChangeArrowheads="1" noChangeShapeType="1" noTextEdit="1"/>
              </p:cNvSpPr>
              <p:nvPr/>
            </p:nvSpPr>
            <p:spPr>
              <a:xfrm>
                <a:off x="427232" y="3355928"/>
                <a:ext cx="4144768" cy="584775"/>
              </a:xfrm>
              <a:prstGeom prst="rect">
                <a:avLst/>
              </a:prstGeom>
              <a:blipFill>
                <a:blip r:embed="rId14"/>
                <a:stretch>
                  <a:fillRect t="-3158" b="-13684"/>
                </a:stretch>
              </a:blipFill>
            </p:spPr>
            <p:txBody>
              <a:bodyPr/>
              <a:lstStyle/>
              <a:p>
                <a:r>
                  <a:rPr lang="en-US">
                    <a:noFill/>
                  </a:rPr>
                  <a:t> </a:t>
                </a:r>
              </a:p>
            </p:txBody>
          </p:sp>
        </mc:Fallback>
      </mc:AlternateContent>
    </p:spTree>
    <p:extLst>
      <p:ext uri="{BB962C8B-B14F-4D97-AF65-F5344CB8AC3E}">
        <p14:creationId xmlns:p14="http://schemas.microsoft.com/office/powerpoint/2010/main" val="144130873"/>
      </p:ext>
    </p:extLst>
  </p:cSld>
  <p:clrMapOvr>
    <a:masterClrMapping/>
  </p:clrMapOvr>
</p:sld>
</file>

<file path=ppt/slides/slide1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152400" y="-228600"/>
            <a:ext cx="8633478" cy="1295400"/>
          </a:xfrm>
        </p:spPr>
        <p:txBody>
          <a:bodyPr/>
          <a:lstStyle/>
          <a:p>
            <a:pPr algn="l"/>
            <a:r>
              <a:rPr lang="en-US" sz="3600" dirty="0">
                <a:latin typeface="Calibri" panose="020F0502020204030204" pitchFamily="34" charset="0"/>
                <a:cs typeface="Calibri" panose="020F0502020204030204" pitchFamily="34" charset="0"/>
              </a:rPr>
              <a:t>FO Stokes-Thickness Coupling</a:t>
            </a:r>
          </a:p>
        </p:txBody>
      </p:sp>
      <p:sp>
        <p:nvSpPr>
          <p:cNvPr id="56" name="TextBox 55"/>
          <p:cNvSpPr txBox="1"/>
          <p:nvPr/>
        </p:nvSpPr>
        <p:spPr>
          <a:xfrm>
            <a:off x="6935205" y="1642794"/>
            <a:ext cx="1475343" cy="769441"/>
          </a:xfrm>
          <a:prstGeom prst="rect">
            <a:avLst/>
          </a:prstGeom>
          <a:solidFill>
            <a:schemeClr val="accent5">
              <a:lumMod val="60000"/>
              <a:lumOff val="40000"/>
            </a:schemeClr>
          </a:solidFill>
        </p:spPr>
        <p:txBody>
          <a:bodyPr wrap="square" rtlCol="0">
            <a:spAutoFit/>
          </a:bodyPr>
          <a:lstStyle/>
          <a:p>
            <a:pPr algn="ctr"/>
            <a:r>
              <a:rPr lang="en-US" sz="1600" i="1" dirty="0">
                <a:latin typeface="Calibri" panose="020F0502020204030204" pitchFamily="34" charset="0"/>
                <a:cs typeface="Calibri" panose="020F0502020204030204" pitchFamily="34" charset="0"/>
              </a:rPr>
              <a:t>Albany Land-Ice </a:t>
            </a:r>
            <a:r>
              <a:rPr lang="en-US" sz="1600" dirty="0">
                <a:latin typeface="Calibri" panose="020F0502020204030204" pitchFamily="34" charset="0"/>
                <a:cs typeface="Calibri" panose="020F0502020204030204" pitchFamily="34" charset="0"/>
              </a:rPr>
              <a:t>(C++)</a:t>
            </a:r>
          </a:p>
          <a:p>
            <a:pPr algn="ctr"/>
            <a:r>
              <a:rPr lang="en-US" sz="1200" dirty="0">
                <a:latin typeface="Calibri" panose="020F0502020204030204" pitchFamily="34" charset="0"/>
                <a:cs typeface="Calibri" panose="020F0502020204030204" pitchFamily="34" charset="0"/>
              </a:rPr>
              <a:t>velocity solve</a:t>
            </a:r>
          </a:p>
        </p:txBody>
      </p:sp>
      <p:sp>
        <p:nvSpPr>
          <p:cNvPr id="61" name="TextBox 60"/>
          <p:cNvSpPr txBox="1"/>
          <p:nvPr/>
        </p:nvSpPr>
        <p:spPr>
          <a:xfrm>
            <a:off x="1657013" y="1500588"/>
            <a:ext cx="1989669" cy="1138773"/>
          </a:xfrm>
          <a:prstGeom prst="rect">
            <a:avLst/>
          </a:prstGeom>
          <a:solidFill>
            <a:schemeClr val="accent5">
              <a:lumMod val="60000"/>
              <a:lumOff val="40000"/>
            </a:schemeClr>
          </a:solidFill>
        </p:spPr>
        <p:txBody>
          <a:bodyPr wrap="square" rtlCol="0">
            <a:spAutoFit/>
          </a:bodyPr>
          <a:lstStyle/>
          <a:p>
            <a:pPr algn="ctr"/>
            <a:r>
              <a:rPr lang="en-US" sz="1600" i="1" dirty="0">
                <a:latin typeface="Calibri" panose="020F0502020204030204" pitchFamily="34" charset="0"/>
                <a:cs typeface="Calibri" panose="020F0502020204030204" pitchFamily="34" charset="0"/>
              </a:rPr>
              <a:t>MPAS Land-Ice </a:t>
            </a:r>
            <a:r>
              <a:rPr lang="en-US" sz="1600" dirty="0">
                <a:latin typeface="Calibri" panose="020F0502020204030204" pitchFamily="34" charset="0"/>
                <a:cs typeface="Calibri" panose="020F0502020204030204" pitchFamily="34" charset="0"/>
              </a:rPr>
              <a:t>(Fortran)</a:t>
            </a:r>
          </a:p>
          <a:p>
            <a:pPr algn="ctr"/>
            <a:r>
              <a:rPr lang="en-US" sz="1200" dirty="0">
                <a:latin typeface="Calibri" panose="020F0502020204030204" pitchFamily="34" charset="0"/>
                <a:cs typeface="Calibri" panose="020F0502020204030204" pitchFamily="34" charset="0"/>
              </a:rPr>
              <a:t>Thickness evolution,  </a:t>
            </a:r>
          </a:p>
          <a:p>
            <a:pPr algn="ctr"/>
            <a:r>
              <a:rPr lang="en-US" sz="1200" dirty="0">
                <a:latin typeface="Calibri" panose="020F0502020204030204" pitchFamily="34" charset="0"/>
                <a:cs typeface="Calibri" panose="020F0502020204030204" pitchFamily="34" charset="0"/>
              </a:rPr>
              <a:t>temperature solve, </a:t>
            </a:r>
          </a:p>
          <a:p>
            <a:pPr algn="ctr"/>
            <a:r>
              <a:rPr lang="en-US" sz="1200" dirty="0">
                <a:latin typeface="Calibri" panose="020F0502020204030204" pitchFamily="34" charset="0"/>
                <a:cs typeface="Calibri" panose="020F0502020204030204" pitchFamily="34" charset="0"/>
              </a:rPr>
              <a:t>coupling to DOE-ESM</a:t>
            </a:r>
          </a:p>
        </p:txBody>
      </p:sp>
      <p:sp>
        <p:nvSpPr>
          <p:cNvPr id="64" name="TextBox 63"/>
          <p:cNvSpPr txBox="1"/>
          <p:nvPr/>
        </p:nvSpPr>
        <p:spPr>
          <a:xfrm>
            <a:off x="195344" y="1781971"/>
            <a:ext cx="1014897" cy="584775"/>
          </a:xfrm>
          <a:prstGeom prst="rect">
            <a:avLst/>
          </a:prstGeom>
          <a:solidFill>
            <a:srgbClr val="FFFF99"/>
          </a:solidFill>
        </p:spPr>
        <p:txBody>
          <a:bodyPr wrap="square" rtlCol="0">
            <a:spAutoFit/>
          </a:bodyPr>
          <a:lstStyle/>
          <a:p>
            <a:pPr algn="ctr"/>
            <a:r>
              <a:rPr lang="en-US" sz="1600" dirty="0" err="1">
                <a:latin typeface="Calibri" panose="020F0502020204030204" pitchFamily="34" charset="0"/>
                <a:cs typeface="Calibri" panose="020F0502020204030204" pitchFamily="34" charset="0"/>
              </a:rPr>
              <a:t>LandIce_model</a:t>
            </a:r>
            <a:endParaRPr lang="en-US" sz="1600" dirty="0">
              <a:latin typeface="Calibri" panose="020F0502020204030204" pitchFamily="34" charset="0"/>
              <a:cs typeface="Calibri" panose="020F0502020204030204" pitchFamily="34" charset="0"/>
            </a:endParaRPr>
          </a:p>
        </p:txBody>
      </p:sp>
      <p:cxnSp>
        <p:nvCxnSpPr>
          <p:cNvPr id="70" name="Straight Arrow Connector 69"/>
          <p:cNvCxnSpPr>
            <a:cxnSpLocks/>
          </p:cNvCxnSpPr>
          <p:nvPr/>
        </p:nvCxnSpPr>
        <p:spPr>
          <a:xfrm flipH="1">
            <a:off x="3646683" y="1905000"/>
            <a:ext cx="822456"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pic>
        <p:nvPicPr>
          <p:cNvPr id="93" name="Picture 3"/>
          <p:cNvPicPr>
            <a:picLocks noChangeAspect="1" noChangeArrowheads="1"/>
          </p:cNvPicPr>
          <p:nvPr/>
        </p:nvPicPr>
        <p:blipFill>
          <a:blip r:embed="rId4" cstate="print">
            <a:extLst>
              <a:ext uri="{28A0092B-C50C-407E-A947-70E740481C1C}">
                <a14:useLocalDpi xmlns:a14="http://schemas.microsoft.com/office/drawing/2010/main" val="0"/>
              </a:ext>
            </a:extLst>
          </a:blip>
          <a:stretch>
            <a:fillRect/>
          </a:stretch>
        </p:blipFill>
        <p:spPr bwMode="auto">
          <a:xfrm>
            <a:off x="5008707" y="2827626"/>
            <a:ext cx="1062048" cy="127445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cxnSp>
        <p:nvCxnSpPr>
          <p:cNvPr id="31" name="Straight Arrow Connector 30"/>
          <p:cNvCxnSpPr>
            <a:cxnSpLocks/>
          </p:cNvCxnSpPr>
          <p:nvPr/>
        </p:nvCxnSpPr>
        <p:spPr>
          <a:xfrm flipV="1">
            <a:off x="2617924" y="1210074"/>
            <a:ext cx="0" cy="306036"/>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4" name="TextBox 13"/>
          <p:cNvSpPr txBox="1"/>
          <p:nvPr/>
        </p:nvSpPr>
        <p:spPr>
          <a:xfrm>
            <a:off x="1981200" y="880442"/>
            <a:ext cx="1273448" cy="338554"/>
          </a:xfrm>
          <a:prstGeom prst="rect">
            <a:avLst/>
          </a:prstGeom>
          <a:solidFill>
            <a:srgbClr val="CCFF66"/>
          </a:solidFill>
          <a:ln>
            <a:noFill/>
          </a:ln>
        </p:spPr>
        <p:txBody>
          <a:bodyPr wrap="square" rtlCol="0">
            <a:spAutoFit/>
          </a:bodyPr>
          <a:lstStyle/>
          <a:p>
            <a:pPr algn="ctr"/>
            <a:r>
              <a:rPr lang="en-US" sz="1600" dirty="0">
                <a:latin typeface="Calibri" panose="020F0502020204030204" pitchFamily="34" charset="0"/>
                <a:cs typeface="Calibri" panose="020F0502020204030204" pitchFamily="34" charset="0"/>
              </a:rPr>
              <a:t>output file</a:t>
            </a:r>
          </a:p>
        </p:txBody>
      </p:sp>
      <p:cxnSp>
        <p:nvCxnSpPr>
          <p:cNvPr id="51" name="Straight Arrow Connector 50"/>
          <p:cNvCxnSpPr>
            <a:cxnSpLocks/>
          </p:cNvCxnSpPr>
          <p:nvPr/>
        </p:nvCxnSpPr>
        <p:spPr>
          <a:xfrm>
            <a:off x="3646682" y="2195706"/>
            <a:ext cx="764448"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5" name="Straight Arrow Connector 44">
            <a:extLst>
              <a:ext uri="{FF2B5EF4-FFF2-40B4-BE49-F238E27FC236}">
                <a16:creationId xmlns:a16="http://schemas.microsoft.com/office/drawing/2014/main" id="{10ED0573-7563-43C1-87C9-C61F4392862E}"/>
              </a:ext>
            </a:extLst>
          </p:cNvPr>
          <p:cNvCxnSpPr>
            <a:cxnSpLocks/>
          </p:cNvCxnSpPr>
          <p:nvPr/>
        </p:nvCxnSpPr>
        <p:spPr>
          <a:xfrm flipH="1">
            <a:off x="6253577" y="1866927"/>
            <a:ext cx="695304"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6" name="Straight Arrow Connector 45">
            <a:extLst>
              <a:ext uri="{FF2B5EF4-FFF2-40B4-BE49-F238E27FC236}">
                <a16:creationId xmlns:a16="http://schemas.microsoft.com/office/drawing/2014/main" id="{4A8FDDA9-03B8-4490-B89E-E6D89D744190}"/>
              </a:ext>
            </a:extLst>
          </p:cNvPr>
          <p:cNvCxnSpPr>
            <a:cxnSpLocks/>
          </p:cNvCxnSpPr>
          <p:nvPr/>
        </p:nvCxnSpPr>
        <p:spPr>
          <a:xfrm flipV="1">
            <a:off x="6253576" y="2195706"/>
            <a:ext cx="680624" cy="1"/>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7" name="Straight Arrow Connector 46">
            <a:extLst>
              <a:ext uri="{FF2B5EF4-FFF2-40B4-BE49-F238E27FC236}">
                <a16:creationId xmlns:a16="http://schemas.microsoft.com/office/drawing/2014/main" id="{92496DAC-D804-46DF-B003-F1BA8B930108}"/>
              </a:ext>
            </a:extLst>
          </p:cNvPr>
          <p:cNvCxnSpPr>
            <a:cxnSpLocks/>
          </p:cNvCxnSpPr>
          <p:nvPr/>
        </p:nvCxnSpPr>
        <p:spPr>
          <a:xfrm>
            <a:off x="1222524" y="2069974"/>
            <a:ext cx="450552" cy="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4D26814F-7073-473C-8D01-B79865B82140}"/>
                  </a:ext>
                </a:extLst>
              </p:cNvPr>
              <p:cNvSpPr txBox="1"/>
              <p:nvPr/>
            </p:nvSpPr>
            <p:spPr>
              <a:xfrm>
                <a:off x="6138540" y="2597363"/>
                <a:ext cx="3005460" cy="1202189"/>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d>
                        <m:dPr>
                          <m:begChr m:val="{"/>
                          <m:endChr m:val=""/>
                          <m:ctrlPr>
                            <a:rPr lang="en-US" sz="1600" i="1" smtClean="0">
                              <a:latin typeface="Cambria Math" panose="02040503050406030204" pitchFamily="18" charset="0"/>
                            </a:rPr>
                          </m:ctrlPr>
                        </m:dPr>
                        <m:e>
                          <m:eqArr>
                            <m:eqArrPr>
                              <m:ctrlPr>
                                <a:rPr lang="en-US" sz="1600" i="1" smtClean="0">
                                  <a:latin typeface="Cambria Math" panose="02040503050406030204" pitchFamily="18" charset="0"/>
                                </a:rPr>
                              </m:ctrlPr>
                            </m:eqArrPr>
                            <m:e>
                              <m:r>
                                <a:rPr lang="en-US" sz="1600" b="0" i="1" smtClean="0">
                                  <a:latin typeface="Cambria Math"/>
                                </a:rPr>
                                <m:t>−</m:t>
                              </m:r>
                              <m:r>
                                <a:rPr lang="en-US" sz="1600" b="0" i="1" smtClean="0">
                                  <a:latin typeface="Cambria Math"/>
                                  <a:ea typeface="Cambria Math"/>
                                </a:rPr>
                                <m:t>𝛻</m:t>
                              </m:r>
                              <m:r>
                                <a:rPr lang="en-US" sz="1600" b="0" i="1" smtClean="0">
                                  <a:latin typeface="Cambria Math"/>
                                  <a:ea typeface="Cambria Math"/>
                                </a:rPr>
                                <m:t>∙(2</m:t>
                              </m:r>
                              <m:r>
                                <a:rPr lang="en-US" sz="1600" b="0" i="1" smtClean="0">
                                  <a:latin typeface="Cambria Math"/>
                                  <a:ea typeface="Cambria Math"/>
                                </a:rPr>
                                <m:t>𝜇</m:t>
                              </m:r>
                              <m:acc>
                                <m:accPr>
                                  <m:chr m:val="̇"/>
                                  <m:ctrlPr>
                                    <a:rPr lang="en-US" sz="1600" b="0" i="1" smtClean="0">
                                      <a:latin typeface="Cambria Math" panose="02040503050406030204" pitchFamily="18" charset="0"/>
                                      <a:ea typeface="Cambria Math"/>
                                    </a:rPr>
                                  </m:ctrlPr>
                                </m:accPr>
                                <m:e>
                                  <m:r>
                                    <a:rPr lang="en-US" sz="1600" b="1" i="1" smtClean="0">
                                      <a:latin typeface="Cambria Math"/>
                                      <a:ea typeface="Cambria Math"/>
                                    </a:rPr>
                                    <m:t>𝝐</m:t>
                                  </m:r>
                                </m:e>
                              </m:acc>
                              <m:r>
                                <a:rPr lang="en-US" sz="1600" b="0" i="1" baseline="-25000" smtClean="0">
                                  <a:latin typeface="Cambria Math"/>
                                </a:rPr>
                                <m:t>1</m:t>
                              </m:r>
                              <m:r>
                                <a:rPr lang="en-US" sz="1600" b="0" i="1" smtClean="0">
                                  <a:latin typeface="Cambria Math"/>
                                </a:rPr>
                                <m:t>)=−</m:t>
                              </m:r>
                              <m:r>
                                <a:rPr lang="en-US" sz="1600" b="0" i="1" smtClean="0">
                                  <a:latin typeface="Cambria Math"/>
                                  <a:ea typeface="Cambria Math"/>
                                </a:rPr>
                                <m:t>𝜌</m:t>
                              </m:r>
                              <m:r>
                                <a:rPr lang="en-US" sz="1600" b="0" i="1" smtClean="0">
                                  <a:latin typeface="Cambria Math"/>
                                  <a:ea typeface="Cambria Math"/>
                                </a:rPr>
                                <m:t>𝑔</m:t>
                              </m:r>
                              <m:f>
                                <m:fPr>
                                  <m:ctrlPr>
                                    <a:rPr lang="en-US" sz="1600" b="0" i="1" smtClean="0">
                                      <a:latin typeface="Cambria Math" panose="02040503050406030204" pitchFamily="18" charset="0"/>
                                      <a:ea typeface="Cambria Math"/>
                                    </a:rPr>
                                  </m:ctrlPr>
                                </m:fPr>
                                <m:num>
                                  <m:r>
                                    <a:rPr lang="en-US" sz="1600" b="0" i="1" smtClean="0">
                                      <a:latin typeface="Cambria Math"/>
                                      <a:ea typeface="Cambria Math"/>
                                    </a:rPr>
                                    <m:t>𝜕</m:t>
                                  </m:r>
                                  <m:r>
                                    <a:rPr lang="en-US" sz="1600" b="0" i="1" smtClean="0">
                                      <a:latin typeface="Cambria Math"/>
                                      <a:ea typeface="Cambria Math"/>
                                    </a:rPr>
                                    <m:t>𝑠</m:t>
                                  </m:r>
                                </m:num>
                                <m:den>
                                  <m:r>
                                    <a:rPr lang="en-US" sz="1600" b="0" i="1" smtClean="0">
                                      <a:latin typeface="Cambria Math"/>
                                      <a:ea typeface="Cambria Math"/>
                                    </a:rPr>
                                    <m:t>𝜕</m:t>
                                  </m:r>
                                  <m:r>
                                    <a:rPr lang="en-US" sz="1600" b="0" i="1" smtClean="0">
                                      <a:latin typeface="Cambria Math"/>
                                      <a:ea typeface="Cambria Math"/>
                                    </a:rPr>
                                    <m:t>𝑥</m:t>
                                  </m:r>
                                </m:den>
                              </m:f>
                            </m:e>
                            <m:e>
                              <m:r>
                                <a:rPr lang="en-US" sz="1600" i="1">
                                  <a:latin typeface="Cambria Math"/>
                                </a:rPr>
                                <m:t>−</m:t>
                              </m:r>
                              <m:r>
                                <a:rPr lang="en-US" sz="1600" i="1">
                                  <a:latin typeface="Cambria Math"/>
                                  <a:ea typeface="Cambria Math"/>
                                </a:rPr>
                                <m:t>𝛻</m:t>
                              </m:r>
                              <m:r>
                                <a:rPr lang="en-US" sz="1600" i="1">
                                  <a:latin typeface="Cambria Math"/>
                                  <a:ea typeface="Cambria Math"/>
                                </a:rPr>
                                <m:t>∙(2</m:t>
                              </m:r>
                              <m:r>
                                <a:rPr lang="en-US" sz="1600" i="1">
                                  <a:latin typeface="Cambria Math"/>
                                  <a:ea typeface="Cambria Math"/>
                                </a:rPr>
                                <m:t>𝜇</m:t>
                              </m:r>
                              <m:acc>
                                <m:accPr>
                                  <m:chr m:val="̇"/>
                                  <m:ctrlPr>
                                    <a:rPr lang="en-US" sz="1600" b="1" i="1">
                                      <a:latin typeface="Cambria Math" panose="02040503050406030204" pitchFamily="18" charset="0"/>
                                      <a:ea typeface="Cambria Math"/>
                                    </a:rPr>
                                  </m:ctrlPr>
                                </m:accPr>
                                <m:e>
                                  <m:r>
                                    <a:rPr lang="en-US" sz="1600" b="1" i="1">
                                      <a:latin typeface="Cambria Math"/>
                                      <a:ea typeface="Cambria Math"/>
                                    </a:rPr>
                                    <m:t>𝝐</m:t>
                                  </m:r>
                                </m:e>
                              </m:acc>
                              <m:r>
                                <a:rPr lang="en-US" sz="1600" b="1" i="1" baseline="-25000" smtClean="0">
                                  <a:latin typeface="Cambria Math"/>
                                  <a:ea typeface="Cambria Math"/>
                                </a:rPr>
                                <m:t>𝟐</m:t>
                              </m:r>
                              <m:r>
                                <a:rPr lang="en-US" sz="1600" i="1">
                                  <a:latin typeface="Cambria Math"/>
                                </a:rPr>
                                <m:t>)=−</m:t>
                              </m:r>
                              <m:r>
                                <a:rPr lang="en-US" sz="1600" i="1">
                                  <a:latin typeface="Cambria Math"/>
                                  <a:ea typeface="Cambria Math"/>
                                </a:rPr>
                                <m:t>𝜌</m:t>
                              </m:r>
                              <m:r>
                                <a:rPr lang="en-US" sz="1600" i="1">
                                  <a:latin typeface="Cambria Math"/>
                                  <a:ea typeface="Cambria Math"/>
                                </a:rPr>
                                <m:t>𝑔</m:t>
                              </m:r>
                              <m:f>
                                <m:fPr>
                                  <m:ctrlPr>
                                    <a:rPr lang="en-US" sz="1600" i="1">
                                      <a:latin typeface="Cambria Math" panose="02040503050406030204" pitchFamily="18" charset="0"/>
                                      <a:ea typeface="Cambria Math"/>
                                    </a:rPr>
                                  </m:ctrlPr>
                                </m:fPr>
                                <m:num>
                                  <m:r>
                                    <a:rPr lang="en-US" sz="1600" i="1">
                                      <a:latin typeface="Cambria Math"/>
                                      <a:ea typeface="Cambria Math"/>
                                    </a:rPr>
                                    <m:t>𝜕</m:t>
                                  </m:r>
                                  <m:r>
                                    <a:rPr lang="en-US" sz="1600" i="1">
                                      <a:latin typeface="Cambria Math"/>
                                      <a:ea typeface="Cambria Math"/>
                                    </a:rPr>
                                    <m:t>𝑠</m:t>
                                  </m:r>
                                </m:num>
                                <m:den>
                                  <m:r>
                                    <a:rPr lang="en-US" sz="1600" i="1">
                                      <a:latin typeface="Cambria Math"/>
                                      <a:ea typeface="Cambria Math"/>
                                    </a:rPr>
                                    <m:t>𝜕</m:t>
                                  </m:r>
                                  <m:r>
                                    <a:rPr lang="en-US" sz="1600" b="0" i="1" smtClean="0">
                                      <a:latin typeface="Cambria Math"/>
                                      <a:ea typeface="Cambria Math"/>
                                    </a:rPr>
                                    <m:t>𝑦</m:t>
                                  </m:r>
                                </m:den>
                              </m:f>
                            </m:e>
                          </m:eqArr>
                        </m:e>
                      </m:d>
                    </m:oMath>
                  </m:oMathPara>
                </a14:m>
                <a:endParaRPr lang="en-US" sz="1600" dirty="0">
                  <a:latin typeface="Calibri" pitchFamily="34" charset="0"/>
                  <a:ea typeface="Cambria Math"/>
                </a:endParaRPr>
              </a:p>
            </p:txBody>
          </p:sp>
        </mc:Choice>
        <mc:Fallback xmlns="">
          <p:sp>
            <p:nvSpPr>
              <p:cNvPr id="50" name="TextBox 49">
                <a:extLst>
                  <a:ext uri="{FF2B5EF4-FFF2-40B4-BE49-F238E27FC236}">
                    <a16:creationId xmlns:a16="http://schemas.microsoft.com/office/drawing/2014/main" id="{4D26814F-7073-473C-8D01-B79865B82140}"/>
                  </a:ext>
                </a:extLst>
              </p:cNvPr>
              <p:cNvSpPr txBox="1">
                <a:spLocks noRot="1" noChangeAspect="1" noMove="1" noResize="1" noEditPoints="1" noAdjustHandles="1" noChangeArrowheads="1" noChangeShapeType="1" noTextEdit="1"/>
              </p:cNvSpPr>
              <p:nvPr/>
            </p:nvSpPr>
            <p:spPr>
              <a:xfrm>
                <a:off x="6138540" y="2597363"/>
                <a:ext cx="3005460" cy="1202189"/>
              </a:xfrm>
              <a:prstGeom prst="rect">
                <a:avLst/>
              </a:prstGeom>
              <a:blipFill>
                <a:blip r:embed="rId5"/>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52" name="TextBox 51">
                <a:extLst>
                  <a:ext uri="{FF2B5EF4-FFF2-40B4-BE49-F238E27FC236}">
                    <a16:creationId xmlns:a16="http://schemas.microsoft.com/office/drawing/2014/main" id="{0ED4C239-730F-4394-AC39-1DA5986158E0}"/>
                  </a:ext>
                </a:extLst>
              </p:cNvPr>
              <p:cNvSpPr txBox="1"/>
              <p:nvPr/>
            </p:nvSpPr>
            <p:spPr>
              <a:xfrm>
                <a:off x="1153844" y="2793994"/>
                <a:ext cx="2904067" cy="560538"/>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lang="en-US" sz="1600" i="1" smtClean="0">
                              <a:latin typeface="Cambria Math" panose="02040503050406030204" pitchFamily="18" charset="0"/>
                            </a:rPr>
                          </m:ctrlPr>
                        </m:fPr>
                        <m:num>
                          <m:r>
                            <a:rPr lang="en-US" sz="1600" i="1">
                              <a:latin typeface="Cambria Math"/>
                            </a:rPr>
                            <m:t>𝜕</m:t>
                          </m:r>
                          <m:r>
                            <a:rPr lang="en-US" sz="1600" b="0" i="1" smtClean="0">
                              <a:latin typeface="Cambria Math" panose="02040503050406030204" pitchFamily="18" charset="0"/>
                            </a:rPr>
                            <m:t>𝐻</m:t>
                          </m:r>
                        </m:num>
                        <m:den>
                          <m:r>
                            <a:rPr lang="en-US" sz="1600" i="1">
                              <a:latin typeface="Cambria Math"/>
                            </a:rPr>
                            <m:t>𝜕</m:t>
                          </m:r>
                          <m:r>
                            <a:rPr lang="en-US" sz="1600" i="1">
                              <a:latin typeface="Cambria Math"/>
                            </a:rPr>
                            <m:t>𝑡</m:t>
                          </m:r>
                        </m:den>
                      </m:f>
                      <m:r>
                        <a:rPr lang="en-US" sz="1600" i="1">
                          <a:latin typeface="Cambria Math"/>
                        </a:rPr>
                        <m:t>=−</m:t>
                      </m:r>
                      <m:r>
                        <a:rPr lang="en-US" sz="1600" i="1">
                          <a:latin typeface="Cambria Math"/>
                          <a:ea typeface="Cambria Math"/>
                        </a:rPr>
                        <m:t>𝛻</m:t>
                      </m:r>
                      <m:r>
                        <a:rPr lang="en-US" sz="1600" i="1">
                          <a:latin typeface="Cambria Math"/>
                          <a:ea typeface="Cambria Math"/>
                        </a:rPr>
                        <m:t>∙</m:t>
                      </m:r>
                      <m:d>
                        <m:dPr>
                          <m:ctrlPr>
                            <a:rPr lang="en-US" sz="1600" i="1">
                              <a:latin typeface="Cambria Math" panose="02040503050406030204" pitchFamily="18" charset="0"/>
                              <a:ea typeface="Cambria Math"/>
                            </a:rPr>
                          </m:ctrlPr>
                        </m:dPr>
                        <m:e>
                          <m:acc>
                            <m:accPr>
                              <m:chr m:val="̅"/>
                              <m:ctrlPr>
                                <a:rPr lang="en-US" sz="1600" i="1">
                                  <a:latin typeface="Cambria Math" panose="02040503050406030204" pitchFamily="18" charset="0"/>
                                  <a:ea typeface="Cambria Math"/>
                                </a:rPr>
                              </m:ctrlPr>
                            </m:accPr>
                            <m:e>
                              <m:r>
                                <a:rPr lang="en-US" sz="1600" b="1" i="1">
                                  <a:latin typeface="Cambria Math"/>
                                  <a:ea typeface="Cambria Math"/>
                                </a:rPr>
                                <m:t>𝒖</m:t>
                              </m:r>
                            </m:e>
                          </m:acc>
                          <m:r>
                            <a:rPr lang="en-US" sz="1600" b="0" i="1" smtClean="0">
                              <a:latin typeface="Cambria Math" panose="02040503050406030204" pitchFamily="18" charset="0"/>
                              <a:ea typeface="Cambria Math"/>
                            </a:rPr>
                            <m:t>𝐻</m:t>
                          </m:r>
                        </m:e>
                      </m:d>
                      <m:r>
                        <a:rPr lang="en-US" sz="1600" i="1">
                          <a:latin typeface="Cambria Math"/>
                          <a:ea typeface="Cambria Math"/>
                        </a:rPr>
                        <m:t>+</m:t>
                      </m:r>
                      <m:acc>
                        <m:accPr>
                          <m:chr m:val="̇"/>
                          <m:ctrlPr>
                            <a:rPr lang="en-US" sz="1600" i="1">
                              <a:latin typeface="Cambria Math" panose="02040503050406030204" pitchFamily="18" charset="0"/>
                              <a:ea typeface="Cambria Math"/>
                            </a:rPr>
                          </m:ctrlPr>
                        </m:accPr>
                        <m:e>
                          <m:r>
                            <a:rPr lang="en-US" sz="1600" i="1">
                              <a:latin typeface="Cambria Math"/>
                              <a:ea typeface="Cambria Math"/>
                            </a:rPr>
                            <m:t>𝑏</m:t>
                          </m:r>
                        </m:e>
                      </m:acc>
                    </m:oMath>
                  </m:oMathPara>
                </a14:m>
                <a:endParaRPr lang="en-US" sz="1600" dirty="0"/>
              </a:p>
            </p:txBody>
          </p:sp>
        </mc:Choice>
        <mc:Fallback xmlns="">
          <p:sp>
            <p:nvSpPr>
              <p:cNvPr id="52" name="TextBox 51">
                <a:extLst>
                  <a:ext uri="{FF2B5EF4-FFF2-40B4-BE49-F238E27FC236}">
                    <a16:creationId xmlns:a16="http://schemas.microsoft.com/office/drawing/2014/main" id="{0ED4C239-730F-4394-AC39-1DA5986158E0}"/>
                  </a:ext>
                </a:extLst>
              </p:cNvPr>
              <p:cNvSpPr txBox="1">
                <a:spLocks noRot="1" noChangeAspect="1" noMove="1" noResize="1" noEditPoints="1" noAdjustHandles="1" noChangeArrowheads="1" noChangeShapeType="1" noTextEdit="1"/>
              </p:cNvSpPr>
              <p:nvPr/>
            </p:nvSpPr>
            <p:spPr>
              <a:xfrm>
                <a:off x="1153844" y="2793994"/>
                <a:ext cx="2904067" cy="560538"/>
              </a:xfrm>
              <a:prstGeom prst="rect">
                <a:avLst/>
              </a:prstGeom>
              <a:blipFill>
                <a:blip r:embed="rId6"/>
                <a:stretch>
                  <a:fillRect/>
                </a:stretch>
              </a:blipFill>
            </p:spPr>
            <p:txBody>
              <a:bodyPr/>
              <a:lstStyle/>
              <a:p>
                <a:r>
                  <a:rPr lang="en-US">
                    <a:noFill/>
                  </a:rPr>
                  <a:t> </a:t>
                </a:r>
              </a:p>
            </p:txBody>
          </p:sp>
        </mc:Fallback>
      </mc:AlternateContent>
      <p:pic>
        <p:nvPicPr>
          <p:cNvPr id="54" name="Picture 1" descr="image003">
            <a:extLst>
              <a:ext uri="{FF2B5EF4-FFF2-40B4-BE49-F238E27FC236}">
                <a16:creationId xmlns:a16="http://schemas.microsoft.com/office/drawing/2014/main" id="{D3400CA0-9CEA-4C85-A6BE-6148E092EE14}"/>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934200" y="3789455"/>
            <a:ext cx="1483811" cy="774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55" name="Object 54">
            <a:extLst>
              <a:ext uri="{FF2B5EF4-FFF2-40B4-BE49-F238E27FC236}">
                <a16:creationId xmlns:a16="http://schemas.microsoft.com/office/drawing/2014/main" id="{CC79DD5F-A52A-488C-8BB3-2AB832A1AAC4}"/>
              </a:ext>
            </a:extLst>
          </p:cNvPr>
          <p:cNvGraphicFramePr>
            <a:graphicFrameLocks noChangeAspect="1"/>
          </p:cNvGraphicFramePr>
          <p:nvPr/>
        </p:nvGraphicFramePr>
        <p:xfrm>
          <a:off x="2072130" y="3953427"/>
          <a:ext cx="1574552" cy="578754"/>
        </p:xfrm>
        <a:graphic>
          <a:graphicData uri="http://schemas.openxmlformats.org/presentationml/2006/ole">
            <mc:AlternateContent xmlns:mc="http://schemas.openxmlformats.org/markup-compatibility/2006">
              <mc:Choice xmlns:v="urn:schemas-microsoft-com:vml" Requires="v">
                <p:oleObj spid="_x0000_s67740" r:id="rId8" imgW="4698360" imgH="1726920" progId="">
                  <p:embed/>
                </p:oleObj>
              </mc:Choice>
              <mc:Fallback>
                <p:oleObj r:id="rId8" imgW="4698360" imgH="1726920" progId="">
                  <p:embed/>
                  <p:pic>
                    <p:nvPicPr>
                      <p:cNvPr id="55" name="Object 54">
                        <a:extLst>
                          <a:ext uri="{FF2B5EF4-FFF2-40B4-BE49-F238E27FC236}">
                            <a16:creationId xmlns:a16="http://schemas.microsoft.com/office/drawing/2014/main" id="{CC79DD5F-A52A-488C-8BB3-2AB832A1AAC4}"/>
                          </a:ext>
                        </a:extLst>
                      </p:cNvPr>
                      <p:cNvPicPr/>
                      <p:nvPr/>
                    </p:nvPicPr>
                    <p:blipFill>
                      <a:blip r:embed="rId9"/>
                      <a:stretch>
                        <a:fillRect/>
                      </a:stretch>
                    </p:blipFill>
                    <p:spPr>
                      <a:xfrm>
                        <a:off x="2072130" y="3953427"/>
                        <a:ext cx="1574552" cy="578754"/>
                      </a:xfrm>
                      <a:prstGeom prst="rect">
                        <a:avLst/>
                      </a:prstGeom>
                    </p:spPr>
                  </p:pic>
                </p:oleObj>
              </mc:Fallback>
            </mc:AlternateContent>
          </a:graphicData>
        </a:graphic>
      </p:graphicFrame>
      <p:sp>
        <p:nvSpPr>
          <p:cNvPr id="62" name="TextBox 61"/>
          <p:cNvSpPr txBox="1"/>
          <p:nvPr/>
        </p:nvSpPr>
        <p:spPr>
          <a:xfrm>
            <a:off x="4411130" y="1623120"/>
            <a:ext cx="1842446" cy="830997"/>
          </a:xfrm>
          <a:prstGeom prst="rect">
            <a:avLst/>
          </a:prstGeom>
          <a:solidFill>
            <a:schemeClr val="bg1">
              <a:lumMod val="85000"/>
            </a:schemeClr>
          </a:solidFill>
          <a:ln>
            <a:solidFill>
              <a:schemeClr val="tx1"/>
            </a:solidFill>
            <a:prstDash val="dash"/>
          </a:ln>
        </p:spPr>
        <p:txBody>
          <a:bodyPr wrap="square" rtlCol="0">
            <a:spAutoFit/>
          </a:bodyPr>
          <a:lstStyle/>
          <a:p>
            <a:pPr algn="ctr"/>
            <a:r>
              <a:rPr lang="en-US" sz="1600" dirty="0">
                <a:latin typeface="Calibri" panose="020F0502020204030204" pitchFamily="34" charset="0"/>
                <a:cs typeface="Calibri" panose="020F0502020204030204" pitchFamily="34" charset="0"/>
              </a:rPr>
              <a:t>C++/Fortran Interface, Mesh Conversion</a:t>
            </a:r>
            <a:endParaRPr lang="en-US" sz="1200" dirty="0">
              <a:latin typeface="Calibri" panose="020F0502020204030204" pitchFamily="34" charset="0"/>
              <a:cs typeface="Calibri" panose="020F0502020204030204" pitchFamily="34" charset="0"/>
            </a:endParaRPr>
          </a:p>
        </p:txBody>
      </p:sp>
      <p:graphicFrame>
        <p:nvGraphicFramePr>
          <p:cNvPr id="63" name="Object 62">
            <a:extLst>
              <a:ext uri="{FF2B5EF4-FFF2-40B4-BE49-F238E27FC236}">
                <a16:creationId xmlns:a16="http://schemas.microsoft.com/office/drawing/2014/main" id="{53C654E2-5ADF-406C-8F5D-A62367295B46}"/>
              </a:ext>
            </a:extLst>
          </p:cNvPr>
          <p:cNvGraphicFramePr>
            <a:graphicFrameLocks noChangeAspect="1"/>
          </p:cNvGraphicFramePr>
          <p:nvPr/>
        </p:nvGraphicFramePr>
        <p:xfrm>
          <a:off x="144953" y="2816775"/>
          <a:ext cx="1227681" cy="661762"/>
        </p:xfrm>
        <a:graphic>
          <a:graphicData uri="http://schemas.openxmlformats.org/presentationml/2006/ole">
            <mc:AlternateContent xmlns:mc="http://schemas.openxmlformats.org/markup-compatibility/2006">
              <mc:Choice xmlns:v="urn:schemas-microsoft-com:vml" Requires="v">
                <p:oleObj spid="_x0000_s67741" r:id="rId10" imgW="3415680" imgH="1841040" progId="">
                  <p:embed/>
                </p:oleObj>
              </mc:Choice>
              <mc:Fallback>
                <p:oleObj r:id="rId10" imgW="3415680" imgH="1841040" progId="">
                  <p:embed/>
                  <p:pic>
                    <p:nvPicPr>
                      <p:cNvPr id="63" name="Object 62">
                        <a:extLst>
                          <a:ext uri="{FF2B5EF4-FFF2-40B4-BE49-F238E27FC236}">
                            <a16:creationId xmlns:a16="http://schemas.microsoft.com/office/drawing/2014/main" id="{53C654E2-5ADF-406C-8F5D-A62367295B46}"/>
                          </a:ext>
                        </a:extLst>
                      </p:cNvPr>
                      <p:cNvPicPr/>
                      <p:nvPr/>
                    </p:nvPicPr>
                    <p:blipFill>
                      <a:blip r:embed="rId11"/>
                      <a:stretch>
                        <a:fillRect/>
                      </a:stretch>
                    </p:blipFill>
                    <p:spPr>
                      <a:xfrm>
                        <a:off x="144953" y="2816775"/>
                        <a:ext cx="1227681" cy="661762"/>
                      </a:xfrm>
                      <a:prstGeom prst="rect">
                        <a:avLst/>
                      </a:prstGeom>
                    </p:spPr>
                  </p:pic>
                </p:oleObj>
              </mc:Fallback>
            </mc:AlternateContent>
          </a:graphicData>
        </a:graphic>
      </p:graphicFrame>
      <mc:AlternateContent xmlns:mc="http://schemas.openxmlformats.org/markup-compatibility/2006" xmlns:a14="http://schemas.microsoft.com/office/drawing/2010/main">
        <mc:Choice Requires="a14">
          <p:sp>
            <p:nvSpPr>
              <p:cNvPr id="23" name="Rectangle 22">
                <a:extLst>
                  <a:ext uri="{FF2B5EF4-FFF2-40B4-BE49-F238E27FC236}">
                    <a16:creationId xmlns:a16="http://schemas.microsoft.com/office/drawing/2014/main" id="{D022B489-DBA8-4B98-BE66-59FD5DAD501A}"/>
                  </a:ext>
                </a:extLst>
              </p:cNvPr>
              <p:cNvSpPr/>
              <p:nvPr/>
            </p:nvSpPr>
            <p:spPr>
              <a:xfrm>
                <a:off x="-228600" y="4769253"/>
                <a:ext cx="8308442" cy="1972912"/>
              </a:xfrm>
              <a:prstGeom prst="rect">
                <a:avLst/>
              </a:prstGeom>
            </p:spPr>
            <p:txBody>
              <a:bodyPr wrap="square">
                <a:spAutoFit/>
              </a:bodyPr>
              <a:lstStyle/>
              <a:p>
                <a:pPr marL="800100" lvl="1" indent="-342900">
                  <a:buFont typeface="Wingdings" panose="05000000000000000000" pitchFamily="2" charset="2"/>
                  <a:buChar char="J"/>
                </a:pPr>
                <a:r>
                  <a:rPr lang="en-US" sz="1900" b="1" dirty="0">
                    <a:solidFill>
                      <a:srgbClr val="00B050"/>
                    </a:solidFill>
                    <a:latin typeface="Calibri" panose="020F0502020204030204" pitchFamily="34" charset="0"/>
                    <a:cs typeface="Calibri" panose="020F0502020204030204" pitchFamily="34" charset="0"/>
                  </a:rPr>
                  <a:t>Upside:</a:t>
                </a:r>
                <a:r>
                  <a:rPr lang="en-US" sz="1900" dirty="0">
                    <a:latin typeface="Calibri" panose="020F0502020204030204" pitchFamily="34" charset="0"/>
                    <a:cs typeface="Calibri" panose="020F0502020204030204" pitchFamily="34" charset="0"/>
                  </a:rPr>
                  <a:t> scheme fits nicely into existing codes</a:t>
                </a:r>
              </a:p>
              <a:p>
                <a:pPr marL="800100" lvl="1" indent="-342900">
                  <a:buFont typeface="Wingdings" panose="05000000000000000000" pitchFamily="2" charset="2"/>
                  <a:buChar char="J"/>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J"/>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L"/>
                </a:pPr>
                <a:r>
                  <a:rPr lang="en-US" sz="1900" b="1" dirty="0">
                    <a:solidFill>
                      <a:srgbClr val="FF0000"/>
                    </a:solidFill>
                    <a:latin typeface="Calibri" panose="020F0502020204030204" pitchFamily="34" charset="0"/>
                    <a:cs typeface="Calibri" panose="020F0502020204030204" pitchFamily="34" charset="0"/>
                  </a:rPr>
                  <a:t>Downside:</a:t>
                </a:r>
                <a:r>
                  <a:rPr lang="en-US" sz="1900" dirty="0">
                    <a:latin typeface="Calibri" panose="020F0502020204030204" pitchFamily="34" charset="0"/>
                    <a:cs typeface="Calibri" panose="020F0502020204030204" pitchFamily="34" charset="0"/>
                  </a:rPr>
                  <a:t> for problems with shallow ice on frozen bedrock, need to satisfy very restrictive </a:t>
                </a:r>
                <a:r>
                  <a:rPr lang="en-US" sz="1900" b="1" dirty="0">
                    <a:latin typeface="Calibri" panose="020F0502020204030204" pitchFamily="34" charset="0"/>
                    <a:cs typeface="Calibri" panose="020F0502020204030204" pitchFamily="34" charset="0"/>
                  </a:rPr>
                  <a:t>diffusive CFL </a:t>
                </a:r>
                <a:r>
                  <a:rPr lang="en-US" sz="1900" dirty="0">
                    <a:latin typeface="Calibri" panose="020F0502020204030204" pitchFamily="34" charset="0"/>
                    <a:cs typeface="Calibri" panose="020F0502020204030204" pitchFamily="34" charset="0"/>
                  </a:rPr>
                  <a:t>condition*: </a:t>
                </a:r>
                <a14:m>
                  <m:oMath xmlns:m="http://schemas.openxmlformats.org/officeDocument/2006/math">
                    <m:r>
                      <m:rPr>
                        <m:sty m:val="p"/>
                      </m:rPr>
                      <a:rPr lang="el-GR" sz="2000" i="1">
                        <a:latin typeface="Cambria Math" panose="02040503050406030204" pitchFamily="18" charset="0"/>
                        <a:ea typeface="Cambria Math" panose="02040503050406030204" pitchFamily="18" charset="0"/>
                      </a:rPr>
                      <m:t>Δ</m:t>
                    </m:r>
                    <m:r>
                      <a:rPr lang="en-US" sz="2000" i="1">
                        <a:latin typeface="Cambria Math" panose="02040503050406030204" pitchFamily="18" charset="0"/>
                        <a:ea typeface="Cambria Math" panose="02040503050406030204" pitchFamily="18" charset="0"/>
                      </a:rPr>
                      <m:t>𝑡</m:t>
                    </m:r>
                    <m:r>
                      <a:rPr lang="en-US" sz="2000" i="1">
                        <a:latin typeface="Cambria Math" panose="02040503050406030204" pitchFamily="18" charset="0"/>
                        <a:ea typeface="Cambria Math" panose="02040503050406030204" pitchFamily="18" charset="0"/>
                      </a:rPr>
                      <m:t>≤</m:t>
                    </m:r>
                    <m:sSub>
                      <m:sSubPr>
                        <m:ctrlPr>
                          <a:rPr lang="en-US" sz="2000" i="1">
                            <a:latin typeface="Cambria Math" panose="02040503050406030204" pitchFamily="18" charset="0"/>
                            <a:ea typeface="Cambria Math" panose="02040503050406030204" pitchFamily="18" charset="0"/>
                          </a:rPr>
                        </m:ctrlPr>
                      </m:sSubPr>
                      <m:e>
                        <m:r>
                          <a:rPr lang="en-US" sz="2000" i="1">
                            <a:latin typeface="Cambria Math" panose="02040503050406030204" pitchFamily="18" charset="0"/>
                            <a:ea typeface="Cambria Math" panose="02040503050406030204" pitchFamily="18" charset="0"/>
                          </a:rPr>
                          <m:t>𝐶𝐹𝐿</m:t>
                        </m:r>
                      </m:e>
                      <m:sub>
                        <m:r>
                          <m:rPr>
                            <m:sty m:val="p"/>
                          </m:rPr>
                          <a:rPr lang="en-US" sz="2000">
                            <a:latin typeface="Cambria Math" panose="02040503050406030204" pitchFamily="18" charset="0"/>
                            <a:ea typeface="Cambria Math" panose="02040503050406030204" pitchFamily="18" charset="0"/>
                          </a:rPr>
                          <m:t>diff</m:t>
                        </m:r>
                      </m:sub>
                    </m:sSub>
                    <m:d>
                      <m:dPr>
                        <m:ctrlPr>
                          <a:rPr lang="en-US" sz="2000" i="1">
                            <a:latin typeface="Cambria Math" panose="02040503050406030204" pitchFamily="18" charset="0"/>
                            <a:ea typeface="Cambria Math" panose="02040503050406030204" pitchFamily="18" charset="0"/>
                          </a:rPr>
                        </m:ctrlPr>
                      </m:dPr>
                      <m:e>
                        <m:r>
                          <a:rPr lang="en-US" sz="2000" i="1">
                            <a:latin typeface="Cambria Math" panose="02040503050406030204" pitchFamily="18" charset="0"/>
                            <a:ea typeface="Cambria Math" panose="02040503050406030204" pitchFamily="18" charset="0"/>
                          </a:rPr>
                          <m:t>∆</m:t>
                        </m:r>
                        <m:r>
                          <a:rPr lang="en-US" sz="2000" b="1" i="1">
                            <a:latin typeface="Cambria Math" panose="02040503050406030204" pitchFamily="18" charset="0"/>
                            <a:ea typeface="Cambria Math" panose="02040503050406030204" pitchFamily="18" charset="0"/>
                          </a:rPr>
                          <m:t>𝒙</m:t>
                        </m:r>
                      </m:e>
                    </m:d>
                    <m:r>
                      <a:rPr lang="en-US" sz="2000" i="1" baseline="30000">
                        <a:latin typeface="Cambria Math" panose="02040503050406030204" pitchFamily="18" charset="0"/>
                        <a:ea typeface="Cambria Math" panose="02040503050406030204" pitchFamily="18" charset="0"/>
                      </a:rPr>
                      <m:t>2</m:t>
                    </m:r>
                  </m:oMath>
                </a14:m>
                <a:endParaRPr lang="en-US" sz="2000" baseline="30000" dirty="0"/>
              </a:p>
              <a:p>
                <a:pPr marL="800100" lvl="1" indent="-342900">
                  <a:buFont typeface="Wingdings" panose="05000000000000000000" pitchFamily="2" charset="2"/>
                  <a:buChar char="L"/>
                </a:pPr>
                <a:endParaRPr lang="en-US" sz="400" baseline="300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L"/>
                </a:pPr>
                <a:endParaRPr lang="en-US" sz="400" baseline="300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L"/>
                </a:pPr>
                <a:r>
                  <a:rPr lang="en-US" sz="1900" b="1" dirty="0">
                    <a:solidFill>
                      <a:srgbClr val="FF0000"/>
                    </a:solidFill>
                    <a:latin typeface="Calibri" panose="020F0502020204030204" pitchFamily="34" charset="0"/>
                    <a:cs typeface="Calibri" panose="020F0502020204030204" pitchFamily="34" charset="0"/>
                  </a:rPr>
                  <a:t>Downside:</a:t>
                </a:r>
                <a:r>
                  <a:rPr lang="en-US" sz="1900" dirty="0">
                    <a:latin typeface="Calibri" panose="020F0502020204030204" pitchFamily="34" charset="0"/>
                    <a:cs typeface="Calibri" panose="020F0502020204030204" pitchFamily="34" charset="0"/>
                  </a:rPr>
                  <a:t> Very crude representation of </a:t>
                </a:r>
                <a:r>
                  <a:rPr lang="en-US" sz="1900" b="1" dirty="0">
                    <a:latin typeface="Calibri" panose="020F0502020204030204" pitchFamily="34" charset="0"/>
                    <a:cs typeface="Calibri" panose="020F0502020204030204" pitchFamily="34" charset="0"/>
                  </a:rPr>
                  <a:t>ice advancement/retreat</a:t>
                </a:r>
                <a:endParaRPr lang="en-US" sz="1900" dirty="0"/>
              </a:p>
              <a:p>
                <a:pPr lvl="1"/>
                <a:endParaRPr lang="en-US" sz="2000" baseline="30000" dirty="0"/>
              </a:p>
              <a:p>
                <a:pPr marL="800100" lvl="1" indent="-342900">
                  <a:buFont typeface="Wingdings" panose="05000000000000000000" pitchFamily="2" charset="2"/>
                  <a:buChar char="L"/>
                </a:pPr>
                <a:endParaRPr lang="en-US" sz="1900" dirty="0">
                  <a:latin typeface="Calibri" panose="020F0502020204030204" pitchFamily="34" charset="0"/>
                  <a:cs typeface="Calibri" panose="020F0502020204030204" pitchFamily="34" charset="0"/>
                </a:endParaRPr>
              </a:p>
            </p:txBody>
          </p:sp>
        </mc:Choice>
        <mc:Fallback xmlns="">
          <p:sp>
            <p:nvSpPr>
              <p:cNvPr id="23" name="Rectangle 22">
                <a:extLst>
                  <a:ext uri="{FF2B5EF4-FFF2-40B4-BE49-F238E27FC236}">
                    <a16:creationId xmlns:a16="http://schemas.microsoft.com/office/drawing/2014/main" id="{D022B489-DBA8-4B98-BE66-59FD5DAD501A}"/>
                  </a:ext>
                </a:extLst>
              </p:cNvPr>
              <p:cNvSpPr>
                <a:spLocks noRot="1" noChangeAspect="1" noMove="1" noResize="1" noEditPoints="1" noAdjustHandles="1" noChangeArrowheads="1" noChangeShapeType="1" noTextEdit="1"/>
              </p:cNvSpPr>
              <p:nvPr/>
            </p:nvSpPr>
            <p:spPr>
              <a:xfrm>
                <a:off x="-228600" y="4769253"/>
                <a:ext cx="8308442" cy="1972912"/>
              </a:xfrm>
              <a:prstGeom prst="rect">
                <a:avLst/>
              </a:prstGeom>
              <a:blipFill>
                <a:blip r:embed="rId12"/>
                <a:stretch>
                  <a:fillRect t="-154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 name="Rectangle 1">
                <a:extLst>
                  <a:ext uri="{FF2B5EF4-FFF2-40B4-BE49-F238E27FC236}">
                    <a16:creationId xmlns:a16="http://schemas.microsoft.com/office/drawing/2014/main" id="{9745F972-F4AB-4734-9B38-6FFF39C41274}"/>
                  </a:ext>
                </a:extLst>
              </p:cNvPr>
              <p:cNvSpPr/>
              <p:nvPr/>
            </p:nvSpPr>
            <p:spPr>
              <a:xfrm>
                <a:off x="427232" y="3355928"/>
                <a:ext cx="4144768" cy="584775"/>
              </a:xfrm>
              <a:prstGeom prst="rect">
                <a:avLst/>
              </a:prstGeom>
            </p:spPr>
            <p:txBody>
              <a:bodyPr wrap="square">
                <a:spAutoFit/>
              </a:bodyPr>
              <a:lstStyle/>
              <a:p>
                <a:pPr lvl="2" algn="ctr"/>
                <a14:m>
                  <m:oMath xmlns:m="http://schemas.openxmlformats.org/officeDocument/2006/math">
                    <m:r>
                      <a:rPr lang="en-US" sz="1600" i="1" dirty="0" smtClean="0">
                        <a:latin typeface="Cambria Math" panose="02040503050406030204" pitchFamily="18" charset="0"/>
                        <a:cs typeface="Calibri" panose="020F0502020204030204" pitchFamily="34" charset="0"/>
                      </a:rPr>
                      <m:t>𝐻</m:t>
                    </m:r>
                  </m:oMath>
                </a14:m>
                <a:r>
                  <a:rPr lang="en-US" sz="1600" i="1" dirty="0">
                    <a:latin typeface="Calibri" panose="020F0502020204030204" pitchFamily="34" charset="0"/>
                    <a:cs typeface="Calibri" panose="020F0502020204030204" pitchFamily="34" charset="0"/>
                  </a:rPr>
                  <a:t> equation is solved with upwind scheme + incremental remap.</a:t>
                </a:r>
              </a:p>
            </p:txBody>
          </p:sp>
        </mc:Choice>
        <mc:Fallback xmlns="">
          <p:sp>
            <p:nvSpPr>
              <p:cNvPr id="2" name="Rectangle 1">
                <a:extLst>
                  <a:ext uri="{FF2B5EF4-FFF2-40B4-BE49-F238E27FC236}">
                    <a16:creationId xmlns:a16="http://schemas.microsoft.com/office/drawing/2014/main" id="{9745F972-F4AB-4734-9B38-6FFF39C41274}"/>
                  </a:ext>
                </a:extLst>
              </p:cNvPr>
              <p:cNvSpPr>
                <a:spLocks noRot="1" noChangeAspect="1" noMove="1" noResize="1" noEditPoints="1" noAdjustHandles="1" noChangeArrowheads="1" noChangeShapeType="1" noTextEdit="1"/>
              </p:cNvSpPr>
              <p:nvPr/>
            </p:nvSpPr>
            <p:spPr>
              <a:xfrm>
                <a:off x="427232" y="3355928"/>
                <a:ext cx="4144768" cy="584775"/>
              </a:xfrm>
              <a:prstGeom prst="rect">
                <a:avLst/>
              </a:prstGeom>
              <a:blipFill>
                <a:blip r:embed="rId14"/>
                <a:stretch>
                  <a:fillRect t="-3158" b="-13684"/>
                </a:stretch>
              </a:blipFill>
            </p:spPr>
            <p:txBody>
              <a:bodyPr/>
              <a:lstStyle/>
              <a:p>
                <a:r>
                  <a:rPr lang="en-US">
                    <a:noFill/>
                  </a:rPr>
                  <a:t> </a:t>
                </a:r>
              </a:p>
            </p:txBody>
          </p:sp>
        </mc:Fallback>
      </mc:AlternateContent>
      <p:pic>
        <p:nvPicPr>
          <p:cNvPr id="24" name="Picture 23">
            <a:extLst>
              <a:ext uri="{FF2B5EF4-FFF2-40B4-BE49-F238E27FC236}">
                <a16:creationId xmlns:a16="http://schemas.microsoft.com/office/drawing/2014/main" id="{1F7E4466-87B4-4F05-B03D-49F287041C6B}"/>
              </a:ext>
            </a:extLst>
          </p:cNvPr>
          <p:cNvPicPr>
            <a:picLocks noChangeAspect="1"/>
          </p:cNvPicPr>
          <p:nvPr/>
        </p:nvPicPr>
        <p:blipFill>
          <a:blip r:embed="rId15" cstate="print">
            <a:extLst>
              <a:ext uri="{28A0092B-C50C-407E-A947-70E740481C1C}">
                <a14:useLocalDpi xmlns:a14="http://schemas.microsoft.com/office/drawing/2010/main" val="0"/>
              </a:ext>
            </a:extLst>
          </a:blip>
          <a:stretch>
            <a:fillRect/>
          </a:stretch>
        </p:blipFill>
        <p:spPr>
          <a:xfrm>
            <a:off x="7641270" y="4749659"/>
            <a:ext cx="1440545" cy="1397155"/>
          </a:xfrm>
          <a:prstGeom prst="rect">
            <a:avLst/>
          </a:prstGeom>
        </p:spPr>
      </p:pic>
    </p:spTree>
    <p:extLst>
      <p:ext uri="{BB962C8B-B14F-4D97-AF65-F5344CB8AC3E}">
        <p14:creationId xmlns:p14="http://schemas.microsoft.com/office/powerpoint/2010/main" val="3901578931"/>
      </p:ext>
    </p:extLst>
  </p:cSld>
  <p:clrMapOvr>
    <a:masterClrMapping/>
  </p:clrMapOvr>
</p:sld>
</file>

<file path=ppt/slides/slide1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76200"/>
            <a:ext cx="8686800" cy="619016"/>
          </a:xfrm>
        </p:spPr>
        <p:txBody>
          <a:bodyPr/>
          <a:lstStyle/>
          <a:p>
            <a:pPr algn="l"/>
            <a:r>
              <a:rPr lang="en-US" sz="3600" dirty="0">
                <a:latin typeface="Calibri" panose="020F0502020204030204" pitchFamily="34" charset="0"/>
                <a:cs typeface="Calibri" panose="020F0502020204030204" pitchFamily="34" charset="0"/>
              </a:rPr>
              <a:t>Semi-Implicit Coupling</a:t>
            </a:r>
          </a:p>
        </p:txBody>
      </p:sp>
      <p:sp>
        <p:nvSpPr>
          <p:cNvPr id="3" name="TextBox 2">
            <a:extLst>
              <a:ext uri="{FF2B5EF4-FFF2-40B4-BE49-F238E27FC236}">
                <a16:creationId xmlns:a16="http://schemas.microsoft.com/office/drawing/2014/main" id="{D3C0C1EA-8890-4B28-838F-D65BFE246851}"/>
              </a:ext>
            </a:extLst>
          </p:cNvPr>
          <p:cNvSpPr txBox="1"/>
          <p:nvPr/>
        </p:nvSpPr>
        <p:spPr>
          <a:xfrm>
            <a:off x="381000" y="714470"/>
            <a:ext cx="3352800" cy="1877437"/>
          </a:xfrm>
          <a:prstGeom prst="rect">
            <a:avLst/>
          </a:prstGeom>
          <a:solidFill>
            <a:schemeClr val="bg2"/>
          </a:solidFill>
        </p:spPr>
        <p:txBody>
          <a:bodyPr wrap="square" rtlCol="0">
            <a:spAutoFit/>
          </a:bodyPr>
          <a:lstStyle/>
          <a:p>
            <a:pPr algn="ctr"/>
            <a:r>
              <a:rPr lang="en-US" b="1" dirty="0">
                <a:latin typeface="Calibri" panose="020F0502020204030204" pitchFamily="34" charset="0"/>
                <a:cs typeface="Calibri" panose="020F0502020204030204" pitchFamily="34" charset="0"/>
              </a:rPr>
              <a:t>MPAS </a:t>
            </a:r>
          </a:p>
          <a:p>
            <a:pPr algn="ctr"/>
            <a:endParaRPr lang="en-US"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Unstructured </a:t>
            </a:r>
            <a:r>
              <a:rPr lang="en-US" b="1" dirty="0">
                <a:latin typeface="Calibri" panose="020F0502020204030204" pitchFamily="34" charset="0"/>
                <a:cs typeface="Calibri" panose="020F0502020204030204" pitchFamily="34" charset="0"/>
              </a:rPr>
              <a:t>explicit</a:t>
            </a:r>
            <a:r>
              <a:rPr lang="en-US" dirty="0">
                <a:latin typeface="Calibri" panose="020F0502020204030204" pitchFamily="34" charset="0"/>
                <a:cs typeface="Calibri" panose="020F0502020204030204" pitchFamily="34" charset="0"/>
              </a:rPr>
              <a:t> finite volume on Voronoi grids</a:t>
            </a:r>
          </a:p>
          <a:p>
            <a:pPr algn="ctr"/>
            <a:endParaRPr lang="en-US" sz="400"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Solves for </a:t>
            </a:r>
            <a:r>
              <a:rPr lang="en-US" b="1" dirty="0">
                <a:latin typeface="Calibri" panose="020F0502020204030204" pitchFamily="34" charset="0"/>
                <a:cs typeface="Calibri" panose="020F0502020204030204" pitchFamily="34" charset="0"/>
              </a:rPr>
              <a:t>thickness</a:t>
            </a:r>
            <a:r>
              <a:rPr lang="en-US" dirty="0">
                <a:latin typeface="Calibri" panose="020F0502020204030204" pitchFamily="34" charset="0"/>
                <a:cs typeface="Calibri" panose="020F0502020204030204" pitchFamily="34" charset="0"/>
              </a:rPr>
              <a:t> </a:t>
            </a:r>
          </a:p>
          <a:p>
            <a:pPr algn="ctr"/>
            <a:r>
              <a:rPr lang="en-US" dirty="0">
                <a:latin typeface="Calibri" panose="020F0502020204030204" pitchFamily="34" charset="0"/>
                <a:cs typeface="Calibri" panose="020F0502020204030204" pitchFamily="34" charset="0"/>
              </a:rPr>
              <a:t> (upwind method) </a:t>
            </a:r>
          </a:p>
        </p:txBody>
      </p:sp>
      <p:sp>
        <p:nvSpPr>
          <p:cNvPr id="33" name="TextBox 32">
            <a:extLst>
              <a:ext uri="{FF2B5EF4-FFF2-40B4-BE49-F238E27FC236}">
                <a16:creationId xmlns:a16="http://schemas.microsoft.com/office/drawing/2014/main" id="{8C0F124D-4EBF-4F41-AFAC-341A2C46FD4B}"/>
              </a:ext>
            </a:extLst>
          </p:cNvPr>
          <p:cNvSpPr txBox="1"/>
          <p:nvPr/>
        </p:nvSpPr>
        <p:spPr>
          <a:xfrm>
            <a:off x="4953000" y="685800"/>
            <a:ext cx="3505200" cy="1938992"/>
          </a:xfrm>
          <a:prstGeom prst="rect">
            <a:avLst/>
          </a:prstGeom>
          <a:solidFill>
            <a:schemeClr val="accent6">
              <a:lumMod val="20000"/>
              <a:lumOff val="80000"/>
            </a:schemeClr>
          </a:solidFill>
        </p:spPr>
        <p:txBody>
          <a:bodyPr wrap="square" rtlCol="0">
            <a:spAutoFit/>
          </a:bodyPr>
          <a:lstStyle/>
          <a:p>
            <a:pPr algn="ctr"/>
            <a:endParaRPr lang="en-US"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Unstructured finite element </a:t>
            </a: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r>
              <a:rPr lang="en-US" dirty="0">
                <a:solidFill>
                  <a:schemeClr val="accent6">
                    <a:lumMod val="20000"/>
                    <a:lumOff val="80000"/>
                  </a:schemeClr>
                </a:solidFill>
                <a:latin typeface="Calibri" panose="020F0502020204030204" pitchFamily="34" charset="0"/>
                <a:cs typeface="Calibri" panose="020F0502020204030204" pitchFamily="34" charset="0"/>
              </a:rPr>
              <a:t>Solves FO Stokes for </a:t>
            </a:r>
            <a:r>
              <a:rPr lang="en-US" b="1" dirty="0">
                <a:solidFill>
                  <a:schemeClr val="accent6">
                    <a:lumMod val="20000"/>
                    <a:lumOff val="80000"/>
                  </a:schemeClr>
                </a:solidFill>
                <a:latin typeface="Calibri" panose="020F0502020204030204" pitchFamily="34" charset="0"/>
                <a:cs typeface="Calibri" panose="020F0502020204030204" pitchFamily="34" charset="0"/>
              </a:rPr>
              <a:t>velocity-thickness </a:t>
            </a:r>
            <a:r>
              <a:rPr lang="en-US" dirty="0">
                <a:solidFill>
                  <a:schemeClr val="accent6">
                    <a:lumMod val="20000"/>
                    <a:lumOff val="80000"/>
                  </a:schemeClr>
                </a:solidFill>
                <a:latin typeface="Calibri" panose="020F0502020204030204" pitchFamily="34" charset="0"/>
                <a:cs typeface="Calibri" panose="020F0502020204030204" pitchFamily="34" charset="0"/>
              </a:rPr>
              <a:t>together</a:t>
            </a:r>
          </a:p>
          <a:p>
            <a:pPr algn="ctr"/>
            <a:endParaRPr lang="en-US" sz="400" dirty="0">
              <a:solidFill>
                <a:schemeClr val="accent6">
                  <a:lumMod val="20000"/>
                  <a:lumOff val="80000"/>
                </a:schemeClr>
              </a:solidFill>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p:txBody>
      </p:sp>
      <p:cxnSp>
        <p:nvCxnSpPr>
          <p:cNvPr id="7" name="Straight Arrow Connector 6">
            <a:extLst>
              <a:ext uri="{FF2B5EF4-FFF2-40B4-BE49-F238E27FC236}">
                <a16:creationId xmlns:a16="http://schemas.microsoft.com/office/drawing/2014/main" id="{72C820E7-FEC6-4772-A37E-5881547FF033}"/>
              </a:ext>
            </a:extLst>
          </p:cNvPr>
          <p:cNvCxnSpPr/>
          <p:nvPr/>
        </p:nvCxnSpPr>
        <p:spPr>
          <a:xfrm>
            <a:off x="3733800" y="1171670"/>
            <a:ext cx="1219200" cy="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8" name="TextBox 7">
                <a:extLst>
                  <a:ext uri="{FF2B5EF4-FFF2-40B4-BE49-F238E27FC236}">
                    <a16:creationId xmlns:a16="http://schemas.microsoft.com/office/drawing/2014/main" id="{84139CD4-26A5-4581-8162-67CF34786798}"/>
                  </a:ext>
                </a:extLst>
              </p:cNvPr>
              <p:cNvSpPr txBox="1"/>
              <p:nvPr/>
            </p:nvSpPr>
            <p:spPr>
              <a:xfrm>
                <a:off x="4210236" y="842656"/>
                <a:ext cx="239168" cy="276999"/>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panose="02040503050406030204" pitchFamily="18" charset="0"/>
                        </a:rPr>
                        <m:t>𝐻</m:t>
                      </m:r>
                    </m:oMath>
                  </m:oMathPara>
                </a14:m>
                <a:endParaRPr lang="en-US" dirty="0"/>
              </a:p>
            </p:txBody>
          </p:sp>
        </mc:Choice>
        <mc:Fallback xmlns="">
          <p:sp>
            <p:nvSpPr>
              <p:cNvPr id="8" name="TextBox 7">
                <a:extLst>
                  <a:ext uri="{FF2B5EF4-FFF2-40B4-BE49-F238E27FC236}">
                    <a16:creationId xmlns:a16="http://schemas.microsoft.com/office/drawing/2014/main" id="{84139CD4-26A5-4581-8162-67CF34786798}"/>
                  </a:ext>
                </a:extLst>
              </p:cNvPr>
              <p:cNvSpPr txBox="1">
                <a:spLocks noRot="1" noChangeAspect="1" noMove="1" noResize="1" noEditPoints="1" noAdjustHandles="1" noChangeArrowheads="1" noChangeShapeType="1" noTextEdit="1"/>
              </p:cNvSpPr>
              <p:nvPr/>
            </p:nvSpPr>
            <p:spPr>
              <a:xfrm>
                <a:off x="4210236" y="842656"/>
                <a:ext cx="239168" cy="276999"/>
              </a:xfrm>
              <a:prstGeom prst="rect">
                <a:avLst/>
              </a:prstGeom>
              <a:blipFill>
                <a:blip r:embed="rId3"/>
                <a:stretch>
                  <a:fillRect l="-23077" r="-17949" b="-8696"/>
                </a:stretch>
              </a:blipFill>
            </p:spPr>
            <p:txBody>
              <a:bodyPr/>
              <a:lstStyle/>
              <a:p>
                <a:r>
                  <a:rPr lang="en-US">
                    <a:noFill/>
                  </a:rPr>
                  <a:t> </a:t>
                </a:r>
              </a:p>
            </p:txBody>
          </p:sp>
        </mc:Fallback>
      </mc:AlternateContent>
      <p:pic>
        <p:nvPicPr>
          <p:cNvPr id="34" name="Picture 1" descr="image003">
            <a:extLst>
              <a:ext uri="{FF2B5EF4-FFF2-40B4-BE49-F238E27FC236}">
                <a16:creationId xmlns:a16="http://schemas.microsoft.com/office/drawing/2014/main" id="{C5F794B5-5952-49F9-90A7-A26BCF5F181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204467" y="842656"/>
            <a:ext cx="953980" cy="4980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5" name="Picture 34">
            <a:extLst>
              <a:ext uri="{FF2B5EF4-FFF2-40B4-BE49-F238E27FC236}">
                <a16:creationId xmlns:a16="http://schemas.microsoft.com/office/drawing/2014/main" id="{FBBC9E0D-DF3A-40F4-BBB8-53869BF78305}"/>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446201" y="800047"/>
            <a:ext cx="1222398" cy="451793"/>
          </a:xfrm>
          <a:prstGeom prst="rect">
            <a:avLst/>
          </a:prstGeom>
        </p:spPr>
      </p:pic>
      <mc:AlternateContent xmlns:mc="http://schemas.openxmlformats.org/markup-compatibility/2006" xmlns:a14="http://schemas.microsoft.com/office/drawing/2010/main">
        <mc:Choice Requires="a14">
          <p:sp>
            <p:nvSpPr>
              <p:cNvPr id="36" name="TextBox 35">
                <a:extLst>
                  <a:ext uri="{FF2B5EF4-FFF2-40B4-BE49-F238E27FC236}">
                    <a16:creationId xmlns:a16="http://schemas.microsoft.com/office/drawing/2014/main" id="{114EA99C-62C4-4F4D-B875-AB8154F97457}"/>
                  </a:ext>
                </a:extLst>
              </p:cNvPr>
              <p:cNvSpPr txBox="1"/>
              <p:nvPr/>
            </p:nvSpPr>
            <p:spPr>
              <a:xfrm>
                <a:off x="76200" y="2684541"/>
                <a:ext cx="8839200" cy="769441"/>
              </a:xfrm>
              <a:prstGeom prst="rect">
                <a:avLst/>
              </a:prstGeom>
              <a:noFill/>
            </p:spPr>
            <p:txBody>
              <a:bodyPr wrap="square" rtlCol="0">
                <a:spAutoFit/>
              </a:bodyPr>
              <a:lstStyle/>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MPAS computes thickness </a:t>
                </a:r>
                <a14:m>
                  <m:oMath xmlns:m="http://schemas.openxmlformats.org/officeDocument/2006/math">
                    <m:r>
                      <a:rPr lang="en-US" i="1" dirty="0" smtClean="0">
                        <a:latin typeface="Cambria Math" panose="02040503050406030204" pitchFamily="18" charset="0"/>
                        <a:cs typeface="Calibri" panose="020F0502020204030204" pitchFamily="34" charset="0"/>
                      </a:rPr>
                      <m:t>𝐻</m:t>
                    </m:r>
                  </m:oMath>
                </a14:m>
                <a:r>
                  <a:rPr lang="en-US" dirty="0">
                    <a:latin typeface="Calibri" panose="020F0502020204030204" pitchFamily="34" charset="0"/>
                    <a:cs typeface="Calibri" panose="020F0502020204030204" pitchFamily="34" charset="0"/>
                  </a:rPr>
                  <a:t>, uses it to define geometry, which is passed to ALI.</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lvl="1"/>
                <a:endParaRPr lang="en-US" dirty="0">
                  <a:latin typeface="Calibri" panose="020F0502020204030204" pitchFamily="34" charset="0"/>
                  <a:cs typeface="Calibri" panose="020F0502020204030204" pitchFamily="34" charset="0"/>
                </a:endParaRPr>
              </a:p>
            </p:txBody>
          </p:sp>
        </mc:Choice>
        <mc:Fallback xmlns="">
          <p:sp>
            <p:nvSpPr>
              <p:cNvPr id="36" name="TextBox 35">
                <a:extLst>
                  <a:ext uri="{FF2B5EF4-FFF2-40B4-BE49-F238E27FC236}">
                    <a16:creationId xmlns:a16="http://schemas.microsoft.com/office/drawing/2014/main" id="{114EA99C-62C4-4F4D-B875-AB8154F97457}"/>
                  </a:ext>
                </a:extLst>
              </p:cNvPr>
              <p:cNvSpPr txBox="1">
                <a:spLocks noRot="1" noChangeAspect="1" noMove="1" noResize="1" noEditPoints="1" noAdjustHandles="1" noChangeArrowheads="1" noChangeShapeType="1" noTextEdit="1"/>
              </p:cNvSpPr>
              <p:nvPr/>
            </p:nvSpPr>
            <p:spPr>
              <a:xfrm>
                <a:off x="76200" y="2684541"/>
                <a:ext cx="8839200" cy="769441"/>
              </a:xfrm>
              <a:prstGeom prst="rect">
                <a:avLst/>
              </a:prstGeom>
              <a:blipFill>
                <a:blip r:embed="rId6"/>
                <a:stretch>
                  <a:fillRect l="-483"/>
                </a:stretch>
              </a:blipFill>
            </p:spPr>
            <p:txBody>
              <a:bodyPr/>
              <a:lstStyle/>
              <a:p>
                <a:r>
                  <a:rPr lang="en-US">
                    <a:noFill/>
                  </a:rPr>
                  <a:t> </a:t>
                </a:r>
              </a:p>
            </p:txBody>
          </p:sp>
        </mc:Fallback>
      </mc:AlternateContent>
    </p:spTree>
    <p:extLst>
      <p:ext uri="{BB962C8B-B14F-4D97-AF65-F5344CB8AC3E}">
        <p14:creationId xmlns:p14="http://schemas.microsoft.com/office/powerpoint/2010/main" val="1685122788"/>
      </p:ext>
    </p:extLst>
  </p:cSld>
  <p:clrMapOvr>
    <a:masterClrMapping/>
  </p:clrMapOvr>
</p:sld>
</file>

<file path=ppt/slides/slide1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76200"/>
            <a:ext cx="8686800" cy="619016"/>
          </a:xfrm>
        </p:spPr>
        <p:txBody>
          <a:bodyPr/>
          <a:lstStyle/>
          <a:p>
            <a:pPr algn="l"/>
            <a:r>
              <a:rPr lang="en-US" sz="3600" dirty="0">
                <a:latin typeface="Calibri" panose="020F0502020204030204" pitchFamily="34" charset="0"/>
                <a:cs typeface="Calibri" panose="020F0502020204030204" pitchFamily="34" charset="0"/>
              </a:rPr>
              <a:t>Semi-Implicit Coupling</a:t>
            </a:r>
          </a:p>
        </p:txBody>
      </p:sp>
      <p:sp>
        <p:nvSpPr>
          <p:cNvPr id="3" name="TextBox 2">
            <a:extLst>
              <a:ext uri="{FF2B5EF4-FFF2-40B4-BE49-F238E27FC236}">
                <a16:creationId xmlns:a16="http://schemas.microsoft.com/office/drawing/2014/main" id="{D3C0C1EA-8890-4B28-838F-D65BFE246851}"/>
              </a:ext>
            </a:extLst>
          </p:cNvPr>
          <p:cNvSpPr txBox="1"/>
          <p:nvPr/>
        </p:nvSpPr>
        <p:spPr>
          <a:xfrm>
            <a:off x="381000" y="714470"/>
            <a:ext cx="3352800" cy="1877437"/>
          </a:xfrm>
          <a:prstGeom prst="rect">
            <a:avLst/>
          </a:prstGeom>
          <a:solidFill>
            <a:schemeClr val="bg2"/>
          </a:solidFill>
        </p:spPr>
        <p:txBody>
          <a:bodyPr wrap="square" rtlCol="0">
            <a:spAutoFit/>
          </a:bodyPr>
          <a:lstStyle/>
          <a:p>
            <a:pPr algn="ctr"/>
            <a:r>
              <a:rPr lang="en-US" b="1" dirty="0">
                <a:latin typeface="Calibri" panose="020F0502020204030204" pitchFamily="34" charset="0"/>
                <a:cs typeface="Calibri" panose="020F0502020204030204" pitchFamily="34" charset="0"/>
              </a:rPr>
              <a:t>MPAS </a:t>
            </a:r>
          </a:p>
          <a:p>
            <a:pPr algn="ctr"/>
            <a:endParaRPr lang="en-US"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Unstructured </a:t>
            </a:r>
            <a:r>
              <a:rPr lang="en-US" b="1" dirty="0">
                <a:latin typeface="Calibri" panose="020F0502020204030204" pitchFamily="34" charset="0"/>
                <a:cs typeface="Calibri" panose="020F0502020204030204" pitchFamily="34" charset="0"/>
              </a:rPr>
              <a:t>explicit</a:t>
            </a:r>
            <a:r>
              <a:rPr lang="en-US" dirty="0">
                <a:latin typeface="Calibri" panose="020F0502020204030204" pitchFamily="34" charset="0"/>
                <a:cs typeface="Calibri" panose="020F0502020204030204" pitchFamily="34" charset="0"/>
              </a:rPr>
              <a:t> finite volume on Voronoi grids</a:t>
            </a:r>
          </a:p>
          <a:p>
            <a:pPr algn="ctr"/>
            <a:endParaRPr lang="en-US" sz="400"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Solves for </a:t>
            </a:r>
            <a:r>
              <a:rPr lang="en-US" b="1" dirty="0">
                <a:latin typeface="Calibri" panose="020F0502020204030204" pitchFamily="34" charset="0"/>
                <a:cs typeface="Calibri" panose="020F0502020204030204" pitchFamily="34" charset="0"/>
              </a:rPr>
              <a:t>thickness</a:t>
            </a:r>
            <a:r>
              <a:rPr lang="en-US" dirty="0">
                <a:latin typeface="Calibri" panose="020F0502020204030204" pitchFamily="34" charset="0"/>
                <a:cs typeface="Calibri" panose="020F0502020204030204" pitchFamily="34" charset="0"/>
              </a:rPr>
              <a:t> </a:t>
            </a:r>
          </a:p>
          <a:p>
            <a:pPr algn="ctr"/>
            <a:r>
              <a:rPr lang="en-US" dirty="0">
                <a:latin typeface="Calibri" panose="020F0502020204030204" pitchFamily="34" charset="0"/>
                <a:cs typeface="Calibri" panose="020F0502020204030204" pitchFamily="34" charset="0"/>
              </a:rPr>
              <a:t> (upwind method) </a:t>
            </a:r>
          </a:p>
        </p:txBody>
      </p:sp>
      <p:sp>
        <p:nvSpPr>
          <p:cNvPr id="33" name="TextBox 32">
            <a:extLst>
              <a:ext uri="{FF2B5EF4-FFF2-40B4-BE49-F238E27FC236}">
                <a16:creationId xmlns:a16="http://schemas.microsoft.com/office/drawing/2014/main" id="{8C0F124D-4EBF-4F41-AFAC-341A2C46FD4B}"/>
              </a:ext>
            </a:extLst>
          </p:cNvPr>
          <p:cNvSpPr txBox="1"/>
          <p:nvPr/>
        </p:nvSpPr>
        <p:spPr>
          <a:xfrm>
            <a:off x="4953000" y="685800"/>
            <a:ext cx="3505200" cy="1938992"/>
          </a:xfrm>
          <a:prstGeom prst="rect">
            <a:avLst/>
          </a:prstGeom>
          <a:solidFill>
            <a:schemeClr val="accent6">
              <a:lumMod val="20000"/>
              <a:lumOff val="80000"/>
            </a:schemeClr>
          </a:solidFill>
        </p:spPr>
        <p:txBody>
          <a:bodyPr wrap="square" rtlCol="0">
            <a:spAutoFit/>
          </a:bodyPr>
          <a:lstStyle/>
          <a:p>
            <a:pPr algn="ctr"/>
            <a:endParaRPr lang="en-US"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Unstructured finite element </a:t>
            </a: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Solves FO Stokes for </a:t>
            </a:r>
            <a:r>
              <a:rPr lang="en-US" b="1" dirty="0">
                <a:latin typeface="Calibri" panose="020F0502020204030204" pitchFamily="34" charset="0"/>
                <a:cs typeface="Calibri" panose="020F0502020204030204" pitchFamily="34" charset="0"/>
              </a:rPr>
              <a:t>velocity-thickness </a:t>
            </a:r>
            <a:r>
              <a:rPr lang="en-US" dirty="0">
                <a:latin typeface="Calibri" panose="020F0502020204030204" pitchFamily="34" charset="0"/>
                <a:cs typeface="Calibri" panose="020F0502020204030204" pitchFamily="34" charset="0"/>
              </a:rPr>
              <a:t>together</a:t>
            </a: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p:txBody>
      </p:sp>
      <p:cxnSp>
        <p:nvCxnSpPr>
          <p:cNvPr id="7" name="Straight Arrow Connector 6">
            <a:extLst>
              <a:ext uri="{FF2B5EF4-FFF2-40B4-BE49-F238E27FC236}">
                <a16:creationId xmlns:a16="http://schemas.microsoft.com/office/drawing/2014/main" id="{72C820E7-FEC6-4772-A37E-5881547FF033}"/>
              </a:ext>
            </a:extLst>
          </p:cNvPr>
          <p:cNvCxnSpPr/>
          <p:nvPr/>
        </p:nvCxnSpPr>
        <p:spPr>
          <a:xfrm>
            <a:off x="3733800" y="1171670"/>
            <a:ext cx="1219200" cy="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8" name="TextBox 7">
                <a:extLst>
                  <a:ext uri="{FF2B5EF4-FFF2-40B4-BE49-F238E27FC236}">
                    <a16:creationId xmlns:a16="http://schemas.microsoft.com/office/drawing/2014/main" id="{84139CD4-26A5-4581-8162-67CF34786798}"/>
                  </a:ext>
                </a:extLst>
              </p:cNvPr>
              <p:cNvSpPr txBox="1"/>
              <p:nvPr/>
            </p:nvSpPr>
            <p:spPr>
              <a:xfrm>
                <a:off x="4210236" y="842656"/>
                <a:ext cx="239168" cy="276999"/>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panose="02040503050406030204" pitchFamily="18" charset="0"/>
                        </a:rPr>
                        <m:t>𝐻</m:t>
                      </m:r>
                    </m:oMath>
                  </m:oMathPara>
                </a14:m>
                <a:endParaRPr lang="en-US" dirty="0"/>
              </a:p>
            </p:txBody>
          </p:sp>
        </mc:Choice>
        <mc:Fallback xmlns="">
          <p:sp>
            <p:nvSpPr>
              <p:cNvPr id="8" name="TextBox 7">
                <a:extLst>
                  <a:ext uri="{FF2B5EF4-FFF2-40B4-BE49-F238E27FC236}">
                    <a16:creationId xmlns:a16="http://schemas.microsoft.com/office/drawing/2014/main" id="{84139CD4-26A5-4581-8162-67CF34786798}"/>
                  </a:ext>
                </a:extLst>
              </p:cNvPr>
              <p:cNvSpPr txBox="1">
                <a:spLocks noRot="1" noChangeAspect="1" noMove="1" noResize="1" noEditPoints="1" noAdjustHandles="1" noChangeArrowheads="1" noChangeShapeType="1" noTextEdit="1"/>
              </p:cNvSpPr>
              <p:nvPr/>
            </p:nvSpPr>
            <p:spPr>
              <a:xfrm>
                <a:off x="4210236" y="842656"/>
                <a:ext cx="239168" cy="276999"/>
              </a:xfrm>
              <a:prstGeom prst="rect">
                <a:avLst/>
              </a:prstGeom>
              <a:blipFill>
                <a:blip r:embed="rId3"/>
                <a:stretch>
                  <a:fillRect l="-23077" r="-17949" b="-8696"/>
                </a:stretch>
              </a:blipFill>
            </p:spPr>
            <p:txBody>
              <a:bodyPr/>
              <a:lstStyle/>
              <a:p>
                <a:r>
                  <a:rPr lang="en-US">
                    <a:noFill/>
                  </a:rPr>
                  <a:t> </a:t>
                </a:r>
              </a:p>
            </p:txBody>
          </p:sp>
        </mc:Fallback>
      </mc:AlternateContent>
      <p:pic>
        <p:nvPicPr>
          <p:cNvPr id="34" name="Picture 1" descr="image003">
            <a:extLst>
              <a:ext uri="{FF2B5EF4-FFF2-40B4-BE49-F238E27FC236}">
                <a16:creationId xmlns:a16="http://schemas.microsoft.com/office/drawing/2014/main" id="{C5F794B5-5952-49F9-90A7-A26BCF5F181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204467" y="842656"/>
            <a:ext cx="953980" cy="4980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5" name="Picture 34">
            <a:extLst>
              <a:ext uri="{FF2B5EF4-FFF2-40B4-BE49-F238E27FC236}">
                <a16:creationId xmlns:a16="http://schemas.microsoft.com/office/drawing/2014/main" id="{FBBC9E0D-DF3A-40F4-BBB8-53869BF78305}"/>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446201" y="800047"/>
            <a:ext cx="1222398" cy="451793"/>
          </a:xfrm>
          <a:prstGeom prst="rect">
            <a:avLst/>
          </a:prstGeom>
        </p:spPr>
      </p:pic>
      <mc:AlternateContent xmlns:mc="http://schemas.openxmlformats.org/markup-compatibility/2006" xmlns:a14="http://schemas.microsoft.com/office/drawing/2010/main">
        <mc:Choice Requires="a14">
          <p:sp>
            <p:nvSpPr>
              <p:cNvPr id="36" name="TextBox 35">
                <a:extLst>
                  <a:ext uri="{FF2B5EF4-FFF2-40B4-BE49-F238E27FC236}">
                    <a16:creationId xmlns:a16="http://schemas.microsoft.com/office/drawing/2014/main" id="{114EA99C-62C4-4F4D-B875-AB8154F97457}"/>
                  </a:ext>
                </a:extLst>
              </p:cNvPr>
              <p:cNvSpPr txBox="1"/>
              <p:nvPr/>
            </p:nvSpPr>
            <p:spPr>
              <a:xfrm>
                <a:off x="76200" y="2684541"/>
                <a:ext cx="8839200" cy="1046440"/>
              </a:xfrm>
              <a:prstGeom prst="rect">
                <a:avLst/>
              </a:prstGeom>
              <a:noFill/>
            </p:spPr>
            <p:txBody>
              <a:bodyPr wrap="square" rtlCol="0">
                <a:spAutoFit/>
              </a:bodyPr>
              <a:lstStyle/>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MPAS computes thickness </a:t>
                </a:r>
                <a14:m>
                  <m:oMath xmlns:m="http://schemas.openxmlformats.org/officeDocument/2006/math">
                    <m:r>
                      <a:rPr lang="en-US" i="1" dirty="0" smtClean="0">
                        <a:latin typeface="Cambria Math" panose="02040503050406030204" pitchFamily="18" charset="0"/>
                        <a:cs typeface="Calibri" panose="020F0502020204030204" pitchFamily="34" charset="0"/>
                      </a:rPr>
                      <m:t>𝐻</m:t>
                    </m:r>
                  </m:oMath>
                </a14:m>
                <a:r>
                  <a:rPr lang="en-US" dirty="0">
                    <a:latin typeface="Calibri" panose="020F0502020204030204" pitchFamily="34" charset="0"/>
                    <a:cs typeface="Calibri" panose="020F0502020204030204" pitchFamily="34" charset="0"/>
                  </a:rPr>
                  <a:t>, uses it to define geometry, which is passed to ALI.</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ALI computes coupled velocity-thickness </a:t>
                </a:r>
                <a14:m>
                  <m:oMath xmlns:m="http://schemas.openxmlformats.org/officeDocument/2006/math">
                    <m:r>
                      <a:rPr lang="en-US" dirty="0">
                        <a:latin typeface="Cambria Math" panose="02040503050406030204" pitchFamily="18" charset="0"/>
                        <a:cs typeface="Calibri" panose="020F0502020204030204" pitchFamily="34" charset="0"/>
                      </a:rPr>
                      <m:t>(</m:t>
                    </m:r>
                    <m:r>
                      <a:rPr lang="en-US" b="1" i="1" dirty="0" smtClean="0">
                        <a:latin typeface="Cambria Math" panose="02040503050406030204" pitchFamily="18" charset="0"/>
                        <a:cs typeface="Calibri" panose="020F0502020204030204" pitchFamily="34" charset="0"/>
                      </a:rPr>
                      <m:t>𝒖</m:t>
                    </m:r>
                    <m:r>
                      <a:rPr lang="en-US" b="1" i="1" dirty="0" smtClean="0">
                        <a:latin typeface="Cambria Math" panose="02040503050406030204" pitchFamily="18" charset="0"/>
                        <a:cs typeface="Calibri" panose="020F0502020204030204" pitchFamily="34" charset="0"/>
                      </a:rPr>
                      <m:t>, </m:t>
                    </m:r>
                    <m:r>
                      <a:rPr lang="en-US" b="0" i="1" dirty="0" smtClean="0">
                        <a:latin typeface="Cambria Math" panose="02040503050406030204" pitchFamily="18" charset="0"/>
                        <a:cs typeface="Calibri" panose="020F0502020204030204" pitchFamily="34" charset="0"/>
                      </a:rPr>
                      <m:t>𝐻</m:t>
                    </m:r>
                    <m:r>
                      <a:rPr lang="en-US" b="0" i="1" dirty="0" smtClean="0">
                        <a:latin typeface="Cambria Math" panose="02040503050406030204" pitchFamily="18" charset="0"/>
                        <a:cs typeface="Calibri" panose="020F0502020204030204" pitchFamily="34" charset="0"/>
                      </a:rPr>
                      <m:t>)</m:t>
                    </m:r>
                  </m:oMath>
                </a14:m>
                <a:r>
                  <a:rPr lang="en-US" dirty="0">
                    <a:latin typeface="Calibri" panose="020F0502020204030204" pitchFamily="34" charset="0"/>
                    <a:cs typeface="Calibri" panose="020F0502020204030204" pitchFamily="34" charset="0"/>
                  </a:rPr>
                  <a:t> pair:</a:t>
                </a:r>
              </a:p>
              <a:p>
                <a:pPr lvl="1"/>
                <a:endParaRPr lang="en-US" dirty="0">
                  <a:latin typeface="Calibri" panose="020F0502020204030204" pitchFamily="34" charset="0"/>
                  <a:cs typeface="Calibri" panose="020F0502020204030204" pitchFamily="34" charset="0"/>
                </a:endParaRPr>
              </a:p>
            </p:txBody>
          </p:sp>
        </mc:Choice>
        <mc:Fallback xmlns="">
          <p:sp>
            <p:nvSpPr>
              <p:cNvPr id="36" name="TextBox 35">
                <a:extLst>
                  <a:ext uri="{FF2B5EF4-FFF2-40B4-BE49-F238E27FC236}">
                    <a16:creationId xmlns:a16="http://schemas.microsoft.com/office/drawing/2014/main" id="{114EA99C-62C4-4F4D-B875-AB8154F97457}"/>
                  </a:ext>
                </a:extLst>
              </p:cNvPr>
              <p:cNvSpPr txBox="1">
                <a:spLocks noRot="1" noChangeAspect="1" noMove="1" noResize="1" noEditPoints="1" noAdjustHandles="1" noChangeArrowheads="1" noChangeShapeType="1" noTextEdit="1"/>
              </p:cNvSpPr>
              <p:nvPr/>
            </p:nvSpPr>
            <p:spPr>
              <a:xfrm>
                <a:off x="76200" y="2684541"/>
                <a:ext cx="8839200" cy="1046440"/>
              </a:xfrm>
              <a:prstGeom prst="rect">
                <a:avLst/>
              </a:prstGeom>
              <a:blipFill>
                <a:blip r:embed="rId7"/>
                <a:stretch>
                  <a:fillRect l="-48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385350DC-77A9-4F42-A9B9-2D5E9D65CD76}"/>
                  </a:ext>
                </a:extLst>
              </p:cNvPr>
              <p:cNvSpPr txBox="1"/>
              <p:nvPr/>
            </p:nvSpPr>
            <p:spPr>
              <a:xfrm>
                <a:off x="1447800" y="3510415"/>
                <a:ext cx="6096000" cy="1224502"/>
              </a:xfrm>
              <a:prstGeom prst="rect">
                <a:avLst/>
              </a:prstGeom>
              <a:solidFill>
                <a:schemeClr val="bg1"/>
              </a:solidFill>
              <a:ln>
                <a:solidFill>
                  <a:schemeClr val="tx1"/>
                </a:solidFill>
              </a:ln>
            </p:spPr>
            <p:txBody>
              <a:bodyPr wrap="square" rtlCol="0">
                <a:spAutoFit/>
              </a:bodyPr>
              <a:lstStyle/>
              <a:p>
                <a:endParaRPr lang="en-US" sz="800" i="1" dirty="0">
                  <a:latin typeface="Cambria Math"/>
                </a:endParaRPr>
              </a:p>
              <a:p>
                <a:pPr/>
                <a14:m>
                  <m:oMathPara xmlns:m="http://schemas.openxmlformats.org/officeDocument/2006/math">
                    <m:oMathParaPr>
                      <m:jc m:val="centerGroup"/>
                    </m:oMathParaPr>
                    <m:oMath xmlns:m="http://schemas.openxmlformats.org/officeDocument/2006/math">
                      <m:r>
                        <a:rPr lang="en-US" i="1" smtClean="0">
                          <a:latin typeface="Cambria Math"/>
                        </a:rPr>
                        <m:t>−2</m:t>
                      </m:r>
                      <m:r>
                        <a:rPr lang="en-US" i="1">
                          <a:latin typeface="Cambria Math"/>
                          <a:ea typeface="Cambria Math"/>
                        </a:rPr>
                        <m:t>𝜇</m:t>
                      </m:r>
                      <m:d>
                        <m:dPr>
                          <m:ctrlPr>
                            <a:rPr lang="en-US" b="0" i="1" smtClean="0">
                              <a:latin typeface="Cambria Math" panose="02040503050406030204" pitchFamily="18" charset="0"/>
                              <a:ea typeface="Cambria Math"/>
                            </a:rPr>
                          </m:ctrlPr>
                        </m:dPr>
                        <m:e>
                          <m:sSup>
                            <m:sSupPr>
                              <m:ctrlPr>
                                <a:rPr lang="en-US" b="0" i="1" smtClean="0">
                                  <a:solidFill>
                                    <a:srgbClr val="0070C0"/>
                                  </a:solidFill>
                                  <a:latin typeface="Cambria Math" panose="02040503050406030204" pitchFamily="18" charset="0"/>
                                  <a:ea typeface="Cambria Math"/>
                                </a:rPr>
                              </m:ctrlPr>
                            </m:sSupPr>
                            <m:e>
                              <m:r>
                                <a:rPr lang="en-US" b="1" i="1" smtClean="0">
                                  <a:solidFill>
                                    <a:srgbClr val="0070C0"/>
                                  </a:solidFill>
                                  <a:latin typeface="Cambria Math" panose="02040503050406030204" pitchFamily="18" charset="0"/>
                                  <a:ea typeface="Cambria Math"/>
                                </a:rPr>
                                <m:t>𝒖</m:t>
                              </m:r>
                            </m:e>
                            <m:sup>
                              <m:d>
                                <m:dPr>
                                  <m:ctrlPr>
                                    <a:rPr lang="en-US" b="0" i="1" smtClean="0">
                                      <a:solidFill>
                                        <a:srgbClr val="0070C0"/>
                                      </a:solidFill>
                                      <a:latin typeface="Cambria Math" panose="02040503050406030204" pitchFamily="18" charset="0"/>
                                      <a:ea typeface="Cambria Math"/>
                                    </a:rPr>
                                  </m:ctrlPr>
                                </m:dPr>
                                <m:e>
                                  <m:r>
                                    <a:rPr lang="en-US" b="0" i="1" smtClean="0">
                                      <a:solidFill>
                                        <a:srgbClr val="0070C0"/>
                                      </a:solidFill>
                                      <a:latin typeface="Cambria Math" panose="02040503050406030204" pitchFamily="18" charset="0"/>
                                      <a:ea typeface="Cambria Math"/>
                                    </a:rPr>
                                    <m:t>𝑛</m:t>
                                  </m:r>
                                  <m:r>
                                    <a:rPr lang="en-US" b="0" i="1" smtClean="0">
                                      <a:solidFill>
                                        <a:srgbClr val="0070C0"/>
                                      </a:solidFill>
                                      <a:latin typeface="Cambria Math" panose="02040503050406030204" pitchFamily="18" charset="0"/>
                                      <a:ea typeface="Cambria Math"/>
                                    </a:rPr>
                                    <m:t>+1</m:t>
                                  </m:r>
                                </m:e>
                              </m:d>
                            </m:sup>
                          </m:sSup>
                        </m:e>
                      </m:d>
                      <m:r>
                        <a:rPr lang="en-US" i="1">
                          <a:latin typeface="Cambria Math"/>
                          <a:ea typeface="Cambria Math"/>
                        </a:rPr>
                        <m:t>𝛻</m:t>
                      </m:r>
                      <m:r>
                        <a:rPr lang="en-US" i="1">
                          <a:latin typeface="Cambria Math"/>
                          <a:ea typeface="Cambria Math"/>
                        </a:rPr>
                        <m:t>∙</m:t>
                      </m:r>
                      <m:acc>
                        <m:accPr>
                          <m:chr m:val="̇"/>
                          <m:ctrlPr>
                            <a:rPr lang="en-US" i="1">
                              <a:latin typeface="Cambria Math" panose="02040503050406030204" pitchFamily="18" charset="0"/>
                              <a:ea typeface="Cambria Math"/>
                            </a:rPr>
                          </m:ctrlPr>
                        </m:accPr>
                        <m:e>
                          <m:r>
                            <a:rPr lang="en-US" b="1" i="1">
                              <a:latin typeface="Cambria Math"/>
                              <a:ea typeface="Cambria Math"/>
                            </a:rPr>
                            <m:t>𝝐</m:t>
                          </m:r>
                        </m:e>
                      </m:acc>
                      <m:d>
                        <m:dPr>
                          <m:ctrlPr>
                            <a:rPr lang="en-US" b="1" i="1" smtClean="0">
                              <a:latin typeface="Cambria Math" panose="02040503050406030204" pitchFamily="18" charset="0"/>
                              <a:ea typeface="Cambria Math"/>
                            </a:rPr>
                          </m:ctrlPr>
                        </m:dPr>
                        <m:e>
                          <m:sSup>
                            <m:sSupPr>
                              <m:ctrlPr>
                                <a:rPr lang="en-US" i="1" smtClean="0">
                                  <a:solidFill>
                                    <a:srgbClr val="0070C0"/>
                                  </a:solidFill>
                                  <a:latin typeface="Cambria Math" panose="02040503050406030204" pitchFamily="18" charset="0"/>
                                  <a:ea typeface="Cambria Math"/>
                                </a:rPr>
                              </m:ctrlPr>
                            </m:sSupPr>
                            <m:e>
                              <m:r>
                                <a:rPr lang="en-US" b="1" i="1">
                                  <a:solidFill>
                                    <a:srgbClr val="0070C0"/>
                                  </a:solidFill>
                                  <a:latin typeface="Cambria Math" panose="02040503050406030204" pitchFamily="18" charset="0"/>
                                  <a:ea typeface="Cambria Math"/>
                                </a:rPr>
                                <m:t>𝒖</m:t>
                              </m:r>
                            </m:e>
                            <m:sup>
                              <m:d>
                                <m:dPr>
                                  <m:ctrlPr>
                                    <a:rPr lang="en-US" i="1">
                                      <a:solidFill>
                                        <a:srgbClr val="0070C0"/>
                                      </a:solidFill>
                                      <a:latin typeface="Cambria Math" panose="02040503050406030204" pitchFamily="18" charset="0"/>
                                      <a:ea typeface="Cambria Math"/>
                                    </a:rPr>
                                  </m:ctrlPr>
                                </m:dPr>
                                <m:e>
                                  <m:r>
                                    <a:rPr lang="en-US" i="1">
                                      <a:solidFill>
                                        <a:srgbClr val="0070C0"/>
                                      </a:solidFill>
                                      <a:latin typeface="Cambria Math" panose="02040503050406030204" pitchFamily="18" charset="0"/>
                                      <a:ea typeface="Cambria Math"/>
                                    </a:rPr>
                                    <m:t>𝑛</m:t>
                                  </m:r>
                                  <m:r>
                                    <a:rPr lang="en-US" i="1">
                                      <a:solidFill>
                                        <a:srgbClr val="0070C0"/>
                                      </a:solidFill>
                                      <a:latin typeface="Cambria Math" panose="02040503050406030204" pitchFamily="18" charset="0"/>
                                      <a:ea typeface="Cambria Math"/>
                                    </a:rPr>
                                    <m:t>+1</m:t>
                                  </m:r>
                                </m:e>
                              </m:d>
                            </m:sup>
                          </m:sSup>
                        </m:e>
                      </m:d>
                      <m:r>
                        <a:rPr lang="en-US" i="1" dirty="0">
                          <a:latin typeface="Cambria Math"/>
                        </a:rPr>
                        <m:t>=−</m:t>
                      </m:r>
                      <m:r>
                        <a:rPr lang="en-US" i="1" dirty="0">
                          <a:latin typeface="Cambria Math"/>
                          <a:ea typeface="Cambria Math"/>
                        </a:rPr>
                        <m:t>𝜌</m:t>
                      </m:r>
                      <m:r>
                        <a:rPr lang="en-US" i="1" dirty="0">
                          <a:latin typeface="Cambria Math"/>
                          <a:ea typeface="Cambria Math"/>
                        </a:rPr>
                        <m:t>𝑔</m:t>
                      </m:r>
                      <m:r>
                        <a:rPr lang="en-US" i="1" dirty="0">
                          <a:latin typeface="Cambria Math"/>
                          <a:ea typeface="Cambria Math"/>
                        </a:rPr>
                        <m:t>𝛻</m:t>
                      </m:r>
                      <m:d>
                        <m:dPr>
                          <m:ctrlPr>
                            <a:rPr lang="en-US" i="1" dirty="0">
                              <a:latin typeface="Cambria Math" panose="02040503050406030204" pitchFamily="18" charset="0"/>
                              <a:ea typeface="Cambria Math"/>
                            </a:rPr>
                          </m:ctrlPr>
                        </m:dPr>
                        <m:e>
                          <m:r>
                            <a:rPr lang="en-US" i="1" dirty="0">
                              <a:latin typeface="Cambria Math"/>
                              <a:ea typeface="Cambria Math"/>
                            </a:rPr>
                            <m:t>𝑏</m:t>
                          </m:r>
                          <m:r>
                            <a:rPr lang="en-US" i="1" dirty="0">
                              <a:latin typeface="Cambria Math"/>
                              <a:ea typeface="Cambria Math"/>
                            </a:rPr>
                            <m:t>+</m:t>
                          </m:r>
                          <m:sSup>
                            <m:sSupPr>
                              <m:ctrlPr>
                                <a:rPr lang="en-US" i="1" dirty="0" smtClean="0">
                                  <a:solidFill>
                                    <a:srgbClr val="7030A0"/>
                                  </a:solidFill>
                                  <a:latin typeface="Cambria Math" panose="02040503050406030204" pitchFamily="18" charset="0"/>
                                  <a:ea typeface="Cambria Math"/>
                                </a:rPr>
                              </m:ctrlPr>
                            </m:sSupPr>
                            <m:e>
                              <m:r>
                                <a:rPr lang="en-US" b="0" i="1" dirty="0" smtClean="0">
                                  <a:solidFill>
                                    <a:srgbClr val="7030A0"/>
                                  </a:solidFill>
                                  <a:latin typeface="Cambria Math" panose="02040503050406030204" pitchFamily="18" charset="0"/>
                                  <a:ea typeface="Cambria Math"/>
                                </a:rPr>
                                <m:t>𝐻</m:t>
                              </m:r>
                            </m:e>
                            <m:sup>
                              <m:r>
                                <a:rPr lang="en-US" b="0" i="1" dirty="0" smtClean="0">
                                  <a:solidFill>
                                    <a:srgbClr val="7030A0"/>
                                  </a:solidFill>
                                  <a:latin typeface="Cambria Math" panose="02040503050406030204" pitchFamily="18" charset="0"/>
                                  <a:ea typeface="Cambria Math"/>
                                </a:rPr>
                                <m:t>(</m:t>
                              </m:r>
                              <m:r>
                                <a:rPr lang="en-US" b="0" i="1" dirty="0" smtClean="0">
                                  <a:solidFill>
                                    <a:srgbClr val="7030A0"/>
                                  </a:solidFill>
                                  <a:latin typeface="Cambria Math" panose="02040503050406030204" pitchFamily="18" charset="0"/>
                                  <a:ea typeface="Cambria Math"/>
                                </a:rPr>
                                <m:t>𝑛</m:t>
                              </m:r>
                              <m:r>
                                <a:rPr lang="en-US" b="0" i="1" dirty="0" smtClean="0">
                                  <a:solidFill>
                                    <a:srgbClr val="7030A0"/>
                                  </a:solidFill>
                                  <a:latin typeface="Cambria Math" panose="02040503050406030204" pitchFamily="18" charset="0"/>
                                  <a:ea typeface="Cambria Math"/>
                                </a:rPr>
                                <m:t>+1)</m:t>
                              </m:r>
                            </m:sup>
                          </m:sSup>
                        </m:e>
                      </m:d>
                      <m:r>
                        <m:rPr>
                          <m:nor/>
                        </m:rPr>
                        <a:rPr lang="en-US" dirty="0">
                          <a:latin typeface="Cambria Math"/>
                          <a:ea typeface="Cambria Math"/>
                        </a:rPr>
                        <m:t> </m:t>
                      </m:r>
                      <m:r>
                        <m:rPr>
                          <m:nor/>
                        </m:rPr>
                        <a:rPr lang="en-US" dirty="0">
                          <a:latin typeface="Calibri" pitchFamily="34" charset="0"/>
                        </a:rPr>
                        <m:t>,    </m:t>
                      </m:r>
                      <m:r>
                        <m:rPr>
                          <m:nor/>
                        </m:rPr>
                        <a:rPr lang="en-US" dirty="0">
                          <a:latin typeface="Calibri" pitchFamily="34" charset="0"/>
                        </a:rPr>
                        <m:t>in</m:t>
                      </m:r>
                      <m:r>
                        <m:rPr>
                          <m:nor/>
                        </m:rPr>
                        <a:rPr lang="en-US" dirty="0">
                          <a:latin typeface="Calibri" pitchFamily="34" charset="0"/>
                        </a:rPr>
                        <m:t> </m:t>
                      </m:r>
                      <m:sSub>
                        <m:sSubPr>
                          <m:ctrlPr>
                            <a:rPr lang="en-US" i="1" dirty="0" smtClean="0">
                              <a:latin typeface="Cambria Math" panose="02040503050406030204" pitchFamily="18" charset="0"/>
                            </a:rPr>
                          </m:ctrlPr>
                        </m:sSubPr>
                        <m:e>
                          <m:r>
                            <m:rPr>
                              <m:sty m:val="p"/>
                            </m:rPr>
                            <a:rPr lang="el-GR" i="1" dirty="0" smtClean="0">
                              <a:latin typeface="Cambria Math" panose="02040503050406030204" pitchFamily="18" charset="0"/>
                              <a:ea typeface="Cambria Math" panose="02040503050406030204" pitchFamily="18" charset="0"/>
                            </a:rPr>
                            <m:t>Ω</m:t>
                          </m:r>
                        </m:e>
                        <m:sub>
                          <m:sSup>
                            <m:sSupPr>
                              <m:ctrlPr>
                                <a:rPr lang="en-US" i="1" smtClean="0">
                                  <a:solidFill>
                                    <a:srgbClr val="7030A0"/>
                                  </a:solidFill>
                                  <a:latin typeface="Cambria Math" panose="02040503050406030204" pitchFamily="18" charset="0"/>
                                </a:rPr>
                              </m:ctrlPr>
                            </m:sSupPr>
                            <m:e>
                              <m:r>
                                <a:rPr lang="en-US" i="1">
                                  <a:solidFill>
                                    <a:srgbClr val="7030A0"/>
                                  </a:solidFill>
                                  <a:latin typeface="Cambria Math"/>
                                </a:rPr>
                                <m:t>𝐻</m:t>
                              </m:r>
                            </m:e>
                            <m:sup>
                              <m:r>
                                <a:rPr lang="en-US" i="1">
                                  <a:solidFill>
                                    <a:srgbClr val="7030A0"/>
                                  </a:solidFill>
                                  <a:latin typeface="Cambria Math" panose="02040503050406030204" pitchFamily="18" charset="0"/>
                                </a:rPr>
                                <m:t>(</m:t>
                              </m:r>
                              <m:r>
                                <a:rPr lang="en-US" i="1">
                                  <a:solidFill>
                                    <a:srgbClr val="7030A0"/>
                                  </a:solidFill>
                                  <a:latin typeface="Cambria Math"/>
                                </a:rPr>
                                <m:t>𝑛</m:t>
                              </m:r>
                              <m:r>
                                <a:rPr lang="en-US" b="0" i="1" smtClean="0">
                                  <a:solidFill>
                                    <a:srgbClr val="7030A0"/>
                                  </a:solidFill>
                                  <a:latin typeface="Cambria Math" panose="02040503050406030204" pitchFamily="18" charset="0"/>
                                </a:rPr>
                                <m:t>+1</m:t>
                              </m:r>
                              <m:r>
                                <a:rPr lang="en-US" i="1">
                                  <a:solidFill>
                                    <a:srgbClr val="7030A0"/>
                                  </a:solidFill>
                                  <a:latin typeface="Cambria Math" panose="02040503050406030204" pitchFamily="18" charset="0"/>
                                </a:rPr>
                                <m:t>)</m:t>
                              </m:r>
                            </m:sup>
                          </m:sSup>
                        </m:sub>
                      </m:sSub>
                    </m:oMath>
                  </m:oMathPara>
                </a14:m>
                <a:endParaRPr lang="en-US" baseline="-25000" dirty="0">
                  <a:latin typeface="Calibri" pitchFamily="34" charset="0"/>
                  <a:ea typeface="Cambria Math"/>
                </a:endParaRPr>
              </a:p>
              <a:p>
                <a:pPr/>
                <a14:m>
                  <m:oMathPara xmlns:m="http://schemas.openxmlformats.org/officeDocument/2006/math">
                    <m:oMathParaPr>
                      <m:jc m:val="centerGroup"/>
                    </m:oMathParaPr>
                    <m:oMath xmlns:m="http://schemas.openxmlformats.org/officeDocument/2006/math">
                      <m:f>
                        <m:fPr>
                          <m:ctrlPr>
                            <a:rPr lang="en-US" i="1">
                              <a:latin typeface="Cambria Math" panose="02040503050406030204" pitchFamily="18" charset="0"/>
                            </a:rPr>
                          </m:ctrlPr>
                        </m:fPr>
                        <m:num>
                          <m:sSup>
                            <m:sSupPr>
                              <m:ctrlPr>
                                <a:rPr lang="en-US" i="1" dirty="0">
                                  <a:solidFill>
                                    <a:srgbClr val="7030A0"/>
                                  </a:solidFill>
                                  <a:latin typeface="Cambria Math" panose="02040503050406030204" pitchFamily="18" charset="0"/>
                                  <a:ea typeface="Cambria Math"/>
                                </a:rPr>
                              </m:ctrlPr>
                            </m:sSupPr>
                            <m:e>
                              <m:r>
                                <a:rPr lang="en-US" i="1" dirty="0">
                                  <a:solidFill>
                                    <a:srgbClr val="7030A0"/>
                                  </a:solidFill>
                                  <a:latin typeface="Cambria Math" panose="02040503050406030204" pitchFamily="18" charset="0"/>
                                  <a:ea typeface="Cambria Math"/>
                                </a:rPr>
                                <m:t>𝐻</m:t>
                              </m:r>
                            </m:e>
                            <m:sup>
                              <m:r>
                                <a:rPr lang="en-US" i="1" dirty="0">
                                  <a:solidFill>
                                    <a:srgbClr val="7030A0"/>
                                  </a:solidFill>
                                  <a:latin typeface="Cambria Math" panose="02040503050406030204" pitchFamily="18" charset="0"/>
                                  <a:ea typeface="Cambria Math"/>
                                </a:rPr>
                                <m:t>(</m:t>
                              </m:r>
                              <m:r>
                                <a:rPr lang="en-US" i="1" dirty="0">
                                  <a:solidFill>
                                    <a:srgbClr val="7030A0"/>
                                  </a:solidFill>
                                  <a:latin typeface="Cambria Math" panose="02040503050406030204" pitchFamily="18" charset="0"/>
                                  <a:ea typeface="Cambria Math"/>
                                </a:rPr>
                                <m:t>𝑛</m:t>
                              </m:r>
                              <m:r>
                                <a:rPr lang="en-US" i="1" dirty="0">
                                  <a:solidFill>
                                    <a:srgbClr val="7030A0"/>
                                  </a:solidFill>
                                  <a:latin typeface="Cambria Math" panose="02040503050406030204" pitchFamily="18" charset="0"/>
                                  <a:ea typeface="Cambria Math"/>
                                </a:rPr>
                                <m:t>+1)</m:t>
                              </m:r>
                            </m:sup>
                          </m:sSup>
                          <m:r>
                            <a:rPr lang="en-US" i="1">
                              <a:latin typeface="Cambria Math"/>
                            </a:rPr>
                            <m:t>−</m:t>
                          </m:r>
                          <m:sSup>
                            <m:sSupPr>
                              <m:ctrlPr>
                                <a:rPr lang="en-US" i="1">
                                  <a:latin typeface="Cambria Math" panose="02040503050406030204" pitchFamily="18" charset="0"/>
                                </a:rPr>
                              </m:ctrlPr>
                            </m:sSupPr>
                            <m:e>
                              <m:r>
                                <a:rPr lang="en-US" i="1">
                                  <a:latin typeface="Cambria Math"/>
                                </a:rPr>
                                <m:t>𝐻</m:t>
                              </m:r>
                            </m:e>
                            <m:sup>
                              <m:r>
                                <a:rPr lang="en-US" i="1">
                                  <a:latin typeface="Cambria Math" panose="02040503050406030204" pitchFamily="18" charset="0"/>
                                </a:rPr>
                                <m:t>(</m:t>
                              </m:r>
                              <m:r>
                                <a:rPr lang="en-US" i="1">
                                  <a:latin typeface="Cambria Math"/>
                                </a:rPr>
                                <m:t>𝑛</m:t>
                              </m:r>
                              <m:r>
                                <a:rPr lang="en-US" i="1">
                                  <a:latin typeface="Cambria Math" panose="02040503050406030204" pitchFamily="18" charset="0"/>
                                </a:rPr>
                                <m:t>)</m:t>
                              </m:r>
                            </m:sup>
                          </m:sSup>
                        </m:num>
                        <m:den>
                          <m:r>
                            <m:rPr>
                              <m:sty m:val="p"/>
                            </m:rPr>
                            <a:rPr lang="el-GR" i="1">
                              <a:latin typeface="Cambria Math"/>
                              <a:ea typeface="Cambria Math"/>
                            </a:rPr>
                            <m:t>Δ</m:t>
                          </m:r>
                          <m:r>
                            <a:rPr lang="en-US" i="1">
                              <a:latin typeface="Cambria Math"/>
                            </a:rPr>
                            <m:t>𝑡</m:t>
                          </m:r>
                        </m:den>
                      </m:f>
                      <m:r>
                        <a:rPr lang="en-US" i="1">
                          <a:latin typeface="Cambria Math"/>
                        </a:rPr>
                        <m:t>=−</m:t>
                      </m:r>
                      <m:r>
                        <a:rPr lang="en-US" i="1">
                          <a:latin typeface="Cambria Math"/>
                          <a:ea typeface="Cambria Math"/>
                        </a:rPr>
                        <m:t>𝛻</m:t>
                      </m:r>
                      <m:r>
                        <a:rPr lang="en-US" i="1">
                          <a:latin typeface="Cambria Math"/>
                          <a:ea typeface="Cambria Math"/>
                        </a:rPr>
                        <m:t>∙</m:t>
                      </m:r>
                      <m:d>
                        <m:dPr>
                          <m:ctrlPr>
                            <a:rPr lang="en-US" i="1">
                              <a:latin typeface="Cambria Math" panose="02040503050406030204" pitchFamily="18" charset="0"/>
                              <a:ea typeface="Cambria Math"/>
                            </a:rPr>
                          </m:ctrlPr>
                        </m:dPr>
                        <m:e>
                          <m:sSup>
                            <m:sSupPr>
                              <m:ctrlPr>
                                <a:rPr lang="en-US" i="1">
                                  <a:solidFill>
                                    <a:srgbClr val="0070C0"/>
                                  </a:solidFill>
                                  <a:latin typeface="Cambria Math" panose="02040503050406030204" pitchFamily="18" charset="0"/>
                                  <a:ea typeface="Cambria Math"/>
                                </a:rPr>
                              </m:ctrlPr>
                            </m:sSupPr>
                            <m:e>
                              <m:acc>
                                <m:accPr>
                                  <m:chr m:val="̅"/>
                                  <m:ctrlPr>
                                    <a:rPr lang="en-US" b="1" i="1">
                                      <a:solidFill>
                                        <a:srgbClr val="0070C0"/>
                                      </a:solidFill>
                                      <a:latin typeface="Cambria Math" panose="02040503050406030204" pitchFamily="18" charset="0"/>
                                      <a:ea typeface="Cambria Math"/>
                                    </a:rPr>
                                  </m:ctrlPr>
                                </m:accPr>
                                <m:e>
                                  <m:r>
                                    <a:rPr lang="en-US" b="1" i="1">
                                      <a:solidFill>
                                        <a:srgbClr val="0070C0"/>
                                      </a:solidFill>
                                      <a:latin typeface="Cambria Math"/>
                                      <a:ea typeface="Cambria Math"/>
                                    </a:rPr>
                                    <m:t>𝒖</m:t>
                                  </m:r>
                                </m:e>
                              </m:acc>
                            </m:e>
                            <m:sup>
                              <m:r>
                                <a:rPr lang="en-US" i="1">
                                  <a:solidFill>
                                    <a:srgbClr val="0070C0"/>
                                  </a:solidFill>
                                  <a:latin typeface="Cambria Math" panose="02040503050406030204" pitchFamily="18" charset="0"/>
                                  <a:ea typeface="Cambria Math"/>
                                </a:rPr>
                                <m:t>(</m:t>
                              </m:r>
                              <m:r>
                                <a:rPr lang="en-US" i="1">
                                  <a:solidFill>
                                    <a:srgbClr val="0070C0"/>
                                  </a:solidFill>
                                  <a:latin typeface="Cambria Math" panose="02040503050406030204" pitchFamily="18" charset="0"/>
                                  <a:ea typeface="Cambria Math"/>
                                </a:rPr>
                                <m:t>𝑛</m:t>
                              </m:r>
                              <m:r>
                                <a:rPr lang="en-US" i="1">
                                  <a:solidFill>
                                    <a:srgbClr val="0070C0"/>
                                  </a:solidFill>
                                  <a:latin typeface="Cambria Math" panose="02040503050406030204" pitchFamily="18" charset="0"/>
                                  <a:ea typeface="Cambria Math"/>
                                </a:rPr>
                                <m:t>+1)</m:t>
                              </m:r>
                            </m:sup>
                          </m:sSup>
                          <m:sSup>
                            <m:sSupPr>
                              <m:ctrlPr>
                                <a:rPr lang="en-US" i="1" dirty="0">
                                  <a:solidFill>
                                    <a:srgbClr val="7030A0"/>
                                  </a:solidFill>
                                  <a:latin typeface="Cambria Math" panose="02040503050406030204" pitchFamily="18" charset="0"/>
                                  <a:ea typeface="Cambria Math"/>
                                </a:rPr>
                              </m:ctrlPr>
                            </m:sSupPr>
                            <m:e>
                              <m:r>
                                <a:rPr lang="en-US" i="1" dirty="0">
                                  <a:solidFill>
                                    <a:srgbClr val="7030A0"/>
                                  </a:solidFill>
                                  <a:latin typeface="Cambria Math" panose="02040503050406030204" pitchFamily="18" charset="0"/>
                                  <a:ea typeface="Cambria Math"/>
                                </a:rPr>
                                <m:t>𝐻</m:t>
                              </m:r>
                            </m:e>
                            <m:sup>
                              <m:r>
                                <a:rPr lang="en-US" i="1" dirty="0">
                                  <a:solidFill>
                                    <a:srgbClr val="7030A0"/>
                                  </a:solidFill>
                                  <a:latin typeface="Cambria Math" panose="02040503050406030204" pitchFamily="18" charset="0"/>
                                  <a:ea typeface="Cambria Math"/>
                                </a:rPr>
                                <m:t>(</m:t>
                              </m:r>
                              <m:r>
                                <a:rPr lang="en-US" i="1" dirty="0">
                                  <a:solidFill>
                                    <a:srgbClr val="7030A0"/>
                                  </a:solidFill>
                                  <a:latin typeface="Cambria Math" panose="02040503050406030204" pitchFamily="18" charset="0"/>
                                  <a:ea typeface="Cambria Math"/>
                                </a:rPr>
                                <m:t>𝑛</m:t>
                              </m:r>
                              <m:r>
                                <a:rPr lang="en-US" i="1" dirty="0">
                                  <a:solidFill>
                                    <a:srgbClr val="7030A0"/>
                                  </a:solidFill>
                                  <a:latin typeface="Cambria Math" panose="02040503050406030204" pitchFamily="18" charset="0"/>
                                  <a:ea typeface="Cambria Math"/>
                                </a:rPr>
                                <m:t>+1)</m:t>
                              </m:r>
                            </m:sup>
                          </m:sSup>
                        </m:e>
                      </m:d>
                      <m:r>
                        <a:rPr lang="en-US" i="1">
                          <a:latin typeface="Cambria Math"/>
                          <a:ea typeface="Cambria Math"/>
                        </a:rPr>
                        <m:t>+</m:t>
                      </m:r>
                      <m:acc>
                        <m:accPr>
                          <m:chr m:val="̇"/>
                          <m:ctrlPr>
                            <a:rPr lang="en-US" i="1">
                              <a:latin typeface="Cambria Math" panose="02040503050406030204" pitchFamily="18" charset="0"/>
                              <a:ea typeface="Cambria Math"/>
                            </a:rPr>
                          </m:ctrlPr>
                        </m:accPr>
                        <m:e>
                          <m:r>
                            <a:rPr lang="en-US" i="1">
                              <a:latin typeface="Cambria Math"/>
                              <a:ea typeface="Cambria Math"/>
                            </a:rPr>
                            <m:t>𝑏</m:t>
                          </m:r>
                        </m:e>
                      </m:acc>
                    </m:oMath>
                  </m:oMathPara>
                </a14:m>
                <a:endParaRPr lang="en-US" baseline="-25000" dirty="0">
                  <a:latin typeface="Calibri" pitchFamily="34" charset="0"/>
                  <a:ea typeface="Cambria Math"/>
                </a:endParaRPr>
              </a:p>
              <a:p>
                <a:endParaRPr lang="en-US" sz="800" dirty="0">
                  <a:latin typeface="Calibri" pitchFamily="34" charset="0"/>
                  <a:ea typeface="Cambria Math"/>
                </a:endParaRPr>
              </a:p>
            </p:txBody>
          </p:sp>
        </mc:Choice>
        <mc:Fallback xmlns="">
          <p:sp>
            <p:nvSpPr>
              <p:cNvPr id="14" name="TextBox 13">
                <a:extLst>
                  <a:ext uri="{FF2B5EF4-FFF2-40B4-BE49-F238E27FC236}">
                    <a16:creationId xmlns:a16="http://schemas.microsoft.com/office/drawing/2014/main" id="{385350DC-77A9-4F42-A9B9-2D5E9D65CD76}"/>
                  </a:ext>
                </a:extLst>
              </p:cNvPr>
              <p:cNvSpPr txBox="1">
                <a:spLocks noRot="1" noChangeAspect="1" noMove="1" noResize="1" noEditPoints="1" noAdjustHandles="1" noChangeArrowheads="1" noChangeShapeType="1" noTextEdit="1"/>
              </p:cNvSpPr>
              <p:nvPr/>
            </p:nvSpPr>
            <p:spPr>
              <a:xfrm>
                <a:off x="1447800" y="3510415"/>
                <a:ext cx="6096000" cy="1224502"/>
              </a:xfrm>
              <a:prstGeom prst="rect">
                <a:avLst/>
              </a:prstGeom>
              <a:blipFill>
                <a:blip r:embed="rId9"/>
                <a:stretch>
                  <a:fillRect/>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DCC33F62-525C-4DC0-80D7-8E811E6DB14E}"/>
                  </a:ext>
                </a:extLst>
              </p:cNvPr>
              <p:cNvSpPr txBox="1"/>
              <p:nvPr/>
            </p:nvSpPr>
            <p:spPr>
              <a:xfrm>
                <a:off x="190499" y="4877646"/>
                <a:ext cx="8305800" cy="646331"/>
              </a:xfrm>
              <a:prstGeom prst="rect">
                <a:avLst/>
              </a:prstGeom>
              <a:solidFill>
                <a:srgbClr val="F5D699"/>
              </a:solidFill>
            </p:spPr>
            <p:txBody>
              <a:bodyPr wrap="square" rtlCol="0">
                <a:spAutoFit/>
              </a:bodyPr>
              <a:lstStyle/>
              <a:p>
                <a:pPr algn="ctr"/>
                <a:r>
                  <a:rPr lang="en-US" b="1" u="sng" dirty="0">
                    <a:latin typeface="Calibri" panose="020F0502020204030204" pitchFamily="34" charset="0"/>
                    <a:cs typeface="Calibri" panose="020F0502020204030204" pitchFamily="34" charset="0"/>
                  </a:rPr>
                  <a:t>Idea:</a:t>
                </a:r>
                <a:r>
                  <a:rPr lang="en-US" dirty="0">
                    <a:latin typeface="Calibri" panose="020F0502020204030204" pitchFamily="34" charset="0"/>
                    <a:cs typeface="Calibri" panose="020F0502020204030204" pitchFamily="34" charset="0"/>
                  </a:rPr>
                  <a:t> the velocity computed by the coupled system FO-thickness equation will be </a:t>
                </a:r>
                <a:r>
                  <a:rPr lang="en-US" b="1" dirty="0">
                    <a:latin typeface="Calibri" panose="020F0502020204030204" pitchFamily="34" charset="0"/>
                    <a:cs typeface="Calibri" panose="020F0502020204030204" pitchFamily="34" charset="0"/>
                  </a:rPr>
                  <a:t>more stable </a:t>
                </a:r>
                <a:r>
                  <a:rPr lang="en-US" dirty="0">
                    <a:latin typeface="Calibri" panose="020F0502020204030204" pitchFamily="34" charset="0"/>
                    <a:cs typeface="Calibri" panose="020F0502020204030204" pitchFamily="34" charset="0"/>
                  </a:rPr>
                  <a:t>than the one computed by FO Stokes only and will allow use of larger </a:t>
                </a:r>
                <a14:m>
                  <m:oMath xmlns:m="http://schemas.openxmlformats.org/officeDocument/2006/math">
                    <m:r>
                      <m:rPr>
                        <m:sty m:val="p"/>
                      </m:rPr>
                      <a:rPr lang="el-GR" i="1">
                        <a:latin typeface="Cambria Math"/>
                        <a:ea typeface="Cambria Math"/>
                      </a:rPr>
                      <m:t>Δ</m:t>
                    </m:r>
                    <m:r>
                      <a:rPr lang="en-US" i="1">
                        <a:latin typeface="Cambria Math"/>
                      </a:rPr>
                      <m:t>𝑡</m:t>
                    </m:r>
                  </m:oMath>
                </a14:m>
                <a:r>
                  <a:rPr lang="en-US" dirty="0">
                    <a:latin typeface="Calibri" panose="020F0502020204030204" pitchFamily="34" charset="0"/>
                    <a:cs typeface="Calibri" panose="020F0502020204030204" pitchFamily="34" charset="0"/>
                  </a:rPr>
                  <a:t> </a:t>
                </a:r>
              </a:p>
            </p:txBody>
          </p:sp>
        </mc:Choice>
        <mc:Fallback xmlns="">
          <p:sp>
            <p:nvSpPr>
              <p:cNvPr id="13" name="TextBox 12">
                <a:extLst>
                  <a:ext uri="{FF2B5EF4-FFF2-40B4-BE49-F238E27FC236}">
                    <a16:creationId xmlns:a16="http://schemas.microsoft.com/office/drawing/2014/main" id="{DCC33F62-525C-4DC0-80D7-8E811E6DB14E}"/>
                  </a:ext>
                </a:extLst>
              </p:cNvPr>
              <p:cNvSpPr txBox="1">
                <a:spLocks noRot="1" noChangeAspect="1" noMove="1" noResize="1" noEditPoints="1" noAdjustHandles="1" noChangeArrowheads="1" noChangeShapeType="1" noTextEdit="1"/>
              </p:cNvSpPr>
              <p:nvPr/>
            </p:nvSpPr>
            <p:spPr>
              <a:xfrm>
                <a:off x="190499" y="4877646"/>
                <a:ext cx="8305800" cy="646331"/>
              </a:xfrm>
              <a:prstGeom prst="rect">
                <a:avLst/>
              </a:prstGeom>
              <a:blipFill>
                <a:blip r:embed="rId10"/>
                <a:stretch>
                  <a:fillRect l="-367" t="-4717" r="-880" b="-14151"/>
                </a:stretch>
              </a:blipFill>
            </p:spPr>
            <p:txBody>
              <a:bodyPr/>
              <a:lstStyle/>
              <a:p>
                <a:r>
                  <a:rPr lang="en-US">
                    <a:noFill/>
                  </a:rPr>
                  <a:t> </a:t>
                </a:r>
              </a:p>
            </p:txBody>
          </p:sp>
        </mc:Fallback>
      </mc:AlternateContent>
    </p:spTree>
    <p:extLst>
      <p:ext uri="{BB962C8B-B14F-4D97-AF65-F5344CB8AC3E}">
        <p14:creationId xmlns:p14="http://schemas.microsoft.com/office/powerpoint/2010/main" val="3137353280"/>
      </p:ext>
    </p:extLst>
  </p:cSld>
  <p:clrMapOvr>
    <a:masterClrMapping/>
  </p:clrMapOvr>
</p:sld>
</file>

<file path=ppt/slides/slide1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76200"/>
            <a:ext cx="8686800" cy="619016"/>
          </a:xfrm>
        </p:spPr>
        <p:txBody>
          <a:bodyPr/>
          <a:lstStyle/>
          <a:p>
            <a:pPr algn="l"/>
            <a:r>
              <a:rPr lang="en-US" sz="3600" dirty="0">
                <a:latin typeface="Calibri" panose="020F0502020204030204" pitchFamily="34" charset="0"/>
                <a:cs typeface="Calibri" panose="020F0502020204030204" pitchFamily="34" charset="0"/>
              </a:rPr>
              <a:t>Semi-Implicit Coupling</a:t>
            </a:r>
          </a:p>
        </p:txBody>
      </p:sp>
      <p:sp>
        <p:nvSpPr>
          <p:cNvPr id="3" name="TextBox 2">
            <a:extLst>
              <a:ext uri="{FF2B5EF4-FFF2-40B4-BE49-F238E27FC236}">
                <a16:creationId xmlns:a16="http://schemas.microsoft.com/office/drawing/2014/main" id="{D3C0C1EA-8890-4B28-838F-D65BFE246851}"/>
              </a:ext>
            </a:extLst>
          </p:cNvPr>
          <p:cNvSpPr txBox="1"/>
          <p:nvPr/>
        </p:nvSpPr>
        <p:spPr>
          <a:xfrm>
            <a:off x="381000" y="714470"/>
            <a:ext cx="3352800" cy="1877437"/>
          </a:xfrm>
          <a:prstGeom prst="rect">
            <a:avLst/>
          </a:prstGeom>
          <a:solidFill>
            <a:schemeClr val="bg2"/>
          </a:solidFill>
        </p:spPr>
        <p:txBody>
          <a:bodyPr wrap="square" rtlCol="0">
            <a:spAutoFit/>
          </a:bodyPr>
          <a:lstStyle/>
          <a:p>
            <a:pPr algn="ctr"/>
            <a:r>
              <a:rPr lang="en-US" b="1" dirty="0">
                <a:latin typeface="Calibri" panose="020F0502020204030204" pitchFamily="34" charset="0"/>
                <a:cs typeface="Calibri" panose="020F0502020204030204" pitchFamily="34" charset="0"/>
              </a:rPr>
              <a:t>MPAS </a:t>
            </a:r>
          </a:p>
          <a:p>
            <a:pPr algn="ctr"/>
            <a:endParaRPr lang="en-US"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Unstructured </a:t>
            </a:r>
            <a:r>
              <a:rPr lang="en-US" b="1" dirty="0">
                <a:latin typeface="Calibri" panose="020F0502020204030204" pitchFamily="34" charset="0"/>
                <a:cs typeface="Calibri" panose="020F0502020204030204" pitchFamily="34" charset="0"/>
              </a:rPr>
              <a:t>explicit</a:t>
            </a:r>
            <a:r>
              <a:rPr lang="en-US" dirty="0">
                <a:latin typeface="Calibri" panose="020F0502020204030204" pitchFamily="34" charset="0"/>
                <a:cs typeface="Calibri" panose="020F0502020204030204" pitchFamily="34" charset="0"/>
              </a:rPr>
              <a:t> finite volume on Voronoi grids</a:t>
            </a:r>
          </a:p>
          <a:p>
            <a:pPr algn="ctr"/>
            <a:endParaRPr lang="en-US" sz="400"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Solves for </a:t>
            </a:r>
            <a:r>
              <a:rPr lang="en-US" b="1" dirty="0">
                <a:latin typeface="Calibri" panose="020F0502020204030204" pitchFamily="34" charset="0"/>
                <a:cs typeface="Calibri" panose="020F0502020204030204" pitchFamily="34" charset="0"/>
              </a:rPr>
              <a:t>thickness</a:t>
            </a:r>
            <a:r>
              <a:rPr lang="en-US" dirty="0">
                <a:latin typeface="Calibri" panose="020F0502020204030204" pitchFamily="34" charset="0"/>
                <a:cs typeface="Calibri" panose="020F0502020204030204" pitchFamily="34" charset="0"/>
              </a:rPr>
              <a:t> </a:t>
            </a:r>
          </a:p>
          <a:p>
            <a:pPr algn="ctr"/>
            <a:r>
              <a:rPr lang="en-US" dirty="0">
                <a:latin typeface="Calibri" panose="020F0502020204030204" pitchFamily="34" charset="0"/>
                <a:cs typeface="Calibri" panose="020F0502020204030204" pitchFamily="34" charset="0"/>
              </a:rPr>
              <a:t> (upwind method) </a:t>
            </a:r>
          </a:p>
        </p:txBody>
      </p:sp>
      <p:sp>
        <p:nvSpPr>
          <p:cNvPr id="33" name="TextBox 32">
            <a:extLst>
              <a:ext uri="{FF2B5EF4-FFF2-40B4-BE49-F238E27FC236}">
                <a16:creationId xmlns:a16="http://schemas.microsoft.com/office/drawing/2014/main" id="{8C0F124D-4EBF-4F41-AFAC-341A2C46FD4B}"/>
              </a:ext>
            </a:extLst>
          </p:cNvPr>
          <p:cNvSpPr txBox="1"/>
          <p:nvPr/>
        </p:nvSpPr>
        <p:spPr>
          <a:xfrm>
            <a:off x="4953000" y="685800"/>
            <a:ext cx="3505200" cy="1938992"/>
          </a:xfrm>
          <a:prstGeom prst="rect">
            <a:avLst/>
          </a:prstGeom>
          <a:solidFill>
            <a:schemeClr val="accent6">
              <a:lumMod val="20000"/>
              <a:lumOff val="80000"/>
            </a:schemeClr>
          </a:solidFill>
        </p:spPr>
        <p:txBody>
          <a:bodyPr wrap="square" rtlCol="0">
            <a:spAutoFit/>
          </a:bodyPr>
          <a:lstStyle/>
          <a:p>
            <a:pPr algn="ctr"/>
            <a:endParaRPr lang="en-US"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Unstructured finite element </a:t>
            </a: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Solves FO Stokes for </a:t>
            </a:r>
            <a:r>
              <a:rPr lang="en-US" b="1" dirty="0">
                <a:latin typeface="Calibri" panose="020F0502020204030204" pitchFamily="34" charset="0"/>
                <a:cs typeface="Calibri" panose="020F0502020204030204" pitchFamily="34" charset="0"/>
              </a:rPr>
              <a:t>velocity-thickness </a:t>
            </a:r>
            <a:r>
              <a:rPr lang="en-US" dirty="0">
                <a:latin typeface="Calibri" panose="020F0502020204030204" pitchFamily="34" charset="0"/>
                <a:cs typeface="Calibri" panose="020F0502020204030204" pitchFamily="34" charset="0"/>
              </a:rPr>
              <a:t>together</a:t>
            </a: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p:txBody>
      </p:sp>
      <p:cxnSp>
        <p:nvCxnSpPr>
          <p:cNvPr id="5" name="Straight Arrow Connector 4">
            <a:extLst>
              <a:ext uri="{FF2B5EF4-FFF2-40B4-BE49-F238E27FC236}">
                <a16:creationId xmlns:a16="http://schemas.microsoft.com/office/drawing/2014/main" id="{D417678C-36B9-4D24-BD06-B16302613649}"/>
              </a:ext>
            </a:extLst>
          </p:cNvPr>
          <p:cNvCxnSpPr/>
          <p:nvPr/>
        </p:nvCxnSpPr>
        <p:spPr>
          <a:xfrm flipH="1">
            <a:off x="3733800" y="1933670"/>
            <a:ext cx="1219200" cy="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 name="Straight Arrow Connector 6">
            <a:extLst>
              <a:ext uri="{FF2B5EF4-FFF2-40B4-BE49-F238E27FC236}">
                <a16:creationId xmlns:a16="http://schemas.microsoft.com/office/drawing/2014/main" id="{72C820E7-FEC6-4772-A37E-5881547FF033}"/>
              </a:ext>
            </a:extLst>
          </p:cNvPr>
          <p:cNvCxnSpPr/>
          <p:nvPr/>
        </p:nvCxnSpPr>
        <p:spPr>
          <a:xfrm>
            <a:off x="3733800" y="1171670"/>
            <a:ext cx="1219200" cy="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8" name="TextBox 7">
                <a:extLst>
                  <a:ext uri="{FF2B5EF4-FFF2-40B4-BE49-F238E27FC236}">
                    <a16:creationId xmlns:a16="http://schemas.microsoft.com/office/drawing/2014/main" id="{84139CD4-26A5-4581-8162-67CF34786798}"/>
                  </a:ext>
                </a:extLst>
              </p:cNvPr>
              <p:cNvSpPr txBox="1"/>
              <p:nvPr/>
            </p:nvSpPr>
            <p:spPr>
              <a:xfrm>
                <a:off x="4210236" y="842656"/>
                <a:ext cx="239168" cy="276999"/>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panose="02040503050406030204" pitchFamily="18" charset="0"/>
                        </a:rPr>
                        <m:t>𝐻</m:t>
                      </m:r>
                    </m:oMath>
                  </m:oMathPara>
                </a14:m>
                <a:endParaRPr lang="en-US" dirty="0"/>
              </a:p>
            </p:txBody>
          </p:sp>
        </mc:Choice>
        <mc:Fallback xmlns="">
          <p:sp>
            <p:nvSpPr>
              <p:cNvPr id="8" name="TextBox 7">
                <a:extLst>
                  <a:ext uri="{FF2B5EF4-FFF2-40B4-BE49-F238E27FC236}">
                    <a16:creationId xmlns:a16="http://schemas.microsoft.com/office/drawing/2014/main" id="{84139CD4-26A5-4581-8162-67CF34786798}"/>
                  </a:ext>
                </a:extLst>
              </p:cNvPr>
              <p:cNvSpPr txBox="1">
                <a:spLocks noRot="1" noChangeAspect="1" noMove="1" noResize="1" noEditPoints="1" noAdjustHandles="1" noChangeArrowheads="1" noChangeShapeType="1" noTextEdit="1"/>
              </p:cNvSpPr>
              <p:nvPr/>
            </p:nvSpPr>
            <p:spPr>
              <a:xfrm>
                <a:off x="4210236" y="842656"/>
                <a:ext cx="239168" cy="276999"/>
              </a:xfrm>
              <a:prstGeom prst="rect">
                <a:avLst/>
              </a:prstGeom>
              <a:blipFill>
                <a:blip r:embed="rId3"/>
                <a:stretch>
                  <a:fillRect l="-23077" r="-17949" b="-8696"/>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DDCCD29B-64B4-4E76-B38F-68A0D4036A2B}"/>
                  </a:ext>
                </a:extLst>
              </p:cNvPr>
              <p:cNvSpPr txBox="1"/>
              <p:nvPr/>
            </p:nvSpPr>
            <p:spPr>
              <a:xfrm>
                <a:off x="4236800" y="1615972"/>
                <a:ext cx="213199" cy="276999"/>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1" i="1" smtClean="0">
                          <a:latin typeface="Cambria Math" panose="02040503050406030204" pitchFamily="18" charset="0"/>
                        </a:rPr>
                        <m:t>𝒖</m:t>
                      </m:r>
                    </m:oMath>
                  </m:oMathPara>
                </a14:m>
                <a:endParaRPr lang="en-US" b="1" dirty="0"/>
              </a:p>
            </p:txBody>
          </p:sp>
        </mc:Choice>
        <mc:Fallback xmlns="">
          <p:sp>
            <p:nvSpPr>
              <p:cNvPr id="12" name="TextBox 11">
                <a:extLst>
                  <a:ext uri="{FF2B5EF4-FFF2-40B4-BE49-F238E27FC236}">
                    <a16:creationId xmlns:a16="http://schemas.microsoft.com/office/drawing/2014/main" id="{DDCCD29B-64B4-4E76-B38F-68A0D4036A2B}"/>
                  </a:ext>
                </a:extLst>
              </p:cNvPr>
              <p:cNvSpPr txBox="1">
                <a:spLocks noRot="1" noChangeAspect="1" noMove="1" noResize="1" noEditPoints="1" noAdjustHandles="1" noChangeArrowheads="1" noChangeShapeType="1" noTextEdit="1"/>
              </p:cNvSpPr>
              <p:nvPr/>
            </p:nvSpPr>
            <p:spPr>
              <a:xfrm>
                <a:off x="4236800" y="1615972"/>
                <a:ext cx="213199" cy="276999"/>
              </a:xfrm>
              <a:prstGeom prst="rect">
                <a:avLst/>
              </a:prstGeom>
              <a:blipFill>
                <a:blip r:embed="rId4"/>
                <a:stretch>
                  <a:fillRect l="-14286" r="-14286"/>
                </a:stretch>
              </a:blipFill>
            </p:spPr>
            <p:txBody>
              <a:bodyPr/>
              <a:lstStyle/>
              <a:p>
                <a:r>
                  <a:rPr lang="en-US">
                    <a:noFill/>
                  </a:rPr>
                  <a:t> </a:t>
                </a:r>
              </a:p>
            </p:txBody>
          </p:sp>
        </mc:Fallback>
      </mc:AlternateContent>
      <p:pic>
        <p:nvPicPr>
          <p:cNvPr id="34" name="Picture 1" descr="image003">
            <a:extLst>
              <a:ext uri="{FF2B5EF4-FFF2-40B4-BE49-F238E27FC236}">
                <a16:creationId xmlns:a16="http://schemas.microsoft.com/office/drawing/2014/main" id="{C5F794B5-5952-49F9-90A7-A26BCF5F1818}"/>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204467" y="842656"/>
            <a:ext cx="953980" cy="4980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5" name="Picture 34">
            <a:extLst>
              <a:ext uri="{FF2B5EF4-FFF2-40B4-BE49-F238E27FC236}">
                <a16:creationId xmlns:a16="http://schemas.microsoft.com/office/drawing/2014/main" id="{FBBC9E0D-DF3A-40F4-BBB8-53869BF78305}"/>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446201" y="800047"/>
            <a:ext cx="1222398" cy="451793"/>
          </a:xfrm>
          <a:prstGeom prst="rect">
            <a:avLst/>
          </a:prstGeom>
        </p:spPr>
      </p:pic>
      <mc:AlternateContent xmlns:mc="http://schemas.openxmlformats.org/markup-compatibility/2006" xmlns:a14="http://schemas.microsoft.com/office/drawing/2010/main">
        <mc:Choice Requires="a14">
          <p:sp>
            <p:nvSpPr>
              <p:cNvPr id="36" name="TextBox 35">
                <a:extLst>
                  <a:ext uri="{FF2B5EF4-FFF2-40B4-BE49-F238E27FC236}">
                    <a16:creationId xmlns:a16="http://schemas.microsoft.com/office/drawing/2014/main" id="{114EA99C-62C4-4F4D-B875-AB8154F97457}"/>
                  </a:ext>
                </a:extLst>
              </p:cNvPr>
              <p:cNvSpPr txBox="1"/>
              <p:nvPr/>
            </p:nvSpPr>
            <p:spPr>
              <a:xfrm>
                <a:off x="76200" y="2684541"/>
                <a:ext cx="8839200" cy="1046440"/>
              </a:xfrm>
              <a:prstGeom prst="rect">
                <a:avLst/>
              </a:prstGeom>
              <a:noFill/>
            </p:spPr>
            <p:txBody>
              <a:bodyPr wrap="square" rtlCol="0">
                <a:spAutoFit/>
              </a:bodyPr>
              <a:lstStyle/>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MPAS computes thickness </a:t>
                </a:r>
                <a14:m>
                  <m:oMath xmlns:m="http://schemas.openxmlformats.org/officeDocument/2006/math">
                    <m:r>
                      <a:rPr lang="en-US" i="1" dirty="0" smtClean="0">
                        <a:latin typeface="Cambria Math" panose="02040503050406030204" pitchFamily="18" charset="0"/>
                        <a:cs typeface="Calibri" panose="020F0502020204030204" pitchFamily="34" charset="0"/>
                      </a:rPr>
                      <m:t>𝐻</m:t>
                    </m:r>
                  </m:oMath>
                </a14:m>
                <a:r>
                  <a:rPr lang="en-US" dirty="0">
                    <a:latin typeface="Calibri" panose="020F0502020204030204" pitchFamily="34" charset="0"/>
                    <a:cs typeface="Calibri" panose="020F0502020204030204" pitchFamily="34" charset="0"/>
                  </a:rPr>
                  <a:t>, uses it to define geometry, which is passed to ALI.</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ALI computes coupled velocity-thickness </a:t>
                </a:r>
                <a14:m>
                  <m:oMath xmlns:m="http://schemas.openxmlformats.org/officeDocument/2006/math">
                    <m:r>
                      <a:rPr lang="en-US" dirty="0">
                        <a:latin typeface="Cambria Math" panose="02040503050406030204" pitchFamily="18" charset="0"/>
                        <a:cs typeface="Calibri" panose="020F0502020204030204" pitchFamily="34" charset="0"/>
                      </a:rPr>
                      <m:t>(</m:t>
                    </m:r>
                    <m:r>
                      <a:rPr lang="en-US" b="1" i="1" dirty="0" smtClean="0">
                        <a:latin typeface="Cambria Math" panose="02040503050406030204" pitchFamily="18" charset="0"/>
                        <a:cs typeface="Calibri" panose="020F0502020204030204" pitchFamily="34" charset="0"/>
                      </a:rPr>
                      <m:t>𝒖</m:t>
                    </m:r>
                    <m:r>
                      <a:rPr lang="en-US" b="1" i="1" dirty="0" smtClean="0">
                        <a:latin typeface="Cambria Math" panose="02040503050406030204" pitchFamily="18" charset="0"/>
                        <a:cs typeface="Calibri" panose="020F0502020204030204" pitchFamily="34" charset="0"/>
                      </a:rPr>
                      <m:t>, </m:t>
                    </m:r>
                    <m:r>
                      <a:rPr lang="en-US" b="0" i="1" dirty="0" smtClean="0">
                        <a:latin typeface="Cambria Math" panose="02040503050406030204" pitchFamily="18" charset="0"/>
                        <a:cs typeface="Calibri" panose="020F0502020204030204" pitchFamily="34" charset="0"/>
                      </a:rPr>
                      <m:t>𝐻</m:t>
                    </m:r>
                    <m:r>
                      <a:rPr lang="en-US" b="0" i="1" dirty="0" smtClean="0">
                        <a:latin typeface="Cambria Math" panose="02040503050406030204" pitchFamily="18" charset="0"/>
                        <a:cs typeface="Calibri" panose="020F0502020204030204" pitchFamily="34" charset="0"/>
                      </a:rPr>
                      <m:t>)</m:t>
                    </m:r>
                  </m:oMath>
                </a14:m>
                <a:r>
                  <a:rPr lang="en-US" dirty="0">
                    <a:latin typeface="Calibri" panose="020F0502020204030204" pitchFamily="34" charset="0"/>
                    <a:cs typeface="Calibri" panose="020F0502020204030204" pitchFamily="34" charset="0"/>
                  </a:rPr>
                  <a:t> pair:</a:t>
                </a:r>
              </a:p>
              <a:p>
                <a:pPr lvl="1"/>
                <a:endParaRPr lang="en-US" dirty="0">
                  <a:latin typeface="Calibri" panose="020F0502020204030204" pitchFamily="34" charset="0"/>
                  <a:cs typeface="Calibri" panose="020F0502020204030204" pitchFamily="34" charset="0"/>
                </a:endParaRPr>
              </a:p>
            </p:txBody>
          </p:sp>
        </mc:Choice>
        <mc:Fallback xmlns="">
          <p:sp>
            <p:nvSpPr>
              <p:cNvPr id="36" name="TextBox 35">
                <a:extLst>
                  <a:ext uri="{FF2B5EF4-FFF2-40B4-BE49-F238E27FC236}">
                    <a16:creationId xmlns:a16="http://schemas.microsoft.com/office/drawing/2014/main" id="{114EA99C-62C4-4F4D-B875-AB8154F97457}"/>
                  </a:ext>
                </a:extLst>
              </p:cNvPr>
              <p:cNvSpPr txBox="1">
                <a:spLocks noRot="1" noChangeAspect="1" noMove="1" noResize="1" noEditPoints="1" noAdjustHandles="1" noChangeArrowheads="1" noChangeShapeType="1" noTextEdit="1"/>
              </p:cNvSpPr>
              <p:nvPr/>
            </p:nvSpPr>
            <p:spPr>
              <a:xfrm>
                <a:off x="76200" y="2684541"/>
                <a:ext cx="8839200" cy="1046440"/>
              </a:xfrm>
              <a:prstGeom prst="rect">
                <a:avLst/>
              </a:prstGeom>
              <a:blipFill>
                <a:blip r:embed="rId7"/>
                <a:stretch>
                  <a:fillRect l="-48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385350DC-77A9-4F42-A9B9-2D5E9D65CD76}"/>
                  </a:ext>
                </a:extLst>
              </p:cNvPr>
              <p:cNvSpPr txBox="1"/>
              <p:nvPr/>
            </p:nvSpPr>
            <p:spPr>
              <a:xfrm>
                <a:off x="1447800" y="3510415"/>
                <a:ext cx="6096000" cy="1224502"/>
              </a:xfrm>
              <a:prstGeom prst="rect">
                <a:avLst/>
              </a:prstGeom>
              <a:solidFill>
                <a:schemeClr val="bg1"/>
              </a:solidFill>
              <a:ln>
                <a:solidFill>
                  <a:schemeClr val="tx1"/>
                </a:solidFill>
              </a:ln>
            </p:spPr>
            <p:txBody>
              <a:bodyPr wrap="square" rtlCol="0">
                <a:spAutoFit/>
              </a:bodyPr>
              <a:lstStyle/>
              <a:p>
                <a:endParaRPr lang="en-US" sz="800" i="1" dirty="0">
                  <a:latin typeface="Cambria Math"/>
                </a:endParaRPr>
              </a:p>
              <a:p>
                <a:pPr/>
                <a14:m>
                  <m:oMathPara xmlns:m="http://schemas.openxmlformats.org/officeDocument/2006/math">
                    <m:oMathParaPr>
                      <m:jc m:val="centerGroup"/>
                    </m:oMathParaPr>
                    <m:oMath xmlns:m="http://schemas.openxmlformats.org/officeDocument/2006/math">
                      <m:r>
                        <a:rPr lang="en-US" i="1" smtClean="0">
                          <a:latin typeface="Cambria Math"/>
                        </a:rPr>
                        <m:t>−2</m:t>
                      </m:r>
                      <m:r>
                        <a:rPr lang="en-US" i="1">
                          <a:latin typeface="Cambria Math"/>
                          <a:ea typeface="Cambria Math"/>
                        </a:rPr>
                        <m:t>𝜇</m:t>
                      </m:r>
                      <m:d>
                        <m:dPr>
                          <m:ctrlPr>
                            <a:rPr lang="en-US" b="0" i="1" smtClean="0">
                              <a:latin typeface="Cambria Math" panose="02040503050406030204" pitchFamily="18" charset="0"/>
                              <a:ea typeface="Cambria Math"/>
                            </a:rPr>
                          </m:ctrlPr>
                        </m:dPr>
                        <m:e>
                          <m:sSup>
                            <m:sSupPr>
                              <m:ctrlPr>
                                <a:rPr lang="en-US" b="0" i="1" smtClean="0">
                                  <a:solidFill>
                                    <a:srgbClr val="0070C0"/>
                                  </a:solidFill>
                                  <a:latin typeface="Cambria Math" panose="02040503050406030204" pitchFamily="18" charset="0"/>
                                  <a:ea typeface="Cambria Math"/>
                                </a:rPr>
                              </m:ctrlPr>
                            </m:sSupPr>
                            <m:e>
                              <m:r>
                                <a:rPr lang="en-US" b="1" i="1" smtClean="0">
                                  <a:solidFill>
                                    <a:srgbClr val="0070C0"/>
                                  </a:solidFill>
                                  <a:latin typeface="Cambria Math" panose="02040503050406030204" pitchFamily="18" charset="0"/>
                                  <a:ea typeface="Cambria Math"/>
                                </a:rPr>
                                <m:t>𝒖</m:t>
                              </m:r>
                            </m:e>
                            <m:sup>
                              <m:d>
                                <m:dPr>
                                  <m:ctrlPr>
                                    <a:rPr lang="en-US" b="0" i="1" smtClean="0">
                                      <a:solidFill>
                                        <a:srgbClr val="0070C0"/>
                                      </a:solidFill>
                                      <a:latin typeface="Cambria Math" panose="02040503050406030204" pitchFamily="18" charset="0"/>
                                      <a:ea typeface="Cambria Math"/>
                                    </a:rPr>
                                  </m:ctrlPr>
                                </m:dPr>
                                <m:e>
                                  <m:r>
                                    <a:rPr lang="en-US" b="0" i="1" smtClean="0">
                                      <a:solidFill>
                                        <a:srgbClr val="0070C0"/>
                                      </a:solidFill>
                                      <a:latin typeface="Cambria Math" panose="02040503050406030204" pitchFamily="18" charset="0"/>
                                      <a:ea typeface="Cambria Math"/>
                                    </a:rPr>
                                    <m:t>𝑛</m:t>
                                  </m:r>
                                  <m:r>
                                    <a:rPr lang="en-US" b="0" i="1" smtClean="0">
                                      <a:solidFill>
                                        <a:srgbClr val="0070C0"/>
                                      </a:solidFill>
                                      <a:latin typeface="Cambria Math" panose="02040503050406030204" pitchFamily="18" charset="0"/>
                                      <a:ea typeface="Cambria Math"/>
                                    </a:rPr>
                                    <m:t>+1</m:t>
                                  </m:r>
                                </m:e>
                              </m:d>
                            </m:sup>
                          </m:sSup>
                        </m:e>
                      </m:d>
                      <m:r>
                        <a:rPr lang="en-US" i="1">
                          <a:latin typeface="Cambria Math"/>
                          <a:ea typeface="Cambria Math"/>
                        </a:rPr>
                        <m:t>𝛻</m:t>
                      </m:r>
                      <m:r>
                        <a:rPr lang="en-US" i="1">
                          <a:latin typeface="Cambria Math"/>
                          <a:ea typeface="Cambria Math"/>
                        </a:rPr>
                        <m:t>∙</m:t>
                      </m:r>
                      <m:acc>
                        <m:accPr>
                          <m:chr m:val="̇"/>
                          <m:ctrlPr>
                            <a:rPr lang="en-US" i="1">
                              <a:latin typeface="Cambria Math" panose="02040503050406030204" pitchFamily="18" charset="0"/>
                              <a:ea typeface="Cambria Math"/>
                            </a:rPr>
                          </m:ctrlPr>
                        </m:accPr>
                        <m:e>
                          <m:r>
                            <a:rPr lang="en-US" b="1" i="1">
                              <a:latin typeface="Cambria Math"/>
                              <a:ea typeface="Cambria Math"/>
                            </a:rPr>
                            <m:t>𝝐</m:t>
                          </m:r>
                        </m:e>
                      </m:acc>
                      <m:d>
                        <m:dPr>
                          <m:ctrlPr>
                            <a:rPr lang="en-US" b="1" i="1" smtClean="0">
                              <a:latin typeface="Cambria Math" panose="02040503050406030204" pitchFamily="18" charset="0"/>
                              <a:ea typeface="Cambria Math"/>
                            </a:rPr>
                          </m:ctrlPr>
                        </m:dPr>
                        <m:e>
                          <m:sSup>
                            <m:sSupPr>
                              <m:ctrlPr>
                                <a:rPr lang="en-US" i="1" smtClean="0">
                                  <a:solidFill>
                                    <a:srgbClr val="0070C0"/>
                                  </a:solidFill>
                                  <a:latin typeface="Cambria Math" panose="02040503050406030204" pitchFamily="18" charset="0"/>
                                  <a:ea typeface="Cambria Math"/>
                                </a:rPr>
                              </m:ctrlPr>
                            </m:sSupPr>
                            <m:e>
                              <m:r>
                                <a:rPr lang="en-US" b="1" i="1">
                                  <a:solidFill>
                                    <a:srgbClr val="0070C0"/>
                                  </a:solidFill>
                                  <a:latin typeface="Cambria Math" panose="02040503050406030204" pitchFamily="18" charset="0"/>
                                  <a:ea typeface="Cambria Math"/>
                                </a:rPr>
                                <m:t>𝒖</m:t>
                              </m:r>
                            </m:e>
                            <m:sup>
                              <m:d>
                                <m:dPr>
                                  <m:ctrlPr>
                                    <a:rPr lang="en-US" i="1">
                                      <a:solidFill>
                                        <a:srgbClr val="0070C0"/>
                                      </a:solidFill>
                                      <a:latin typeface="Cambria Math" panose="02040503050406030204" pitchFamily="18" charset="0"/>
                                      <a:ea typeface="Cambria Math"/>
                                    </a:rPr>
                                  </m:ctrlPr>
                                </m:dPr>
                                <m:e>
                                  <m:r>
                                    <a:rPr lang="en-US" i="1">
                                      <a:solidFill>
                                        <a:srgbClr val="0070C0"/>
                                      </a:solidFill>
                                      <a:latin typeface="Cambria Math" panose="02040503050406030204" pitchFamily="18" charset="0"/>
                                      <a:ea typeface="Cambria Math"/>
                                    </a:rPr>
                                    <m:t>𝑛</m:t>
                                  </m:r>
                                  <m:r>
                                    <a:rPr lang="en-US" i="1">
                                      <a:solidFill>
                                        <a:srgbClr val="0070C0"/>
                                      </a:solidFill>
                                      <a:latin typeface="Cambria Math" panose="02040503050406030204" pitchFamily="18" charset="0"/>
                                      <a:ea typeface="Cambria Math"/>
                                    </a:rPr>
                                    <m:t>+1</m:t>
                                  </m:r>
                                </m:e>
                              </m:d>
                            </m:sup>
                          </m:sSup>
                        </m:e>
                      </m:d>
                      <m:r>
                        <a:rPr lang="en-US" i="1" dirty="0">
                          <a:latin typeface="Cambria Math"/>
                        </a:rPr>
                        <m:t>=−</m:t>
                      </m:r>
                      <m:r>
                        <a:rPr lang="en-US" i="1" dirty="0">
                          <a:latin typeface="Cambria Math"/>
                          <a:ea typeface="Cambria Math"/>
                        </a:rPr>
                        <m:t>𝜌</m:t>
                      </m:r>
                      <m:r>
                        <a:rPr lang="en-US" i="1" dirty="0">
                          <a:latin typeface="Cambria Math"/>
                          <a:ea typeface="Cambria Math"/>
                        </a:rPr>
                        <m:t>𝑔</m:t>
                      </m:r>
                      <m:r>
                        <a:rPr lang="en-US" i="1" dirty="0">
                          <a:latin typeface="Cambria Math"/>
                          <a:ea typeface="Cambria Math"/>
                        </a:rPr>
                        <m:t>𝛻</m:t>
                      </m:r>
                      <m:d>
                        <m:dPr>
                          <m:ctrlPr>
                            <a:rPr lang="en-US" i="1" dirty="0">
                              <a:latin typeface="Cambria Math" panose="02040503050406030204" pitchFamily="18" charset="0"/>
                              <a:ea typeface="Cambria Math"/>
                            </a:rPr>
                          </m:ctrlPr>
                        </m:dPr>
                        <m:e>
                          <m:r>
                            <a:rPr lang="en-US" i="1" dirty="0">
                              <a:latin typeface="Cambria Math"/>
                              <a:ea typeface="Cambria Math"/>
                            </a:rPr>
                            <m:t>𝑏</m:t>
                          </m:r>
                          <m:r>
                            <a:rPr lang="en-US" i="1" dirty="0">
                              <a:latin typeface="Cambria Math"/>
                              <a:ea typeface="Cambria Math"/>
                            </a:rPr>
                            <m:t>+</m:t>
                          </m:r>
                          <m:sSup>
                            <m:sSupPr>
                              <m:ctrlPr>
                                <a:rPr lang="en-US" i="1" dirty="0" smtClean="0">
                                  <a:solidFill>
                                    <a:srgbClr val="7030A0"/>
                                  </a:solidFill>
                                  <a:latin typeface="Cambria Math" panose="02040503050406030204" pitchFamily="18" charset="0"/>
                                  <a:ea typeface="Cambria Math"/>
                                </a:rPr>
                              </m:ctrlPr>
                            </m:sSupPr>
                            <m:e>
                              <m:r>
                                <a:rPr lang="en-US" b="0" i="1" dirty="0" smtClean="0">
                                  <a:solidFill>
                                    <a:srgbClr val="7030A0"/>
                                  </a:solidFill>
                                  <a:latin typeface="Cambria Math" panose="02040503050406030204" pitchFamily="18" charset="0"/>
                                  <a:ea typeface="Cambria Math"/>
                                </a:rPr>
                                <m:t>𝐻</m:t>
                              </m:r>
                            </m:e>
                            <m:sup>
                              <m:r>
                                <a:rPr lang="en-US" b="0" i="1" dirty="0" smtClean="0">
                                  <a:solidFill>
                                    <a:srgbClr val="7030A0"/>
                                  </a:solidFill>
                                  <a:latin typeface="Cambria Math" panose="02040503050406030204" pitchFamily="18" charset="0"/>
                                  <a:ea typeface="Cambria Math"/>
                                </a:rPr>
                                <m:t>(</m:t>
                              </m:r>
                              <m:r>
                                <a:rPr lang="en-US" b="0" i="1" dirty="0" smtClean="0">
                                  <a:solidFill>
                                    <a:srgbClr val="7030A0"/>
                                  </a:solidFill>
                                  <a:latin typeface="Cambria Math" panose="02040503050406030204" pitchFamily="18" charset="0"/>
                                  <a:ea typeface="Cambria Math"/>
                                </a:rPr>
                                <m:t>𝑛</m:t>
                              </m:r>
                              <m:r>
                                <a:rPr lang="en-US" b="0" i="1" dirty="0" smtClean="0">
                                  <a:solidFill>
                                    <a:srgbClr val="7030A0"/>
                                  </a:solidFill>
                                  <a:latin typeface="Cambria Math" panose="02040503050406030204" pitchFamily="18" charset="0"/>
                                  <a:ea typeface="Cambria Math"/>
                                </a:rPr>
                                <m:t>+1)</m:t>
                              </m:r>
                            </m:sup>
                          </m:sSup>
                        </m:e>
                      </m:d>
                      <m:r>
                        <m:rPr>
                          <m:nor/>
                        </m:rPr>
                        <a:rPr lang="en-US" dirty="0">
                          <a:latin typeface="Cambria Math"/>
                          <a:ea typeface="Cambria Math"/>
                        </a:rPr>
                        <m:t> </m:t>
                      </m:r>
                      <m:r>
                        <m:rPr>
                          <m:nor/>
                        </m:rPr>
                        <a:rPr lang="en-US" dirty="0">
                          <a:latin typeface="Calibri" pitchFamily="34" charset="0"/>
                        </a:rPr>
                        <m:t>,    </m:t>
                      </m:r>
                      <m:r>
                        <m:rPr>
                          <m:nor/>
                        </m:rPr>
                        <a:rPr lang="en-US" dirty="0">
                          <a:latin typeface="Calibri" pitchFamily="34" charset="0"/>
                        </a:rPr>
                        <m:t>in</m:t>
                      </m:r>
                      <m:r>
                        <m:rPr>
                          <m:nor/>
                        </m:rPr>
                        <a:rPr lang="en-US" dirty="0">
                          <a:latin typeface="Calibri" pitchFamily="34" charset="0"/>
                        </a:rPr>
                        <m:t> </m:t>
                      </m:r>
                      <m:sSub>
                        <m:sSubPr>
                          <m:ctrlPr>
                            <a:rPr lang="en-US" i="1" dirty="0" smtClean="0">
                              <a:latin typeface="Cambria Math" panose="02040503050406030204" pitchFamily="18" charset="0"/>
                            </a:rPr>
                          </m:ctrlPr>
                        </m:sSubPr>
                        <m:e>
                          <m:r>
                            <m:rPr>
                              <m:sty m:val="p"/>
                            </m:rPr>
                            <a:rPr lang="el-GR" i="1" dirty="0" smtClean="0">
                              <a:latin typeface="Cambria Math" panose="02040503050406030204" pitchFamily="18" charset="0"/>
                              <a:ea typeface="Cambria Math" panose="02040503050406030204" pitchFamily="18" charset="0"/>
                            </a:rPr>
                            <m:t>Ω</m:t>
                          </m:r>
                        </m:e>
                        <m:sub>
                          <m:sSup>
                            <m:sSupPr>
                              <m:ctrlPr>
                                <a:rPr lang="en-US" i="1" smtClean="0">
                                  <a:solidFill>
                                    <a:srgbClr val="7030A0"/>
                                  </a:solidFill>
                                  <a:latin typeface="Cambria Math" panose="02040503050406030204" pitchFamily="18" charset="0"/>
                                </a:rPr>
                              </m:ctrlPr>
                            </m:sSupPr>
                            <m:e>
                              <m:r>
                                <a:rPr lang="en-US" i="1">
                                  <a:solidFill>
                                    <a:srgbClr val="7030A0"/>
                                  </a:solidFill>
                                  <a:latin typeface="Cambria Math"/>
                                </a:rPr>
                                <m:t>𝐻</m:t>
                              </m:r>
                            </m:e>
                            <m:sup>
                              <m:r>
                                <a:rPr lang="en-US" i="1">
                                  <a:solidFill>
                                    <a:srgbClr val="7030A0"/>
                                  </a:solidFill>
                                  <a:latin typeface="Cambria Math" panose="02040503050406030204" pitchFamily="18" charset="0"/>
                                </a:rPr>
                                <m:t>(</m:t>
                              </m:r>
                              <m:r>
                                <a:rPr lang="en-US" i="1">
                                  <a:solidFill>
                                    <a:srgbClr val="7030A0"/>
                                  </a:solidFill>
                                  <a:latin typeface="Cambria Math"/>
                                </a:rPr>
                                <m:t>𝑛</m:t>
                              </m:r>
                              <m:r>
                                <a:rPr lang="en-US" b="0" i="1" smtClean="0">
                                  <a:solidFill>
                                    <a:srgbClr val="7030A0"/>
                                  </a:solidFill>
                                  <a:latin typeface="Cambria Math" panose="02040503050406030204" pitchFamily="18" charset="0"/>
                                </a:rPr>
                                <m:t>+1</m:t>
                              </m:r>
                              <m:r>
                                <a:rPr lang="en-US" i="1">
                                  <a:solidFill>
                                    <a:srgbClr val="7030A0"/>
                                  </a:solidFill>
                                  <a:latin typeface="Cambria Math" panose="02040503050406030204" pitchFamily="18" charset="0"/>
                                </a:rPr>
                                <m:t>)</m:t>
                              </m:r>
                            </m:sup>
                          </m:sSup>
                        </m:sub>
                      </m:sSub>
                    </m:oMath>
                  </m:oMathPara>
                </a14:m>
                <a:endParaRPr lang="en-US" baseline="-25000" dirty="0">
                  <a:latin typeface="Calibri" pitchFamily="34" charset="0"/>
                  <a:ea typeface="Cambria Math"/>
                </a:endParaRPr>
              </a:p>
              <a:p>
                <a:pPr/>
                <a14:m>
                  <m:oMathPara xmlns:m="http://schemas.openxmlformats.org/officeDocument/2006/math">
                    <m:oMathParaPr>
                      <m:jc m:val="centerGroup"/>
                    </m:oMathParaPr>
                    <m:oMath xmlns:m="http://schemas.openxmlformats.org/officeDocument/2006/math">
                      <m:f>
                        <m:fPr>
                          <m:ctrlPr>
                            <a:rPr lang="en-US" i="1">
                              <a:latin typeface="Cambria Math" panose="02040503050406030204" pitchFamily="18" charset="0"/>
                            </a:rPr>
                          </m:ctrlPr>
                        </m:fPr>
                        <m:num>
                          <m:sSup>
                            <m:sSupPr>
                              <m:ctrlPr>
                                <a:rPr lang="en-US" i="1" dirty="0">
                                  <a:solidFill>
                                    <a:srgbClr val="7030A0"/>
                                  </a:solidFill>
                                  <a:latin typeface="Cambria Math" panose="02040503050406030204" pitchFamily="18" charset="0"/>
                                  <a:ea typeface="Cambria Math"/>
                                </a:rPr>
                              </m:ctrlPr>
                            </m:sSupPr>
                            <m:e>
                              <m:r>
                                <a:rPr lang="en-US" i="1" dirty="0">
                                  <a:solidFill>
                                    <a:srgbClr val="7030A0"/>
                                  </a:solidFill>
                                  <a:latin typeface="Cambria Math" panose="02040503050406030204" pitchFamily="18" charset="0"/>
                                  <a:ea typeface="Cambria Math"/>
                                </a:rPr>
                                <m:t>𝐻</m:t>
                              </m:r>
                            </m:e>
                            <m:sup>
                              <m:r>
                                <a:rPr lang="en-US" i="1" dirty="0">
                                  <a:solidFill>
                                    <a:srgbClr val="7030A0"/>
                                  </a:solidFill>
                                  <a:latin typeface="Cambria Math" panose="02040503050406030204" pitchFamily="18" charset="0"/>
                                  <a:ea typeface="Cambria Math"/>
                                </a:rPr>
                                <m:t>(</m:t>
                              </m:r>
                              <m:r>
                                <a:rPr lang="en-US" i="1" dirty="0">
                                  <a:solidFill>
                                    <a:srgbClr val="7030A0"/>
                                  </a:solidFill>
                                  <a:latin typeface="Cambria Math" panose="02040503050406030204" pitchFamily="18" charset="0"/>
                                  <a:ea typeface="Cambria Math"/>
                                </a:rPr>
                                <m:t>𝑛</m:t>
                              </m:r>
                              <m:r>
                                <a:rPr lang="en-US" i="1" dirty="0">
                                  <a:solidFill>
                                    <a:srgbClr val="7030A0"/>
                                  </a:solidFill>
                                  <a:latin typeface="Cambria Math" panose="02040503050406030204" pitchFamily="18" charset="0"/>
                                  <a:ea typeface="Cambria Math"/>
                                </a:rPr>
                                <m:t>+1)</m:t>
                              </m:r>
                            </m:sup>
                          </m:sSup>
                          <m:r>
                            <a:rPr lang="en-US" i="1">
                              <a:latin typeface="Cambria Math"/>
                            </a:rPr>
                            <m:t>−</m:t>
                          </m:r>
                          <m:sSup>
                            <m:sSupPr>
                              <m:ctrlPr>
                                <a:rPr lang="en-US" i="1">
                                  <a:latin typeface="Cambria Math" panose="02040503050406030204" pitchFamily="18" charset="0"/>
                                </a:rPr>
                              </m:ctrlPr>
                            </m:sSupPr>
                            <m:e>
                              <m:r>
                                <a:rPr lang="en-US" i="1">
                                  <a:latin typeface="Cambria Math"/>
                                </a:rPr>
                                <m:t>𝐻</m:t>
                              </m:r>
                            </m:e>
                            <m:sup>
                              <m:r>
                                <a:rPr lang="en-US" i="1">
                                  <a:latin typeface="Cambria Math" panose="02040503050406030204" pitchFamily="18" charset="0"/>
                                </a:rPr>
                                <m:t>(</m:t>
                              </m:r>
                              <m:r>
                                <a:rPr lang="en-US" i="1">
                                  <a:latin typeface="Cambria Math"/>
                                </a:rPr>
                                <m:t>𝑛</m:t>
                              </m:r>
                              <m:r>
                                <a:rPr lang="en-US" i="1">
                                  <a:latin typeface="Cambria Math" panose="02040503050406030204" pitchFamily="18" charset="0"/>
                                </a:rPr>
                                <m:t>)</m:t>
                              </m:r>
                            </m:sup>
                          </m:sSup>
                        </m:num>
                        <m:den>
                          <m:r>
                            <m:rPr>
                              <m:sty m:val="p"/>
                            </m:rPr>
                            <a:rPr lang="el-GR" i="1">
                              <a:latin typeface="Cambria Math"/>
                              <a:ea typeface="Cambria Math"/>
                            </a:rPr>
                            <m:t>Δ</m:t>
                          </m:r>
                          <m:r>
                            <a:rPr lang="en-US" i="1">
                              <a:latin typeface="Cambria Math"/>
                            </a:rPr>
                            <m:t>𝑡</m:t>
                          </m:r>
                        </m:den>
                      </m:f>
                      <m:r>
                        <a:rPr lang="en-US" i="1">
                          <a:latin typeface="Cambria Math"/>
                        </a:rPr>
                        <m:t>=−</m:t>
                      </m:r>
                      <m:r>
                        <a:rPr lang="en-US" i="1">
                          <a:latin typeface="Cambria Math"/>
                          <a:ea typeface="Cambria Math"/>
                        </a:rPr>
                        <m:t>𝛻</m:t>
                      </m:r>
                      <m:r>
                        <a:rPr lang="en-US" i="1">
                          <a:latin typeface="Cambria Math"/>
                          <a:ea typeface="Cambria Math"/>
                        </a:rPr>
                        <m:t>∙</m:t>
                      </m:r>
                      <m:d>
                        <m:dPr>
                          <m:ctrlPr>
                            <a:rPr lang="en-US" i="1">
                              <a:latin typeface="Cambria Math" panose="02040503050406030204" pitchFamily="18" charset="0"/>
                              <a:ea typeface="Cambria Math"/>
                            </a:rPr>
                          </m:ctrlPr>
                        </m:dPr>
                        <m:e>
                          <m:sSup>
                            <m:sSupPr>
                              <m:ctrlPr>
                                <a:rPr lang="en-US" i="1">
                                  <a:solidFill>
                                    <a:srgbClr val="0070C0"/>
                                  </a:solidFill>
                                  <a:latin typeface="Cambria Math" panose="02040503050406030204" pitchFamily="18" charset="0"/>
                                  <a:ea typeface="Cambria Math"/>
                                </a:rPr>
                              </m:ctrlPr>
                            </m:sSupPr>
                            <m:e>
                              <m:acc>
                                <m:accPr>
                                  <m:chr m:val="̅"/>
                                  <m:ctrlPr>
                                    <a:rPr lang="en-US" b="1" i="1">
                                      <a:solidFill>
                                        <a:srgbClr val="0070C0"/>
                                      </a:solidFill>
                                      <a:latin typeface="Cambria Math" panose="02040503050406030204" pitchFamily="18" charset="0"/>
                                      <a:ea typeface="Cambria Math"/>
                                    </a:rPr>
                                  </m:ctrlPr>
                                </m:accPr>
                                <m:e>
                                  <m:r>
                                    <a:rPr lang="en-US" b="1" i="1">
                                      <a:solidFill>
                                        <a:srgbClr val="0070C0"/>
                                      </a:solidFill>
                                      <a:latin typeface="Cambria Math"/>
                                      <a:ea typeface="Cambria Math"/>
                                    </a:rPr>
                                    <m:t>𝒖</m:t>
                                  </m:r>
                                </m:e>
                              </m:acc>
                            </m:e>
                            <m:sup>
                              <m:r>
                                <a:rPr lang="en-US" i="1">
                                  <a:solidFill>
                                    <a:srgbClr val="0070C0"/>
                                  </a:solidFill>
                                  <a:latin typeface="Cambria Math" panose="02040503050406030204" pitchFamily="18" charset="0"/>
                                  <a:ea typeface="Cambria Math"/>
                                </a:rPr>
                                <m:t>(</m:t>
                              </m:r>
                              <m:r>
                                <a:rPr lang="en-US" i="1">
                                  <a:solidFill>
                                    <a:srgbClr val="0070C0"/>
                                  </a:solidFill>
                                  <a:latin typeface="Cambria Math" panose="02040503050406030204" pitchFamily="18" charset="0"/>
                                  <a:ea typeface="Cambria Math"/>
                                </a:rPr>
                                <m:t>𝑛</m:t>
                              </m:r>
                              <m:r>
                                <a:rPr lang="en-US" i="1">
                                  <a:solidFill>
                                    <a:srgbClr val="0070C0"/>
                                  </a:solidFill>
                                  <a:latin typeface="Cambria Math" panose="02040503050406030204" pitchFamily="18" charset="0"/>
                                  <a:ea typeface="Cambria Math"/>
                                </a:rPr>
                                <m:t>+1)</m:t>
                              </m:r>
                            </m:sup>
                          </m:sSup>
                          <m:sSup>
                            <m:sSupPr>
                              <m:ctrlPr>
                                <a:rPr lang="en-US" i="1" dirty="0">
                                  <a:solidFill>
                                    <a:srgbClr val="7030A0"/>
                                  </a:solidFill>
                                  <a:latin typeface="Cambria Math" panose="02040503050406030204" pitchFamily="18" charset="0"/>
                                  <a:ea typeface="Cambria Math"/>
                                </a:rPr>
                              </m:ctrlPr>
                            </m:sSupPr>
                            <m:e>
                              <m:r>
                                <a:rPr lang="en-US" i="1" dirty="0">
                                  <a:solidFill>
                                    <a:srgbClr val="7030A0"/>
                                  </a:solidFill>
                                  <a:latin typeface="Cambria Math" panose="02040503050406030204" pitchFamily="18" charset="0"/>
                                  <a:ea typeface="Cambria Math"/>
                                </a:rPr>
                                <m:t>𝐻</m:t>
                              </m:r>
                            </m:e>
                            <m:sup>
                              <m:r>
                                <a:rPr lang="en-US" i="1" dirty="0">
                                  <a:solidFill>
                                    <a:srgbClr val="7030A0"/>
                                  </a:solidFill>
                                  <a:latin typeface="Cambria Math" panose="02040503050406030204" pitchFamily="18" charset="0"/>
                                  <a:ea typeface="Cambria Math"/>
                                </a:rPr>
                                <m:t>(</m:t>
                              </m:r>
                              <m:r>
                                <a:rPr lang="en-US" i="1" dirty="0">
                                  <a:solidFill>
                                    <a:srgbClr val="7030A0"/>
                                  </a:solidFill>
                                  <a:latin typeface="Cambria Math" panose="02040503050406030204" pitchFamily="18" charset="0"/>
                                  <a:ea typeface="Cambria Math"/>
                                </a:rPr>
                                <m:t>𝑛</m:t>
                              </m:r>
                              <m:r>
                                <a:rPr lang="en-US" i="1" dirty="0">
                                  <a:solidFill>
                                    <a:srgbClr val="7030A0"/>
                                  </a:solidFill>
                                  <a:latin typeface="Cambria Math" panose="02040503050406030204" pitchFamily="18" charset="0"/>
                                  <a:ea typeface="Cambria Math"/>
                                </a:rPr>
                                <m:t>+1)</m:t>
                              </m:r>
                            </m:sup>
                          </m:sSup>
                        </m:e>
                      </m:d>
                      <m:r>
                        <a:rPr lang="en-US" i="1">
                          <a:latin typeface="Cambria Math"/>
                          <a:ea typeface="Cambria Math"/>
                        </a:rPr>
                        <m:t>+</m:t>
                      </m:r>
                      <m:acc>
                        <m:accPr>
                          <m:chr m:val="̇"/>
                          <m:ctrlPr>
                            <a:rPr lang="en-US" i="1">
                              <a:latin typeface="Cambria Math" panose="02040503050406030204" pitchFamily="18" charset="0"/>
                              <a:ea typeface="Cambria Math"/>
                            </a:rPr>
                          </m:ctrlPr>
                        </m:accPr>
                        <m:e>
                          <m:r>
                            <a:rPr lang="en-US" i="1">
                              <a:latin typeface="Cambria Math"/>
                              <a:ea typeface="Cambria Math"/>
                            </a:rPr>
                            <m:t>𝑏</m:t>
                          </m:r>
                        </m:e>
                      </m:acc>
                    </m:oMath>
                  </m:oMathPara>
                </a14:m>
                <a:endParaRPr lang="en-US" baseline="-25000" dirty="0">
                  <a:latin typeface="Calibri" pitchFamily="34" charset="0"/>
                  <a:ea typeface="Cambria Math"/>
                </a:endParaRPr>
              </a:p>
              <a:p>
                <a:endParaRPr lang="en-US" sz="800" dirty="0">
                  <a:latin typeface="Calibri" pitchFamily="34" charset="0"/>
                  <a:ea typeface="Cambria Math"/>
                </a:endParaRPr>
              </a:p>
            </p:txBody>
          </p:sp>
        </mc:Choice>
        <mc:Fallback xmlns="">
          <p:sp>
            <p:nvSpPr>
              <p:cNvPr id="14" name="TextBox 13">
                <a:extLst>
                  <a:ext uri="{FF2B5EF4-FFF2-40B4-BE49-F238E27FC236}">
                    <a16:creationId xmlns:a16="http://schemas.microsoft.com/office/drawing/2014/main" id="{385350DC-77A9-4F42-A9B9-2D5E9D65CD76}"/>
                  </a:ext>
                </a:extLst>
              </p:cNvPr>
              <p:cNvSpPr txBox="1">
                <a:spLocks noRot="1" noChangeAspect="1" noMove="1" noResize="1" noEditPoints="1" noAdjustHandles="1" noChangeArrowheads="1" noChangeShapeType="1" noTextEdit="1"/>
              </p:cNvSpPr>
              <p:nvPr/>
            </p:nvSpPr>
            <p:spPr>
              <a:xfrm>
                <a:off x="1447800" y="3510415"/>
                <a:ext cx="6096000" cy="1224502"/>
              </a:xfrm>
              <a:prstGeom prst="rect">
                <a:avLst/>
              </a:prstGeom>
              <a:blipFill>
                <a:blip r:embed="rId9"/>
                <a:stretch>
                  <a:fillRect/>
                </a:stretch>
              </a:blipFill>
              <a:ln>
                <a:solidFill>
                  <a:schemeClr val="tx1"/>
                </a:solidFill>
              </a:ln>
            </p:spPr>
            <p:txBody>
              <a:bodyPr/>
              <a:lstStyle/>
              <a:p>
                <a:r>
                  <a:rPr lang="en-US">
                    <a:noFill/>
                  </a:rPr>
                  <a:t> </a:t>
                </a:r>
              </a:p>
            </p:txBody>
          </p:sp>
        </mc:Fallback>
      </mc:AlternateContent>
      <p:sp>
        <p:nvSpPr>
          <p:cNvPr id="4" name="Rectangle 3">
            <a:extLst>
              <a:ext uri="{FF2B5EF4-FFF2-40B4-BE49-F238E27FC236}">
                <a16:creationId xmlns:a16="http://schemas.microsoft.com/office/drawing/2014/main" id="{AE12A913-5538-43C6-AB17-CDBAD29AE176}"/>
              </a:ext>
            </a:extLst>
          </p:cNvPr>
          <p:cNvSpPr/>
          <p:nvPr/>
        </p:nvSpPr>
        <p:spPr>
          <a:xfrm>
            <a:off x="0" y="6015344"/>
            <a:ext cx="9296400" cy="369332"/>
          </a:xfrm>
          <a:prstGeom prst="rect">
            <a:avLst/>
          </a:prstGeom>
          <a:solidFill>
            <a:schemeClr val="bg1"/>
          </a:solidFill>
        </p:spPr>
        <p:txBody>
          <a:bodyPr wrap="square">
            <a:spAutoFit/>
          </a:bodyPr>
          <a:lstStyle/>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6" name="Rectangle 5">
                <a:extLst>
                  <a:ext uri="{FF2B5EF4-FFF2-40B4-BE49-F238E27FC236}">
                    <a16:creationId xmlns:a16="http://schemas.microsoft.com/office/drawing/2014/main" id="{24E1E071-A47E-4C85-AEE3-82C698270AF7}"/>
                  </a:ext>
                </a:extLst>
              </p:cNvPr>
              <p:cNvSpPr/>
              <p:nvPr/>
            </p:nvSpPr>
            <p:spPr>
              <a:xfrm>
                <a:off x="699" y="5623775"/>
                <a:ext cx="4165884" cy="369332"/>
              </a:xfrm>
              <a:prstGeom prst="rect">
                <a:avLst/>
              </a:prstGeom>
            </p:spPr>
            <p:txBody>
              <a:bodyPr wrap="none">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Only velocity </a:t>
                </a:r>
                <a14:m>
                  <m:oMath xmlns:m="http://schemas.openxmlformats.org/officeDocument/2006/math">
                    <m:r>
                      <a:rPr lang="en-US" b="1" i="1" dirty="0">
                        <a:latin typeface="Cambria Math" panose="02040503050406030204" pitchFamily="18" charset="0"/>
                        <a:cs typeface="Calibri" panose="020F0502020204030204" pitchFamily="34" charset="0"/>
                      </a:rPr>
                      <m:t>𝒖</m:t>
                    </m:r>
                  </m:oMath>
                </a14:m>
                <a:r>
                  <a:rPr lang="en-US" dirty="0">
                    <a:latin typeface="Calibri" panose="020F0502020204030204" pitchFamily="34" charset="0"/>
                    <a:cs typeface="Calibri" panose="020F0502020204030204" pitchFamily="34" charset="0"/>
                  </a:rPr>
                  <a:t> is passed back to MPAS.</a:t>
                </a:r>
                <a:endParaRPr lang="en-US" dirty="0"/>
              </a:p>
            </p:txBody>
          </p:sp>
        </mc:Choice>
        <mc:Fallback xmlns="">
          <p:sp>
            <p:nvSpPr>
              <p:cNvPr id="6" name="Rectangle 5">
                <a:extLst>
                  <a:ext uri="{FF2B5EF4-FFF2-40B4-BE49-F238E27FC236}">
                    <a16:creationId xmlns:a16="http://schemas.microsoft.com/office/drawing/2014/main" id="{24E1E071-A47E-4C85-AEE3-82C698270AF7}"/>
                  </a:ext>
                </a:extLst>
              </p:cNvPr>
              <p:cNvSpPr>
                <a:spLocks noRot="1" noChangeAspect="1" noMove="1" noResize="1" noEditPoints="1" noAdjustHandles="1" noChangeArrowheads="1" noChangeShapeType="1" noTextEdit="1"/>
              </p:cNvSpPr>
              <p:nvPr/>
            </p:nvSpPr>
            <p:spPr>
              <a:xfrm>
                <a:off x="699" y="5623775"/>
                <a:ext cx="4165884" cy="369332"/>
              </a:xfrm>
              <a:prstGeom prst="rect">
                <a:avLst/>
              </a:prstGeom>
              <a:blipFill>
                <a:blip r:embed="rId10"/>
                <a:stretch>
                  <a:fillRect l="-878" t="-10000" r="-586" b="-2666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DCC33F62-525C-4DC0-80D7-8E811E6DB14E}"/>
                  </a:ext>
                </a:extLst>
              </p:cNvPr>
              <p:cNvSpPr txBox="1"/>
              <p:nvPr/>
            </p:nvSpPr>
            <p:spPr>
              <a:xfrm>
                <a:off x="190499" y="4877646"/>
                <a:ext cx="8305800" cy="646331"/>
              </a:xfrm>
              <a:prstGeom prst="rect">
                <a:avLst/>
              </a:prstGeom>
              <a:solidFill>
                <a:srgbClr val="F5D699"/>
              </a:solidFill>
            </p:spPr>
            <p:txBody>
              <a:bodyPr wrap="square" rtlCol="0">
                <a:spAutoFit/>
              </a:bodyPr>
              <a:lstStyle/>
              <a:p>
                <a:pPr algn="ctr"/>
                <a:r>
                  <a:rPr lang="en-US" b="1" u="sng" dirty="0">
                    <a:latin typeface="Calibri" panose="020F0502020204030204" pitchFamily="34" charset="0"/>
                    <a:cs typeface="Calibri" panose="020F0502020204030204" pitchFamily="34" charset="0"/>
                  </a:rPr>
                  <a:t>Idea:</a:t>
                </a:r>
                <a:r>
                  <a:rPr lang="en-US" dirty="0">
                    <a:latin typeface="Calibri" panose="020F0502020204030204" pitchFamily="34" charset="0"/>
                    <a:cs typeface="Calibri" panose="020F0502020204030204" pitchFamily="34" charset="0"/>
                  </a:rPr>
                  <a:t> the velocity computed by the coupled system FO-thickness equation will be </a:t>
                </a:r>
                <a:r>
                  <a:rPr lang="en-US" b="1" dirty="0">
                    <a:latin typeface="Calibri" panose="020F0502020204030204" pitchFamily="34" charset="0"/>
                    <a:cs typeface="Calibri" panose="020F0502020204030204" pitchFamily="34" charset="0"/>
                  </a:rPr>
                  <a:t>more stable </a:t>
                </a:r>
                <a:r>
                  <a:rPr lang="en-US" dirty="0">
                    <a:latin typeface="Calibri" panose="020F0502020204030204" pitchFamily="34" charset="0"/>
                    <a:cs typeface="Calibri" panose="020F0502020204030204" pitchFamily="34" charset="0"/>
                  </a:rPr>
                  <a:t>than the one computed by FO Stokes only and will allow use of larger </a:t>
                </a:r>
                <a14:m>
                  <m:oMath xmlns:m="http://schemas.openxmlformats.org/officeDocument/2006/math">
                    <m:r>
                      <m:rPr>
                        <m:sty m:val="p"/>
                      </m:rPr>
                      <a:rPr lang="el-GR" i="1">
                        <a:latin typeface="Cambria Math"/>
                        <a:ea typeface="Cambria Math"/>
                      </a:rPr>
                      <m:t>Δ</m:t>
                    </m:r>
                    <m:r>
                      <a:rPr lang="en-US" i="1">
                        <a:latin typeface="Cambria Math"/>
                      </a:rPr>
                      <m:t>𝑡</m:t>
                    </m:r>
                  </m:oMath>
                </a14:m>
                <a:r>
                  <a:rPr lang="en-US" dirty="0">
                    <a:latin typeface="Calibri" panose="020F0502020204030204" pitchFamily="34" charset="0"/>
                    <a:cs typeface="Calibri" panose="020F0502020204030204" pitchFamily="34" charset="0"/>
                  </a:rPr>
                  <a:t> </a:t>
                </a:r>
              </a:p>
            </p:txBody>
          </p:sp>
        </mc:Choice>
        <mc:Fallback xmlns="">
          <p:sp>
            <p:nvSpPr>
              <p:cNvPr id="13" name="TextBox 12">
                <a:extLst>
                  <a:ext uri="{FF2B5EF4-FFF2-40B4-BE49-F238E27FC236}">
                    <a16:creationId xmlns:a16="http://schemas.microsoft.com/office/drawing/2014/main" id="{DCC33F62-525C-4DC0-80D7-8E811E6DB14E}"/>
                  </a:ext>
                </a:extLst>
              </p:cNvPr>
              <p:cNvSpPr txBox="1">
                <a:spLocks noRot="1" noChangeAspect="1" noMove="1" noResize="1" noEditPoints="1" noAdjustHandles="1" noChangeArrowheads="1" noChangeShapeType="1" noTextEdit="1"/>
              </p:cNvSpPr>
              <p:nvPr/>
            </p:nvSpPr>
            <p:spPr>
              <a:xfrm>
                <a:off x="190499" y="4877646"/>
                <a:ext cx="8305800" cy="646331"/>
              </a:xfrm>
              <a:prstGeom prst="rect">
                <a:avLst/>
              </a:prstGeom>
              <a:blipFill>
                <a:blip r:embed="rId11"/>
                <a:stretch>
                  <a:fillRect l="-367" t="-4717" r="-880" b="-14151"/>
                </a:stretch>
              </a:blipFill>
            </p:spPr>
            <p:txBody>
              <a:bodyPr/>
              <a:lstStyle/>
              <a:p>
                <a:r>
                  <a:rPr lang="en-US">
                    <a:noFill/>
                  </a:rPr>
                  <a:t> </a:t>
                </a:r>
              </a:p>
            </p:txBody>
          </p:sp>
        </mc:Fallback>
      </mc:AlternateContent>
    </p:spTree>
    <p:extLst>
      <p:ext uri="{BB962C8B-B14F-4D97-AF65-F5344CB8AC3E}">
        <p14:creationId xmlns:p14="http://schemas.microsoft.com/office/powerpoint/2010/main" val="3528783745"/>
      </p:ext>
    </p:extLst>
  </p:cSld>
  <p:clrMapOvr>
    <a:masterClrMapping/>
  </p:clrMapOvr>
</p:sld>
</file>

<file path=ppt/slides/slide1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76200"/>
            <a:ext cx="8686800" cy="619016"/>
          </a:xfrm>
        </p:spPr>
        <p:txBody>
          <a:bodyPr/>
          <a:lstStyle/>
          <a:p>
            <a:pPr algn="l"/>
            <a:r>
              <a:rPr lang="en-US" sz="3600" dirty="0">
                <a:latin typeface="Calibri" panose="020F0502020204030204" pitchFamily="34" charset="0"/>
                <a:cs typeface="Calibri" panose="020F0502020204030204" pitchFamily="34" charset="0"/>
              </a:rPr>
              <a:t>Semi-Implicit Coupling</a:t>
            </a:r>
          </a:p>
        </p:txBody>
      </p:sp>
      <p:sp>
        <p:nvSpPr>
          <p:cNvPr id="3" name="TextBox 2">
            <a:extLst>
              <a:ext uri="{FF2B5EF4-FFF2-40B4-BE49-F238E27FC236}">
                <a16:creationId xmlns:a16="http://schemas.microsoft.com/office/drawing/2014/main" id="{D3C0C1EA-8890-4B28-838F-D65BFE246851}"/>
              </a:ext>
            </a:extLst>
          </p:cNvPr>
          <p:cNvSpPr txBox="1"/>
          <p:nvPr/>
        </p:nvSpPr>
        <p:spPr>
          <a:xfrm>
            <a:off x="381000" y="714470"/>
            <a:ext cx="3352800" cy="1877437"/>
          </a:xfrm>
          <a:prstGeom prst="rect">
            <a:avLst/>
          </a:prstGeom>
          <a:solidFill>
            <a:schemeClr val="bg2"/>
          </a:solidFill>
        </p:spPr>
        <p:txBody>
          <a:bodyPr wrap="square" rtlCol="0">
            <a:spAutoFit/>
          </a:bodyPr>
          <a:lstStyle/>
          <a:p>
            <a:pPr algn="ctr"/>
            <a:r>
              <a:rPr lang="en-US" b="1" dirty="0">
                <a:latin typeface="Calibri" panose="020F0502020204030204" pitchFamily="34" charset="0"/>
                <a:cs typeface="Calibri" panose="020F0502020204030204" pitchFamily="34" charset="0"/>
              </a:rPr>
              <a:t>MPAS </a:t>
            </a:r>
          </a:p>
          <a:p>
            <a:pPr algn="ctr"/>
            <a:endParaRPr lang="en-US"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Unstructured </a:t>
            </a:r>
            <a:r>
              <a:rPr lang="en-US" b="1" dirty="0">
                <a:latin typeface="Calibri" panose="020F0502020204030204" pitchFamily="34" charset="0"/>
                <a:cs typeface="Calibri" panose="020F0502020204030204" pitchFamily="34" charset="0"/>
              </a:rPr>
              <a:t>explicit</a:t>
            </a:r>
            <a:r>
              <a:rPr lang="en-US" dirty="0">
                <a:latin typeface="Calibri" panose="020F0502020204030204" pitchFamily="34" charset="0"/>
                <a:cs typeface="Calibri" panose="020F0502020204030204" pitchFamily="34" charset="0"/>
              </a:rPr>
              <a:t> finite volume on Voronoi grids</a:t>
            </a:r>
          </a:p>
          <a:p>
            <a:pPr algn="ctr"/>
            <a:endParaRPr lang="en-US" sz="400"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Solves for </a:t>
            </a:r>
            <a:r>
              <a:rPr lang="en-US" b="1" dirty="0">
                <a:latin typeface="Calibri" panose="020F0502020204030204" pitchFamily="34" charset="0"/>
                <a:cs typeface="Calibri" panose="020F0502020204030204" pitchFamily="34" charset="0"/>
              </a:rPr>
              <a:t>thickness</a:t>
            </a:r>
            <a:r>
              <a:rPr lang="en-US" dirty="0">
                <a:latin typeface="Calibri" panose="020F0502020204030204" pitchFamily="34" charset="0"/>
                <a:cs typeface="Calibri" panose="020F0502020204030204" pitchFamily="34" charset="0"/>
              </a:rPr>
              <a:t> </a:t>
            </a:r>
          </a:p>
          <a:p>
            <a:pPr algn="ctr"/>
            <a:r>
              <a:rPr lang="en-US" dirty="0">
                <a:latin typeface="Calibri" panose="020F0502020204030204" pitchFamily="34" charset="0"/>
                <a:cs typeface="Calibri" panose="020F0502020204030204" pitchFamily="34" charset="0"/>
              </a:rPr>
              <a:t> (upwind method) </a:t>
            </a:r>
          </a:p>
        </p:txBody>
      </p:sp>
      <p:sp>
        <p:nvSpPr>
          <p:cNvPr id="33" name="TextBox 32">
            <a:extLst>
              <a:ext uri="{FF2B5EF4-FFF2-40B4-BE49-F238E27FC236}">
                <a16:creationId xmlns:a16="http://schemas.microsoft.com/office/drawing/2014/main" id="{8C0F124D-4EBF-4F41-AFAC-341A2C46FD4B}"/>
              </a:ext>
            </a:extLst>
          </p:cNvPr>
          <p:cNvSpPr txBox="1"/>
          <p:nvPr/>
        </p:nvSpPr>
        <p:spPr>
          <a:xfrm>
            <a:off x="4953000" y="685800"/>
            <a:ext cx="3505200" cy="1938992"/>
          </a:xfrm>
          <a:prstGeom prst="rect">
            <a:avLst/>
          </a:prstGeom>
          <a:solidFill>
            <a:schemeClr val="accent6">
              <a:lumMod val="20000"/>
              <a:lumOff val="80000"/>
            </a:schemeClr>
          </a:solidFill>
        </p:spPr>
        <p:txBody>
          <a:bodyPr wrap="square" rtlCol="0">
            <a:spAutoFit/>
          </a:bodyPr>
          <a:lstStyle/>
          <a:p>
            <a:pPr algn="ctr"/>
            <a:endParaRPr lang="en-US"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Unstructured finite element </a:t>
            </a: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Solves FO Stokes for </a:t>
            </a:r>
            <a:r>
              <a:rPr lang="en-US" b="1" dirty="0">
                <a:latin typeface="Calibri" panose="020F0502020204030204" pitchFamily="34" charset="0"/>
                <a:cs typeface="Calibri" panose="020F0502020204030204" pitchFamily="34" charset="0"/>
              </a:rPr>
              <a:t>velocity-thickness </a:t>
            </a:r>
            <a:r>
              <a:rPr lang="en-US" dirty="0">
                <a:latin typeface="Calibri" panose="020F0502020204030204" pitchFamily="34" charset="0"/>
                <a:cs typeface="Calibri" panose="020F0502020204030204" pitchFamily="34" charset="0"/>
              </a:rPr>
              <a:t>together</a:t>
            </a: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p:txBody>
      </p:sp>
      <p:cxnSp>
        <p:nvCxnSpPr>
          <p:cNvPr id="5" name="Straight Arrow Connector 4">
            <a:extLst>
              <a:ext uri="{FF2B5EF4-FFF2-40B4-BE49-F238E27FC236}">
                <a16:creationId xmlns:a16="http://schemas.microsoft.com/office/drawing/2014/main" id="{D417678C-36B9-4D24-BD06-B16302613649}"/>
              </a:ext>
            </a:extLst>
          </p:cNvPr>
          <p:cNvCxnSpPr/>
          <p:nvPr/>
        </p:nvCxnSpPr>
        <p:spPr>
          <a:xfrm flipH="1">
            <a:off x="3733800" y="1933670"/>
            <a:ext cx="1219200" cy="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7" name="Straight Arrow Connector 6">
            <a:extLst>
              <a:ext uri="{FF2B5EF4-FFF2-40B4-BE49-F238E27FC236}">
                <a16:creationId xmlns:a16="http://schemas.microsoft.com/office/drawing/2014/main" id="{72C820E7-FEC6-4772-A37E-5881547FF033}"/>
              </a:ext>
            </a:extLst>
          </p:cNvPr>
          <p:cNvCxnSpPr/>
          <p:nvPr/>
        </p:nvCxnSpPr>
        <p:spPr>
          <a:xfrm>
            <a:off x="3733800" y="1171670"/>
            <a:ext cx="1219200" cy="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8" name="TextBox 7">
                <a:extLst>
                  <a:ext uri="{FF2B5EF4-FFF2-40B4-BE49-F238E27FC236}">
                    <a16:creationId xmlns:a16="http://schemas.microsoft.com/office/drawing/2014/main" id="{84139CD4-26A5-4581-8162-67CF34786798}"/>
                  </a:ext>
                </a:extLst>
              </p:cNvPr>
              <p:cNvSpPr txBox="1"/>
              <p:nvPr/>
            </p:nvSpPr>
            <p:spPr>
              <a:xfrm>
                <a:off x="4210236" y="842656"/>
                <a:ext cx="239168" cy="276999"/>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panose="02040503050406030204" pitchFamily="18" charset="0"/>
                        </a:rPr>
                        <m:t>𝐻</m:t>
                      </m:r>
                    </m:oMath>
                  </m:oMathPara>
                </a14:m>
                <a:endParaRPr lang="en-US" dirty="0"/>
              </a:p>
            </p:txBody>
          </p:sp>
        </mc:Choice>
        <mc:Fallback xmlns="">
          <p:sp>
            <p:nvSpPr>
              <p:cNvPr id="8" name="TextBox 7">
                <a:extLst>
                  <a:ext uri="{FF2B5EF4-FFF2-40B4-BE49-F238E27FC236}">
                    <a16:creationId xmlns:a16="http://schemas.microsoft.com/office/drawing/2014/main" id="{84139CD4-26A5-4581-8162-67CF34786798}"/>
                  </a:ext>
                </a:extLst>
              </p:cNvPr>
              <p:cNvSpPr txBox="1">
                <a:spLocks noRot="1" noChangeAspect="1" noMove="1" noResize="1" noEditPoints="1" noAdjustHandles="1" noChangeArrowheads="1" noChangeShapeType="1" noTextEdit="1"/>
              </p:cNvSpPr>
              <p:nvPr/>
            </p:nvSpPr>
            <p:spPr>
              <a:xfrm>
                <a:off x="4210236" y="842656"/>
                <a:ext cx="239168" cy="276999"/>
              </a:xfrm>
              <a:prstGeom prst="rect">
                <a:avLst/>
              </a:prstGeom>
              <a:blipFill>
                <a:blip r:embed="rId3"/>
                <a:stretch>
                  <a:fillRect l="-23077" r="-17949" b="-8696"/>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DDCCD29B-64B4-4E76-B38F-68A0D4036A2B}"/>
                  </a:ext>
                </a:extLst>
              </p:cNvPr>
              <p:cNvSpPr txBox="1"/>
              <p:nvPr/>
            </p:nvSpPr>
            <p:spPr>
              <a:xfrm>
                <a:off x="4236800" y="1615972"/>
                <a:ext cx="213199" cy="276999"/>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1" i="1" smtClean="0">
                          <a:latin typeface="Cambria Math" panose="02040503050406030204" pitchFamily="18" charset="0"/>
                        </a:rPr>
                        <m:t>𝒖</m:t>
                      </m:r>
                    </m:oMath>
                  </m:oMathPara>
                </a14:m>
                <a:endParaRPr lang="en-US" b="1" dirty="0"/>
              </a:p>
            </p:txBody>
          </p:sp>
        </mc:Choice>
        <mc:Fallback xmlns="">
          <p:sp>
            <p:nvSpPr>
              <p:cNvPr id="12" name="TextBox 11">
                <a:extLst>
                  <a:ext uri="{FF2B5EF4-FFF2-40B4-BE49-F238E27FC236}">
                    <a16:creationId xmlns:a16="http://schemas.microsoft.com/office/drawing/2014/main" id="{DDCCD29B-64B4-4E76-B38F-68A0D4036A2B}"/>
                  </a:ext>
                </a:extLst>
              </p:cNvPr>
              <p:cNvSpPr txBox="1">
                <a:spLocks noRot="1" noChangeAspect="1" noMove="1" noResize="1" noEditPoints="1" noAdjustHandles="1" noChangeArrowheads="1" noChangeShapeType="1" noTextEdit="1"/>
              </p:cNvSpPr>
              <p:nvPr/>
            </p:nvSpPr>
            <p:spPr>
              <a:xfrm>
                <a:off x="4236800" y="1615972"/>
                <a:ext cx="213199" cy="276999"/>
              </a:xfrm>
              <a:prstGeom prst="rect">
                <a:avLst/>
              </a:prstGeom>
              <a:blipFill>
                <a:blip r:embed="rId4"/>
                <a:stretch>
                  <a:fillRect l="-14286" r="-14286"/>
                </a:stretch>
              </a:blipFill>
            </p:spPr>
            <p:txBody>
              <a:bodyPr/>
              <a:lstStyle/>
              <a:p>
                <a:r>
                  <a:rPr lang="en-US">
                    <a:noFill/>
                  </a:rPr>
                  <a:t> </a:t>
                </a:r>
              </a:p>
            </p:txBody>
          </p:sp>
        </mc:Fallback>
      </mc:AlternateContent>
      <p:pic>
        <p:nvPicPr>
          <p:cNvPr id="34" name="Picture 1" descr="image003">
            <a:extLst>
              <a:ext uri="{FF2B5EF4-FFF2-40B4-BE49-F238E27FC236}">
                <a16:creationId xmlns:a16="http://schemas.microsoft.com/office/drawing/2014/main" id="{C5F794B5-5952-49F9-90A7-A26BCF5F1818}"/>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204467" y="842656"/>
            <a:ext cx="953980" cy="4980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5" name="Picture 34">
            <a:extLst>
              <a:ext uri="{FF2B5EF4-FFF2-40B4-BE49-F238E27FC236}">
                <a16:creationId xmlns:a16="http://schemas.microsoft.com/office/drawing/2014/main" id="{FBBC9E0D-DF3A-40F4-BBB8-53869BF78305}"/>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446201" y="800047"/>
            <a:ext cx="1222398" cy="451793"/>
          </a:xfrm>
          <a:prstGeom prst="rect">
            <a:avLst/>
          </a:prstGeom>
        </p:spPr>
      </p:pic>
      <mc:AlternateContent xmlns:mc="http://schemas.openxmlformats.org/markup-compatibility/2006" xmlns:a14="http://schemas.microsoft.com/office/drawing/2010/main">
        <mc:Choice Requires="a14">
          <p:sp>
            <p:nvSpPr>
              <p:cNvPr id="36" name="TextBox 35">
                <a:extLst>
                  <a:ext uri="{FF2B5EF4-FFF2-40B4-BE49-F238E27FC236}">
                    <a16:creationId xmlns:a16="http://schemas.microsoft.com/office/drawing/2014/main" id="{114EA99C-62C4-4F4D-B875-AB8154F97457}"/>
                  </a:ext>
                </a:extLst>
              </p:cNvPr>
              <p:cNvSpPr txBox="1"/>
              <p:nvPr/>
            </p:nvSpPr>
            <p:spPr>
              <a:xfrm>
                <a:off x="76200" y="2684541"/>
                <a:ext cx="8839200" cy="1046440"/>
              </a:xfrm>
              <a:prstGeom prst="rect">
                <a:avLst/>
              </a:prstGeom>
              <a:noFill/>
            </p:spPr>
            <p:txBody>
              <a:bodyPr wrap="square" rtlCol="0">
                <a:spAutoFit/>
              </a:bodyPr>
              <a:lstStyle/>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MPAS computes thickness </a:t>
                </a:r>
                <a14:m>
                  <m:oMath xmlns:m="http://schemas.openxmlformats.org/officeDocument/2006/math">
                    <m:r>
                      <a:rPr lang="en-US" i="1" dirty="0" smtClean="0">
                        <a:latin typeface="Cambria Math" panose="02040503050406030204" pitchFamily="18" charset="0"/>
                        <a:cs typeface="Calibri" panose="020F0502020204030204" pitchFamily="34" charset="0"/>
                      </a:rPr>
                      <m:t>𝐻</m:t>
                    </m:r>
                  </m:oMath>
                </a14:m>
                <a:r>
                  <a:rPr lang="en-US" dirty="0">
                    <a:latin typeface="Calibri" panose="020F0502020204030204" pitchFamily="34" charset="0"/>
                    <a:cs typeface="Calibri" panose="020F0502020204030204" pitchFamily="34" charset="0"/>
                  </a:rPr>
                  <a:t>, uses it to define geometry, which is passed to ALI.</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ALI computes coupled velocity-thickness </a:t>
                </a:r>
                <a14:m>
                  <m:oMath xmlns:m="http://schemas.openxmlformats.org/officeDocument/2006/math">
                    <m:r>
                      <a:rPr lang="en-US" dirty="0">
                        <a:latin typeface="Cambria Math" panose="02040503050406030204" pitchFamily="18" charset="0"/>
                        <a:cs typeface="Calibri" panose="020F0502020204030204" pitchFamily="34" charset="0"/>
                      </a:rPr>
                      <m:t>(</m:t>
                    </m:r>
                    <m:r>
                      <a:rPr lang="en-US" b="1" i="1" dirty="0" smtClean="0">
                        <a:latin typeface="Cambria Math" panose="02040503050406030204" pitchFamily="18" charset="0"/>
                        <a:cs typeface="Calibri" panose="020F0502020204030204" pitchFamily="34" charset="0"/>
                      </a:rPr>
                      <m:t>𝒖</m:t>
                    </m:r>
                    <m:r>
                      <a:rPr lang="en-US" b="1" i="1" dirty="0" smtClean="0">
                        <a:latin typeface="Cambria Math" panose="02040503050406030204" pitchFamily="18" charset="0"/>
                        <a:cs typeface="Calibri" panose="020F0502020204030204" pitchFamily="34" charset="0"/>
                      </a:rPr>
                      <m:t>, </m:t>
                    </m:r>
                    <m:r>
                      <a:rPr lang="en-US" b="0" i="1" dirty="0" smtClean="0">
                        <a:latin typeface="Cambria Math" panose="02040503050406030204" pitchFamily="18" charset="0"/>
                        <a:cs typeface="Calibri" panose="020F0502020204030204" pitchFamily="34" charset="0"/>
                      </a:rPr>
                      <m:t>𝐻</m:t>
                    </m:r>
                    <m:r>
                      <a:rPr lang="en-US" b="0" i="1" dirty="0" smtClean="0">
                        <a:latin typeface="Cambria Math" panose="02040503050406030204" pitchFamily="18" charset="0"/>
                        <a:cs typeface="Calibri" panose="020F0502020204030204" pitchFamily="34" charset="0"/>
                      </a:rPr>
                      <m:t>)</m:t>
                    </m:r>
                  </m:oMath>
                </a14:m>
                <a:r>
                  <a:rPr lang="en-US" dirty="0">
                    <a:latin typeface="Calibri" panose="020F0502020204030204" pitchFamily="34" charset="0"/>
                    <a:cs typeface="Calibri" panose="020F0502020204030204" pitchFamily="34" charset="0"/>
                  </a:rPr>
                  <a:t> pair:</a:t>
                </a:r>
              </a:p>
              <a:p>
                <a:pPr lvl="1"/>
                <a:endParaRPr lang="en-US" dirty="0">
                  <a:latin typeface="Calibri" panose="020F0502020204030204" pitchFamily="34" charset="0"/>
                  <a:cs typeface="Calibri" panose="020F0502020204030204" pitchFamily="34" charset="0"/>
                </a:endParaRPr>
              </a:p>
            </p:txBody>
          </p:sp>
        </mc:Choice>
        <mc:Fallback xmlns="">
          <p:sp>
            <p:nvSpPr>
              <p:cNvPr id="36" name="TextBox 35">
                <a:extLst>
                  <a:ext uri="{FF2B5EF4-FFF2-40B4-BE49-F238E27FC236}">
                    <a16:creationId xmlns:a16="http://schemas.microsoft.com/office/drawing/2014/main" id="{114EA99C-62C4-4F4D-B875-AB8154F97457}"/>
                  </a:ext>
                </a:extLst>
              </p:cNvPr>
              <p:cNvSpPr txBox="1">
                <a:spLocks noRot="1" noChangeAspect="1" noMove="1" noResize="1" noEditPoints="1" noAdjustHandles="1" noChangeArrowheads="1" noChangeShapeType="1" noTextEdit="1"/>
              </p:cNvSpPr>
              <p:nvPr/>
            </p:nvSpPr>
            <p:spPr>
              <a:xfrm>
                <a:off x="76200" y="2684541"/>
                <a:ext cx="8839200" cy="1046440"/>
              </a:xfrm>
              <a:prstGeom prst="rect">
                <a:avLst/>
              </a:prstGeom>
              <a:blipFill>
                <a:blip r:embed="rId7"/>
                <a:stretch>
                  <a:fillRect l="-48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385350DC-77A9-4F42-A9B9-2D5E9D65CD76}"/>
                  </a:ext>
                </a:extLst>
              </p:cNvPr>
              <p:cNvSpPr txBox="1"/>
              <p:nvPr/>
            </p:nvSpPr>
            <p:spPr>
              <a:xfrm>
                <a:off x="1447800" y="3510415"/>
                <a:ext cx="6096000" cy="1224502"/>
              </a:xfrm>
              <a:prstGeom prst="rect">
                <a:avLst/>
              </a:prstGeom>
              <a:solidFill>
                <a:schemeClr val="bg1"/>
              </a:solidFill>
              <a:ln>
                <a:solidFill>
                  <a:schemeClr val="tx1"/>
                </a:solidFill>
              </a:ln>
            </p:spPr>
            <p:txBody>
              <a:bodyPr wrap="square" rtlCol="0">
                <a:spAutoFit/>
              </a:bodyPr>
              <a:lstStyle/>
              <a:p>
                <a:endParaRPr lang="en-US" sz="800" i="1" dirty="0">
                  <a:latin typeface="Cambria Math"/>
                </a:endParaRPr>
              </a:p>
              <a:p>
                <a:pPr/>
                <a14:m>
                  <m:oMathPara xmlns:m="http://schemas.openxmlformats.org/officeDocument/2006/math">
                    <m:oMathParaPr>
                      <m:jc m:val="centerGroup"/>
                    </m:oMathParaPr>
                    <m:oMath xmlns:m="http://schemas.openxmlformats.org/officeDocument/2006/math">
                      <m:r>
                        <a:rPr lang="en-US" i="1" smtClean="0">
                          <a:latin typeface="Cambria Math"/>
                        </a:rPr>
                        <m:t>−2</m:t>
                      </m:r>
                      <m:r>
                        <a:rPr lang="en-US" i="1">
                          <a:latin typeface="Cambria Math"/>
                          <a:ea typeface="Cambria Math"/>
                        </a:rPr>
                        <m:t>𝜇</m:t>
                      </m:r>
                      <m:d>
                        <m:dPr>
                          <m:ctrlPr>
                            <a:rPr lang="en-US" b="0" i="1" smtClean="0">
                              <a:latin typeface="Cambria Math" panose="02040503050406030204" pitchFamily="18" charset="0"/>
                              <a:ea typeface="Cambria Math"/>
                            </a:rPr>
                          </m:ctrlPr>
                        </m:dPr>
                        <m:e>
                          <m:sSup>
                            <m:sSupPr>
                              <m:ctrlPr>
                                <a:rPr lang="en-US" b="0" i="1" smtClean="0">
                                  <a:solidFill>
                                    <a:srgbClr val="0070C0"/>
                                  </a:solidFill>
                                  <a:latin typeface="Cambria Math" panose="02040503050406030204" pitchFamily="18" charset="0"/>
                                  <a:ea typeface="Cambria Math"/>
                                </a:rPr>
                              </m:ctrlPr>
                            </m:sSupPr>
                            <m:e>
                              <m:r>
                                <a:rPr lang="en-US" b="1" i="1" smtClean="0">
                                  <a:solidFill>
                                    <a:srgbClr val="0070C0"/>
                                  </a:solidFill>
                                  <a:latin typeface="Cambria Math" panose="02040503050406030204" pitchFamily="18" charset="0"/>
                                  <a:ea typeface="Cambria Math"/>
                                </a:rPr>
                                <m:t>𝒖</m:t>
                              </m:r>
                            </m:e>
                            <m:sup>
                              <m:d>
                                <m:dPr>
                                  <m:ctrlPr>
                                    <a:rPr lang="en-US" b="0" i="1" smtClean="0">
                                      <a:solidFill>
                                        <a:srgbClr val="0070C0"/>
                                      </a:solidFill>
                                      <a:latin typeface="Cambria Math" panose="02040503050406030204" pitchFamily="18" charset="0"/>
                                      <a:ea typeface="Cambria Math"/>
                                    </a:rPr>
                                  </m:ctrlPr>
                                </m:dPr>
                                <m:e>
                                  <m:r>
                                    <a:rPr lang="en-US" b="0" i="1" smtClean="0">
                                      <a:solidFill>
                                        <a:srgbClr val="0070C0"/>
                                      </a:solidFill>
                                      <a:latin typeface="Cambria Math" panose="02040503050406030204" pitchFamily="18" charset="0"/>
                                      <a:ea typeface="Cambria Math"/>
                                    </a:rPr>
                                    <m:t>𝑛</m:t>
                                  </m:r>
                                  <m:r>
                                    <a:rPr lang="en-US" b="0" i="1" smtClean="0">
                                      <a:solidFill>
                                        <a:srgbClr val="0070C0"/>
                                      </a:solidFill>
                                      <a:latin typeface="Cambria Math" panose="02040503050406030204" pitchFamily="18" charset="0"/>
                                      <a:ea typeface="Cambria Math"/>
                                    </a:rPr>
                                    <m:t>+1</m:t>
                                  </m:r>
                                </m:e>
                              </m:d>
                            </m:sup>
                          </m:sSup>
                        </m:e>
                      </m:d>
                      <m:r>
                        <a:rPr lang="en-US" i="1">
                          <a:latin typeface="Cambria Math"/>
                          <a:ea typeface="Cambria Math"/>
                        </a:rPr>
                        <m:t>𝛻</m:t>
                      </m:r>
                      <m:r>
                        <a:rPr lang="en-US" i="1">
                          <a:latin typeface="Cambria Math"/>
                          <a:ea typeface="Cambria Math"/>
                        </a:rPr>
                        <m:t>∙</m:t>
                      </m:r>
                      <m:acc>
                        <m:accPr>
                          <m:chr m:val="̇"/>
                          <m:ctrlPr>
                            <a:rPr lang="en-US" i="1">
                              <a:latin typeface="Cambria Math" panose="02040503050406030204" pitchFamily="18" charset="0"/>
                              <a:ea typeface="Cambria Math"/>
                            </a:rPr>
                          </m:ctrlPr>
                        </m:accPr>
                        <m:e>
                          <m:r>
                            <a:rPr lang="en-US" b="1" i="1">
                              <a:latin typeface="Cambria Math"/>
                              <a:ea typeface="Cambria Math"/>
                            </a:rPr>
                            <m:t>𝝐</m:t>
                          </m:r>
                        </m:e>
                      </m:acc>
                      <m:d>
                        <m:dPr>
                          <m:ctrlPr>
                            <a:rPr lang="en-US" b="1" i="1" smtClean="0">
                              <a:latin typeface="Cambria Math" panose="02040503050406030204" pitchFamily="18" charset="0"/>
                              <a:ea typeface="Cambria Math"/>
                            </a:rPr>
                          </m:ctrlPr>
                        </m:dPr>
                        <m:e>
                          <m:sSup>
                            <m:sSupPr>
                              <m:ctrlPr>
                                <a:rPr lang="en-US" i="1" smtClean="0">
                                  <a:solidFill>
                                    <a:srgbClr val="0070C0"/>
                                  </a:solidFill>
                                  <a:latin typeface="Cambria Math" panose="02040503050406030204" pitchFamily="18" charset="0"/>
                                  <a:ea typeface="Cambria Math"/>
                                </a:rPr>
                              </m:ctrlPr>
                            </m:sSupPr>
                            <m:e>
                              <m:r>
                                <a:rPr lang="en-US" b="1" i="1">
                                  <a:solidFill>
                                    <a:srgbClr val="0070C0"/>
                                  </a:solidFill>
                                  <a:latin typeface="Cambria Math" panose="02040503050406030204" pitchFamily="18" charset="0"/>
                                  <a:ea typeface="Cambria Math"/>
                                </a:rPr>
                                <m:t>𝒖</m:t>
                              </m:r>
                            </m:e>
                            <m:sup>
                              <m:d>
                                <m:dPr>
                                  <m:ctrlPr>
                                    <a:rPr lang="en-US" i="1">
                                      <a:solidFill>
                                        <a:srgbClr val="0070C0"/>
                                      </a:solidFill>
                                      <a:latin typeface="Cambria Math" panose="02040503050406030204" pitchFamily="18" charset="0"/>
                                      <a:ea typeface="Cambria Math"/>
                                    </a:rPr>
                                  </m:ctrlPr>
                                </m:dPr>
                                <m:e>
                                  <m:r>
                                    <a:rPr lang="en-US" i="1">
                                      <a:solidFill>
                                        <a:srgbClr val="0070C0"/>
                                      </a:solidFill>
                                      <a:latin typeface="Cambria Math" panose="02040503050406030204" pitchFamily="18" charset="0"/>
                                      <a:ea typeface="Cambria Math"/>
                                    </a:rPr>
                                    <m:t>𝑛</m:t>
                                  </m:r>
                                  <m:r>
                                    <a:rPr lang="en-US" i="1">
                                      <a:solidFill>
                                        <a:srgbClr val="0070C0"/>
                                      </a:solidFill>
                                      <a:latin typeface="Cambria Math" panose="02040503050406030204" pitchFamily="18" charset="0"/>
                                      <a:ea typeface="Cambria Math"/>
                                    </a:rPr>
                                    <m:t>+1</m:t>
                                  </m:r>
                                </m:e>
                              </m:d>
                            </m:sup>
                          </m:sSup>
                        </m:e>
                      </m:d>
                      <m:r>
                        <a:rPr lang="en-US" i="1" dirty="0">
                          <a:latin typeface="Cambria Math"/>
                        </a:rPr>
                        <m:t>=−</m:t>
                      </m:r>
                      <m:r>
                        <a:rPr lang="en-US" i="1" dirty="0">
                          <a:latin typeface="Cambria Math"/>
                          <a:ea typeface="Cambria Math"/>
                        </a:rPr>
                        <m:t>𝜌</m:t>
                      </m:r>
                      <m:r>
                        <a:rPr lang="en-US" i="1" dirty="0">
                          <a:latin typeface="Cambria Math"/>
                          <a:ea typeface="Cambria Math"/>
                        </a:rPr>
                        <m:t>𝑔</m:t>
                      </m:r>
                      <m:r>
                        <a:rPr lang="en-US" i="1" dirty="0">
                          <a:latin typeface="Cambria Math"/>
                          <a:ea typeface="Cambria Math"/>
                        </a:rPr>
                        <m:t>𝛻</m:t>
                      </m:r>
                      <m:d>
                        <m:dPr>
                          <m:ctrlPr>
                            <a:rPr lang="en-US" i="1" dirty="0">
                              <a:latin typeface="Cambria Math" panose="02040503050406030204" pitchFamily="18" charset="0"/>
                              <a:ea typeface="Cambria Math"/>
                            </a:rPr>
                          </m:ctrlPr>
                        </m:dPr>
                        <m:e>
                          <m:r>
                            <a:rPr lang="en-US" i="1" dirty="0">
                              <a:latin typeface="Cambria Math"/>
                              <a:ea typeface="Cambria Math"/>
                            </a:rPr>
                            <m:t>𝑏</m:t>
                          </m:r>
                          <m:r>
                            <a:rPr lang="en-US" i="1" dirty="0">
                              <a:latin typeface="Cambria Math"/>
                              <a:ea typeface="Cambria Math"/>
                            </a:rPr>
                            <m:t>+</m:t>
                          </m:r>
                          <m:sSup>
                            <m:sSupPr>
                              <m:ctrlPr>
                                <a:rPr lang="en-US" i="1" dirty="0" smtClean="0">
                                  <a:solidFill>
                                    <a:srgbClr val="7030A0"/>
                                  </a:solidFill>
                                  <a:latin typeface="Cambria Math" panose="02040503050406030204" pitchFamily="18" charset="0"/>
                                  <a:ea typeface="Cambria Math"/>
                                </a:rPr>
                              </m:ctrlPr>
                            </m:sSupPr>
                            <m:e>
                              <m:r>
                                <a:rPr lang="en-US" b="0" i="1" dirty="0" smtClean="0">
                                  <a:solidFill>
                                    <a:srgbClr val="7030A0"/>
                                  </a:solidFill>
                                  <a:latin typeface="Cambria Math" panose="02040503050406030204" pitchFamily="18" charset="0"/>
                                  <a:ea typeface="Cambria Math"/>
                                </a:rPr>
                                <m:t>𝐻</m:t>
                              </m:r>
                            </m:e>
                            <m:sup>
                              <m:r>
                                <a:rPr lang="en-US" b="0" i="1" dirty="0" smtClean="0">
                                  <a:solidFill>
                                    <a:srgbClr val="7030A0"/>
                                  </a:solidFill>
                                  <a:latin typeface="Cambria Math" panose="02040503050406030204" pitchFamily="18" charset="0"/>
                                  <a:ea typeface="Cambria Math"/>
                                </a:rPr>
                                <m:t>(</m:t>
                              </m:r>
                              <m:r>
                                <a:rPr lang="en-US" b="0" i="1" dirty="0" smtClean="0">
                                  <a:solidFill>
                                    <a:srgbClr val="7030A0"/>
                                  </a:solidFill>
                                  <a:latin typeface="Cambria Math" panose="02040503050406030204" pitchFamily="18" charset="0"/>
                                  <a:ea typeface="Cambria Math"/>
                                </a:rPr>
                                <m:t>𝑛</m:t>
                              </m:r>
                              <m:r>
                                <a:rPr lang="en-US" b="0" i="1" dirty="0" smtClean="0">
                                  <a:solidFill>
                                    <a:srgbClr val="7030A0"/>
                                  </a:solidFill>
                                  <a:latin typeface="Cambria Math" panose="02040503050406030204" pitchFamily="18" charset="0"/>
                                  <a:ea typeface="Cambria Math"/>
                                </a:rPr>
                                <m:t>+1)</m:t>
                              </m:r>
                            </m:sup>
                          </m:sSup>
                        </m:e>
                      </m:d>
                      <m:r>
                        <m:rPr>
                          <m:nor/>
                        </m:rPr>
                        <a:rPr lang="en-US" dirty="0">
                          <a:latin typeface="Cambria Math"/>
                          <a:ea typeface="Cambria Math"/>
                        </a:rPr>
                        <m:t> </m:t>
                      </m:r>
                      <m:r>
                        <m:rPr>
                          <m:nor/>
                        </m:rPr>
                        <a:rPr lang="en-US" dirty="0">
                          <a:latin typeface="Calibri" pitchFamily="34" charset="0"/>
                        </a:rPr>
                        <m:t>,    </m:t>
                      </m:r>
                      <m:r>
                        <m:rPr>
                          <m:nor/>
                        </m:rPr>
                        <a:rPr lang="en-US" dirty="0">
                          <a:latin typeface="Calibri" pitchFamily="34" charset="0"/>
                        </a:rPr>
                        <m:t>in</m:t>
                      </m:r>
                      <m:r>
                        <m:rPr>
                          <m:nor/>
                        </m:rPr>
                        <a:rPr lang="en-US" dirty="0">
                          <a:latin typeface="Calibri" pitchFamily="34" charset="0"/>
                        </a:rPr>
                        <m:t> </m:t>
                      </m:r>
                      <m:sSub>
                        <m:sSubPr>
                          <m:ctrlPr>
                            <a:rPr lang="en-US" i="1" dirty="0" smtClean="0">
                              <a:latin typeface="Cambria Math" panose="02040503050406030204" pitchFamily="18" charset="0"/>
                            </a:rPr>
                          </m:ctrlPr>
                        </m:sSubPr>
                        <m:e>
                          <m:r>
                            <m:rPr>
                              <m:sty m:val="p"/>
                            </m:rPr>
                            <a:rPr lang="el-GR" i="1" dirty="0" smtClean="0">
                              <a:latin typeface="Cambria Math" panose="02040503050406030204" pitchFamily="18" charset="0"/>
                              <a:ea typeface="Cambria Math" panose="02040503050406030204" pitchFamily="18" charset="0"/>
                            </a:rPr>
                            <m:t>Ω</m:t>
                          </m:r>
                        </m:e>
                        <m:sub>
                          <m:sSup>
                            <m:sSupPr>
                              <m:ctrlPr>
                                <a:rPr lang="en-US" i="1" smtClean="0">
                                  <a:solidFill>
                                    <a:srgbClr val="7030A0"/>
                                  </a:solidFill>
                                  <a:latin typeface="Cambria Math" panose="02040503050406030204" pitchFamily="18" charset="0"/>
                                </a:rPr>
                              </m:ctrlPr>
                            </m:sSupPr>
                            <m:e>
                              <m:r>
                                <a:rPr lang="en-US" i="1">
                                  <a:solidFill>
                                    <a:srgbClr val="7030A0"/>
                                  </a:solidFill>
                                  <a:latin typeface="Cambria Math"/>
                                </a:rPr>
                                <m:t>𝐻</m:t>
                              </m:r>
                            </m:e>
                            <m:sup>
                              <m:r>
                                <a:rPr lang="en-US" i="1">
                                  <a:solidFill>
                                    <a:srgbClr val="7030A0"/>
                                  </a:solidFill>
                                  <a:latin typeface="Cambria Math" panose="02040503050406030204" pitchFamily="18" charset="0"/>
                                </a:rPr>
                                <m:t>(</m:t>
                              </m:r>
                              <m:r>
                                <a:rPr lang="en-US" i="1">
                                  <a:solidFill>
                                    <a:srgbClr val="7030A0"/>
                                  </a:solidFill>
                                  <a:latin typeface="Cambria Math"/>
                                </a:rPr>
                                <m:t>𝑛</m:t>
                              </m:r>
                              <m:r>
                                <a:rPr lang="en-US" b="0" i="1" smtClean="0">
                                  <a:solidFill>
                                    <a:srgbClr val="7030A0"/>
                                  </a:solidFill>
                                  <a:latin typeface="Cambria Math" panose="02040503050406030204" pitchFamily="18" charset="0"/>
                                </a:rPr>
                                <m:t>+1</m:t>
                              </m:r>
                              <m:r>
                                <a:rPr lang="en-US" i="1">
                                  <a:solidFill>
                                    <a:srgbClr val="7030A0"/>
                                  </a:solidFill>
                                  <a:latin typeface="Cambria Math" panose="02040503050406030204" pitchFamily="18" charset="0"/>
                                </a:rPr>
                                <m:t>)</m:t>
                              </m:r>
                            </m:sup>
                          </m:sSup>
                        </m:sub>
                      </m:sSub>
                    </m:oMath>
                  </m:oMathPara>
                </a14:m>
                <a:endParaRPr lang="en-US" baseline="-25000" dirty="0">
                  <a:latin typeface="Calibri" pitchFamily="34" charset="0"/>
                  <a:ea typeface="Cambria Math"/>
                </a:endParaRPr>
              </a:p>
              <a:p>
                <a:pPr/>
                <a14:m>
                  <m:oMathPara xmlns:m="http://schemas.openxmlformats.org/officeDocument/2006/math">
                    <m:oMathParaPr>
                      <m:jc m:val="centerGroup"/>
                    </m:oMathParaPr>
                    <m:oMath xmlns:m="http://schemas.openxmlformats.org/officeDocument/2006/math">
                      <m:f>
                        <m:fPr>
                          <m:ctrlPr>
                            <a:rPr lang="en-US" i="1">
                              <a:latin typeface="Cambria Math" panose="02040503050406030204" pitchFamily="18" charset="0"/>
                            </a:rPr>
                          </m:ctrlPr>
                        </m:fPr>
                        <m:num>
                          <m:sSup>
                            <m:sSupPr>
                              <m:ctrlPr>
                                <a:rPr lang="en-US" i="1" dirty="0">
                                  <a:solidFill>
                                    <a:srgbClr val="7030A0"/>
                                  </a:solidFill>
                                  <a:latin typeface="Cambria Math" panose="02040503050406030204" pitchFamily="18" charset="0"/>
                                  <a:ea typeface="Cambria Math"/>
                                </a:rPr>
                              </m:ctrlPr>
                            </m:sSupPr>
                            <m:e>
                              <m:r>
                                <a:rPr lang="en-US" i="1" dirty="0">
                                  <a:solidFill>
                                    <a:srgbClr val="7030A0"/>
                                  </a:solidFill>
                                  <a:latin typeface="Cambria Math" panose="02040503050406030204" pitchFamily="18" charset="0"/>
                                  <a:ea typeface="Cambria Math"/>
                                </a:rPr>
                                <m:t>𝐻</m:t>
                              </m:r>
                            </m:e>
                            <m:sup>
                              <m:r>
                                <a:rPr lang="en-US" i="1" dirty="0">
                                  <a:solidFill>
                                    <a:srgbClr val="7030A0"/>
                                  </a:solidFill>
                                  <a:latin typeface="Cambria Math" panose="02040503050406030204" pitchFamily="18" charset="0"/>
                                  <a:ea typeface="Cambria Math"/>
                                </a:rPr>
                                <m:t>(</m:t>
                              </m:r>
                              <m:r>
                                <a:rPr lang="en-US" i="1" dirty="0">
                                  <a:solidFill>
                                    <a:srgbClr val="7030A0"/>
                                  </a:solidFill>
                                  <a:latin typeface="Cambria Math" panose="02040503050406030204" pitchFamily="18" charset="0"/>
                                  <a:ea typeface="Cambria Math"/>
                                </a:rPr>
                                <m:t>𝑛</m:t>
                              </m:r>
                              <m:r>
                                <a:rPr lang="en-US" i="1" dirty="0">
                                  <a:solidFill>
                                    <a:srgbClr val="7030A0"/>
                                  </a:solidFill>
                                  <a:latin typeface="Cambria Math" panose="02040503050406030204" pitchFamily="18" charset="0"/>
                                  <a:ea typeface="Cambria Math"/>
                                </a:rPr>
                                <m:t>+1)</m:t>
                              </m:r>
                            </m:sup>
                          </m:sSup>
                          <m:r>
                            <a:rPr lang="en-US" i="1">
                              <a:latin typeface="Cambria Math"/>
                            </a:rPr>
                            <m:t>−</m:t>
                          </m:r>
                          <m:sSup>
                            <m:sSupPr>
                              <m:ctrlPr>
                                <a:rPr lang="en-US" i="1">
                                  <a:latin typeface="Cambria Math" panose="02040503050406030204" pitchFamily="18" charset="0"/>
                                </a:rPr>
                              </m:ctrlPr>
                            </m:sSupPr>
                            <m:e>
                              <m:r>
                                <a:rPr lang="en-US" i="1">
                                  <a:latin typeface="Cambria Math"/>
                                </a:rPr>
                                <m:t>𝐻</m:t>
                              </m:r>
                            </m:e>
                            <m:sup>
                              <m:r>
                                <a:rPr lang="en-US" i="1">
                                  <a:latin typeface="Cambria Math" panose="02040503050406030204" pitchFamily="18" charset="0"/>
                                </a:rPr>
                                <m:t>(</m:t>
                              </m:r>
                              <m:r>
                                <a:rPr lang="en-US" i="1">
                                  <a:latin typeface="Cambria Math"/>
                                </a:rPr>
                                <m:t>𝑛</m:t>
                              </m:r>
                              <m:r>
                                <a:rPr lang="en-US" i="1">
                                  <a:latin typeface="Cambria Math" panose="02040503050406030204" pitchFamily="18" charset="0"/>
                                </a:rPr>
                                <m:t>)</m:t>
                              </m:r>
                            </m:sup>
                          </m:sSup>
                        </m:num>
                        <m:den>
                          <m:r>
                            <m:rPr>
                              <m:sty m:val="p"/>
                            </m:rPr>
                            <a:rPr lang="el-GR" i="1">
                              <a:latin typeface="Cambria Math"/>
                              <a:ea typeface="Cambria Math"/>
                            </a:rPr>
                            <m:t>Δ</m:t>
                          </m:r>
                          <m:r>
                            <a:rPr lang="en-US" i="1">
                              <a:latin typeface="Cambria Math"/>
                            </a:rPr>
                            <m:t>𝑡</m:t>
                          </m:r>
                        </m:den>
                      </m:f>
                      <m:r>
                        <a:rPr lang="en-US" i="1">
                          <a:latin typeface="Cambria Math"/>
                        </a:rPr>
                        <m:t>=−</m:t>
                      </m:r>
                      <m:r>
                        <a:rPr lang="en-US" i="1">
                          <a:latin typeface="Cambria Math"/>
                          <a:ea typeface="Cambria Math"/>
                        </a:rPr>
                        <m:t>𝛻</m:t>
                      </m:r>
                      <m:r>
                        <a:rPr lang="en-US" i="1">
                          <a:latin typeface="Cambria Math"/>
                          <a:ea typeface="Cambria Math"/>
                        </a:rPr>
                        <m:t>∙</m:t>
                      </m:r>
                      <m:d>
                        <m:dPr>
                          <m:ctrlPr>
                            <a:rPr lang="en-US" i="1">
                              <a:latin typeface="Cambria Math" panose="02040503050406030204" pitchFamily="18" charset="0"/>
                              <a:ea typeface="Cambria Math"/>
                            </a:rPr>
                          </m:ctrlPr>
                        </m:dPr>
                        <m:e>
                          <m:sSup>
                            <m:sSupPr>
                              <m:ctrlPr>
                                <a:rPr lang="en-US" i="1">
                                  <a:solidFill>
                                    <a:srgbClr val="0070C0"/>
                                  </a:solidFill>
                                  <a:latin typeface="Cambria Math" panose="02040503050406030204" pitchFamily="18" charset="0"/>
                                  <a:ea typeface="Cambria Math"/>
                                </a:rPr>
                              </m:ctrlPr>
                            </m:sSupPr>
                            <m:e>
                              <m:acc>
                                <m:accPr>
                                  <m:chr m:val="̅"/>
                                  <m:ctrlPr>
                                    <a:rPr lang="en-US" b="1" i="1">
                                      <a:solidFill>
                                        <a:srgbClr val="0070C0"/>
                                      </a:solidFill>
                                      <a:latin typeface="Cambria Math" panose="02040503050406030204" pitchFamily="18" charset="0"/>
                                      <a:ea typeface="Cambria Math"/>
                                    </a:rPr>
                                  </m:ctrlPr>
                                </m:accPr>
                                <m:e>
                                  <m:r>
                                    <a:rPr lang="en-US" b="1" i="1">
                                      <a:solidFill>
                                        <a:srgbClr val="0070C0"/>
                                      </a:solidFill>
                                      <a:latin typeface="Cambria Math"/>
                                      <a:ea typeface="Cambria Math"/>
                                    </a:rPr>
                                    <m:t>𝒖</m:t>
                                  </m:r>
                                </m:e>
                              </m:acc>
                            </m:e>
                            <m:sup>
                              <m:r>
                                <a:rPr lang="en-US" i="1">
                                  <a:solidFill>
                                    <a:srgbClr val="0070C0"/>
                                  </a:solidFill>
                                  <a:latin typeface="Cambria Math" panose="02040503050406030204" pitchFamily="18" charset="0"/>
                                  <a:ea typeface="Cambria Math"/>
                                </a:rPr>
                                <m:t>(</m:t>
                              </m:r>
                              <m:r>
                                <a:rPr lang="en-US" i="1">
                                  <a:solidFill>
                                    <a:srgbClr val="0070C0"/>
                                  </a:solidFill>
                                  <a:latin typeface="Cambria Math" panose="02040503050406030204" pitchFamily="18" charset="0"/>
                                  <a:ea typeface="Cambria Math"/>
                                </a:rPr>
                                <m:t>𝑛</m:t>
                              </m:r>
                              <m:r>
                                <a:rPr lang="en-US" i="1">
                                  <a:solidFill>
                                    <a:srgbClr val="0070C0"/>
                                  </a:solidFill>
                                  <a:latin typeface="Cambria Math" panose="02040503050406030204" pitchFamily="18" charset="0"/>
                                  <a:ea typeface="Cambria Math"/>
                                </a:rPr>
                                <m:t>+1)</m:t>
                              </m:r>
                            </m:sup>
                          </m:sSup>
                          <m:sSup>
                            <m:sSupPr>
                              <m:ctrlPr>
                                <a:rPr lang="en-US" i="1" dirty="0">
                                  <a:solidFill>
                                    <a:srgbClr val="7030A0"/>
                                  </a:solidFill>
                                  <a:latin typeface="Cambria Math" panose="02040503050406030204" pitchFamily="18" charset="0"/>
                                  <a:ea typeface="Cambria Math"/>
                                </a:rPr>
                              </m:ctrlPr>
                            </m:sSupPr>
                            <m:e>
                              <m:r>
                                <a:rPr lang="en-US" i="1" dirty="0">
                                  <a:solidFill>
                                    <a:srgbClr val="7030A0"/>
                                  </a:solidFill>
                                  <a:latin typeface="Cambria Math" panose="02040503050406030204" pitchFamily="18" charset="0"/>
                                  <a:ea typeface="Cambria Math"/>
                                </a:rPr>
                                <m:t>𝐻</m:t>
                              </m:r>
                            </m:e>
                            <m:sup>
                              <m:r>
                                <a:rPr lang="en-US" i="1" dirty="0">
                                  <a:solidFill>
                                    <a:srgbClr val="7030A0"/>
                                  </a:solidFill>
                                  <a:latin typeface="Cambria Math" panose="02040503050406030204" pitchFamily="18" charset="0"/>
                                  <a:ea typeface="Cambria Math"/>
                                </a:rPr>
                                <m:t>(</m:t>
                              </m:r>
                              <m:r>
                                <a:rPr lang="en-US" i="1" dirty="0">
                                  <a:solidFill>
                                    <a:srgbClr val="7030A0"/>
                                  </a:solidFill>
                                  <a:latin typeface="Cambria Math" panose="02040503050406030204" pitchFamily="18" charset="0"/>
                                  <a:ea typeface="Cambria Math"/>
                                </a:rPr>
                                <m:t>𝑛</m:t>
                              </m:r>
                              <m:r>
                                <a:rPr lang="en-US" i="1" dirty="0">
                                  <a:solidFill>
                                    <a:srgbClr val="7030A0"/>
                                  </a:solidFill>
                                  <a:latin typeface="Cambria Math" panose="02040503050406030204" pitchFamily="18" charset="0"/>
                                  <a:ea typeface="Cambria Math"/>
                                </a:rPr>
                                <m:t>+1)</m:t>
                              </m:r>
                            </m:sup>
                          </m:sSup>
                        </m:e>
                      </m:d>
                      <m:r>
                        <a:rPr lang="en-US" i="1">
                          <a:latin typeface="Cambria Math"/>
                          <a:ea typeface="Cambria Math"/>
                        </a:rPr>
                        <m:t>+</m:t>
                      </m:r>
                      <m:acc>
                        <m:accPr>
                          <m:chr m:val="̇"/>
                          <m:ctrlPr>
                            <a:rPr lang="en-US" i="1">
                              <a:latin typeface="Cambria Math" panose="02040503050406030204" pitchFamily="18" charset="0"/>
                              <a:ea typeface="Cambria Math"/>
                            </a:rPr>
                          </m:ctrlPr>
                        </m:accPr>
                        <m:e>
                          <m:r>
                            <a:rPr lang="en-US" i="1">
                              <a:latin typeface="Cambria Math"/>
                              <a:ea typeface="Cambria Math"/>
                            </a:rPr>
                            <m:t>𝑏</m:t>
                          </m:r>
                        </m:e>
                      </m:acc>
                    </m:oMath>
                  </m:oMathPara>
                </a14:m>
                <a:endParaRPr lang="en-US" baseline="-25000" dirty="0">
                  <a:latin typeface="Calibri" pitchFamily="34" charset="0"/>
                  <a:ea typeface="Cambria Math"/>
                </a:endParaRPr>
              </a:p>
              <a:p>
                <a:endParaRPr lang="en-US" sz="800" dirty="0">
                  <a:latin typeface="Calibri" pitchFamily="34" charset="0"/>
                  <a:ea typeface="Cambria Math"/>
                </a:endParaRPr>
              </a:p>
            </p:txBody>
          </p:sp>
        </mc:Choice>
        <mc:Fallback xmlns="">
          <p:sp>
            <p:nvSpPr>
              <p:cNvPr id="14" name="TextBox 13">
                <a:extLst>
                  <a:ext uri="{FF2B5EF4-FFF2-40B4-BE49-F238E27FC236}">
                    <a16:creationId xmlns:a16="http://schemas.microsoft.com/office/drawing/2014/main" id="{385350DC-77A9-4F42-A9B9-2D5E9D65CD76}"/>
                  </a:ext>
                </a:extLst>
              </p:cNvPr>
              <p:cNvSpPr txBox="1">
                <a:spLocks noRot="1" noChangeAspect="1" noMove="1" noResize="1" noEditPoints="1" noAdjustHandles="1" noChangeArrowheads="1" noChangeShapeType="1" noTextEdit="1"/>
              </p:cNvSpPr>
              <p:nvPr/>
            </p:nvSpPr>
            <p:spPr>
              <a:xfrm>
                <a:off x="1447800" y="3510415"/>
                <a:ext cx="6096000" cy="1224502"/>
              </a:xfrm>
              <a:prstGeom prst="rect">
                <a:avLst/>
              </a:prstGeom>
              <a:blipFill>
                <a:blip r:embed="rId9"/>
                <a:stretch>
                  <a:fillRect/>
                </a:stretch>
              </a:blipFill>
              <a:ln>
                <a:solidFill>
                  <a:schemeClr val="tx1"/>
                </a:solidFill>
              </a:ln>
            </p:spPr>
            <p:txBody>
              <a:bodyPr/>
              <a:lstStyle/>
              <a:p>
                <a:r>
                  <a:rPr lang="en-US">
                    <a:noFill/>
                  </a:rPr>
                  <a:t> </a:t>
                </a:r>
              </a:p>
            </p:txBody>
          </p:sp>
        </mc:Fallback>
      </mc:AlternateContent>
      <p:sp>
        <p:nvSpPr>
          <p:cNvPr id="4" name="Rectangle 3">
            <a:extLst>
              <a:ext uri="{FF2B5EF4-FFF2-40B4-BE49-F238E27FC236}">
                <a16:creationId xmlns:a16="http://schemas.microsoft.com/office/drawing/2014/main" id="{AE12A913-5538-43C6-AB17-CDBAD29AE176}"/>
              </a:ext>
            </a:extLst>
          </p:cNvPr>
          <p:cNvSpPr/>
          <p:nvPr/>
        </p:nvSpPr>
        <p:spPr>
          <a:xfrm>
            <a:off x="0" y="6015344"/>
            <a:ext cx="9296400" cy="646331"/>
          </a:xfrm>
          <a:prstGeom prst="rect">
            <a:avLst/>
          </a:prstGeom>
          <a:solidFill>
            <a:schemeClr val="bg1"/>
          </a:solidFill>
        </p:spPr>
        <p:txBody>
          <a:bodyPr wrap="square">
            <a:spAutoFit/>
          </a:bodyPr>
          <a:lstStyle/>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Downside: </a:t>
            </a:r>
            <a:r>
              <a:rPr lang="en-US" dirty="0">
                <a:latin typeface="Calibri" panose="020F0502020204030204" pitchFamily="34" charset="0"/>
                <a:cs typeface="Calibri" panose="020F0502020204030204" pitchFamily="34" charset="0"/>
              </a:rPr>
              <a:t>more intrusive implementation; larger system; expense associated to geometry changing between iterations (use Newton to compute shape derivatives).</a:t>
            </a:r>
          </a:p>
        </p:txBody>
      </p:sp>
      <mc:AlternateContent xmlns:mc="http://schemas.openxmlformats.org/markup-compatibility/2006" xmlns:a14="http://schemas.microsoft.com/office/drawing/2010/main">
        <mc:Choice Requires="a14">
          <p:sp>
            <p:nvSpPr>
              <p:cNvPr id="6" name="Rectangle 5">
                <a:extLst>
                  <a:ext uri="{FF2B5EF4-FFF2-40B4-BE49-F238E27FC236}">
                    <a16:creationId xmlns:a16="http://schemas.microsoft.com/office/drawing/2014/main" id="{24E1E071-A47E-4C85-AEE3-82C698270AF7}"/>
                  </a:ext>
                </a:extLst>
              </p:cNvPr>
              <p:cNvSpPr/>
              <p:nvPr/>
            </p:nvSpPr>
            <p:spPr>
              <a:xfrm>
                <a:off x="699" y="5623775"/>
                <a:ext cx="4165884" cy="369332"/>
              </a:xfrm>
              <a:prstGeom prst="rect">
                <a:avLst/>
              </a:prstGeom>
            </p:spPr>
            <p:txBody>
              <a:bodyPr wrap="none">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Only velocity </a:t>
                </a:r>
                <a14:m>
                  <m:oMath xmlns:m="http://schemas.openxmlformats.org/officeDocument/2006/math">
                    <m:r>
                      <a:rPr lang="en-US" b="1" i="1" dirty="0">
                        <a:latin typeface="Cambria Math" panose="02040503050406030204" pitchFamily="18" charset="0"/>
                        <a:cs typeface="Calibri" panose="020F0502020204030204" pitchFamily="34" charset="0"/>
                      </a:rPr>
                      <m:t>𝒖</m:t>
                    </m:r>
                  </m:oMath>
                </a14:m>
                <a:r>
                  <a:rPr lang="en-US" dirty="0">
                    <a:latin typeface="Calibri" panose="020F0502020204030204" pitchFamily="34" charset="0"/>
                    <a:cs typeface="Calibri" panose="020F0502020204030204" pitchFamily="34" charset="0"/>
                  </a:rPr>
                  <a:t> is passed back to MPAS.</a:t>
                </a:r>
                <a:endParaRPr lang="en-US" dirty="0"/>
              </a:p>
            </p:txBody>
          </p:sp>
        </mc:Choice>
        <mc:Fallback xmlns="">
          <p:sp>
            <p:nvSpPr>
              <p:cNvPr id="6" name="Rectangle 5">
                <a:extLst>
                  <a:ext uri="{FF2B5EF4-FFF2-40B4-BE49-F238E27FC236}">
                    <a16:creationId xmlns:a16="http://schemas.microsoft.com/office/drawing/2014/main" id="{24E1E071-A47E-4C85-AEE3-82C698270AF7}"/>
                  </a:ext>
                </a:extLst>
              </p:cNvPr>
              <p:cNvSpPr>
                <a:spLocks noRot="1" noChangeAspect="1" noMove="1" noResize="1" noEditPoints="1" noAdjustHandles="1" noChangeArrowheads="1" noChangeShapeType="1" noTextEdit="1"/>
              </p:cNvSpPr>
              <p:nvPr/>
            </p:nvSpPr>
            <p:spPr>
              <a:xfrm>
                <a:off x="699" y="5623775"/>
                <a:ext cx="4165884" cy="369332"/>
              </a:xfrm>
              <a:prstGeom prst="rect">
                <a:avLst/>
              </a:prstGeom>
              <a:blipFill>
                <a:blip r:embed="rId10"/>
                <a:stretch>
                  <a:fillRect l="-878" t="-10000" r="-586" b="-26667"/>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DCC33F62-525C-4DC0-80D7-8E811E6DB14E}"/>
                  </a:ext>
                </a:extLst>
              </p:cNvPr>
              <p:cNvSpPr txBox="1"/>
              <p:nvPr/>
            </p:nvSpPr>
            <p:spPr>
              <a:xfrm>
                <a:off x="190499" y="4877646"/>
                <a:ext cx="8305800" cy="646331"/>
              </a:xfrm>
              <a:prstGeom prst="rect">
                <a:avLst/>
              </a:prstGeom>
              <a:solidFill>
                <a:srgbClr val="F5D699"/>
              </a:solidFill>
            </p:spPr>
            <p:txBody>
              <a:bodyPr wrap="square" rtlCol="0">
                <a:spAutoFit/>
              </a:bodyPr>
              <a:lstStyle/>
              <a:p>
                <a:pPr algn="ctr"/>
                <a:r>
                  <a:rPr lang="en-US" b="1" u="sng" dirty="0">
                    <a:latin typeface="Calibri" panose="020F0502020204030204" pitchFamily="34" charset="0"/>
                    <a:cs typeface="Calibri" panose="020F0502020204030204" pitchFamily="34" charset="0"/>
                  </a:rPr>
                  <a:t>Idea:</a:t>
                </a:r>
                <a:r>
                  <a:rPr lang="en-US" dirty="0">
                    <a:latin typeface="Calibri" panose="020F0502020204030204" pitchFamily="34" charset="0"/>
                    <a:cs typeface="Calibri" panose="020F0502020204030204" pitchFamily="34" charset="0"/>
                  </a:rPr>
                  <a:t> the velocity computed by the coupled system FO-thickness equation will be </a:t>
                </a:r>
                <a:r>
                  <a:rPr lang="en-US" b="1" dirty="0">
                    <a:latin typeface="Calibri" panose="020F0502020204030204" pitchFamily="34" charset="0"/>
                    <a:cs typeface="Calibri" panose="020F0502020204030204" pitchFamily="34" charset="0"/>
                  </a:rPr>
                  <a:t>more stable </a:t>
                </a:r>
                <a:r>
                  <a:rPr lang="en-US" dirty="0">
                    <a:latin typeface="Calibri" panose="020F0502020204030204" pitchFamily="34" charset="0"/>
                    <a:cs typeface="Calibri" panose="020F0502020204030204" pitchFamily="34" charset="0"/>
                  </a:rPr>
                  <a:t>than the one computed by FO Stokes only and will allow use of larger </a:t>
                </a:r>
                <a14:m>
                  <m:oMath xmlns:m="http://schemas.openxmlformats.org/officeDocument/2006/math">
                    <m:r>
                      <m:rPr>
                        <m:sty m:val="p"/>
                      </m:rPr>
                      <a:rPr lang="el-GR" i="1">
                        <a:latin typeface="Cambria Math"/>
                        <a:ea typeface="Cambria Math"/>
                      </a:rPr>
                      <m:t>Δ</m:t>
                    </m:r>
                    <m:r>
                      <a:rPr lang="en-US" i="1">
                        <a:latin typeface="Cambria Math"/>
                      </a:rPr>
                      <m:t>𝑡</m:t>
                    </m:r>
                  </m:oMath>
                </a14:m>
                <a:r>
                  <a:rPr lang="en-US" dirty="0">
                    <a:latin typeface="Calibri" panose="020F0502020204030204" pitchFamily="34" charset="0"/>
                    <a:cs typeface="Calibri" panose="020F0502020204030204" pitchFamily="34" charset="0"/>
                  </a:rPr>
                  <a:t> </a:t>
                </a:r>
              </a:p>
            </p:txBody>
          </p:sp>
        </mc:Choice>
        <mc:Fallback xmlns="">
          <p:sp>
            <p:nvSpPr>
              <p:cNvPr id="13" name="TextBox 12">
                <a:extLst>
                  <a:ext uri="{FF2B5EF4-FFF2-40B4-BE49-F238E27FC236}">
                    <a16:creationId xmlns:a16="http://schemas.microsoft.com/office/drawing/2014/main" id="{DCC33F62-525C-4DC0-80D7-8E811E6DB14E}"/>
                  </a:ext>
                </a:extLst>
              </p:cNvPr>
              <p:cNvSpPr txBox="1">
                <a:spLocks noRot="1" noChangeAspect="1" noMove="1" noResize="1" noEditPoints="1" noAdjustHandles="1" noChangeArrowheads="1" noChangeShapeType="1" noTextEdit="1"/>
              </p:cNvSpPr>
              <p:nvPr/>
            </p:nvSpPr>
            <p:spPr>
              <a:xfrm>
                <a:off x="190499" y="4877646"/>
                <a:ext cx="8305800" cy="646331"/>
              </a:xfrm>
              <a:prstGeom prst="rect">
                <a:avLst/>
              </a:prstGeom>
              <a:blipFill>
                <a:blip r:embed="rId11"/>
                <a:stretch>
                  <a:fillRect l="-367" t="-4717" r="-880" b="-14151"/>
                </a:stretch>
              </a:blipFill>
            </p:spPr>
            <p:txBody>
              <a:bodyPr/>
              <a:lstStyle/>
              <a:p>
                <a:r>
                  <a:rPr lang="en-US">
                    <a:noFill/>
                  </a:rPr>
                  <a:t> </a:t>
                </a:r>
              </a:p>
            </p:txBody>
          </p:sp>
        </mc:Fallback>
      </mc:AlternateContent>
    </p:spTree>
    <p:extLst>
      <p:ext uri="{BB962C8B-B14F-4D97-AF65-F5344CB8AC3E}">
        <p14:creationId xmlns:p14="http://schemas.microsoft.com/office/powerpoint/2010/main" val="3810821650"/>
      </p:ext>
    </p:extLst>
  </p:cSld>
  <p:clrMapOvr>
    <a:masterClrMapping/>
  </p:clrMapOvr>
</p:sld>
</file>

<file path=ppt/slides/slide1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152400" y="-194734"/>
            <a:ext cx="8077200" cy="1337733"/>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Semi-Implicit Approach: Dome Test Case</a:t>
            </a:r>
          </a:p>
        </p:txBody>
      </p:sp>
      <p:pic>
        <p:nvPicPr>
          <p:cNvPr id="4098"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09600" y="1008724"/>
            <a:ext cx="6019800" cy="507304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 name="TextBox 3"/>
          <p:cNvSpPr txBox="1"/>
          <p:nvPr/>
        </p:nvSpPr>
        <p:spPr>
          <a:xfrm>
            <a:off x="3810000" y="1474391"/>
            <a:ext cx="2362200" cy="1477328"/>
          </a:xfrm>
          <a:prstGeom prst="rect">
            <a:avLst/>
          </a:prstGeom>
          <a:noFill/>
          <a:ln>
            <a:solidFill>
              <a:schemeClr val="tx1"/>
            </a:solidFill>
          </a:ln>
        </p:spPr>
        <p:txBody>
          <a:bodyPr wrap="square" rtlCol="0">
            <a:spAutoFit/>
          </a:bodyPr>
          <a:lstStyle/>
          <a:p>
            <a:pPr algn="ctr"/>
            <a:r>
              <a:rPr lang="en-US" i="1" dirty="0">
                <a:latin typeface="Calibri" panose="020F0502020204030204" pitchFamily="34" charset="0"/>
                <a:cs typeface="Calibri" panose="020F0502020204030204" pitchFamily="34" charset="0"/>
              </a:rPr>
              <a:t>Top left:</a:t>
            </a:r>
            <a:r>
              <a:rPr lang="en-US" dirty="0">
                <a:latin typeface="Calibri" panose="020F0502020204030204" pitchFamily="34" charset="0"/>
                <a:cs typeface="Calibri" panose="020F0502020204030204" pitchFamily="34" charset="0"/>
              </a:rPr>
              <a:t> reference solution computed using sequential approach and time step of 5 months</a:t>
            </a:r>
          </a:p>
        </p:txBody>
      </p:sp>
      <p:sp>
        <p:nvSpPr>
          <p:cNvPr id="5" name="TextBox 4"/>
          <p:cNvSpPr txBox="1"/>
          <p:nvPr/>
        </p:nvSpPr>
        <p:spPr>
          <a:xfrm>
            <a:off x="6705600" y="2464991"/>
            <a:ext cx="2209800" cy="1477328"/>
          </a:xfrm>
          <a:prstGeom prst="rect">
            <a:avLst/>
          </a:prstGeom>
          <a:solidFill>
            <a:srgbClr val="CCECFF"/>
          </a:solidFill>
        </p:spPr>
        <p:txBody>
          <a:bodyPr wrap="square" rtlCol="0">
            <a:spAutoFit/>
          </a:bodyPr>
          <a:lstStyle/>
          <a:p>
            <a:pPr algn="ctr"/>
            <a:r>
              <a:rPr lang="en-US" dirty="0">
                <a:latin typeface="Calibri" panose="020F0502020204030204" pitchFamily="34" charset="0"/>
                <a:cs typeface="Calibri" panose="020F0502020204030204" pitchFamily="34" charset="0"/>
              </a:rPr>
              <a:t>Semi-implicit approach allows the use of </a:t>
            </a:r>
            <a:r>
              <a:rPr lang="en-US" b="1" dirty="0">
                <a:latin typeface="Calibri" panose="020F0502020204030204" pitchFamily="34" charset="0"/>
                <a:cs typeface="Calibri" panose="020F0502020204030204" pitchFamily="34" charset="0"/>
              </a:rPr>
              <a:t>much larger time-steps </a:t>
            </a:r>
            <a:r>
              <a:rPr lang="en-US" dirty="0">
                <a:latin typeface="Calibri" panose="020F0502020204030204" pitchFamily="34" charset="0"/>
                <a:cs typeface="Calibri" panose="020F0502020204030204" pitchFamily="34" charset="0"/>
              </a:rPr>
              <a:t>than sequential approach!</a:t>
            </a:r>
          </a:p>
        </p:txBody>
      </p:sp>
      <p:pic>
        <p:nvPicPr>
          <p:cNvPr id="6" name="Picture 5"/>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843867" y="3531791"/>
            <a:ext cx="2501475" cy="256420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 name="Slide Number Placeholder 1">
            <a:extLst>
              <a:ext uri="{FF2B5EF4-FFF2-40B4-BE49-F238E27FC236}">
                <a16:creationId xmlns:a16="http://schemas.microsoft.com/office/drawing/2014/main" id="{0EB1688B-4EA3-4E60-A474-94843D507F78}"/>
              </a:ext>
            </a:extLst>
          </p:cNvPr>
          <p:cNvSpPr>
            <a:spLocks noGrp="1"/>
          </p:cNvSpPr>
          <p:nvPr>
            <p:ph type="sldNum" sz="quarter" idx="12"/>
          </p:nvPr>
        </p:nvSpPr>
        <p:spPr/>
        <p:txBody>
          <a:bodyPr/>
          <a:lstStyle/>
          <a:p>
            <a:pPr>
              <a:defRPr/>
            </a:pPr>
            <a:fld id="{2A15FF60-7704-4620-8B86-669943715AE2}" type="slidenum">
              <a:rPr lang="en-US" smtClean="0"/>
              <a:pPr>
                <a:defRPr/>
              </a:pPr>
              <a:t>151</a:t>
            </a:fld>
            <a:endParaRPr lang="en-US"/>
          </a:p>
        </p:txBody>
      </p:sp>
      <p:sp>
        <p:nvSpPr>
          <p:cNvPr id="3" name="Footer Placeholder 2">
            <a:extLst>
              <a:ext uri="{FF2B5EF4-FFF2-40B4-BE49-F238E27FC236}">
                <a16:creationId xmlns:a16="http://schemas.microsoft.com/office/drawing/2014/main" id="{FC2EDBE4-6EB9-4AD4-B4AC-6431E090CD8E}"/>
              </a:ext>
            </a:extLst>
          </p:cNvPr>
          <p:cNvSpPr>
            <a:spLocks noGrp="1"/>
          </p:cNvSpPr>
          <p:nvPr>
            <p:ph type="ftr" sz="quarter" idx="11"/>
          </p:nvPr>
        </p:nvSpPr>
        <p:spPr/>
        <p:txBody>
          <a:bodyPr/>
          <a:lstStyle/>
          <a:p>
            <a:pPr>
              <a:defRPr/>
            </a:pPr>
            <a:endParaRPr lang="en-US" dirty="0"/>
          </a:p>
        </p:txBody>
      </p:sp>
    </p:spTree>
    <p:extLst>
      <p:ext uri="{BB962C8B-B14F-4D97-AF65-F5344CB8AC3E}">
        <p14:creationId xmlns:p14="http://schemas.microsoft.com/office/powerpoint/2010/main" val="2096064347"/>
      </p:ext>
    </p:extLst>
  </p:cSld>
  <p:clrMapOvr>
    <a:masterClrMapping/>
  </p:clrMapOvr>
</p:sld>
</file>

<file path=ppt/slides/slide1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152400" y="-152400"/>
            <a:ext cx="7239000" cy="12954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Semi-Implicit Approach: Antarctica</a:t>
            </a:r>
          </a:p>
        </p:txBody>
      </p:sp>
      <p:pic>
        <p:nvPicPr>
          <p:cNvPr id="3077" name="Picture 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181600" y="685800"/>
            <a:ext cx="3962400" cy="446280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mc:AlternateContent xmlns:mc="http://schemas.openxmlformats.org/markup-compatibility/2006" xmlns:a14="http://schemas.microsoft.com/office/drawing/2010/main">
        <mc:Choice Requires="a14">
          <p:sp>
            <p:nvSpPr>
              <p:cNvPr id="2" name="TextBox 1"/>
              <p:cNvSpPr txBox="1"/>
              <p:nvPr/>
            </p:nvSpPr>
            <p:spPr>
              <a:xfrm>
                <a:off x="76200" y="962271"/>
                <a:ext cx="5181600" cy="4031873"/>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Variable-resolution Antarctica grid with maximum resolution of 3km.</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Compared </a:t>
                </a:r>
                <a:r>
                  <a:rPr lang="en-US" b="1" dirty="0">
                    <a:latin typeface="Calibri" panose="020F0502020204030204" pitchFamily="34" charset="0"/>
                    <a:cs typeface="Calibri" panose="020F0502020204030204" pitchFamily="34" charset="0"/>
                  </a:rPr>
                  <a:t>semi-implicit</a:t>
                </a:r>
                <a:r>
                  <a:rPr lang="en-US" dirty="0">
                    <a:latin typeface="Calibri" panose="020F0502020204030204" pitchFamily="34" charset="0"/>
                    <a:cs typeface="Calibri" panose="020F0502020204030204" pitchFamily="34" charset="0"/>
                  </a:rPr>
                  <a:t> with adaptive </a:t>
                </a:r>
                <a14:m>
                  <m:oMath xmlns:m="http://schemas.openxmlformats.org/officeDocument/2006/math">
                    <m:r>
                      <a:rPr lang="en-US" i="1" dirty="0">
                        <a:latin typeface="Cambria Math"/>
                        <a:ea typeface="Cambria Math"/>
                      </a:rPr>
                      <m:t>∆</m:t>
                    </m:r>
                    <m:r>
                      <a:rPr lang="en-US" i="1" dirty="0">
                        <a:latin typeface="Cambria Math"/>
                        <a:ea typeface="Cambria Math"/>
                      </a:rPr>
                      <m:t>𝑡</m:t>
                    </m:r>
                  </m:oMath>
                </a14:m>
                <a:r>
                  <a:rPr lang="en-US" dirty="0">
                    <a:latin typeface="Calibri" panose="020F0502020204030204" pitchFamily="34" charset="0"/>
                    <a:cs typeface="Calibri" panose="020F0502020204030204" pitchFamily="34" charset="0"/>
                  </a:rPr>
                  <a:t> based on </a:t>
                </a:r>
                <a:r>
                  <a:rPr lang="en-US" b="1" dirty="0">
                    <a:latin typeface="Calibri" panose="020F0502020204030204" pitchFamily="34" charset="0"/>
                    <a:cs typeface="Calibri" panose="020F0502020204030204" pitchFamily="34" charset="0"/>
                  </a:rPr>
                  <a:t>advective CFL </a:t>
                </a:r>
                <a:r>
                  <a:rPr lang="en-US" dirty="0">
                    <a:latin typeface="Calibri" panose="020F0502020204030204" pitchFamily="34" charset="0"/>
                    <a:cs typeface="Calibri" panose="020F0502020204030204" pitchFamily="34" charset="0"/>
                  </a:rPr>
                  <a:t>condition</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vs. </a:t>
                </a:r>
                <a:r>
                  <a:rPr lang="en-US" b="1" dirty="0">
                    <a:latin typeface="Calibri" panose="020F0502020204030204" pitchFamily="34" charset="0"/>
                    <a:cs typeface="Calibri" panose="020F0502020204030204" pitchFamily="34" charset="0"/>
                  </a:rPr>
                  <a:t>explicit</a:t>
                </a:r>
                <a:r>
                  <a:rPr lang="en-US" dirty="0">
                    <a:latin typeface="Calibri" panose="020F0502020204030204" pitchFamily="34" charset="0"/>
                    <a:cs typeface="Calibri" panose="020F0502020204030204" pitchFamily="34" charset="0"/>
                  </a:rPr>
                  <a:t> scheme based on </a:t>
                </a:r>
                <a:r>
                  <a:rPr lang="en-US" b="1" dirty="0">
                    <a:latin typeface="Calibri" panose="020F0502020204030204" pitchFamily="34" charset="0"/>
                    <a:cs typeface="Calibri" panose="020F0502020204030204" pitchFamily="34" charset="0"/>
                  </a:rPr>
                  <a:t>diffusive CFL condition</a:t>
                </a:r>
                <a:r>
                  <a:rPr lang="en-US"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Sequential approach:</a:t>
                </a:r>
                <a:r>
                  <a:rPr lang="en-US" dirty="0">
                    <a:latin typeface="Calibri" panose="020F0502020204030204" pitchFamily="34" charset="0"/>
                    <a:cs typeface="Calibri" panose="020F0502020204030204" pitchFamily="34" charset="0"/>
                  </a:rPr>
                  <a:t> </a:t>
                </a:r>
                <a14:m>
                  <m:oMath xmlns:m="http://schemas.openxmlformats.org/officeDocument/2006/math">
                    <m:r>
                      <a:rPr lang="en-US" i="1" dirty="0" smtClean="0">
                        <a:latin typeface="Cambria Math"/>
                        <a:ea typeface="Cambria Math"/>
                      </a:rPr>
                      <m:t>∆</m:t>
                    </m:r>
                    <m:r>
                      <a:rPr lang="en-US" b="0" i="1" dirty="0" smtClean="0">
                        <a:latin typeface="Cambria Math"/>
                        <a:ea typeface="Cambria Math"/>
                      </a:rPr>
                      <m:t>𝑡</m:t>
                    </m:r>
                  </m:oMath>
                </a14:m>
                <a:r>
                  <a:rPr lang="en-US" dirty="0">
                    <a:latin typeface="Calibri" panose="020F0502020204030204" pitchFamily="34" charset="0"/>
                    <a:cs typeface="Calibri" panose="020F0502020204030204" pitchFamily="34" charset="0"/>
                  </a:rPr>
                  <a:t> </a:t>
                </a:r>
                <a14:m>
                  <m:oMath xmlns:m="http://schemas.openxmlformats.org/officeDocument/2006/math">
                    <m:r>
                      <a:rPr lang="en-US" i="1" dirty="0" smtClean="0">
                        <a:latin typeface="Cambria Math"/>
                      </a:rPr>
                      <m:t>= </m:t>
                    </m:r>
                    <m:r>
                      <a:rPr lang="en-US" i="1" dirty="0" smtClean="0">
                        <a:latin typeface="Cambria Math"/>
                      </a:rPr>
                      <m:t>𝑂</m:t>
                    </m:r>
                  </m:oMath>
                </a14:m>
                <a:r>
                  <a:rPr lang="en-US" dirty="0">
                    <a:latin typeface="Calibri" panose="020F0502020204030204" pitchFamily="34" charset="0"/>
                    <a:cs typeface="Calibri" panose="020F0502020204030204" pitchFamily="34" charset="0"/>
                  </a:rPr>
                  <a:t>(days)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Semi-Implicit approach:</a:t>
                </a:r>
                <a:r>
                  <a:rPr lang="en-US" dirty="0">
                    <a:latin typeface="Calibri" panose="020F0502020204030204" pitchFamily="34" charset="0"/>
                    <a:cs typeface="Calibri" panose="020F0502020204030204" pitchFamily="34" charset="0"/>
                  </a:rPr>
                  <a:t> </a:t>
                </a:r>
                <a14:m>
                  <m:oMath xmlns:m="http://schemas.openxmlformats.org/officeDocument/2006/math">
                    <m:r>
                      <a:rPr lang="en-US" i="1" dirty="0">
                        <a:latin typeface="Cambria Math"/>
                        <a:ea typeface="Cambria Math"/>
                      </a:rPr>
                      <m:t>∆</m:t>
                    </m:r>
                    <m:r>
                      <a:rPr lang="en-US" i="1" dirty="0">
                        <a:latin typeface="Cambria Math"/>
                        <a:ea typeface="Cambria Math"/>
                      </a:rPr>
                      <m:t>𝑡</m:t>
                    </m:r>
                  </m:oMath>
                </a14:m>
                <a:r>
                  <a:rPr lang="en-US" dirty="0">
                    <a:latin typeface="Calibri" panose="020F0502020204030204" pitchFamily="34" charset="0"/>
                    <a:cs typeface="Calibri" panose="020F0502020204030204" pitchFamily="34" charset="0"/>
                  </a:rPr>
                  <a:t> </a:t>
                </a:r>
                <a14:m>
                  <m:oMath xmlns:m="http://schemas.openxmlformats.org/officeDocument/2006/math">
                    <m:r>
                      <a:rPr lang="en-US" i="1" dirty="0" smtClean="0">
                        <a:latin typeface="Cambria Math"/>
                      </a:rPr>
                      <m:t>= </m:t>
                    </m:r>
                    <m:r>
                      <a:rPr lang="en-US" i="1" dirty="0" smtClean="0">
                        <a:latin typeface="Cambria Math"/>
                      </a:rPr>
                      <m:t>𝑂</m:t>
                    </m:r>
                  </m:oMath>
                </a14:m>
                <a:r>
                  <a:rPr lang="en-US" dirty="0">
                    <a:latin typeface="Calibri" panose="020F0502020204030204" pitchFamily="34" charset="0"/>
                    <a:cs typeface="Calibri" panose="020F0502020204030204" pitchFamily="34" charset="0"/>
                  </a:rPr>
                  <a:t>(months)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Cost of iteration </a:t>
                </a:r>
                <a:r>
                  <a:rPr lang="en-US" dirty="0">
                    <a:latin typeface="Calibri" panose="020F0502020204030204" pitchFamily="34" charset="0"/>
                    <a:cs typeface="Calibri" panose="020F0502020204030204" pitchFamily="34" charset="0"/>
                  </a:rPr>
                  <a:t>is</a:t>
                </a:r>
                <a:r>
                  <a:rPr lang="en-US" b="1" dirty="0">
                    <a:latin typeface="Calibri" panose="020F0502020204030204" pitchFamily="34" charset="0"/>
                    <a:cs typeface="Calibri" panose="020F0502020204030204" pitchFamily="34" charset="0"/>
                  </a:rPr>
                  <a:t> larger</a:t>
                </a:r>
                <a:r>
                  <a:rPr lang="en-US" dirty="0">
                    <a:latin typeface="Calibri" panose="020F0502020204030204" pitchFamily="34" charset="0"/>
                    <a:cs typeface="Calibri" panose="020F0502020204030204" pitchFamily="34" charset="0"/>
                  </a:rPr>
                  <a:t> for semi-implicit scheme because of increased dimension of nonlinear system (more expensive assembly and solve).</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Nonetheless, with semi-implicit scheme, we obtained </a:t>
                </a:r>
                <a:r>
                  <a:rPr lang="en-US" b="1" dirty="0">
                    <a:latin typeface="Calibri" panose="020F0502020204030204" pitchFamily="34" charset="0"/>
                    <a:cs typeface="Calibri" panose="020F0502020204030204" pitchFamily="34" charset="0"/>
                  </a:rPr>
                  <a:t>speedup of 4.5</a:t>
                </a:r>
                <a14:m>
                  <m:oMath xmlns:m="http://schemas.openxmlformats.org/officeDocument/2006/math">
                    <m:r>
                      <a:rPr lang="en-US" b="1" i="1" dirty="0" smtClean="0">
                        <a:latin typeface="Cambria Math"/>
                        <a:ea typeface="Cambria Math"/>
                      </a:rPr>
                      <m:t>×</m:t>
                    </m:r>
                  </m:oMath>
                </a14:m>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(~2 year run).</a:t>
                </a:r>
              </a:p>
            </p:txBody>
          </p:sp>
        </mc:Choice>
        <mc:Fallback xmlns="">
          <p:sp>
            <p:nvSpPr>
              <p:cNvPr id="2" name="TextBox 1"/>
              <p:cNvSpPr txBox="1">
                <a:spLocks noRot="1" noChangeAspect="1" noMove="1" noResize="1" noEditPoints="1" noAdjustHandles="1" noChangeArrowheads="1" noChangeShapeType="1" noTextEdit="1"/>
              </p:cNvSpPr>
              <p:nvPr/>
            </p:nvSpPr>
            <p:spPr>
              <a:xfrm>
                <a:off x="76200" y="962271"/>
                <a:ext cx="5181600" cy="4031873"/>
              </a:xfrm>
              <a:prstGeom prst="rect">
                <a:avLst/>
              </a:prstGeom>
              <a:blipFill>
                <a:blip r:embed="rId4"/>
                <a:stretch>
                  <a:fillRect l="-824" t="-908" r="-706" b="-1513"/>
                </a:stretch>
              </a:blipFill>
            </p:spPr>
            <p:txBody>
              <a:bodyPr/>
              <a:lstStyle/>
              <a:p>
                <a:r>
                  <a:rPr lang="en-US">
                    <a:noFill/>
                  </a:rPr>
                  <a:t> </a:t>
                </a:r>
              </a:p>
            </p:txBody>
          </p:sp>
        </mc:Fallback>
      </mc:AlternateContent>
      <p:sp>
        <p:nvSpPr>
          <p:cNvPr id="3" name="TextBox 2">
            <a:extLst>
              <a:ext uri="{FF2B5EF4-FFF2-40B4-BE49-F238E27FC236}">
                <a16:creationId xmlns:a16="http://schemas.microsoft.com/office/drawing/2014/main" id="{E08956BC-A019-4B3A-944E-8F52DCDA9EE3}"/>
              </a:ext>
            </a:extLst>
          </p:cNvPr>
          <p:cNvSpPr txBox="1"/>
          <p:nvPr/>
        </p:nvSpPr>
        <p:spPr>
          <a:xfrm>
            <a:off x="156927" y="5029200"/>
            <a:ext cx="8915400" cy="1323439"/>
          </a:xfrm>
          <a:prstGeom prst="rect">
            <a:avLst/>
          </a:prstGeom>
          <a:noFill/>
        </p:spPr>
        <p:txBody>
          <a:bodyPr wrap="square" rtlCol="0">
            <a:spAutoFit/>
          </a:bodyPr>
          <a:lstStyle/>
          <a:p>
            <a:r>
              <a:rPr lang="en-US" sz="1600" i="1" dirty="0">
                <a:latin typeface="Calibri" panose="020F0502020204030204" pitchFamily="34" charset="0"/>
                <a:cs typeface="Calibri" panose="020F0502020204030204" pitchFamily="34" charset="0"/>
              </a:rPr>
              <a:t>Basal friction: </a:t>
            </a:r>
            <a:r>
              <a:rPr lang="en-US" sz="1600" dirty="0">
                <a:latin typeface="Calibri" panose="020F0502020204030204" pitchFamily="34" charset="0"/>
                <a:cs typeface="Calibri" panose="020F0502020204030204" pitchFamily="34" charset="0"/>
              </a:rPr>
              <a:t>obtained with inversion.</a:t>
            </a:r>
          </a:p>
          <a:p>
            <a:r>
              <a:rPr lang="en-US" sz="1600" i="1" dirty="0">
                <a:latin typeface="Calibri" panose="020F0502020204030204" pitchFamily="34" charset="0"/>
                <a:cs typeface="Calibri" panose="020F0502020204030204" pitchFamily="34" charset="0"/>
              </a:rPr>
              <a:t>Geometry: </a:t>
            </a:r>
            <a:r>
              <a:rPr lang="en-US" sz="1600" dirty="0">
                <a:latin typeface="Calibri" panose="020F0502020204030204" pitchFamily="34" charset="0"/>
                <a:cs typeface="Calibri" panose="020F0502020204030204" pitchFamily="34" charset="0"/>
              </a:rPr>
              <a:t>Bedmap2 (</a:t>
            </a:r>
            <a:r>
              <a:rPr lang="en-US" sz="1600" dirty="0" err="1">
                <a:latin typeface="Calibri" panose="020F0502020204030204" pitchFamily="34" charset="0"/>
                <a:cs typeface="Calibri" panose="020F0502020204030204" pitchFamily="34" charset="0"/>
              </a:rPr>
              <a:t>Fretwell</a:t>
            </a:r>
            <a:r>
              <a:rPr lang="en-US" sz="1600" dirty="0">
                <a:latin typeface="Calibri" panose="020F0502020204030204" pitchFamily="34" charset="0"/>
                <a:cs typeface="Calibri" panose="020F0502020204030204" pitchFamily="34" charset="0"/>
              </a:rPr>
              <a:t> </a:t>
            </a:r>
            <a:r>
              <a:rPr lang="en-US" sz="1600" i="1" dirty="0">
                <a:latin typeface="Calibri" panose="020F0502020204030204" pitchFamily="34" charset="0"/>
                <a:cs typeface="Calibri" panose="020F0502020204030204" pitchFamily="34" charset="0"/>
              </a:rPr>
              <a:t>et al., </a:t>
            </a:r>
            <a:r>
              <a:rPr lang="en-US" sz="1600" dirty="0">
                <a:latin typeface="Calibri" panose="020F0502020204030204" pitchFamily="34" charset="0"/>
                <a:cs typeface="Calibri" panose="020F0502020204030204" pitchFamily="34" charset="0"/>
              </a:rPr>
              <a:t>Cryosphere, 2013), managed by D. Martin and X. Asay-Davis.</a:t>
            </a:r>
          </a:p>
          <a:p>
            <a:r>
              <a:rPr lang="en-US" sz="1600" i="1" dirty="0">
                <a:latin typeface="Calibri" panose="020F0502020204030204" pitchFamily="34" charset="0"/>
                <a:cs typeface="Calibri" panose="020F0502020204030204" pitchFamily="34" charset="0"/>
              </a:rPr>
              <a:t>Temperature: </a:t>
            </a:r>
            <a:r>
              <a:rPr lang="en-US" sz="1600" dirty="0">
                <a:latin typeface="Calibri" panose="020F0502020204030204" pitchFamily="34" charset="0"/>
                <a:cs typeface="Calibri" panose="020F0502020204030204" pitchFamily="34" charset="0"/>
              </a:rPr>
              <a:t>Cornford, Martin </a:t>
            </a:r>
            <a:r>
              <a:rPr lang="en-US" sz="1600" i="1" dirty="0">
                <a:latin typeface="Calibri" panose="020F0502020204030204" pitchFamily="34" charset="0"/>
                <a:cs typeface="Calibri" panose="020F0502020204030204" pitchFamily="34" charset="0"/>
              </a:rPr>
              <a:t>et al, </a:t>
            </a:r>
            <a:r>
              <a:rPr lang="en-US" sz="1600" dirty="0">
                <a:latin typeface="Calibri" panose="020F0502020204030204" pitchFamily="34" charset="0"/>
                <a:cs typeface="Calibri" panose="020F0502020204030204" pitchFamily="34" charset="0"/>
              </a:rPr>
              <a:t>2014; </a:t>
            </a:r>
            <a:r>
              <a:rPr lang="en-US" sz="1600" dirty="0" err="1">
                <a:latin typeface="Calibri" panose="020F0502020204030204" pitchFamily="34" charset="0"/>
                <a:cs typeface="Calibri" panose="020F0502020204030204" pitchFamily="34" charset="0"/>
              </a:rPr>
              <a:t>Pattyn</a:t>
            </a:r>
            <a:r>
              <a:rPr lang="en-US" sz="1600" dirty="0">
                <a:latin typeface="Calibri" panose="020F0502020204030204" pitchFamily="34" charset="0"/>
                <a:cs typeface="Calibri" panose="020F0502020204030204" pitchFamily="34" charset="0"/>
              </a:rPr>
              <a:t> </a:t>
            </a:r>
            <a:r>
              <a:rPr lang="en-US" sz="1600" i="1" dirty="0">
                <a:latin typeface="Calibri" panose="020F0502020204030204" pitchFamily="34" charset="0"/>
                <a:cs typeface="Calibri" panose="020F0502020204030204" pitchFamily="34" charset="0"/>
              </a:rPr>
              <a:t>et al., 2010.</a:t>
            </a:r>
          </a:p>
          <a:p>
            <a:r>
              <a:rPr lang="en-US" sz="1600" i="1" dirty="0">
                <a:latin typeface="Calibri" panose="020F0502020204030204" pitchFamily="34" charset="0"/>
                <a:cs typeface="Calibri" panose="020F0502020204030204" pitchFamily="34" charset="0"/>
              </a:rPr>
              <a:t>Mesh: </a:t>
            </a:r>
            <a:r>
              <a:rPr lang="en-US" sz="1600" dirty="0">
                <a:latin typeface="Calibri" panose="020F0502020204030204" pitchFamily="34" charset="0"/>
                <a:cs typeface="Calibri" panose="020F0502020204030204" pitchFamily="34" charset="0"/>
              </a:rPr>
              <a:t>unstructured </a:t>
            </a:r>
            <a:r>
              <a:rPr lang="en-US" sz="1600" dirty="0" err="1">
                <a:latin typeface="Calibri" panose="020F0502020204030204" pitchFamily="34" charset="0"/>
                <a:cs typeface="Calibri" panose="020F0502020204030204" pitchFamily="34" charset="0"/>
              </a:rPr>
              <a:t>Delaynay</a:t>
            </a:r>
            <a:r>
              <a:rPr lang="en-US" sz="1600" dirty="0">
                <a:latin typeface="Calibri" panose="020F0502020204030204" pitchFamily="34" charset="0"/>
                <a:cs typeface="Calibri" panose="020F0502020204030204" pitchFamily="34" charset="0"/>
              </a:rPr>
              <a:t> mesh refined based on surface velocity (MPAS planar Voronoi grid generator by M. </a:t>
            </a:r>
            <a:r>
              <a:rPr lang="en-US" sz="1600" dirty="0" err="1">
                <a:latin typeface="Calibri" panose="020F0502020204030204" pitchFamily="34" charset="0"/>
                <a:cs typeface="Calibri" panose="020F0502020204030204" pitchFamily="34" charset="0"/>
              </a:rPr>
              <a:t>Duda</a:t>
            </a:r>
            <a:r>
              <a:rPr lang="en-US" sz="1600" dirty="0">
                <a:latin typeface="Calibri" panose="020F0502020204030204" pitchFamily="34" charset="0"/>
                <a:cs typeface="Calibri" panose="020F0502020204030204" pitchFamily="34" charset="0"/>
              </a:rPr>
              <a:t>, NCAR).</a:t>
            </a:r>
          </a:p>
        </p:txBody>
      </p:sp>
      <p:sp>
        <p:nvSpPr>
          <p:cNvPr id="4" name="Slide Number Placeholder 3">
            <a:extLst>
              <a:ext uri="{FF2B5EF4-FFF2-40B4-BE49-F238E27FC236}">
                <a16:creationId xmlns:a16="http://schemas.microsoft.com/office/drawing/2014/main" id="{5639AA7E-E185-4947-A04A-ECDD665C7B9B}"/>
              </a:ext>
            </a:extLst>
          </p:cNvPr>
          <p:cNvSpPr>
            <a:spLocks noGrp="1"/>
          </p:cNvSpPr>
          <p:nvPr>
            <p:ph type="sldNum" sz="quarter" idx="12"/>
          </p:nvPr>
        </p:nvSpPr>
        <p:spPr/>
        <p:txBody>
          <a:bodyPr/>
          <a:lstStyle/>
          <a:p>
            <a:pPr>
              <a:defRPr/>
            </a:pPr>
            <a:fld id="{2A15FF60-7704-4620-8B86-669943715AE2}" type="slidenum">
              <a:rPr lang="en-US" smtClean="0"/>
              <a:pPr>
                <a:defRPr/>
              </a:pPr>
              <a:t>152</a:t>
            </a:fld>
            <a:endParaRPr lang="en-US"/>
          </a:p>
        </p:txBody>
      </p:sp>
      <p:sp>
        <p:nvSpPr>
          <p:cNvPr id="5" name="Footer Placeholder 4">
            <a:extLst>
              <a:ext uri="{FF2B5EF4-FFF2-40B4-BE49-F238E27FC236}">
                <a16:creationId xmlns:a16="http://schemas.microsoft.com/office/drawing/2014/main" id="{67C9DD92-4C43-4EA2-867C-CFECA2EB66DC}"/>
              </a:ext>
            </a:extLst>
          </p:cNvPr>
          <p:cNvSpPr>
            <a:spLocks noGrp="1"/>
          </p:cNvSpPr>
          <p:nvPr>
            <p:ph type="ftr" sz="quarter" idx="11"/>
          </p:nvPr>
        </p:nvSpPr>
        <p:spPr/>
        <p:txBody>
          <a:bodyPr/>
          <a:lstStyle/>
          <a:p>
            <a:pPr>
              <a:defRPr/>
            </a:pPr>
            <a:endParaRPr lang="en-US" dirty="0"/>
          </a:p>
        </p:txBody>
      </p:sp>
    </p:spTree>
    <p:extLst>
      <p:ext uri="{BB962C8B-B14F-4D97-AF65-F5344CB8AC3E}">
        <p14:creationId xmlns:p14="http://schemas.microsoft.com/office/powerpoint/2010/main" val="3732394776"/>
      </p:ext>
    </p:extLst>
  </p:cSld>
  <p:clrMapOvr>
    <a:masterClrMapping/>
  </p:clrMapOvr>
</p:sld>
</file>

<file path=ppt/slides/slide1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 name="Rectangle 2"/>
          <p:cNvSpPr txBox="1">
            <a:spLocks noChangeArrowheads="1"/>
          </p:cNvSpPr>
          <p:nvPr/>
        </p:nvSpPr>
        <p:spPr bwMode="auto">
          <a:xfrm>
            <a:off x="105623" y="33355"/>
            <a:ext cx="8962177" cy="1246678"/>
          </a:xfrm>
          <a:prstGeom prst="rect">
            <a:avLst/>
          </a:prstGeom>
          <a:solidFill>
            <a:schemeClr val="bg1"/>
          </a:solid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a:lstStyle>
          <a:p>
            <a:pPr algn="l"/>
            <a:r>
              <a:rPr lang="en-US" sz="3600" dirty="0">
                <a:solidFill>
                  <a:schemeClr val="tx1"/>
                </a:solidFill>
                <a:latin typeface="Calibri" panose="020F0502020204030204" pitchFamily="34" charset="0"/>
                <a:cs typeface="Calibri" panose="020F0502020204030204" pitchFamily="34" charset="0"/>
              </a:rPr>
              <a:t>Towards Fully Implicit FO Stokes-Thickness Coupling</a:t>
            </a:r>
          </a:p>
        </p:txBody>
      </p:sp>
      <p:sp>
        <p:nvSpPr>
          <p:cNvPr id="2" name="TextBox 1"/>
          <p:cNvSpPr txBox="1"/>
          <p:nvPr/>
        </p:nvSpPr>
        <p:spPr>
          <a:xfrm>
            <a:off x="-25400" y="1233492"/>
            <a:ext cx="8610600" cy="2431435"/>
          </a:xfrm>
          <a:prstGeom prst="rect">
            <a:avLst/>
          </a:prstGeom>
          <a:noFill/>
        </p:spPr>
        <p:txBody>
          <a:bodyPr wrap="square" rtlCol="0">
            <a:spAutoFit/>
          </a:bodyPr>
          <a:lstStyle/>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We are looking at the following </a:t>
            </a:r>
            <a:r>
              <a:rPr lang="en-US" sz="2000" b="1" dirty="0">
                <a:latin typeface="Calibri" panose="020F0502020204030204" pitchFamily="34" charset="0"/>
                <a:cs typeface="Calibri" panose="020F0502020204030204" pitchFamily="34" charset="0"/>
              </a:rPr>
              <a:t>fully implicit </a:t>
            </a:r>
            <a:r>
              <a:rPr lang="en-US" sz="2000" dirty="0">
                <a:latin typeface="Calibri" panose="020F0502020204030204" pitchFamily="34" charset="0"/>
                <a:cs typeface="Calibri" panose="020F0502020204030204" pitchFamily="34" charset="0"/>
              </a:rPr>
              <a:t>formulations: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Level set </a:t>
            </a:r>
            <a:r>
              <a:rPr lang="en-US" sz="2000" dirty="0">
                <a:latin typeface="Calibri" panose="020F0502020204030204" pitchFamily="34" charset="0"/>
                <a:cs typeface="Calibri" panose="020F0502020204030204" pitchFamily="34" charset="0"/>
              </a:rPr>
              <a:t>formulation coupled with the thickness evolution equation is used to track the front position*: no need to modify mesh, can handle changes in topography.</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Thickness equation as an </a:t>
            </a:r>
            <a:r>
              <a:rPr lang="en-US" sz="2000" b="1" dirty="0">
                <a:latin typeface="Calibri" panose="020F0502020204030204" pitchFamily="34" charset="0"/>
                <a:cs typeface="Calibri" panose="020F0502020204030204" pitchFamily="34" charset="0"/>
              </a:rPr>
              <a:t>obstacle problem/variational inequality</a:t>
            </a:r>
            <a:r>
              <a:rPr lang="en-US" sz="2000" dirty="0">
                <a:latin typeface="Calibri" panose="020F0502020204030204" pitchFamily="34" charset="0"/>
                <a:cs typeface="Calibri" panose="020F0502020204030204" pitchFamily="34" charset="0"/>
              </a:rPr>
              <a:t>**: no need to track boundary, amenable to implicit integration</a:t>
            </a:r>
          </a:p>
          <a:p>
            <a:pPr marL="285750" indent="-28575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p:txBody>
      </p:sp>
      <p:pic>
        <p:nvPicPr>
          <p:cNvPr id="6" name="Picture 5">
            <a:extLst>
              <a:ext uri="{FF2B5EF4-FFF2-40B4-BE49-F238E27FC236}">
                <a16:creationId xmlns:a16="http://schemas.microsoft.com/office/drawing/2014/main" id="{38A578F6-ED7F-4505-B373-2301D74E5D5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549853" y="3409794"/>
            <a:ext cx="2326173" cy="1980390"/>
          </a:xfrm>
          <a:prstGeom prst="rect">
            <a:avLst/>
          </a:prstGeom>
        </p:spPr>
      </p:pic>
      <mc:AlternateContent xmlns:mc="http://schemas.openxmlformats.org/markup-compatibility/2006" xmlns:a14="http://schemas.microsoft.com/office/drawing/2010/main">
        <mc:Choice Requires="a14">
          <p:sp>
            <p:nvSpPr>
              <p:cNvPr id="10" name="Rectangle 9">
                <a:extLst>
                  <a:ext uri="{FF2B5EF4-FFF2-40B4-BE49-F238E27FC236}">
                    <a16:creationId xmlns:a16="http://schemas.microsoft.com/office/drawing/2014/main" id="{86EFD5E4-0612-4997-BA08-0FA04A27DC9B}"/>
                  </a:ext>
                </a:extLst>
              </p:cNvPr>
              <p:cNvSpPr/>
              <p:nvPr/>
            </p:nvSpPr>
            <p:spPr>
              <a:xfrm>
                <a:off x="308931" y="3786686"/>
                <a:ext cx="3052439" cy="499560"/>
              </a:xfrm>
              <a:prstGeom prst="rect">
                <a:avLst/>
              </a:prstGeom>
              <a:ln>
                <a:solidFill>
                  <a:schemeClr val="tx1"/>
                </a:solidFill>
              </a:ln>
            </p:spPr>
            <p:txBody>
              <a:bodyPr wrap="none">
                <a:spAutoFit/>
              </a:bodyPr>
              <a:lstStyle/>
              <a:p>
                <a14:m>
                  <m:oMath xmlns:m="http://schemas.openxmlformats.org/officeDocument/2006/math">
                    <m:f>
                      <m:fPr>
                        <m:ctrlPr>
                          <a:rPr lang="en-US" i="1" smtClean="0">
                            <a:latin typeface="Cambria Math" panose="02040503050406030204" pitchFamily="18" charset="0"/>
                          </a:rPr>
                        </m:ctrlPr>
                      </m:fPr>
                      <m:num>
                        <m:r>
                          <a:rPr lang="en-US" i="1">
                            <a:latin typeface="Cambria Math"/>
                          </a:rPr>
                          <m:t>𝜕</m:t>
                        </m:r>
                        <m:r>
                          <a:rPr lang="en-US" i="1" smtClean="0">
                            <a:solidFill>
                              <a:srgbClr val="7030A0"/>
                            </a:solidFill>
                            <a:latin typeface="Cambria Math"/>
                          </a:rPr>
                          <m:t>𝐻</m:t>
                        </m:r>
                      </m:num>
                      <m:den>
                        <m:r>
                          <a:rPr lang="en-US" i="1">
                            <a:latin typeface="Cambria Math"/>
                          </a:rPr>
                          <m:t>𝜕</m:t>
                        </m:r>
                        <m:r>
                          <a:rPr lang="en-US" i="1">
                            <a:latin typeface="Cambria Math"/>
                          </a:rPr>
                          <m:t>𝑡</m:t>
                        </m:r>
                      </m:den>
                    </m:f>
                    <m:r>
                      <a:rPr lang="en-US" i="1">
                        <a:latin typeface="Cambria Math"/>
                      </a:rPr>
                      <m:t>=−</m:t>
                    </m:r>
                    <m:r>
                      <a:rPr lang="en-US" i="1">
                        <a:latin typeface="Cambria Math"/>
                        <a:ea typeface="Cambria Math"/>
                      </a:rPr>
                      <m:t>𝛻</m:t>
                    </m:r>
                    <m:r>
                      <a:rPr lang="en-US" i="1">
                        <a:latin typeface="Cambria Math"/>
                        <a:ea typeface="Cambria Math"/>
                      </a:rPr>
                      <m:t>∙</m:t>
                    </m:r>
                    <m:d>
                      <m:dPr>
                        <m:ctrlPr>
                          <a:rPr lang="en-US" i="1">
                            <a:latin typeface="Cambria Math" panose="02040503050406030204" pitchFamily="18" charset="0"/>
                            <a:ea typeface="Cambria Math"/>
                          </a:rPr>
                        </m:ctrlPr>
                      </m:dPr>
                      <m:e>
                        <m:acc>
                          <m:accPr>
                            <m:chr m:val="̅"/>
                            <m:ctrlPr>
                              <a:rPr lang="en-US" i="1" smtClean="0">
                                <a:solidFill>
                                  <a:srgbClr val="0070C0"/>
                                </a:solidFill>
                                <a:latin typeface="Cambria Math" panose="02040503050406030204" pitchFamily="18" charset="0"/>
                                <a:ea typeface="Cambria Math"/>
                              </a:rPr>
                            </m:ctrlPr>
                          </m:accPr>
                          <m:e>
                            <m:r>
                              <a:rPr lang="en-US" b="1" i="1">
                                <a:solidFill>
                                  <a:srgbClr val="0070C0"/>
                                </a:solidFill>
                                <a:latin typeface="Cambria Math"/>
                                <a:ea typeface="Cambria Math"/>
                              </a:rPr>
                              <m:t>𝒖</m:t>
                            </m:r>
                          </m:e>
                        </m:acc>
                        <m:r>
                          <a:rPr lang="en-US" i="1" smtClean="0">
                            <a:solidFill>
                              <a:srgbClr val="7030A0"/>
                            </a:solidFill>
                            <a:latin typeface="Cambria Math"/>
                            <a:ea typeface="Cambria Math"/>
                          </a:rPr>
                          <m:t>𝐻</m:t>
                        </m:r>
                      </m:e>
                    </m:d>
                    <m:r>
                      <a:rPr lang="en-US" i="1">
                        <a:latin typeface="Cambria Math"/>
                        <a:ea typeface="Cambria Math"/>
                      </a:rPr>
                      <m:t>+</m:t>
                    </m:r>
                    <m:acc>
                      <m:accPr>
                        <m:chr m:val="̇"/>
                        <m:ctrlPr>
                          <a:rPr lang="en-US" i="1">
                            <a:latin typeface="Cambria Math" panose="02040503050406030204" pitchFamily="18" charset="0"/>
                            <a:ea typeface="Cambria Math"/>
                          </a:rPr>
                        </m:ctrlPr>
                      </m:accPr>
                      <m:e>
                        <m:r>
                          <a:rPr lang="en-US" i="1">
                            <a:latin typeface="Cambria Math"/>
                            <a:ea typeface="Cambria Math"/>
                          </a:rPr>
                          <m:t>𝑏</m:t>
                        </m:r>
                      </m:e>
                    </m:acc>
                    <m:r>
                      <a:rPr lang="en-US" b="0" i="1" smtClean="0">
                        <a:latin typeface="Cambria Math" panose="02040503050406030204" pitchFamily="18" charset="0"/>
                        <a:ea typeface="Cambria Math"/>
                      </a:rPr>
                      <m:t>,       </m:t>
                    </m:r>
                  </m:oMath>
                </a14:m>
                <a:r>
                  <a:rPr lang="en-US" dirty="0">
                    <a:latin typeface="Calibri" panose="020F0502020204030204" pitchFamily="34" charset="0"/>
                    <a:cs typeface="Calibri" panose="020F0502020204030204" pitchFamily="34" charset="0"/>
                  </a:rPr>
                  <a:t>in</a:t>
                </a:r>
                <a:r>
                  <a:rPr lang="en-US" dirty="0"/>
                  <a:t> </a:t>
                </a:r>
                <a14:m>
                  <m:oMath xmlns:m="http://schemas.openxmlformats.org/officeDocument/2006/math">
                    <m:sSup>
                      <m:sSupPr>
                        <m:ctrlPr>
                          <a:rPr lang="en-US" i="1" smtClean="0">
                            <a:latin typeface="Cambria Math" panose="02040503050406030204" pitchFamily="18" charset="0"/>
                          </a:rPr>
                        </m:ctrlPr>
                      </m:sSupPr>
                      <m:e>
                        <m:r>
                          <m:rPr>
                            <m:sty m:val="p"/>
                          </m:rPr>
                          <a:rPr lang="el-GR" i="1" smtClean="0">
                            <a:latin typeface="Cambria Math" panose="02040503050406030204" pitchFamily="18" charset="0"/>
                            <a:ea typeface="Cambria Math" panose="02040503050406030204" pitchFamily="18" charset="0"/>
                          </a:rPr>
                          <m:t>Σ</m:t>
                        </m:r>
                      </m:e>
                      <m:sup>
                        <m:r>
                          <a:rPr lang="en-US" b="0" i="1" smtClean="0">
                            <a:latin typeface="Cambria Math" panose="02040503050406030204" pitchFamily="18" charset="0"/>
                          </a:rPr>
                          <m:t>+</m:t>
                        </m:r>
                      </m:sup>
                    </m:sSup>
                  </m:oMath>
                </a14:m>
                <a:endParaRPr lang="en-US" dirty="0">
                  <a:ea typeface="Cambria Math" panose="02040503050406030204" pitchFamily="18" charset="0"/>
                </a:endParaRPr>
              </a:p>
            </p:txBody>
          </p:sp>
        </mc:Choice>
        <mc:Fallback xmlns="">
          <p:sp>
            <p:nvSpPr>
              <p:cNvPr id="10" name="Rectangle 9">
                <a:extLst>
                  <a:ext uri="{FF2B5EF4-FFF2-40B4-BE49-F238E27FC236}">
                    <a16:creationId xmlns:a16="http://schemas.microsoft.com/office/drawing/2014/main" id="{86EFD5E4-0612-4997-BA08-0FA04A27DC9B}"/>
                  </a:ext>
                </a:extLst>
              </p:cNvPr>
              <p:cNvSpPr>
                <a:spLocks noRot="1" noChangeAspect="1" noMove="1" noResize="1" noEditPoints="1" noAdjustHandles="1" noChangeArrowheads="1" noChangeShapeType="1" noTextEdit="1"/>
              </p:cNvSpPr>
              <p:nvPr/>
            </p:nvSpPr>
            <p:spPr>
              <a:xfrm>
                <a:off x="308931" y="3786686"/>
                <a:ext cx="3052439" cy="499560"/>
              </a:xfrm>
              <a:prstGeom prst="rect">
                <a:avLst/>
              </a:prstGeom>
              <a:blipFill>
                <a:blip r:embed="rId4"/>
                <a:stretch>
                  <a:fillRect b="-5952"/>
                </a:stretch>
              </a:blipFill>
              <a:ln>
                <a:solidFill>
                  <a:schemeClr val="tx1"/>
                </a:solid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1" name="Rectangle 10">
                <a:extLst>
                  <a:ext uri="{FF2B5EF4-FFF2-40B4-BE49-F238E27FC236}">
                    <a16:creationId xmlns:a16="http://schemas.microsoft.com/office/drawing/2014/main" id="{BBE4BC3C-00D1-4755-AD4E-F667545B680D}"/>
                  </a:ext>
                </a:extLst>
              </p:cNvPr>
              <p:cNvSpPr/>
              <p:nvPr/>
            </p:nvSpPr>
            <p:spPr>
              <a:xfrm>
                <a:off x="-2209800" y="5505721"/>
                <a:ext cx="8442960" cy="818879"/>
              </a:xfrm>
              <a:prstGeom prst="rect">
                <a:avLst/>
              </a:prstGeom>
              <a:ln>
                <a:noFill/>
              </a:ln>
            </p:spPr>
            <p:txBody>
              <a:bodyPr wrap="square">
                <a:spAutoFit/>
              </a:bodyPr>
              <a:lstStyle/>
              <a:p>
                <a:pPr/>
                <a14:m>
                  <m:oMathPara xmlns:m="http://schemas.openxmlformats.org/officeDocument/2006/math">
                    <m:oMathParaPr>
                      <m:jc m:val="centerGroup"/>
                    </m:oMathParaPr>
                    <m:oMath xmlns:m="http://schemas.openxmlformats.org/officeDocument/2006/math">
                      <m:nary>
                        <m:naryPr>
                          <m:limLoc m:val="undOvr"/>
                          <m:subHide m:val="on"/>
                          <m:supHide m:val="on"/>
                          <m:ctrlPr>
                            <a:rPr lang="en-US" i="1" smtClean="0">
                              <a:latin typeface="Cambria Math" panose="02040503050406030204" pitchFamily="18" charset="0"/>
                              <a:ea typeface="Cambria Math" panose="02040503050406030204" pitchFamily="18" charset="0"/>
                            </a:rPr>
                          </m:ctrlPr>
                        </m:naryPr>
                        <m:sub/>
                        <m:sup/>
                        <m:e>
                          <m:f>
                            <m:fPr>
                              <m:ctrlPr>
                                <a:rPr lang="en-US" i="1">
                                  <a:latin typeface="Cambria Math" panose="02040503050406030204" pitchFamily="18" charset="0"/>
                                </a:rPr>
                              </m:ctrlPr>
                            </m:fPr>
                            <m:num>
                              <m:r>
                                <a:rPr lang="en-US" i="1">
                                  <a:latin typeface="Cambria Math"/>
                                </a:rPr>
                                <m:t>𝜕</m:t>
                              </m:r>
                              <m:r>
                                <a:rPr lang="en-US" i="1" smtClean="0">
                                  <a:solidFill>
                                    <a:srgbClr val="7030A0"/>
                                  </a:solidFill>
                                  <a:latin typeface="Cambria Math"/>
                                </a:rPr>
                                <m:t>𝐻</m:t>
                              </m:r>
                            </m:num>
                            <m:den>
                              <m:r>
                                <a:rPr lang="en-US" i="1">
                                  <a:latin typeface="Cambria Math"/>
                                </a:rPr>
                                <m:t>𝜕</m:t>
                              </m:r>
                              <m:r>
                                <a:rPr lang="en-US" i="1">
                                  <a:latin typeface="Cambria Math"/>
                                </a:rPr>
                                <m:t>𝑡</m:t>
                              </m:r>
                            </m:den>
                          </m:f>
                          <m:d>
                            <m:dPr>
                              <m:ctrlPr>
                                <a:rPr lang="en-US" b="0" i="1" smtClean="0">
                                  <a:latin typeface="Cambria Math" panose="02040503050406030204" pitchFamily="18" charset="0"/>
                                </a:rPr>
                              </m:ctrlPr>
                            </m:dPr>
                            <m:e>
                              <m:r>
                                <a:rPr lang="en-US" b="0" i="1" smtClean="0">
                                  <a:latin typeface="Cambria Math" panose="02040503050406030204" pitchFamily="18" charset="0"/>
                                </a:rPr>
                                <m:t>𝑣</m:t>
                              </m:r>
                              <m:r>
                                <a:rPr lang="en-US" b="0" i="1" smtClean="0">
                                  <a:latin typeface="Cambria Math" panose="02040503050406030204" pitchFamily="18" charset="0"/>
                                </a:rPr>
                                <m:t>−</m:t>
                              </m:r>
                              <m:r>
                                <a:rPr lang="en-US" b="0" i="1" smtClean="0">
                                  <a:solidFill>
                                    <a:srgbClr val="7030A0"/>
                                  </a:solidFill>
                                  <a:latin typeface="Cambria Math" panose="02040503050406030204" pitchFamily="18" charset="0"/>
                                </a:rPr>
                                <m:t>𝐻</m:t>
                              </m:r>
                            </m:e>
                          </m:d>
                          <m:r>
                            <a:rPr lang="en-US" b="0" i="1" smtClean="0">
                              <a:latin typeface="Cambria Math" panose="02040503050406030204" pitchFamily="18" charset="0"/>
                              <a:ea typeface="Cambria Math" panose="02040503050406030204" pitchFamily="18" charset="0"/>
                            </a:rPr>
                            <m:t>≥</m:t>
                          </m:r>
                          <m:nary>
                            <m:naryPr>
                              <m:limLoc m:val="undOvr"/>
                              <m:subHide m:val="on"/>
                              <m:supHide m:val="on"/>
                              <m:ctrlPr>
                                <a:rPr lang="en-US" i="1">
                                  <a:latin typeface="Cambria Math" panose="02040503050406030204" pitchFamily="18" charset="0"/>
                                  <a:ea typeface="Cambria Math" panose="02040503050406030204" pitchFamily="18" charset="0"/>
                                </a:rPr>
                              </m:ctrlPr>
                            </m:naryPr>
                            <m:sub/>
                            <m:sup/>
                            <m:e>
                              <m:d>
                                <m:dPr>
                                  <m:ctrlPr>
                                    <a:rPr lang="en-US" i="1">
                                      <a:latin typeface="Cambria Math" panose="02040503050406030204" pitchFamily="18" charset="0"/>
                                      <a:ea typeface="Cambria Math" panose="02040503050406030204" pitchFamily="18" charset="0"/>
                                    </a:rPr>
                                  </m:ctrlPr>
                                </m:dPr>
                                <m:e>
                                  <m:acc>
                                    <m:accPr>
                                      <m:chr m:val="̅"/>
                                      <m:ctrlPr>
                                        <a:rPr lang="en-US" b="1" i="1">
                                          <a:latin typeface="Cambria Math" panose="02040503050406030204" pitchFamily="18" charset="0"/>
                                          <a:ea typeface="Cambria Math" panose="02040503050406030204" pitchFamily="18" charset="0"/>
                                        </a:rPr>
                                      </m:ctrlPr>
                                    </m:accPr>
                                    <m:e>
                                      <m:r>
                                        <a:rPr lang="en-US" b="1" i="1">
                                          <a:solidFill>
                                            <a:srgbClr val="0070C0"/>
                                          </a:solidFill>
                                          <a:latin typeface="Cambria Math" panose="02040503050406030204" pitchFamily="18" charset="0"/>
                                          <a:ea typeface="Cambria Math" panose="02040503050406030204" pitchFamily="18" charset="0"/>
                                        </a:rPr>
                                        <m:t>𝒖</m:t>
                                      </m:r>
                                    </m:e>
                                  </m:acc>
                                  <m:r>
                                    <m:rPr>
                                      <m:brk/>
                                    </m:rPr>
                                    <a:rPr lang="en-US" i="1">
                                      <a:latin typeface="Cambria Math" panose="02040503050406030204" pitchFamily="18" charset="0"/>
                                      <a:ea typeface="Cambria Math" panose="02040503050406030204" pitchFamily="18" charset="0"/>
                                    </a:rPr>
                                    <m:t>𝐻</m:t>
                                  </m:r>
                                </m:e>
                              </m:d>
                              <m:r>
                                <m:rPr>
                                  <m:brk/>
                                </m:rP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m:t>
                              </m:r>
                              <m:d>
                                <m:dPr>
                                  <m:ctrlPr>
                                    <a:rPr lang="en-US" i="1">
                                      <a:latin typeface="Cambria Math" panose="02040503050406030204" pitchFamily="18" charset="0"/>
                                      <a:ea typeface="Cambria Math" panose="02040503050406030204" pitchFamily="18" charset="0"/>
                                    </a:rPr>
                                  </m:ctrlPr>
                                </m:dPr>
                                <m:e>
                                  <m:r>
                                    <m:rPr>
                                      <m:brk/>
                                    </m:rPr>
                                    <a:rPr lang="en-US" i="1">
                                      <a:latin typeface="Cambria Math" panose="02040503050406030204" pitchFamily="18" charset="0"/>
                                      <a:ea typeface="Cambria Math" panose="02040503050406030204" pitchFamily="18" charset="0"/>
                                    </a:rPr>
                                    <m:t>𝑣</m:t>
                                  </m:r>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𝐻</m:t>
                                  </m:r>
                                </m:e>
                              </m:d>
                              <m:r>
                                <m:rPr>
                                  <m:brk/>
                                </m:rPr>
                                <a:rPr lang="en-US" i="1">
                                  <a:latin typeface="Cambria Math" panose="02040503050406030204" pitchFamily="18" charset="0"/>
                                  <a:ea typeface="Cambria Math" panose="02040503050406030204" pitchFamily="18" charset="0"/>
                                </a:rPr>
                                <m:t> </m:t>
                              </m:r>
                              <m:r>
                                <a:rPr lang="en-US" i="1">
                                  <a:latin typeface="Cambria Math" panose="02040503050406030204" pitchFamily="18" charset="0"/>
                                  <a:ea typeface="Cambria Math" panose="02040503050406030204" pitchFamily="18" charset="0"/>
                                </a:rPr>
                                <m:t> </m:t>
                              </m:r>
                            </m:e>
                          </m:nary>
                        </m:e>
                      </m:nary>
                    </m:oMath>
                  </m:oMathPara>
                </a14:m>
                <a:endParaRPr lang="en-US" dirty="0">
                  <a:ea typeface="Cambria Math" panose="02040503050406030204" pitchFamily="18" charset="0"/>
                </a:endParaRPr>
              </a:p>
            </p:txBody>
          </p:sp>
        </mc:Choice>
        <mc:Fallback xmlns="">
          <p:sp>
            <p:nvSpPr>
              <p:cNvPr id="11" name="Rectangle 10">
                <a:extLst>
                  <a:ext uri="{FF2B5EF4-FFF2-40B4-BE49-F238E27FC236}">
                    <a16:creationId xmlns:a16="http://schemas.microsoft.com/office/drawing/2014/main" id="{BBE4BC3C-00D1-4755-AD4E-F667545B680D}"/>
                  </a:ext>
                </a:extLst>
              </p:cNvPr>
              <p:cNvSpPr>
                <a:spLocks noRot="1" noChangeAspect="1" noMove="1" noResize="1" noEditPoints="1" noAdjustHandles="1" noChangeArrowheads="1" noChangeShapeType="1" noTextEdit="1"/>
              </p:cNvSpPr>
              <p:nvPr/>
            </p:nvSpPr>
            <p:spPr>
              <a:xfrm>
                <a:off x="-2209800" y="5505721"/>
                <a:ext cx="8442960" cy="818879"/>
              </a:xfrm>
              <a:prstGeom prst="rect">
                <a:avLst/>
              </a:prstGeom>
              <a:blipFill>
                <a:blip r:embed="rId6"/>
                <a:stretch>
                  <a:fillRect/>
                </a:stretch>
              </a:blipFill>
              <a:ln>
                <a:noFill/>
              </a:ln>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9" name="Rectangle 8">
                <a:extLst>
                  <a:ext uri="{FF2B5EF4-FFF2-40B4-BE49-F238E27FC236}">
                    <a16:creationId xmlns:a16="http://schemas.microsoft.com/office/drawing/2014/main" id="{144CADA2-954B-4AD2-BE34-A932221ED5E6}"/>
                  </a:ext>
                </a:extLst>
              </p:cNvPr>
              <p:cNvSpPr/>
              <p:nvPr/>
            </p:nvSpPr>
            <p:spPr>
              <a:xfrm>
                <a:off x="5116225" y="5670544"/>
                <a:ext cx="2205091" cy="369332"/>
              </a:xfrm>
              <a:prstGeom prst="rect">
                <a:avLst/>
              </a:prstGeom>
            </p:spPr>
            <p:txBody>
              <a:bodyPr wrap="none">
                <a:spAutoFit/>
              </a:bodyPr>
              <a:lstStyle/>
              <a:p>
                <a:pPr/>
                <a14:m>
                  <m:oMathPara xmlns:m="http://schemas.openxmlformats.org/officeDocument/2006/math">
                    <m:oMathParaPr>
                      <m:jc m:val="centerGroup"/>
                    </m:oMathParaPr>
                    <m:oMath xmlns:m="http://schemas.openxmlformats.org/officeDocument/2006/math">
                      <m:r>
                        <m:rPr>
                          <m:brk/>
                        </m:rPr>
                        <a:rPr lang="en-US" i="1" smtClean="0">
                          <a:latin typeface="Cambria Math" panose="02040503050406030204" pitchFamily="18" charset="0"/>
                          <a:ea typeface="Cambria Math" panose="02040503050406030204" pitchFamily="18" charset="0"/>
                        </a:rPr>
                        <m:t>𝐻</m:t>
                      </m:r>
                      <m:r>
                        <a:rPr lang="el-GR" i="1">
                          <a:latin typeface="Cambria Math" panose="02040503050406030204" pitchFamily="18" charset="0"/>
                          <a:ea typeface="Cambria Math" panose="02040503050406030204" pitchFamily="18" charset="0"/>
                        </a:rPr>
                        <m:t>≥</m:t>
                      </m:r>
                      <m:r>
                        <m:rPr>
                          <m:brk/>
                        </m:rPr>
                        <a:rPr lang="en-US" i="1">
                          <a:latin typeface="Cambria Math" panose="02040503050406030204" pitchFamily="18" charset="0"/>
                          <a:ea typeface="Cambria Math" panose="02040503050406030204" pitchFamily="18" charset="0"/>
                        </a:rPr>
                        <m:t>0</m:t>
                      </m:r>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𝑣</m:t>
                      </m:r>
                      <m:r>
                        <a:rPr lang="en-US" i="1">
                          <a:latin typeface="Cambria Math" panose="02040503050406030204" pitchFamily="18" charset="0"/>
                          <a:ea typeface="Cambria Math" panose="02040503050406030204" pitchFamily="18" charset="0"/>
                        </a:rPr>
                        <m:t>≥</m:t>
                      </m:r>
                      <m:r>
                        <m:rPr>
                          <m:brk/>
                        </m:rPr>
                        <a:rPr lang="en-US" i="1">
                          <a:latin typeface="Cambria Math" panose="02040503050406030204" pitchFamily="18" charset="0"/>
                          <a:ea typeface="Cambria Math" panose="02040503050406030204" pitchFamily="18" charset="0"/>
                        </a:rPr>
                        <m:t>0</m:t>
                      </m:r>
                      <m:r>
                        <a:rPr lang="en-US" b="0" i="1" smtClean="0">
                          <a:latin typeface="Cambria Math" panose="02040503050406030204" pitchFamily="18" charset="0"/>
                          <a:ea typeface="Cambria Math" panose="02040503050406030204" pitchFamily="18" charset="0"/>
                        </a:rPr>
                        <m:t>,</m:t>
                      </m:r>
                      <m:r>
                        <a:rPr lang="en-US" b="0" i="0" smtClean="0">
                          <a:latin typeface="Cambria Math" panose="02040503050406030204" pitchFamily="18" charset="0"/>
                          <a:ea typeface="Cambria Math" panose="02040503050406030204" pitchFamily="18" charset="0"/>
                        </a:rPr>
                        <m:t> </m:t>
                      </m:r>
                      <m:r>
                        <m:rPr>
                          <m:sty m:val="p"/>
                        </m:rPr>
                        <a:rPr lang="en-US" i="0">
                          <a:latin typeface="Cambria Math" panose="02040503050406030204" pitchFamily="18" charset="0"/>
                          <a:ea typeface="Cambria Math" panose="02040503050406030204" pitchFamily="18" charset="0"/>
                        </a:rPr>
                        <m:t>in</m:t>
                      </m:r>
                      <m:r>
                        <a:rPr lang="en-US" i="1">
                          <a:latin typeface="Cambria Math" panose="02040503050406030204" pitchFamily="18" charset="0"/>
                          <a:ea typeface="Cambria Math" panose="02040503050406030204" pitchFamily="18" charset="0"/>
                        </a:rPr>
                        <m:t>  </m:t>
                      </m:r>
                      <m:r>
                        <m:rPr>
                          <m:sty m:val="p"/>
                        </m:rPr>
                        <a:rPr lang="el-GR" i="1">
                          <a:latin typeface="Cambria Math" panose="02040503050406030204" pitchFamily="18" charset="0"/>
                          <a:ea typeface="Cambria Math" panose="02040503050406030204" pitchFamily="18" charset="0"/>
                        </a:rPr>
                        <m:t>Σ</m:t>
                      </m:r>
                    </m:oMath>
                  </m:oMathPara>
                </a14:m>
                <a:endParaRPr lang="en-US" dirty="0"/>
              </a:p>
            </p:txBody>
          </p:sp>
        </mc:Choice>
        <mc:Fallback xmlns="">
          <p:sp>
            <p:nvSpPr>
              <p:cNvPr id="9" name="Rectangle 8">
                <a:extLst>
                  <a:ext uri="{FF2B5EF4-FFF2-40B4-BE49-F238E27FC236}">
                    <a16:creationId xmlns:a16="http://schemas.microsoft.com/office/drawing/2014/main" id="{144CADA2-954B-4AD2-BE34-A932221ED5E6}"/>
                  </a:ext>
                </a:extLst>
              </p:cNvPr>
              <p:cNvSpPr>
                <a:spLocks noRot="1" noChangeAspect="1" noMove="1" noResize="1" noEditPoints="1" noAdjustHandles="1" noChangeArrowheads="1" noChangeShapeType="1" noTextEdit="1"/>
              </p:cNvSpPr>
              <p:nvPr/>
            </p:nvSpPr>
            <p:spPr>
              <a:xfrm>
                <a:off x="5116225" y="5670544"/>
                <a:ext cx="2205091" cy="369332"/>
              </a:xfrm>
              <a:prstGeom prst="rect">
                <a:avLst/>
              </a:prstGeom>
              <a:blipFill>
                <a:blip r:embed="rId7"/>
                <a:stretch>
                  <a:fillRect/>
                </a:stretch>
              </a:blipFill>
            </p:spPr>
            <p:txBody>
              <a:bodyPr/>
              <a:lstStyle/>
              <a:p>
                <a:r>
                  <a:rPr lang="en-US">
                    <a:noFill/>
                  </a:rPr>
                  <a:t> </a:t>
                </a:r>
              </a:p>
            </p:txBody>
          </p:sp>
        </mc:Fallback>
      </mc:AlternateContent>
      <p:sp>
        <p:nvSpPr>
          <p:cNvPr id="12" name="Rectangle 11">
            <a:extLst>
              <a:ext uri="{FF2B5EF4-FFF2-40B4-BE49-F238E27FC236}">
                <a16:creationId xmlns:a16="http://schemas.microsoft.com/office/drawing/2014/main" id="{6106CC05-719F-4F36-9CC9-3D654A6409F5}"/>
              </a:ext>
            </a:extLst>
          </p:cNvPr>
          <p:cNvSpPr/>
          <p:nvPr/>
        </p:nvSpPr>
        <p:spPr>
          <a:xfrm>
            <a:off x="76200" y="6520935"/>
            <a:ext cx="3770391" cy="369332"/>
          </a:xfrm>
          <a:prstGeom prst="rect">
            <a:avLst/>
          </a:prstGeom>
        </p:spPr>
        <p:txBody>
          <a:bodyPr wrap="none">
            <a:spAutoFit/>
          </a:bodyPr>
          <a:lstStyle/>
          <a:p>
            <a:r>
              <a:rPr lang="en-US" dirty="0">
                <a:solidFill>
                  <a:schemeClr val="bg1"/>
                </a:solidFill>
                <a:latin typeface="Calibri" panose="020F0502020204030204" pitchFamily="34" charset="0"/>
                <a:cs typeface="Calibri" panose="020F0502020204030204" pitchFamily="34" charset="0"/>
              </a:rPr>
              <a:t>*Bondzio </a:t>
            </a:r>
            <a:r>
              <a:rPr lang="en-US" i="1" dirty="0">
                <a:solidFill>
                  <a:schemeClr val="bg1"/>
                </a:solidFill>
                <a:latin typeface="Calibri" panose="020F0502020204030204" pitchFamily="34" charset="0"/>
                <a:cs typeface="Calibri" panose="020F0502020204030204" pitchFamily="34" charset="0"/>
              </a:rPr>
              <a:t>et al. </a:t>
            </a:r>
            <a:r>
              <a:rPr lang="en-US" dirty="0">
                <a:solidFill>
                  <a:schemeClr val="bg1"/>
                </a:solidFill>
                <a:latin typeface="Calibri" panose="020F0502020204030204" pitchFamily="34" charset="0"/>
                <a:cs typeface="Calibri" panose="020F0502020204030204" pitchFamily="34" charset="0"/>
              </a:rPr>
              <a:t>2016.  **</a:t>
            </a:r>
            <a:r>
              <a:rPr lang="en-US" dirty="0" err="1">
                <a:solidFill>
                  <a:schemeClr val="bg1"/>
                </a:solidFill>
                <a:latin typeface="Calibri" panose="020F0502020204030204" pitchFamily="34" charset="0"/>
                <a:cs typeface="Calibri" panose="020F0502020204030204" pitchFamily="34" charset="0"/>
              </a:rPr>
              <a:t>Bueler</a:t>
            </a:r>
            <a:r>
              <a:rPr lang="en-US" dirty="0">
                <a:solidFill>
                  <a:schemeClr val="bg1"/>
                </a:solidFill>
                <a:latin typeface="Calibri" panose="020F0502020204030204" pitchFamily="34" charset="0"/>
                <a:cs typeface="Calibri" panose="020F0502020204030204" pitchFamily="34" charset="0"/>
              </a:rPr>
              <a:t>, 2016.</a:t>
            </a:r>
            <a:endParaRPr lang="en-US" dirty="0">
              <a:solidFill>
                <a:schemeClr val="bg1"/>
              </a:solidFill>
            </a:endParaRPr>
          </a:p>
        </p:txBody>
      </p:sp>
      <p:sp>
        <p:nvSpPr>
          <p:cNvPr id="13" name="Rectangle 12">
            <a:extLst>
              <a:ext uri="{FF2B5EF4-FFF2-40B4-BE49-F238E27FC236}">
                <a16:creationId xmlns:a16="http://schemas.microsoft.com/office/drawing/2014/main" id="{2C371EB5-1B55-47BF-A95F-0A60E5C895DC}"/>
              </a:ext>
            </a:extLst>
          </p:cNvPr>
          <p:cNvSpPr/>
          <p:nvPr/>
        </p:nvSpPr>
        <p:spPr>
          <a:xfrm>
            <a:off x="152400" y="5486384"/>
            <a:ext cx="7086600" cy="735287"/>
          </a:xfrm>
          <a:prstGeom prst="rect">
            <a:avLst/>
          </a:prstGeom>
          <a:noFill/>
          <a:ln w="31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Arrow: Down 13">
            <a:extLst>
              <a:ext uri="{FF2B5EF4-FFF2-40B4-BE49-F238E27FC236}">
                <a16:creationId xmlns:a16="http://schemas.microsoft.com/office/drawing/2014/main" id="{0D1D12E9-5483-4E6A-923D-A105E44D198A}"/>
              </a:ext>
            </a:extLst>
          </p:cNvPr>
          <p:cNvSpPr/>
          <p:nvPr/>
        </p:nvSpPr>
        <p:spPr>
          <a:xfrm>
            <a:off x="1664031" y="4511935"/>
            <a:ext cx="152400" cy="706259"/>
          </a:xfrm>
          <a:prstGeom prst="downArrow">
            <a:avLst/>
          </a:prstGeom>
          <a:noFill/>
          <a:ln w="31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mc:AlternateContent xmlns:mc="http://schemas.openxmlformats.org/markup-compatibility/2006" xmlns:a14="http://schemas.microsoft.com/office/drawing/2010/main">
        <mc:Choice Requires="a14">
          <p:sp>
            <p:nvSpPr>
              <p:cNvPr id="18" name="Rectangle 17">
                <a:extLst>
                  <a:ext uri="{FF2B5EF4-FFF2-40B4-BE49-F238E27FC236}">
                    <a16:creationId xmlns:a16="http://schemas.microsoft.com/office/drawing/2014/main" id="{EBCEB2FE-6B99-433E-B8DF-4548ADFE81B7}"/>
                  </a:ext>
                </a:extLst>
              </p:cNvPr>
              <p:cNvSpPr/>
              <p:nvPr/>
            </p:nvSpPr>
            <p:spPr>
              <a:xfrm>
                <a:off x="3573780" y="5498189"/>
                <a:ext cx="1643847" cy="818879"/>
              </a:xfrm>
              <a:prstGeom prst="rect">
                <a:avLst/>
              </a:prstGeom>
            </p:spPr>
            <p:txBody>
              <a:bodyPr wrap="none">
                <a:spAutoFit/>
              </a:bodyPr>
              <a:lstStyle/>
              <a:p>
                <a:pPr/>
                <a14:m>
                  <m:oMathPara xmlns:m="http://schemas.openxmlformats.org/officeDocument/2006/math">
                    <m:oMathParaPr>
                      <m:jc m:val="centerGroup"/>
                    </m:oMathParaPr>
                    <m:oMath xmlns:m="http://schemas.openxmlformats.org/officeDocument/2006/math">
                      <m:r>
                        <m:rPr>
                          <m:brk/>
                        </m:rPr>
                        <a:rPr lang="en-US" i="1">
                          <a:latin typeface="Cambria Math" panose="02040503050406030204" pitchFamily="18" charset="0"/>
                          <a:ea typeface="Cambria Math" panose="02040503050406030204" pitchFamily="18" charset="0"/>
                        </a:rPr>
                        <m:t>+</m:t>
                      </m:r>
                      <m:nary>
                        <m:naryPr>
                          <m:limLoc m:val="undOvr"/>
                          <m:subHide m:val="on"/>
                          <m:supHide m:val="on"/>
                          <m:ctrlPr>
                            <a:rPr lang="en-US" i="1">
                              <a:latin typeface="Cambria Math" panose="02040503050406030204" pitchFamily="18" charset="0"/>
                              <a:ea typeface="Cambria Math" panose="02040503050406030204" pitchFamily="18" charset="0"/>
                            </a:rPr>
                          </m:ctrlPr>
                        </m:naryPr>
                        <m:sub/>
                        <m:sup/>
                        <m:e>
                          <m:r>
                            <m:rPr>
                              <m:brk/>
                            </m:rPr>
                            <a:rPr lang="en-US" i="1">
                              <a:latin typeface="Cambria Math" panose="02040503050406030204" pitchFamily="18" charset="0"/>
                              <a:ea typeface="Cambria Math" panose="02040503050406030204" pitchFamily="18" charset="0"/>
                            </a:rPr>
                            <m:t>𝜃</m:t>
                          </m:r>
                          <m:d>
                            <m:dPr>
                              <m:ctrlPr>
                                <a:rPr lang="en-US" i="1">
                                  <a:latin typeface="Cambria Math" panose="02040503050406030204" pitchFamily="18" charset="0"/>
                                  <a:ea typeface="Cambria Math" panose="02040503050406030204" pitchFamily="18" charset="0"/>
                                </a:rPr>
                              </m:ctrlPr>
                            </m:dPr>
                            <m:e>
                              <m:r>
                                <a:rPr lang="en-US" i="1">
                                  <a:latin typeface="Cambria Math" panose="02040503050406030204" pitchFamily="18" charset="0"/>
                                  <a:ea typeface="Cambria Math" panose="02040503050406030204" pitchFamily="18" charset="0"/>
                                </a:rPr>
                                <m:t>𝑣</m:t>
                              </m:r>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𝐻</m:t>
                              </m:r>
                            </m:e>
                          </m:d>
                          <m:r>
                            <a:rPr lang="en-US" i="1">
                              <a:latin typeface="Cambria Math" panose="02040503050406030204" pitchFamily="18" charset="0"/>
                              <a:ea typeface="Cambria Math" panose="02040503050406030204" pitchFamily="18" charset="0"/>
                            </a:rPr>
                            <m:t>,</m:t>
                          </m:r>
                        </m:e>
                      </m:nary>
                    </m:oMath>
                  </m:oMathPara>
                </a14:m>
                <a:endParaRPr lang="en-US" dirty="0"/>
              </a:p>
            </p:txBody>
          </p:sp>
        </mc:Choice>
        <mc:Fallback xmlns="">
          <p:sp>
            <p:nvSpPr>
              <p:cNvPr id="18" name="Rectangle 17">
                <a:extLst>
                  <a:ext uri="{FF2B5EF4-FFF2-40B4-BE49-F238E27FC236}">
                    <a16:creationId xmlns:a16="http://schemas.microsoft.com/office/drawing/2014/main" id="{EBCEB2FE-6B99-433E-B8DF-4548ADFE81B7}"/>
                  </a:ext>
                </a:extLst>
              </p:cNvPr>
              <p:cNvSpPr>
                <a:spLocks noRot="1" noChangeAspect="1" noMove="1" noResize="1" noEditPoints="1" noAdjustHandles="1" noChangeArrowheads="1" noChangeShapeType="1" noTextEdit="1"/>
              </p:cNvSpPr>
              <p:nvPr/>
            </p:nvSpPr>
            <p:spPr>
              <a:xfrm>
                <a:off x="3573780" y="5498189"/>
                <a:ext cx="1643847" cy="818879"/>
              </a:xfrm>
              <a:prstGeom prst="rect">
                <a:avLst/>
              </a:prstGeom>
              <a:blipFill>
                <a:blip r:embed="rId8"/>
                <a:stretch>
                  <a:fillRect/>
                </a:stretch>
              </a:blipFill>
            </p:spPr>
            <p:txBody>
              <a:bodyPr/>
              <a:lstStyle/>
              <a:p>
                <a:r>
                  <a:rPr lang="en-US">
                    <a:noFill/>
                  </a:rPr>
                  <a:t> </a:t>
                </a:r>
              </a:p>
            </p:txBody>
          </p:sp>
        </mc:Fallback>
      </mc:AlternateContent>
      <p:pic>
        <p:nvPicPr>
          <p:cNvPr id="4" name="Picture 3">
            <a:extLst>
              <a:ext uri="{FF2B5EF4-FFF2-40B4-BE49-F238E27FC236}">
                <a16:creationId xmlns:a16="http://schemas.microsoft.com/office/drawing/2014/main" id="{61D89EB3-43AE-4A6C-B275-DF2BB42E164A}"/>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6506902" y="3561994"/>
            <a:ext cx="2205091" cy="1705415"/>
          </a:xfrm>
          <a:prstGeom prst="rect">
            <a:avLst/>
          </a:prstGeom>
        </p:spPr>
      </p:pic>
      <p:sp>
        <p:nvSpPr>
          <p:cNvPr id="3" name="Slide Number Placeholder 2">
            <a:extLst>
              <a:ext uri="{FF2B5EF4-FFF2-40B4-BE49-F238E27FC236}">
                <a16:creationId xmlns:a16="http://schemas.microsoft.com/office/drawing/2014/main" id="{52E0C399-ABC2-4BFB-83AF-25AEB106657F}"/>
              </a:ext>
            </a:extLst>
          </p:cNvPr>
          <p:cNvSpPr>
            <a:spLocks noGrp="1"/>
          </p:cNvSpPr>
          <p:nvPr>
            <p:ph type="sldNum" sz="quarter" idx="12"/>
          </p:nvPr>
        </p:nvSpPr>
        <p:spPr/>
        <p:txBody>
          <a:bodyPr/>
          <a:lstStyle/>
          <a:p>
            <a:pPr>
              <a:defRPr/>
            </a:pPr>
            <a:fld id="{2A15FF60-7704-4620-8B86-669943715AE2}" type="slidenum">
              <a:rPr lang="en-US" smtClean="0"/>
              <a:pPr>
                <a:defRPr/>
              </a:pPr>
              <a:t>153</a:t>
            </a:fld>
            <a:endParaRPr lang="en-US"/>
          </a:p>
        </p:txBody>
      </p:sp>
      <p:sp>
        <p:nvSpPr>
          <p:cNvPr id="5" name="Footer Placeholder 4">
            <a:extLst>
              <a:ext uri="{FF2B5EF4-FFF2-40B4-BE49-F238E27FC236}">
                <a16:creationId xmlns:a16="http://schemas.microsoft.com/office/drawing/2014/main" id="{E97D4A38-81F0-4D56-B45F-A98AC11CF8CC}"/>
              </a:ext>
            </a:extLst>
          </p:cNvPr>
          <p:cNvSpPr>
            <a:spLocks noGrp="1"/>
          </p:cNvSpPr>
          <p:nvPr>
            <p:ph type="ftr" sz="quarter" idx="11"/>
          </p:nvPr>
        </p:nvSpPr>
        <p:spPr/>
        <p:txBody>
          <a:bodyPr/>
          <a:lstStyle/>
          <a:p>
            <a:pPr>
              <a:defRPr/>
            </a:pPr>
            <a:endParaRPr lang="en-US" dirty="0"/>
          </a:p>
        </p:txBody>
      </p:sp>
    </p:spTree>
    <p:extLst>
      <p:ext uri="{BB962C8B-B14F-4D97-AF65-F5344CB8AC3E}">
        <p14:creationId xmlns:p14="http://schemas.microsoft.com/office/powerpoint/2010/main" val="1348635633"/>
      </p:ext>
    </p:extLst>
  </p:cSld>
  <p:clrMapOvr>
    <a:masterClrMapping/>
  </p:clrMapOvr>
</p:sld>
</file>

<file path=ppt/slides/slide1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Title 1"/>
          <p:cNvSpPr>
            <a:spLocks noGrp="1"/>
          </p:cNvSpPr>
          <p:nvPr>
            <p:ph type="title"/>
          </p:nvPr>
        </p:nvSpPr>
        <p:spPr>
          <a:xfrm>
            <a:off x="85725" y="-228600"/>
            <a:ext cx="8991600" cy="1261646"/>
          </a:xfrm>
          <a:solidFill>
            <a:schemeClr val="bg1"/>
          </a:solidFill>
        </p:spPr>
        <p:txBody>
          <a:bodyPr/>
          <a:lstStyle/>
          <a:p>
            <a:pPr algn="l"/>
            <a:r>
              <a:rPr lang="en-US" sz="3600" dirty="0">
                <a:solidFill>
                  <a:schemeClr val="tx1"/>
                </a:solidFill>
                <a:latin typeface="Calibri" panose="020F0502020204030204" pitchFamily="34" charset="0"/>
              </a:rPr>
              <a:t>PISCEES &amp; E3SM Coupling Validation</a:t>
            </a:r>
          </a:p>
        </p:txBody>
      </p:sp>
      <p:sp>
        <p:nvSpPr>
          <p:cNvPr id="14" name="Rectangle 13"/>
          <p:cNvSpPr/>
          <p:nvPr/>
        </p:nvSpPr>
        <p:spPr>
          <a:xfrm>
            <a:off x="0" y="1460500"/>
            <a:ext cx="9163050" cy="4705350"/>
          </a:xfrm>
          <a:prstGeom prst="rect">
            <a:avLst/>
          </a:prstGeom>
          <a:solidFill>
            <a:srgbClr val="FFFFFF"/>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Shape 146"/>
          <p:cNvSpPr txBox="1">
            <a:spLocks/>
          </p:cNvSpPr>
          <p:nvPr/>
        </p:nvSpPr>
        <p:spPr bwMode="auto">
          <a:xfrm>
            <a:off x="28575" y="296218"/>
            <a:ext cx="8229600" cy="13716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pitchFamily="-112" charset="0"/>
                <a:ea typeface="ＭＳ Ｐゴシック" pitchFamily="-112" charset="-128"/>
                <a:cs typeface="ＭＳ Ｐゴシック" pitchFamily="-112" charset="-128"/>
              </a:defRPr>
            </a:lvl2pPr>
            <a:lvl3pPr algn="ctr" rtl="0" eaLnBrk="0" fontAlgn="base" hangingPunct="0">
              <a:spcBef>
                <a:spcPct val="0"/>
              </a:spcBef>
              <a:spcAft>
                <a:spcPct val="0"/>
              </a:spcAft>
              <a:defRPr sz="4400">
                <a:solidFill>
                  <a:schemeClr val="tx2"/>
                </a:solidFill>
                <a:latin typeface="Arial" pitchFamily="-112" charset="0"/>
                <a:ea typeface="ＭＳ Ｐゴシック" pitchFamily="-112" charset="-128"/>
                <a:cs typeface="ＭＳ Ｐゴシック" pitchFamily="-112" charset="-128"/>
              </a:defRPr>
            </a:lvl3pPr>
            <a:lvl4pPr algn="ctr" rtl="0" eaLnBrk="0" fontAlgn="base" hangingPunct="0">
              <a:spcBef>
                <a:spcPct val="0"/>
              </a:spcBef>
              <a:spcAft>
                <a:spcPct val="0"/>
              </a:spcAft>
              <a:defRPr sz="4400">
                <a:solidFill>
                  <a:schemeClr val="tx2"/>
                </a:solidFill>
                <a:latin typeface="Arial" pitchFamily="-112" charset="0"/>
                <a:ea typeface="ＭＳ Ｐゴシック" pitchFamily="-112" charset="-128"/>
                <a:cs typeface="ＭＳ Ｐゴシック" pitchFamily="-112" charset="-128"/>
              </a:defRPr>
            </a:lvl4pPr>
            <a:lvl5pPr algn="ctr" rtl="0" eaLnBrk="0" fontAlgn="base" hangingPunct="0">
              <a:spcBef>
                <a:spcPct val="0"/>
              </a:spcBef>
              <a:spcAft>
                <a:spcPct val="0"/>
              </a:spcAft>
              <a:defRPr sz="4400">
                <a:solidFill>
                  <a:schemeClr val="tx2"/>
                </a:solidFill>
                <a:latin typeface="Arial" pitchFamily="-112" charset="0"/>
                <a:ea typeface="ＭＳ Ｐゴシック" pitchFamily="-112" charset="-128"/>
                <a:cs typeface="ＭＳ Ｐゴシック" pitchFamily="-112" charset="-128"/>
              </a:defRPr>
            </a:lvl5pPr>
            <a:lvl6pPr marL="457200" algn="ctr" rtl="0" fontAlgn="base">
              <a:spcBef>
                <a:spcPct val="0"/>
              </a:spcBef>
              <a:spcAft>
                <a:spcPct val="0"/>
              </a:spcAft>
              <a:defRPr sz="4400">
                <a:solidFill>
                  <a:schemeClr val="tx2"/>
                </a:solidFill>
                <a:latin typeface="Arial" pitchFamily="-112" charset="0"/>
                <a:ea typeface="ＭＳ Ｐゴシック" pitchFamily="-112" charset="-128"/>
                <a:cs typeface="ＭＳ Ｐゴシック" pitchFamily="-112" charset="-128"/>
              </a:defRPr>
            </a:lvl6pPr>
            <a:lvl7pPr marL="914400" algn="ctr" rtl="0" fontAlgn="base">
              <a:spcBef>
                <a:spcPct val="0"/>
              </a:spcBef>
              <a:spcAft>
                <a:spcPct val="0"/>
              </a:spcAft>
              <a:defRPr sz="4400">
                <a:solidFill>
                  <a:schemeClr val="tx2"/>
                </a:solidFill>
                <a:latin typeface="Arial" pitchFamily="-112" charset="0"/>
                <a:ea typeface="ＭＳ Ｐゴシック" pitchFamily="-112" charset="-128"/>
                <a:cs typeface="ＭＳ Ｐゴシック" pitchFamily="-112" charset="-128"/>
              </a:defRPr>
            </a:lvl7pPr>
            <a:lvl8pPr marL="1371600" algn="ctr" rtl="0" fontAlgn="base">
              <a:spcBef>
                <a:spcPct val="0"/>
              </a:spcBef>
              <a:spcAft>
                <a:spcPct val="0"/>
              </a:spcAft>
              <a:defRPr sz="4400">
                <a:solidFill>
                  <a:schemeClr val="tx2"/>
                </a:solidFill>
                <a:latin typeface="Arial" pitchFamily="-112" charset="0"/>
                <a:ea typeface="ＭＳ Ｐゴシック" pitchFamily="-112" charset="-128"/>
                <a:cs typeface="ＭＳ Ｐゴシック" pitchFamily="-112" charset="-128"/>
              </a:defRPr>
            </a:lvl8pPr>
            <a:lvl9pPr marL="1828800" algn="ctr" rtl="0" fontAlgn="base">
              <a:spcBef>
                <a:spcPct val="0"/>
              </a:spcBef>
              <a:spcAft>
                <a:spcPct val="0"/>
              </a:spcAft>
              <a:defRPr sz="4400">
                <a:solidFill>
                  <a:schemeClr val="tx2"/>
                </a:solidFill>
                <a:latin typeface="Arial" pitchFamily="-112" charset="0"/>
                <a:ea typeface="ＭＳ Ｐゴシック" pitchFamily="-112" charset="-128"/>
                <a:cs typeface="ＭＳ Ｐゴシック" pitchFamily="-112" charset="-128"/>
              </a:defRPr>
            </a:lvl9pPr>
          </a:lstStyle>
          <a:p>
            <a:pPr algn="l"/>
            <a:r>
              <a:rPr lang="en-US" sz="2000" b="1" dirty="0">
                <a:latin typeface="Calibri" panose="020F0502020204030204" pitchFamily="34" charset="0"/>
                <a:cs typeface="Calibri" panose="020F0502020204030204" pitchFamily="34" charset="0"/>
              </a:rPr>
              <a:t>Sub-shelf melt rates (RRS30to10km resolution)</a:t>
            </a:r>
          </a:p>
        </p:txBody>
      </p:sp>
      <p:pic>
        <p:nvPicPr>
          <p:cNvPr id="2" name="Picture 1"/>
          <p:cNvPicPr>
            <a:picLocks noChangeAspect="1"/>
          </p:cNvPicPr>
          <p:nvPr/>
        </p:nvPicPr>
        <p:blipFill rotWithShape="1">
          <a:blip r:embed="rId4" cstate="print">
            <a:extLst>
              <a:ext uri="{28A0092B-C50C-407E-A947-70E740481C1C}">
                <a14:useLocalDpi xmlns:a14="http://schemas.microsoft.com/office/drawing/2010/main" val="0"/>
              </a:ext>
            </a:extLst>
          </a:blip>
          <a:srcRect l="29012" t="48670" r="59306" b="40670"/>
          <a:stretch/>
        </p:blipFill>
        <p:spPr>
          <a:xfrm>
            <a:off x="3580529" y="1752600"/>
            <a:ext cx="940023" cy="2224237"/>
          </a:xfrm>
          <a:prstGeom prst="rect">
            <a:avLst/>
          </a:prstGeom>
        </p:spPr>
      </p:pic>
      <p:pic>
        <p:nvPicPr>
          <p:cNvPr id="25" name="Picture 24"/>
          <p:cNvPicPr>
            <a:picLocks noChangeAspect="1"/>
          </p:cNvPicPr>
          <p:nvPr/>
        </p:nvPicPr>
        <p:blipFill rotWithShape="1">
          <a:blip r:embed="rId4" cstate="print">
            <a:extLst>
              <a:ext uri="{28A0092B-C50C-407E-A947-70E740481C1C}">
                <a14:useLocalDpi xmlns:a14="http://schemas.microsoft.com/office/drawing/2010/main" val="0"/>
              </a:ext>
            </a:extLst>
          </a:blip>
          <a:srcRect l="28773" t="16821" r="59184" b="72341"/>
          <a:stretch/>
        </p:blipFill>
        <p:spPr>
          <a:xfrm>
            <a:off x="1631083" y="1776448"/>
            <a:ext cx="936815" cy="2185952"/>
          </a:xfrm>
          <a:prstGeom prst="rect">
            <a:avLst/>
          </a:prstGeom>
        </p:spPr>
      </p:pic>
      <p:pic>
        <p:nvPicPr>
          <p:cNvPr id="26" name="Picture 25"/>
          <p:cNvPicPr>
            <a:picLocks noChangeAspect="1"/>
          </p:cNvPicPr>
          <p:nvPr/>
        </p:nvPicPr>
        <p:blipFill rotWithShape="1">
          <a:blip r:embed="rId4" cstate="print">
            <a:extLst>
              <a:ext uri="{28A0092B-C50C-407E-A947-70E740481C1C}">
                <a14:useLocalDpi xmlns:a14="http://schemas.microsoft.com/office/drawing/2010/main" val="0"/>
              </a:ext>
            </a:extLst>
          </a:blip>
          <a:srcRect l="28692" t="80271" r="59457" b="9215"/>
          <a:stretch/>
        </p:blipFill>
        <p:spPr>
          <a:xfrm>
            <a:off x="6279131" y="1837383"/>
            <a:ext cx="935088" cy="2151178"/>
          </a:xfrm>
          <a:prstGeom prst="rect">
            <a:avLst/>
          </a:prstGeom>
        </p:spPr>
      </p:pic>
      <p:pic>
        <p:nvPicPr>
          <p:cNvPr id="23" name="Picture 22" descr="meltRignot_20161215.beta0.g30to10nyfNEWbig.edison_ANN_years0005-0005.png"/>
          <p:cNvPicPr>
            <a:picLocks noChangeAspect="1"/>
          </p:cNvPicPr>
          <p:nvPr/>
        </p:nvPicPr>
        <p:blipFill rotWithShape="1">
          <a:blip r:embed="rId5" cstate="print">
            <a:extLst>
              <a:ext uri="{28A0092B-C50C-407E-A947-70E740481C1C}">
                <a14:useLocalDpi xmlns:a14="http://schemas.microsoft.com/office/drawing/2010/main" val="0"/>
              </a:ext>
            </a:extLst>
          </a:blip>
          <a:srcRect l="81788" t="4909" r="4189" b="64351"/>
          <a:stretch/>
        </p:blipFill>
        <p:spPr>
          <a:xfrm>
            <a:off x="4984679" y="1611546"/>
            <a:ext cx="713509" cy="4055764"/>
          </a:xfrm>
          <a:prstGeom prst="rect">
            <a:avLst/>
          </a:prstGeom>
        </p:spPr>
      </p:pic>
      <p:pic>
        <p:nvPicPr>
          <p:cNvPr id="24" name="Picture 23" descr="meltRignot_20161215.beta0.g30to10nyfNEWbig.edison_ANN_years0005-0005.png"/>
          <p:cNvPicPr>
            <a:picLocks noChangeAspect="1"/>
          </p:cNvPicPr>
          <p:nvPr/>
        </p:nvPicPr>
        <p:blipFill rotWithShape="1">
          <a:blip r:embed="rId6" cstate="print">
            <a:extLst>
              <a:ext uri="{28A0092B-C50C-407E-A947-70E740481C1C}">
                <a14:useLocalDpi xmlns:a14="http://schemas.microsoft.com/office/drawing/2010/main" val="0"/>
              </a:ext>
            </a:extLst>
          </a:blip>
          <a:srcRect l="82166" t="67593" b="1111"/>
          <a:stretch/>
        </p:blipFill>
        <p:spPr>
          <a:xfrm>
            <a:off x="7917298" y="1491003"/>
            <a:ext cx="917786" cy="4176307"/>
          </a:xfrm>
          <a:prstGeom prst="rect">
            <a:avLst/>
          </a:prstGeom>
        </p:spPr>
      </p:pic>
      <p:sp>
        <p:nvSpPr>
          <p:cNvPr id="27" name="TextBox 26"/>
          <p:cNvSpPr txBox="1"/>
          <p:nvPr/>
        </p:nvSpPr>
        <p:spPr>
          <a:xfrm>
            <a:off x="-10139" y="2462328"/>
            <a:ext cx="1422762" cy="584775"/>
          </a:xfrm>
          <a:prstGeom prst="rect">
            <a:avLst/>
          </a:prstGeom>
          <a:noFill/>
        </p:spPr>
        <p:txBody>
          <a:bodyPr wrap="none" rtlCol="0">
            <a:spAutoFit/>
          </a:bodyPr>
          <a:lstStyle/>
          <a:p>
            <a:pPr algn="ctr"/>
            <a:r>
              <a:rPr lang="en-US" sz="1600" i="1" dirty="0">
                <a:solidFill>
                  <a:srgbClr val="800000"/>
                </a:solidFill>
                <a:latin typeface="Calibri" panose="020F0502020204030204" pitchFamily="34" charset="0"/>
                <a:cs typeface="Calibri" panose="020F0502020204030204" pitchFamily="34" charset="0"/>
              </a:rPr>
              <a:t>Filchner-Ronne</a:t>
            </a:r>
          </a:p>
          <a:p>
            <a:pPr algn="ctr"/>
            <a:r>
              <a:rPr lang="en-US" sz="1600" i="1" dirty="0">
                <a:solidFill>
                  <a:srgbClr val="800000"/>
                </a:solidFill>
                <a:latin typeface="Calibri" panose="020F0502020204030204" pitchFamily="34" charset="0"/>
                <a:cs typeface="Calibri" panose="020F0502020204030204" pitchFamily="34" charset="0"/>
              </a:rPr>
              <a:t> Ice Shelf</a:t>
            </a:r>
          </a:p>
        </p:txBody>
      </p:sp>
      <p:sp>
        <p:nvSpPr>
          <p:cNvPr id="18" name="TextBox 17"/>
          <p:cNvSpPr txBox="1"/>
          <p:nvPr/>
        </p:nvSpPr>
        <p:spPr>
          <a:xfrm>
            <a:off x="1066800" y="1290935"/>
            <a:ext cx="780983" cy="369332"/>
          </a:xfrm>
          <a:prstGeom prst="rect">
            <a:avLst/>
          </a:prstGeom>
          <a:noFill/>
        </p:spPr>
        <p:txBody>
          <a:bodyPr wrap="none" rtlCol="0">
            <a:spAutoFit/>
          </a:bodyPr>
          <a:lstStyle/>
          <a:p>
            <a:r>
              <a:rPr lang="en-US" dirty="0">
                <a:latin typeface="Calibri" panose="020F0502020204030204" pitchFamily="34" charset="0"/>
                <a:cs typeface="Calibri" panose="020F0502020204030204" pitchFamily="34" charset="0"/>
              </a:rPr>
              <a:t>model</a:t>
            </a:r>
          </a:p>
        </p:txBody>
      </p:sp>
      <p:sp>
        <p:nvSpPr>
          <p:cNvPr id="19" name="TextBox 18"/>
          <p:cNvSpPr txBox="1"/>
          <p:nvPr/>
        </p:nvSpPr>
        <p:spPr>
          <a:xfrm>
            <a:off x="3404265" y="1290935"/>
            <a:ext cx="1502591" cy="369332"/>
          </a:xfrm>
          <a:prstGeom prst="rect">
            <a:avLst/>
          </a:prstGeom>
          <a:noFill/>
        </p:spPr>
        <p:txBody>
          <a:bodyPr wrap="none" rtlCol="0">
            <a:spAutoFit/>
          </a:bodyPr>
          <a:lstStyle/>
          <a:p>
            <a:r>
              <a:rPr lang="en-US" dirty="0">
                <a:latin typeface="Calibri" panose="020F0502020204030204" pitchFamily="34" charset="0"/>
                <a:cs typeface="Calibri" panose="020F0502020204030204" pitchFamily="34" charset="0"/>
              </a:rPr>
              <a:t>observations*</a:t>
            </a:r>
          </a:p>
        </p:txBody>
      </p:sp>
      <p:sp>
        <p:nvSpPr>
          <p:cNvPr id="20" name="TextBox 19"/>
          <p:cNvSpPr txBox="1"/>
          <p:nvPr/>
        </p:nvSpPr>
        <p:spPr>
          <a:xfrm>
            <a:off x="6096000" y="1290935"/>
            <a:ext cx="1392176" cy="369332"/>
          </a:xfrm>
          <a:prstGeom prst="rect">
            <a:avLst/>
          </a:prstGeom>
          <a:noFill/>
        </p:spPr>
        <p:txBody>
          <a:bodyPr wrap="none" rtlCol="0">
            <a:spAutoFit/>
          </a:bodyPr>
          <a:lstStyle/>
          <a:p>
            <a:r>
              <a:rPr lang="en-US" dirty="0">
                <a:latin typeface="Calibri" panose="020F0502020204030204" pitchFamily="34" charset="0"/>
                <a:cs typeface="Calibri" panose="020F0502020204030204" pitchFamily="34" charset="0"/>
              </a:rPr>
              <a:t>model – obs.</a:t>
            </a:r>
          </a:p>
        </p:txBody>
      </p:sp>
      <p:sp>
        <p:nvSpPr>
          <p:cNvPr id="21" name="TextBox 20"/>
          <p:cNvSpPr txBox="1"/>
          <p:nvPr/>
        </p:nvSpPr>
        <p:spPr>
          <a:xfrm>
            <a:off x="0" y="6519446"/>
            <a:ext cx="2554738" cy="338554"/>
          </a:xfrm>
          <a:prstGeom prst="rect">
            <a:avLst/>
          </a:prstGeom>
          <a:noFill/>
        </p:spPr>
        <p:txBody>
          <a:bodyPr wrap="none" rtlCol="0">
            <a:spAutoFit/>
          </a:bodyPr>
          <a:lstStyle/>
          <a:p>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Rignot</a:t>
            </a:r>
            <a:r>
              <a:rPr lang="en-US" sz="1600" dirty="0">
                <a:solidFill>
                  <a:schemeClr val="bg1"/>
                </a:solidFill>
                <a:latin typeface="Calibri" panose="020F0502020204030204" pitchFamily="34" charset="0"/>
                <a:cs typeface="Calibri" panose="020F0502020204030204" pitchFamily="34" charset="0"/>
              </a:rPr>
              <a:t> et al., </a:t>
            </a:r>
            <a:r>
              <a:rPr lang="en-US" sz="1600" i="1" dirty="0">
                <a:solidFill>
                  <a:schemeClr val="bg1"/>
                </a:solidFill>
                <a:latin typeface="Calibri" panose="020F0502020204030204" pitchFamily="34" charset="0"/>
                <a:cs typeface="Calibri" panose="020F0502020204030204" pitchFamily="34" charset="0"/>
              </a:rPr>
              <a:t>Science</a:t>
            </a:r>
            <a:r>
              <a:rPr lang="en-US" sz="1600" dirty="0">
                <a:solidFill>
                  <a:schemeClr val="bg1"/>
                </a:solidFill>
                <a:latin typeface="Calibri" panose="020F0502020204030204" pitchFamily="34" charset="0"/>
                <a:cs typeface="Calibri" panose="020F0502020204030204" pitchFamily="34" charset="0"/>
              </a:rPr>
              <a:t>, 2013</a:t>
            </a:r>
          </a:p>
        </p:txBody>
      </p:sp>
      <p:graphicFrame>
        <p:nvGraphicFramePr>
          <p:cNvPr id="3" name="Object 2"/>
          <p:cNvGraphicFramePr>
            <a:graphicFrameLocks noChangeAspect="1"/>
          </p:cNvGraphicFramePr>
          <p:nvPr/>
        </p:nvGraphicFramePr>
        <p:xfrm>
          <a:off x="1600200" y="4390326"/>
          <a:ext cx="1020677" cy="1795999"/>
        </p:xfrm>
        <a:graphic>
          <a:graphicData uri="http://schemas.openxmlformats.org/presentationml/2006/ole">
            <mc:AlternateContent xmlns:mc="http://schemas.openxmlformats.org/markup-compatibility/2006">
              <mc:Choice xmlns:v="urn:schemas-microsoft-com:vml" Requires="v">
                <p:oleObj spid="_x0000_s75798" r:id="rId7" imgW="1320480" imgH="2323800" progId="">
                  <p:embed/>
                </p:oleObj>
              </mc:Choice>
              <mc:Fallback>
                <p:oleObj r:id="rId7" imgW="1320480" imgH="2323800" progId="">
                  <p:embed/>
                  <p:pic>
                    <p:nvPicPr>
                      <p:cNvPr id="3" name="Object 2"/>
                      <p:cNvPicPr/>
                      <p:nvPr/>
                    </p:nvPicPr>
                    <p:blipFill>
                      <a:blip r:embed="rId8"/>
                      <a:stretch>
                        <a:fillRect/>
                      </a:stretch>
                    </p:blipFill>
                    <p:spPr>
                      <a:xfrm>
                        <a:off x="1600200" y="4390326"/>
                        <a:ext cx="1020677" cy="1795999"/>
                      </a:xfrm>
                      <a:prstGeom prst="rect">
                        <a:avLst/>
                      </a:prstGeom>
                    </p:spPr>
                  </p:pic>
                </p:oleObj>
              </mc:Fallback>
            </mc:AlternateContent>
          </a:graphicData>
        </a:graphic>
      </p:graphicFrame>
      <p:graphicFrame>
        <p:nvGraphicFramePr>
          <p:cNvPr id="4" name="Object 3"/>
          <p:cNvGraphicFramePr>
            <a:graphicFrameLocks noChangeAspect="1"/>
          </p:cNvGraphicFramePr>
          <p:nvPr/>
        </p:nvGraphicFramePr>
        <p:xfrm>
          <a:off x="3581400" y="4386447"/>
          <a:ext cx="1024575" cy="1876792"/>
        </p:xfrm>
        <a:graphic>
          <a:graphicData uri="http://schemas.openxmlformats.org/presentationml/2006/ole">
            <mc:AlternateContent xmlns:mc="http://schemas.openxmlformats.org/markup-compatibility/2006">
              <mc:Choice xmlns:v="urn:schemas-microsoft-com:vml" Requires="v">
                <p:oleObj spid="_x0000_s75799" r:id="rId9" imgW="1358640" imgH="2488680" progId="">
                  <p:embed/>
                </p:oleObj>
              </mc:Choice>
              <mc:Fallback>
                <p:oleObj r:id="rId9" imgW="1358640" imgH="2488680" progId="">
                  <p:embed/>
                  <p:pic>
                    <p:nvPicPr>
                      <p:cNvPr id="4" name="Object 3"/>
                      <p:cNvPicPr/>
                      <p:nvPr/>
                    </p:nvPicPr>
                    <p:blipFill>
                      <a:blip r:embed="rId10"/>
                      <a:stretch>
                        <a:fillRect/>
                      </a:stretch>
                    </p:blipFill>
                    <p:spPr>
                      <a:xfrm>
                        <a:off x="3581400" y="4386447"/>
                        <a:ext cx="1024575" cy="1876792"/>
                      </a:xfrm>
                      <a:prstGeom prst="rect">
                        <a:avLst/>
                      </a:prstGeom>
                    </p:spPr>
                  </p:pic>
                </p:oleObj>
              </mc:Fallback>
            </mc:AlternateContent>
          </a:graphicData>
        </a:graphic>
      </p:graphicFrame>
      <p:graphicFrame>
        <p:nvGraphicFramePr>
          <p:cNvPr id="5" name="Object 4"/>
          <p:cNvGraphicFramePr>
            <a:graphicFrameLocks noChangeAspect="1"/>
          </p:cNvGraphicFramePr>
          <p:nvPr/>
        </p:nvGraphicFramePr>
        <p:xfrm>
          <a:off x="6201904" y="4426389"/>
          <a:ext cx="1017395" cy="1916259"/>
        </p:xfrm>
        <a:graphic>
          <a:graphicData uri="http://schemas.openxmlformats.org/presentationml/2006/ole">
            <mc:AlternateContent xmlns:mc="http://schemas.openxmlformats.org/markup-compatibility/2006">
              <mc:Choice xmlns:v="urn:schemas-microsoft-com:vml" Requires="v">
                <p:oleObj spid="_x0000_s75800" r:id="rId11" imgW="1307880" imgH="2463480" progId="">
                  <p:embed/>
                </p:oleObj>
              </mc:Choice>
              <mc:Fallback>
                <p:oleObj r:id="rId11" imgW="1307880" imgH="2463480" progId="">
                  <p:embed/>
                  <p:pic>
                    <p:nvPicPr>
                      <p:cNvPr id="5" name="Object 4"/>
                      <p:cNvPicPr/>
                      <p:nvPr/>
                    </p:nvPicPr>
                    <p:blipFill>
                      <a:blip r:embed="rId12"/>
                      <a:stretch>
                        <a:fillRect/>
                      </a:stretch>
                    </p:blipFill>
                    <p:spPr>
                      <a:xfrm>
                        <a:off x="6201904" y="4426389"/>
                        <a:ext cx="1017395" cy="1916259"/>
                      </a:xfrm>
                      <a:prstGeom prst="rect">
                        <a:avLst/>
                      </a:prstGeom>
                    </p:spPr>
                  </p:pic>
                </p:oleObj>
              </mc:Fallback>
            </mc:AlternateContent>
          </a:graphicData>
        </a:graphic>
      </p:graphicFrame>
      <p:sp>
        <p:nvSpPr>
          <p:cNvPr id="29" name="TextBox 28"/>
          <p:cNvSpPr txBox="1"/>
          <p:nvPr/>
        </p:nvSpPr>
        <p:spPr>
          <a:xfrm>
            <a:off x="308725" y="4740068"/>
            <a:ext cx="915956" cy="584775"/>
          </a:xfrm>
          <a:prstGeom prst="rect">
            <a:avLst/>
          </a:prstGeom>
          <a:noFill/>
        </p:spPr>
        <p:txBody>
          <a:bodyPr wrap="none" rtlCol="0">
            <a:spAutoFit/>
          </a:bodyPr>
          <a:lstStyle/>
          <a:p>
            <a:pPr algn="ctr"/>
            <a:r>
              <a:rPr lang="en-US" sz="1600" i="1" dirty="0">
                <a:solidFill>
                  <a:srgbClr val="800000"/>
                </a:solidFill>
                <a:latin typeface="Calibri" panose="020F0502020204030204" pitchFamily="34" charset="0"/>
                <a:cs typeface="Calibri" panose="020F0502020204030204" pitchFamily="34" charset="0"/>
              </a:rPr>
              <a:t>Ross</a:t>
            </a:r>
          </a:p>
          <a:p>
            <a:pPr algn="ctr"/>
            <a:r>
              <a:rPr lang="en-US" sz="1600" i="1" dirty="0">
                <a:solidFill>
                  <a:srgbClr val="800000"/>
                </a:solidFill>
                <a:latin typeface="Calibri" panose="020F0502020204030204" pitchFamily="34" charset="0"/>
                <a:cs typeface="Calibri" panose="020F0502020204030204" pitchFamily="34" charset="0"/>
              </a:rPr>
              <a:t> Ice Shelf</a:t>
            </a:r>
          </a:p>
        </p:txBody>
      </p:sp>
    </p:spTree>
    <p:extLst>
      <p:ext uri="{BB962C8B-B14F-4D97-AF65-F5344CB8AC3E}">
        <p14:creationId xmlns:p14="http://schemas.microsoft.com/office/powerpoint/2010/main" val="313111334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DejaVu Sans"/>
        <a:cs typeface="DejaVu Sans"/>
      </a:majorFont>
      <a:minorFont>
        <a:latin typeface="Arial"/>
        <a:ea typeface="DejaVu Sans"/>
        <a:cs typeface="DejaVu Sans"/>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DejaVu Sans"/>
        <a:cs typeface="DejaVu Sans"/>
      </a:majorFont>
      <a:minorFont>
        <a:latin typeface="Arial"/>
        <a:ea typeface="DejaVu Sans"/>
        <a:cs typeface="DejaVu Sans"/>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DejaVu Sans"/>
        <a:cs typeface="DejaVu Sans"/>
      </a:majorFont>
      <a:minorFont>
        <a:latin typeface="Arial"/>
        <a:ea typeface="DejaVu Sans"/>
        <a:cs typeface="DejaVu Sans"/>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15321</TotalTime>
  <Words>17222</Words>
  <Application>Microsoft Office PowerPoint</Application>
  <PresentationFormat>On-screen Show (4:3)</PresentationFormat>
  <Paragraphs>2829</Paragraphs>
  <Slides>154</Slides>
  <Notes>82</Notes>
  <HiddenSlides>0</HiddenSlides>
  <MMClips>5</MMClips>
  <ScaleCrop>false</ScaleCrop>
  <HeadingPairs>
    <vt:vector size="8" baseType="variant">
      <vt:variant>
        <vt:lpstr>Fonts Used</vt:lpstr>
      </vt:variant>
      <vt:variant>
        <vt:i4>10</vt:i4>
      </vt:variant>
      <vt:variant>
        <vt:lpstr>Theme</vt:lpstr>
      </vt:variant>
      <vt:variant>
        <vt:i4>2</vt:i4>
      </vt:variant>
      <vt:variant>
        <vt:lpstr>Embedded OLE Servers</vt:lpstr>
      </vt:variant>
      <vt:variant>
        <vt:i4>0</vt:i4>
      </vt:variant>
      <vt:variant>
        <vt:lpstr>Slide Titles</vt:lpstr>
      </vt:variant>
      <vt:variant>
        <vt:i4>154</vt:i4>
      </vt:variant>
    </vt:vector>
  </HeadingPairs>
  <TitlesOfParts>
    <vt:vector size="166" baseType="lpstr">
      <vt:lpstr>Arial</vt:lpstr>
      <vt:lpstr>Arial,Sans-Serif</vt:lpstr>
      <vt:lpstr>Calibri</vt:lpstr>
      <vt:lpstr>Calibri-Bold</vt:lpstr>
      <vt:lpstr>Cambria Math</vt:lpstr>
      <vt:lpstr>Helvetica</vt:lpstr>
      <vt:lpstr>Segoe UI Symbol</vt:lpstr>
      <vt:lpstr>StarSymbol</vt:lpstr>
      <vt:lpstr>Times New Roman</vt:lpstr>
      <vt:lpstr>Wingdings</vt:lpstr>
      <vt:lpstr>Office Theme</vt:lpstr>
      <vt:lpstr>Office Theme</vt:lpstr>
      <vt:lpstr>PowerPoint Presentation</vt:lpstr>
      <vt:lpstr>Acknowledgements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Ice Sheet Evolution</vt:lpstr>
      <vt:lpstr>Ice Sheet Evolution</vt:lpstr>
      <vt:lpstr>Ice Sheet Evolution</vt:lpstr>
      <vt:lpstr>PowerPoint Presentation</vt:lpstr>
      <vt:lpstr>PowerPoint Presentation</vt:lpstr>
      <vt:lpstr>PowerPoint Presentation</vt:lpstr>
      <vt:lpstr>PowerPoint Presentation</vt:lpstr>
      <vt:lpstr>PowerPoint Presentation</vt:lpstr>
      <vt:lpstr>MPAS + ALI Coupling (MALI)</vt:lpstr>
      <vt:lpstr>PowerPoint Presentation</vt:lpstr>
      <vt:lpstr>Finite Element Discretization</vt:lpstr>
      <vt:lpstr>Meshes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How Does Multi-Grid Work?</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Targeted Computer Architectures/Results</vt:lpstr>
      <vt:lpstr>PowerPoint Presentation</vt:lpstr>
      <vt:lpstr>PowerPoint Presentation</vt:lpstr>
      <vt:lpstr>PowerPoint Presentation</vt:lpstr>
      <vt:lpstr>PowerPoint Presentation</vt:lpstr>
      <vt:lpstr>PowerPoint Presentation</vt:lpstr>
      <vt:lpstr>PowerPoint Presentation</vt:lpstr>
      <vt:lpstr>Deterministic Inversion: 1km Greenland  Initial Condition*</vt:lpstr>
      <vt:lpstr>Deterministic Inversion: Common vs.           Novel Approach*</vt:lpstr>
      <vt:lpstr>High-Resolution Antarctica Optimal Initial Condition</vt:lpstr>
      <vt:lpstr>Velocity-Temperature Coupling</vt:lpstr>
      <vt:lpstr>PowerPoint Presentation</vt:lpstr>
      <vt:lpstr>PowerPoint Presentation</vt:lpstr>
      <vt:lpstr>Uncertainty Quantification*</vt:lpstr>
      <vt:lpstr>Uncertainty Quantification*</vt:lpstr>
      <vt:lpstr>PowerPoint Presentation</vt:lpstr>
      <vt:lpstr>Model Validation</vt:lpstr>
      <vt:lpstr>ABUMIP*-Antarctica Experiment</vt:lpstr>
      <vt:lpstr>ABUMIP*-Antarctica Experiment</vt:lpstr>
      <vt:lpstr>LARMIP*-Antarctica Experiment</vt:lpstr>
      <vt:lpstr>Simulations: Ice Sheets &amp; SLR under ISMIP6*</vt:lpstr>
      <vt:lpstr>MALI Thwaites Glacier Simulation </vt:lpstr>
      <vt:lpstr>MALI &amp; E3SM Coupling</vt:lpstr>
      <vt:lpstr>PowerPoint Presentation</vt:lpstr>
      <vt:lpstr>PowerPoint Presentation</vt:lpstr>
      <vt:lpstr>Summary</vt:lpstr>
      <vt:lpstr>References</vt:lpstr>
      <vt:lpstr>References (cont’d)</vt:lpstr>
      <vt:lpstr>References (cont’d)</vt:lpstr>
      <vt:lpstr>PowerPoint Presentation</vt:lpstr>
      <vt:lpstr>Careers at Sandia </vt:lpstr>
      <vt:lpstr>Careers at Sandia </vt:lpstr>
      <vt:lpstr>Backup Slides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Numerical &amp; Computational Challenges</vt:lpstr>
      <vt:lpstr>Mesh Adaptivity</vt:lpstr>
      <vt:lpstr>Mesh Convergence Studies</vt:lpstr>
      <vt:lpstr>PowerPoint Presentation</vt:lpstr>
      <vt:lpstr>PowerPoint Presentation</vt:lpstr>
      <vt:lpstr>PowerPoint Presentation</vt:lpstr>
      <vt:lpstr>Spherical Grids</vt:lpstr>
      <vt:lpstr>Deterministic Inversion: Stiffening Factor</vt:lpstr>
      <vt:lpstr>PowerPoint Presentation</vt:lpstr>
      <vt:lpstr>PowerPoint Presentation</vt:lpstr>
      <vt:lpstr>PowerPoint Presentation</vt:lpstr>
      <vt:lpstr>PowerPoint Presentation</vt:lpstr>
      <vt:lpstr>PowerPoint Presentation</vt:lpstr>
      <vt:lpstr>Bayesian Inference</vt:lpstr>
      <vt:lpstr>Bayesian Inference</vt:lpstr>
      <vt:lpstr>Bayesian Inference</vt:lpstr>
      <vt:lpstr>Bayesian Inference</vt:lpstr>
      <vt:lpstr>Bayesian Inference</vt:lpstr>
      <vt:lpstr>Bayesian Inference</vt:lpstr>
      <vt:lpstr>PowerPoint Presentation</vt:lpstr>
      <vt:lpstr>PowerPoint Presentation</vt:lpstr>
      <vt:lpstr>Bayesian Inference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MPI+X FEA via Kokkos </vt:lpstr>
      <vt:lpstr>MPI+X FEA via Kokkos </vt:lpstr>
      <vt:lpstr>MPI+X FEA via Kokkos </vt:lpstr>
      <vt:lpstr>MPI+X FEA via Kokkos </vt:lpstr>
      <vt:lpstr>MPI+X FEA via Kokkos </vt:lpstr>
      <vt:lpstr>MPI+X FEA via Kokkos </vt:lpstr>
      <vt:lpstr>MPI+X FEA via Kokkos </vt:lpstr>
      <vt:lpstr>MPAS + ALI Coupling</vt:lpstr>
      <vt:lpstr>FO Stokes-Thickness Coupling</vt:lpstr>
      <vt:lpstr>FO Stokes-Thickness Coupling</vt:lpstr>
      <vt:lpstr>FO Stokes-Thickness Coupling</vt:lpstr>
      <vt:lpstr>FO Stokes-Thickness Coupling</vt:lpstr>
      <vt:lpstr>Semi-Implicit Coupling</vt:lpstr>
      <vt:lpstr>Semi-Implicit Coupling</vt:lpstr>
      <vt:lpstr>Semi-Implicit Coupling</vt:lpstr>
      <vt:lpstr>Semi-Implicit Coupling</vt:lpstr>
      <vt:lpstr>PowerPoint Presentation</vt:lpstr>
      <vt:lpstr>PowerPoint Presentation</vt:lpstr>
      <vt:lpstr>PowerPoint Presentation</vt:lpstr>
      <vt:lpstr>PISCEES &amp; E3SM Coupling Validation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Tezaur, Irina</dc:creator>
  <cp:lastModifiedBy>Tezaur, Irina</cp:lastModifiedBy>
  <cp:revision>1409</cp:revision>
  <dcterms:modified xsi:type="dcterms:W3CDTF">2021-02-23T21:44:01Z</dcterms:modified>
</cp:coreProperties>
</file>