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948" r:id="rId1"/>
    <p:sldMasterId id="2147484130" r:id="rId2"/>
  </p:sldMasterIdLst>
  <p:notesMasterIdLst>
    <p:notesMasterId r:id="rId40"/>
  </p:notesMasterIdLst>
  <p:handoutMasterIdLst>
    <p:handoutMasterId r:id="rId41"/>
  </p:handoutMasterIdLst>
  <p:sldIdLst>
    <p:sldId id="326" r:id="rId3"/>
    <p:sldId id="429" r:id="rId4"/>
    <p:sldId id="432" r:id="rId5"/>
    <p:sldId id="436" r:id="rId6"/>
    <p:sldId id="409" r:id="rId7"/>
    <p:sldId id="428" r:id="rId8"/>
    <p:sldId id="376" r:id="rId9"/>
    <p:sldId id="437" r:id="rId10"/>
    <p:sldId id="430" r:id="rId11"/>
    <p:sldId id="413" r:id="rId12"/>
    <p:sldId id="414" r:id="rId13"/>
    <p:sldId id="415" r:id="rId14"/>
    <p:sldId id="425" r:id="rId15"/>
    <p:sldId id="416" r:id="rId16"/>
    <p:sldId id="457" r:id="rId17"/>
    <p:sldId id="417" r:id="rId18"/>
    <p:sldId id="418" r:id="rId19"/>
    <p:sldId id="423" r:id="rId20"/>
    <p:sldId id="426" r:id="rId21"/>
    <p:sldId id="421" r:id="rId22"/>
    <p:sldId id="422" r:id="rId23"/>
    <p:sldId id="438" r:id="rId24"/>
    <p:sldId id="439" r:id="rId25"/>
    <p:sldId id="440" r:id="rId26"/>
    <p:sldId id="441" r:id="rId27"/>
    <p:sldId id="444" r:id="rId28"/>
    <p:sldId id="445" r:id="rId29"/>
    <p:sldId id="385" r:id="rId30"/>
    <p:sldId id="391" r:id="rId31"/>
    <p:sldId id="387" r:id="rId32"/>
    <p:sldId id="403" r:id="rId33"/>
    <p:sldId id="449" r:id="rId34"/>
    <p:sldId id="458" r:id="rId35"/>
    <p:sldId id="456" r:id="rId36"/>
    <p:sldId id="453" r:id="rId37"/>
    <p:sldId id="454" r:id="rId38"/>
    <p:sldId id="455" r:id="rId39"/>
  </p:sldIdLst>
  <p:sldSz cx="9144000" cy="6858000" type="screen4x3"/>
  <p:notesSz cx="7010400" cy="9296400"/>
  <p:embeddedFontLst>
    <p:embeddedFont>
      <p:font typeface="Cambria Math" panose="02040503050406030204" pitchFamily="18" charset="0"/>
      <p:regular r:id="rId42"/>
    </p:embeddedFont>
    <p:embeddedFont>
      <p:font typeface="Helvetica" panose="020B0604020202020204" pitchFamily="34" charset="0"/>
      <p:regular r:id="rId43"/>
      <p:bold r:id="rId44"/>
      <p:italic r:id="rId45"/>
      <p:boldItalic r:id="rId46"/>
    </p:embeddedFont>
    <p:embeddedFont>
      <p:font typeface="ＭＳ Ｐゴシック" panose="020B0600070205080204" pitchFamily="34" charset="-128"/>
      <p:regular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MingLiU" panose="02020509000000000000" pitchFamily="49" charset="-120"/>
      <p:regular r:id="rId52"/>
    </p:embeddedFont>
  </p:embeddedFontLst>
  <p:custDataLst>
    <p:tags r:id="rId5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99"/>
    <a:srgbClr val="FFFFCC"/>
    <a:srgbClr val="FFCCCC"/>
    <a:srgbClr val="FFCC66"/>
    <a:srgbClr val="CCFFFF"/>
    <a:srgbClr val="FFFF99"/>
    <a:srgbClr val="FFCC99"/>
    <a:srgbClr val="CC9900"/>
    <a:srgbClr val="C0C0C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81" autoAdjust="0"/>
    <p:restoredTop sz="95562" autoAdjust="0"/>
  </p:normalViewPr>
  <p:slideViewPr>
    <p:cSldViewPr>
      <p:cViewPr varScale="1">
        <p:scale>
          <a:sx n="88" d="100"/>
          <a:sy n="88" d="100"/>
        </p:scale>
        <p:origin x="-133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7" d="100"/>
        <a:sy n="137" d="100"/>
      </p:scale>
      <p:origin x="0" y="14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handoutMaster" Target="handoutMasters/handoutMaster1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4.fntdata"/><Relationship Id="rId53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8.fntdata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10.fntdata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2437" tIns="46219" rIns="92437" bIns="4621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11111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2437" tIns="46219" rIns="92437" bIns="4621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E60157F-B8A1-4463-9B0F-EC8E87225581}" type="datetimeFigureOut">
              <a:rPr lang="en-US"/>
              <a:pPr>
                <a:defRPr/>
              </a:pPr>
              <a:t>8/7/2014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2437" tIns="46219" rIns="92437" bIns="4621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2437" tIns="46219" rIns="92437" bIns="4621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5D6CE48-BA02-4951-B74E-9408F125C5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518329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2437" tIns="46219" rIns="92437" bIns="4621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11111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2437" tIns="46219" rIns="92437" bIns="4621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0369024-2F17-4A5A-87BC-682849C24338}" type="datetimeFigureOut">
              <a:rPr lang="en-US"/>
              <a:pPr>
                <a:defRPr/>
              </a:pPr>
              <a:t>8/7/2014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37" tIns="46219" rIns="92437" bIns="4621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8638" cy="4183063"/>
          </a:xfrm>
          <a:prstGeom prst="rect">
            <a:avLst/>
          </a:prstGeom>
        </p:spPr>
        <p:txBody>
          <a:bodyPr vert="horz" lIns="92437" tIns="46219" rIns="92437" bIns="46219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2437" tIns="46219" rIns="92437" bIns="4621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2437" tIns="46219" rIns="92437" bIns="4621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C9CB7F0-2855-402D-B1BE-EE1D4ECA28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945199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7826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 cap="flat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11111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11111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C9CB7F0-2855-402D-B1BE-EE1D4ECA281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520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11111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C9CB7F0-2855-402D-B1BE-EE1D4ECA2818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646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11111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C9CB7F0-2855-402D-B1BE-EE1D4ECA2818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646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9CB7F0-2855-402D-B1BE-EE1D4ECA2818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11111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97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9CB7F0-2855-402D-B1BE-EE1D4ECA2818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11111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97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11111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C9CB7F0-2855-402D-B1BE-EE1D4ECA2818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157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 userDrawn="1"/>
        </p:nvSpPr>
        <p:spPr bwMode="auto">
          <a:xfrm>
            <a:off x="963613" y="6294438"/>
            <a:ext cx="6934200" cy="361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900" dirty="0">
                <a:latin typeface="Helvetica" pitchFamily="34" charset="0"/>
              </a:rPr>
              <a:t>Sandia National Laboratories is a multi-program laboratory operated by Sandia Corporation, a wholly owned subsidiary of Lockheed Martin company, for the U.S. Department of Energy’s National Nuclear Security Administration under contract DE-AC04-94AL85000.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66800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22575"/>
            <a:ext cx="6400800" cy="129222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 userDrawn="1"/>
        </p:nvCxnSpPr>
        <p:spPr>
          <a:xfrm>
            <a:off x="419100" y="1447800"/>
            <a:ext cx="8305800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6897E-B963-45F6-9EF3-C9A75ABE6F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E14D0-CDC4-4637-8292-804E4D4778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42185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78750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177878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864493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64572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80571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856764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187596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 userDrawn="1"/>
        </p:nvCxnSpPr>
        <p:spPr>
          <a:xfrm>
            <a:off x="419100" y="1447800"/>
            <a:ext cx="8305800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F7176-C154-4F80-809A-93BA061C2A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002558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46805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80988"/>
            <a:ext cx="1943100" cy="58150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80988"/>
            <a:ext cx="5676900" cy="58150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97215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675" y="2747963"/>
            <a:ext cx="7772400" cy="1362075"/>
          </a:xfrm>
          <a:noFill/>
          <a:ln w="76200">
            <a:solidFill>
              <a:schemeClr val="accent2"/>
            </a:solidFill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/>
          <a:lstStyle>
            <a:lvl1pPr algn="ctr">
              <a:defRPr sz="40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386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78E4E8-540F-4575-A778-8B2E141F39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/>
          <p:cNvCxnSpPr/>
          <p:nvPr userDrawn="1"/>
        </p:nvCxnSpPr>
        <p:spPr>
          <a:xfrm>
            <a:off x="419100" y="1447800"/>
            <a:ext cx="8305800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AF8E5-EC52-4757-9E46-BAACBAA4E5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9"/>
          <p:cNvCxnSpPr/>
          <p:nvPr userDrawn="1"/>
        </p:nvCxnSpPr>
        <p:spPr>
          <a:xfrm>
            <a:off x="419100" y="1447800"/>
            <a:ext cx="8305800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400F2E-2C61-438D-A1B2-8C9627B1AC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5"/>
          <p:cNvCxnSpPr/>
          <p:nvPr userDrawn="1"/>
        </p:nvCxnSpPr>
        <p:spPr>
          <a:xfrm>
            <a:off x="419100" y="1447800"/>
            <a:ext cx="8305800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DFEDD-EED6-4F76-8BD5-66BC22E36B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E46C9-A1DA-4E4B-B9F7-E0BDEF48F7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25DCD-AB31-451D-A79D-D541440586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7CCAF4-3778-4BA3-B1A7-10B6CA7A21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w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/>
          <p:cNvPicPr>
            <a:picLocks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2578100" cy="1473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409700" y="274638"/>
            <a:ext cx="6324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C0A556D-54BD-4E1D-B991-01FED0D39D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2" name="Picture 6"/>
          <p:cNvPicPr>
            <a:picLocks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153400" y="6418263"/>
            <a:ext cx="889000" cy="363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-234950" y="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7C0A556D-54BD-4E1D-B991-01FED0D39D56}" type="slidenum">
              <a:rPr lang="en-US" sz="2000" smtClean="0">
                <a:solidFill>
                  <a:schemeClr val="tx1"/>
                </a:solidFill>
              </a:rPr>
              <a:pPr>
                <a:defRPr/>
              </a:pPr>
              <a:t>‹#›</a:t>
            </a:fld>
            <a:endParaRPr lang="en-US" sz="2000" dirty="0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2" r:id="rId1"/>
    <p:sldLayoutId id="2147484053" r:id="rId2"/>
    <p:sldLayoutId id="2147483996" r:id="rId3"/>
    <p:sldLayoutId id="2147484054" r:id="rId4"/>
    <p:sldLayoutId id="2147484055" r:id="rId5"/>
    <p:sldLayoutId id="2147484056" r:id="rId6"/>
    <p:sldLayoutId id="2147483995" r:id="rId7"/>
    <p:sldLayoutId id="2147483994" r:id="rId8"/>
    <p:sldLayoutId id="2147483993" r:id="rId9"/>
    <p:sldLayoutId id="2147484057" r:id="rId10"/>
    <p:sldLayoutId id="214748399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0"/>
            <a:ext cx="77724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Subtitle 24 pt</a:t>
            </a:r>
          </a:p>
          <a:p>
            <a:pPr lvl="1"/>
            <a:r>
              <a:rPr lang="en-US"/>
              <a:t>Second level 22 pt</a:t>
            </a:r>
          </a:p>
          <a:p>
            <a:pPr lvl="2"/>
            <a:r>
              <a:rPr lang="en-US"/>
              <a:t>Third level 20 pt</a:t>
            </a:r>
          </a:p>
          <a:p>
            <a:pPr lvl="3"/>
            <a:r>
              <a:rPr lang="en-US"/>
              <a:t>Fourth level 18pt</a:t>
            </a:r>
          </a:p>
          <a:p>
            <a:pPr lvl="4"/>
            <a:r>
              <a:rPr lang="en-US"/>
              <a:t>Fifth level 18pt</a:t>
            </a:r>
          </a:p>
        </p:txBody>
      </p:sp>
      <p:pic>
        <p:nvPicPr>
          <p:cNvPr id="252931" name="Picture 3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78100" cy="147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52932" name="Line 4"/>
          <p:cNvSpPr>
            <a:spLocks noChangeShapeType="1"/>
          </p:cNvSpPr>
          <p:nvPr/>
        </p:nvSpPr>
        <p:spPr bwMode="auto">
          <a:xfrm>
            <a:off x="817563" y="1143000"/>
            <a:ext cx="7589837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/>
            <a:endParaRPr lang="en-US" smtClean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25293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80988"/>
            <a:ext cx="7772400" cy="101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Title - 28 Point Helvetica Bold</a:t>
            </a:r>
          </a:p>
        </p:txBody>
      </p:sp>
      <p:pic>
        <p:nvPicPr>
          <p:cNvPr id="252934" name="Picture 6"/>
          <p:cNvPicPr>
            <a:picLocks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6418263"/>
            <a:ext cx="889000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7759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1" r:id="rId1"/>
    <p:sldLayoutId id="2147484132" r:id="rId2"/>
    <p:sldLayoutId id="2147484133" r:id="rId3"/>
    <p:sldLayoutId id="2147484134" r:id="rId4"/>
    <p:sldLayoutId id="2147484135" r:id="rId5"/>
    <p:sldLayoutId id="2147484136" r:id="rId6"/>
    <p:sldLayoutId id="2147484137" r:id="rId7"/>
    <p:sldLayoutId id="2147484138" r:id="rId8"/>
    <p:sldLayoutId id="2147484139" r:id="rId9"/>
    <p:sldLayoutId id="2147484140" r:id="rId10"/>
    <p:sldLayoutId id="2147484141" r:id="rId11"/>
  </p:sldLayoutIdLst>
  <p:transition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171450" algn="l" rtl="0" fontAlgn="base">
        <a:spcBef>
          <a:spcPct val="20000"/>
        </a:spcBef>
        <a:spcAft>
          <a:spcPct val="0"/>
        </a:spcAft>
        <a:buSzPct val="100000"/>
        <a:buChar char="•"/>
        <a:defRPr sz="2400" b="1">
          <a:solidFill>
            <a:srgbClr val="000000"/>
          </a:solidFill>
          <a:latin typeface="+mn-lt"/>
          <a:ea typeface="+mn-ea"/>
          <a:cs typeface="+mn-cs"/>
        </a:defRPr>
      </a:lvl1pPr>
      <a:lvl2pPr marL="685800" indent="-228600" algn="l" rtl="0" fontAlgn="base">
        <a:spcBef>
          <a:spcPct val="20000"/>
        </a:spcBef>
        <a:spcAft>
          <a:spcPct val="0"/>
        </a:spcAft>
        <a:buSzPct val="100000"/>
        <a:buChar char="–"/>
        <a:defRPr sz="2200" b="1">
          <a:solidFill>
            <a:srgbClr val="000000"/>
          </a:solidFill>
          <a:latin typeface="+mn-lt"/>
          <a:ea typeface="+mn-ea"/>
        </a:defRPr>
      </a:lvl2pPr>
      <a:lvl3pPr marL="1085850" indent="-171450" algn="l" rtl="0" fontAlgn="base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rgbClr val="000000"/>
          </a:solidFill>
          <a:latin typeface="+mn-lt"/>
          <a:ea typeface="+mn-ea"/>
        </a:defRPr>
      </a:lvl3pPr>
      <a:lvl4pPr marL="1543050" indent="-171450" algn="l" rtl="0" fontAlgn="base">
        <a:spcBef>
          <a:spcPct val="20000"/>
        </a:spcBef>
        <a:spcAft>
          <a:spcPct val="0"/>
        </a:spcAft>
        <a:buSzPct val="100000"/>
        <a:buChar char="–"/>
        <a:defRPr b="1">
          <a:solidFill>
            <a:srgbClr val="000000"/>
          </a:solidFill>
          <a:latin typeface="+mn-lt"/>
          <a:ea typeface="+mn-ea"/>
        </a:defRPr>
      </a:lvl4pPr>
      <a:lvl5pPr marL="1943100" indent="-114300" algn="l" rtl="0" fontAlgn="base">
        <a:spcBef>
          <a:spcPct val="20000"/>
        </a:spcBef>
        <a:spcAft>
          <a:spcPct val="0"/>
        </a:spcAft>
        <a:buSzPct val="100000"/>
        <a:buChar char="•"/>
        <a:defRPr b="1">
          <a:solidFill>
            <a:srgbClr val="000000"/>
          </a:solidFill>
          <a:latin typeface="+mn-lt"/>
          <a:ea typeface="+mn-ea"/>
        </a:defRPr>
      </a:lvl5pPr>
      <a:lvl6pPr marL="2400300" indent="-114300" algn="l" rtl="0" fontAlgn="base">
        <a:spcBef>
          <a:spcPct val="20000"/>
        </a:spcBef>
        <a:spcAft>
          <a:spcPct val="0"/>
        </a:spcAft>
        <a:buSzPct val="100000"/>
        <a:buChar char="•"/>
        <a:defRPr b="1">
          <a:solidFill>
            <a:srgbClr val="000000"/>
          </a:solidFill>
          <a:latin typeface="+mn-lt"/>
          <a:ea typeface="+mn-ea"/>
        </a:defRPr>
      </a:lvl6pPr>
      <a:lvl7pPr marL="2857500" indent="-114300" algn="l" rtl="0" fontAlgn="base">
        <a:spcBef>
          <a:spcPct val="20000"/>
        </a:spcBef>
        <a:spcAft>
          <a:spcPct val="0"/>
        </a:spcAft>
        <a:buSzPct val="100000"/>
        <a:buChar char="•"/>
        <a:defRPr b="1">
          <a:solidFill>
            <a:srgbClr val="000000"/>
          </a:solidFill>
          <a:latin typeface="+mn-lt"/>
          <a:ea typeface="+mn-ea"/>
        </a:defRPr>
      </a:lvl7pPr>
      <a:lvl8pPr marL="3314700" indent="-114300" algn="l" rtl="0" fontAlgn="base">
        <a:spcBef>
          <a:spcPct val="20000"/>
        </a:spcBef>
        <a:spcAft>
          <a:spcPct val="0"/>
        </a:spcAft>
        <a:buSzPct val="100000"/>
        <a:buChar char="•"/>
        <a:defRPr b="1">
          <a:solidFill>
            <a:srgbClr val="000000"/>
          </a:solidFill>
          <a:latin typeface="+mn-lt"/>
          <a:ea typeface="+mn-ea"/>
        </a:defRPr>
      </a:lvl8pPr>
      <a:lvl9pPr marL="3771900" indent="-114300" algn="l" rtl="0" fontAlgn="base">
        <a:spcBef>
          <a:spcPct val="20000"/>
        </a:spcBef>
        <a:spcAft>
          <a:spcPct val="0"/>
        </a:spcAft>
        <a:buSzPct val="100000"/>
        <a:buChar char="•"/>
        <a:defRPr b="1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0.png"/><Relationship Id="rId5" Type="http://schemas.openxmlformats.org/officeDocument/2006/relationships/image" Target="../media/image36.png"/><Relationship Id="rId4" Type="http://schemas.openxmlformats.org/officeDocument/2006/relationships/image" Target="../media/image3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5" Type="http://schemas.openxmlformats.org/officeDocument/2006/relationships/image" Target="../media/image37.png"/><Relationship Id="rId4" Type="http://schemas.openxmlformats.org/officeDocument/2006/relationships/image" Target="../media/image33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image" Target="../media/image38.png"/><Relationship Id="rId7" Type="http://schemas.openxmlformats.org/officeDocument/2006/relationships/image" Target="../media/image36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wmf"/><Relationship Id="rId5" Type="http://schemas.openxmlformats.org/officeDocument/2006/relationships/image" Target="../media/image34.wmf"/><Relationship Id="rId10" Type="http://schemas.openxmlformats.org/officeDocument/2006/relationships/image" Target="../media/image39.wmf"/><Relationship Id="rId4" Type="http://schemas.openxmlformats.org/officeDocument/2006/relationships/image" Target="../media/image40.png"/><Relationship Id="rId9" Type="http://schemas.openxmlformats.org/officeDocument/2006/relationships/image" Target="../media/image38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0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7.png"/><Relationship Id="rId5" Type="http://schemas.openxmlformats.org/officeDocument/2006/relationships/image" Target="../media/image41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5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46.png"/><Relationship Id="rId7" Type="http://schemas.openxmlformats.org/officeDocument/2006/relationships/image" Target="../media/image61.png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5" Type="http://schemas.openxmlformats.org/officeDocument/2006/relationships/hyperlink" Target="http://simulation.uni-freiburg.de/downloads/benchmark" TargetMode="External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ikalash@sandia.gov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1.png"/><Relationship Id="rId5" Type="http://schemas.openxmlformats.org/officeDocument/2006/relationships/image" Target="../media/image9.jpeg"/><Relationship Id="rId4" Type="http://schemas.openxmlformats.org/officeDocument/2006/relationships/hyperlink" Target="http://www.sandia.gov/~ikalash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simulation.uni-freiburg.de/downloads/benchmark" TargetMode="External"/><Relationship Id="rId2" Type="http://schemas.openxmlformats.org/officeDocument/2006/relationships/hyperlink" Target="http://www.icm.tu-bs.de/NICONET/benchmodred.html" TargetMode="Externa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50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2.png"/><Relationship Id="rId5" Type="http://schemas.openxmlformats.org/officeDocument/2006/relationships/image" Target="../media/image310.png"/><Relationship Id="rId4" Type="http://schemas.openxmlformats.org/officeDocument/2006/relationships/image" Target="../media/image30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00.png"/><Relationship Id="rId7" Type="http://schemas.openxmlformats.org/officeDocument/2006/relationships/image" Target="../media/image14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1.png"/><Relationship Id="rId4" Type="http://schemas.openxmlformats.org/officeDocument/2006/relationships/image" Target="../media/image18.png"/><Relationship Id="rId9" Type="http://schemas.openxmlformats.org/officeDocument/2006/relationships/image" Target="../media/image16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578100" cy="1473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68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609600"/>
            <a:ext cx="8610600" cy="14478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solidFill>
                  <a:srgbClr val="002060"/>
                </a:solidFill>
                <a:latin typeface="+mj-lt"/>
                <a:cs typeface="Arial" charset="0"/>
              </a:rPr>
              <a:t>Approaches for Building Stable Projection-Based Reduced Order Models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304800" y="2133600"/>
            <a:ext cx="9525000" cy="2513013"/>
          </a:xfrm>
        </p:spPr>
        <p:txBody>
          <a:bodyPr/>
          <a:lstStyle/>
          <a:p>
            <a:pPr marL="342900" indent="-171450" eaLnBrk="1" hangingPunct="1"/>
            <a:r>
              <a:rPr lang="en-US" sz="2400" b="1" dirty="0" smtClean="0">
                <a:solidFill>
                  <a:schemeClr val="tx1"/>
                </a:solidFill>
              </a:rPr>
              <a:t>Irina Kalashnikova</a:t>
            </a:r>
            <a:r>
              <a:rPr lang="en-US" sz="2400" baseline="30000" dirty="0" smtClean="0">
                <a:solidFill>
                  <a:schemeClr val="tx1"/>
                </a:solidFill>
              </a:rPr>
              <a:t>1</a:t>
            </a:r>
            <a:r>
              <a:rPr lang="en-US" sz="2400" dirty="0" smtClean="0">
                <a:solidFill>
                  <a:schemeClr val="tx1"/>
                </a:solidFill>
              </a:rPr>
              <a:t>, </a:t>
            </a:r>
            <a:r>
              <a:rPr lang="en-US" sz="2400" dirty="0">
                <a:solidFill>
                  <a:schemeClr val="tx1"/>
                </a:solidFill>
              </a:rPr>
              <a:t>Matthew F. </a:t>
            </a:r>
            <a:r>
              <a:rPr lang="en-US" sz="2400" dirty="0" smtClean="0">
                <a:solidFill>
                  <a:schemeClr val="tx1"/>
                </a:solidFill>
              </a:rPr>
              <a:t>Barone</a:t>
            </a:r>
            <a:r>
              <a:rPr lang="en-US" sz="2400" baseline="30000" dirty="0">
                <a:solidFill>
                  <a:schemeClr val="tx1"/>
                </a:solidFill>
              </a:rPr>
              <a:t>2</a:t>
            </a:r>
            <a:r>
              <a:rPr lang="en-US" sz="2400" dirty="0" smtClean="0">
                <a:solidFill>
                  <a:schemeClr val="tx1"/>
                </a:solidFill>
              </a:rPr>
              <a:t>, </a:t>
            </a:r>
            <a:r>
              <a:rPr lang="en-US" sz="2400" dirty="0">
                <a:solidFill>
                  <a:schemeClr val="tx1"/>
                </a:solidFill>
              </a:rPr>
              <a:t>Jeffrey A. </a:t>
            </a:r>
            <a:r>
              <a:rPr lang="en-US" sz="2400" dirty="0" smtClean="0">
                <a:solidFill>
                  <a:schemeClr val="tx1"/>
                </a:solidFill>
              </a:rPr>
              <a:t>Fike</a:t>
            </a:r>
            <a:r>
              <a:rPr lang="en-US" sz="2400" baseline="30000" dirty="0">
                <a:solidFill>
                  <a:schemeClr val="tx1"/>
                </a:solidFill>
              </a:rPr>
              <a:t>3</a:t>
            </a:r>
            <a:r>
              <a:rPr lang="en-US" sz="2400" dirty="0" smtClean="0">
                <a:solidFill>
                  <a:schemeClr val="tx1"/>
                </a:solidFill>
              </a:rPr>
              <a:t>,</a:t>
            </a:r>
          </a:p>
          <a:p>
            <a:pPr marL="342900" indent="-171450" eaLnBrk="1" hangingPunct="1"/>
            <a:r>
              <a:rPr lang="en-US" sz="2400" dirty="0" smtClean="0">
                <a:solidFill>
                  <a:schemeClr val="tx1"/>
                </a:solidFill>
              </a:rPr>
              <a:t>Srinivasan Arunajatesan</a:t>
            </a:r>
            <a:r>
              <a:rPr lang="en-US" sz="2400" baseline="30000" dirty="0">
                <a:solidFill>
                  <a:schemeClr val="tx1"/>
                </a:solidFill>
              </a:rPr>
              <a:t>2</a:t>
            </a:r>
            <a:r>
              <a:rPr lang="en-US" sz="2400" dirty="0" smtClean="0">
                <a:solidFill>
                  <a:schemeClr val="tx1"/>
                </a:solidFill>
              </a:rPr>
              <a:t>, Bart </a:t>
            </a:r>
            <a:r>
              <a:rPr lang="en-US" sz="2400" dirty="0">
                <a:solidFill>
                  <a:schemeClr val="tx1"/>
                </a:solidFill>
              </a:rPr>
              <a:t>G. van Bloemen </a:t>
            </a:r>
            <a:r>
              <a:rPr lang="en-US" sz="2400" dirty="0" smtClean="0">
                <a:solidFill>
                  <a:schemeClr val="tx1"/>
                </a:solidFill>
              </a:rPr>
              <a:t>Waanders</a:t>
            </a:r>
            <a:r>
              <a:rPr lang="en-US" sz="2400" baseline="30000" dirty="0" smtClean="0">
                <a:solidFill>
                  <a:schemeClr val="tx1"/>
                </a:solidFill>
              </a:rPr>
              <a:t>4</a:t>
            </a:r>
          </a:p>
          <a:p>
            <a:pPr marL="342900" indent="-171450" eaLnBrk="1" hangingPunct="1"/>
            <a:endParaRPr lang="en-US" sz="1000" dirty="0">
              <a:solidFill>
                <a:schemeClr val="tx1"/>
              </a:solidFill>
            </a:endParaRPr>
          </a:p>
          <a:p>
            <a:pPr marL="342900" indent="-171450" eaLnBrk="1" hangingPunct="1"/>
            <a:r>
              <a:rPr lang="en-US" sz="1600" baseline="30000" dirty="0" smtClean="0">
                <a:solidFill>
                  <a:schemeClr val="tx1"/>
                </a:solidFill>
              </a:rPr>
              <a:t>1</a:t>
            </a:r>
            <a:r>
              <a:rPr lang="en-US" sz="1600" dirty="0" smtClean="0">
                <a:solidFill>
                  <a:schemeClr val="tx1"/>
                </a:solidFill>
              </a:rPr>
              <a:t>Computational Mathematics Department, Sandia National Laboratories, Albuquerque, NM, USA.</a:t>
            </a:r>
          </a:p>
          <a:p>
            <a:pPr marL="342900" indent="-171450" eaLnBrk="1" hangingPunct="1"/>
            <a:r>
              <a:rPr lang="en-US" sz="1600" baseline="30000" dirty="0">
                <a:solidFill>
                  <a:schemeClr val="tx1"/>
                </a:solidFill>
              </a:rPr>
              <a:t>2</a:t>
            </a:r>
            <a:r>
              <a:rPr lang="en-US" sz="1600" dirty="0" smtClean="0">
                <a:solidFill>
                  <a:schemeClr val="tx1"/>
                </a:solidFill>
              </a:rPr>
              <a:t>Aerosciences </a:t>
            </a:r>
            <a:r>
              <a:rPr lang="en-US" sz="1600" dirty="0">
                <a:solidFill>
                  <a:schemeClr val="tx1"/>
                </a:solidFill>
              </a:rPr>
              <a:t>Department, Sandia National Laboratories, Albuquerque </a:t>
            </a:r>
            <a:r>
              <a:rPr lang="en-US" sz="1600" dirty="0" smtClean="0">
                <a:solidFill>
                  <a:schemeClr val="tx1"/>
                </a:solidFill>
              </a:rPr>
              <a:t>NM, USA.</a:t>
            </a:r>
          </a:p>
          <a:p>
            <a:pPr marL="342900" indent="-171450" eaLnBrk="1" hangingPunct="1"/>
            <a:r>
              <a:rPr lang="en-US" sz="1600" baseline="30000" dirty="0" smtClean="0">
                <a:solidFill>
                  <a:schemeClr val="tx1"/>
                </a:solidFill>
              </a:rPr>
              <a:t>3</a:t>
            </a:r>
            <a:r>
              <a:rPr lang="en-US" sz="1600" dirty="0" smtClean="0">
                <a:solidFill>
                  <a:schemeClr val="tx1"/>
                </a:solidFill>
              </a:rPr>
              <a:t>Component </a:t>
            </a:r>
            <a:r>
              <a:rPr lang="en-US" sz="1600" dirty="0">
                <a:solidFill>
                  <a:schemeClr val="tx1"/>
                </a:solidFill>
              </a:rPr>
              <a:t>Science &amp; Mechanics Department, Sandia National Laboratories, Albuquerque, NM, USA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</a:p>
          <a:p>
            <a:pPr marL="342900" indent="-171450" eaLnBrk="1" hangingPunct="1"/>
            <a:r>
              <a:rPr lang="en-US" sz="1600" baseline="30000" dirty="0" smtClean="0">
                <a:solidFill>
                  <a:schemeClr val="tx1"/>
                </a:solidFill>
              </a:rPr>
              <a:t>4</a:t>
            </a:r>
            <a:r>
              <a:rPr lang="en-US" sz="1600" dirty="0" smtClean="0">
                <a:solidFill>
                  <a:schemeClr val="tx1"/>
                </a:solidFill>
              </a:rPr>
              <a:t>Optimization and UQ Department</a:t>
            </a:r>
            <a:r>
              <a:rPr lang="en-US" sz="1600" dirty="0">
                <a:solidFill>
                  <a:schemeClr val="tx1"/>
                </a:solidFill>
              </a:rPr>
              <a:t>, Sandia National Laboratories, Albuquerque, </a:t>
            </a:r>
            <a:r>
              <a:rPr lang="en-US" sz="1600" dirty="0" smtClean="0">
                <a:solidFill>
                  <a:schemeClr val="tx1"/>
                </a:solidFill>
              </a:rPr>
              <a:t>NM, USA.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6324600"/>
            <a:ext cx="792480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+mn-lt"/>
              </a:rPr>
              <a:t>Sandia National Laboratories is a multi-program laboratory managed and operated by Sandia Corporation, a wholly owned subsidiary of Lockheed Marin Corporation, for the U.S. Department of Energy’s National Security Administration under contract DE-AC04-94AL85000.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9600" y="4724400"/>
            <a:ext cx="8077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171450" algn="ctr" eaLnBrk="1" hangingPunct="1"/>
            <a:r>
              <a:rPr lang="en-US" sz="2000" dirty="0" smtClean="0">
                <a:latin typeface="+mn-lt"/>
              </a:rPr>
              <a:t>Reduced-Order Modeling (ROM) Workshop</a:t>
            </a:r>
            <a:endParaRPr lang="en-US" sz="2000" dirty="0">
              <a:latin typeface="+mn-lt"/>
            </a:endParaRPr>
          </a:p>
          <a:p>
            <a:pPr marL="342900" indent="-171450" algn="ctr" eaLnBrk="1" hangingPunct="1"/>
            <a:r>
              <a:rPr lang="en-US" sz="2000" dirty="0" smtClean="0">
                <a:latin typeface="+mn-lt"/>
              </a:rPr>
              <a:t>Livermore, CA </a:t>
            </a:r>
            <a:endParaRPr lang="en-US" sz="2000" dirty="0">
              <a:latin typeface="+mn-lt"/>
            </a:endParaRPr>
          </a:p>
          <a:p>
            <a:pPr marL="342900" indent="-171450" algn="ctr" eaLnBrk="1" hangingPunct="1"/>
            <a:r>
              <a:rPr lang="en-US" sz="2000" dirty="0" smtClean="0">
                <a:latin typeface="+mn-lt"/>
              </a:rPr>
              <a:t>Thursday, August 7, </a:t>
            </a:r>
            <a:r>
              <a:rPr lang="en-US" sz="2000" dirty="0">
                <a:latin typeface="+mn-lt"/>
              </a:rPr>
              <a:t>2014</a:t>
            </a:r>
          </a:p>
          <a:p>
            <a:pPr marL="342900" indent="-171450" algn="ctr" eaLnBrk="1" hangingPunct="1"/>
            <a:r>
              <a:rPr lang="en-US" sz="2000" dirty="0" smtClean="0">
                <a:latin typeface="+mn-lt"/>
              </a:rPr>
              <a:t>SAND2014-16583PE</a:t>
            </a:r>
            <a:endParaRPr lang="en-US" sz="2000" dirty="0">
              <a:latin typeface="+mn-lt"/>
            </a:endParaRPr>
          </a:p>
          <a:p>
            <a:pPr algn="ctr"/>
            <a:endParaRPr lang="en-US" sz="2000" dirty="0" smtClean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3150" y="9525"/>
            <a:ext cx="374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066800" y="65782"/>
            <a:ext cx="76962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Linearized Compressible Flow </a:t>
            </a:r>
          </a:p>
          <a:p>
            <a:pPr algn="r"/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57200" y="3287374"/>
                <a:ext cx="8305800" cy="2708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Linearization of full compressible Euler/</a:t>
                </a:r>
                <a:r>
                  <a:rPr lang="en-US" dirty="0" err="1" smtClean="0">
                    <a:latin typeface="Calibri" panose="020F0502020204030204" pitchFamily="34" charset="0"/>
                  </a:rPr>
                  <a:t>Navier</a:t>
                </a:r>
                <a:r>
                  <a:rPr lang="en-US" dirty="0" smtClean="0">
                    <a:latin typeface="Calibri" panose="020F0502020204030204" pitchFamily="34" charset="0"/>
                  </a:rPr>
                  <a:t>-Stokes equations obtained as follows:</a:t>
                </a:r>
              </a:p>
              <a:p>
                <a:endParaRPr lang="en-US" sz="800" dirty="0" smtClean="0">
                  <a:latin typeface="Calibri" panose="020F0502020204030204" pitchFamily="34" charset="0"/>
                </a:endParaRPr>
              </a:p>
              <a:p>
                <a:pPr marL="800100" lvl="1" indent="-342900">
                  <a:buAutoNum type="arabicPeriod"/>
                </a:pPr>
                <a:r>
                  <a:rPr lang="en-US" dirty="0" smtClean="0">
                    <a:latin typeface="Calibri" panose="020F0502020204030204" pitchFamily="34" charset="0"/>
                  </a:rPr>
                  <a:t>Decompose fluid field as </a:t>
                </a:r>
                <a:r>
                  <a:rPr lang="en-US" b="1" dirty="0" smtClean="0">
                    <a:latin typeface="Calibri" panose="020F0502020204030204" pitchFamily="34" charset="0"/>
                  </a:rPr>
                  <a:t>steady mean </a:t>
                </a:r>
                <a:r>
                  <a:rPr lang="en-US" dirty="0" smtClean="0">
                    <a:latin typeface="Calibri" panose="020F0502020204030204" pitchFamily="34" charset="0"/>
                  </a:rPr>
                  <a:t>plus </a:t>
                </a:r>
                <a:r>
                  <a:rPr lang="en-US" b="1" dirty="0" smtClean="0">
                    <a:latin typeface="Calibri" panose="020F0502020204030204" pitchFamily="34" charset="0"/>
                  </a:rPr>
                  <a:t>unsteady fluctuation</a:t>
                </a:r>
              </a:p>
              <a:p>
                <a:pPr lvl="1"/>
                <a:endParaRPr lang="en-US" b="1" dirty="0" smtClean="0">
                  <a:latin typeface="Calibri" panose="020F0502020204030204" pitchFamily="34" charset="0"/>
                </a:endParaRPr>
              </a:p>
              <a:p>
                <a:pPr lvl="1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𝒒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  <m:r>
                            <a:rPr lang="en-US" b="1" i="1" smtClean="0"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/>
                            </a:rPr>
                            <m:t>𝒒</m:t>
                          </m:r>
                        </m:e>
                      </m:acc>
                      <m:d>
                        <m:d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</m:e>
                      </m:d>
                      <m:r>
                        <a:rPr lang="en-US" b="1" i="1" smtClean="0">
                          <a:latin typeface="Cambria Math"/>
                        </a:rPr>
                        <m:t>+</m:t>
                      </m:r>
                      <m:r>
                        <a:rPr lang="en-US" b="1" i="1" smtClean="0">
                          <a:latin typeface="Cambria Math"/>
                        </a:rPr>
                        <m:t>𝒒</m:t>
                      </m:r>
                      <m:r>
                        <a:rPr lang="en-US" b="1" i="1" smtClean="0">
                          <a:latin typeface="Cambria Math"/>
                        </a:rPr>
                        <m:t>′(</m:t>
                      </m:r>
                      <m:r>
                        <a:rPr lang="en-US" b="1" i="1" smtClean="0">
                          <a:latin typeface="Cambria Math"/>
                        </a:rPr>
                        <m:t>𝒙</m:t>
                      </m:r>
                      <m:r>
                        <a:rPr lang="en-US" b="1" i="1" smtClean="0">
                          <a:latin typeface="Cambria Math"/>
                        </a:rPr>
                        <m:t>,</m:t>
                      </m:r>
                      <m:r>
                        <a:rPr lang="en-US" b="0" i="1" smtClean="0">
                          <a:latin typeface="Cambria Math"/>
                        </a:rPr>
                        <m:t>𝑡</m:t>
                      </m:r>
                      <m:r>
                        <a:rPr lang="en-US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b="1" dirty="0" smtClean="0">
                  <a:latin typeface="Calibri" panose="020F0502020204030204" pitchFamily="34" charset="0"/>
                </a:endParaRPr>
              </a:p>
              <a:p>
                <a:pPr marL="800100" lvl="1" indent="-342900">
                  <a:buAutoNum type="arabicPeriod"/>
                </a:pPr>
                <a:endParaRPr lang="en-US" dirty="0" smtClean="0">
                  <a:latin typeface="Calibri" panose="020F0502020204030204" pitchFamily="34" charset="0"/>
                </a:endParaRPr>
              </a:p>
              <a:p>
                <a:pPr marL="800100" lvl="1" indent="-342900">
                  <a:buAutoNum type="arabicPeriod" startAt="2"/>
                </a:pPr>
                <a:r>
                  <a:rPr lang="en-US" dirty="0" smtClean="0">
                    <a:latin typeface="Calibri" panose="020F0502020204030204" pitchFamily="34" charset="0"/>
                  </a:rPr>
                  <a:t>Linearize full nonlinear compressible </a:t>
                </a:r>
                <a:r>
                  <a:rPr lang="en-US" dirty="0" err="1" smtClean="0">
                    <a:latin typeface="Calibri" panose="020F0502020204030204" pitchFamily="34" charset="0"/>
                  </a:rPr>
                  <a:t>Navier</a:t>
                </a:r>
                <a:r>
                  <a:rPr lang="en-US" dirty="0" smtClean="0">
                    <a:latin typeface="Calibri" panose="020F0502020204030204" pitchFamily="34" charset="0"/>
                  </a:rPr>
                  <a:t>-Stokes equations around steady mean to yield </a:t>
                </a:r>
                <a:r>
                  <a:rPr lang="en-US" b="1" dirty="0" smtClean="0">
                    <a:latin typeface="Calibri" panose="020F0502020204030204" pitchFamily="34" charset="0"/>
                  </a:rPr>
                  <a:t>linear hyperbolic/incompletely parabolic</a:t>
                </a:r>
                <a:r>
                  <a:rPr lang="en-US" dirty="0" smtClean="0">
                    <a:latin typeface="Calibri" panose="020F0502020204030204" pitchFamily="34" charset="0"/>
                  </a:rPr>
                  <a:t> system</a:t>
                </a:r>
              </a:p>
              <a:p>
                <a:pPr lvl="1"/>
                <a:endParaRPr lang="en-US" dirty="0" smtClean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3287374"/>
                <a:ext cx="8305800" cy="2708434"/>
              </a:xfrm>
              <a:prstGeom prst="rect">
                <a:avLst/>
              </a:prstGeom>
              <a:blipFill rotWithShape="1">
                <a:blip r:embed="rId2"/>
                <a:stretch>
                  <a:fillRect l="-440" r="-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81000" y="1362670"/>
                <a:ext cx="8305800" cy="923330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latin typeface="Calibri" panose="020F0502020204030204" pitchFamily="34" charset="0"/>
                  </a:rPr>
                  <a:t>Energy-Stability for Linearized PDEs: </a:t>
                </a:r>
              </a:p>
              <a:p>
                <a:pPr algn="ctr"/>
                <a:r>
                  <a:rPr lang="en-US" dirty="0" smtClean="0">
                    <a:latin typeface="Calibri" panose="020F0502020204030204" pitchFamily="34" charset="0"/>
                  </a:rPr>
                  <a:t>FOM </a:t>
                </a:r>
                <a:r>
                  <a:rPr lang="en-US" dirty="0">
                    <a:latin typeface="Calibri" panose="020F0502020204030204" pitchFamily="34" charset="0"/>
                  </a:rPr>
                  <a:t>linearly stable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⇒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ROM built in energy inner product </a:t>
                </a:r>
                <a:r>
                  <a:rPr lang="en-US" dirty="0" smtClean="0">
                    <a:latin typeface="Calibri" panose="020F0502020204030204" pitchFamily="34" charset="0"/>
                  </a:rPr>
                  <a:t>linearly </a:t>
                </a:r>
                <a:r>
                  <a:rPr lang="en-US" dirty="0">
                    <a:latin typeface="Calibri" panose="020F0502020204030204" pitchFamily="34" charset="0"/>
                  </a:rPr>
                  <a:t>stable (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𝑅𝑒</m:t>
                    </m:r>
                    <m:r>
                      <a:rPr lang="en-US" i="1" dirty="0">
                        <a:latin typeface="Cambria Math"/>
                      </a:rPr>
                      <m:t>(</m:t>
                    </m:r>
                    <m:r>
                      <a:rPr lang="en-US" i="1" dirty="0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i="1" dirty="0">
                        <a:latin typeface="Cambria Math"/>
                      </a:rPr>
                      <m:t>)&lt;0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)</a:t>
                </a:r>
                <a:endParaRPr lang="en-US" i="1" dirty="0" smtClean="0">
                  <a:latin typeface="Calibri" panose="020F0502020204030204" pitchFamily="34" charset="0"/>
                </a:endParaRPr>
              </a:p>
              <a:p>
                <a:pPr algn="ctr"/>
                <a:r>
                  <a:rPr lang="en-US" dirty="0">
                    <a:latin typeface="Calibri" panose="020F0502020204030204" pitchFamily="34" charset="0"/>
                  </a:rPr>
                  <a:t>(</a:t>
                </a:r>
                <a:r>
                  <a:rPr lang="en-US" dirty="0" smtClean="0">
                    <a:latin typeface="Calibri" panose="020F0502020204030204" pitchFamily="34" charset="0"/>
                  </a:rPr>
                  <a:t>Barone</a:t>
                </a:r>
                <a:r>
                  <a:rPr lang="en-US" i="1" dirty="0" smtClean="0">
                    <a:latin typeface="Calibri" panose="020F0502020204030204" pitchFamily="34" charset="0"/>
                  </a:rPr>
                  <a:t> et al. </a:t>
                </a:r>
                <a:r>
                  <a:rPr lang="en-US" dirty="0" smtClean="0">
                    <a:latin typeface="Calibri" panose="020F0502020204030204" pitchFamily="34" charset="0"/>
                  </a:rPr>
                  <a:t>2009,  Kalashnikova </a:t>
                </a:r>
                <a:r>
                  <a:rPr lang="en-US" i="1" dirty="0" smtClean="0">
                    <a:latin typeface="Calibri" panose="020F0502020204030204" pitchFamily="34" charset="0"/>
                  </a:rPr>
                  <a:t>et al. </a:t>
                </a:r>
                <a:r>
                  <a:rPr lang="en-US" dirty="0" smtClean="0">
                    <a:latin typeface="Calibri" panose="020F0502020204030204" pitchFamily="34" charset="0"/>
                  </a:rPr>
                  <a:t>2012)</a:t>
                </a:r>
                <a:endParaRPr lang="en-US" i="1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362670"/>
                <a:ext cx="8305800" cy="923330"/>
              </a:xfrm>
              <a:prstGeom prst="rect">
                <a:avLst/>
              </a:prstGeom>
              <a:blipFill rotWithShape="1">
                <a:blip r:embed="rId3"/>
                <a:stretch>
                  <a:fillRect t="-3311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838200" y="2505670"/>
            <a:ext cx="71628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latin typeface="Calibri" panose="020F0502020204030204" pitchFamily="34" charset="0"/>
              </a:rPr>
              <a:t>Linearized compressible Euler/</a:t>
            </a:r>
            <a:r>
              <a:rPr lang="en-US" b="1" i="1" dirty="0" err="1">
                <a:latin typeface="Calibri" panose="020F0502020204030204" pitchFamily="34" charset="0"/>
              </a:rPr>
              <a:t>Navier</a:t>
            </a:r>
            <a:r>
              <a:rPr lang="en-US" b="1" i="1" dirty="0">
                <a:latin typeface="Calibri" panose="020F0502020204030204" pitchFamily="34" charset="0"/>
              </a:rPr>
              <a:t>-Stokes</a:t>
            </a:r>
            <a:r>
              <a:rPr lang="en-US" dirty="0">
                <a:latin typeface="Calibri" panose="020F0502020204030204" pitchFamily="34" charset="0"/>
              </a:rPr>
              <a:t> equations are appropriate when a compressible fluid system can be described by small-amplitude perturbations about a steady-state mean flow</a:t>
            </a:r>
            <a:r>
              <a:rPr lang="en-US" dirty="0" smtClean="0">
                <a:latin typeface="Calibri" panose="020F0502020204030204" pitchFamily="34" charset="0"/>
              </a:rPr>
              <a:t>.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2057400" y="5867400"/>
                <a:ext cx="4953000" cy="70872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1" i="1">
                              <a:latin typeface="Cambria Math"/>
                            </a:rPr>
                            <m:t>𝒒</m:t>
                          </m:r>
                          <m:r>
                            <a:rPr lang="en-US" b="1" i="1">
                              <a:latin typeface="Cambria Math"/>
                            </a:rPr>
                            <m:t>′</m:t>
                          </m:r>
                        </m:e>
                      </m:acc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a:rPr lang="en-US" b="1" i="1">
                          <a:latin typeface="Cambria Math"/>
                        </a:rPr>
                        <m:t>𝑨</m:t>
                      </m:r>
                      <m:r>
                        <a:rPr lang="en-US" i="1" baseline="-25000">
                          <a:latin typeface="Cambria Math"/>
                        </a:rPr>
                        <m:t>𝑖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𝒒</m:t>
                              </m:r>
                            </m:e>
                          </m:acc>
                        </m:e>
                      </m:d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𝜕</m:t>
                          </m:r>
                          <m:r>
                            <a:rPr lang="en-US" b="1" i="1">
                              <a:latin typeface="Cambria Math"/>
                            </a:rPr>
                            <m:t>𝒒</m:t>
                          </m:r>
                          <m:r>
                            <a:rPr lang="en-US" b="1" i="1">
                              <a:latin typeface="Cambria Math"/>
                            </a:rPr>
                            <m:t>′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𝜕</m:t>
                          </m:r>
                          <m:r>
                            <a:rPr lang="en-US" i="1">
                              <a:latin typeface="Cambria Math"/>
                            </a:rPr>
                            <m:t>𝑥𝑖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𝜕</m:t>
                          </m:r>
                          <m:r>
                            <a:rPr lang="en-US" i="1">
                              <a:latin typeface="Cambria Math"/>
                            </a:rPr>
                            <m:t>𝑥𝑗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/>
                            </a:rPr>
                            <m:t>𝑲</m:t>
                          </m:r>
                          <m:r>
                            <a:rPr lang="en-US" i="1" baseline="-25000">
                              <a:latin typeface="Cambria Math"/>
                            </a:rPr>
                            <m:t>𝑖𝑗</m:t>
                          </m:r>
                          <m:r>
                            <a:rPr lang="en-US" i="1">
                              <a:latin typeface="Cambria Math"/>
                            </a:rPr>
                            <m:t>(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𝒒</m:t>
                              </m:r>
                            </m:e>
                          </m:acc>
                          <m:r>
                            <a:rPr lang="en-US" i="1">
                              <a:latin typeface="Cambria Math"/>
                            </a:rPr>
                            <m:t>)</m:t>
                          </m:r>
                          <m:f>
                            <m:f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b="1" i="1">
                                  <a:latin typeface="Cambria Math"/>
                                </a:rPr>
                                <m:t>𝒒</m:t>
                              </m:r>
                              <m:r>
                                <a:rPr lang="en-US" b="1" i="1">
                                  <a:latin typeface="Cambria Math"/>
                                </a:rPr>
                                <m:t>′</m:t>
                              </m:r>
                            </m:num>
                            <m:den>
                              <m:r>
                                <a:rPr 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𝑥𝑖</m:t>
                              </m:r>
                            </m:den>
                          </m:f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b="1" i="1">
                          <a:latin typeface="Cambria Math"/>
                        </a:rPr>
                        <m:t>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5867400"/>
                <a:ext cx="4953000" cy="70872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990600" y="1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9</a:t>
            </a:r>
            <a:endParaRPr lang="en-US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058966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3059014" y="76200"/>
            <a:ext cx="593258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Energy-Stable ROMs for Linearized</a:t>
            </a:r>
          </a:p>
          <a:p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Compressible Flow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28600" y="2209800"/>
                <a:ext cx="8915400" cy="22547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There exists a symmetric positive definite matrix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𝑯</m:t>
                    </m:r>
                    <m:r>
                      <a:rPr lang="en-US" b="1" i="1" dirty="0" smtClean="0">
                        <a:latin typeface="Cambria Math"/>
                        <a:ea typeface="Cambria Math"/>
                      </a:rPr>
                      <m:t>≡</m:t>
                    </m:r>
                    <m:r>
                      <a:rPr lang="en-US" b="1" i="1" dirty="0" smtClean="0">
                        <a:latin typeface="Cambria Math"/>
                      </a:rPr>
                      <m:t>𝑯</m:t>
                    </m:r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/>
                              </a:rPr>
                              <m:t>𝒒</m:t>
                            </m:r>
                          </m:e>
                        </m:acc>
                      </m:e>
                    </m:d>
                    <m:r>
                      <a:rPr lang="en-US" b="1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(system “</a:t>
                </a:r>
                <a:r>
                  <a:rPr lang="en-US" b="1" dirty="0" err="1" smtClean="0">
                    <a:latin typeface="Calibri" panose="020F0502020204030204" pitchFamily="34" charset="0"/>
                  </a:rPr>
                  <a:t>symmetrizer</a:t>
                </a:r>
                <a:r>
                  <a:rPr lang="en-US" dirty="0" smtClean="0">
                    <a:latin typeface="Calibri" panose="020F0502020204030204" pitchFamily="34" charset="0"/>
                  </a:rPr>
                  <a:t>”) </a:t>
                </a:r>
                <a:r>
                  <a:rPr lang="en-US" dirty="0" err="1" smtClean="0">
                    <a:latin typeface="Calibri" panose="020F0502020204030204" pitchFamily="34" charset="0"/>
                  </a:rPr>
                  <a:t>s.t.</a:t>
                </a:r>
                <a:r>
                  <a:rPr lang="en-US" dirty="0" smtClean="0">
                    <a:latin typeface="Calibri" panose="020F0502020204030204" pitchFamily="34" charset="0"/>
                  </a:rPr>
                  <a:t>:</a:t>
                </a:r>
                <a:endParaRPr lang="en-US" sz="800" dirty="0" smtClean="0">
                  <a:latin typeface="Calibri" panose="020F0502020204030204" pitchFamily="34" charset="0"/>
                </a:endParaRPr>
              </a:p>
              <a:p>
                <a:r>
                  <a:rPr lang="en-US" sz="800" dirty="0" smtClean="0">
                    <a:latin typeface="Calibri" panose="020F0502020204030204" pitchFamily="34" charset="0"/>
                  </a:rPr>
                  <a:t>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The convective flux matrices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𝑯𝑨</m:t>
                    </m:r>
                    <m:r>
                      <a:rPr lang="en-US" i="1" baseline="-25000" dirty="0" smtClean="0">
                        <a:latin typeface="Cambria Math"/>
                      </a:rPr>
                      <m:t>𝑖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are symmetric</a:t>
                </a:r>
              </a:p>
              <a:p>
                <a:pPr lvl="1"/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The following augmented viscosity matrix is symmetric positive semi-definite</a:t>
                </a:r>
              </a:p>
              <a:p>
                <a:pPr lvl="1"/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lvl="1"/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𝑲</m:t>
                      </m:r>
                      <m:r>
                        <a:rPr lang="en-US" b="0" i="1" baseline="30000" smtClean="0">
                          <a:latin typeface="Cambria Math"/>
                        </a:rPr>
                        <m:t>𝑠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f>
                                <m:fPr>
                                  <m:type m:val="noBar"/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𝑯𝑲</m:t>
                                  </m:r>
                                  <m:r>
                                    <a:rPr lang="en-US" b="0" i="1" baseline="-25000" smtClean="0">
                                      <a:latin typeface="Cambria Math"/>
                                    </a:rPr>
                                    <m:t>11</m:t>
                                  </m:r>
                                </m:num>
                                <m:den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𝑯𝑲</m:t>
                                  </m:r>
                                  <m:r>
                                    <a:rPr lang="en-US" b="0" i="1" baseline="-25000" smtClean="0">
                                      <a:latin typeface="Cambria Math"/>
                                    </a:rPr>
                                    <m:t>21</m:t>
                                  </m:r>
                                </m:den>
                              </m:f>
                            </m:e>
                            <m:e>
                              <m:r>
                                <a:rPr lang="en-US" b="1" i="1" smtClean="0">
                                  <a:latin typeface="Cambria Math"/>
                                </a:rPr>
                                <m:t>𝑯𝑲</m:t>
                              </m:r>
                              <m:r>
                                <a:rPr lang="en-US" b="0" i="1" baseline="-25000" smtClean="0">
                                  <a:latin typeface="Cambria Math"/>
                                </a:rPr>
                                <m:t>31</m:t>
                              </m:r>
                            </m:e>
                          </m:eqArr>
                          <m:eqArr>
                            <m:eqArr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eqArrPr>
                            <m:e>
                              <m:f>
                                <m:fPr>
                                  <m:type m:val="noBar"/>
                                  <m:ctrlPr>
                                    <a:rPr lang="en-US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  </m:t>
                                  </m:r>
                                  <m:r>
                                    <a:rPr lang="en-US" b="1" i="1">
                                      <a:latin typeface="Cambria Math"/>
                                    </a:rPr>
                                    <m:t>𝑯𝑲</m:t>
                                  </m:r>
                                  <m:r>
                                    <a:rPr lang="en-US" i="1" baseline="-25000">
                                      <a:latin typeface="Cambria Math"/>
                                    </a:rPr>
                                    <m:t>1</m:t>
                                  </m:r>
                                  <m:r>
                                    <a:rPr lang="en-US" b="0" i="1" baseline="-25000" smtClean="0">
                                      <a:latin typeface="Cambria Math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  </m:t>
                                  </m:r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𝑯𝑲</m:t>
                                  </m:r>
                                  <m:r>
                                    <a:rPr lang="en-US" b="0" i="1" baseline="-25000" smtClean="0">
                                      <a:latin typeface="Cambria Math"/>
                                    </a:rPr>
                                    <m:t>22</m:t>
                                  </m:r>
                                </m:den>
                              </m:f>
                            </m:e>
                            <m:e>
                              <m:r>
                                <a:rPr lang="en-US" b="1" i="1" smtClean="0">
                                  <a:latin typeface="Cambria Math"/>
                                </a:rPr>
                                <m:t>  </m:t>
                              </m:r>
                              <m:r>
                                <a:rPr lang="en-US" b="1" i="1" smtClean="0">
                                  <a:latin typeface="Cambria Math"/>
                                </a:rPr>
                                <m:t>𝑯𝑲</m:t>
                              </m:r>
                              <m:r>
                                <a:rPr lang="en-US" b="0" i="1" baseline="-25000" smtClean="0">
                                  <a:latin typeface="Cambria Math"/>
                                </a:rPr>
                                <m:t>32</m:t>
                              </m:r>
                            </m:e>
                          </m:eqArr>
                          <m:eqArr>
                            <m:eqArr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eqArrPr>
                            <m:e>
                              <m:f>
                                <m:fPr>
                                  <m:type m:val="noBar"/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  </m:t>
                                  </m:r>
                                  <m:r>
                                    <a:rPr lang="en-US" b="1" i="1">
                                      <a:latin typeface="Cambria Math"/>
                                    </a:rPr>
                                    <m:t>𝑯𝑲</m:t>
                                  </m:r>
                                  <m:r>
                                    <a:rPr lang="en-US" i="1" baseline="-25000">
                                      <a:latin typeface="Cambria Math"/>
                                    </a:rPr>
                                    <m:t>1</m:t>
                                  </m:r>
                                  <m:r>
                                    <a:rPr lang="en-US" b="0" i="1" baseline="-25000" smtClean="0">
                                      <a:latin typeface="Cambria Math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  </m:t>
                                  </m:r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𝑯𝑲</m:t>
                                  </m:r>
                                  <m:r>
                                    <a:rPr lang="en-US" b="0" i="1" baseline="-25000" smtClean="0">
                                      <a:latin typeface="Cambria Math"/>
                                    </a:rPr>
                                    <m:t>23</m:t>
                                  </m:r>
                                </m:den>
                              </m:f>
                            </m:e>
                            <m:e>
                              <m:r>
                                <a:rPr lang="en-US" b="1" i="1" smtClean="0">
                                  <a:latin typeface="Cambria Math"/>
                                </a:rPr>
                                <m:t>  </m:t>
                              </m:r>
                              <m:r>
                                <a:rPr lang="en-US" b="1" i="1" smtClean="0">
                                  <a:latin typeface="Cambria Math"/>
                                </a:rPr>
                                <m:t>𝑯𝑲</m:t>
                              </m:r>
                              <m:r>
                                <a:rPr lang="en-US" b="0" i="1" baseline="-25000" smtClean="0">
                                  <a:latin typeface="Cambria Math"/>
                                </a:rPr>
                                <m:t>33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 smtClean="0">
                  <a:latin typeface="Calibri" panose="020F0502020204030204" pitchFamily="34" charset="0"/>
                </a:endParaRPr>
              </a:p>
              <a:p>
                <a:pPr lvl="1"/>
                <a:endParaRPr lang="en-US" dirty="0" smtClean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2209800"/>
                <a:ext cx="8915400" cy="2254720"/>
              </a:xfrm>
              <a:prstGeom prst="rect">
                <a:avLst/>
              </a:prstGeom>
              <a:blipFill rotWithShape="1">
                <a:blip r:embed="rId2"/>
                <a:stretch>
                  <a:fillRect l="-479" t="-1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609600" y="1447800"/>
            <a:ext cx="7848600" cy="646331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Linearized compressible Euler/</a:t>
            </a:r>
            <a:r>
              <a:rPr lang="en-US" dirty="0" err="1">
                <a:latin typeface="Calibri" panose="020F0502020204030204" pitchFamily="34" charset="0"/>
              </a:rPr>
              <a:t>Navier</a:t>
            </a:r>
            <a:r>
              <a:rPr lang="en-US" dirty="0">
                <a:latin typeface="Calibri" panose="020F0502020204030204" pitchFamily="34" charset="0"/>
              </a:rPr>
              <a:t>-Stokes equations are </a:t>
            </a:r>
            <a:r>
              <a:rPr lang="en-US" b="1" dirty="0" err="1">
                <a:latin typeface="Calibri" panose="020F0502020204030204" pitchFamily="34" charset="0"/>
              </a:rPr>
              <a:t>symmetrizable</a:t>
            </a:r>
            <a:r>
              <a:rPr lang="en-US" dirty="0">
                <a:latin typeface="Calibri" panose="020F0502020204030204" pitchFamily="34" charset="0"/>
              </a:rPr>
              <a:t> (Barone &amp; Kalashnikova, 2009; Kalashnikova &amp; Arunajatesan, 2012</a:t>
            </a:r>
            <a:r>
              <a:rPr lang="en-US" dirty="0" smtClean="0">
                <a:latin typeface="Calibri" panose="020F0502020204030204" pitchFamily="34" charset="0"/>
              </a:rPr>
              <a:t>).</a:t>
            </a:r>
            <a:endParaRPr lang="en-US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752600" y="4419600"/>
                <a:ext cx="5638800" cy="1014893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latin typeface="Calibri" panose="020F0502020204030204" pitchFamily="34" charset="0"/>
                  </a:rPr>
                  <a:t>Symmetry </a:t>
                </a:r>
                <a:r>
                  <a:rPr lang="en-US" b="1" dirty="0">
                    <a:latin typeface="Calibri" panose="020F0502020204030204" pitchFamily="34" charset="0"/>
                  </a:rPr>
                  <a:t>I</a:t>
                </a:r>
                <a:r>
                  <a:rPr lang="en-US" b="1" dirty="0" smtClean="0">
                    <a:latin typeface="Calibri" panose="020F0502020204030204" pitchFamily="34" charset="0"/>
                  </a:rPr>
                  <a:t>nner </a:t>
                </a:r>
                <a:r>
                  <a:rPr lang="en-US" b="1" dirty="0">
                    <a:latin typeface="Calibri" panose="020F0502020204030204" pitchFamily="34" charset="0"/>
                  </a:rPr>
                  <a:t>P</a:t>
                </a:r>
                <a:r>
                  <a:rPr lang="en-US" b="1" dirty="0" smtClean="0">
                    <a:latin typeface="Calibri" panose="020F0502020204030204" pitchFamily="34" charset="0"/>
                  </a:rPr>
                  <a:t>roduct </a:t>
                </a:r>
                <a:r>
                  <a:rPr lang="en-US" dirty="0">
                    <a:latin typeface="Calibri" panose="020F0502020204030204" pitchFamily="34" charset="0"/>
                  </a:rPr>
                  <a:t>(weighted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𝐿</m:t>
                    </m:r>
                    <m:r>
                      <a:rPr lang="en-US" i="1" baseline="30000" dirty="0">
                        <a:latin typeface="Cambria Math"/>
                      </a:rPr>
                      <m:t>2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inner product):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/>
                            </a:rPr>
                            <m:t>𝒒</m:t>
                          </m:r>
                          <m:r>
                            <a:rPr lang="en-US" i="1" baseline="-25000">
                              <a:latin typeface="Cambria Math"/>
                            </a:rPr>
                            <m:t>1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a:rPr lang="en-US" b="1" i="1">
                              <a:latin typeface="Cambria Math"/>
                            </a:rPr>
                            <m:t>𝒒</m:t>
                          </m:r>
                          <m:r>
                            <a:rPr lang="en-US" i="1" baseline="-25000">
                              <a:latin typeface="Cambria Math"/>
                            </a:rPr>
                            <m:t>2</m:t>
                          </m:r>
                        </m:e>
                      </m:d>
                      <m:r>
                        <a:rPr lang="en-US" b="1" i="1" baseline="-25000">
                          <a:latin typeface="Cambria Math"/>
                        </a:rPr>
                        <m:t>𝑯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nary>
                        <m:naryPr>
                          <m:ctrlPr>
                            <a:rPr lang="en-US" i="1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Ω</m:t>
                          </m:r>
                        </m:sub>
                        <m:sup/>
                        <m:e>
                          <m:r>
                            <a:rPr lang="en-US" b="1" i="1">
                              <a:latin typeface="Cambria Math"/>
                            </a:rPr>
                            <m:t>𝒒</m:t>
                          </m:r>
                          <m:r>
                            <a:rPr lang="en-US" i="1" baseline="-25000">
                              <a:latin typeface="Cambria Math"/>
                            </a:rPr>
                            <m:t>1</m:t>
                          </m:r>
                          <m:r>
                            <a:rPr lang="en-US" b="1" i="1">
                              <a:latin typeface="Cambria Math"/>
                            </a:rPr>
                            <m:t>𝑯𝒒</m:t>
                          </m:r>
                          <m:r>
                            <a:rPr lang="en-US" i="1" baseline="-25000">
                              <a:latin typeface="Cambria Math"/>
                            </a:rPr>
                            <m:t>2</m:t>
                          </m:r>
                          <m:r>
                            <a:rPr lang="en-US" i="1">
                              <a:latin typeface="Cambria Math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Ω</m:t>
                          </m:r>
                        </m:e>
                      </m:nary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4419600"/>
                <a:ext cx="5638800" cy="1014893"/>
              </a:xfrm>
              <a:prstGeom prst="rect">
                <a:avLst/>
              </a:prstGeom>
              <a:blipFill rotWithShape="1">
                <a:blip r:embed="rId3"/>
                <a:stretch>
                  <a:fillRect t="-30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04800" y="5562600"/>
                <a:ext cx="8077200" cy="11068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If ROM is built in </a:t>
                </a:r>
                <a:r>
                  <a:rPr lang="en-US" b="1" dirty="0" smtClean="0">
                    <a:latin typeface="Calibri" panose="020F0502020204030204" pitchFamily="34" charset="0"/>
                  </a:rPr>
                  <a:t>symmetry inner product</a:t>
                </a:r>
                <a:r>
                  <a:rPr lang="en-US" dirty="0" smtClean="0">
                    <a:latin typeface="Calibri" panose="020F0502020204030204" pitchFamily="34" charset="0"/>
                  </a:rPr>
                  <a:t>, </a:t>
                </a:r>
                <a:r>
                  <a:rPr lang="en-US" dirty="0" err="1" smtClean="0">
                    <a:latin typeface="Calibri" panose="020F0502020204030204" pitchFamily="34" charset="0"/>
                  </a:rPr>
                  <a:t>Galerkin</a:t>
                </a:r>
                <a:r>
                  <a:rPr lang="en-US" dirty="0" smtClean="0">
                    <a:latin typeface="Calibri" panose="020F0502020204030204" pitchFamily="34" charset="0"/>
                  </a:rPr>
                  <a:t> approximation will satisfy the same energy expression as continuous PDEs: </a:t>
                </a:r>
              </a:p>
              <a:p>
                <a:endParaRPr lang="en-US" sz="400" dirty="0">
                  <a:latin typeface="Calibri" panose="020F0502020204030204" pitchFamily="34" charset="0"/>
                </a:endParaRPr>
              </a:p>
              <a:p>
                <a:pPr algn="ctr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1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b="1" i="1" smtClean="0">
                                    <a:latin typeface="Cambria Math"/>
                                  </a:rPr>
                                  <m:t>𝒒</m:t>
                                </m:r>
                              </m:e>
                              <m:sup>
                                <m:r>
                                  <a:rPr lang="en-US" b="1" i="1" smtClean="0">
                                    <a:latin typeface="Cambria Math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b="0" i="1" baseline="-25000" smtClean="0">
                                <a:latin typeface="Cambria Math"/>
                              </a:rPr>
                              <m:t>𝑀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b="1" i="1" smtClean="0">
                                    <a:latin typeface="Cambria Math"/>
                                  </a:rPr>
                                  <m:t>𝒙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𝑡</m:t>
                                </m:r>
                              </m:e>
                            </m:d>
                          </m:e>
                        </m:d>
                      </m:e>
                    </m:d>
                    <m:r>
                      <a:rPr lang="en-US" b="1" i="1" baseline="-25000" smtClean="0">
                        <a:latin typeface="Cambria Math"/>
                      </a:rPr>
                      <m:t>𝑯</m:t>
                    </m:r>
                    <m:r>
                      <a:rPr lang="en-US" b="0" i="1" smtClean="0">
                        <a:latin typeface="Cambria Math"/>
                      </a:rPr>
                      <m:t>≤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𝛽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𝑡</m:t>
                        </m:r>
                      </m:sup>
                    </m:sSup>
                    <m:r>
                      <a:rPr lang="en-US" b="0" i="1" smtClean="0">
                        <a:latin typeface="Cambria Math"/>
                      </a:rPr>
                      <m:t>|</m:t>
                    </m:r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latin typeface="Cambria Math"/>
                              </a:rPr>
                              <m:t>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  <m:r>
                          <a:rPr lang="en-US" b="0" i="1" baseline="-25000" smtClean="0">
                            <a:latin typeface="Cambria Math"/>
                          </a:rPr>
                          <m:t>𝑀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latin typeface="Cambria Math"/>
                              </a:rPr>
                              <m:t>𝒙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,0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latin typeface="Cambria Math"/>
                      </a:rPr>
                      <m:t>|</m:t>
                    </m:r>
                    <m:r>
                      <a:rPr lang="en-US" b="1" i="1" baseline="-25000" smtClean="0">
                        <a:latin typeface="Cambria Math"/>
                      </a:rPr>
                      <m:t>𝑯</m:t>
                    </m:r>
                  </m:oMath>
                </a14:m>
                <a:r>
                  <a:rPr lang="en-US" b="1" dirty="0" smtClean="0">
                    <a:latin typeface="Calibri" panose="020F0502020204030204" pitchFamily="34" charset="0"/>
                  </a:rPr>
                  <a:t> </a:t>
                </a:r>
                <a:r>
                  <a:rPr lang="en-US" dirty="0">
                    <a:latin typeface="Calibri" panose="020F0502020204030204" pitchFamily="34" charset="0"/>
                  </a:rPr>
                  <a:t> </a:t>
                </a:r>
                <a:r>
                  <a:rPr lang="en-US" dirty="0" smtClean="0">
                    <a:latin typeface="Calibri" panose="020F0502020204030204" pitchFamily="34" charset="0"/>
                  </a:rPr>
                  <a:t>  (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/>
                      </a:rPr>
                      <m:t>⇒</m:t>
                    </m:r>
                    <m:f>
                      <m:fPr>
                        <m:ctrlPr>
                          <a:rPr lang="en-US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𝑑𝐸</m:t>
                        </m:r>
                        <m:r>
                          <a:rPr lang="en-US" b="0" i="1" baseline="-25000" smtClean="0">
                            <a:latin typeface="Cambria Math"/>
                          </a:rPr>
                          <m:t>𝑀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𝑑𝑡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≤0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for uniform base flow)</a:t>
                </a: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5562600"/>
                <a:ext cx="8077200" cy="1106841"/>
              </a:xfrm>
              <a:prstGeom prst="rect">
                <a:avLst/>
              </a:prstGeom>
              <a:blipFill rotWithShape="1">
                <a:blip r:embed="rId4"/>
                <a:stretch>
                  <a:fillRect l="-453" t="-2762" r="-528" b="-2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990600" y="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7661843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330508" y="76200"/>
            <a:ext cx="635629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err="1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Symmetrizers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 for Several Hyperbolic/</a:t>
            </a:r>
          </a:p>
          <a:p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Incompletely Parabolic Systems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409575" y="1219200"/>
                <a:ext cx="8305800" cy="39760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i="1" u="sng" dirty="0" smtClean="0">
                    <a:latin typeface="Calibri" panose="020F0502020204030204" pitchFamily="34" charset="0"/>
                  </a:rPr>
                  <a:t>Wave equation:</a:t>
                </a:r>
                <a:r>
                  <a:rPr lang="en-US" dirty="0" smtClean="0">
                    <a:latin typeface="Calibri" panose="020F0502020204030204" pitchFamily="34" charset="0"/>
                  </a:rPr>
                  <a:t>  </a:t>
                </a:r>
                <a14:m>
                  <m:oMath xmlns:m="http://schemas.openxmlformats.org/officeDocument/2006/math">
                    <m:acc>
                      <m:accPr>
                        <m:chr m:val="̈"/>
                        <m:ctrlPr>
                          <a:rPr lang="en-US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/>
                          </a:rPr>
                          <m:t>𝑢</m:t>
                        </m:r>
                      </m:e>
                    </m:acc>
                    <m:r>
                      <a:rPr lang="en-US" b="0" i="1" smtClean="0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𝑎</m:t>
                    </m:r>
                    <m:r>
                      <a:rPr lang="en-US" b="0" i="1" baseline="30000" smtClean="0">
                        <a:latin typeface="Cambria Math"/>
                      </a:rPr>
                      <m:t>2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𝜕</m:t>
                        </m:r>
                        <m:r>
                          <a:rPr lang="en-US" b="0" i="1" baseline="30000" smtClean="0">
                            <a:latin typeface="Cambria Math"/>
                          </a:rPr>
                          <m:t>2</m:t>
                        </m:r>
                        <m:r>
                          <a:rPr lang="en-US" b="0" i="1" smtClean="0">
                            <a:latin typeface="Cambria Math"/>
                          </a:rPr>
                          <m:t>𝑢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𝜕</m:t>
                        </m:r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  <m:r>
                          <a:rPr lang="en-US" b="0" i="1" baseline="30000" smtClean="0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b="0" i="0" dirty="0" smtClean="0">
                    <a:latin typeface="+mj-lt"/>
                  </a:rPr>
                  <a:t> 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 </m:t>
                    </m:r>
                    <m:acc>
                      <m:accPr>
                        <m:chr m:val="̇"/>
                        <m:ctrlPr>
                          <a:rPr lang="en-US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b="1" i="1" smtClean="0">
                            <a:latin typeface="Cambria Math"/>
                          </a:rPr>
                          <m:t>𝒒</m:t>
                        </m:r>
                      </m:e>
                    </m:acc>
                    <m:r>
                      <a:rPr lang="en-US" b="0" i="1" smtClean="0">
                        <a:latin typeface="Cambria Math"/>
                      </a:rPr>
                      <m:t>=</m:t>
                    </m:r>
                    <m:r>
                      <a:rPr lang="en-US" b="1" i="1" smtClean="0">
                        <a:latin typeface="Cambria Math"/>
                      </a:rPr>
                      <m:t>𝑨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𝜕</m:t>
                        </m:r>
                        <m:r>
                          <a:rPr lang="en-US" b="1" i="1" smtClean="0">
                            <a:latin typeface="Cambria Math"/>
                          </a:rPr>
                          <m:t>𝒒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𝜕</m:t>
                        </m:r>
                        <m:r>
                          <a:rPr lang="en-US" i="1">
                            <a:latin typeface="Cambria Math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where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𝒒</m:t>
                    </m:r>
                    <m:r>
                      <a:rPr lang="en-US" i="1" dirty="0" smtClean="0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i="1" smtClean="0">
                            <a:latin typeface="Cambria Math"/>
                          </a:rPr>
                        </m:ctrlPr>
                      </m:dPr>
                      <m:e>
                        <m:acc>
                          <m:accPr>
                            <m:chr m:val="̇"/>
                            <m:ctrlPr>
                              <a:rPr lang="en-US" i="1" dirty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/>
                              </a:rPr>
                              <m:t>𝑢</m:t>
                            </m:r>
                          </m:e>
                        </m:acc>
                        <m:r>
                          <a:rPr lang="en-US" i="1" dirty="0">
                            <a:latin typeface="Cambria Math"/>
                          </a:rPr>
                          <m:t>,</m:t>
                        </m:r>
                        <m:f>
                          <m:fPr>
                            <m:ctrlPr>
                              <a:rPr lang="en-US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/>
                              </a:rPr>
                              <m:t>𝜕</m:t>
                            </m:r>
                            <m:r>
                              <a:rPr lang="en-US" i="1">
                                <a:latin typeface="Cambria Math"/>
                              </a:rPr>
                              <m:t>𝑢</m:t>
                            </m:r>
                          </m:num>
                          <m:den>
                            <m:r>
                              <a:rPr lang="en-US" i="1">
                                <a:latin typeface="Cambria Math"/>
                              </a:rPr>
                              <m:t>𝜕</m:t>
                            </m:r>
                            <m:r>
                              <a:rPr lang="en-US" i="1">
                                <a:latin typeface="Cambria Math"/>
                              </a:rPr>
                              <m:t>𝑥</m:t>
                            </m:r>
                          </m:den>
                        </m:f>
                      </m:e>
                    </m:d>
                  </m:oMath>
                </a14:m>
                <a:endParaRPr lang="en-US" b="0" dirty="0" smtClean="0">
                  <a:latin typeface="Calibri" panose="020F0502020204030204" pitchFamily="34" charset="0"/>
                </a:endParaRPr>
              </a:p>
              <a:p>
                <a:endParaRPr lang="en-US" dirty="0" smtClean="0">
                  <a:latin typeface="Calibri" panose="020F0502020204030204" pitchFamily="34" charset="0"/>
                </a:endParaRPr>
              </a:p>
              <a:p>
                <a:endParaRPr lang="en-US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i="1" u="sng" dirty="0" smtClean="0">
                    <a:latin typeface="Calibri" panose="020F0502020204030204" pitchFamily="34" charset="0"/>
                  </a:rPr>
                  <a:t>Linearized shallow water equations:</a:t>
                </a:r>
                <a:r>
                  <a:rPr lang="en-US" b="1" i="1" dirty="0" smtClean="0">
                    <a:latin typeface="Calibri" panose="020F0502020204030204" pitchFamily="34" charset="0"/>
                  </a:rPr>
                  <a:t> 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/>
                          </a:rPr>
                          <m:t>𝒒</m:t>
                        </m:r>
                        <m:r>
                          <a:rPr lang="en-US" b="1" i="1">
                            <a:latin typeface="Cambria Math"/>
                          </a:rPr>
                          <m:t>′</m:t>
                        </m:r>
                      </m:e>
                    </m:acc>
                    <m:r>
                      <a:rPr lang="en-US" i="1">
                        <a:latin typeface="Cambria Math"/>
                      </a:rPr>
                      <m:t>+</m:t>
                    </m:r>
                    <m:r>
                      <a:rPr lang="en-US" b="1" i="1">
                        <a:latin typeface="Cambria Math"/>
                      </a:rPr>
                      <m:t>𝑨</m:t>
                    </m:r>
                    <m:r>
                      <a:rPr lang="en-US" i="1" baseline="-25000">
                        <a:latin typeface="Cambria Math"/>
                      </a:rPr>
                      <m:t>𝑖</m:t>
                    </m:r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/>
                              </a:rPr>
                              <m:t>𝒒</m:t>
                            </m:r>
                          </m:e>
                        </m:acc>
                      </m:e>
                    </m:d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𝜕</m:t>
                        </m:r>
                        <m:r>
                          <a:rPr lang="en-US" b="1" i="1">
                            <a:latin typeface="Cambria Math"/>
                          </a:rPr>
                          <m:t>𝒒</m:t>
                        </m:r>
                        <m:r>
                          <a:rPr lang="en-US" b="1" i="1">
                            <a:latin typeface="Cambria Math"/>
                          </a:rPr>
                          <m:t>′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𝜕</m:t>
                        </m:r>
                        <m:r>
                          <a:rPr lang="en-US" i="1">
                            <a:latin typeface="Cambria Math"/>
                          </a:rPr>
                          <m:t>𝑥𝑖</m:t>
                        </m:r>
                      </m:den>
                    </m:f>
                    <m:r>
                      <a:rPr lang="en-US" b="0" i="0" smtClean="0">
                        <a:latin typeface="Cambria Math"/>
                      </a:rPr>
                      <m:t>=</m:t>
                    </m:r>
                    <m:r>
                      <a:rPr lang="en-US" b="1" i="0" smtClean="0">
                        <a:latin typeface="Cambria Math"/>
                      </a:rPr>
                      <m:t>𝟎</m:t>
                    </m:r>
                  </m:oMath>
                </a14:m>
                <a:endParaRPr lang="en-US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b="1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b="1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b="1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i="1" u="sng" dirty="0" smtClean="0">
                    <a:latin typeface="Calibri" panose="020F0502020204030204" pitchFamily="34" charset="0"/>
                  </a:rPr>
                  <a:t>Linearized compressible Euler:</a:t>
                </a:r>
                <a:r>
                  <a:rPr lang="en-US" b="1" i="1" dirty="0" smtClean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/>
                          </a:rPr>
                          <m:t>𝒒</m:t>
                        </m:r>
                        <m:r>
                          <a:rPr lang="en-US" b="1" i="1">
                            <a:latin typeface="Cambria Math"/>
                          </a:rPr>
                          <m:t>′</m:t>
                        </m:r>
                      </m:e>
                    </m:acc>
                    <m:r>
                      <a:rPr lang="en-US" i="1">
                        <a:latin typeface="Cambria Math"/>
                      </a:rPr>
                      <m:t>+</m:t>
                    </m:r>
                    <m:r>
                      <a:rPr lang="en-US" b="1" i="1">
                        <a:latin typeface="Cambria Math"/>
                      </a:rPr>
                      <m:t>𝑨</m:t>
                    </m:r>
                    <m:r>
                      <a:rPr lang="en-US" i="1" baseline="-25000">
                        <a:latin typeface="Cambria Math"/>
                      </a:rPr>
                      <m:t>𝑖</m:t>
                    </m:r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/>
                              </a:rPr>
                              <m:t>𝒒</m:t>
                            </m:r>
                          </m:e>
                        </m:acc>
                      </m:e>
                    </m:d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𝜕</m:t>
                        </m:r>
                        <m:r>
                          <a:rPr lang="en-US" b="1" i="1">
                            <a:latin typeface="Cambria Math"/>
                          </a:rPr>
                          <m:t>𝒒</m:t>
                        </m:r>
                        <m:r>
                          <a:rPr lang="en-US" b="1" i="1">
                            <a:latin typeface="Cambria Math"/>
                          </a:rPr>
                          <m:t>′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𝜕</m:t>
                        </m:r>
                        <m:r>
                          <a:rPr lang="en-US" i="1">
                            <a:latin typeface="Cambria Math"/>
                          </a:rPr>
                          <m:t>𝑥𝑖</m:t>
                        </m:r>
                      </m:den>
                    </m:f>
                    <m:r>
                      <a:rPr lang="en-US">
                        <a:latin typeface="Cambria Math"/>
                      </a:rPr>
                      <m:t>=</m:t>
                    </m:r>
                    <m:r>
                      <a:rPr lang="en-US" b="1">
                        <a:latin typeface="Cambria Math"/>
                      </a:rPr>
                      <m:t>𝟎</m:t>
                    </m:r>
                  </m:oMath>
                </a14:m>
                <a:endParaRPr lang="en-US" b="0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 smtClean="0">
                  <a:latin typeface="Calibri" panose="020F0502020204030204" pitchFamily="34" charset="0"/>
                </a:endParaRPr>
              </a:p>
              <a:p>
                <a:pPr marL="285750" lvl="1" indent="-285750">
                  <a:buFont typeface="Arial" panose="020B0604020202020204" pitchFamily="34" charset="0"/>
                  <a:buChar char="•"/>
                </a:pPr>
                <a:r>
                  <a:rPr lang="en-US" b="1" i="1" u="sng" dirty="0" smtClean="0">
                    <a:latin typeface="Calibri" panose="020F0502020204030204" pitchFamily="34" charset="0"/>
                  </a:rPr>
                  <a:t>Linearized compressible </a:t>
                </a:r>
                <a:r>
                  <a:rPr lang="en-US" b="1" i="1" u="sng" dirty="0" err="1" smtClean="0">
                    <a:latin typeface="Calibri" panose="020F0502020204030204" pitchFamily="34" charset="0"/>
                  </a:rPr>
                  <a:t>Navier</a:t>
                </a:r>
                <a:r>
                  <a:rPr lang="en-US" b="1" i="1" u="sng" dirty="0" smtClean="0">
                    <a:latin typeface="Calibri" panose="020F0502020204030204" pitchFamily="34" charset="0"/>
                  </a:rPr>
                  <a:t>-Stokes:</a:t>
                </a:r>
                <a:r>
                  <a:rPr lang="en-US" b="1" i="1" dirty="0" smtClean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/>
                          </a:rPr>
                          <m:t>𝒒</m:t>
                        </m:r>
                        <m:r>
                          <a:rPr lang="en-US" b="1" i="1">
                            <a:latin typeface="Cambria Math"/>
                          </a:rPr>
                          <m:t>′</m:t>
                        </m:r>
                      </m:e>
                    </m:acc>
                    <m:r>
                      <a:rPr lang="en-US" i="1">
                        <a:latin typeface="Cambria Math"/>
                      </a:rPr>
                      <m:t>+</m:t>
                    </m:r>
                    <m:r>
                      <a:rPr lang="en-US" b="1" i="1">
                        <a:latin typeface="Cambria Math"/>
                      </a:rPr>
                      <m:t>𝑨</m:t>
                    </m:r>
                    <m:r>
                      <a:rPr lang="en-US" i="1" baseline="-25000">
                        <a:latin typeface="Cambria Math"/>
                      </a:rPr>
                      <m:t>𝑖</m:t>
                    </m:r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/>
                              </a:rPr>
                              <m:t>𝒒</m:t>
                            </m:r>
                          </m:e>
                        </m:acc>
                      </m:e>
                    </m:d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𝜕</m:t>
                        </m:r>
                        <m:r>
                          <a:rPr lang="en-US" b="1" i="1">
                            <a:latin typeface="Cambria Math"/>
                          </a:rPr>
                          <m:t>𝒒</m:t>
                        </m:r>
                        <m:r>
                          <a:rPr lang="en-US" b="1" i="1">
                            <a:latin typeface="Cambria Math"/>
                          </a:rPr>
                          <m:t>′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𝜕</m:t>
                        </m:r>
                        <m:r>
                          <a:rPr lang="en-US" i="1">
                            <a:latin typeface="Cambria Math"/>
                          </a:rPr>
                          <m:t>𝑥𝑖</m:t>
                        </m:r>
                      </m:den>
                    </m:f>
                    <m:r>
                      <a:rPr lang="en-US" i="1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𝜕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𝜕</m:t>
                        </m:r>
                        <m:r>
                          <a:rPr lang="en-US" i="1">
                            <a:latin typeface="Cambria Math"/>
                          </a:rPr>
                          <m:t>𝑥𝑗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/>
                          </a:rPr>
                          <m:t>𝑲</m:t>
                        </m:r>
                        <m:r>
                          <a:rPr lang="en-US" i="1" baseline="-25000">
                            <a:latin typeface="Cambria Math"/>
                          </a:rPr>
                          <m:t>𝑖𝑗</m:t>
                        </m:r>
                        <m:r>
                          <a:rPr lang="en-US" i="1">
                            <a:latin typeface="Cambria Math"/>
                          </a:rPr>
                          <m:t>(</m:t>
                        </m:r>
                        <m:acc>
                          <m:accPr>
                            <m:chr m:val="̅"/>
                            <m:ctrlPr>
                              <a:rPr lang="en-US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/>
                              </a:rPr>
                              <m:t>𝒒</m:t>
                            </m:r>
                          </m:e>
                        </m:acc>
                        <m:r>
                          <a:rPr lang="en-US" i="1">
                            <a:latin typeface="Cambria Math"/>
                          </a:rPr>
                          <m:t>)</m:t>
                        </m:r>
                        <m:f>
                          <m:fPr>
                            <m:ctrlPr>
                              <a:rPr lang="en-US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/>
                              </a:rPr>
                              <m:t>𝜕</m:t>
                            </m:r>
                            <m:r>
                              <a:rPr lang="en-US" b="1" i="1">
                                <a:latin typeface="Cambria Math"/>
                              </a:rPr>
                              <m:t>𝒒</m:t>
                            </m:r>
                            <m:r>
                              <a:rPr lang="en-US" b="1" i="1">
                                <a:latin typeface="Cambria Math"/>
                              </a:rPr>
                              <m:t>′</m:t>
                            </m:r>
                          </m:num>
                          <m:den>
                            <m:r>
                              <a:rPr lang="en-US" i="1">
                                <a:latin typeface="Cambria Math"/>
                              </a:rPr>
                              <m:t>𝜕</m:t>
                            </m:r>
                            <m:r>
                              <a:rPr lang="en-US" i="1">
                                <a:latin typeface="Cambria Math"/>
                              </a:rPr>
                              <m:t>𝑥𝑖</m:t>
                            </m:r>
                          </m:den>
                        </m:f>
                      </m:e>
                    </m:d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b="1" i="1">
                        <a:latin typeface="Cambria Math"/>
                      </a:rPr>
                      <m:t>𝟎</m:t>
                    </m:r>
                  </m:oMath>
                </a14:m>
                <a:endParaRPr lang="en-US" b="1" i="1" dirty="0" smtClean="0">
                  <a:latin typeface="Cambria Math"/>
                </a:endParaRPr>
              </a:p>
              <a:p>
                <a:pPr marL="0" lvl="1"/>
                <a:endParaRPr lang="en-US" b="1" i="1" dirty="0" smtClean="0">
                  <a:latin typeface="Cambria Math"/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575" y="1219200"/>
                <a:ext cx="8305800" cy="3976025"/>
              </a:xfrm>
              <a:prstGeom prst="rect">
                <a:avLst/>
              </a:prstGeom>
              <a:blipFill rotWithShape="1">
                <a:blip r:embed="rId2"/>
                <a:stretch>
                  <a:fillRect l="-4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553200" y="1198346"/>
                <a:ext cx="1752600" cy="55425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⇒</m:t>
                      </m:r>
                      <m:r>
                        <a:rPr lang="en-US" b="1" i="1">
                          <a:latin typeface="Cambria Math"/>
                        </a:rPr>
                        <m:t>𝑯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𝑎</m:t>
                                </m:r>
                                <m:r>
                                  <a:rPr lang="en-US" i="1" baseline="30000">
                                    <a:latin typeface="Cambria Math"/>
                                  </a:rPr>
                                  <m:t>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3200" y="1198346"/>
                <a:ext cx="1752600" cy="55425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400800" y="1905000"/>
                <a:ext cx="2133600" cy="100424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>
                          <a:latin typeface="Cambria Math"/>
                        </a:rPr>
                        <m:t>⇒</m:t>
                      </m:r>
                      <m:r>
                        <a:rPr lang="en-US" b="1" i="1">
                          <a:latin typeface="Cambria Math"/>
                        </a:rPr>
                        <m:t>𝑯</m:t>
                      </m:r>
                      <m:r>
                        <a:rPr lang="en-US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acc>
                                <m:accPr>
                                  <m:chr m:val="̅"/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𝜙</m:t>
                                  </m:r>
                                </m:e>
                              </m:acc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latin typeface="Cambria Math"/>
                                      </a:rPr>
                                      <m:t> </m:t>
                                    </m:r>
                                    <m:r>
                                      <a:rPr lang="en-US" i="1">
                                        <a:latin typeface="Cambria Math"/>
                                      </a:rPr>
                                      <m:t>    0</m:t>
                                    </m:r>
                                  </m:e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</m:e>
                            <m:e>
                              <m:r>
                                <a:rPr lang="en-US" i="1">
                                  <a:latin typeface="Cambria Math"/>
                                </a:rPr>
                                <m:t>0     </m:t>
                              </m:r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i="1">
                                            <a:latin typeface="Cambria Math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  <a:ea typeface="Cambria Math"/>
                                          </a:rPr>
                                          <m:t>𝜙</m:t>
                                        </m:r>
                                      </m:e>
                                    </m:acc>
                                  </m:e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</m:e>
                            <m:e>
                              <m:r>
                                <a:rPr lang="en-US" i="1">
                                  <a:latin typeface="Cambria Math"/>
                                </a:rPr>
                                <m:t>0     </m:t>
                              </m:r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1</m:t>
                                    </m:r>
                                  </m:e>
                                </m:mr>
                              </m:m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800" y="1905000"/>
                <a:ext cx="2133600" cy="100424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562600" y="3140225"/>
                <a:ext cx="3076575" cy="11269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latin typeface="Cambria Math"/>
                        </a:rPr>
                        <m:t>⇒</m:t>
                      </m:r>
                      <m:r>
                        <a:rPr lang="en-US" b="1" i="1">
                          <a:latin typeface="Cambria Math"/>
                        </a:rPr>
                        <m:t>𝑯</m:t>
                      </m:r>
                      <m:r>
                        <a:rPr lang="en-US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acc>
                                <m:accPr>
                                  <m:chr m:val="̅"/>
                                  <m:ctrlP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𝜌</m:t>
                                  </m:r>
                                </m:e>
                              </m:acc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latin typeface="Cambria Math"/>
                                      </a:rPr>
                                      <m:t> </m:t>
                                    </m:r>
                                    <m:r>
                                      <a:rPr lang="en-US" i="1">
                                        <a:latin typeface="Cambria Math"/>
                                      </a:rPr>
                                      <m:t>           0</m:t>
                                    </m:r>
                                  </m:e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        0</m:t>
                                    </m:r>
                                  </m:e>
                                </m:mr>
                              </m:m>
                            </m:e>
                            <m:e>
                              <m:r>
                                <a:rPr lang="en-US" i="1">
                                  <a:latin typeface="Cambria Math"/>
                                </a:rPr>
                                <m:t>0     </m:t>
                              </m:r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  <m:t>𝛼</m:t>
                                    </m:r>
                                    <m:r>
                                      <a:rPr lang="en-US" i="1" baseline="30000"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  <m: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  <m:t>𝛾</m:t>
                                    </m:r>
                                    <m:acc>
                                      <m:accPr>
                                        <m:chr m:val="̅"/>
                                        <m:ctrlPr>
                                          <a:rPr lang="en-US" i="1">
                                            <a:latin typeface="Cambria Math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  <a:ea typeface="Cambria Math"/>
                                          </a:rPr>
                                          <m:t>𝜌</m:t>
                                        </m:r>
                                      </m:e>
                                    </m:acc>
                                    <m:r>
                                      <a:rPr lang="en-US" i="1" baseline="30000"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  <m:acc>
                                      <m:accPr>
                                        <m:chr m:val="̅"/>
                                        <m:ctrlPr>
                                          <a:rPr lang="en-US" i="1"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  <a:ea typeface="Cambria Math"/>
                                          </a:rPr>
                                          <m:t>𝑝</m:t>
                                        </m:r>
                                      </m:e>
                                    </m:acc>
                                  </m:e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i="1"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  <a:ea typeface="Cambria Math"/>
                                          </a:rPr>
                                          <m:t>𝜌</m:t>
                                        </m:r>
                                      </m:e>
                                    </m:acc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  <m:t>𝛼</m:t>
                                    </m:r>
                                    <m:r>
                                      <a:rPr lang="en-US" i="1" baseline="30000"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   0</m:t>
                                    </m:r>
                                  </m:e>
                                </m:mr>
                              </m:m>
                              <m:r>
                                <a:rPr lang="en-US" i="1">
                                  <a:latin typeface="Cambria Math"/>
                                </a:rPr>
                                <m:t>           </m:t>
                              </m:r>
                              <m:box>
                                <m:box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boxPr>
                                <m:e>
                                  <m:argPr>
                                    <m:argSz m:val="-1"/>
                                  </m:argPr>
                                  <m:f>
                                    <m:f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(1+</m:t>
                                      </m:r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𝛼</m:t>
                                      </m:r>
                                      <m:r>
                                        <a:rPr lang="en-US" i="1" baseline="30000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)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𝛾</m:t>
                                      </m:r>
                                      <m:acc>
                                        <m:accPr>
                                          <m:chr m:val="̅"/>
                                          <m:ctrlPr>
                                            <a:rPr lang="en-US" i="1"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latin typeface="Cambria Math"/>
                                              <a:ea typeface="Cambria Math"/>
                                            </a:rPr>
                                            <m:t>𝑝</m:t>
                                          </m:r>
                                        </m:e>
                                      </m:acc>
                                    </m:den>
                                  </m:f>
                                </m:e>
                              </m:box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600" y="3140225"/>
                <a:ext cx="3076575" cy="112697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57200" y="4954532"/>
                <a:ext cx="3733800" cy="152246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>
                          <a:latin typeface="Cambria Math"/>
                        </a:rPr>
                        <m:t>⇒</m:t>
                      </m:r>
                      <m:r>
                        <a:rPr lang="en-US" b="1" i="1">
                          <a:latin typeface="Cambria Math"/>
                        </a:rPr>
                        <m:t>𝑯</m:t>
                      </m:r>
                      <m:r>
                        <a:rPr lang="en-US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acc>
                                <m:accPr>
                                  <m:chr m:val="̅"/>
                                  <m:ctrlP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𝜌</m:t>
                                  </m:r>
                                </m:e>
                              </m:acc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latin typeface="Cambria Math"/>
                                      </a:rPr>
                                      <m:t> </m:t>
                                    </m:r>
                                    <m:r>
                                      <a:rPr lang="en-US" i="1">
                                        <a:latin typeface="Cambria Math"/>
                                      </a:rPr>
                                      <m:t>           0</m:t>
                                    </m:r>
                                  </m:e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        0</m:t>
                                    </m:r>
                                  </m:e>
                                </m:mr>
                              </m:m>
                            </m:e>
                            <m:e>
                              <m:r>
                                <a:rPr lang="en-US" i="1">
                                  <a:latin typeface="Cambria Math"/>
                                </a:rPr>
                                <m:t>0     </m:t>
                              </m:r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latin typeface="Cambria Math"/>
                                      </a:rPr>
                                      <m:t> </m:t>
                                    </m:r>
                                    <m:r>
                                      <a:rPr lang="en-US" i="1">
                                        <a:latin typeface="Cambria Math"/>
                                      </a:rPr>
                                      <m:t>     </m:t>
                                    </m:r>
                                    <m:f>
                                      <m:fPr>
                                        <m:ctrlPr>
                                          <a:rPr lang="en-US" i="1">
                                            <a:latin typeface="Cambria Math"/>
                                          </a:rPr>
                                        </m:ctrlPr>
                                      </m:fPr>
                                      <m:num>
                                        <m:acc>
                                          <m:accPr>
                                            <m:chr m:val="̅"/>
                                            <m:ctrlPr>
                                              <a:rPr lang="en-US" b="1" i="1">
                                                <a:latin typeface="Cambria Math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  <a:ea typeface="Cambria Math"/>
                                              </a:rPr>
                                              <m:t>𝜌</m:t>
                                            </m:r>
                                          </m:e>
                                        </m:acc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𝑅</m:t>
                                        </m:r>
                                      </m:num>
                                      <m:den>
                                        <m:acc>
                                          <m:accPr>
                                            <m:chr m:val="̅"/>
                                            <m:ctrlPr>
                                              <a:rPr lang="en-US" b="1" i="1">
                                                <a:latin typeface="Cambria Math"/>
                                              </a:rPr>
                                            </m:ctrlPr>
                                          </m:accPr>
                                          <m:e>
                                            <m:acc>
                                              <m:accPr>
                                                <m:chr m:val="̅"/>
                                                <m:ctrlPr>
                                                  <a:rPr lang="en-US" b="1" i="1">
                                                    <a:latin typeface="Cambria Math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en-US" i="1">
                                                    <a:latin typeface="Cambria Math"/>
                                                  </a:rPr>
                                                  <m:t>𝑇</m:t>
                                                </m:r>
                                              </m:e>
                                            </m:acc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(</m:t>
                                            </m:r>
                                            <m:r>
                                              <a:rPr lang="en-US" i="1">
                                                <a:latin typeface="Cambria Math"/>
                                                <a:ea typeface="Cambria Math"/>
                                              </a:rPr>
                                              <m:t>𝛾</m:t>
                                            </m:r>
                                            <m:r>
                                              <a:rPr lang="en-US" i="1">
                                                <a:latin typeface="Cambria Math"/>
                                                <a:ea typeface="Cambria Math"/>
                                              </a:rPr>
                                              <m:t>−1)</m:t>
                                            </m:r>
                                          </m:e>
                                        </m:acc>
                                      </m:den>
                                    </m:f>
                                  </m:e>
                                  <m:e>
                                    <m: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  <m:t> 0</m:t>
                                    </m:r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         0</m:t>
                                    </m:r>
                                  </m:e>
                                </m:mr>
                              </m:m>
                              <m:r>
                                <a:rPr lang="en-US" i="1">
                                  <a:latin typeface="Cambria Math"/>
                                </a:rPr>
                                <m:t>           </m:t>
                              </m:r>
                              <m:box>
                                <m:box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boxPr>
                                <m:e>
                                  <m:argPr>
                                    <m:argSz m:val="-1"/>
                                  </m:argPr>
                                  <m:f>
                                    <m:f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𝑅</m:t>
                                      </m:r>
                                      <m:acc>
                                        <m:accPr>
                                          <m:chr m:val="̅"/>
                                          <m:ctrlPr>
                                            <a:rPr lang="en-US" b="1" i="1">
                                              <a:latin typeface="Cambria Math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𝑇</m:t>
                                          </m:r>
                                        </m:e>
                                      </m:acc>
                                    </m:num>
                                    <m:den>
                                      <m:acc>
                                        <m:accPr>
                                          <m:chr m:val="̅"/>
                                          <m:ctrlPr>
                                            <a:rPr lang="en-US" i="1"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latin typeface="Cambria Math"/>
                                              <a:ea typeface="Cambria Math"/>
                                            </a:rPr>
                                            <m:t>𝜌</m:t>
                                          </m:r>
                                        </m:e>
                                      </m:acc>
                                    </m:den>
                                  </m:f>
                                </m:e>
                              </m:box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4954532"/>
                <a:ext cx="3733800" cy="1522468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914400" y="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11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0" y="5341203"/>
            <a:ext cx="4343400" cy="83099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</a:rPr>
              <a:t>Barone &amp; Kalashnikova, </a:t>
            </a:r>
            <a:r>
              <a:rPr lang="en-US" sz="1600" i="1" dirty="0" smtClean="0">
                <a:latin typeface="Calibri" panose="020F0502020204030204" pitchFamily="34" charset="0"/>
              </a:rPr>
              <a:t>JCP</a:t>
            </a:r>
            <a:r>
              <a:rPr lang="en-US" sz="1600" dirty="0" smtClean="0">
                <a:latin typeface="Calibri" panose="020F0502020204030204" pitchFamily="34" charset="0"/>
              </a:rPr>
              <a:t>, 2009.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</a:rPr>
              <a:t>Kalashnikova &amp; Arunajatesan, </a:t>
            </a:r>
            <a:r>
              <a:rPr lang="en-US" sz="1600" i="1" dirty="0" smtClean="0">
                <a:latin typeface="Calibri" panose="020F0502020204030204" pitchFamily="34" charset="0"/>
              </a:rPr>
              <a:t>WCCM X</a:t>
            </a:r>
            <a:r>
              <a:rPr lang="en-US" sz="1600" dirty="0" smtClean="0">
                <a:latin typeface="Calibri" panose="020F0502020204030204" pitchFamily="34" charset="0"/>
              </a:rPr>
              <a:t>, 2012.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</a:rPr>
              <a:t>Kalashnikova </a:t>
            </a:r>
            <a:r>
              <a:rPr lang="en-US" sz="1600" i="1" dirty="0" smtClean="0">
                <a:latin typeface="Calibri" panose="020F0502020204030204" pitchFamily="34" charset="0"/>
              </a:rPr>
              <a:t>et al.</a:t>
            </a:r>
            <a:r>
              <a:rPr lang="en-US" sz="1600" dirty="0" smtClean="0">
                <a:latin typeface="Calibri" panose="020F0502020204030204" pitchFamily="34" charset="0"/>
              </a:rPr>
              <a:t>, </a:t>
            </a:r>
            <a:r>
              <a:rPr lang="en-US" sz="1600" i="1" dirty="0" smtClean="0">
                <a:latin typeface="Calibri" panose="020F0502020204030204" pitchFamily="34" charset="0"/>
              </a:rPr>
              <a:t>SAND report</a:t>
            </a:r>
            <a:r>
              <a:rPr lang="en-US" sz="1600" dirty="0" smtClean="0">
                <a:latin typeface="Calibri" panose="020F0502020204030204" pitchFamily="34" charset="0"/>
              </a:rPr>
              <a:t>, 2014.</a:t>
            </a:r>
            <a:endParaRPr lang="en-US" sz="1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1220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330508" y="76200"/>
            <a:ext cx="525342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Continuous Projection </a:t>
            </a:r>
          </a:p>
          <a:p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Implementation: “Spirit” Code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57200" y="2438400"/>
                <a:ext cx="7354192" cy="30162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 smtClean="0">
                    <a:latin typeface="Calibri" pitchFamily="34" charset="0"/>
                  </a:rPr>
                  <a:t>POD modes defined using piecewise smooth finite elements.</a:t>
                </a:r>
              </a:p>
              <a:p>
                <a:endParaRPr lang="en-US" sz="400" dirty="0" smtClean="0">
                  <a:latin typeface="Calibri" pitchFamily="34" charset="0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 smtClean="0">
                    <a:latin typeface="Calibri" pitchFamily="34" charset="0"/>
                  </a:rPr>
                  <a:t>Gauss quadrature rules of sufficient accuracy are used to compute exactly inner products with the help of the </a:t>
                </a:r>
                <a:r>
                  <a:rPr lang="en-US" sz="1600" dirty="0" err="1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libmesh</a:t>
                </a:r>
                <a:r>
                  <a:rPr lang="en-US" dirty="0" smtClean="0">
                    <a:latin typeface="Calibri" pitchFamily="34" charset="0"/>
                  </a:rPr>
                  <a:t> library. </a:t>
                </a:r>
              </a:p>
              <a:p>
                <a:endParaRPr lang="en-US" sz="400" dirty="0" smtClean="0">
                  <a:latin typeface="Calibri" pitchFamily="34" charset="0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 smtClean="0">
                    <a:latin typeface="Calibri" pitchFamily="34" charset="0"/>
                  </a:rPr>
                  <a:t>Physics in Spirit: </a:t>
                </a:r>
              </a:p>
              <a:p>
                <a:endParaRPr lang="en-US" sz="400" dirty="0" smtClean="0">
                  <a:latin typeface="Calibri" pitchFamily="34" charset="0"/>
                </a:endParaRPr>
              </a:p>
              <a:p>
                <a:pPr marL="742950" lvl="1" indent="-285750">
                  <a:buFont typeface="Arial" pitchFamily="34" charset="0"/>
                  <a:buChar char="•"/>
                </a:pPr>
                <a:r>
                  <a:rPr lang="en-US" b="1" i="1" dirty="0" smtClean="0">
                    <a:latin typeface="Calibri" pitchFamily="34" charset="0"/>
                  </a:rPr>
                  <a:t>Linearized compressible Euler </a:t>
                </a:r>
                <a:r>
                  <a:rPr lang="en-US" dirty="0" smtClean="0">
                    <a:latin typeface="Calibri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𝐿</m:t>
                    </m:r>
                    <m:r>
                      <a:rPr lang="en-US" i="1" baseline="30000" dirty="0" smtClean="0">
                        <a:latin typeface="Cambria Math"/>
                      </a:rPr>
                      <m:t>2</m:t>
                    </m:r>
                  </m:oMath>
                </a14:m>
                <a:r>
                  <a:rPr lang="en-US" dirty="0" smtClean="0">
                    <a:latin typeface="Calibri" pitchFamily="34" charset="0"/>
                  </a:rPr>
                  <a:t>, energy inner product).</a:t>
                </a:r>
              </a:p>
              <a:p>
                <a:pPr lvl="1"/>
                <a:endParaRPr lang="en-US" sz="400" dirty="0" smtClean="0">
                  <a:latin typeface="Calibri" pitchFamily="34" charset="0"/>
                </a:endParaRPr>
              </a:p>
              <a:p>
                <a:pPr marL="742950" lvl="1" indent="-285750">
                  <a:buFont typeface="Arial" pitchFamily="34" charset="0"/>
                  <a:buChar char="•"/>
                </a:pPr>
                <a:r>
                  <a:rPr lang="en-US" b="1" i="1" dirty="0" smtClean="0">
                    <a:latin typeface="Calibri" pitchFamily="34" charset="0"/>
                  </a:rPr>
                  <a:t>Linearized compressible </a:t>
                </a:r>
                <a:r>
                  <a:rPr lang="en-US" b="1" i="1" dirty="0" err="1" smtClean="0">
                    <a:latin typeface="Calibri" pitchFamily="34" charset="0"/>
                  </a:rPr>
                  <a:t>Navier</a:t>
                </a:r>
                <a:r>
                  <a:rPr lang="en-US" b="1" i="1" dirty="0" smtClean="0">
                    <a:latin typeface="Calibri" pitchFamily="34" charset="0"/>
                  </a:rPr>
                  <a:t>-Stokes </a:t>
                </a:r>
                <a:r>
                  <a:rPr lang="en-US" dirty="0" smtClean="0">
                    <a:latin typeface="Calibri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𝐿</m:t>
                    </m:r>
                    <m:r>
                      <a:rPr lang="en-US" i="1" baseline="30000" dirty="0">
                        <a:latin typeface="Cambria Math"/>
                      </a:rPr>
                      <m:t>2</m:t>
                    </m:r>
                  </m:oMath>
                </a14:m>
                <a:r>
                  <a:rPr lang="en-US" dirty="0" smtClean="0">
                    <a:latin typeface="Calibri" pitchFamily="34" charset="0"/>
                  </a:rPr>
                  <a:t>, energy inner product). </a:t>
                </a:r>
              </a:p>
              <a:p>
                <a:pPr lvl="1"/>
                <a:endParaRPr lang="en-US" sz="400" dirty="0" smtClean="0">
                  <a:latin typeface="Calibri" pitchFamily="34" charset="0"/>
                </a:endParaRPr>
              </a:p>
              <a:p>
                <a:pPr lvl="1"/>
                <a:endParaRPr lang="en-US" sz="400" dirty="0" smtClean="0">
                  <a:latin typeface="Calibri" pitchFamily="34" charset="0"/>
                </a:endParaRPr>
              </a:p>
              <a:p>
                <a:pPr marL="742950" lvl="1" indent="-285750">
                  <a:buFont typeface="Arial" pitchFamily="34" charset="0"/>
                  <a:buChar char="•"/>
                </a:pPr>
                <a:r>
                  <a:rPr lang="en-US" b="1" i="1" dirty="0">
                    <a:latin typeface="Calibri" pitchFamily="34" charset="0"/>
                  </a:rPr>
                  <a:t>Nonlinear </a:t>
                </a:r>
                <a:r>
                  <a:rPr lang="en-US" b="1" i="1" dirty="0" smtClean="0">
                    <a:latin typeface="Calibri" pitchFamily="34" charset="0"/>
                  </a:rPr>
                  <a:t>isentropic compressible </a:t>
                </a:r>
                <a:r>
                  <a:rPr lang="en-US" b="1" i="1" dirty="0" err="1" smtClean="0">
                    <a:latin typeface="Calibri" pitchFamily="34" charset="0"/>
                  </a:rPr>
                  <a:t>Navier</a:t>
                </a:r>
                <a:r>
                  <a:rPr lang="en-US" b="1" i="1" dirty="0" smtClean="0">
                    <a:latin typeface="Calibri" pitchFamily="34" charset="0"/>
                  </a:rPr>
                  <a:t>-Stokes </a:t>
                </a:r>
                <a:r>
                  <a:rPr lang="en-US" dirty="0" smtClean="0">
                    <a:latin typeface="Calibri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𝐿</m:t>
                    </m:r>
                    <m:r>
                      <a:rPr lang="en-US" i="1" baseline="30000" dirty="0">
                        <a:latin typeface="Cambria Math"/>
                      </a:rPr>
                      <m:t>2</m:t>
                    </m:r>
                  </m:oMath>
                </a14:m>
                <a:r>
                  <a:rPr lang="en-US" dirty="0" smtClean="0">
                    <a:latin typeface="Calibri" pitchFamily="34" charset="0"/>
                  </a:rPr>
                  <a:t>, stagnation energy, stagnation enthalpy inner product).</a:t>
                </a:r>
              </a:p>
              <a:p>
                <a:pPr lvl="1"/>
                <a:endParaRPr lang="en-US" sz="400" b="1" i="1" dirty="0">
                  <a:latin typeface="Calibri" pitchFamily="34" charset="0"/>
                </a:endParaRPr>
              </a:p>
              <a:p>
                <a:pPr marL="742950" lvl="1" indent="-285750">
                  <a:buFont typeface="Arial" pitchFamily="34" charset="0"/>
                  <a:buChar char="•"/>
                </a:pPr>
                <a:r>
                  <a:rPr lang="en-US" b="1" i="1" dirty="0" smtClean="0">
                    <a:latin typeface="Calibri" pitchFamily="34" charset="0"/>
                  </a:rPr>
                  <a:t>Nonlinear compressible </a:t>
                </a:r>
                <a:r>
                  <a:rPr lang="en-US" b="1" i="1" dirty="0" err="1" smtClean="0">
                    <a:latin typeface="Calibri" pitchFamily="34" charset="0"/>
                  </a:rPr>
                  <a:t>Navier</a:t>
                </a:r>
                <a:r>
                  <a:rPr lang="en-US" b="1" i="1" dirty="0" smtClean="0">
                    <a:latin typeface="Calibri" pitchFamily="34" charset="0"/>
                  </a:rPr>
                  <a:t>-Stokes</a:t>
                </a:r>
                <a:r>
                  <a:rPr lang="en-US" dirty="0" smtClean="0">
                    <a:latin typeface="Calibri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𝐿</m:t>
                    </m:r>
                    <m:r>
                      <a:rPr lang="en-US" i="1" baseline="30000" dirty="0">
                        <a:latin typeface="Cambria Math"/>
                      </a:rPr>
                      <m:t>2</m:t>
                    </m:r>
                  </m:oMath>
                </a14:m>
                <a:r>
                  <a:rPr lang="en-US" dirty="0" smtClean="0">
                    <a:latin typeface="Calibri" pitchFamily="34" charset="0"/>
                  </a:rPr>
                  <a:t>, energy inner product).</a:t>
                </a:r>
                <a:endParaRPr lang="en-US" dirty="0"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438400"/>
                <a:ext cx="7354192" cy="3016210"/>
              </a:xfrm>
              <a:prstGeom prst="rect">
                <a:avLst/>
              </a:prstGeom>
              <a:blipFill rotWithShape="1">
                <a:blip r:embed="rId2"/>
                <a:stretch>
                  <a:fillRect l="-498" t="-1010" r="-829"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95275" y="1447800"/>
                <a:ext cx="8315325" cy="830997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Calibri" pitchFamily="34" charset="0"/>
                  </a:rPr>
                  <a:t>“Spirit</a:t>
                </a:r>
                <a:r>
                  <a:rPr lang="en-US" sz="1600" b="1" dirty="0" smtClean="0">
                    <a:latin typeface="Calibri" pitchFamily="34" charset="0"/>
                  </a:rPr>
                  <a:t>” ROM Code</a:t>
                </a:r>
                <a:r>
                  <a:rPr lang="en-US" sz="1600" dirty="0" smtClean="0">
                    <a:latin typeface="Calibri" pitchFamily="34" charset="0"/>
                  </a:rPr>
                  <a:t> </a:t>
                </a:r>
                <a:r>
                  <a:rPr lang="en-US" sz="1600" dirty="0">
                    <a:latin typeface="Calibri" pitchFamily="34" charset="0"/>
                  </a:rPr>
                  <a:t>= 3D parallel C++ POD/</a:t>
                </a:r>
                <a:r>
                  <a:rPr lang="en-US" sz="1600" dirty="0" err="1">
                    <a:latin typeface="Calibri" pitchFamily="34" charset="0"/>
                  </a:rPr>
                  <a:t>Galerkin</a:t>
                </a:r>
                <a:r>
                  <a:rPr lang="en-US" sz="1600" dirty="0">
                    <a:latin typeface="Calibri" pitchFamily="34" charset="0"/>
                  </a:rPr>
                  <a:t> </a:t>
                </a:r>
                <a:r>
                  <a:rPr lang="en-US" sz="1600" dirty="0" smtClean="0">
                    <a:latin typeface="Calibri" pitchFamily="34" charset="0"/>
                  </a:rPr>
                  <a:t>test-bed ROM </a:t>
                </a:r>
                <a:r>
                  <a:rPr lang="en-US" sz="1600" dirty="0">
                    <a:latin typeface="Calibri" pitchFamily="34" charset="0"/>
                  </a:rPr>
                  <a:t>code that uses data-structures and </a:t>
                </a:r>
                <a:r>
                  <a:rPr lang="en-US" sz="1600" dirty="0" err="1">
                    <a:latin typeface="Calibri" pitchFamily="34" charset="0"/>
                  </a:rPr>
                  <a:t>eigensolvers</a:t>
                </a:r>
                <a:r>
                  <a:rPr lang="en-US" sz="1600" dirty="0">
                    <a:latin typeface="Calibri" pitchFamily="34" charset="0"/>
                  </a:rPr>
                  <a:t> from </a:t>
                </a:r>
                <a:r>
                  <a:rPr lang="en-US" sz="1600" b="1" dirty="0" err="1">
                    <a:latin typeface="Calibri" pitchFamily="34" charset="0"/>
                  </a:rPr>
                  <a:t>Trilinos</a:t>
                </a:r>
                <a:r>
                  <a:rPr lang="en-US" sz="1600" dirty="0">
                    <a:latin typeface="Calibri" pitchFamily="34" charset="0"/>
                  </a:rPr>
                  <a:t> to build energy-stable ROMs for </a:t>
                </a:r>
                <a:r>
                  <a:rPr lang="en-US" sz="1600" dirty="0" smtClean="0">
                    <a:latin typeface="Calibri" pitchFamily="34" charset="0"/>
                  </a:rPr>
                  <a:t>compressible flow problems</a:t>
                </a:r>
                <a:endParaRPr lang="en-US" sz="1600" dirty="0">
                  <a:latin typeface="Calibri" pitchFamily="34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1600" i="1" smtClean="0"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en-US" sz="1600" dirty="0" smtClean="0">
                    <a:latin typeface="Calibri" pitchFamily="34" charset="0"/>
                  </a:rPr>
                  <a:t> stand-alone code that can be synchronized with any high-fidelity code!</a:t>
                </a:r>
                <a:endParaRPr lang="en-US" sz="16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275" y="1447800"/>
                <a:ext cx="8315325" cy="830997"/>
              </a:xfrm>
              <a:prstGeom prst="rect">
                <a:avLst/>
              </a:prstGeom>
              <a:blipFill rotWithShape="1">
                <a:blip r:embed="rId3"/>
                <a:stretch>
                  <a:fillRect t="-2206" b="-80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381000" y="5646003"/>
            <a:ext cx="800100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Calibri" panose="020F0502020204030204" pitchFamily="34" charset="0"/>
              </a:rPr>
              <a:t>“SIGMA CFD” High-Fidelity Code </a:t>
            </a:r>
            <a:r>
              <a:rPr lang="en-US" sz="1600" dirty="0" smtClean="0">
                <a:latin typeface="Calibri" panose="020F0502020204030204" pitchFamily="34" charset="0"/>
              </a:rPr>
              <a:t>= Sandia in-house finite volume flow solver derived from LESLIE3D (</a:t>
            </a:r>
            <a:r>
              <a:rPr lang="en-US" sz="1600" dirty="0" err="1" smtClean="0">
                <a:latin typeface="Calibri" panose="020F0502020204030204" pitchFamily="34" charset="0"/>
              </a:rPr>
              <a:t>Genin</a:t>
            </a:r>
            <a:r>
              <a:rPr lang="en-US" sz="1600" dirty="0">
                <a:latin typeface="Calibri" panose="020F0502020204030204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</a:rPr>
              <a:t>&amp; Menon, 2010), an LES flow solver originally developed in the Computational Combustion Laboratory at Georgia Tech. 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838200" y="3733800"/>
            <a:ext cx="6096000" cy="3810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0" y="3295471"/>
            <a:ext cx="1371600" cy="12003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</a:rPr>
              <a:t>First, testing of ROMs for these physics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cxnSp>
        <p:nvCxnSpPr>
          <p:cNvPr id="9" name="Straight Arrow Connector 8"/>
          <p:cNvCxnSpPr>
            <a:endCxn id="6" idx="3"/>
          </p:cNvCxnSpPr>
          <p:nvPr/>
        </p:nvCxnSpPr>
        <p:spPr bwMode="auto">
          <a:xfrm flipH="1">
            <a:off x="6934200" y="3924300"/>
            <a:ext cx="68580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990600" y="9525"/>
            <a:ext cx="603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6475528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420065"/>
            <a:ext cx="4267200" cy="3209335"/>
          </a:xfrm>
          <a:prstGeom prst="rect">
            <a:avLst/>
          </a:prstGeom>
        </p:spPr>
      </p:pic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330508" y="76200"/>
            <a:ext cx="599760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Numerical Experiment: 2D </a:t>
            </a:r>
            <a:r>
              <a:rPr lang="en-US" sz="3200" dirty="0" err="1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Inviscid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 </a:t>
            </a:r>
          </a:p>
          <a:p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Pressure Pulse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81000" y="1219200"/>
                <a:ext cx="845820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err="1" smtClean="0">
                    <a:latin typeface="Calibri" panose="020F0502020204030204" pitchFamily="34" charset="0"/>
                  </a:rPr>
                  <a:t>Inviscid</a:t>
                </a:r>
                <a:r>
                  <a:rPr lang="en-US" dirty="0" smtClean="0">
                    <a:latin typeface="Calibri" panose="020F0502020204030204" pitchFamily="34" charset="0"/>
                  </a:rPr>
                  <a:t> pulse in a uniform base flow (linear dynamics).</a:t>
                </a:r>
              </a:p>
              <a:p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High-fidelity simulation run on mesh with 3362 nodes, up to time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𝑡</m:t>
                    </m:r>
                    <m:r>
                      <a:rPr lang="en-US" i="1" dirty="0" smtClean="0">
                        <a:latin typeface="Cambria Math"/>
                      </a:rPr>
                      <m:t> = 0.01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seconds.</a:t>
                </a:r>
              </a:p>
              <a:p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200 snapshots of solution used to construct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𝑀</m:t>
                    </m:r>
                    <m:r>
                      <a:rPr lang="en-US" i="1" dirty="0" smtClean="0">
                        <a:latin typeface="Cambria Math"/>
                      </a:rPr>
                      <m:t>=20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mode ROM in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𝐿</m:t>
                    </m:r>
                    <m:r>
                      <a:rPr lang="en-US" i="1" baseline="30000" dirty="0" smtClean="0">
                        <a:latin typeface="Cambria Math"/>
                      </a:rPr>
                      <m:t>2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and symmetry inner products.</a:t>
                </a: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219200"/>
                <a:ext cx="8458200" cy="1323439"/>
              </a:xfrm>
              <a:prstGeom prst="rect">
                <a:avLst/>
              </a:prstGeom>
              <a:blipFill rotWithShape="1">
                <a:blip r:embed="rId3"/>
                <a:stretch>
                  <a:fillRect l="-505" t="-2304"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420065"/>
            <a:ext cx="4267200" cy="32093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124200" y="2742685"/>
                <a:ext cx="3276600" cy="381515"/>
              </a:xfrm>
              <a:prstGeom prst="rect">
                <a:avLst/>
              </a:prstGeom>
              <a:solidFill>
                <a:srgbClr val="CCFFFF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b="0" i="1" dirty="0" smtClean="0">
                            <a:latin typeface="Cambria Math"/>
                          </a:rPr>
                          <m:t>𝑀</m:t>
                        </m:r>
                        <m:r>
                          <a:rPr lang="en-US" b="0" i="1" dirty="0" smtClean="0">
                            <a:latin typeface="Cambria Math"/>
                          </a:rPr>
                          <m:t>,</m:t>
                        </m:r>
                        <m:r>
                          <a:rPr lang="en-US" b="0" i="1" dirty="0" smtClean="0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i="1" dirty="0" smtClean="0">
                        <a:latin typeface="Cambria Math"/>
                      </a:rPr>
                      <m:t>(</m:t>
                    </m:r>
                    <m:r>
                      <a:rPr lang="en-US" i="1" dirty="0" smtClean="0">
                        <a:latin typeface="Cambria Math"/>
                      </a:rPr>
                      <m:t>𝑡</m:t>
                    </m:r>
                    <m:r>
                      <a:rPr lang="en-US" i="1" dirty="0" smtClean="0">
                        <a:latin typeface="Cambria Math"/>
                      </a:rPr>
                      <m:t>) </m:t>
                    </m:r>
                  </m:oMath>
                </a14:m>
                <a:r>
                  <a:rPr lang="en-US" i="0" dirty="0" smtClean="0">
                    <a:latin typeface="Calibri" panose="020F0502020204030204" pitchFamily="34" charset="0"/>
                  </a:rPr>
                  <a:t>vs.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 (</m:t>
                    </m:r>
                    <m:r>
                      <a:rPr lang="en-US" b="1" i="1" dirty="0" err="1" smtClean="0">
                        <a:latin typeface="Cambria Math"/>
                      </a:rPr>
                      <m:t>𝒒</m:t>
                    </m:r>
                    <m:r>
                      <a:rPr lang="en-US" i="1" dirty="0" err="1" smtClean="0">
                        <a:latin typeface="Cambria Math"/>
                      </a:rPr>
                      <m:t>’</m:t>
                    </m:r>
                    <m:r>
                      <a:rPr lang="en-US" i="1" baseline="-25000" dirty="0" err="1" smtClean="0">
                        <a:latin typeface="Cambria Math"/>
                      </a:rPr>
                      <m:t>𝐶𝐹𝐷</m:t>
                    </m:r>
                    <m:r>
                      <a:rPr lang="en-US" i="1" dirty="0" err="1" smtClean="0">
                        <a:latin typeface="Cambria Math"/>
                      </a:rPr>
                      <m:t>,</m:t>
                    </m:r>
                    <m:r>
                      <a:rPr lang="en-US" b="1" i="1" dirty="0" smtClean="0">
                        <a:latin typeface="Cambria Math"/>
                        <a:ea typeface="Cambria Math"/>
                      </a:rPr>
                      <m:t>𝝓</m:t>
                    </m:r>
                    <m:r>
                      <a:rPr lang="en-US" i="1" baseline="-25000" dirty="0" err="1" smtClean="0">
                        <a:latin typeface="Cambria Math"/>
                      </a:rPr>
                      <m:t>𝑖</m:t>
                    </m:r>
                    <m:r>
                      <a:rPr lang="en-US" i="1" dirty="0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for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𝑖</m:t>
                    </m:r>
                    <m:r>
                      <a:rPr lang="en-US" i="1" dirty="0" smtClean="0">
                        <a:latin typeface="Cambria Math"/>
                      </a:rPr>
                      <m:t>=1,2</m:t>
                    </m:r>
                  </m:oMath>
                </a14:m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200" y="2742685"/>
                <a:ext cx="3276600" cy="381515"/>
              </a:xfrm>
              <a:prstGeom prst="rect">
                <a:avLst/>
              </a:prstGeom>
              <a:blipFill rotWithShape="1">
                <a:blip r:embed="rId5"/>
                <a:stretch>
                  <a:fillRect t="-6349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828800" y="3288268"/>
                <a:ext cx="119627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𝑳</m:t>
                    </m:r>
                    <m:r>
                      <a:rPr lang="en-US" b="1" i="1" baseline="30000" dirty="0" smtClean="0">
                        <a:latin typeface="Cambria Math"/>
                      </a:rPr>
                      <m:t>𝟐</m:t>
                    </m:r>
                    <m:r>
                      <a:rPr lang="en-US" b="1" i="1" dirty="0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b="1" i="1" dirty="0" smtClean="0">
                    <a:latin typeface="Calibri" panose="020F0502020204030204" pitchFamily="34" charset="0"/>
                  </a:rPr>
                  <a:t>ROM</a:t>
                </a:r>
                <a:endParaRPr lang="en-US" b="1" i="1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3288268"/>
                <a:ext cx="1196276" cy="369332"/>
              </a:xfrm>
              <a:prstGeom prst="rect">
                <a:avLst/>
              </a:prstGeom>
              <a:blipFill rotWithShape="1">
                <a:blip r:embed="rId6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5867400" y="3288268"/>
            <a:ext cx="18058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latin typeface="Calibri" panose="020F0502020204030204" pitchFamily="34" charset="0"/>
              </a:rPr>
              <a:t>Symmetry ROM</a:t>
            </a:r>
            <a:endParaRPr lang="en-US" b="1" i="1" dirty="0">
              <a:latin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90600" y="9525"/>
            <a:ext cx="527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7156463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330508" y="76200"/>
            <a:ext cx="599760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Numerical Experiment: 2D </a:t>
            </a:r>
            <a:r>
              <a:rPr lang="en-US" sz="3200" dirty="0" err="1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Inviscid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 </a:t>
            </a:r>
          </a:p>
          <a:p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Pressure Pulse (cont’d)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81000" y="1219200"/>
                <a:ext cx="845820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err="1" smtClean="0">
                    <a:latin typeface="Calibri" panose="020F0502020204030204" pitchFamily="34" charset="0"/>
                  </a:rPr>
                  <a:t>Inviscid</a:t>
                </a:r>
                <a:r>
                  <a:rPr lang="en-US" dirty="0" smtClean="0">
                    <a:latin typeface="Calibri" panose="020F0502020204030204" pitchFamily="34" charset="0"/>
                  </a:rPr>
                  <a:t> pulse in a uniform base flow (linear dynamics).</a:t>
                </a:r>
              </a:p>
              <a:p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High-fidelity simulation run on mesh with 3362 nodes, up to time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𝑡</m:t>
                    </m:r>
                    <m:r>
                      <a:rPr lang="en-US" i="1" dirty="0" smtClean="0">
                        <a:latin typeface="Cambria Math"/>
                      </a:rPr>
                      <m:t> = 0.01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seconds.</a:t>
                </a:r>
              </a:p>
              <a:p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200 snapshots of solution used to construct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𝑀</m:t>
                    </m:r>
                    <m:r>
                      <a:rPr lang="en-US" i="1" dirty="0" smtClean="0">
                        <a:latin typeface="Cambria Math"/>
                      </a:rPr>
                      <m:t>=20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mode ROM in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𝐿</m:t>
                    </m:r>
                    <m:r>
                      <a:rPr lang="en-US" i="1" baseline="30000" dirty="0" smtClean="0">
                        <a:latin typeface="Cambria Math"/>
                      </a:rPr>
                      <m:t>2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and symmetry inner products.</a:t>
                </a: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219200"/>
                <a:ext cx="8458200" cy="1323439"/>
              </a:xfrm>
              <a:prstGeom prst="rect">
                <a:avLst/>
              </a:prstGeom>
              <a:blipFill rotWithShape="1">
                <a:blip r:embed="rId3"/>
                <a:stretch>
                  <a:fillRect l="-505" t="-2304"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880924" y="2838082"/>
                <a:ext cx="144718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i="1" dirty="0">
                    <a:latin typeface="Calibri" panose="020F0502020204030204" pitchFamily="34" charset="0"/>
                  </a:rPr>
                  <a:t>p</a:t>
                </a:r>
                <a:r>
                  <a:rPr lang="en-US" b="1" i="1" dirty="0" smtClean="0">
                    <a:latin typeface="Calibri" panose="020F0502020204030204" pitchFamily="34" charset="0"/>
                  </a:rPr>
                  <a:t>’: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𝑳</m:t>
                    </m:r>
                    <m:r>
                      <a:rPr lang="en-US" b="1" i="1" baseline="30000" dirty="0" smtClean="0">
                        <a:latin typeface="Cambria Math"/>
                      </a:rPr>
                      <m:t>𝟐</m:t>
                    </m:r>
                  </m:oMath>
                </a14:m>
                <a:r>
                  <a:rPr lang="en-US" b="1" i="1" dirty="0" smtClean="0">
                    <a:latin typeface="Calibri" panose="020F0502020204030204" pitchFamily="34" charset="0"/>
                  </a:rPr>
                  <a:t> ROM</a:t>
                </a:r>
                <a:endParaRPr lang="en-US" b="1" i="1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0924" y="2838082"/>
                <a:ext cx="1447188" cy="369332"/>
              </a:xfrm>
              <a:prstGeom prst="rect">
                <a:avLst/>
              </a:prstGeom>
              <a:blipFill rotWithShape="1">
                <a:blip r:embed="rId4"/>
                <a:stretch>
                  <a:fillRect t="-833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3657600" y="2819400"/>
            <a:ext cx="2057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latin typeface="Calibri" panose="020F0502020204030204" pitchFamily="34" charset="0"/>
              </a:rPr>
              <a:t>p</a:t>
            </a:r>
            <a:r>
              <a:rPr lang="en-US" b="1" i="1" dirty="0" smtClean="0">
                <a:latin typeface="Calibri" panose="020F0502020204030204" pitchFamily="34" charset="0"/>
              </a:rPr>
              <a:t>’: Symmetry ROM</a:t>
            </a:r>
            <a:endParaRPr lang="en-US" b="1" i="1" dirty="0"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7" y="3324863"/>
            <a:ext cx="3292383" cy="24761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353438"/>
            <a:ext cx="3253676" cy="24470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036" y="3276600"/>
            <a:ext cx="3357564" cy="252520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62000" y="2819400"/>
            <a:ext cx="18058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latin typeface="Calibri" panose="020F0502020204030204" pitchFamily="34" charset="0"/>
              </a:rPr>
              <a:t>p</a:t>
            </a:r>
            <a:r>
              <a:rPr lang="en-US" b="1" i="1" dirty="0" smtClean="0">
                <a:latin typeface="Calibri" panose="020F0502020204030204" pitchFamily="34" charset="0"/>
              </a:rPr>
              <a:t>’: High-fidelity</a:t>
            </a:r>
            <a:endParaRPr lang="en-US" b="1" i="1" dirty="0">
              <a:latin typeface="Calibri" panose="020F050202020403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25" y="3351498"/>
            <a:ext cx="3292925" cy="244901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082" y="3350320"/>
            <a:ext cx="3281994" cy="244088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045" y="3299479"/>
            <a:ext cx="3350355" cy="249172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567876" y="5943600"/>
            <a:ext cx="3680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ime of snapshot</a:t>
            </a:r>
            <a:r>
              <a:rPr lang="en-US" i="0" dirty="0" smtClean="0">
                <a:latin typeface="+mj-lt"/>
              </a:rPr>
              <a:t> 0 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667000" y="5943600"/>
            <a:ext cx="36805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ime of snapshot</a:t>
            </a:r>
            <a:r>
              <a:rPr lang="en-US" i="0" dirty="0" smtClean="0">
                <a:latin typeface="+mj-lt"/>
              </a:rPr>
              <a:t> 160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990600" y="9526"/>
            <a:ext cx="556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9800740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133600" y="329625"/>
            <a:ext cx="689246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Nonlinear Compressible Flow Equations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2362200"/>
            <a:ext cx="8416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Compressible isentropic </a:t>
            </a:r>
            <a:r>
              <a:rPr lang="en-US" dirty="0" err="1" smtClean="0">
                <a:latin typeface="Calibri" panose="020F0502020204030204" pitchFamily="34" charset="0"/>
              </a:rPr>
              <a:t>Navier</a:t>
            </a:r>
            <a:r>
              <a:rPr lang="en-US" dirty="0" smtClean="0">
                <a:latin typeface="Calibri" panose="020F0502020204030204" pitchFamily="34" charset="0"/>
              </a:rPr>
              <a:t>-Stokes equations (cold flows, moderate Mach #):</a:t>
            </a:r>
          </a:p>
          <a:p>
            <a:endParaRPr lang="en-US" dirty="0" smtClean="0">
              <a:latin typeface="Calibri" panose="020F0502020204030204" pitchFamily="34" charset="0"/>
            </a:endParaRPr>
          </a:p>
          <a:p>
            <a:endParaRPr lang="en-US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62000" y="2957284"/>
                <a:ext cx="3733800" cy="113864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𝐷h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𝐷𝑡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+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−1</m:t>
                          </m:r>
                        </m:e>
                      </m:d>
                      <m:r>
                        <a:rPr lang="en-US" i="1">
                          <a:latin typeface="Cambria Math"/>
                          <a:ea typeface="Cambria Math"/>
                        </a:rPr>
                        <m:t>h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𝛻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b="1" i="1">
                          <a:latin typeface="Cambria Math"/>
                          <a:ea typeface="Cambria Math"/>
                        </a:rPr>
                        <m:t>𝒖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ea typeface="Cambria Math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𝐷</m:t>
                          </m:r>
                          <m:r>
                            <a:rPr lang="en-US" b="1" i="1">
                              <a:latin typeface="Cambria Math"/>
                            </a:rPr>
                            <m:t>𝒖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𝐷𝑡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𝛻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h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 −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𝑅𝑒</m:t>
                          </m:r>
                        </m:den>
                      </m:f>
                      <m:r>
                        <a:rPr lang="en-US" i="1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b="1" i="1">
                          <a:latin typeface="Cambria Math"/>
                          <a:ea typeface="Cambria Math"/>
                        </a:rPr>
                        <m:t>𝒖</m:t>
                      </m:r>
                      <m:r>
                        <a:rPr lang="en-US" b="1" i="1">
                          <a:latin typeface="Cambria Math"/>
                          <a:ea typeface="Cambria Math"/>
                        </a:rPr>
                        <m:t>  =</m:t>
                      </m:r>
                      <m:r>
                        <a:rPr lang="en-US" b="1" i="1">
                          <a:latin typeface="Cambria Math"/>
                          <a:ea typeface="Cambria Math"/>
                        </a:rPr>
                        <m:t>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957284"/>
                <a:ext cx="3733800" cy="113864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57200" y="4857929"/>
                <a:ext cx="7924800" cy="179696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  <a:ea typeface="Cambria Math"/>
                        </a:rPr>
                        <m:t>𝜌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𝐷</m:t>
                          </m:r>
                          <m:r>
                            <a:rPr lang="en-US" b="1" i="1">
                              <a:latin typeface="Cambria Math"/>
                            </a:rPr>
                            <m:t>𝒖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𝐷𝑡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𝑀</m:t>
                          </m:r>
                          <m:r>
                            <a:rPr lang="en-US" i="1" baseline="30000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en-US" i="1">
                          <a:latin typeface="Cambria Math"/>
                          <a:ea typeface="Cambria Math"/>
                        </a:rPr>
                        <m:t>𝛻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𝜌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</m:d>
                      <m:r>
                        <a:rPr lang="en-US" i="1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𝑅𝑒</m:t>
                          </m:r>
                        </m:den>
                      </m:f>
                      <m:r>
                        <a:rPr lang="en-US" i="1">
                          <a:latin typeface="Cambria Math"/>
                          <a:ea typeface="Cambria Math"/>
                        </a:rPr>
                        <m:t>𝛻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b="1" i="1">
                          <a:latin typeface="Cambria Math"/>
                          <a:ea typeface="Cambria Math"/>
                        </a:rPr>
                        <m:t>𝝉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                                                                   =</m:t>
                      </m:r>
                      <m:r>
                        <a:rPr lang="en-US" b="1" i="1">
                          <a:latin typeface="Cambria Math"/>
                          <a:ea typeface="Cambria Math"/>
                        </a:rPr>
                        <m:t>𝟎</m:t>
                      </m:r>
                    </m:oMath>
                  </m:oMathPara>
                </a14:m>
                <a:endParaRPr lang="en-US" b="1" dirty="0">
                  <a:latin typeface="Calibri" panose="020F0502020204030204" pitchFamily="34" charset="0"/>
                  <a:ea typeface="Cambria Math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𝐷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𝜌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𝐷𝑡</m:t>
                          </m:r>
                        </m:den>
                      </m:f>
                      <m:r>
                        <a:rPr lang="en-US" i="1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𝜌𝛻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b="1" i="1">
                          <a:latin typeface="Cambria Math"/>
                          <a:ea typeface="Cambria Math"/>
                        </a:rPr>
                        <m:t>𝒖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                                                                                                   =0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ea typeface="Cambria Math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  <a:ea typeface="Cambria Math"/>
                        </a:rPr>
                        <m:t>𝜌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𝐷𝑇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𝐷𝑡</m:t>
                          </m:r>
                        </m:den>
                      </m:f>
                      <m:r>
                        <a:rPr lang="en-US" i="1">
                          <a:latin typeface="Cambria Math"/>
                          <a:ea typeface="Cambria Math"/>
                        </a:rPr>
                        <m:t>+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−1</m:t>
                          </m:r>
                        </m:e>
                      </m:d>
                      <m:r>
                        <a:rPr lang="en-US" i="1">
                          <a:latin typeface="Cambria Math"/>
                          <a:ea typeface="Cambria Math"/>
                        </a:rPr>
                        <m:t>𝜌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𝛻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b="1" i="1">
                          <a:latin typeface="Cambria Math"/>
                          <a:ea typeface="Cambria Math"/>
                        </a:rPr>
                        <m:t>𝒖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𝛾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𝑃𝑟𝑅𝑒</m:t>
                          </m:r>
                        </m:den>
                      </m:f>
                      <m:r>
                        <a:rPr lang="en-US" i="1">
                          <a:latin typeface="Cambria Math"/>
                          <a:ea typeface="Cambria Math"/>
                        </a:rPr>
                        <m:t>𝛻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𝜅𝛻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</m:d>
                      <m:r>
                        <a:rPr lang="en-US" i="1">
                          <a:latin typeface="Cambria Math"/>
                          <a:ea typeface="Cambria Math"/>
                        </a:rPr>
                        <m:t>−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−1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𝑀</m:t>
                              </m:r>
                              <m:r>
                                <a:rPr lang="en-US" i="1" baseline="3000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𝑅𝑒</m:t>
                              </m:r>
                            </m:den>
                          </m:f>
                        </m:e>
                      </m:d>
                      <m:r>
                        <a:rPr lang="en-US" i="1">
                          <a:latin typeface="Cambria Math"/>
                          <a:ea typeface="Cambria Math"/>
                        </a:rPr>
                        <m:t>𝛻</m:t>
                      </m:r>
                      <m:r>
                        <a:rPr lang="en-US" b="1" i="1">
                          <a:latin typeface="Cambria Math"/>
                          <a:ea typeface="Cambria Math"/>
                        </a:rPr>
                        <m:t>𝒖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b="1" i="1">
                          <a:latin typeface="Cambria Math"/>
                          <a:ea typeface="Cambria Math"/>
                        </a:rPr>
                        <m:t>𝝉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4857929"/>
                <a:ext cx="7924800" cy="179696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228600" y="4440198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Full </a:t>
            </a:r>
            <a:r>
              <a:rPr lang="en-US" dirty="0">
                <a:latin typeface="Calibri" panose="020F0502020204030204" pitchFamily="34" charset="0"/>
              </a:rPr>
              <a:t>compressible </a:t>
            </a:r>
            <a:r>
              <a:rPr lang="en-US" dirty="0" err="1">
                <a:latin typeface="Calibri" panose="020F0502020204030204" pitchFamily="34" charset="0"/>
              </a:rPr>
              <a:t>Navier</a:t>
            </a:r>
            <a:r>
              <a:rPr lang="en-US" dirty="0">
                <a:latin typeface="Calibri" panose="020F0502020204030204" pitchFamily="34" charset="0"/>
              </a:rPr>
              <a:t>-Stokes equations: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562600" y="2999601"/>
                <a:ext cx="2667000" cy="147732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h</m:t>
                    </m:r>
                    <m:r>
                      <a:rPr lang="en-US" i="1" dirty="0" smtClean="0">
                        <a:latin typeface="Cambria Math"/>
                      </a:rPr>
                      <m:t>= 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enthalpy</a:t>
                </a:r>
              </a:p>
              <a:p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𝒖</m:t>
                    </m:r>
                    <m:r>
                      <a:rPr lang="en-US" i="1" dirty="0" smtClean="0">
                        <a:latin typeface="Cambria Math"/>
                      </a:rPr>
                      <m:t> =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velocity vector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  <a:ea typeface="Cambria Math"/>
                      </a:rPr>
                      <m:t>𝜌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density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𝑇</m:t>
                    </m:r>
                    <m:r>
                      <a:rPr lang="en-US" i="1" dirty="0" smtClean="0">
                        <a:latin typeface="Cambria Math"/>
                      </a:rPr>
                      <m:t> =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temperature</a:t>
                </a:r>
              </a:p>
              <a:p>
                <a:r>
                  <a:rPr lang="en-US" dirty="0" smtClean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  <a:ea typeface="Cambria Math"/>
                      </a:rPr>
                      <m:t>𝝉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= 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viscous stress tensor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600" y="2999601"/>
                <a:ext cx="2667000" cy="1477328"/>
              </a:xfrm>
              <a:prstGeom prst="rect">
                <a:avLst/>
              </a:prstGeom>
              <a:blipFill rotWithShape="1">
                <a:blip r:embed="rId4"/>
                <a:stretch>
                  <a:fillRect t="-1639" b="-532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990600" y="1"/>
            <a:ext cx="450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15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1000" y="1295400"/>
            <a:ext cx="8610600" cy="92333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libri" panose="020F0502020204030204" pitchFamily="34" charset="0"/>
              </a:rPr>
              <a:t>Energy-Stability for Nonlinear </a:t>
            </a:r>
            <a:r>
              <a:rPr lang="en-US" b="1" dirty="0">
                <a:latin typeface="Calibri" panose="020F0502020204030204" pitchFamily="34" charset="0"/>
              </a:rPr>
              <a:t>PDEs: </a:t>
            </a:r>
            <a:endParaRPr lang="en-US" b="1" dirty="0" smtClean="0">
              <a:latin typeface="Calibri" panose="020F0502020204030204" pitchFamily="34" charset="0"/>
            </a:endParaRPr>
          </a:p>
          <a:p>
            <a:pPr algn="ctr"/>
            <a:r>
              <a:rPr lang="en-US" dirty="0" smtClean="0">
                <a:latin typeface="Calibri" panose="020F0502020204030204" pitchFamily="34" charset="0"/>
              </a:rPr>
              <a:t>ROM </a:t>
            </a:r>
            <a:r>
              <a:rPr lang="en-US" dirty="0">
                <a:latin typeface="Calibri" panose="020F0502020204030204" pitchFamily="34" charset="0"/>
              </a:rPr>
              <a:t>built in energy inner product will preserve stability of an equilibrium point at 0 for the governing nonlinear system of PDEs (Rowley, </a:t>
            </a:r>
            <a:r>
              <a:rPr lang="en-US" dirty="0" smtClean="0">
                <a:latin typeface="Calibri" panose="020F0502020204030204" pitchFamily="34" charset="0"/>
              </a:rPr>
              <a:t>2004; Kalashnikova </a:t>
            </a:r>
            <a:r>
              <a:rPr lang="en-US" i="1" dirty="0" smtClean="0">
                <a:latin typeface="Calibri" panose="020F0502020204030204" pitchFamily="34" charset="0"/>
              </a:rPr>
              <a:t>et al., 2014</a:t>
            </a:r>
            <a:r>
              <a:rPr lang="en-US" dirty="0" smtClean="0">
                <a:latin typeface="Calibri" panose="020F0502020204030204" pitchFamily="34" charset="0"/>
              </a:rPr>
              <a:t>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9439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330508" y="76200"/>
            <a:ext cx="597708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Energy-Stable ROMs for Nonlinear </a:t>
            </a:r>
          </a:p>
          <a:p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Compressible Flow (Isentropic NS)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0" y="1419225"/>
            <a:ext cx="7315200" cy="923330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In (Rowley, 2004), Rowley </a:t>
            </a:r>
            <a:r>
              <a:rPr lang="en-US" i="1" dirty="0" smtClean="0">
                <a:latin typeface="Calibri" panose="020F0502020204030204" pitchFamily="34" charset="0"/>
              </a:rPr>
              <a:t>et al.</a:t>
            </a:r>
            <a:r>
              <a:rPr lang="en-US" dirty="0" smtClean="0">
                <a:latin typeface="Calibri" panose="020F0502020204030204" pitchFamily="34" charset="0"/>
              </a:rPr>
              <a:t> showed that energy inner product for the compressible isentropic </a:t>
            </a:r>
            <a:r>
              <a:rPr lang="en-US" dirty="0" err="1" smtClean="0">
                <a:latin typeface="Calibri" panose="020F0502020204030204" pitchFamily="34" charset="0"/>
              </a:rPr>
              <a:t>Navier</a:t>
            </a:r>
            <a:r>
              <a:rPr lang="en-US" dirty="0" smtClean="0">
                <a:latin typeface="Calibri" panose="020F0502020204030204" pitchFamily="34" charset="0"/>
              </a:rPr>
              <a:t>-Stokes equations can be defined following a transformation of these equations. 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2514600"/>
            <a:ext cx="40385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Transformed compressible isentropic </a:t>
            </a:r>
            <a:r>
              <a:rPr lang="en-US" dirty="0" err="1" smtClean="0">
                <a:latin typeface="Calibri" panose="020F0502020204030204" pitchFamily="34" charset="0"/>
              </a:rPr>
              <a:t>Navier</a:t>
            </a:r>
            <a:r>
              <a:rPr lang="en-US" dirty="0" smtClean="0">
                <a:latin typeface="Calibri" panose="020F0502020204030204" pitchFamily="34" charset="0"/>
              </a:rPr>
              <a:t>-Stokes equations: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4628612"/>
            <a:ext cx="56396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Family of inner products: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 smtClean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62000" y="5874949"/>
                <a:ext cx="4038600" cy="90685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/>
                          <a:ea typeface="Cambria Math"/>
                        </a:rPr>
                        <m:t>𝛼</m:t>
                      </m:r>
                      <m:r>
                        <a:rPr lang="en-US" sz="1600" b="0" i="1" smtClean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1600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6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eqArrPr>
                            <m:e>
                              <m:r>
                                <a:rPr lang="en-US" sz="1600" b="0" i="1" smtClean="0">
                                  <a:latin typeface="Cambria Math"/>
                                  <a:ea typeface="Cambria Math"/>
                                </a:rPr>
                                <m:t>1⇒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6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1600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b="1" i="1">
                                          <a:latin typeface="Cambria Math"/>
                                          <a:ea typeface="Cambria Math"/>
                                        </a:rPr>
                                        <m:t>𝒒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sz="1600" i="1" baseline="-25000">
                                  <a:latin typeface="Cambria Math"/>
                                  <a:ea typeface="Cambria Math"/>
                                </a:rPr>
                                <m:t>𝛼</m:t>
                              </m:r>
                              <m:r>
                                <a:rPr lang="en-US" sz="1600" i="1">
                                  <a:latin typeface="Cambria Math"/>
                                  <a:ea typeface="Cambria Math"/>
                                </a:rPr>
                                <m:t>=</m:t>
                              </m:r>
                              <m:r>
                                <m:rPr>
                                  <m:nor/>
                                </m:rPr>
                                <a:rPr lang="en-US" sz="1600" dirty="0">
                                  <a:latin typeface="Calibri" panose="020F0502020204030204" pitchFamily="34" charset="0"/>
                                </a:rPr>
                                <m:t>stagnation</m:t>
                              </m:r>
                              <m:r>
                                <m:rPr>
                                  <m:nor/>
                                </m:rPr>
                                <a:rPr lang="en-US" sz="1600" b="0" i="0" dirty="0" smtClean="0">
                                  <a:latin typeface="Calibri" panose="020F0502020204030204" pitchFamily="34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600" b="0" i="0" dirty="0" smtClean="0">
                                  <a:latin typeface="Calibri" panose="020F0502020204030204" pitchFamily="34" charset="0"/>
                                </a:rPr>
                                <m:t>enthalpy</m:t>
                              </m:r>
                            </m:e>
                            <m:e>
                              <m:f>
                                <m:fPr>
                                  <m:ctrlPr>
                                    <a:rPr lang="en-US" sz="16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600" i="1"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</m:den>
                              </m:f>
                              <m:r>
                                <a:rPr lang="en-US" sz="1600" i="1">
                                  <a:latin typeface="Cambria Math"/>
                                  <a:ea typeface="Cambria Math"/>
                                </a:rPr>
                                <m:t>⇒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6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1600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b="1" i="1">
                                          <a:latin typeface="Cambria Math"/>
                                          <a:ea typeface="Cambria Math"/>
                                        </a:rPr>
                                        <m:t>𝒒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sz="1600" i="1" baseline="-25000">
                                  <a:latin typeface="Cambria Math"/>
                                  <a:ea typeface="Cambria Math"/>
                                </a:rPr>
                                <m:t>𝛼</m:t>
                              </m:r>
                              <m:r>
                                <a:rPr lang="en-US" sz="1600" i="1">
                                  <a:latin typeface="Cambria Math"/>
                                  <a:ea typeface="Cambria Math"/>
                                </a:rPr>
                                <m:t>=</m:t>
                              </m:r>
                              <m:r>
                                <m:rPr>
                                  <m:nor/>
                                </m:rPr>
                                <a:rPr lang="en-US" sz="1600" dirty="0">
                                  <a:latin typeface="Calibri" panose="020F0502020204030204" pitchFamily="34" charset="0"/>
                                </a:rPr>
                                <m:t>stagnation</m:t>
                              </m:r>
                              <m:r>
                                <m:rPr>
                                  <m:nor/>
                                </m:rPr>
                                <a:rPr lang="en-US" sz="1600" dirty="0">
                                  <a:latin typeface="Calibri" panose="020F0502020204030204" pitchFamily="34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600" dirty="0">
                                  <a:latin typeface="Calibri" panose="020F0502020204030204" pitchFamily="34" charset="0"/>
                                </a:rPr>
                                <m:t>energy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6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5874949"/>
                <a:ext cx="4038600" cy="90685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33400" y="3304898"/>
                <a:ext cx="3886200" cy="1238031"/>
              </a:xfrm>
              <a:prstGeom prst="rect">
                <a:avLst/>
              </a:prstGeom>
              <a:solidFill>
                <a:schemeClr val="accent3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𝐷𝑐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𝐷𝑡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i="1" dirty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i="1" dirty="0"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en-US" i="1" dirty="0">
                              <a:latin typeface="Cambria Math"/>
                              <a:ea typeface="Cambria Math"/>
                            </a:rPr>
                            <m:t>−1</m:t>
                          </m:r>
                        </m:num>
                        <m:den>
                          <m:r>
                            <a:rPr lang="en-US" i="1" dirty="0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en-US" i="1" dirty="0">
                          <a:latin typeface="Cambria Math"/>
                          <a:ea typeface="Cambria Math"/>
                        </a:rPr>
                        <m:t>𝑐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𝛻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b="1" i="1">
                          <a:latin typeface="Cambria Math"/>
                          <a:ea typeface="Cambria Math"/>
                        </a:rPr>
                        <m:t>𝒖</m:t>
                      </m:r>
                      <m:r>
                        <a:rPr lang="en-US" b="1" i="1">
                          <a:latin typeface="Cambria Math"/>
                          <a:ea typeface="Cambria Math"/>
                        </a:rPr>
                        <m:t>                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dirty="0" smtClean="0">
                  <a:latin typeface="Calibri" panose="020F0502020204030204" pitchFamily="34" charset="0"/>
                  <a:ea typeface="Cambria Math"/>
                </a:endParaRPr>
              </a:p>
              <a:p>
                <a:pPr algn="ctr"/>
                <a:endParaRPr lang="en-US" sz="400" dirty="0">
                  <a:latin typeface="Calibri" panose="020F0502020204030204" pitchFamily="34" charset="0"/>
                  <a:ea typeface="Cambria Math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𝐷</m:t>
                          </m:r>
                          <m:r>
                            <a:rPr lang="en-US" b="1" i="1">
                              <a:latin typeface="Cambria Math"/>
                            </a:rPr>
                            <m:t>𝒖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𝐷𝑡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−1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𝑐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𝛻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𝑐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 −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𝑅𝑒</m:t>
                          </m:r>
                        </m:den>
                      </m:f>
                      <m:r>
                        <a:rPr lang="en-US" i="1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b="1" i="1">
                          <a:latin typeface="Cambria Math"/>
                          <a:ea typeface="Cambria Math"/>
                        </a:rPr>
                        <m:t>𝒖</m:t>
                      </m:r>
                      <m:r>
                        <a:rPr lang="en-US" b="1" i="1">
                          <a:latin typeface="Cambria Math"/>
                          <a:ea typeface="Cambria Math"/>
                        </a:rPr>
                        <m:t>  =</m:t>
                      </m:r>
                      <m:r>
                        <a:rPr lang="en-US" b="1" i="1">
                          <a:latin typeface="Cambria Math"/>
                          <a:ea typeface="Cambria Math"/>
                        </a:rPr>
                        <m:t>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3304898"/>
                <a:ext cx="3886200" cy="123803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328575" y="4481374"/>
                <a:ext cx="3429000" cy="175432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latin typeface="Calibri" panose="020F0502020204030204" pitchFamily="34" charset="0"/>
                  </a:rPr>
                  <a:t>If </a:t>
                </a:r>
                <a:r>
                  <a:rPr lang="en-US" dirty="0" err="1" smtClean="0">
                    <a:latin typeface="Calibri" panose="020F0502020204030204" pitchFamily="34" charset="0"/>
                  </a:rPr>
                  <a:t>Galerkin</a:t>
                </a:r>
                <a:r>
                  <a:rPr lang="en-US" dirty="0" smtClean="0">
                    <a:latin typeface="Calibri" panose="020F0502020204030204" pitchFamily="34" charset="0"/>
                  </a:rPr>
                  <a:t> projection step of model reduction is performed in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𝛼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inner product, then the </a:t>
                </a:r>
                <a:r>
                  <a:rPr lang="en-US" dirty="0" err="1" smtClean="0">
                    <a:latin typeface="Calibri" panose="020F0502020204030204" pitchFamily="34" charset="0"/>
                  </a:rPr>
                  <a:t>Galerkin</a:t>
                </a:r>
                <a:r>
                  <a:rPr lang="en-US" dirty="0" smtClean="0">
                    <a:latin typeface="Calibri" panose="020F0502020204030204" pitchFamily="34" charset="0"/>
                  </a:rPr>
                  <a:t> projection will </a:t>
                </a:r>
                <a:r>
                  <a:rPr lang="en-US" b="1" dirty="0" smtClean="0">
                    <a:latin typeface="Calibri" panose="020F0502020204030204" pitchFamily="34" charset="0"/>
                  </a:rPr>
                  <a:t>preserve the stability of an equilibrium point at the origin </a:t>
                </a:r>
                <a:r>
                  <a:rPr lang="en-US" dirty="0" smtClean="0">
                    <a:latin typeface="Calibri" panose="020F0502020204030204" pitchFamily="34" charset="0"/>
                  </a:rPr>
                  <a:t>(Rowley, 2004).</a:t>
                </a: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8575" y="4481374"/>
                <a:ext cx="3429000" cy="1754326"/>
              </a:xfrm>
              <a:prstGeom prst="rect">
                <a:avLst/>
              </a:prstGeom>
              <a:blipFill rotWithShape="1">
                <a:blip r:embed="rId6"/>
                <a:stretch>
                  <a:fillRect l="-1243" t="-1736" r="-2664" b="-4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04800" y="5029200"/>
                <a:ext cx="4648200" cy="747833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/>
                            </a:rPr>
                            <m:t>𝒒</m:t>
                          </m:r>
                          <m:r>
                            <a:rPr lang="en-US" i="1" baseline="-25000">
                              <a:latin typeface="Cambria Math"/>
                            </a:rPr>
                            <m:t>1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a:rPr lang="en-US" b="1" i="1">
                              <a:latin typeface="Cambria Math"/>
                            </a:rPr>
                            <m:t>𝒒</m:t>
                          </m:r>
                          <m:r>
                            <a:rPr lang="en-US" i="1" baseline="-25000">
                              <a:latin typeface="Cambria Math"/>
                            </a:rPr>
                            <m:t>2</m:t>
                          </m:r>
                        </m:e>
                      </m:d>
                      <m:r>
                        <a:rPr lang="en-US" i="1" baseline="-25000">
                          <a:latin typeface="Cambria Math"/>
                          <a:ea typeface="Cambria Math"/>
                        </a:rPr>
                        <m:t>𝛼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nary>
                        <m:naryPr>
                          <m:ctrlPr>
                            <a:rPr lang="en-US" i="1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Ω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𝒖</m:t>
                              </m:r>
                              <m:r>
                                <a:rPr lang="en-US" i="1" baseline="-25000">
                                  <a:latin typeface="Cambria Math"/>
                                </a:rPr>
                                <m:t>1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∙</m:t>
                              </m:r>
                              <m:r>
                                <a:rPr lang="en-US" b="1" i="1">
                                  <a:latin typeface="Cambria Math"/>
                                  <a:ea typeface="Cambria Math"/>
                                </a:rPr>
                                <m:t>𝒖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  <m:r>
                                    <a:rPr lang="en-US" i="1" smtClean="0">
                                      <a:latin typeface="Cambria Math"/>
                                      <a:ea typeface="Cambria Math"/>
                                    </a:rPr>
                                    <m:t>𝛼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−1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e>
                          </m:d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Ω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5029200"/>
                <a:ext cx="4648200" cy="747833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Elbow Connector 10"/>
          <p:cNvCxnSpPr>
            <a:stCxn id="7" idx="1"/>
            <a:endCxn id="6" idx="1"/>
          </p:cNvCxnSpPr>
          <p:nvPr/>
        </p:nvCxnSpPr>
        <p:spPr bwMode="auto">
          <a:xfrm rot="10800000" flipH="1" flipV="1">
            <a:off x="304800" y="5403117"/>
            <a:ext cx="457200" cy="925258"/>
          </a:xfrm>
          <a:prstGeom prst="bentConnector3">
            <a:avLst>
              <a:gd name="adj1" fmla="val -50000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700050" y="2886670"/>
                <a:ext cx="2377150" cy="92333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𝑐</m:t>
                    </m:r>
                    <m:r>
                      <a:rPr lang="en-US" i="1" dirty="0" smtClean="0">
                        <a:latin typeface="Cambria Math"/>
                      </a:rPr>
                      <m:t> =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 smtClean="0">
                    <a:latin typeface="Calibri" panose="020F0502020204030204" pitchFamily="34" charset="0"/>
                  </a:rPr>
                  <a:t>speed of sound </a:t>
                </a:r>
              </a:p>
              <a:p>
                <a:pPr algn="ctr"/>
                <a:r>
                  <a:rPr lang="en-US" dirty="0" smtClean="0"/>
                  <a:t>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𝑐</m:t>
                    </m:r>
                    <m:r>
                      <a:rPr lang="en-US" i="1" baseline="30000" dirty="0" smtClean="0">
                        <a:latin typeface="Cambria Math"/>
                      </a:rPr>
                      <m:t>2</m:t>
                    </m:r>
                    <m:r>
                      <a:rPr lang="en-US" i="1" dirty="0" smtClean="0">
                        <a:latin typeface="Cambria Math"/>
                      </a:rPr>
                      <m:t>=(</m:t>
                    </m:r>
                    <m:r>
                      <a:rPr lang="en-US" i="1" dirty="0" smtClean="0">
                        <a:latin typeface="Cambria Math"/>
                        <a:ea typeface="Cambria Math"/>
                      </a:rPr>
                      <m:t>𝛾</m:t>
                    </m:r>
                    <m:r>
                      <a:rPr lang="en-US" i="1" dirty="0" smtClean="0">
                        <a:latin typeface="Cambria Math"/>
                      </a:rPr>
                      <m:t>−1)</m:t>
                    </m:r>
                    <m:r>
                      <a:rPr lang="en-US" i="1" dirty="0" smtClean="0">
                        <a:latin typeface="Cambria Math"/>
                      </a:rPr>
                      <m:t>h</m:t>
                    </m:r>
                  </m:oMath>
                </a14:m>
                <a:r>
                  <a:rPr lang="en-US" dirty="0" smtClean="0"/>
                  <a:t>)</a:t>
                </a:r>
              </a:p>
              <a:p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𝒖</m:t>
                    </m:r>
                    <m:r>
                      <a:rPr lang="en-US" i="1" dirty="0" smtClean="0">
                        <a:latin typeface="Cambria Math"/>
                      </a:rPr>
                      <m:t> =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 smtClean="0">
                    <a:latin typeface="Calibri" panose="020F0502020204030204" pitchFamily="34" charset="0"/>
                  </a:rPr>
                  <a:t>velocity</a:t>
                </a: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0050" y="2886670"/>
                <a:ext cx="2377150" cy="923330"/>
              </a:xfrm>
              <a:prstGeom prst="rect">
                <a:avLst/>
              </a:prstGeom>
              <a:blipFill rotWithShape="1">
                <a:blip r:embed="rId8"/>
                <a:stretch>
                  <a:fillRect t="-2614" b="-91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990600" y="9526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39422092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9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330508" y="76200"/>
            <a:ext cx="597708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Energy-Stable ROMs for Nonlinear </a:t>
            </a:r>
          </a:p>
          <a:p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Compressible Flow (Full NS)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995845"/>
            <a:ext cx="4976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First, full compressible </a:t>
            </a:r>
            <a:r>
              <a:rPr lang="en-US" dirty="0" err="1" smtClean="0">
                <a:latin typeface="Calibri" panose="020F0502020204030204" pitchFamily="34" charset="0"/>
              </a:rPr>
              <a:t>Navier</a:t>
            </a:r>
            <a:r>
              <a:rPr lang="en-US" dirty="0" smtClean="0">
                <a:latin typeface="Calibri" panose="020F0502020204030204" pitchFamily="34" charset="0"/>
              </a:rPr>
              <a:t>-Stokes equations are </a:t>
            </a:r>
            <a:r>
              <a:rPr lang="en-US" b="1" dirty="0" smtClean="0">
                <a:latin typeface="Calibri" panose="020F0502020204030204" pitchFamily="34" charset="0"/>
              </a:rPr>
              <a:t>transformed</a:t>
            </a:r>
            <a:r>
              <a:rPr lang="en-US" dirty="0" smtClean="0">
                <a:latin typeface="Calibri" panose="020F0502020204030204" pitchFamily="34" charset="0"/>
              </a:rPr>
              <a:t> into the following variables: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563541"/>
            <a:ext cx="5639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Next, the following </a:t>
            </a:r>
            <a:r>
              <a:rPr lang="en-US" b="1" dirty="0" smtClean="0">
                <a:latin typeface="Calibri" panose="020F0502020204030204" pitchFamily="34" charset="0"/>
              </a:rPr>
              <a:t>“total energy” </a:t>
            </a:r>
            <a:r>
              <a:rPr lang="en-US" dirty="0" smtClean="0">
                <a:latin typeface="Calibri" panose="020F0502020204030204" pitchFamily="34" charset="0"/>
              </a:rPr>
              <a:t>inner product is defined: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86400" y="2017931"/>
            <a:ext cx="3429000" cy="20313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If </a:t>
            </a:r>
            <a:r>
              <a:rPr lang="en-US" dirty="0" err="1" smtClean="0">
                <a:latin typeface="Calibri" panose="020F0502020204030204" pitchFamily="34" charset="0"/>
              </a:rPr>
              <a:t>Galerkin</a:t>
            </a:r>
            <a:r>
              <a:rPr lang="en-US" dirty="0" smtClean="0">
                <a:latin typeface="Calibri" panose="020F0502020204030204" pitchFamily="34" charset="0"/>
              </a:rPr>
              <a:t> projection step of model reduction is performed in total energy inner product, then the </a:t>
            </a:r>
            <a:r>
              <a:rPr lang="en-US" dirty="0" err="1" smtClean="0">
                <a:latin typeface="Calibri" panose="020F0502020204030204" pitchFamily="34" charset="0"/>
              </a:rPr>
              <a:t>Galerkin</a:t>
            </a:r>
            <a:r>
              <a:rPr lang="en-US" dirty="0" smtClean="0">
                <a:latin typeface="Calibri" panose="020F0502020204030204" pitchFamily="34" charset="0"/>
              </a:rPr>
              <a:t> projection will </a:t>
            </a:r>
            <a:r>
              <a:rPr lang="en-US" b="1" dirty="0" smtClean="0">
                <a:latin typeface="Calibri" panose="020F0502020204030204" pitchFamily="34" charset="0"/>
              </a:rPr>
              <a:t>preserve the stability of an equilibrium point at the origin</a:t>
            </a:r>
            <a:endParaRPr lang="en-US" dirty="0">
              <a:latin typeface="Calibri" panose="020F0502020204030204" pitchFamily="34" charset="0"/>
            </a:endParaRPr>
          </a:p>
          <a:p>
            <a:pPr algn="ctr"/>
            <a:r>
              <a:rPr lang="en-US" dirty="0" smtClean="0">
                <a:latin typeface="Calibri" panose="020F0502020204030204" pitchFamily="34" charset="0"/>
              </a:rPr>
              <a:t>(Kalashnikova </a:t>
            </a:r>
            <a:r>
              <a:rPr lang="en-US" i="1" dirty="0" smtClean="0">
                <a:latin typeface="Calibri" panose="020F0502020204030204" pitchFamily="34" charset="0"/>
              </a:rPr>
              <a:t>et al.</a:t>
            </a:r>
            <a:r>
              <a:rPr lang="en-US" dirty="0" smtClean="0">
                <a:latin typeface="Calibri" panose="020F0502020204030204" pitchFamily="34" charset="0"/>
              </a:rPr>
              <a:t>, 2014)</a:t>
            </a:r>
            <a:endParaRPr lang="en-US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14749" y="5087541"/>
                <a:ext cx="53725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 smtClean="0">
                    <a:latin typeface="Calibri" panose="020F0502020204030204" pitchFamily="34" charset="0"/>
                  </a:rPr>
                  <a:t>Norm induced by total energy inner product is the total energy of the fluid system:</a:t>
                </a:r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49" y="5087541"/>
                <a:ext cx="5372548" cy="646331"/>
              </a:xfrm>
              <a:prstGeom prst="rect">
                <a:avLst/>
              </a:prstGeom>
              <a:blipFill rotWithShape="1">
                <a:blip r:embed="rId3"/>
                <a:stretch>
                  <a:fillRect l="-1022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5181600" y="4173141"/>
            <a:ext cx="3810000" cy="24929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sym typeface="Wingdings"/>
              </a:rPr>
              <a:t> Transformed equations have only </a:t>
            </a:r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sym typeface="Wingdings"/>
              </a:rPr>
              <a:t>polynomial non-</a:t>
            </a:r>
            <a:r>
              <a:rPr lang="en-US" sz="1600" b="1" dirty="0" err="1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sym typeface="Wingdings"/>
              </a:rPr>
              <a:t>linearities</a:t>
            </a:r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sym typeface="Wingdings"/>
              </a:rPr>
              <a:t> 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sym typeface="Wingdings"/>
              </a:rPr>
              <a:t>(projection of which can be computed in offline stage of MOR and stored). </a:t>
            </a:r>
          </a:p>
          <a:p>
            <a:endParaRPr lang="en-US" sz="800" dirty="0" smtClean="0">
              <a:latin typeface="Calibri" panose="020F0502020204030204" pitchFamily="34" charset="0"/>
              <a:sym typeface="Wingdings"/>
            </a:endParaRPr>
          </a:p>
          <a:p>
            <a:pPr algn="just"/>
            <a:r>
              <a:rPr lang="en-US" sz="1600" dirty="0" smtClean="0">
                <a:solidFill>
                  <a:srgbClr val="FF0000"/>
                </a:solidFill>
                <a:latin typeface="Calibri" panose="020F0502020204030204" pitchFamily="34" charset="0"/>
                <a:sym typeface="Wingdings"/>
              </a:rPr>
              <a:t>   Transformation introduces </a:t>
            </a:r>
            <a:r>
              <a:rPr lang="en-US" sz="1600" b="1" dirty="0" smtClean="0">
                <a:solidFill>
                  <a:srgbClr val="FF0000"/>
                </a:solidFill>
                <a:latin typeface="Calibri" panose="020F0502020204030204" pitchFamily="34" charset="0"/>
                <a:sym typeface="Wingdings"/>
              </a:rPr>
              <a:t>higher order polynomial</a:t>
            </a:r>
            <a:r>
              <a:rPr lang="en-US" sz="1600" dirty="0" smtClean="0">
                <a:solidFill>
                  <a:srgbClr val="FF0000"/>
                </a:solidFill>
                <a:latin typeface="Calibri" panose="020F0502020204030204" pitchFamily="34" charset="0"/>
                <a:sym typeface="Wingdings"/>
              </a:rPr>
              <a:t> non-</a:t>
            </a:r>
            <a:r>
              <a:rPr lang="en-US" sz="1600" dirty="0" err="1" smtClean="0">
                <a:solidFill>
                  <a:srgbClr val="FF0000"/>
                </a:solidFill>
                <a:latin typeface="Calibri" panose="020F0502020204030204" pitchFamily="34" charset="0"/>
                <a:sym typeface="Wingdings"/>
              </a:rPr>
              <a:t>linearities</a:t>
            </a:r>
            <a:r>
              <a:rPr lang="en-US" sz="1600" dirty="0" smtClean="0">
                <a:solidFill>
                  <a:srgbClr val="FF0000"/>
                </a:solidFill>
                <a:latin typeface="Calibri" panose="020F0502020204030204" pitchFamily="34" charset="0"/>
                <a:sym typeface="Wingdings"/>
              </a:rPr>
              <a:t> for viscous case.</a:t>
            </a:r>
            <a:endParaRPr lang="en-US" sz="400" dirty="0" smtClean="0">
              <a:solidFill>
                <a:srgbClr val="FF0000"/>
              </a:solidFill>
              <a:latin typeface="Calibri" panose="020F0502020204030204" pitchFamily="34" charset="0"/>
              <a:sym typeface="Wingdings"/>
            </a:endParaRPr>
          </a:p>
          <a:p>
            <a:pPr algn="just"/>
            <a:r>
              <a:rPr lang="en-US" sz="400" dirty="0" smtClean="0">
                <a:solidFill>
                  <a:srgbClr val="FF0000"/>
                </a:solidFill>
                <a:latin typeface="Calibri" panose="020F0502020204030204" pitchFamily="34" charset="0"/>
                <a:sym typeface="Wingdings"/>
              </a:rPr>
              <a:t>  </a:t>
            </a:r>
          </a:p>
          <a:p>
            <a:pPr lvl="1" algn="just"/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sym typeface="Wingdings"/>
              </a:rPr>
              <a:t> 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sym typeface="Wingdings"/>
              </a:rPr>
              <a:t>Efficiency of online stage of MOR can be recovered using </a:t>
            </a:r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sym typeface="Wingdings"/>
              </a:rPr>
              <a:t>interpolation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sym typeface="Wingdings"/>
              </a:rPr>
              <a:t> (e.g., DEIM, </a:t>
            </a:r>
            <a:r>
              <a:rPr lang="en-US" sz="1600" dirty="0" err="1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sym typeface="Wingdings"/>
              </a:rPr>
              <a:t>gappy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sym typeface="Wingdings"/>
              </a:rPr>
              <a:t> POD).</a:t>
            </a:r>
            <a:endParaRPr lang="en-US" sz="1600" i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95749" y="4245929"/>
                <a:ext cx="4480850" cy="737894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/>
                            </a:rPr>
                            <m:t>𝒒</m:t>
                          </m:r>
                          <m:r>
                            <a:rPr lang="en-US" i="1" baseline="-25000">
                              <a:latin typeface="Cambria Math"/>
                            </a:rPr>
                            <m:t>1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a:rPr lang="en-US" b="1" i="1">
                              <a:latin typeface="Cambria Math"/>
                            </a:rPr>
                            <m:t>𝒒</m:t>
                          </m:r>
                          <m:r>
                            <a:rPr lang="en-US" i="1" baseline="-25000">
                              <a:latin typeface="Cambria Math"/>
                            </a:rPr>
                            <m:t>2</m:t>
                          </m:r>
                        </m:e>
                      </m:d>
                      <m:r>
                        <a:rPr lang="en-US" i="1" baseline="-25000">
                          <a:latin typeface="Cambria Math"/>
                        </a:rPr>
                        <m:t>𝑇𝐸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nary>
                        <m:naryPr>
                          <m:ctrlPr>
                            <a:rPr lang="en-US" i="1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Ω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/>
                                  <a:ea typeface="Cambria Math"/>
                                </a:rPr>
                                <m:t>𝒃</m:t>
                              </m:r>
                              <m:r>
                                <a:rPr lang="en-US" i="1" baseline="-25000">
                                  <a:latin typeface="Cambria Math"/>
                                </a:rPr>
                                <m:t>1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∙</m:t>
                              </m:r>
                              <m:r>
                                <a:rPr lang="en-US" b="1" i="1">
                                  <a:latin typeface="Cambria Math"/>
                                </a:rPr>
                                <m:t>𝒃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e>
                          </m:d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Ω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749" y="4245929"/>
                <a:ext cx="4480850" cy="73789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724349" y="5773341"/>
                <a:ext cx="4176050" cy="74783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b="1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𝒒</m:t>
                              </m:r>
                            </m:e>
                          </m:d>
                        </m:e>
                      </m:d>
                      <m:r>
                        <a:rPr lang="en-US" i="1" baseline="-25000">
                          <a:latin typeface="Cambria Math"/>
                        </a:rPr>
                        <m:t>𝑇𝐸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nary>
                        <m:naryPr>
                          <m:ctrlPr>
                            <a:rPr lang="en-US" i="1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Ω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𝑢𝑖𝑢</m:t>
                              </m:r>
                              <m:r>
                                <a:rPr lang="en-US" i="1" baseline="-2500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e>
                          </m:d>
                        </m:e>
                      </m:nary>
                      <m:r>
                        <a:rPr lang="en-US" i="1">
                          <a:latin typeface="Cambria Math"/>
                        </a:rPr>
                        <m:t>𝑑</m:t>
                      </m:r>
                      <m:r>
                        <m:rPr>
                          <m:sty m:val="p"/>
                        </m:rPr>
                        <a:rPr lang="el-GR" i="1">
                          <a:latin typeface="Cambria Math"/>
                          <a:ea typeface="Cambria Math"/>
                        </a:rPr>
                        <m:t>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349" y="5773341"/>
                <a:ext cx="4176050" cy="74783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43349" y="2953941"/>
                <a:ext cx="2895600" cy="377347"/>
              </a:xfrm>
              <a:prstGeom prst="rect">
                <a:avLst/>
              </a:prstGeom>
              <a:solidFill>
                <a:schemeClr val="accent3">
                  <a:lumMod val="9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𝑎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𝜌</m:t>
                        </m:r>
                      </m:e>
                    </m:rad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,  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𝒃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𝑎</m:t>
                    </m:r>
                    <m:r>
                      <a:rPr lang="en-US" b="1" i="1">
                        <a:latin typeface="Cambria Math"/>
                      </a:rPr>
                      <m:t>𝒖</m:t>
                    </m:r>
                  </m:oMath>
                </a14:m>
                <a:r>
                  <a:rPr lang="en-US" b="1" dirty="0">
                    <a:latin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/>
                      </a:rPr>
                      <m:t> </m:t>
                    </m:r>
                    <m:r>
                      <a:rPr lang="en-US" i="1">
                        <a:latin typeface="Cambria Math"/>
                      </a:rPr>
                      <m:t>𝑑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𝑎𝑒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349" y="2953941"/>
                <a:ext cx="2895600" cy="377347"/>
              </a:xfrm>
              <a:prstGeom prst="rect">
                <a:avLst/>
              </a:prstGeom>
              <a:blipFill rotWithShape="1">
                <a:blip r:embed="rId6"/>
                <a:stretch>
                  <a:fillRect t="-6557" b="-26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429449" y="2763560"/>
                <a:ext cx="1470950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𝑒</m:t>
                    </m:r>
                    <m:r>
                      <a:rPr lang="en-US" i="1" dirty="0" smtClean="0">
                        <a:latin typeface="Cambria Math"/>
                      </a:rPr>
                      <m:t>=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internal energy</a:t>
                </a: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449" y="2763560"/>
                <a:ext cx="1470950" cy="646331"/>
              </a:xfrm>
              <a:prstGeom prst="rect">
                <a:avLst/>
              </a:prstGeom>
              <a:blipFill rotWithShape="1">
                <a:blip r:embed="rId7"/>
                <a:stretch>
                  <a:fillRect t="-3704" b="-1296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990600" y="9526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17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200" y="1219200"/>
            <a:ext cx="8915400" cy="646331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Our recent work extends ideas in (Rowley, 2004) to </a:t>
            </a:r>
            <a:r>
              <a:rPr lang="en-US" b="1" dirty="0" smtClean="0">
                <a:latin typeface="Calibri" panose="020F0502020204030204" pitchFamily="34" charset="0"/>
              </a:rPr>
              <a:t>full compressible N-S equations</a:t>
            </a:r>
            <a:r>
              <a:rPr lang="en-US" dirty="0" smtClean="0">
                <a:latin typeface="Calibri" panose="020F0502020204030204" pitchFamily="34" charset="0"/>
              </a:rPr>
              <a:t>.</a:t>
            </a:r>
          </a:p>
          <a:p>
            <a:pPr algn="ctr"/>
            <a:r>
              <a:rPr lang="en-US" b="1" i="1" dirty="0" smtClean="0">
                <a:latin typeface="Calibri" panose="020F0502020204030204" pitchFamily="34" charset="0"/>
              </a:rPr>
              <a:t>Requirement: </a:t>
            </a:r>
            <a:r>
              <a:rPr lang="en-US" i="1" dirty="0" smtClean="0">
                <a:latin typeface="Calibri" panose="020F0502020204030204" pitchFamily="34" charset="0"/>
              </a:rPr>
              <a:t>transformation/inner product yields PDEs with only polynomial non-</a:t>
            </a:r>
            <a:r>
              <a:rPr lang="en-US" i="1" dirty="0" err="1" smtClean="0">
                <a:latin typeface="Calibri" panose="020F0502020204030204" pitchFamily="34" charset="0"/>
              </a:rPr>
              <a:t>linearities</a:t>
            </a:r>
            <a:r>
              <a:rPr lang="en-US" i="1" dirty="0" smtClean="0">
                <a:latin typeface="Calibri" panose="020F0502020204030204" pitchFamily="34" charset="0"/>
              </a:rPr>
              <a:t>.  </a:t>
            </a:r>
            <a:endParaRPr lang="en-US" i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7371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 animBg="1"/>
      <p:bldP spid="7" grpId="0"/>
      <p:bldP spid="6" grpId="0" animBg="1"/>
      <p:bldP spid="8" grpId="0" animBg="1"/>
      <p:bldP spid="10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330508" y="76200"/>
            <a:ext cx="525342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Continuous Projection </a:t>
            </a:r>
          </a:p>
          <a:p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Implementation: “Spirit” Code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57200" y="2438400"/>
                <a:ext cx="7354192" cy="30162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 smtClean="0">
                    <a:latin typeface="Calibri" pitchFamily="34" charset="0"/>
                  </a:rPr>
                  <a:t>POD modes defined using piecewise smooth finite elements.</a:t>
                </a:r>
              </a:p>
              <a:p>
                <a:endParaRPr lang="en-US" sz="400" dirty="0" smtClean="0">
                  <a:latin typeface="Calibri" pitchFamily="34" charset="0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 smtClean="0">
                    <a:latin typeface="Calibri" pitchFamily="34" charset="0"/>
                  </a:rPr>
                  <a:t>Gauss quadrature rules of sufficient accuracy are used to compute exactly inner products with the help of the </a:t>
                </a:r>
                <a:r>
                  <a:rPr lang="en-US" dirty="0" err="1" smtClean="0">
                    <a:latin typeface="Calibri" pitchFamily="34" charset="0"/>
                  </a:rPr>
                  <a:t>libmesh</a:t>
                </a:r>
                <a:r>
                  <a:rPr lang="en-US" dirty="0" smtClean="0">
                    <a:latin typeface="Calibri" pitchFamily="34" charset="0"/>
                  </a:rPr>
                  <a:t> library. </a:t>
                </a:r>
              </a:p>
              <a:p>
                <a:endParaRPr lang="en-US" sz="400" dirty="0" smtClean="0">
                  <a:latin typeface="Calibri" pitchFamily="34" charset="0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 smtClean="0">
                    <a:latin typeface="Calibri" pitchFamily="34" charset="0"/>
                  </a:rPr>
                  <a:t>Physics in spirit: </a:t>
                </a:r>
              </a:p>
              <a:p>
                <a:endParaRPr lang="en-US" sz="400" dirty="0" smtClean="0">
                  <a:latin typeface="Calibri" pitchFamily="34" charset="0"/>
                </a:endParaRPr>
              </a:p>
              <a:p>
                <a:pPr marL="742950" lvl="1" indent="-285750">
                  <a:buFont typeface="Arial" pitchFamily="34" charset="0"/>
                  <a:buChar char="•"/>
                </a:pPr>
                <a:r>
                  <a:rPr lang="en-US" b="1" i="1" dirty="0" smtClean="0">
                    <a:latin typeface="Calibri" pitchFamily="34" charset="0"/>
                  </a:rPr>
                  <a:t>Linearized compressible Euler </a:t>
                </a:r>
                <a:r>
                  <a:rPr lang="en-US" dirty="0" smtClean="0">
                    <a:latin typeface="Calibri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𝐿</m:t>
                    </m:r>
                    <m:r>
                      <a:rPr lang="en-US" i="1" baseline="30000" dirty="0" smtClean="0">
                        <a:latin typeface="Cambria Math"/>
                      </a:rPr>
                      <m:t>2</m:t>
                    </m:r>
                  </m:oMath>
                </a14:m>
                <a:r>
                  <a:rPr lang="en-US" dirty="0" smtClean="0">
                    <a:latin typeface="Calibri" pitchFamily="34" charset="0"/>
                  </a:rPr>
                  <a:t>, energy inner product).</a:t>
                </a:r>
              </a:p>
              <a:p>
                <a:pPr lvl="1"/>
                <a:endParaRPr lang="en-US" sz="400" dirty="0" smtClean="0">
                  <a:latin typeface="Calibri" pitchFamily="34" charset="0"/>
                </a:endParaRPr>
              </a:p>
              <a:p>
                <a:pPr marL="742950" lvl="1" indent="-285750">
                  <a:buFont typeface="Arial" pitchFamily="34" charset="0"/>
                  <a:buChar char="•"/>
                </a:pPr>
                <a:r>
                  <a:rPr lang="en-US" b="1" i="1" dirty="0" smtClean="0">
                    <a:latin typeface="Calibri" pitchFamily="34" charset="0"/>
                  </a:rPr>
                  <a:t>Linearized compressible </a:t>
                </a:r>
                <a:r>
                  <a:rPr lang="en-US" b="1" i="1" dirty="0" err="1" smtClean="0">
                    <a:latin typeface="Calibri" pitchFamily="34" charset="0"/>
                  </a:rPr>
                  <a:t>Navier</a:t>
                </a:r>
                <a:r>
                  <a:rPr lang="en-US" b="1" i="1" dirty="0" smtClean="0">
                    <a:latin typeface="Calibri" pitchFamily="34" charset="0"/>
                  </a:rPr>
                  <a:t>-Stokes </a:t>
                </a:r>
                <a:r>
                  <a:rPr lang="en-US" dirty="0" smtClean="0">
                    <a:latin typeface="Calibri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𝐿</m:t>
                    </m:r>
                    <m:r>
                      <a:rPr lang="en-US" i="1" baseline="30000" dirty="0">
                        <a:latin typeface="Cambria Math"/>
                      </a:rPr>
                      <m:t>2</m:t>
                    </m:r>
                  </m:oMath>
                </a14:m>
                <a:r>
                  <a:rPr lang="en-US" dirty="0" smtClean="0">
                    <a:latin typeface="Calibri" pitchFamily="34" charset="0"/>
                  </a:rPr>
                  <a:t>, energy inner product). </a:t>
                </a:r>
              </a:p>
              <a:p>
                <a:pPr lvl="1"/>
                <a:endParaRPr lang="en-US" sz="400" dirty="0" smtClean="0">
                  <a:latin typeface="Calibri" pitchFamily="34" charset="0"/>
                </a:endParaRPr>
              </a:p>
              <a:p>
                <a:pPr lvl="1"/>
                <a:endParaRPr lang="en-US" sz="400" dirty="0" smtClean="0">
                  <a:latin typeface="Calibri" pitchFamily="34" charset="0"/>
                </a:endParaRPr>
              </a:p>
              <a:p>
                <a:pPr marL="742950" lvl="1" indent="-285750">
                  <a:buFont typeface="Arial" pitchFamily="34" charset="0"/>
                  <a:buChar char="•"/>
                </a:pPr>
                <a:r>
                  <a:rPr lang="en-US" b="1" i="1" dirty="0">
                    <a:latin typeface="Calibri" pitchFamily="34" charset="0"/>
                  </a:rPr>
                  <a:t>Nonlinear </a:t>
                </a:r>
                <a:r>
                  <a:rPr lang="en-US" b="1" i="1" dirty="0" smtClean="0">
                    <a:latin typeface="Calibri" pitchFamily="34" charset="0"/>
                  </a:rPr>
                  <a:t>isentropic compressible </a:t>
                </a:r>
                <a:r>
                  <a:rPr lang="en-US" b="1" i="1" dirty="0" err="1" smtClean="0">
                    <a:latin typeface="Calibri" pitchFamily="34" charset="0"/>
                  </a:rPr>
                  <a:t>Navier</a:t>
                </a:r>
                <a:r>
                  <a:rPr lang="en-US" b="1" i="1" dirty="0" smtClean="0">
                    <a:latin typeface="Calibri" pitchFamily="34" charset="0"/>
                  </a:rPr>
                  <a:t>-Stokes </a:t>
                </a:r>
                <a:r>
                  <a:rPr lang="en-US" dirty="0" smtClean="0">
                    <a:latin typeface="Calibri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𝐿</m:t>
                    </m:r>
                    <m:r>
                      <a:rPr lang="en-US" i="1" baseline="30000" dirty="0">
                        <a:latin typeface="Cambria Math"/>
                      </a:rPr>
                      <m:t>2</m:t>
                    </m:r>
                  </m:oMath>
                </a14:m>
                <a:r>
                  <a:rPr lang="en-US" dirty="0" smtClean="0">
                    <a:latin typeface="Calibri" pitchFamily="34" charset="0"/>
                  </a:rPr>
                  <a:t>, stagnation energy, stagnation enthalpy inner product).</a:t>
                </a:r>
              </a:p>
              <a:p>
                <a:pPr lvl="1"/>
                <a:endParaRPr lang="en-US" sz="400" b="1" i="1" dirty="0">
                  <a:latin typeface="Calibri" pitchFamily="34" charset="0"/>
                </a:endParaRPr>
              </a:p>
              <a:p>
                <a:pPr marL="742950" lvl="1" indent="-285750">
                  <a:buFont typeface="Arial" pitchFamily="34" charset="0"/>
                  <a:buChar char="•"/>
                </a:pPr>
                <a:r>
                  <a:rPr lang="en-US" b="1" i="1" dirty="0" smtClean="0">
                    <a:latin typeface="Calibri" pitchFamily="34" charset="0"/>
                  </a:rPr>
                  <a:t>Nonlinear compressible </a:t>
                </a:r>
                <a:r>
                  <a:rPr lang="en-US" b="1" i="1" dirty="0" err="1" smtClean="0">
                    <a:latin typeface="Calibri" pitchFamily="34" charset="0"/>
                  </a:rPr>
                  <a:t>Navier</a:t>
                </a:r>
                <a:r>
                  <a:rPr lang="en-US" b="1" i="1" dirty="0" smtClean="0">
                    <a:latin typeface="Calibri" pitchFamily="34" charset="0"/>
                  </a:rPr>
                  <a:t>-Stokes</a:t>
                </a:r>
                <a:r>
                  <a:rPr lang="en-US" dirty="0" smtClean="0">
                    <a:latin typeface="Calibri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𝐿</m:t>
                    </m:r>
                    <m:r>
                      <a:rPr lang="en-US" i="1" baseline="30000" dirty="0">
                        <a:latin typeface="Cambria Math"/>
                      </a:rPr>
                      <m:t>2</m:t>
                    </m:r>
                  </m:oMath>
                </a14:m>
                <a:r>
                  <a:rPr lang="en-US" dirty="0" smtClean="0">
                    <a:latin typeface="Calibri" pitchFamily="34" charset="0"/>
                  </a:rPr>
                  <a:t>, energy inner product).</a:t>
                </a:r>
                <a:endParaRPr lang="en-US" dirty="0"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438400"/>
                <a:ext cx="7354192" cy="3016210"/>
              </a:xfrm>
              <a:prstGeom prst="rect">
                <a:avLst/>
              </a:prstGeom>
              <a:blipFill rotWithShape="1">
                <a:blip r:embed="rId2"/>
                <a:stretch>
                  <a:fillRect l="-498" t="-1010" r="-829"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95275" y="1447800"/>
                <a:ext cx="8315325" cy="830997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Calibri" pitchFamily="34" charset="0"/>
                  </a:rPr>
                  <a:t>“Spirit</a:t>
                </a:r>
                <a:r>
                  <a:rPr lang="en-US" sz="1600" b="1" dirty="0" smtClean="0">
                    <a:latin typeface="Calibri" pitchFamily="34" charset="0"/>
                  </a:rPr>
                  <a:t>” ROM Code</a:t>
                </a:r>
                <a:r>
                  <a:rPr lang="en-US" sz="1600" dirty="0" smtClean="0">
                    <a:latin typeface="Calibri" pitchFamily="34" charset="0"/>
                  </a:rPr>
                  <a:t> </a:t>
                </a:r>
                <a:r>
                  <a:rPr lang="en-US" sz="1600" dirty="0">
                    <a:latin typeface="Calibri" pitchFamily="34" charset="0"/>
                  </a:rPr>
                  <a:t>= 3D parallel C++ POD/</a:t>
                </a:r>
                <a:r>
                  <a:rPr lang="en-US" sz="1600" dirty="0" err="1">
                    <a:latin typeface="Calibri" pitchFamily="34" charset="0"/>
                  </a:rPr>
                  <a:t>Galerkin</a:t>
                </a:r>
                <a:r>
                  <a:rPr lang="en-US" sz="1600" dirty="0">
                    <a:latin typeface="Calibri" pitchFamily="34" charset="0"/>
                  </a:rPr>
                  <a:t> </a:t>
                </a:r>
                <a:r>
                  <a:rPr lang="en-US" sz="1600" dirty="0" smtClean="0">
                    <a:latin typeface="Calibri" pitchFamily="34" charset="0"/>
                  </a:rPr>
                  <a:t>test-bed ROM </a:t>
                </a:r>
                <a:r>
                  <a:rPr lang="en-US" sz="1600" dirty="0">
                    <a:latin typeface="Calibri" pitchFamily="34" charset="0"/>
                  </a:rPr>
                  <a:t>code that uses data-structures and </a:t>
                </a:r>
                <a:r>
                  <a:rPr lang="en-US" sz="1600" dirty="0" err="1">
                    <a:latin typeface="Calibri" pitchFamily="34" charset="0"/>
                  </a:rPr>
                  <a:t>eigensolvers</a:t>
                </a:r>
                <a:r>
                  <a:rPr lang="en-US" sz="1600" dirty="0">
                    <a:latin typeface="Calibri" pitchFamily="34" charset="0"/>
                  </a:rPr>
                  <a:t> from </a:t>
                </a:r>
                <a:r>
                  <a:rPr lang="en-US" sz="1600" b="1" dirty="0" err="1">
                    <a:latin typeface="Calibri" pitchFamily="34" charset="0"/>
                  </a:rPr>
                  <a:t>Trilinos</a:t>
                </a:r>
                <a:r>
                  <a:rPr lang="en-US" sz="1600" dirty="0">
                    <a:latin typeface="Calibri" pitchFamily="34" charset="0"/>
                  </a:rPr>
                  <a:t> to build energy-stable ROMs for </a:t>
                </a:r>
                <a:r>
                  <a:rPr lang="en-US" sz="1600" dirty="0" smtClean="0">
                    <a:latin typeface="Calibri" pitchFamily="34" charset="0"/>
                  </a:rPr>
                  <a:t>compressible flow problems</a:t>
                </a:r>
                <a:endParaRPr lang="en-US" sz="1600" dirty="0">
                  <a:latin typeface="Calibri" pitchFamily="34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1600" i="1" smtClean="0"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en-US" sz="1600" dirty="0" smtClean="0">
                    <a:latin typeface="Calibri" pitchFamily="34" charset="0"/>
                  </a:rPr>
                  <a:t> stand-alone code that can be synchronized with any high-fidelity code!</a:t>
                </a:r>
                <a:endParaRPr lang="en-US" sz="16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275" y="1447800"/>
                <a:ext cx="8315325" cy="830997"/>
              </a:xfrm>
              <a:prstGeom prst="rect">
                <a:avLst/>
              </a:prstGeom>
              <a:blipFill rotWithShape="1">
                <a:blip r:embed="rId3"/>
                <a:stretch>
                  <a:fillRect t="-2206" b="-80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381000" y="5646003"/>
            <a:ext cx="800100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Calibri" panose="020F0502020204030204" pitchFamily="34" charset="0"/>
              </a:rPr>
              <a:t>“SIGMA CFD” High-Fidelity Code </a:t>
            </a:r>
            <a:r>
              <a:rPr lang="en-US" sz="1600" dirty="0" smtClean="0">
                <a:latin typeface="Calibri" panose="020F0502020204030204" pitchFamily="34" charset="0"/>
              </a:rPr>
              <a:t>= Sandia in-house finite volume flow solver derived from LESLIE3D (</a:t>
            </a:r>
            <a:r>
              <a:rPr lang="en-US" sz="1600" dirty="0" err="1" smtClean="0">
                <a:latin typeface="Calibri" panose="020F0502020204030204" pitchFamily="34" charset="0"/>
              </a:rPr>
              <a:t>Genin</a:t>
            </a:r>
            <a:r>
              <a:rPr lang="en-US" sz="1600" dirty="0">
                <a:latin typeface="Calibri" panose="020F0502020204030204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</a:rPr>
              <a:t>&amp; Menon, 2010), a  LES flow solver originally developed in the Computational Combustion Laboratory at Georgia Tech. 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838200" y="5105400"/>
            <a:ext cx="6629400" cy="34921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96200" y="4267200"/>
            <a:ext cx="1371600" cy="12003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</a:rPr>
              <a:t>Now, testing of ROMs for  these physics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>
            <a:off x="7467601" y="5257800"/>
            <a:ext cx="228599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990600" y="9526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9653386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965324"/>
            <a:ext cx="2209800" cy="1892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3955" name="Text Box 3"/>
          <p:cNvSpPr txBox="1">
            <a:spLocks noChangeArrowheads="1"/>
          </p:cNvSpPr>
          <p:nvPr/>
        </p:nvSpPr>
        <p:spPr bwMode="auto">
          <a:xfrm>
            <a:off x="6400800" y="228600"/>
            <a:ext cx="224632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000099"/>
                </a:solidFill>
                <a:latin typeface="Calibri" panose="020F0502020204030204" pitchFamily="34" charset="0"/>
                <a:ea typeface="ＭＳ Ｐゴシック" charset="0"/>
              </a:rPr>
              <a:t>Motivation</a:t>
            </a:r>
            <a:endParaRPr lang="en-US" sz="3600" dirty="0" smtClean="0">
              <a:solidFill>
                <a:srgbClr val="0000CC"/>
              </a:solidFill>
              <a:latin typeface="Calibri" panose="020F0502020204030204" pitchFamily="34" charset="0"/>
              <a:ea typeface="ＭＳ Ｐゴシック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4830537"/>
            <a:ext cx="1676400" cy="195126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133600"/>
            <a:ext cx="2661559" cy="1143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275065"/>
            <a:ext cx="2464660" cy="152553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28600" y="2133600"/>
            <a:ext cx="5867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u="sng" dirty="0" smtClean="0">
                <a:latin typeface="Calibri" panose="020F0502020204030204" pitchFamily="34" charset="0"/>
              </a:rPr>
              <a:t>Application areas in </a:t>
            </a:r>
            <a:r>
              <a:rPr lang="en-US" sz="2000" b="1" i="1" u="sng" dirty="0">
                <a:latin typeface="Calibri" panose="020F0502020204030204" pitchFamily="34" charset="0"/>
              </a:rPr>
              <a:t>which this situation arises</a:t>
            </a:r>
            <a:r>
              <a:rPr lang="en-US" sz="2000" b="1" i="1" u="sng" dirty="0" smtClean="0">
                <a:latin typeface="Calibri" panose="020F0502020204030204" pitchFamily="34" charset="0"/>
              </a:rPr>
              <a:t>:</a:t>
            </a:r>
          </a:p>
          <a:p>
            <a:endParaRPr lang="en-US" sz="1200" b="1" i="1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Calibri" panose="020F0502020204030204" pitchFamily="34" charset="0"/>
              </a:rPr>
              <a:t>Compressible captive-carry </a:t>
            </a:r>
            <a:r>
              <a:rPr lang="en-US" sz="2000" dirty="0" smtClean="0">
                <a:latin typeface="Calibri" panose="020F0502020204030204" pitchFamily="34" charset="0"/>
              </a:rPr>
              <a:t>(center 1500): LES</a:t>
            </a:r>
            <a:r>
              <a:rPr lang="en-US" sz="2000" b="1" dirty="0" smtClean="0">
                <a:latin typeface="Calibri" panose="020F0502020204030204" pitchFamily="34" charset="0"/>
              </a:rPr>
              <a:t> </a:t>
            </a:r>
            <a:r>
              <a:rPr lang="en-US" sz="2000" dirty="0" smtClean="0">
                <a:latin typeface="Calibri" panose="020F0502020204030204" pitchFamily="34" charset="0"/>
              </a:rPr>
              <a:t>can take </a:t>
            </a:r>
            <a:r>
              <a:rPr lang="en-US" sz="2000" b="1" i="1" dirty="0" smtClean="0">
                <a:latin typeface="Calibri" panose="020F0502020204030204" pitchFamily="34" charset="0"/>
              </a:rPr>
              <a:t>weeks </a:t>
            </a:r>
            <a:r>
              <a:rPr lang="en-US" sz="2000" dirty="0" smtClean="0">
                <a:latin typeface="Calibri" panose="020F0502020204030204" pitchFamily="34" charset="0"/>
              </a:rPr>
              <a:t>because very </a:t>
            </a:r>
            <a:r>
              <a:rPr lang="en-US" sz="2000" dirty="0">
                <a:latin typeface="Calibri" panose="020F0502020204030204" pitchFamily="34" charset="0"/>
              </a:rPr>
              <a:t>fine meshes and long </a:t>
            </a:r>
            <a:r>
              <a:rPr lang="en-US" sz="2000" dirty="0" smtClean="0">
                <a:latin typeface="Calibri" panose="020F0502020204030204" pitchFamily="34" charset="0"/>
              </a:rPr>
              <a:t>times are required.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400" b="1" i="1" dirty="0"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6553" y="1219200"/>
            <a:ext cx="8197847" cy="707886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</a:rPr>
              <a:t>Despite improved algorithms and powerful supercomputers, </a:t>
            </a:r>
            <a:r>
              <a:rPr lang="en-US" sz="2000" b="1" dirty="0">
                <a:latin typeface="Calibri" panose="020F0502020204030204" pitchFamily="34" charset="0"/>
              </a:rPr>
              <a:t>“high-fidelity” models</a:t>
            </a:r>
            <a:r>
              <a:rPr lang="en-US" sz="2000" dirty="0">
                <a:latin typeface="Calibri" panose="020F0502020204030204" pitchFamily="34" charset="0"/>
              </a:rPr>
              <a:t> are often too expensive for use in a design or analysis setting.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73150" y="9525"/>
            <a:ext cx="374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2</a:t>
            </a:r>
            <a:endParaRPr lang="en-US" dirty="0" smtClean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2240" y="3657600"/>
            <a:ext cx="58475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Calibri" panose="020F0502020204030204" pitchFamily="34" charset="0"/>
              </a:rPr>
              <a:t>Ice sheet modeling </a:t>
            </a:r>
            <a:r>
              <a:rPr lang="en-US" sz="2000" dirty="0" smtClean="0">
                <a:latin typeface="Calibri" panose="020F0502020204030204" pitchFamily="34" charset="0"/>
              </a:rPr>
              <a:t>(center 1400)</a:t>
            </a:r>
            <a:r>
              <a:rPr lang="en-US" sz="2000" b="1" dirty="0" smtClean="0">
                <a:latin typeface="Calibri" panose="020F0502020204030204" pitchFamily="34" charset="0"/>
              </a:rPr>
              <a:t>: </a:t>
            </a:r>
            <a:r>
              <a:rPr lang="en-US" sz="2000" dirty="0" smtClean="0">
                <a:latin typeface="Calibri" panose="020F0502020204030204" pitchFamily="34" charset="0"/>
              </a:rPr>
              <a:t>Bayesian inference of high-dimensional basal sliding field at ice bedrock is too large to solve using conventional methods (MCMC) without ROM (dimension reduction).</a:t>
            </a:r>
            <a:r>
              <a:rPr lang="en-US" sz="2000" b="1" dirty="0" smtClean="0">
                <a:latin typeface="Calibri" panose="020F0502020204030204" pitchFamily="34" charset="0"/>
              </a:rPr>
              <a:t> </a:t>
            </a:r>
            <a:endParaRPr lang="en-US" sz="2000" b="1" dirty="0">
              <a:latin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" y="5410200"/>
            <a:ext cx="2971800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Antarctica  Ice Sheet Example</a:t>
            </a:r>
            <a:endParaRPr lang="en-US" sz="400" b="1" dirty="0" smtClean="0">
              <a:latin typeface="Calibri" panose="020F0502020204030204" pitchFamily="34" charset="0"/>
            </a:endParaRPr>
          </a:p>
          <a:p>
            <a:pPr algn="ctr"/>
            <a:r>
              <a:rPr lang="en-US" sz="400" b="1" dirty="0" smtClean="0">
                <a:latin typeface="Calibri" panose="020F0502020204030204" pitchFamily="34" charset="0"/>
              </a:rPr>
              <a:t> </a:t>
            </a:r>
            <a:endParaRPr lang="en-US" sz="4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 smtClean="0">
                <a:latin typeface="Calibri" panose="020F0502020204030204" pitchFamily="34" charset="0"/>
              </a:rPr>
              <a:t>Measured output</a:t>
            </a:r>
            <a:r>
              <a:rPr lang="en-US" sz="1400" dirty="0" smtClean="0">
                <a:latin typeface="Calibri" panose="020F0502020204030204" pitchFamily="34" charset="0"/>
              </a:rPr>
              <a:t>: surface velocity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 smtClean="0">
                <a:latin typeface="Calibri" panose="020F0502020204030204" pitchFamily="34" charset="0"/>
              </a:rPr>
              <a:t>Unknown input</a:t>
            </a:r>
            <a:r>
              <a:rPr lang="en-US" sz="1400" dirty="0" smtClean="0">
                <a:latin typeface="Calibri" panose="020F0502020204030204" pitchFamily="34" charset="0"/>
              </a:rPr>
              <a:t>: basal sliding coefficient at bedrock</a:t>
            </a:r>
            <a:endParaRPr lang="en-US" sz="1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59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133600" y="65782"/>
            <a:ext cx="689708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Numerical Experiment: Viscous Laminar </a:t>
            </a:r>
          </a:p>
          <a:p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Cavity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219200"/>
            <a:ext cx="4775693" cy="35817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81000" y="1219200"/>
                <a:ext cx="4267200" cy="54221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Viscous cavity problem at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𝑀</m:t>
                    </m:r>
                    <m:r>
                      <a:rPr lang="en-US" i="1" dirty="0" smtClean="0">
                        <a:latin typeface="Cambria Math"/>
                      </a:rPr>
                      <m:t> = 0.6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𝑅𝑒</m:t>
                    </m:r>
                    <m:r>
                      <a:rPr lang="en-US" i="1" dirty="0" smtClean="0">
                        <a:latin typeface="Cambria Math"/>
                      </a:rPr>
                      <m:t> = 1500 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(laminar regime).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 smtClean="0">
                    <a:latin typeface="Calibri" panose="020F0502020204030204" pitchFamily="34" charset="0"/>
                  </a:rPr>
                  <a:t>High-fidelity simulation</a:t>
                </a:r>
                <a:r>
                  <a:rPr lang="en-US" dirty="0" smtClean="0">
                    <a:latin typeface="Calibri" panose="020F0502020204030204" pitchFamily="34" charset="0"/>
                  </a:rPr>
                  <a:t>: DNS based on full nonlinear compressible </a:t>
                </a:r>
                <a:r>
                  <a:rPr lang="en-US" dirty="0" err="1" smtClean="0">
                    <a:latin typeface="Calibri" panose="020F0502020204030204" pitchFamily="34" charset="0"/>
                  </a:rPr>
                  <a:t>Navier</a:t>
                </a:r>
                <a:r>
                  <a:rPr lang="en-US" dirty="0" smtClean="0">
                    <a:latin typeface="Calibri" panose="020F0502020204030204" pitchFamily="34" charset="0"/>
                  </a:rPr>
                  <a:t>-Stokes equations with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/>
                        <a:ea typeface="Cambria Math"/>
                      </a:rPr>
                      <m:t>99</m:t>
                    </m:r>
                    <m:r>
                      <a:rPr lang="en-US" i="1" dirty="0" smtClean="0">
                        <a:latin typeface="Cambria Math"/>
                      </a:rPr>
                      <m:t>,</m:t>
                    </m:r>
                    <m:r>
                      <a:rPr lang="en-US" b="0" i="1" dirty="0" smtClean="0">
                        <a:latin typeface="Cambria Math"/>
                      </a:rPr>
                      <m:t>4</m:t>
                    </m:r>
                    <m:r>
                      <a:rPr lang="en-US" i="1" dirty="0" smtClean="0">
                        <a:latin typeface="Cambria Math"/>
                      </a:rPr>
                      <m:t>0</m:t>
                    </m:r>
                    <m:r>
                      <a:rPr lang="en-US" b="0" i="1" dirty="0" smtClean="0">
                        <a:latin typeface="Cambria Math"/>
                      </a:rPr>
                      <m:t>8</m:t>
                    </m:r>
                    <m:r>
                      <a:rPr lang="en-US" i="1" dirty="0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nodes (right).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500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snapshots collected, every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i="1" dirty="0" smtClean="0">
                        <a:latin typeface="Cambria Math"/>
                      </a:rPr>
                      <m:t>𝑡</m:t>
                    </m:r>
                    <m:r>
                      <a:rPr lang="en-US" b="0" i="1" baseline="-25000" dirty="0" smtClean="0">
                        <a:latin typeface="Cambria Math"/>
                      </a:rPr>
                      <m:t>𝑠𝑛𝑎𝑝</m:t>
                    </m:r>
                    <m:r>
                      <a:rPr lang="en-US" i="1" dirty="0" smtClean="0">
                        <a:latin typeface="Cambria Math"/>
                      </a:rPr>
                      <m:t> = 1</m:t>
                    </m:r>
                    <m:r>
                      <a:rPr lang="en-US" i="1" dirty="0" smtClean="0"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US" i="1" dirty="0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b="0" i="1" dirty="0" smtClean="0">
                            <a:latin typeface="Cambria Math"/>
                            <a:ea typeface="Cambria Math"/>
                          </a:rPr>
                          <m:t>−4</m:t>
                        </m:r>
                      </m:sup>
                    </m:sSup>
                    <m:r>
                      <a:rPr lang="en-US" i="1" dirty="0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seconds.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Snapshots used to construct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𝑀</m:t>
                    </m:r>
                    <m:r>
                      <a:rPr lang="en-US" i="1" dirty="0" smtClean="0">
                        <a:latin typeface="Cambria Math"/>
                      </a:rPr>
                      <m:t>=5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mode ROM for nonlinear compressible </a:t>
                </a:r>
                <a:r>
                  <a:rPr lang="en-US" dirty="0" err="1" smtClean="0">
                    <a:latin typeface="Calibri" panose="020F0502020204030204" pitchFamily="34" charset="0"/>
                  </a:rPr>
                  <a:t>Navier</a:t>
                </a:r>
                <a:r>
                  <a:rPr lang="en-US" dirty="0" smtClean="0">
                    <a:latin typeface="Calibri" panose="020F0502020204030204" pitchFamily="34" charset="0"/>
                  </a:rPr>
                  <a:t>-Stokes equations in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𝑳</m:t>
                    </m:r>
                    <m:r>
                      <a:rPr lang="en-US" b="1" i="1" baseline="30000" dirty="0" smtClean="0">
                        <a:latin typeface="Cambria Math"/>
                      </a:rPr>
                      <m:t>𝟐</m:t>
                    </m:r>
                  </m:oMath>
                </a14:m>
                <a:r>
                  <a:rPr lang="en-US" b="1" dirty="0" smtClean="0">
                    <a:latin typeface="Calibri" panose="020F0502020204030204" pitchFamily="34" charset="0"/>
                  </a:rPr>
                  <a:t> and total energy inner products</a:t>
                </a:r>
                <a:r>
                  <a:rPr lang="en-US" dirty="0" smtClean="0">
                    <a:latin typeface="Calibri" panose="020F0502020204030204" pitchFamily="34" charset="0"/>
                  </a:rPr>
                  <a:t>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𝑀</m:t>
                    </m:r>
                    <m:r>
                      <a:rPr lang="en-US" i="1" dirty="0" smtClean="0">
                        <a:latin typeface="Cambria Math"/>
                      </a:rPr>
                      <m:t>=5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mode POD bases capture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  <a:ea typeface="Cambria Math"/>
                      </a:rPr>
                      <m:t>≈ </m:t>
                    </m:r>
                    <m:r>
                      <a:rPr lang="en-US" i="1" dirty="0" smtClean="0">
                        <a:latin typeface="Cambria Math"/>
                      </a:rPr>
                      <m:t>99%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of snapshot energy. 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219200"/>
                <a:ext cx="4267200" cy="5422125"/>
              </a:xfrm>
              <a:prstGeom prst="rect">
                <a:avLst/>
              </a:prstGeom>
              <a:blipFill rotWithShape="1">
                <a:blip r:embed="rId3"/>
                <a:stretch>
                  <a:fillRect l="-1000" t="-5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5257800" y="4992469"/>
            <a:ext cx="32004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Calibri" panose="020F0502020204030204" pitchFamily="34" charset="0"/>
              </a:rPr>
              <a:t>Figure above</a:t>
            </a:r>
            <a:r>
              <a:rPr lang="en-US" dirty="0" smtClean="0">
                <a:latin typeface="Calibri" panose="020F0502020204030204" pitchFamily="34" charset="0"/>
              </a:rPr>
              <a:t>: viscous laminar cavity problem domain/mesh.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9526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42152016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209800" y="76200"/>
            <a:ext cx="70104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Numerical Experiment: Viscous Laminar Cavity (cont’d)</a:t>
            </a:r>
          </a:p>
        </p:txBody>
      </p:sp>
      <p:pic>
        <p:nvPicPr>
          <p:cNvPr id="3" name="Cavity_Re1500_ROM_M15_usol_isentrop_stagEn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854" y="1527412"/>
            <a:ext cx="5892800" cy="441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59108" y="1642646"/>
            <a:ext cx="1784292" cy="3385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libri" panose="020F0502020204030204" pitchFamily="34" charset="0"/>
              </a:rPr>
              <a:t>High-Fidelity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78108" y="3733800"/>
            <a:ext cx="2927292" cy="3385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libri" panose="020F0502020204030204" pitchFamily="34" charset="0"/>
              </a:rPr>
              <a:t>5 mode total energy ROM</a:t>
            </a:r>
            <a:endParaRPr lang="en-US" sz="160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25558612"/>
                  </p:ext>
                </p:extLst>
              </p:nvPr>
            </p:nvGraphicFramePr>
            <p:xfrm>
              <a:off x="5181600" y="3154680"/>
              <a:ext cx="3886200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05025"/>
                    <a:gridCol w="1781175"/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ROM (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𝑀</m:t>
                              </m:r>
                              <m:r>
                                <a:rPr lang="en-US" sz="1600" i="1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=5</m:t>
                              </m:r>
                            </m:oMath>
                          </a14:m>
                          <a:r>
                            <a:rPr lang="en-US" sz="160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 modes)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Error</a:t>
                          </a:r>
                          <a:r>
                            <a:rPr lang="en-US" sz="160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 (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baseline="0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𝐿</m:t>
                              </m:r>
                              <m:r>
                                <a:rPr lang="en-US" sz="1600" i="1" baseline="30000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oMath>
                          </a14:m>
                          <a:r>
                            <a:rPr lang="en-US" sz="160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 norm)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Nonlinear</a:t>
                          </a:r>
                          <a:r>
                            <a:rPr lang="en-US" sz="160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baseline="0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𝐿</m:t>
                              </m:r>
                              <m:r>
                                <a:rPr lang="en-US" sz="1600" i="1" baseline="30000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oMath>
                          </a14:m>
                          <a:r>
                            <a:rPr lang="en-US" sz="160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 ROM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𝑁𝑎𝑁</m:t>
                                </m:r>
                              </m:oMath>
                            </m:oMathPara>
                          </a14:m>
                          <a:endParaRPr lang="en-US" sz="16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Total Energy ROM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5.52</m:t>
                                </m:r>
                                <m:r>
                                  <a:rPr lang="en-US" sz="1600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sz="16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6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−2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6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25558612"/>
                  </p:ext>
                </p:extLst>
              </p:nvPr>
            </p:nvGraphicFramePr>
            <p:xfrm>
              <a:off x="5181600" y="3154680"/>
              <a:ext cx="3886200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05025"/>
                    <a:gridCol w="1781175"/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5"/>
                          <a:stretch>
                            <a:fillRect t="-4918" r="-84393" b="-2098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5"/>
                          <a:stretch>
                            <a:fillRect l="-118493" t="-4918" b="-209836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5"/>
                          <a:stretch>
                            <a:fillRect t="-106667" r="-84393" b="-1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5"/>
                          <a:stretch>
                            <a:fillRect l="-118493" t="-106667" b="-113333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Total Energy ROM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5"/>
                          <a:stretch>
                            <a:fillRect l="-118493" t="-203279" b="-11475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8" name="TextBox 7"/>
          <p:cNvSpPr txBox="1"/>
          <p:nvPr/>
        </p:nvSpPr>
        <p:spPr>
          <a:xfrm>
            <a:off x="6553200" y="1447800"/>
            <a:ext cx="2362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Calibri" panose="020F0502020204030204" pitchFamily="34" charset="0"/>
              </a:rPr>
              <a:t>Ongoing work:</a:t>
            </a:r>
            <a:r>
              <a:rPr lang="en-US" dirty="0" smtClean="0">
                <a:latin typeface="Calibri" panose="020F0502020204030204" pitchFamily="34" charset="0"/>
              </a:rPr>
              <a:t>  understanding effects of boundary conditions on ROM stability/accuracy.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77000" y="4618672"/>
            <a:ext cx="2590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Calibri" panose="020F0502020204030204" pitchFamily="34" charset="0"/>
              </a:rPr>
              <a:t>Future work: </a:t>
            </a:r>
            <a:r>
              <a:rPr lang="en-US" dirty="0" smtClean="0">
                <a:latin typeface="Calibri" panose="020F0502020204030204" pitchFamily="34" charset="0"/>
              </a:rPr>
              <a:t>improving efficiency of total energy ROMs through incorporation of interpolation (e.g., DEIM, </a:t>
            </a:r>
            <a:r>
              <a:rPr lang="en-US" dirty="0" err="1" smtClean="0">
                <a:latin typeface="Calibri" panose="020F0502020204030204" pitchFamily="34" charset="0"/>
              </a:rPr>
              <a:t>gappy</a:t>
            </a:r>
            <a:r>
              <a:rPr lang="en-US" dirty="0" smtClean="0">
                <a:latin typeface="Calibri" panose="020F0502020204030204" pitchFamily="34" charset="0"/>
              </a:rPr>
              <a:t> POD).</a:t>
            </a:r>
            <a:endParaRPr lang="en-US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981200" y="6096000"/>
                <a:ext cx="3352800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i="1" dirty="0" smtClean="0">
                    <a:latin typeface="Calibri" panose="020F0502020204030204" pitchFamily="34" charset="0"/>
                  </a:rPr>
                  <a:t>Figure above</a:t>
                </a:r>
                <a:r>
                  <a:rPr lang="en-US" dirty="0" smtClean="0">
                    <a:latin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𝑢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-component of  velocity as a function of time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𝑡</m:t>
                    </m:r>
                  </m:oMath>
                </a14:m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6096000"/>
                <a:ext cx="3352800" cy="646331"/>
              </a:xfrm>
              <a:prstGeom prst="rect">
                <a:avLst/>
              </a:prstGeom>
              <a:blipFill rotWithShape="1">
                <a:blip r:embed="rId7"/>
                <a:stretch>
                  <a:fillRect t="-3704" b="-1296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990600" y="9526"/>
            <a:ext cx="527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30706171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6732818" y="253425"/>
            <a:ext cx="142058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Outline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0600" y="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21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57200" y="1219200"/>
                <a:ext cx="8382000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i="1" dirty="0">
                    <a:latin typeface="Calibri" panose="020F0502020204030204" pitchFamily="34" charset="0"/>
                  </a:rPr>
                  <a:t>Part 0: </a:t>
                </a:r>
                <a:r>
                  <a:rPr lang="en-US" dirty="0">
                    <a:latin typeface="Calibri" panose="020F0502020204030204" pitchFamily="34" charset="0"/>
                  </a:rPr>
                  <a:t>Overview of POD/</a:t>
                </a:r>
                <a:r>
                  <a:rPr lang="en-US" dirty="0" err="1">
                    <a:latin typeface="Calibri" panose="020F0502020204030204" pitchFamily="34" charset="0"/>
                  </a:rPr>
                  <a:t>Galerkin</a:t>
                </a:r>
                <a:r>
                  <a:rPr lang="en-US" dirty="0">
                    <a:latin typeface="Calibri" panose="020F0502020204030204" pitchFamily="34" charset="0"/>
                  </a:rPr>
                  <a:t> Approach to Model Reduction.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800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i="1" dirty="0">
                    <a:latin typeface="Calibri" panose="020F0502020204030204" pitchFamily="34" charset="0"/>
                  </a:rPr>
                  <a:t>Part 1: </a:t>
                </a:r>
                <a:r>
                  <a:rPr lang="en-US" dirty="0">
                    <a:latin typeface="Calibri" panose="020F0502020204030204" pitchFamily="34" charset="0"/>
                  </a:rPr>
                  <a:t>Approaches for building </a:t>
                </a:r>
                <a:r>
                  <a:rPr lang="en-US" i="1" dirty="0">
                    <a:latin typeface="Calibri" panose="020F0502020204030204" pitchFamily="34" charset="0"/>
                  </a:rPr>
                  <a:t>a priori</a:t>
                </a:r>
                <a:r>
                  <a:rPr lang="en-US" dirty="0">
                    <a:latin typeface="Calibri" panose="020F0502020204030204" pitchFamily="34" charset="0"/>
                  </a:rPr>
                  <a:t> stable ROMs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Compressible Flow.</a:t>
                </a:r>
              </a:p>
              <a:p>
                <a:endParaRPr lang="en-US" sz="800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i="1" dirty="0">
                    <a:latin typeface="Calibri" panose="020F0502020204030204" pitchFamily="34" charset="0"/>
                  </a:rPr>
                  <a:t>Part 2:</a:t>
                </a:r>
                <a:r>
                  <a:rPr lang="en-US" b="1" dirty="0">
                    <a:latin typeface="Calibri" panose="020F0502020204030204" pitchFamily="34" charset="0"/>
                  </a:rPr>
                  <a:t> Approaches for stabilizing </a:t>
                </a:r>
                <a:r>
                  <a:rPr lang="en-US" b="1" i="1" dirty="0">
                    <a:latin typeface="Calibri" panose="020F0502020204030204" pitchFamily="34" charset="0"/>
                  </a:rPr>
                  <a:t>a posteriori</a:t>
                </a:r>
                <a:r>
                  <a:rPr lang="en-US" b="1" dirty="0">
                    <a:latin typeface="Calibri" panose="020F0502020204030204" pitchFamily="34" charset="0"/>
                  </a:rPr>
                  <a:t> unstable ROMs </a:t>
                </a:r>
                <a14:m>
                  <m:oMath xmlns:m="http://schemas.openxmlformats.org/officeDocument/2006/math">
                    <m:r>
                      <a:rPr lang="en-US" b="1" i="1" dirty="0"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en-US" b="1" dirty="0">
                    <a:latin typeface="Calibri" panose="020F0502020204030204" pitchFamily="34" charset="0"/>
                  </a:rPr>
                  <a:t> Linear Time Invariant (LTI) Systems. 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219200"/>
                <a:ext cx="8382000" cy="1446550"/>
              </a:xfrm>
              <a:prstGeom prst="rect">
                <a:avLst/>
              </a:prstGeom>
              <a:blipFill rotWithShape="1">
                <a:blip r:embed="rId2"/>
                <a:stretch>
                  <a:fillRect l="-436" t="-2110" b="-5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304800" y="2743200"/>
            <a:ext cx="8534400" cy="1323439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This work was done as a part of I. </a:t>
            </a:r>
            <a:r>
              <a:rPr lang="en-US" dirty="0" err="1" smtClean="0">
                <a:latin typeface="Calibri" panose="020F0502020204030204" pitchFamily="34" charset="0"/>
              </a:rPr>
              <a:t>Kalashnikova’s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early career </a:t>
            </a:r>
            <a:r>
              <a:rPr lang="en-US" b="1" dirty="0" smtClean="0">
                <a:latin typeface="Calibri" panose="020F0502020204030204" pitchFamily="34" charset="0"/>
              </a:rPr>
              <a:t>LDRD</a:t>
            </a:r>
            <a:r>
              <a:rPr lang="en-US" dirty="0" smtClean="0">
                <a:latin typeface="Calibri" panose="020F0502020204030204" pitchFamily="34" charset="0"/>
              </a:rPr>
              <a:t> project entitled “Reduced Order Modeling for Prediction and Control of Large Scale Systems” (FY12-FY14)</a:t>
            </a:r>
          </a:p>
          <a:p>
            <a:pPr algn="ctr"/>
            <a:endParaRPr lang="en-US" sz="800" dirty="0" smtClean="0">
              <a:latin typeface="Calibri" panose="020F0502020204030204" pitchFamily="34" charset="0"/>
            </a:endParaRPr>
          </a:p>
          <a:p>
            <a:pPr algn="ctr"/>
            <a:r>
              <a:rPr lang="en-US" dirty="0" smtClean="0">
                <a:latin typeface="Calibri" panose="020F0502020204030204" pitchFamily="34" charset="0"/>
              </a:rPr>
              <a:t>[follow-up work from FY07-FY09 LDRD project led by M. Barone entitled </a:t>
            </a:r>
          </a:p>
          <a:p>
            <a:pPr algn="ctr"/>
            <a:r>
              <a:rPr lang="en-US" dirty="0" smtClean="0">
                <a:latin typeface="Calibri" panose="020F0502020204030204" pitchFamily="34" charset="0"/>
              </a:rPr>
              <a:t>“Reduced Order Modeling for Fluid/Structure Interaction”] </a:t>
            </a: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221" y="76200"/>
            <a:ext cx="1956179" cy="8596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11" y="4343400"/>
            <a:ext cx="1444063" cy="15010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674" y="4351587"/>
            <a:ext cx="1618046" cy="14846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874" y="4343401"/>
            <a:ext cx="1588337" cy="15010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798" y="4351589"/>
            <a:ext cx="1578675" cy="14928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073" y="4351586"/>
            <a:ext cx="1468727" cy="14846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6096000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smtClean="0">
                <a:latin typeface="Calibri" panose="020F0502020204030204" pitchFamily="34" charset="0"/>
              </a:rPr>
              <a:t>Key Research Team Members </a:t>
            </a:r>
            <a:r>
              <a:rPr lang="en-US" sz="1600" i="1" dirty="0" smtClean="0">
                <a:latin typeface="Calibri" panose="020F0502020204030204" pitchFamily="34" charset="0"/>
              </a:rPr>
              <a:t>(left to right)</a:t>
            </a:r>
            <a:r>
              <a:rPr lang="en-US" sz="1600" dirty="0" smtClean="0">
                <a:latin typeface="Calibri" panose="020F0502020204030204" pitchFamily="34" charset="0"/>
              </a:rPr>
              <a:t>: I. Kalashnikova (1442), B. van Bloemen Waanders (1441), </a:t>
            </a:r>
          </a:p>
          <a:p>
            <a:pPr algn="ctr"/>
            <a:r>
              <a:rPr lang="en-US" sz="1600" dirty="0" smtClean="0">
                <a:latin typeface="Calibri" panose="020F0502020204030204" pitchFamily="34" charset="0"/>
              </a:rPr>
              <a:t>S. Arunajatesan (1515), M. Barone (1515), J. Fike (1526)</a:t>
            </a:r>
            <a:endParaRPr lang="en-US" sz="1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9041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3352800" y="65782"/>
            <a:ext cx="501611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Stable ROMs for Linear Time</a:t>
            </a:r>
          </a:p>
          <a:p>
            <a:pPr algn="r"/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Invariant Systems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600200" y="1331008"/>
                <a:ext cx="6014372" cy="1384995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rgbClr val="FFFF99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latin typeface="Calibri" panose="020F0502020204030204" pitchFamily="34" charset="0"/>
                  </a:rPr>
                  <a:t>Attention restricted to </a:t>
                </a:r>
                <a:r>
                  <a:rPr lang="en-US" b="1" dirty="0">
                    <a:latin typeface="Calibri" panose="020F0502020204030204" pitchFamily="34" charset="0"/>
                  </a:rPr>
                  <a:t>L</a:t>
                </a:r>
                <a:r>
                  <a:rPr lang="en-US" b="1" dirty="0" smtClean="0">
                    <a:latin typeface="Calibri" panose="020F0502020204030204" pitchFamily="34" charset="0"/>
                  </a:rPr>
                  <a:t>inear Time Invariant </a:t>
                </a:r>
                <a:r>
                  <a:rPr lang="en-US" b="1" dirty="0">
                    <a:latin typeface="Calibri" panose="020F0502020204030204" pitchFamily="34" charset="0"/>
                  </a:rPr>
                  <a:t>(LTI) systems</a:t>
                </a:r>
              </a:p>
              <a:p>
                <a:pPr algn="ctr"/>
                <a:endParaRPr lang="en-US" sz="400" b="1" dirty="0">
                  <a:latin typeface="Calibri" panose="020F0502020204030204" pitchFamily="34" charset="0"/>
                </a:endParaRPr>
              </a:p>
              <a:p>
                <a:pPr algn="ctr"/>
                <a:endParaRPr lang="en-US" sz="400" b="1" dirty="0">
                  <a:latin typeface="Calibri" panose="020F050202020403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b="1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</m:acc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b="1" i="1">
                          <a:latin typeface="Cambria Math"/>
                        </a:rPr>
                        <m:t>𝑨𝒙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a:rPr lang="en-US" b="1" i="1">
                          <a:latin typeface="Cambria Math"/>
                        </a:rPr>
                        <m:t>𝑩𝒖</m:t>
                      </m:r>
                      <m:r>
                        <a:rPr lang="en-US" b="1" i="1" smtClean="0">
                          <a:latin typeface="Cambria Math"/>
                        </a:rPr>
                        <m:t>(</m:t>
                      </m:r>
                      <m:r>
                        <a:rPr lang="en-US" b="0" i="1" smtClean="0">
                          <a:latin typeface="Cambria Math"/>
                        </a:rPr>
                        <m:t>𝑡</m:t>
                      </m:r>
                      <m:r>
                        <a:rPr lang="en-US" b="1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i="1" dirty="0" smtClean="0">
                  <a:latin typeface="Cambria Math"/>
                </a:endParaRPr>
              </a:p>
              <a:p>
                <a:r>
                  <a:rPr lang="en-US" b="1" dirty="0" smtClean="0"/>
                  <a:t>		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𝒚</m:t>
                    </m:r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b="1" i="1">
                        <a:latin typeface="Cambria Math"/>
                      </a:rPr>
                      <m:t>𝑪𝒙</m:t>
                    </m:r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b="1" i="0" smtClean="0">
                        <a:latin typeface="Cambria Math"/>
                      </a:rPr>
                      <m:t>  </m:t>
                    </m:r>
                  </m:oMath>
                </a14:m>
                <a:endParaRPr lang="en-US" dirty="0">
                  <a:latin typeface="Calibri" panose="020F0502020204030204" pitchFamily="34" charset="0"/>
                </a:endParaRPr>
              </a:p>
              <a:p>
                <a:pPr algn="ctr"/>
                <a:endParaRPr lang="en-US" sz="400" dirty="0">
                  <a:latin typeface="Calibri" panose="020F0502020204030204" pitchFamily="34" charset="0"/>
                </a:endParaRPr>
              </a:p>
              <a:p>
                <a:pPr algn="ctr"/>
                <a:r>
                  <a:rPr lang="en-US" dirty="0">
                    <a:latin typeface="Calibri" panose="020F0502020204030204" pitchFamily="34" charset="0"/>
                  </a:rPr>
                  <a:t>     as a first step towards the more general nonlinear case</a:t>
                </a:r>
                <a:r>
                  <a:rPr lang="en-US" dirty="0" smtClean="0">
                    <a:latin typeface="Calibri" panose="020F0502020204030204" pitchFamily="34" charset="0"/>
                  </a:rPr>
                  <a:t>.</a:t>
                </a:r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1331008"/>
                <a:ext cx="6014372" cy="1384995"/>
              </a:xfrm>
              <a:prstGeom prst="rect">
                <a:avLst/>
              </a:prstGeom>
              <a:blipFill rotWithShape="1">
                <a:blip r:embed="rId2"/>
                <a:stretch>
                  <a:fillRect t="-1739" b="-5217"/>
                </a:stretch>
              </a:blipFill>
              <a:ln>
                <a:solidFill>
                  <a:srgbClr val="FFFF99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85800" y="3048000"/>
                <a:ext cx="3581400" cy="104644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latin typeface="Calibri" panose="020F0502020204030204" pitchFamily="34" charset="0"/>
                  </a:rPr>
                  <a:t>LTI Full Order Model (FOM)</a:t>
                </a:r>
              </a:p>
              <a:p>
                <a:pPr algn="ctr"/>
                <a:endParaRPr lang="en-US" sz="800" b="1" dirty="0" smtClean="0">
                  <a:latin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b="1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</m:acc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b="1" i="1">
                          <a:latin typeface="Cambria Math"/>
                        </a:rPr>
                        <m:t>𝑨𝒙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a:rPr lang="en-US" b="1" i="1">
                          <a:latin typeface="Cambria Math"/>
                        </a:rPr>
                        <m:t>𝑩𝒖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>
                  <a:latin typeface="Calibri" panose="020F0502020204030204" pitchFamily="34" charset="0"/>
                </a:endParaRPr>
              </a:p>
              <a:p>
                <a:r>
                  <a:rPr lang="en-US" b="1" dirty="0">
                    <a:latin typeface="Calibri" panose="020F0502020204030204" pitchFamily="34" charset="0"/>
                  </a:rPr>
                  <a:t>         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𝒚</m:t>
                    </m:r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b="1" i="1">
                        <a:latin typeface="Cambria Math"/>
                      </a:rPr>
                      <m:t>𝑪𝒙</m:t>
                    </m:r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b="1" dirty="0">
                    <a:latin typeface="Calibri" panose="020F0502020204030204" pitchFamily="34" charset="0"/>
                  </a:rPr>
                  <a:t> </a:t>
                </a: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3048000"/>
                <a:ext cx="3581400" cy="1046440"/>
              </a:xfrm>
              <a:prstGeom prst="rect">
                <a:avLst/>
              </a:prstGeom>
              <a:blipFill rotWithShape="1">
                <a:blip r:embed="rId3"/>
                <a:stretch>
                  <a:fillRect t="-2299" b="-57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4648200" y="3048000"/>
                <a:ext cx="3962400" cy="104644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latin typeface="Calibri" panose="020F0502020204030204" pitchFamily="34" charset="0"/>
                  </a:rPr>
                  <a:t>LTI Reduced Order Model (ROM)</a:t>
                </a:r>
              </a:p>
              <a:p>
                <a:endParaRPr lang="en-US" sz="800" dirty="0">
                  <a:latin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b="1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𝒙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𝑀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𝑨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𝑀</m:t>
                          </m:r>
                        </m:sub>
                      </m:sSub>
                      <m:r>
                        <a:rPr lang="en-US" b="1" i="1">
                          <a:latin typeface="Cambria Math"/>
                        </a:rPr>
                        <m:t>𝒙</m:t>
                      </m:r>
                      <m:r>
                        <a:rPr lang="en-US" i="1" baseline="-25000">
                          <a:latin typeface="Cambria Math"/>
                        </a:rPr>
                        <m:t>𝑀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a:rPr lang="en-US" b="1" i="1">
                          <a:latin typeface="Cambria Math"/>
                        </a:rPr>
                        <m:t>𝑩</m:t>
                      </m:r>
                      <m:r>
                        <a:rPr lang="en-US" b="0" i="1" baseline="-25000" smtClean="0">
                          <a:latin typeface="Cambria Math"/>
                        </a:rPr>
                        <m:t>𝑀</m:t>
                      </m:r>
                      <m:r>
                        <a:rPr lang="en-US" b="1" i="1">
                          <a:latin typeface="Cambria Math"/>
                        </a:rPr>
                        <m:t>𝒖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>
                  <a:latin typeface="Calibri" panose="020F0502020204030204" pitchFamily="34" charset="0"/>
                </a:endParaRPr>
              </a:p>
              <a:p>
                <a:r>
                  <a:rPr lang="en-US" b="1" dirty="0">
                    <a:latin typeface="Calibri" panose="020F0502020204030204" pitchFamily="34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/>
                      </a:rPr>
                      <m:t> </m:t>
                    </m:r>
                    <m:r>
                      <a:rPr lang="en-US" b="1" i="1" smtClean="0">
                        <a:latin typeface="Cambria Math"/>
                      </a:rPr>
                      <m:t>      </m:t>
                    </m:r>
                    <m:r>
                      <a:rPr lang="en-US" b="1" i="1">
                        <a:latin typeface="Cambria Math"/>
                      </a:rPr>
                      <m:t>𝒚</m:t>
                    </m:r>
                    <m:r>
                      <a:rPr lang="en-US" i="1" baseline="-25000">
                        <a:latin typeface="Cambria Math"/>
                      </a:rPr>
                      <m:t>𝑀</m:t>
                    </m:r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b="1" i="1">
                        <a:latin typeface="Cambria Math"/>
                      </a:rPr>
                      <m:t>𝑪</m:t>
                    </m:r>
                    <m:r>
                      <a:rPr lang="en-US" b="0" i="1" baseline="-25000" smtClean="0">
                        <a:latin typeface="Cambria Math"/>
                      </a:rPr>
                      <m:t>𝑀</m:t>
                    </m:r>
                    <m:r>
                      <a:rPr lang="en-US" b="1" i="1">
                        <a:latin typeface="Cambria Math"/>
                      </a:rPr>
                      <m:t>𝒙</m:t>
                    </m:r>
                    <m:r>
                      <a:rPr lang="en-US" i="1" baseline="-25000">
                        <a:latin typeface="Cambria Math"/>
                      </a:rPr>
                      <m:t>𝑀</m:t>
                    </m:r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b="1" dirty="0">
                    <a:latin typeface="Calibri" panose="020F0502020204030204" pitchFamily="34" charset="0"/>
                  </a:rPr>
                  <a:t>  </a:t>
                </a: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3048000"/>
                <a:ext cx="3962400" cy="1046440"/>
              </a:xfrm>
              <a:prstGeom prst="rect">
                <a:avLst/>
              </a:prstGeom>
              <a:blipFill rotWithShape="1">
                <a:blip r:embed="rId4"/>
                <a:stretch>
                  <a:fillRect t="-2299" b="-57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895600" y="4343400"/>
                <a:ext cx="3352800" cy="369332"/>
              </a:xfrm>
              <a:prstGeom prst="rect">
                <a:avLst/>
              </a:prstGeom>
              <a:solidFill>
                <a:srgbClr val="FFCCCC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latin typeface="Calibri" panose="020F0502020204030204" pitchFamily="34" charset="0"/>
                  </a:rPr>
                  <a:t>Problem: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𝑨</m:t>
                    </m:r>
                  </m:oMath>
                </a14:m>
                <a:r>
                  <a:rPr lang="en-US" b="1" dirty="0" smtClean="0">
                    <a:latin typeface="Calibri" panose="020F0502020204030204" pitchFamily="34" charset="0"/>
                  </a:rPr>
                  <a:t> </a:t>
                </a:r>
                <a:r>
                  <a:rPr lang="en-US" dirty="0" smtClean="0">
                    <a:latin typeface="Calibri" panose="020F0502020204030204" pitchFamily="34" charset="0"/>
                  </a:rPr>
                  <a:t>stable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⇏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b="1" i="1" dirty="0" smtClean="0">
                        <a:latin typeface="Cambria Math"/>
                      </a:rPr>
                      <m:t>𝑨</m:t>
                    </m:r>
                    <m:r>
                      <a:rPr lang="en-US" i="1" baseline="-25000" dirty="0" smtClean="0">
                        <a:latin typeface="Cambria Math"/>
                      </a:rPr>
                      <m:t>𝑀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stable!</a:t>
                </a:r>
                <a:endParaRPr lang="en-US" b="1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600" y="4343400"/>
                <a:ext cx="3352800" cy="369332"/>
              </a:xfrm>
              <a:prstGeom prst="rect">
                <a:avLst/>
              </a:prstGeom>
              <a:blipFill rotWithShape="1">
                <a:blip r:embed="rId5"/>
                <a:stretch>
                  <a:fillRect l="-1455" t="-8333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990600" y="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22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143000" y="5525869"/>
                <a:ext cx="1676400" cy="646331"/>
              </a:xfrm>
              <a:prstGeom prst="rect">
                <a:avLst/>
              </a:prstGeom>
              <a:solidFill>
                <a:srgbClr val="FFCCCC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latin typeface="Calibri" panose="020F0502020204030204" pitchFamily="34" charset="0"/>
                  </a:rPr>
                  <a:t>Unstable ROM (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𝑨</m:t>
                    </m:r>
                    <m:r>
                      <a:rPr lang="en-US" i="1" baseline="-25000" dirty="0" smtClean="0">
                        <a:latin typeface="Cambria Math"/>
                      </a:rPr>
                      <m:t>𝑀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unstable)</a:t>
                </a: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5525869"/>
                <a:ext cx="1676400" cy="646331"/>
              </a:xfrm>
              <a:prstGeom prst="rect">
                <a:avLst/>
              </a:prstGeom>
              <a:blipFill rotWithShape="1">
                <a:blip r:embed="rId6"/>
                <a:stretch>
                  <a:fillRect t="-4673" r="-1091" b="-130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657600" y="5401270"/>
                <a:ext cx="1676400" cy="923330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latin typeface="Calibri" panose="020F0502020204030204" pitchFamily="34" charset="0"/>
                  </a:rPr>
                  <a:t>Stabilization Algorithm</a:t>
                </a:r>
              </a:p>
              <a:p>
                <a:pPr algn="ctr"/>
                <a:r>
                  <a:rPr lang="en-US" dirty="0" smtClean="0">
                    <a:latin typeface="Calibri" panose="020F050202020403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b="1" i="1" dirty="0">
                        <a:latin typeface="Cambria Math"/>
                      </a:rPr>
                      <m:t>𝑨</m:t>
                    </m:r>
                    <m:r>
                      <a:rPr lang="en-US" i="1" baseline="-25000" dirty="0">
                        <a:latin typeface="Cambria Math"/>
                      </a:rPr>
                      <m:t>𝑀</m:t>
                    </m:r>
                    <m:r>
                      <a:rPr lang="en-US" i="1" baseline="-25000" dirty="0">
                        <a:latin typeface="Cambria Math"/>
                      </a:rPr>
                      <m:t> </m:t>
                    </m:r>
                    <m:r>
                      <a:rPr lang="en-US" dirty="0">
                        <a:latin typeface="Cambria Math"/>
                        <a:ea typeface="Cambria Math"/>
                      </a:rPr>
                      <m:t>←</m:t>
                    </m:r>
                  </m:oMath>
                </a14:m>
                <a:r>
                  <a:rPr lang="en-US" b="1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1" i="1" dirty="0">
                            <a:latin typeface="Cambria Math"/>
                          </a:rPr>
                        </m:ctrlPr>
                      </m:accPr>
                      <m:e>
                        <m:r>
                          <a:rPr lang="en-US" b="1" i="1" dirty="0">
                            <a:latin typeface="Cambria Math"/>
                          </a:rPr>
                          <m:t>𝑨</m:t>
                        </m:r>
                      </m:e>
                    </m:acc>
                    <m:r>
                      <a:rPr lang="en-US" i="1" baseline="-25000" dirty="0">
                        <a:latin typeface="Cambria Math"/>
                      </a:rPr>
                      <m:t>𝑀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)</a:t>
                </a: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600" y="5401270"/>
                <a:ext cx="1676400" cy="923330"/>
              </a:xfrm>
              <a:prstGeom prst="rect">
                <a:avLst/>
              </a:prstGeom>
              <a:blipFill rotWithShape="1">
                <a:blip r:embed="rId7"/>
                <a:stretch>
                  <a:fillRect t="-3289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943600" y="5525869"/>
                <a:ext cx="2743201" cy="654025"/>
              </a:xfrm>
              <a:prstGeom prst="rect">
                <a:avLst/>
              </a:prstGeom>
              <a:solidFill>
                <a:srgbClr val="CCFF99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latin typeface="Calibri" panose="020F0502020204030204" pitchFamily="34" charset="0"/>
                  </a:rPr>
                  <a:t>Stable and Accurate ROM (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1" i="1" dirty="0">
                            <a:latin typeface="Cambria Math"/>
                          </a:rPr>
                        </m:ctrlPr>
                      </m:accPr>
                      <m:e>
                        <m:r>
                          <a:rPr lang="en-US" b="1" i="1" dirty="0">
                            <a:latin typeface="Cambria Math"/>
                          </a:rPr>
                          <m:t>𝑨</m:t>
                        </m:r>
                      </m:e>
                    </m:acc>
                    <m:r>
                      <a:rPr lang="en-US" i="1" baseline="-25000" dirty="0">
                        <a:latin typeface="Cambria Math"/>
                      </a:rPr>
                      <m:t>𝑀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stable)</a:t>
                </a: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600" y="5525869"/>
                <a:ext cx="2743201" cy="654025"/>
              </a:xfrm>
              <a:prstGeom prst="rect">
                <a:avLst/>
              </a:prstGeom>
              <a:blipFill rotWithShape="1">
                <a:blip r:embed="rId8"/>
                <a:stretch>
                  <a:fillRect t="-4630" r="-222" b="-13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533400" y="49530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 panose="020F0502020204030204" pitchFamily="34" charset="0"/>
              </a:rPr>
              <a:t>Solution: </a:t>
            </a:r>
            <a:endParaRPr lang="en-US" b="1" dirty="0">
              <a:latin typeface="Calibri" panose="020F0502020204030204" pitchFamily="34" charset="0"/>
            </a:endParaRPr>
          </a:p>
        </p:txBody>
      </p:sp>
      <p:cxnSp>
        <p:nvCxnSpPr>
          <p:cNvPr id="8" name="Elbow Connector 7"/>
          <p:cNvCxnSpPr>
            <a:stCxn id="19" idx="1"/>
            <a:endCxn id="4" idx="1"/>
          </p:cNvCxnSpPr>
          <p:nvPr/>
        </p:nvCxnSpPr>
        <p:spPr bwMode="auto">
          <a:xfrm rot="10800000" flipV="1">
            <a:off x="533400" y="4528066"/>
            <a:ext cx="2362200" cy="609600"/>
          </a:xfrm>
          <a:prstGeom prst="bentConnector3">
            <a:avLst>
              <a:gd name="adj1" fmla="val 10967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>
            <a:endCxn id="34" idx="1"/>
          </p:cNvCxnSpPr>
          <p:nvPr/>
        </p:nvCxnSpPr>
        <p:spPr bwMode="auto">
          <a:xfrm>
            <a:off x="2819400" y="5867400"/>
            <a:ext cx="762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5" name="Straight Arrow Connector 24"/>
          <p:cNvCxnSpPr>
            <a:endCxn id="12" idx="1"/>
          </p:cNvCxnSpPr>
          <p:nvPr/>
        </p:nvCxnSpPr>
        <p:spPr bwMode="auto">
          <a:xfrm>
            <a:off x="5410200" y="5849034"/>
            <a:ext cx="533400" cy="38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4" name="Rectangle 33"/>
          <p:cNvSpPr/>
          <p:nvPr/>
        </p:nvSpPr>
        <p:spPr bwMode="auto">
          <a:xfrm>
            <a:off x="3581400" y="5257800"/>
            <a:ext cx="1828800" cy="12192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962400" y="4964668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Black box</a:t>
            </a: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096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743200" y="65782"/>
            <a:ext cx="609820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ROM Stabilization via Optimization-</a:t>
            </a:r>
          </a:p>
          <a:p>
            <a:pPr algn="r"/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Based Eigenvalue Reassignment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62000" y="1340846"/>
                <a:ext cx="4953000" cy="1825308"/>
              </a:xfrm>
              <a:prstGeom prst="rect">
                <a:avLst/>
              </a:prstGeom>
              <a:solidFill>
                <a:srgbClr val="FFCC99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latin typeface="Calibri" panose="020F0502020204030204" pitchFamily="34" charset="0"/>
                  </a:rPr>
                  <a:t>ROM Stabilization Optimization Problem </a:t>
                </a:r>
              </a:p>
              <a:p>
                <a:pPr algn="ctr"/>
                <a:r>
                  <a:rPr lang="en-US" dirty="0" smtClean="0">
                    <a:latin typeface="Calibri" panose="020F0502020204030204" pitchFamily="34" charset="0"/>
                  </a:rPr>
                  <a:t>(Constrained Nonlinear Least Squares): </a:t>
                </a:r>
              </a:p>
              <a:p>
                <a:pPr algn="ctr"/>
                <a:endParaRPr lang="en-US" sz="800" b="1" dirty="0">
                  <a:latin typeface="Calibri" panose="020F050202020403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b="0" i="1" baseline="-16000" dirty="0" smtClean="0">
                              <a:latin typeface="Cambria Math"/>
                              <a:ea typeface="Cambria Math"/>
                            </a:rPr>
                          </m:ctrlPr>
                        </m:mPr>
                        <m:mr>
                          <m:e>
                            <m:r>
                              <a:rPr lang="en-US" i="1" dirty="0">
                                <a:latin typeface="Cambria Math"/>
                              </a:rPr>
                              <m:t>𝑚𝑖𝑛</m:t>
                            </m:r>
                          </m:e>
                        </m:mr>
                        <m:mr>
                          <m:e>
                            <m:r>
                              <a:rPr lang="en-US" i="1" dirty="0">
                                <a:latin typeface="Cambria Math"/>
                                <a:ea typeface="Cambria Math"/>
                              </a:rPr>
                              <m:t>𝜆</m:t>
                            </m:r>
                            <m:r>
                              <a:rPr lang="en-US" i="1" baseline="-25000" dirty="0">
                                <a:latin typeface="Cambria Math"/>
                                <a:ea typeface="Cambria Math"/>
                              </a:rPr>
                              <m:t>𝑖</m:t>
                            </m:r>
                            <m:r>
                              <a:rPr lang="en-US" i="1" baseline="30000" dirty="0">
                                <a:latin typeface="Cambria Math"/>
                                <a:ea typeface="Cambria Math"/>
                              </a:rPr>
                              <m:t>𝑢</m:t>
                            </m:r>
                          </m:e>
                        </m:mr>
                      </m:m>
                      <m:nary>
                        <m:naryPr>
                          <m:chr m:val="∑"/>
                          <m:ctrlPr>
                            <a:rPr lang="en-US" i="1" dirty="0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dirty="0" smtClean="0">
                              <a:latin typeface="Cambria Math"/>
                            </a:rPr>
                            <m:t>𝑘</m:t>
                          </m:r>
                          <m:r>
                            <a:rPr lang="en-US" b="0" i="1" dirty="0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b="0" i="1" dirty="0" smtClean="0">
                              <a:latin typeface="Cambria Math"/>
                            </a:rPr>
                            <m:t>𝐾</m:t>
                          </m:r>
                        </m:sup>
                        <m:e>
                          <m:r>
                            <a:rPr lang="en-US" i="1" dirty="0">
                              <a:latin typeface="Cambria Math"/>
                            </a:rPr>
                            <m:t>||</m:t>
                          </m:r>
                          <m:r>
                            <a:rPr lang="en-US" b="1" i="1" dirty="0" err="1">
                              <a:latin typeface="Cambria Math"/>
                            </a:rPr>
                            <m:t>𝒚</m:t>
                          </m:r>
                          <m:r>
                            <a:rPr lang="en-US" i="1" baseline="30000" dirty="0" err="1">
                              <a:latin typeface="Cambria Math"/>
                            </a:rPr>
                            <m:t>𝑘</m:t>
                          </m:r>
                          <m:r>
                            <a:rPr lang="en-US" b="1" i="1" dirty="0" err="1">
                              <a:latin typeface="Cambria Math"/>
                            </a:rPr>
                            <m:t>−</m:t>
                          </m:r>
                          <m:r>
                            <a:rPr lang="en-US" b="1" i="1" dirty="0" err="1">
                              <a:latin typeface="Cambria Math"/>
                            </a:rPr>
                            <m:t>𝒚</m:t>
                          </m:r>
                          <m:r>
                            <a:rPr lang="en-US" i="1" baseline="-25000" dirty="0">
                              <a:latin typeface="Cambria Math"/>
                            </a:rPr>
                            <m:t>𝑀</m:t>
                          </m:r>
                          <m:r>
                            <a:rPr lang="en-US" i="1" baseline="30000" dirty="0" err="1">
                              <a:latin typeface="Cambria Math"/>
                            </a:rPr>
                            <m:t>𝑘</m:t>
                          </m:r>
                          <m:r>
                            <a:rPr lang="en-US" i="1" dirty="0">
                              <a:latin typeface="Cambria Math"/>
                            </a:rPr>
                            <m:t>||</m:t>
                          </m:r>
                          <m:r>
                            <a:rPr lang="en-US" i="1" baseline="-25000" dirty="0">
                              <a:latin typeface="Cambria Math"/>
                            </a:rPr>
                            <m:t>2</m:t>
                          </m:r>
                          <m:r>
                            <a:rPr lang="en-US" i="1" baseline="30000" dirty="0">
                              <a:latin typeface="Cambria Math"/>
                            </a:rPr>
                            <m:t>2</m:t>
                          </m:r>
                        </m:e>
                      </m:nary>
                    </m:oMath>
                  </m:oMathPara>
                </a14:m>
                <a:endParaRPr lang="en-US" baseline="30000" dirty="0" smtClean="0">
                  <a:latin typeface="Calibri" panose="020F050202020403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                           </m:t>
                      </m:r>
                      <m:r>
                        <a:rPr lang="en-US" b="0" i="1" smtClean="0">
                          <a:latin typeface="Cambria Math"/>
                        </a:rPr>
                        <m:t>𝑠</m:t>
                      </m:r>
                      <m:r>
                        <a:rPr lang="en-US" b="0" i="1" smtClean="0">
                          <a:latin typeface="Cambria Math"/>
                        </a:rPr>
                        <m:t>.</m:t>
                      </m:r>
                      <m:r>
                        <a:rPr lang="en-US" b="0" i="1" smtClean="0">
                          <a:latin typeface="Cambria Math"/>
                        </a:rPr>
                        <m:t>𝑡</m:t>
                      </m:r>
                      <m:r>
                        <a:rPr lang="en-US" b="0" i="1" smtClean="0">
                          <a:latin typeface="Cambria Math"/>
                        </a:rPr>
                        <m:t>.  </m:t>
                      </m:r>
                      <m:r>
                        <a:rPr lang="en-US" b="0" i="1" smtClean="0">
                          <a:latin typeface="Cambria Math"/>
                        </a:rPr>
                        <m:t>𝑅𝑒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𝜆</m:t>
                          </m:r>
                          <m:r>
                            <a:rPr lang="en-US" b="0" i="1" baseline="-25000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a:rPr lang="en-US" b="0" i="1" baseline="30000" smtClean="0">
                              <a:latin typeface="Cambria Math"/>
                              <a:ea typeface="Cambria Math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&lt;0</m:t>
                      </m:r>
                    </m:oMath>
                  </m:oMathPara>
                </a14:m>
                <a:endParaRPr lang="en-US" dirty="0" smtClean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340846"/>
                <a:ext cx="4953000" cy="1825308"/>
              </a:xfrm>
              <a:prstGeom prst="rect">
                <a:avLst/>
              </a:prstGeom>
              <a:blipFill rotWithShape="1">
                <a:blip r:embed="rId2"/>
                <a:stretch>
                  <a:fillRect t="-1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28600" y="3276600"/>
                <a:ext cx="8991600" cy="3479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b="0" i="1" baseline="-25000" smtClean="0">
                        <a:latin typeface="Cambria Math"/>
                        <a:ea typeface="Cambria Math"/>
                      </a:rPr>
                      <m:t>𝑖</m:t>
                    </m:r>
                    <m:r>
                      <a:rPr lang="en-US" b="0" i="1" baseline="30000" smtClean="0">
                        <a:latin typeface="Cambria Math"/>
                        <a:ea typeface="Cambria Math"/>
                      </a:rPr>
                      <m:t>𝑢</m:t>
                    </m:r>
                  </m:oMath>
                </a14:m>
                <a:r>
                  <a:rPr lang="en-US" i="1" baseline="30000" dirty="0" smtClean="0">
                    <a:latin typeface="Calibri" panose="020F0502020204030204" pitchFamily="34" charset="0"/>
                    <a:ea typeface="Cambria Math"/>
                  </a:rPr>
                  <a:t> </a:t>
                </a:r>
                <a:r>
                  <a:rPr lang="en-US" i="1" dirty="0" smtClean="0">
                    <a:latin typeface="Calibri" panose="020F0502020204030204" pitchFamily="34" charset="0"/>
                    <a:ea typeface="Cambria Math"/>
                  </a:rPr>
                  <a:t>= </a:t>
                </a:r>
                <a:r>
                  <a:rPr lang="en-US" dirty="0" smtClean="0">
                    <a:latin typeface="Calibri" panose="020F0502020204030204" pitchFamily="34" charset="0"/>
                  </a:rPr>
                  <a:t>unstable eigenvalues of original ROM matrix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𝑨</m:t>
                    </m:r>
                    <m:r>
                      <a:rPr lang="en-US" i="1" baseline="-25000" dirty="0" smtClean="0">
                        <a:latin typeface="Cambria Math"/>
                      </a:rPr>
                      <m:t>𝑀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.  </a:t>
                </a:r>
              </a:p>
              <a:p>
                <a:endParaRPr lang="en-US" sz="400" b="1" i="1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𝒚</m:t>
                    </m:r>
                    <m:r>
                      <a:rPr lang="en-US" i="1" baseline="30000" dirty="0" err="1" smtClean="0">
                        <a:latin typeface="Cambria Math"/>
                      </a:rPr>
                      <m:t>𝑘</m:t>
                    </m:r>
                    <m:r>
                      <a:rPr lang="en-US" i="1" dirty="0" smtClean="0">
                        <a:latin typeface="Cambria Math"/>
                      </a:rPr>
                      <m:t> =</m:t>
                    </m:r>
                    <m:r>
                      <a:rPr lang="en-US" b="1" i="1" dirty="0" smtClean="0">
                        <a:latin typeface="Cambria Math"/>
                      </a:rPr>
                      <m:t>𝒚</m:t>
                    </m:r>
                    <m:r>
                      <a:rPr lang="en-US" i="1" dirty="0" smtClean="0">
                        <a:latin typeface="Cambria Math"/>
                      </a:rPr>
                      <m:t>(</m:t>
                    </m:r>
                    <m:r>
                      <a:rPr lang="en-US" i="1" dirty="0" err="1" smtClean="0">
                        <a:latin typeface="Cambria Math"/>
                      </a:rPr>
                      <m:t>𝑡</m:t>
                    </m:r>
                    <m:r>
                      <a:rPr lang="en-US" i="1" baseline="-25000" dirty="0" err="1" smtClean="0">
                        <a:latin typeface="Cambria Math"/>
                      </a:rPr>
                      <m:t>𝑘</m:t>
                    </m:r>
                    <m:r>
                      <a:rPr lang="en-US" i="1" dirty="0" smtClean="0">
                        <a:latin typeface="Cambria Math"/>
                      </a:rPr>
                      <m:t>)=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snapshot output at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𝑡</m:t>
                    </m:r>
                    <m:r>
                      <a:rPr lang="en-US" i="1" baseline="-25000" dirty="0" err="1" smtClean="0">
                        <a:latin typeface="Cambria Math"/>
                      </a:rPr>
                      <m:t>𝑘</m:t>
                    </m:r>
                  </m:oMath>
                </a14:m>
                <a:r>
                  <a:rPr lang="en-US" baseline="-25000" dirty="0" smtClean="0">
                    <a:latin typeface="Calibri" panose="020F0502020204030204" pitchFamily="34" charset="0"/>
                  </a:rPr>
                  <a:t>.</a:t>
                </a:r>
              </a:p>
              <a:p>
                <a:endParaRPr lang="en-US" sz="800" baseline="-25000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𝒚</m:t>
                    </m:r>
                    <m:r>
                      <a:rPr lang="en-US" i="1" baseline="-25000" dirty="0" err="1" smtClean="0">
                        <a:latin typeface="Cambria Math"/>
                      </a:rPr>
                      <m:t>𝑀</m:t>
                    </m:r>
                    <m:r>
                      <a:rPr lang="en-US" i="1" baseline="30000" dirty="0" err="1" smtClean="0">
                        <a:latin typeface="Cambria Math"/>
                      </a:rPr>
                      <m:t>𝑘</m:t>
                    </m:r>
                    <m:r>
                      <a:rPr lang="en-US" i="1" dirty="0" smtClean="0">
                        <a:latin typeface="Cambria Math"/>
                      </a:rPr>
                      <m:t>=</m:t>
                    </m:r>
                  </m:oMath>
                </a14:m>
                <a:r>
                  <a:rPr lang="en-US" b="1" dirty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  <a:ea typeface="Cambria Math"/>
                      </a:rPr>
                      <m:t>𝑪</m:t>
                    </m:r>
                    <m:r>
                      <a:rPr lang="en-US" i="1" baseline="-25000">
                        <a:latin typeface="Cambria Math"/>
                        <a:ea typeface="Cambria Math"/>
                      </a:rPr>
                      <m:t>𝑀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i="1"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/>
                              </a:rPr>
                              <m:t>exp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𝑡</m:t>
                                </m:r>
                                <m:r>
                                  <a:rPr lang="en-US" b="0" i="1" baseline="-25000" smtClean="0">
                                    <a:latin typeface="Cambria Math"/>
                                  </a:rPr>
                                  <m:t>𝑘</m:t>
                                </m:r>
                                <m:r>
                                  <a:rPr lang="en-US" b="1" i="1">
                                    <a:latin typeface="Cambria Math"/>
                                  </a:rPr>
                                  <m:t>𝑨</m:t>
                                </m:r>
                                <m:r>
                                  <a:rPr lang="en-US" i="1" baseline="-25000">
                                    <a:latin typeface="Cambria Math"/>
                                  </a:rPr>
                                  <m:t>𝑀</m:t>
                                </m:r>
                              </m:e>
                            </m:d>
                          </m:e>
                        </m:func>
                        <m:r>
                          <a:rPr lang="en-US" b="1" i="1">
                            <a:latin typeface="Cambria Math"/>
                          </a:rPr>
                          <m:t>𝒙</m:t>
                        </m:r>
                        <m:r>
                          <a:rPr lang="en-US" i="1" baseline="-25000">
                            <a:latin typeface="Cambria Math"/>
                          </a:rPr>
                          <m:t>𝑀</m:t>
                        </m:r>
                        <m:d>
                          <m:dPr>
                            <m:ctrlPr>
                              <a:rPr lang="en-US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/>
                              </a:rPr>
                              <m:t>0</m:t>
                            </m:r>
                          </m:e>
                        </m:d>
                        <m:r>
                          <a:rPr lang="en-US" i="1">
                            <a:latin typeface="Cambria Math"/>
                          </a:rPr>
                          <m:t>+</m:t>
                        </m:r>
                        <m:nary>
                          <m:naryPr>
                            <m:ctrlPr>
                              <a:rPr lang="en-US" i="1">
                                <a:latin typeface="Cambria Math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i="1">
                                <a:latin typeface="Cambria Math"/>
                              </a:rPr>
                              <m:t>0</m:t>
                            </m:r>
                          </m:sub>
                          <m:sup>
                            <m:r>
                              <a:rPr lang="en-US" i="1">
                                <a:latin typeface="Cambria Math"/>
                              </a:rPr>
                              <m:t>𝑡</m:t>
                            </m:r>
                            <m:r>
                              <a:rPr lang="en-US" b="0" i="1" baseline="-25000" smtClean="0">
                                <a:latin typeface="Cambria Math"/>
                              </a:rPr>
                              <m:t>𝑘</m:t>
                            </m:r>
                          </m:sup>
                          <m:e>
                            <m:func>
                              <m:func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/>
                                  </a:rPr>
                                  <m:t>exp</m:t>
                                </m:r>
                                <m:r>
                                  <a:rPr lang="en-US">
                                    <a:latin typeface="Cambria Math"/>
                                  </a:rPr>
                                  <m:t>{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𝑡</m:t>
                                    </m:r>
                                    <m:r>
                                      <a:rPr lang="en-US" b="0" i="1" baseline="-25000" smtClean="0">
                                        <a:latin typeface="Cambria Math"/>
                                      </a:rPr>
                                      <m:t>𝑘</m:t>
                                    </m:r>
                                    <m:r>
                                      <a:rPr lang="en-US" i="1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  <m:t>𝜏</m:t>
                                    </m:r>
                                  </m:e>
                                </m:d>
                              </m:e>
                            </m:func>
                            <m:r>
                              <a:rPr lang="en-US" b="1" i="1">
                                <a:latin typeface="Cambria Math"/>
                                <a:ea typeface="Cambria Math"/>
                              </a:rPr>
                              <m:t>𝑨</m:t>
                            </m:r>
                            <m:r>
                              <a:rPr lang="en-US" i="1" baseline="-25000">
                                <a:latin typeface="Cambria Math"/>
                                <a:ea typeface="Cambria Math"/>
                              </a:rPr>
                              <m:t>𝑀</m:t>
                            </m:r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}</m:t>
                            </m:r>
                            <m:r>
                              <a:rPr lang="en-US" b="1" i="1">
                                <a:latin typeface="Cambria Math"/>
                                <a:ea typeface="Cambria Math"/>
                              </a:rPr>
                              <m:t>𝑩</m:t>
                            </m:r>
                            <m:r>
                              <a:rPr lang="en-US" i="1" baseline="-25000">
                                <a:latin typeface="Cambria Math"/>
                                <a:ea typeface="Cambria Math"/>
                              </a:rPr>
                              <m:t>𝑀</m:t>
                            </m:r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𝑢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𝜏</m:t>
                                </m:r>
                              </m:e>
                            </m:d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𝑑</m:t>
                            </m:r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𝜏</m:t>
                            </m:r>
                          </m:e>
                        </m:nary>
                      </m:e>
                    </m:d>
                    <m:r>
                      <a:rPr lang="en-US" i="1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i="1" dirty="0" smtClean="0">
                        <a:latin typeface="Cambria Math"/>
                      </a:rPr>
                      <m:t>=</m:t>
                    </m:r>
                    <m:r>
                      <a:rPr lang="en-US" b="0" i="1" dirty="0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ROM output at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𝑡</m:t>
                    </m:r>
                    <m:r>
                      <a:rPr lang="en-US" i="1" baseline="-25000" dirty="0" err="1" smtClean="0">
                        <a:latin typeface="Cambria Math"/>
                      </a:rPr>
                      <m:t>𝑘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.</a:t>
                </a:r>
              </a:p>
              <a:p>
                <a:endParaRPr lang="en-US" sz="800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ROM stabilization optimization problem is small: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&lt;</m:t>
                    </m:r>
                    <m:r>
                      <a:rPr lang="en-US" i="1" dirty="0" smtClean="0">
                        <a:latin typeface="Cambria Math"/>
                      </a:rPr>
                      <m:t>𝑂</m:t>
                    </m:r>
                    <m:r>
                      <a:rPr lang="en-US" i="1" dirty="0" smtClean="0">
                        <a:latin typeface="Cambria Math"/>
                      </a:rPr>
                      <m:t>(</m:t>
                    </m:r>
                    <m:r>
                      <a:rPr lang="en-US" i="1" dirty="0" smtClean="0">
                        <a:latin typeface="Cambria Math"/>
                      </a:rPr>
                      <m:t>𝑀</m:t>
                    </m:r>
                    <m:r>
                      <a:rPr lang="en-US" i="1" dirty="0" smtClean="0">
                        <a:latin typeface="Cambria Math"/>
                      </a:rPr>
                      <m:t>).</m:t>
                    </m:r>
                  </m:oMath>
                </a14:m>
                <a:endParaRPr lang="en-US" dirty="0" smtClean="0">
                  <a:latin typeface="Calibri" panose="020F0502020204030204" pitchFamily="34" charset="0"/>
                </a:endParaRPr>
              </a:p>
              <a:p>
                <a:endParaRPr lang="en-US" sz="800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ROM stabilization optimization problem can be solved by standard optimization algorithms, e.g., interior point method.</a:t>
                </a:r>
              </a:p>
              <a:p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marL="742950" lvl="1" indent="-285750">
                  <a:buFont typeface="Arial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We use </a:t>
                </a:r>
                <a:r>
                  <a:rPr lang="en-US" dirty="0" err="1">
                    <a:latin typeface="MingLiU" panose="02020509000000000000" pitchFamily="49" charset="-120"/>
                    <a:ea typeface="MingLiU" panose="02020509000000000000" pitchFamily="49" charset="-120"/>
                  </a:rPr>
                  <a:t>fmincon</a:t>
                </a:r>
                <a:r>
                  <a:rPr lang="en-US" dirty="0">
                    <a:latin typeface="Calibri" panose="020F0502020204030204" pitchFamily="34" charset="0"/>
                  </a:rPr>
                  <a:t> function in </a:t>
                </a:r>
                <a:r>
                  <a:rPr lang="en-US" dirty="0" smtClean="0">
                    <a:latin typeface="Calibri" panose="020F0502020204030204" pitchFamily="34" charset="0"/>
                  </a:rPr>
                  <a:t>MATLAB’s optimization toolbox.</a:t>
                </a:r>
              </a:p>
              <a:p>
                <a:pPr lvl="1"/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marL="742950" lvl="1" indent="-285750">
                  <a:buFont typeface="Arial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We implement ROM stabilization optimization problem in </a:t>
                </a:r>
                <a:r>
                  <a:rPr lang="en-US" b="1" i="1" dirty="0" smtClean="0">
                    <a:latin typeface="Calibri" panose="020F0502020204030204" pitchFamily="34" charset="0"/>
                  </a:rPr>
                  <a:t>characteristic variables</a:t>
                </a:r>
                <a:r>
                  <a:rPr lang="en-US" b="1" dirty="0" smtClean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𝒛</m:t>
                    </m:r>
                    <m:r>
                      <a:rPr lang="en-US" b="0" i="1" baseline="-25000" smtClean="0">
                        <a:latin typeface="Cambria Math"/>
                      </a:rPr>
                      <m:t>𝑀</m:t>
                    </m:r>
                    <m:r>
                      <a:rPr lang="en-US" i="1" dirty="0">
                        <a:latin typeface="Cambria Math"/>
                      </a:rPr>
                      <m:t>(</m:t>
                    </m:r>
                    <m:r>
                      <a:rPr lang="en-US" i="1" dirty="0">
                        <a:latin typeface="Cambria Math"/>
                      </a:rPr>
                      <m:t>𝑡</m:t>
                    </m:r>
                    <m:r>
                      <a:rPr lang="en-US" i="1" dirty="0">
                        <a:latin typeface="Cambria Math"/>
                      </a:rPr>
                      <m:t>)</m:t>
                    </m:r>
                    <m:r>
                      <a:rPr lang="en-US" b="1" i="1" smtClean="0">
                        <a:latin typeface="Cambria Math"/>
                      </a:rPr>
                      <m:t>=</m:t>
                    </m:r>
                    <m:r>
                      <a:rPr lang="en-US" b="1" i="1" smtClean="0">
                        <a:latin typeface="Cambria Math"/>
                      </a:rPr>
                      <m:t>𝑺</m:t>
                    </m:r>
                    <m:r>
                      <a:rPr lang="en-US" b="0" i="1" baseline="-25000" smtClean="0">
                        <a:latin typeface="Cambria Math"/>
                      </a:rPr>
                      <m:t>𝑀</m:t>
                    </m:r>
                    <m:r>
                      <m:rPr>
                        <m:nor/>
                      </m:rPr>
                      <a:rPr lang="en-US" baseline="30000" dirty="0">
                        <a:latin typeface="Calibri" panose="020F0502020204030204" pitchFamily="34" charset="0"/>
                      </a:rPr>
                      <m:t>−1</m:t>
                    </m:r>
                    <m:r>
                      <a:rPr lang="en-US" b="1" i="1" smtClean="0">
                        <a:latin typeface="Cambria Math"/>
                      </a:rPr>
                      <m:t>𝒙</m:t>
                    </m:r>
                    <m:r>
                      <a:rPr lang="en-US" b="0" i="1" baseline="-25000" smtClean="0">
                        <a:latin typeface="Cambria Math"/>
                      </a:rPr>
                      <m:t>𝑀</m:t>
                    </m:r>
                    <m:r>
                      <a:rPr lang="en-US" i="1" dirty="0" smtClean="0">
                        <a:latin typeface="Cambria Math"/>
                      </a:rPr>
                      <m:t>(</m:t>
                    </m:r>
                    <m:r>
                      <a:rPr lang="en-US" i="1" dirty="0" smtClean="0">
                        <a:latin typeface="Cambria Math"/>
                      </a:rPr>
                      <m:t>𝑡</m:t>
                    </m:r>
                    <m:r>
                      <a:rPr lang="en-US" i="1" dirty="0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where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𝑨</m:t>
                    </m:r>
                    <m:r>
                      <a:rPr lang="en-US" b="0" i="1" baseline="-25000" smtClean="0">
                        <a:latin typeface="Cambria Math"/>
                      </a:rPr>
                      <m:t>𝑀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r>
                      <a:rPr lang="en-US" b="1" i="1" smtClean="0">
                        <a:latin typeface="Cambria Math"/>
                      </a:rPr>
                      <m:t>𝑺</m:t>
                    </m:r>
                    <m:r>
                      <a:rPr lang="en-US" b="0" i="1" baseline="-25000" smtClean="0">
                        <a:latin typeface="Cambria Math"/>
                      </a:rPr>
                      <m:t>𝑀</m:t>
                    </m:r>
                    <m:r>
                      <a:rPr lang="en-US" b="1" i="1" smtClean="0">
                        <a:latin typeface="Cambria Math"/>
                      </a:rPr>
                      <m:t>𝑫</m:t>
                    </m:r>
                    <m:r>
                      <a:rPr lang="en-US" b="0" i="1" baseline="-25000" smtClean="0">
                        <a:latin typeface="Cambria Math"/>
                      </a:rPr>
                      <m:t>𝑀</m:t>
                    </m:r>
                    <m:r>
                      <a:rPr lang="en-US" b="1" i="1">
                        <a:latin typeface="Cambria Math"/>
                      </a:rPr>
                      <m:t>𝑺</m:t>
                    </m:r>
                    <m:r>
                      <a:rPr lang="en-US" b="0" i="1" baseline="-25000" smtClean="0">
                        <a:latin typeface="Cambria Math"/>
                      </a:rPr>
                      <m:t>𝑀</m:t>
                    </m:r>
                    <m:r>
                      <m:rPr>
                        <m:nor/>
                      </m:rPr>
                      <a:rPr lang="en-US" baseline="30000" dirty="0">
                        <a:latin typeface="Calibri" panose="020F0502020204030204" pitchFamily="34" charset="0"/>
                      </a:rPr>
                      <m:t>−1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.</a:t>
                </a:r>
              </a:p>
              <a:p>
                <a:pPr lvl="1"/>
                <a:endParaRPr lang="en-US" sz="16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3276600"/>
                <a:ext cx="8991600" cy="3479992"/>
              </a:xfrm>
              <a:prstGeom prst="rect">
                <a:avLst/>
              </a:prstGeom>
              <a:blipFill rotWithShape="1">
                <a:blip r:embed="rId3"/>
                <a:stretch>
                  <a:fillRect l="-475" t="-877" r="-5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4953000" y="22535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(1)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6494996" y="2819400"/>
                <a:ext cx="2039404" cy="65402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dirty="0" smtClean="0">
                    <a:latin typeface="Calibri" panose="020F0502020204030204" pitchFamily="34" charset="0"/>
                  </a:rPr>
                  <a:t>Replace unstable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𝑨</m:t>
                    </m:r>
                    <m:r>
                      <a:rPr lang="en-US" i="1" baseline="-25000">
                        <a:latin typeface="Cambria Math"/>
                      </a:rPr>
                      <m:t>𝑀</m:t>
                    </m:r>
                  </m:oMath>
                </a14:m>
                <a:r>
                  <a:rPr lang="en-US" b="1" dirty="0" smtClean="0"/>
                  <a:t> </a:t>
                </a:r>
                <a:r>
                  <a:rPr lang="en-US" dirty="0" smtClean="0">
                    <a:latin typeface="Calibri" panose="020F0502020204030204" pitchFamily="34" charset="0"/>
                  </a:rPr>
                  <a:t>with stable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1" i="1" dirty="0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b="1" i="1" dirty="0" smtClean="0">
                            <a:latin typeface="Cambria Math"/>
                          </a:rPr>
                          <m:t>𝑨</m:t>
                        </m:r>
                      </m:e>
                    </m:acc>
                    <m:r>
                      <a:rPr lang="en-US" i="1" baseline="-25000" dirty="0">
                        <a:latin typeface="Cambria Math"/>
                      </a:rPr>
                      <m:t>𝑀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4996" y="2819400"/>
                <a:ext cx="2039404" cy="654025"/>
              </a:xfrm>
              <a:prstGeom prst="rect">
                <a:avLst/>
              </a:prstGeom>
              <a:blipFill rotWithShape="1">
                <a:blip r:embed="rId4"/>
                <a:stretch>
                  <a:fillRect t="-3670" r="-6231" b="-1284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990600" y="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23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172200" y="1447800"/>
                <a:ext cx="2667000" cy="1077218"/>
              </a:xfrm>
              <a:prstGeom prst="rect">
                <a:avLst/>
              </a:prstGeom>
              <a:solidFill>
                <a:srgbClr val="FFCCCC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>
                    <a:latin typeface="Calibri" panose="020F0502020204030204" pitchFamily="34" charset="0"/>
                  </a:rPr>
                  <a:t>Idea: </a:t>
                </a:r>
                <a:r>
                  <a:rPr lang="en-US" sz="1600" dirty="0" smtClean="0">
                    <a:latin typeface="Calibri" panose="020F0502020204030204" pitchFamily="34" charset="0"/>
                  </a:rPr>
                  <a:t>modify ROM system </a:t>
                </a:r>
                <a:r>
                  <a:rPr lang="en-US" sz="1600" dirty="0" err="1" smtClean="0">
                    <a:latin typeface="Calibri" panose="020F0502020204030204" pitchFamily="34" charset="0"/>
                  </a:rPr>
                  <a:t>s.t.</a:t>
                </a:r>
                <a:r>
                  <a:rPr lang="en-US" sz="1600" dirty="0" smtClean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1" i="1">
                            <a:latin typeface="Cambria Math"/>
                          </a:rPr>
                          <m:t>𝑨</m:t>
                        </m:r>
                      </m:e>
                      <m:sub>
                        <m:r>
                          <a:rPr lang="en-US" sz="1600" i="1">
                            <a:latin typeface="Cambria Math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en-US" sz="1600" dirty="0" smtClean="0">
                    <a:latin typeface="Calibri" panose="020F0502020204030204" pitchFamily="34" charset="0"/>
                  </a:rPr>
                  <a:t> is stable and discrepancy b/w ROM output </a:t>
                </a:r>
                <a14:m>
                  <m:oMath xmlns:m="http://schemas.openxmlformats.org/officeDocument/2006/math">
                    <m:r>
                      <a:rPr lang="en-US" sz="1600" b="1" i="1">
                        <a:latin typeface="Cambria Math"/>
                      </a:rPr>
                      <m:t>𝒚</m:t>
                    </m:r>
                    <m:r>
                      <a:rPr lang="en-US" sz="1600" i="1" baseline="-25000">
                        <a:latin typeface="Cambria Math"/>
                      </a:rPr>
                      <m:t>𝑀</m:t>
                    </m:r>
                    <m:d>
                      <m:dPr>
                        <m:ctrlPr>
                          <a:rPr lang="en-US" sz="16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1600" dirty="0" smtClean="0">
                    <a:latin typeface="Calibri" panose="020F0502020204030204" pitchFamily="34" charset="0"/>
                  </a:rPr>
                  <a:t> and FOM output </a:t>
                </a:r>
                <a14:m>
                  <m:oMath xmlns:m="http://schemas.openxmlformats.org/officeDocument/2006/math">
                    <m:r>
                      <a:rPr lang="en-US" sz="1600" b="1" i="1">
                        <a:latin typeface="Cambria Math"/>
                      </a:rPr>
                      <m:t>𝒚</m:t>
                    </m:r>
                    <m:d>
                      <m:dPr>
                        <m:ctrlPr>
                          <a:rPr lang="en-US" sz="16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1600" dirty="0" smtClean="0">
                    <a:latin typeface="Calibri" panose="020F0502020204030204" pitchFamily="34" charset="0"/>
                  </a:rPr>
                  <a:t> is minimal.</a:t>
                </a:r>
                <a:endParaRPr lang="en-US" sz="1600" b="1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2200" y="1447800"/>
                <a:ext cx="2667000" cy="1077218"/>
              </a:xfrm>
              <a:prstGeom prst="rect">
                <a:avLst/>
              </a:prstGeom>
              <a:blipFill rotWithShape="1">
                <a:blip r:embed="rId5"/>
                <a:stretch>
                  <a:fillRect t="-1705" r="-686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17061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676400" y="46732"/>
            <a:ext cx="708604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ROM Stabilization via Optimization-</a:t>
            </a:r>
          </a:p>
          <a:p>
            <a:pPr algn="r"/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Based Eigenvalue Reassignment (cont’d)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762000" y="1295400"/>
                <a:ext cx="7772400" cy="3296736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latin typeface="Calibri" panose="020F0502020204030204" pitchFamily="34" charset="0"/>
                  </a:rPr>
                  <a:t>Algorithm</a:t>
                </a:r>
              </a:p>
              <a:p>
                <a:endParaRPr lang="en-US" sz="800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err="1" smtClean="0">
                    <a:latin typeface="Calibri" panose="020F0502020204030204" pitchFamily="34" charset="0"/>
                  </a:rPr>
                  <a:t>Diagonalize</a:t>
                </a:r>
                <a:r>
                  <a:rPr lang="en-US" dirty="0" smtClean="0">
                    <a:latin typeface="Calibri" panose="020F0502020204030204" pitchFamily="34" charset="0"/>
                  </a:rPr>
                  <a:t> the ROM matrix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𝑨</m:t>
                    </m:r>
                    <m:r>
                      <a:rPr lang="en-US" i="1" baseline="-25000" dirty="0" smtClean="0">
                        <a:latin typeface="Cambria Math"/>
                      </a:rPr>
                      <m:t>𝑀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𝑨</m:t>
                    </m:r>
                    <m:r>
                      <a:rPr lang="en-US" i="1" baseline="-25000">
                        <a:latin typeface="Cambria Math"/>
                      </a:rPr>
                      <m:t>𝑀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b="1" i="1">
                        <a:latin typeface="Cambria Math"/>
                      </a:rPr>
                      <m:t>𝑺</m:t>
                    </m:r>
                    <m:r>
                      <a:rPr lang="en-US" i="1" baseline="-25000">
                        <a:latin typeface="Cambria Math"/>
                      </a:rPr>
                      <m:t>𝑀</m:t>
                    </m:r>
                    <m:r>
                      <a:rPr lang="en-US" b="1" i="1">
                        <a:latin typeface="Cambria Math"/>
                      </a:rPr>
                      <m:t>𝑫</m:t>
                    </m:r>
                    <m:r>
                      <a:rPr lang="en-US" i="1" baseline="-25000">
                        <a:latin typeface="Cambria Math"/>
                      </a:rPr>
                      <m:t>𝑀</m:t>
                    </m:r>
                    <m:r>
                      <a:rPr lang="en-US" b="1" i="1">
                        <a:latin typeface="Cambria Math"/>
                      </a:rPr>
                      <m:t>𝑺</m:t>
                    </m:r>
                    <m:r>
                      <a:rPr lang="en-US" i="1" baseline="-25000">
                        <a:latin typeface="Cambria Math"/>
                      </a:rPr>
                      <m:t>𝑀</m:t>
                    </m:r>
                    <m:r>
                      <m:rPr>
                        <m:nor/>
                      </m:rPr>
                      <a:rPr lang="en-US" baseline="30000" dirty="0">
                        <a:latin typeface="Calibri" panose="020F0502020204030204" pitchFamily="34" charset="0"/>
                      </a:rPr>
                      <m:t>−1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Initialize a diagonal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𝑀</m:t>
                    </m:r>
                    <m:r>
                      <a:rPr lang="en-US" i="1" dirty="0" smtClean="0">
                        <a:latin typeface="Cambria Math"/>
                        <a:ea typeface="Cambria Math"/>
                      </a:rPr>
                      <m:t>×</m:t>
                    </m:r>
                    <m:r>
                      <a:rPr lang="en-US" i="1" dirty="0" smtClean="0">
                        <a:latin typeface="Cambria Math"/>
                      </a:rPr>
                      <m:t>𝑀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matrix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1" i="1" dirty="0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b="1" i="1" dirty="0" smtClean="0">
                            <a:latin typeface="Cambria Math"/>
                          </a:rPr>
                          <m:t>𝑫</m:t>
                        </m:r>
                      </m:e>
                    </m:acc>
                    <m:r>
                      <a:rPr lang="en-US" i="1" baseline="-25000" dirty="0" smtClean="0">
                        <a:latin typeface="Cambria Math"/>
                      </a:rPr>
                      <m:t>𝑀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.  Set 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𝑗</m:t>
                    </m:r>
                    <m:r>
                      <a:rPr lang="en-US" i="1" dirty="0" smtClean="0">
                        <a:latin typeface="Cambria Math"/>
                      </a:rPr>
                      <m:t>=1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 smtClean="0">
                    <a:latin typeface="Calibri" panose="020F0502020204030204" pitchFamily="34" charset="0"/>
                  </a:rPr>
                  <a:t>for</a:t>
                </a:r>
                <a:r>
                  <a:rPr lang="en-US" dirty="0" smtClean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𝑖</m:t>
                    </m:r>
                    <m:r>
                      <a:rPr lang="en-US" i="1" dirty="0" smtClean="0">
                        <a:latin typeface="Cambria Math"/>
                      </a:rPr>
                      <m:t>=1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𝑀</m:t>
                    </m:r>
                  </m:oMath>
                </a14:m>
                <a:endParaRPr lang="en-US" dirty="0" smtClean="0">
                  <a:latin typeface="Calibri" panose="020F050202020403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b="1" dirty="0">
                    <a:latin typeface="Calibri" panose="020F0502020204030204" pitchFamily="34" charset="0"/>
                  </a:rPr>
                  <a:t>i</a:t>
                </a:r>
                <a:r>
                  <a:rPr lang="en-US" b="1" dirty="0" smtClean="0">
                    <a:latin typeface="Calibri" panose="020F0502020204030204" pitchFamily="34" charset="0"/>
                  </a:rPr>
                  <a:t>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𝑅𝑒</m:t>
                    </m:r>
                    <m:r>
                      <a:rPr lang="en-US" i="1" dirty="0" smtClean="0">
                        <a:latin typeface="Cambria Math"/>
                      </a:rPr>
                      <m:t>(</m:t>
                    </m:r>
                    <m:r>
                      <a:rPr lang="en-US" i="1" dirty="0" smtClean="0">
                        <a:latin typeface="Cambria Math"/>
                      </a:rPr>
                      <m:t>𝐷𝑀</m:t>
                    </m:r>
                    <m:r>
                      <a:rPr lang="en-US" i="1" dirty="0" smtClean="0">
                        <a:latin typeface="Cambria Math"/>
                      </a:rPr>
                      <m:t>(</m:t>
                    </m:r>
                    <m:r>
                      <a:rPr lang="en-US" b="0" i="1" dirty="0" smtClean="0">
                        <a:latin typeface="Cambria Math"/>
                      </a:rPr>
                      <m:t>𝑖</m:t>
                    </m:r>
                    <m:r>
                      <a:rPr lang="en-US" i="1" dirty="0" err="1" smtClean="0">
                        <a:latin typeface="Cambria Math"/>
                      </a:rPr>
                      <m:t>,</m:t>
                    </m:r>
                    <m:r>
                      <a:rPr lang="en-US" i="1" dirty="0" err="1" smtClean="0">
                        <a:latin typeface="Cambria Math"/>
                      </a:rPr>
                      <m:t>𝑖</m:t>
                    </m:r>
                    <m:r>
                      <a:rPr lang="en-US" i="1" dirty="0" smtClean="0">
                        <a:latin typeface="Cambria Math"/>
                      </a:rPr>
                      <m:t>)&lt;0)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, set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 dirty="0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/>
                          </a:rPr>
                          <m:t>𝐷</m:t>
                        </m:r>
                      </m:e>
                    </m:acc>
                    <m:r>
                      <a:rPr lang="en-US" i="1" baseline="-25000" dirty="0" smtClean="0">
                        <a:latin typeface="Cambria Math"/>
                      </a:rPr>
                      <m:t>𝑀</m:t>
                    </m:r>
                    <m:r>
                      <a:rPr lang="en-US" i="1" dirty="0" smtClean="0">
                        <a:latin typeface="Cambria Math"/>
                      </a:rPr>
                      <m:t>(</m:t>
                    </m:r>
                    <m:r>
                      <a:rPr lang="en-US" b="0" i="1" dirty="0" smtClean="0">
                        <a:latin typeface="Cambria Math"/>
                      </a:rPr>
                      <m:t>𝑖</m:t>
                    </m:r>
                    <m:r>
                      <a:rPr lang="en-US" i="1" dirty="0" err="1" smtClean="0">
                        <a:latin typeface="Cambria Math"/>
                      </a:rPr>
                      <m:t>,</m:t>
                    </m:r>
                    <m:r>
                      <a:rPr lang="en-US" i="1" dirty="0" err="1" smtClean="0">
                        <a:latin typeface="Cambria Math"/>
                      </a:rPr>
                      <m:t>𝑖</m:t>
                    </m:r>
                    <m:r>
                      <a:rPr lang="en-US" i="1" dirty="0" smtClean="0">
                        <a:latin typeface="Cambria Math"/>
                      </a:rPr>
                      <m:t>)=</m:t>
                    </m:r>
                    <m:r>
                      <a:rPr lang="en-US" i="1" dirty="0" smtClean="0">
                        <a:latin typeface="Cambria Math"/>
                      </a:rPr>
                      <m:t>𝐷𝑀</m:t>
                    </m:r>
                    <m:r>
                      <a:rPr lang="en-US" i="1" dirty="0" smtClean="0">
                        <a:latin typeface="Cambria Math"/>
                      </a:rPr>
                      <m:t>(</m:t>
                    </m:r>
                    <m:r>
                      <a:rPr lang="en-US" b="0" i="1" dirty="0" smtClean="0">
                        <a:latin typeface="Cambria Math"/>
                      </a:rPr>
                      <m:t>𝑖</m:t>
                    </m:r>
                    <m:r>
                      <a:rPr lang="en-US" i="1" dirty="0" err="1" smtClean="0">
                        <a:latin typeface="Cambria Math"/>
                      </a:rPr>
                      <m:t>,</m:t>
                    </m:r>
                    <m:r>
                      <a:rPr lang="en-US" i="1" dirty="0" err="1" smtClean="0">
                        <a:latin typeface="Cambria Math"/>
                      </a:rPr>
                      <m:t>𝑖</m:t>
                    </m:r>
                    <m:r>
                      <a:rPr lang="en-US" i="1" dirty="0" smtClean="0">
                        <a:latin typeface="Cambria Math"/>
                      </a:rPr>
                      <m:t>).</m:t>
                    </m:r>
                  </m:oMath>
                </a14:m>
                <a:endParaRPr lang="en-US" dirty="0" smtClean="0">
                  <a:latin typeface="Calibri" panose="020F050202020403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b="1" dirty="0" smtClean="0">
                    <a:latin typeface="Calibri" panose="020F0502020204030204" pitchFamily="34" charset="0"/>
                  </a:rPr>
                  <a:t>else</a:t>
                </a:r>
                <a:r>
                  <a:rPr lang="en-US" dirty="0" smtClean="0">
                    <a:latin typeface="Calibri" panose="020F0502020204030204" pitchFamily="34" charset="0"/>
                  </a:rPr>
                  <a:t>, set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 dirty="0">
                            <a:latin typeface="Cambria Math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/>
                          </a:rPr>
                          <m:t>𝐷</m:t>
                        </m:r>
                      </m:e>
                    </m:acc>
                    <m:r>
                      <a:rPr lang="en-US" i="1" baseline="-25000" dirty="0">
                        <a:latin typeface="Cambria Math"/>
                      </a:rPr>
                      <m:t>𝑀</m:t>
                    </m:r>
                    <m:r>
                      <a:rPr lang="en-US" i="1" dirty="0">
                        <a:latin typeface="Cambria Math"/>
                      </a:rPr>
                      <m:t>(</m:t>
                    </m:r>
                    <m:r>
                      <a:rPr lang="en-US" i="1" dirty="0">
                        <a:latin typeface="Cambria Math"/>
                      </a:rPr>
                      <m:t>𝑖</m:t>
                    </m:r>
                    <m:r>
                      <a:rPr lang="en-US" i="1" dirty="0" err="1">
                        <a:latin typeface="Cambria Math"/>
                      </a:rPr>
                      <m:t>,</m:t>
                    </m:r>
                    <m:r>
                      <a:rPr lang="en-US" i="1" dirty="0" err="1">
                        <a:latin typeface="Cambria Math"/>
                      </a:rPr>
                      <m:t>𝑖</m:t>
                    </m:r>
                    <m:r>
                      <a:rPr lang="en-US" i="1" dirty="0">
                        <a:latin typeface="Cambria Math"/>
                      </a:rPr>
                      <m:t>)=</m:t>
                    </m:r>
                    <m:r>
                      <a:rPr lang="en-US" i="1" dirty="0" smtClean="0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b="0" i="1" baseline="-25000" dirty="0" smtClean="0">
                        <a:latin typeface="Cambria Math"/>
                        <a:ea typeface="Cambria Math"/>
                      </a:rPr>
                      <m:t>𝑗</m:t>
                    </m:r>
                    <m:r>
                      <a:rPr lang="en-US" b="0" i="1" baseline="30000" dirty="0" smtClean="0">
                        <a:latin typeface="Cambria Math"/>
                        <a:ea typeface="Cambria Math"/>
                      </a:rPr>
                      <m:t>𝑢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 Increment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𝑗</m:t>
                    </m:r>
                    <m:r>
                      <a:rPr lang="en-US" i="1" dirty="0" smtClean="0">
                        <a:latin typeface="Cambria Math"/>
                        <a:ea typeface="Cambria Math"/>
                      </a:rPr>
                      <m:t>←</m:t>
                    </m:r>
                    <m:r>
                      <a:rPr lang="en-US" i="1" dirty="0" smtClean="0">
                        <a:latin typeface="Cambria Math"/>
                      </a:rPr>
                      <m:t>𝑗</m:t>
                    </m:r>
                    <m:r>
                      <a:rPr lang="en-US" i="1" dirty="0" smtClean="0">
                        <a:latin typeface="Cambria Math"/>
                      </a:rPr>
                      <m:t>+1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Solve the optimization problem (1) for the eigenvalues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/>
                        <a:ea typeface="Cambria Math"/>
                      </a:rPr>
                      <m:t>{</m:t>
                    </m:r>
                    <m:r>
                      <a:rPr lang="en-US" i="1" dirty="0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i="1" baseline="-25000" dirty="0">
                        <a:latin typeface="Cambria Math"/>
                        <a:ea typeface="Cambria Math"/>
                      </a:rPr>
                      <m:t>𝑗</m:t>
                    </m:r>
                    <m:r>
                      <a:rPr lang="en-US" i="1" baseline="30000" dirty="0">
                        <a:latin typeface="Cambria Math"/>
                        <a:ea typeface="Cambria Math"/>
                      </a:rPr>
                      <m:t>𝑢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}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using an optimization algorithm (e.g., interior point method).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Evaluate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1" i="1" dirty="0">
                            <a:latin typeface="Cambria Math"/>
                          </a:rPr>
                        </m:ctrlPr>
                      </m:accPr>
                      <m:e>
                        <m:r>
                          <a:rPr lang="en-US" b="1" i="1" dirty="0">
                            <a:latin typeface="Cambria Math"/>
                          </a:rPr>
                          <m:t>𝑫</m:t>
                        </m:r>
                      </m:e>
                    </m:acc>
                    <m:r>
                      <a:rPr lang="en-US" i="1" baseline="-25000" dirty="0">
                        <a:latin typeface="Cambria Math"/>
                      </a:rPr>
                      <m:t>𝑀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at the solution of the optimization problem (1).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Return the stabilized ROM system, given by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𝑨</m:t>
                    </m:r>
                    <m:r>
                      <a:rPr lang="en-US" i="1" baseline="-25000">
                        <a:latin typeface="Cambria Math"/>
                      </a:rPr>
                      <m:t>𝑀</m:t>
                    </m:r>
                    <m:r>
                      <a:rPr lang="en-US" i="1" smtClean="0">
                        <a:latin typeface="Cambria Math"/>
                        <a:ea typeface="Cambria Math"/>
                      </a:rPr>
                      <m:t>←</m:t>
                    </m:r>
                    <m:acc>
                      <m:accPr>
                        <m:chr m:val="̃"/>
                        <m:ctrlPr>
                          <a:rPr lang="en-US" b="1" i="1" dirty="0">
                            <a:latin typeface="Cambria Math"/>
                          </a:rPr>
                        </m:ctrlPr>
                      </m:accPr>
                      <m:e>
                        <m:r>
                          <a:rPr lang="en-US" b="1" i="1" dirty="0">
                            <a:latin typeface="Cambria Math"/>
                          </a:rPr>
                          <m:t>𝑨</m:t>
                        </m:r>
                      </m:e>
                    </m:acc>
                    <m:r>
                      <a:rPr lang="en-US" i="1" baseline="-25000" dirty="0">
                        <a:latin typeface="Cambria Math"/>
                      </a:rPr>
                      <m:t>𝑀</m:t>
                    </m:r>
                    <m:r>
                      <a:rPr lang="en-US" b="1" i="1" dirty="0" smtClean="0">
                        <a:latin typeface="Cambria Math"/>
                      </a:rPr>
                      <m:t>=</m:t>
                    </m:r>
                    <m:r>
                      <a:rPr lang="en-US" b="1" i="1" smtClean="0">
                        <a:latin typeface="Cambria Math"/>
                      </a:rPr>
                      <m:t>𝑺</m:t>
                    </m:r>
                    <m:r>
                      <a:rPr lang="en-US" i="1" baseline="-25000">
                        <a:latin typeface="Cambria Math"/>
                      </a:rPr>
                      <m:t>𝑀</m:t>
                    </m:r>
                    <m:acc>
                      <m:accPr>
                        <m:chr m:val="̃"/>
                        <m:ctrlPr>
                          <a:rPr lang="en-US" b="1" i="1" dirty="0">
                            <a:latin typeface="Cambria Math"/>
                          </a:rPr>
                        </m:ctrlPr>
                      </m:accPr>
                      <m:e>
                        <m:r>
                          <a:rPr lang="en-US" b="1" i="1" dirty="0">
                            <a:latin typeface="Cambria Math"/>
                          </a:rPr>
                          <m:t>𝑫</m:t>
                        </m:r>
                      </m:e>
                    </m:acc>
                    <m:r>
                      <a:rPr lang="en-US" i="1" baseline="-25000" dirty="0">
                        <a:latin typeface="Cambria Math"/>
                      </a:rPr>
                      <m:t>𝑀</m:t>
                    </m:r>
                    <m:r>
                      <a:rPr lang="en-US" b="1" i="1">
                        <a:latin typeface="Cambria Math"/>
                      </a:rPr>
                      <m:t>𝑺</m:t>
                    </m:r>
                    <m:r>
                      <a:rPr lang="en-US" i="1" baseline="-25000">
                        <a:latin typeface="Cambria Math"/>
                      </a:rPr>
                      <m:t>𝑀</m:t>
                    </m:r>
                    <m:r>
                      <m:rPr>
                        <m:nor/>
                      </m:rPr>
                      <a:rPr lang="en-US" baseline="30000" dirty="0">
                        <a:latin typeface="Calibri" panose="020F0502020204030204" pitchFamily="34" charset="0"/>
                      </a:rPr>
                      <m:t>−1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295400"/>
                <a:ext cx="7772400" cy="3296736"/>
              </a:xfrm>
              <a:prstGeom prst="rect">
                <a:avLst/>
              </a:prstGeom>
              <a:blipFill rotWithShape="1">
                <a:blip r:embed="rId2"/>
                <a:stretch>
                  <a:fillRect l="-627" t="-926" b="-203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/>
          <p:cNvCxnSpPr/>
          <p:nvPr/>
        </p:nvCxnSpPr>
        <p:spPr bwMode="auto">
          <a:xfrm>
            <a:off x="838200" y="1676400"/>
            <a:ext cx="75438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790575" y="4803156"/>
                <a:ext cx="7543800" cy="23330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 smtClean="0">
                    <a:latin typeface="Calibri" panose="020F0502020204030204" pitchFamily="34" charset="0"/>
                  </a:rPr>
                  <a:t>Solution to optimization problem (1) may not be unique.</a:t>
                </a:r>
              </a:p>
              <a:p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 smtClean="0">
                    <a:latin typeface="Calibri" panose="020F0502020204030204" pitchFamily="34" charset="0"/>
                  </a:rPr>
                  <a:t>Can solve (1) for real or complex-conjugate pair eigenvalues: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dirty="0" smtClean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sz="2000" i="1" baseline="-25000" dirty="0">
                        <a:latin typeface="Cambria Math"/>
                        <a:ea typeface="Cambria Math"/>
                      </a:rPr>
                      <m:t>𝑗</m:t>
                    </m:r>
                    <m:r>
                      <a:rPr lang="en-US" sz="2000" i="1" baseline="30000" dirty="0">
                        <a:latin typeface="Cambria Math"/>
                        <a:ea typeface="Cambria Math"/>
                      </a:rPr>
                      <m:t>𝑢</m:t>
                    </m:r>
                    <m:r>
                      <a:rPr lang="en-US" sz="2000" i="1" dirty="0" smtClean="0">
                        <a:latin typeface="Cambria Math"/>
                        <a:ea typeface="Cambria Math"/>
                      </a:rPr>
                      <m:t>∈</m:t>
                    </m:r>
                    <m:r>
                      <a:rPr lang="en-US" sz="2000" i="1" dirty="0" smtClean="0">
                        <a:latin typeface="Cambria Math"/>
                        <a:ea typeface="Cambria Math"/>
                      </a:rPr>
                      <m:t>ℝ</m:t>
                    </m:r>
                  </m:oMath>
                </a14:m>
                <a:r>
                  <a:rPr lang="en-US" sz="2000" dirty="0" smtClean="0">
                    <a:latin typeface="Calibri" panose="020F0502020204030204" pitchFamily="34" charset="0"/>
                  </a:rPr>
                  <a:t> </a:t>
                </a:r>
                <a:r>
                  <a:rPr lang="en-US" sz="2000" dirty="0" err="1" smtClean="0">
                    <a:latin typeface="Calibri" panose="020F0502020204030204" pitchFamily="34" charset="0"/>
                  </a:rPr>
                  <a:t>s.t.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 constraint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sz="2000" i="1" baseline="-25000" dirty="0">
                        <a:latin typeface="Cambria Math"/>
                        <a:ea typeface="Cambria Math"/>
                      </a:rPr>
                      <m:t>𝑗</m:t>
                    </m:r>
                    <m:r>
                      <a:rPr lang="en-US" sz="2000" i="1" baseline="30000" dirty="0">
                        <a:latin typeface="Cambria Math"/>
                        <a:ea typeface="Cambria Math"/>
                      </a:rPr>
                      <m:t>𝑢</m:t>
                    </m:r>
                    <m:r>
                      <a:rPr lang="en-US" sz="2000" i="1" dirty="0" smtClean="0">
                        <a:latin typeface="Cambria Math"/>
                      </a:rPr>
                      <m:t>&lt;0</m:t>
                    </m:r>
                  </m:oMath>
                </a14:m>
                <a:r>
                  <a:rPr lang="en-US" sz="2000" dirty="0" smtClean="0">
                    <a:latin typeface="Calibri" panose="020F0502020204030204" pitchFamily="34" charset="0"/>
                  </a:rPr>
                  <a:t>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000" i="1" dirty="0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sz="2000" i="1" baseline="-25000" dirty="0">
                        <a:latin typeface="Cambria Math"/>
                        <a:ea typeface="Cambria Math"/>
                      </a:rPr>
                      <m:t>𝑗</m:t>
                    </m:r>
                    <m:r>
                      <a:rPr lang="en-US" sz="2000" i="1" baseline="30000" dirty="0">
                        <a:latin typeface="Cambria Math"/>
                        <a:ea typeface="Cambria Math"/>
                      </a:rPr>
                      <m:t>𝑢</m:t>
                    </m:r>
                  </m:oMath>
                </a14:m>
                <a:r>
                  <a:rPr lang="en-US" sz="2000" dirty="0" smtClean="0">
                    <a:latin typeface="Calibri" panose="020F0502020204030204" pitchFamily="34" charset="0"/>
                  </a:rPr>
                  <a:t>=</a:t>
                </a:r>
                <a:r>
                  <a:rPr lang="en-US" sz="2000" dirty="0">
                    <a:latin typeface="Calibri" panose="020F0502020204030204" pitchFamily="34" charset="0"/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sz="2000" i="1" baseline="-25000" dirty="0">
                        <a:latin typeface="Cambria Math"/>
                        <a:ea typeface="Cambria Math"/>
                      </a:rPr>
                      <m:t>𝑗</m:t>
                    </m:r>
                    <m:r>
                      <a:rPr lang="en-US" sz="2000" i="1" baseline="30000" dirty="0">
                        <a:latin typeface="Cambria Math"/>
                        <a:ea typeface="Cambria Math"/>
                      </a:rPr>
                      <m:t>𝑢</m:t>
                    </m:r>
                    <m:r>
                      <a:rPr lang="en-US" sz="2000" b="0" i="1" baseline="30000" dirty="0" smtClean="0">
                        <a:latin typeface="Cambria Math"/>
                        <a:ea typeface="Cambria Math"/>
                      </a:rPr>
                      <m:t>𝑟</m:t>
                    </m:r>
                    <m:r>
                      <a:rPr lang="en-US" sz="2000" i="1" dirty="0" smtClean="0">
                        <a:latin typeface="Cambria Math"/>
                      </a:rPr>
                      <m:t>+</m:t>
                    </m:r>
                    <m:r>
                      <a:rPr lang="en-US" sz="2000" i="1" dirty="0" smtClean="0">
                        <a:latin typeface="Cambria Math"/>
                      </a:rPr>
                      <m:t>𝑖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sz="2000" i="1" baseline="-25000" dirty="0">
                        <a:latin typeface="Cambria Math"/>
                        <a:ea typeface="Cambria Math"/>
                      </a:rPr>
                      <m:t>𝑗</m:t>
                    </m:r>
                    <m:r>
                      <a:rPr lang="en-US" sz="2000" i="1" baseline="30000" dirty="0">
                        <a:latin typeface="Cambria Math"/>
                        <a:ea typeface="Cambria Math"/>
                      </a:rPr>
                      <m:t>𝑢</m:t>
                    </m:r>
                    <m:r>
                      <a:rPr lang="en-US" sz="2000" b="0" i="1" baseline="30000" dirty="0" smtClean="0">
                        <a:latin typeface="Cambria Math"/>
                        <a:ea typeface="Cambria Math"/>
                      </a:rPr>
                      <m:t>𝑐</m:t>
                    </m:r>
                  </m:oMath>
                </a14:m>
                <a:r>
                  <a:rPr lang="en-US" sz="2000" dirty="0" smtClean="0">
                    <a:latin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2000" i="1" dirty="0">
                            <a:latin typeface="Cambria Math"/>
                            <a:ea typeface="Cambria Math"/>
                          </a:rPr>
                          <m:t>𝜆</m:t>
                        </m:r>
                      </m:e>
                      <m:sub>
                        <m:r>
                          <a:rPr lang="en-US" sz="2000" b="0" i="1" dirty="0" smtClean="0">
                            <a:latin typeface="Cambria Math"/>
                            <a:ea typeface="Cambria Math"/>
                          </a:rPr>
                          <m:t>𝑗</m:t>
                        </m:r>
                        <m:r>
                          <a:rPr lang="en-US" sz="2000" b="0" i="1" dirty="0" smtClean="0">
                            <a:latin typeface="Cambria Math"/>
                            <a:ea typeface="Cambria Math"/>
                          </a:rPr>
                          <m:t>+1</m:t>
                        </m:r>
                      </m:sub>
                    </m:sSub>
                    <m:r>
                      <a:rPr lang="en-US" sz="2000" i="1" baseline="30000" dirty="0">
                        <a:latin typeface="Cambria Math"/>
                        <a:ea typeface="Cambria Math"/>
                      </a:rPr>
                      <m:t>𝑢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=</a:t>
                </a:r>
                <a:r>
                  <a:rPr lang="en-US" sz="2000" dirty="0">
                    <a:latin typeface="Calibri" panose="020F0502020204030204" pitchFamily="34" charset="0"/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sz="2000" i="1" baseline="-25000" dirty="0">
                        <a:latin typeface="Cambria Math"/>
                        <a:ea typeface="Cambria Math"/>
                      </a:rPr>
                      <m:t>𝑗</m:t>
                    </m:r>
                    <m:r>
                      <a:rPr lang="en-US" sz="2000" i="1" baseline="30000" dirty="0">
                        <a:latin typeface="Cambria Math"/>
                        <a:ea typeface="Cambria Math"/>
                      </a:rPr>
                      <m:t>𝑢𝑟</m:t>
                    </m:r>
                    <m:r>
                      <a:rPr lang="en-US" sz="2000" b="0" i="1" dirty="0" smtClean="0">
                        <a:latin typeface="Cambria Math"/>
                      </a:rPr>
                      <m:t>−</m:t>
                    </m:r>
                    <m:r>
                      <a:rPr lang="en-US" sz="2000" i="1" dirty="0">
                        <a:latin typeface="Cambria Math"/>
                      </a:rPr>
                      <m:t>𝑖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sz="2000" i="1" baseline="-25000" dirty="0">
                        <a:latin typeface="Cambria Math"/>
                        <a:ea typeface="Cambria Math"/>
                      </a:rPr>
                      <m:t>𝑗</m:t>
                    </m:r>
                    <m:r>
                      <a:rPr lang="en-US" sz="2000" i="1" baseline="30000" dirty="0">
                        <a:latin typeface="Cambria Math"/>
                        <a:ea typeface="Cambria Math"/>
                      </a:rPr>
                      <m:t>𝑢𝑐</m:t>
                    </m:r>
                  </m:oMath>
                </a14:m>
                <a:r>
                  <a:rPr lang="en-US" sz="2000" dirty="0" smtClean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/>
                        <a:ea typeface="Cambria Math"/>
                      </a:rPr>
                      <m:t>∈</m:t>
                    </m:r>
                    <m:r>
                      <a:rPr lang="en-US" sz="2000" i="1" dirty="0" smtClean="0">
                        <a:latin typeface="Cambria Math"/>
                        <a:ea typeface="Cambria Math"/>
                      </a:rPr>
                      <m:t>ℂ</m:t>
                    </m:r>
                    <m:r>
                      <a:rPr lang="en-US" sz="2000" i="1" dirty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2000" dirty="0" smtClean="0">
                    <a:latin typeface="Calibri" panose="020F0502020204030204" pitchFamily="34" charset="0"/>
                  </a:rPr>
                  <a:t>where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sz="2000" i="1" baseline="-25000" dirty="0">
                        <a:latin typeface="Cambria Math"/>
                        <a:ea typeface="Cambria Math"/>
                      </a:rPr>
                      <m:t>𝑗</m:t>
                    </m:r>
                    <m:r>
                      <a:rPr lang="en-US" sz="2000" i="1" baseline="30000" dirty="0">
                        <a:latin typeface="Cambria Math"/>
                        <a:ea typeface="Cambria Math"/>
                      </a:rPr>
                      <m:t>𝑢</m:t>
                    </m:r>
                    <m:r>
                      <a:rPr lang="en-US" sz="2000" b="0" i="1" baseline="30000" dirty="0" smtClean="0">
                        <a:latin typeface="Cambria Math"/>
                        <a:ea typeface="Cambria Math"/>
                      </a:rPr>
                      <m:t>𝑟</m:t>
                    </m:r>
                    <m:r>
                      <a:rPr lang="en-US" sz="2000" b="0" i="1" dirty="0" smtClean="0">
                        <a:latin typeface="Cambria Math"/>
                        <a:ea typeface="Cambria Math"/>
                      </a:rPr>
                      <m:t>,</m:t>
                    </m:r>
                    <m:r>
                      <a:rPr lang="en-US" sz="2000" i="1" dirty="0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sz="2000" i="1" baseline="-25000" dirty="0">
                        <a:latin typeface="Cambria Math"/>
                        <a:ea typeface="Cambria Math"/>
                      </a:rPr>
                      <m:t>𝑗</m:t>
                    </m:r>
                    <m:r>
                      <a:rPr lang="en-US" sz="2000" i="1" baseline="30000" dirty="0">
                        <a:latin typeface="Cambria Math"/>
                        <a:ea typeface="Cambria Math"/>
                      </a:rPr>
                      <m:t>𝑢</m:t>
                    </m:r>
                    <m:r>
                      <a:rPr lang="en-US" sz="2000" b="0" i="1" baseline="30000" dirty="0" smtClean="0">
                        <a:latin typeface="Cambria Math"/>
                        <a:ea typeface="Cambria Math"/>
                      </a:rPr>
                      <m:t>𝑐</m:t>
                    </m:r>
                  </m:oMath>
                </a14:m>
                <a:r>
                  <a:rPr lang="en-US" sz="2000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/>
                        <a:ea typeface="Cambria Math"/>
                      </a:rPr>
                      <m:t>∈</m:t>
                    </m:r>
                    <m:r>
                      <a:rPr lang="en-US" sz="2000" i="1" dirty="0">
                        <a:latin typeface="Cambria Math"/>
                        <a:ea typeface="Cambria Math"/>
                      </a:rPr>
                      <m:t>ℝ</m:t>
                    </m:r>
                    <m:r>
                      <a:rPr lang="en-US" sz="2000" i="1" dirty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2000" dirty="0" smtClean="0">
                    <a:latin typeface="Calibri" panose="020F0502020204030204" pitchFamily="34" charset="0"/>
                  </a:rPr>
                  <a:t> s.t</a:t>
                </a:r>
                <a:r>
                  <a:rPr lang="en-US" sz="2000" dirty="0" err="1" smtClean="0">
                    <a:latin typeface="Calibri" panose="020F0502020204030204" pitchFamily="34" charset="0"/>
                  </a:rPr>
                  <a:t>.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 constraint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sz="2000" i="1" baseline="-25000" dirty="0">
                        <a:latin typeface="Cambria Math"/>
                        <a:ea typeface="Cambria Math"/>
                      </a:rPr>
                      <m:t>𝑗</m:t>
                    </m:r>
                    <m:r>
                      <a:rPr lang="en-US" sz="2000" i="1" baseline="30000" dirty="0">
                        <a:latin typeface="Cambria Math"/>
                        <a:ea typeface="Cambria Math"/>
                      </a:rPr>
                      <m:t>𝑢</m:t>
                    </m:r>
                    <m:r>
                      <a:rPr lang="en-US" sz="2000" b="0" i="1" baseline="30000" dirty="0" smtClean="0">
                        <a:latin typeface="Cambria Math"/>
                        <a:ea typeface="Cambria Math"/>
                      </a:rPr>
                      <m:t>𝑟</m:t>
                    </m:r>
                    <m:r>
                      <a:rPr lang="en-US" sz="2000" i="1" dirty="0">
                        <a:latin typeface="Cambria Math"/>
                      </a:rPr>
                      <m:t>&lt;0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.</a:t>
                </a:r>
                <a:endParaRPr lang="en-US" sz="2000" dirty="0" smtClean="0">
                  <a:latin typeface="Calibri" panose="020F050202020403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sz="2000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575" y="4803156"/>
                <a:ext cx="7543800" cy="2333011"/>
              </a:xfrm>
              <a:prstGeom prst="rect">
                <a:avLst/>
              </a:prstGeom>
              <a:blipFill rotWithShape="1">
                <a:blip r:embed="rId3"/>
                <a:stretch>
                  <a:fillRect l="-728" t="-13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990600" y="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35993879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197579" y="0"/>
            <a:ext cx="609295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Numerical Results: Electrostatically </a:t>
            </a:r>
          </a:p>
          <a:p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Actuated Beam Benchmark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57200" y="1295400"/>
                <a:ext cx="5410200" cy="51090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FOM = 1D model of electrostatically actuated beam.</a:t>
                </a:r>
              </a:p>
              <a:p>
                <a:endParaRPr lang="en-US" sz="800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Application of model: </a:t>
                </a:r>
                <a:r>
                  <a:rPr lang="en-US" dirty="0" err="1" smtClean="0">
                    <a:latin typeface="Calibri" panose="020F0502020204030204" pitchFamily="34" charset="0"/>
                  </a:rPr>
                  <a:t>microelectromechanical</a:t>
                </a:r>
                <a:r>
                  <a:rPr lang="en-US" dirty="0" smtClean="0">
                    <a:latin typeface="Calibri" panose="020F0502020204030204" pitchFamily="34" charset="0"/>
                  </a:rPr>
                  <a:t> systems (MEMS) devices such as electromechanical radio frequency (RF) filters.</a:t>
                </a:r>
              </a:p>
              <a:p>
                <a:endParaRPr lang="en-US" sz="800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1 input corresponding to periodic on/off switching, 1 output, initial condition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𝒙</m:t>
                    </m:r>
                    <m:r>
                      <a:rPr lang="en-US" i="1" dirty="0" smtClean="0">
                        <a:latin typeface="Cambria Math"/>
                      </a:rPr>
                      <m:t>(0)=</m:t>
                    </m:r>
                    <m:r>
                      <a:rPr lang="en-US" b="1" i="1" dirty="0" smtClean="0">
                        <a:latin typeface="Cambria Math"/>
                      </a:rPr>
                      <m:t>𝟎</m:t>
                    </m:r>
                    <m:r>
                      <a:rPr lang="en-US" i="1" baseline="-25000" dirty="0" smtClean="0">
                        <a:latin typeface="Cambria Math"/>
                      </a:rPr>
                      <m:t>𝑁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.</a:t>
                </a:r>
              </a:p>
              <a:p>
                <a:endParaRPr lang="en-US" sz="800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Second order linear semi-discrete system of the form: </a:t>
                </a:r>
              </a:p>
              <a:p>
                <a:endParaRPr lang="en-US" sz="800" dirty="0" smtClean="0">
                  <a:latin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𝑴</m:t>
                      </m:r>
                      <m:acc>
                        <m:accPr>
                          <m:chr m:val="̈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</m:e>
                      </m:acc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r>
                        <a:rPr lang="en-US" b="1" i="1" smtClean="0">
                          <a:latin typeface="Cambria Math"/>
                        </a:rPr>
                        <m:t>𝑬</m:t>
                      </m:r>
                      <m:acc>
                        <m:accPr>
                          <m:chr m:val="̇"/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</m:e>
                      </m:acc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r>
                        <a:rPr lang="en-US" b="1" i="1" smtClean="0">
                          <a:latin typeface="Cambria Math"/>
                        </a:rPr>
                        <m:t>𝑲𝒙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1" i="1" smtClean="0">
                          <a:latin typeface="Cambria Math"/>
                        </a:rPr>
                        <m:t>𝑩𝒖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b="0" dirty="0" smtClean="0">
                  <a:latin typeface="Calibri" panose="020F0502020204030204" pitchFamily="34" charset="0"/>
                </a:endParaRPr>
              </a:p>
              <a:p>
                <a:r>
                  <a:rPr lang="en-US" b="0" dirty="0" smtClean="0">
                    <a:latin typeface="Calibri" panose="020F0502020204030204" pitchFamily="34" charset="0"/>
                  </a:rPr>
                  <a:t>                                            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/>
                      </a:rPr>
                      <m:t> </m:t>
                    </m:r>
                    <m:r>
                      <a:rPr lang="en-US" b="1" i="1" smtClean="0">
                        <a:latin typeface="Cambria Math"/>
                      </a:rPr>
                      <m:t>𝒚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  <m:r>
                      <a:rPr lang="en-US" b="1" i="1" smtClean="0">
                        <a:latin typeface="Cambria Math"/>
                      </a:rPr>
                      <m:t>𝑪𝒙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endParaRPr lang="en-US" b="0" dirty="0" smtClean="0">
                  <a:latin typeface="Calibri" panose="020F0502020204030204" pitchFamily="34" charset="0"/>
                </a:endParaRPr>
              </a:p>
              <a:p>
                <a:endParaRPr lang="en-US" sz="800" b="0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Matrices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𝑴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𝑬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𝑲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𝑩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𝑪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specifying the problem downloaded from the </a:t>
                </a:r>
                <a:r>
                  <a:rPr lang="en-US" dirty="0" err="1" smtClean="0">
                    <a:latin typeface="Calibri" panose="020F0502020204030204" pitchFamily="34" charset="0"/>
                  </a:rPr>
                  <a:t>Oberwolfach</a:t>
                </a:r>
                <a:r>
                  <a:rPr lang="en-US" dirty="0" smtClean="0">
                    <a:latin typeface="Calibri" panose="020F0502020204030204" pitchFamily="34" charset="0"/>
                  </a:rPr>
                  <a:t> ROM      repository*. </a:t>
                </a:r>
              </a:p>
              <a:p>
                <a:endParaRPr lang="en-US" sz="800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2</a:t>
                </a:r>
                <a:r>
                  <a:rPr lang="en-US" baseline="30000" dirty="0" smtClean="0">
                    <a:latin typeface="Calibri" panose="020F0502020204030204" pitchFamily="34" charset="0"/>
                  </a:rPr>
                  <a:t>nd</a:t>
                </a:r>
                <a:r>
                  <a:rPr lang="en-US" dirty="0" smtClean="0">
                    <a:latin typeface="Calibri" panose="020F0502020204030204" pitchFamily="34" charset="0"/>
                  </a:rPr>
                  <a:t> order linear system re-written as 1</a:t>
                </a:r>
                <a:r>
                  <a:rPr lang="en-US" baseline="30000" dirty="0" smtClean="0">
                    <a:latin typeface="Calibri" panose="020F0502020204030204" pitchFamily="34" charset="0"/>
                  </a:rPr>
                  <a:t>st</a:t>
                </a:r>
                <a:r>
                  <a:rPr lang="en-US" dirty="0" smtClean="0">
                    <a:latin typeface="Calibri" panose="020F0502020204030204" pitchFamily="34" charset="0"/>
                  </a:rPr>
                  <a:t> order LTI system for purpose of analysis/model reduction.</a:t>
                </a:r>
              </a:p>
              <a:p>
                <a:endParaRPr lang="en-US" sz="800" dirty="0" smtClean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295400"/>
                <a:ext cx="5410200" cy="5109091"/>
              </a:xfrm>
              <a:prstGeom prst="rect">
                <a:avLst/>
              </a:prstGeom>
              <a:blipFill rotWithShape="1">
                <a:blip r:embed="rId2"/>
                <a:stretch>
                  <a:fillRect l="-676" t="-597" r="-10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3505200"/>
            <a:ext cx="2971800" cy="2222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1524000"/>
            <a:ext cx="3181350" cy="1424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19800" y="58674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FOM is stable.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6474023"/>
            <a:ext cx="8077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latin typeface="Calibri" panose="020F0502020204030204" pitchFamily="34" charset="0"/>
              </a:rPr>
              <a:t>*</a:t>
            </a:r>
            <a:r>
              <a:rPr lang="en-US" sz="1400" dirty="0">
                <a:latin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</a:rPr>
              <a:t>Oberwolfach</a:t>
            </a:r>
            <a:r>
              <a:rPr lang="en-US" sz="1400" dirty="0">
                <a:latin typeface="Calibri" panose="020F0502020204030204" pitchFamily="34" charset="0"/>
              </a:rPr>
              <a:t> ROM benchmark repository: </a:t>
            </a:r>
            <a:r>
              <a:rPr lang="en-US" sz="1400" dirty="0">
                <a:latin typeface="Calibri" panose="020F0502020204030204" pitchFamily="34" charset="0"/>
                <a:hlinkClick r:id="rId5"/>
              </a:rPr>
              <a:t>http://simulation.uni-freiburg.de/downloads/benchmark</a:t>
            </a:r>
            <a:r>
              <a:rPr lang="en-US" sz="1400" dirty="0" smtClean="0">
                <a:latin typeface="Calibri" panose="020F0502020204030204" pitchFamily="34" charset="0"/>
              </a:rPr>
              <a:t>.</a:t>
            </a:r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0600" y="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13815526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429000"/>
            <a:ext cx="4567381" cy="34255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6200" y="1143000"/>
                <a:ext cx="9144000" cy="27392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𝑀</m:t>
                    </m:r>
                    <m:r>
                      <a:rPr lang="en-US" i="1" dirty="0" smtClean="0">
                        <a:latin typeface="Cambria Math"/>
                      </a:rPr>
                      <m:t>=17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POD/Galerkin ROM constructed </a:t>
                </a:r>
                <a:r>
                  <a:rPr lang="en-US" dirty="0">
                    <a:latin typeface="Calibri" panose="020F0502020204030204" pitchFamily="34" charset="0"/>
                  </a:rPr>
                  <a:t>f</a:t>
                </a:r>
                <a:r>
                  <a:rPr lang="en-US" dirty="0" smtClean="0">
                    <a:latin typeface="Calibri" panose="020F0502020204030204" pitchFamily="34" charset="0"/>
                  </a:rPr>
                  <a:t>rom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𝐾</m:t>
                    </m:r>
                    <m:r>
                      <a:rPr lang="en-US" i="1" dirty="0" smtClean="0">
                        <a:latin typeface="Cambria Math"/>
                      </a:rPr>
                      <m:t>=1000 </m:t>
                    </m:r>
                    <m:r>
                      <a:rPr lang="en-US" b="0" i="0" dirty="0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snapshots up to time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𝑡</m:t>
                    </m:r>
                    <m:r>
                      <a:rPr lang="en-US" i="1" dirty="0" smtClean="0">
                        <a:latin typeface="Cambria Math"/>
                      </a:rPr>
                      <m:t>=0.05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.  </a:t>
                </a:r>
              </a:p>
              <a:p>
                <a:endParaRPr lang="en-US" sz="800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𝑀</m:t>
                    </m:r>
                    <m:r>
                      <a:rPr lang="en-US" i="1" dirty="0" smtClean="0">
                        <a:latin typeface="Cambria Math"/>
                      </a:rPr>
                      <m:t>=17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POD/Galerkin ROM has </a:t>
                </a:r>
                <a:r>
                  <a:rPr lang="en-US" dirty="0">
                    <a:latin typeface="Calibri" panose="020F0502020204030204" pitchFamily="34" charset="0"/>
                  </a:rPr>
                  <a:t>4</a:t>
                </a:r>
                <a:r>
                  <a:rPr lang="en-US" dirty="0" smtClean="0">
                    <a:latin typeface="Calibri" panose="020F0502020204030204" pitchFamily="34" charset="0"/>
                  </a:rPr>
                  <a:t> </a:t>
                </a:r>
                <a:r>
                  <a:rPr lang="en-US" dirty="0">
                    <a:latin typeface="Calibri" panose="020F0502020204030204" pitchFamily="34" charset="0"/>
                  </a:rPr>
                  <a:t>u</a:t>
                </a:r>
                <a:r>
                  <a:rPr lang="en-US" dirty="0" smtClean="0">
                    <a:latin typeface="Calibri" panose="020F0502020204030204" pitchFamily="34" charset="0"/>
                  </a:rPr>
                  <a:t>nstable eigenvalues (all real).</a:t>
                </a:r>
              </a:p>
              <a:p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marL="742950" lvl="1" indent="-285750">
                  <a:buFont typeface="Arial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Two options for ROM stabilization optimization problem: </a:t>
                </a:r>
              </a:p>
              <a:p>
                <a:pPr lvl="1"/>
                <a:endParaRPr lang="en-US" sz="400" dirty="0">
                  <a:latin typeface="Calibri" panose="020F0502020204030204" pitchFamily="34" charset="0"/>
                </a:endParaRPr>
              </a:p>
              <a:p>
                <a:pPr lvl="2"/>
                <a:r>
                  <a:rPr lang="en-US" b="1" i="1" dirty="0">
                    <a:latin typeface="Calibri" panose="020F0502020204030204" pitchFamily="34" charset="0"/>
                  </a:rPr>
                  <a:t>Option 1:</a:t>
                </a:r>
                <a:r>
                  <a:rPr lang="en-US" i="1" dirty="0">
                    <a:latin typeface="Calibri" panose="020F0502020204030204" pitchFamily="34" charset="0"/>
                  </a:rPr>
                  <a:t> </a:t>
                </a:r>
                <a:r>
                  <a:rPr lang="en-US" dirty="0">
                    <a:latin typeface="Calibri" panose="020F0502020204030204" pitchFamily="34" charset="0"/>
                  </a:rPr>
                  <a:t>Solve for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i="1" baseline="-25000">
                        <a:latin typeface="Cambria Math"/>
                        <a:ea typeface="Cambria Math"/>
                      </a:rPr>
                      <m:t>1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,</m:t>
                    </m:r>
                    <m:r>
                      <a:rPr lang="el-GR" i="1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i="1" baseline="-25000">
                        <a:latin typeface="Cambria Math"/>
                        <a:ea typeface="Cambria Math"/>
                      </a:rPr>
                      <m:t>2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,</m:t>
                    </m:r>
                    <m:r>
                      <a:rPr lang="el-GR" i="1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i="1" baseline="-25000">
                        <a:latin typeface="Cambria Math"/>
                        <a:ea typeface="Cambria Math"/>
                      </a:rPr>
                      <m:t>3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,</m:t>
                    </m:r>
                    <m:r>
                      <a:rPr lang="el-GR" i="1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i="1" baseline="-25000">
                        <a:latin typeface="Cambria Math"/>
                        <a:ea typeface="Cambria Math"/>
                      </a:rPr>
                      <m:t>4</m:t>
                    </m:r>
                    <m:r>
                      <a:rPr lang="en-US" i="1" dirty="0">
                        <a:latin typeface="Cambria Math"/>
                        <a:ea typeface="Cambria Math"/>
                      </a:rPr>
                      <m:t>∈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ℝ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</a:t>
                </a:r>
                <a:r>
                  <a:rPr lang="en-US" dirty="0" err="1">
                    <a:latin typeface="Calibri" panose="020F0502020204030204" pitchFamily="34" charset="0"/>
                  </a:rPr>
                  <a:t>s.t.</a:t>
                </a:r>
                <a:r>
                  <a:rPr lang="en-US" dirty="0">
                    <a:latin typeface="Calibri" panose="020F0502020204030204" pitchFamily="34" charset="0"/>
                  </a:rPr>
                  <a:t> the constraint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i="1" baseline="-25000">
                        <a:latin typeface="Cambria Math"/>
                        <a:ea typeface="Cambria Math"/>
                      </a:rPr>
                      <m:t>1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,</m:t>
                    </m:r>
                    <m:r>
                      <a:rPr lang="el-GR" i="1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i="1" baseline="-25000">
                        <a:latin typeface="Cambria Math"/>
                        <a:ea typeface="Cambria Math"/>
                      </a:rPr>
                      <m:t>2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,</m:t>
                    </m:r>
                    <m:r>
                      <a:rPr lang="el-GR" i="1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i="1" baseline="-25000">
                        <a:latin typeface="Cambria Math"/>
                        <a:ea typeface="Cambria Math"/>
                      </a:rPr>
                      <m:t>3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,</m:t>
                    </m:r>
                    <m:r>
                      <a:rPr lang="el-GR" i="1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i="1" baseline="-25000">
                        <a:latin typeface="Cambria Math"/>
                        <a:ea typeface="Cambria Math"/>
                      </a:rPr>
                      <m:t>4</m:t>
                    </m:r>
                    <m:r>
                      <a:rPr lang="en-US" i="1" dirty="0">
                        <a:latin typeface="Cambria Math"/>
                      </a:rPr>
                      <m:t>&lt;0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.</a:t>
                </a:r>
              </a:p>
              <a:p>
                <a:pPr lvl="2"/>
                <a:endParaRPr lang="en-US" sz="400" dirty="0">
                  <a:latin typeface="Calibri" panose="020F0502020204030204" pitchFamily="34" charset="0"/>
                </a:endParaRPr>
              </a:p>
              <a:p>
                <a:pPr lvl="2"/>
                <a:r>
                  <a:rPr lang="en-US" b="1" i="1" dirty="0">
                    <a:latin typeface="Calibri" panose="020F0502020204030204" pitchFamily="34" charset="0"/>
                  </a:rPr>
                  <a:t>Option 2:</a:t>
                </a:r>
                <a:r>
                  <a:rPr lang="en-US" dirty="0">
                    <a:latin typeface="Calibri" panose="020F0502020204030204" pitchFamily="34" charset="0"/>
                  </a:rPr>
                  <a:t> Solve for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i="1" baseline="-25000">
                        <a:latin typeface="Cambria Math"/>
                        <a:ea typeface="Cambria Math"/>
                      </a:rPr>
                      <m:t>1</m:t>
                    </m:r>
                    <m:r>
                      <a:rPr lang="en-US" i="1" dirty="0">
                        <a:latin typeface="Cambria Math"/>
                      </a:rPr>
                      <m:t>+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i="1" baseline="-25000">
                        <a:latin typeface="Cambria Math"/>
                        <a:ea typeface="Cambria Math"/>
                      </a:rPr>
                      <m:t>2</m:t>
                    </m:r>
                    <m:r>
                      <a:rPr lang="en-US" i="1" dirty="0">
                        <a:latin typeface="Cambria Math"/>
                      </a:rPr>
                      <m:t>𝑖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i="1" baseline="-25000">
                        <a:latin typeface="Cambria Math"/>
                        <a:ea typeface="Cambria Math"/>
                      </a:rPr>
                      <m:t>1</m:t>
                    </m:r>
                    <m:r>
                      <a:rPr lang="en-US" i="1" dirty="0">
                        <a:latin typeface="Cambria Math"/>
                      </a:rPr>
                      <m:t>−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i="1" baseline="-25000">
                        <a:latin typeface="Cambria Math"/>
                        <a:ea typeface="Cambria Math"/>
                      </a:rPr>
                      <m:t>2</m:t>
                    </m:r>
                    <m:r>
                      <a:rPr lang="en-US" i="1" dirty="0">
                        <a:latin typeface="Cambria Math"/>
                      </a:rPr>
                      <m:t>𝑖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,</a:t>
                </a:r>
                <a:r>
                  <a:rPr lang="en-US" dirty="0">
                    <a:latin typeface="Calibri" panose="020F0502020204030204" pitchFamily="34" charset="0"/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i="1" baseline="-25000">
                        <a:latin typeface="Cambria Math"/>
                        <a:ea typeface="Cambria Math"/>
                      </a:rPr>
                      <m:t>3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+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b="0" i="1" baseline="-25000" smtClean="0">
                        <a:latin typeface="Cambria Math"/>
                        <a:ea typeface="Cambria Math"/>
                      </a:rPr>
                      <m:t>4</m:t>
                    </m:r>
                    <m:r>
                      <a:rPr lang="en-US" i="1" dirty="0">
                        <a:latin typeface="Cambria Math"/>
                      </a:rPr>
                      <m:t>𝑖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,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/>
                        <a:ea typeface="Cambria Math"/>
                      </a:rPr>
                      <m:t>  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i="1" baseline="-25000">
                        <a:latin typeface="Cambria Math"/>
                        <a:ea typeface="Cambria Math"/>
                      </a:rPr>
                      <m:t>3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−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i="1" baseline="-25000">
                        <a:latin typeface="Cambria Math"/>
                        <a:ea typeface="Cambria Math"/>
                      </a:rPr>
                      <m:t>4</m:t>
                    </m:r>
                    <m:r>
                      <a:rPr lang="en-US" i="1" dirty="0">
                        <a:latin typeface="Cambria Math"/>
                      </a:rPr>
                      <m:t>𝑖</m:t>
                    </m:r>
                    <m:r>
                      <a:rPr lang="en-US" i="1" dirty="0">
                        <a:latin typeface="Cambria Math"/>
                        <a:ea typeface="Cambria Math"/>
                      </a:rPr>
                      <m:t>∈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ℂ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 s.t</a:t>
                </a:r>
                <a:r>
                  <a:rPr lang="en-US" dirty="0" err="1">
                    <a:latin typeface="Calibri" panose="020F0502020204030204" pitchFamily="34" charset="0"/>
                  </a:rPr>
                  <a:t>.</a:t>
                </a:r>
                <a:r>
                  <a:rPr lang="en-US" dirty="0">
                    <a:latin typeface="Calibri" panose="020F0502020204030204" pitchFamily="34" charset="0"/>
                  </a:rPr>
                  <a:t> the constraint </a:t>
                </a:r>
                <a:endParaRPr lang="en-US" dirty="0" smtClean="0">
                  <a:latin typeface="Calibri" panose="020F0502020204030204" pitchFamily="34" charset="0"/>
                </a:endParaRPr>
              </a:p>
              <a:p>
                <a:pPr lvl="2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  <a:ea typeface="Cambria Math"/>
                        </a:rPr>
                        <m:t>𝜆</m:t>
                      </m:r>
                      <m:r>
                        <a:rPr lang="en-US" i="1" baseline="-25000">
                          <a:latin typeface="Cambria Math"/>
                          <a:ea typeface="Cambria Math"/>
                        </a:rPr>
                        <m:t>1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el-GR" i="1">
                          <a:latin typeface="Cambria Math"/>
                          <a:ea typeface="Cambria Math"/>
                        </a:rPr>
                        <m:t>𝜆</m:t>
                      </m:r>
                      <m:r>
                        <a:rPr lang="en-US" i="1" baseline="-25000">
                          <a:latin typeface="Cambria Math"/>
                          <a:ea typeface="Cambria Math"/>
                        </a:rPr>
                        <m:t>3</m:t>
                      </m:r>
                      <m:r>
                        <a:rPr lang="en-US" i="1" dirty="0">
                          <a:latin typeface="Cambria Math"/>
                        </a:rPr>
                        <m:t>&lt;0</m:t>
                      </m:r>
                      <m:r>
                        <a:rPr lang="en-US" b="0" i="0" dirty="0" smtClean="0">
                          <a:latin typeface="Cambria Math"/>
                        </a:rPr>
                        <m:t>.</m:t>
                      </m:r>
                    </m:oMath>
                  </m:oMathPara>
                </a14:m>
                <a:endParaRPr lang="en-US" dirty="0" smtClean="0">
                  <a:latin typeface="Calibri" panose="020F0502020204030204" pitchFamily="34" charset="0"/>
                </a:endParaRPr>
              </a:p>
              <a:p>
                <a:pPr lvl="2"/>
                <a:endParaRPr lang="en-US" sz="800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Initial guess for </a:t>
                </a:r>
                <a:r>
                  <a:rPr lang="en-US" dirty="0" err="1">
                    <a:latin typeface="MingLiU" panose="02020509000000000000" pitchFamily="49" charset="-120"/>
                    <a:ea typeface="MingLiU" panose="02020509000000000000" pitchFamily="49" charset="-120"/>
                  </a:rPr>
                  <a:t>fmincon</a:t>
                </a:r>
                <a:r>
                  <a:rPr lang="en-US" dirty="0">
                    <a:latin typeface="Calibri" panose="020F0502020204030204" pitchFamily="34" charset="0"/>
                  </a:rPr>
                  <a:t> interior point method: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i="1" baseline="-25000">
                        <a:latin typeface="Cambria Math"/>
                        <a:ea typeface="Cambria Math"/>
                      </a:rPr>
                      <m:t>1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=</m:t>
                    </m:r>
                    <m:r>
                      <a:rPr lang="el-GR" i="1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i="1" baseline="-25000">
                        <a:latin typeface="Cambria Math"/>
                        <a:ea typeface="Cambria Math"/>
                      </a:rPr>
                      <m:t>2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=</m:t>
                    </m:r>
                    <m:r>
                      <a:rPr lang="el-GR" i="1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i="1" baseline="-25000">
                        <a:latin typeface="Cambria Math"/>
                        <a:ea typeface="Cambria Math"/>
                      </a:rPr>
                      <m:t>3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=</m:t>
                    </m:r>
                    <m:r>
                      <a:rPr lang="el-GR" i="1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i="1" baseline="-25000">
                        <a:latin typeface="Cambria Math"/>
                        <a:ea typeface="Cambria Math"/>
                      </a:rPr>
                      <m:t>4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=−1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.</a:t>
                </a:r>
              </a:p>
              <a:p>
                <a:pPr lvl="2"/>
                <a:endParaRPr lang="en-US" dirty="0" smtClean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1143000"/>
                <a:ext cx="9144000" cy="2739211"/>
              </a:xfrm>
              <a:prstGeom prst="rect">
                <a:avLst/>
              </a:prstGeom>
              <a:blipFill rotWithShape="1">
                <a:blip r:embed="rId3"/>
                <a:stretch>
                  <a:fillRect l="-467" t="-11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31925247"/>
                  </p:ext>
                </p:extLst>
              </p:nvPr>
            </p:nvGraphicFramePr>
            <p:xfrm>
              <a:off x="4686300" y="3749574"/>
              <a:ext cx="3938651" cy="287982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109851"/>
                    <a:gridCol w="1828800"/>
                  </a:tblGrid>
                  <a:tr h="132080">
                    <a:tc>
                      <a:txBody>
                        <a:bodyPr/>
                        <a:lstStyle/>
                        <a:p>
                          <a:pPr algn="ctr"/>
                          <a:endParaRPr lang="en-US" b="1" dirty="0" smtClean="0">
                            <a:latin typeface="Calibri" panose="020F0502020204030204" pitchFamily="34" charset="0"/>
                          </a:endParaRPr>
                        </a:p>
                        <a:p>
                          <a:pPr algn="ctr"/>
                          <a:endParaRPr lang="en-US" b="1" dirty="0" smtClean="0">
                            <a:latin typeface="Calibri" panose="020F0502020204030204" pitchFamily="34" charset="0"/>
                          </a:endParaRPr>
                        </a:p>
                        <a:p>
                          <a:pPr algn="ctr"/>
                          <a:r>
                            <a:rPr lang="en-US" b="1" dirty="0" smtClean="0">
                              <a:latin typeface="Calibri" panose="020F0502020204030204" pitchFamily="34" charset="0"/>
                            </a:rPr>
                            <a:t>ROM</a:t>
                          </a:r>
                          <a:endParaRPr lang="en-US" b="1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400" b="0" i="1" smtClean="0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en-US" sz="1400" i="1" smtClean="0">
                                            <a:latin typeface="Cambria Math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nary>
                                          <m:naryPr>
                                            <m:chr m:val="∑"/>
                                            <m:ctrlPr>
                                              <a:rPr lang="en-US" sz="1400" i="1" smtClean="0">
                                                <a:latin typeface="Cambria Math"/>
                                              </a:rPr>
                                            </m:ctrlPr>
                                          </m:naryPr>
                                          <m:sub>
                                            <m:r>
                                              <m:rPr>
                                                <m:brk m:alnAt="23"/>
                                              </m:rPr>
                                              <a:rPr lang="en-US" sz="1400" b="0" i="1" smtClean="0">
                                                <a:latin typeface="Cambria Math"/>
                                              </a:rPr>
                                              <m:t>𝑘</m:t>
                                            </m:r>
                                            <m:r>
                                              <a:rPr lang="en-US" sz="1400" b="0" i="1" smtClean="0">
                                                <a:latin typeface="Cambria Math"/>
                                              </a:rPr>
                                              <m:t>=1</m:t>
                                            </m:r>
                                          </m:sub>
                                          <m:sup>
                                            <m:r>
                                              <a:rPr lang="en-US" sz="1400" b="0" i="1" smtClean="0">
                                                <a:latin typeface="Cambria Math"/>
                                              </a:rPr>
                                              <m:t>𝐾</m:t>
                                            </m:r>
                                          </m:sup>
                                          <m:e>
                                            <m:r>
                                              <a:rPr lang="en-US" sz="1400" b="1" i="1" smtClean="0">
                                                <a:latin typeface="Cambria Math"/>
                                              </a:rPr>
                                              <m:t>|</m:t>
                                            </m:r>
                                            <m:d>
                                              <m:dPr>
                                                <m:begChr m:val="|"/>
                                                <m:endChr m:val="|"/>
                                                <m:ctrlPr>
                                                  <a:rPr lang="en-US" sz="1400" b="1" i="1" smtClean="0">
                                                    <a:latin typeface="Cambria Math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sz="1400" b="1" i="1" smtClean="0">
                                                    <a:latin typeface="Cambria Math"/>
                                                  </a:rPr>
                                                  <m:t>𝒚</m:t>
                                                </m:r>
                                                <m:r>
                                                  <a:rPr lang="en-US" sz="1400" b="0" i="1" baseline="30000" smtClean="0">
                                                    <a:latin typeface="Cambria Math"/>
                                                  </a:rPr>
                                                  <m:t>𝑘</m:t>
                                                </m:r>
                                                <m:r>
                                                  <a:rPr lang="en-US" sz="1400" b="0" i="1" smtClean="0">
                                                    <a:latin typeface="Cambria Math"/>
                                                  </a:rPr>
                                                  <m:t> −</m:t>
                                                </m:r>
                                                <m:r>
                                                  <a:rPr lang="en-US" sz="1400" b="1" i="1" smtClean="0">
                                                    <a:latin typeface="Cambria Math"/>
                                                  </a:rPr>
                                                  <m:t>𝒚</m:t>
                                                </m:r>
                                                <m:r>
                                                  <a:rPr lang="en-US" sz="1400" b="0" i="1" baseline="-25000" smtClean="0">
                                                    <a:latin typeface="Cambria Math"/>
                                                  </a:rPr>
                                                  <m:t>𝑀</m:t>
                                                </m:r>
                                                <m:r>
                                                  <a:rPr lang="en-US" sz="1400" b="0" i="1" baseline="30000" smtClean="0">
                                                    <a:latin typeface="Cambria Math"/>
                                                  </a:rPr>
                                                  <m:t>𝑘</m:t>
                                                </m:r>
                                              </m:e>
                                            </m:d>
                                            <m:r>
                                              <a:rPr lang="en-US" sz="1400" b="0" i="1" smtClean="0">
                                                <a:latin typeface="Cambria Math"/>
                                              </a:rPr>
                                              <m:t>|</m:t>
                                            </m:r>
                                            <m:r>
                                              <a:rPr lang="en-US" sz="1400" b="0" i="1" baseline="-25000" smtClean="0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e>
                                        </m:nary>
                                        <m:r>
                                          <a:rPr lang="en-US" sz="1400" b="0" i="1" baseline="30000" smtClean="0">
                                            <a:latin typeface="Cambria Math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sz="1400" i="1" smtClean="0">
                                            <a:latin typeface="Cambria Math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nary>
                                          <m:naryPr>
                                            <m:chr m:val="∑"/>
                                            <m:ctrlPr>
                                              <a:rPr lang="en-US" sz="1400" i="1" smtClean="0">
                                                <a:latin typeface="Cambria Math"/>
                                              </a:rPr>
                                            </m:ctrlPr>
                                          </m:naryPr>
                                          <m:sub>
                                            <m:r>
                                              <m:rPr>
                                                <m:brk m:alnAt="23"/>
                                              </m:rPr>
                                              <a:rPr lang="en-US" sz="1400" b="0" i="1" smtClean="0">
                                                <a:latin typeface="Cambria Math"/>
                                              </a:rPr>
                                              <m:t>𝑘</m:t>
                                            </m:r>
                                            <m:r>
                                              <a:rPr lang="en-US" sz="1400" b="0" i="1" smtClean="0">
                                                <a:latin typeface="Cambria Math"/>
                                              </a:rPr>
                                              <m:t>=1</m:t>
                                            </m:r>
                                          </m:sub>
                                          <m:sup>
                                            <m:r>
                                              <a:rPr lang="en-US" sz="1400" b="0" i="1" smtClean="0">
                                                <a:latin typeface="Cambria Math"/>
                                              </a:rPr>
                                              <m:t>𝐾</m:t>
                                            </m:r>
                                          </m:sup>
                                          <m:e>
                                            <m:r>
                                              <a:rPr lang="en-US" sz="1400" b="1" i="1" smtClean="0">
                                                <a:latin typeface="Cambria Math"/>
                                              </a:rPr>
                                              <m:t>|</m:t>
                                            </m:r>
                                            <m:d>
                                              <m:dPr>
                                                <m:begChr m:val="|"/>
                                                <m:endChr m:val="|"/>
                                                <m:ctrlPr>
                                                  <a:rPr lang="en-US" sz="1400" b="1" i="1" smtClean="0">
                                                    <a:latin typeface="Cambria Math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sz="1400" b="1" i="1" smtClean="0">
                                                    <a:latin typeface="Cambria Math"/>
                                                  </a:rPr>
                                                  <m:t>𝒚</m:t>
                                                </m:r>
                                                <m:r>
                                                  <a:rPr lang="en-US" sz="1400" b="0" i="1" baseline="-25000" smtClean="0">
                                                    <a:latin typeface="Cambria Math"/>
                                                  </a:rPr>
                                                  <m:t>𝑘</m:t>
                                                </m:r>
                                              </m:e>
                                            </m:d>
                                            <m:r>
                                              <a:rPr lang="en-US" sz="1400" b="0" i="1" smtClean="0">
                                                <a:latin typeface="Cambria Math"/>
                                              </a:rPr>
                                              <m:t>|</m:t>
                                            </m:r>
                                            <m:r>
                                              <a:rPr lang="en-US" sz="1400" b="0" i="1" baseline="-25000" smtClean="0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e>
                                        </m:nary>
                                        <m:r>
                                          <a:rPr lang="en-US" sz="1400" b="0" i="1" baseline="30000" smtClean="0">
                                            <a:latin typeface="Cambria Math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</m:den>
                                </m:f>
                              </m:oMath>
                            </m:oMathPara>
                          </a14:m>
                          <a:endParaRPr lang="en-US" sz="1400" b="1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</a:tr>
                  <a:tr h="319900">
                    <a:tc>
                      <a:txBody>
                        <a:bodyPr/>
                        <a:lstStyle/>
                        <a:p>
                          <a:r>
                            <a:rPr lang="en-US" sz="1400" dirty="0" err="1" smtClean="0">
                              <a:latin typeface="Calibri" panose="020F0502020204030204" pitchFamily="34" charset="0"/>
                            </a:rPr>
                            <a:t>Unstabilized</a:t>
                          </a:r>
                          <a:r>
                            <a:rPr lang="en-US" sz="1400" baseline="0" dirty="0" smtClean="0">
                              <a:latin typeface="Calibri" panose="020F0502020204030204" pitchFamily="34" charset="0"/>
                            </a:rPr>
                            <a:t> POD</a:t>
                          </a:r>
                          <a:endParaRPr lang="en-US" sz="14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/>
                                  </a:rPr>
                                  <m:t>𝑁𝑎𝑁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</a:tr>
                  <a:tr h="319900">
                    <a:tc>
                      <a:txBody>
                        <a:bodyPr/>
                        <a:lstStyle/>
                        <a:p>
                          <a:r>
                            <a:rPr lang="en-US" sz="1400" dirty="0" smtClean="0">
                              <a:latin typeface="Calibri" panose="020F0502020204030204" pitchFamily="34" charset="0"/>
                            </a:rPr>
                            <a:t>Optimization Stabilized POD (Real Poles)</a:t>
                          </a:r>
                          <a:endParaRPr lang="en-US" sz="14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kern="12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ea typeface="Cambria Math" pitchFamily="18" charset="0"/>
                              <a:cs typeface="+mn-cs"/>
                            </a:rPr>
                            <a:t>0.0194</a:t>
                          </a:r>
                          <a:endParaRPr lang="en-US" sz="1400" dirty="0">
                            <a:latin typeface="Calibri" panose="020F0502020204030204" pitchFamily="34" charset="0"/>
                            <a:ea typeface="Cambria Math" pitchFamily="18" charset="0"/>
                          </a:endParaRPr>
                        </a:p>
                      </a:txBody>
                      <a:tcPr/>
                    </a:tc>
                  </a:tr>
                  <a:tr h="319900">
                    <a:tc>
                      <a:txBody>
                        <a:bodyPr/>
                        <a:lstStyle/>
                        <a:p>
                          <a:r>
                            <a:rPr lang="en-US" sz="1400" baseline="0" dirty="0" smtClean="0">
                              <a:latin typeface="Calibri" panose="020F0502020204030204" pitchFamily="34" charset="0"/>
                            </a:rPr>
                            <a:t>Optimization Stabilized POD (Complex-Conjugate Poles)</a:t>
                          </a:r>
                          <a:endParaRPr lang="en-US" sz="14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kern="12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ea typeface="Cambria Math" pitchFamily="18" charset="0"/>
                              <a:cs typeface="+mn-cs"/>
                            </a:rPr>
                            <a:t>0.0205</a:t>
                          </a:r>
                          <a:endParaRPr lang="en-US" sz="1400" dirty="0">
                            <a:latin typeface="Calibri" panose="020F0502020204030204" pitchFamily="34" charset="0"/>
                            <a:ea typeface="Cambria Math" pitchFamily="18" charset="0"/>
                          </a:endParaRPr>
                        </a:p>
                      </a:txBody>
                      <a:tcPr/>
                    </a:tc>
                  </a:tr>
                  <a:tr h="319900">
                    <a:tc>
                      <a:txBody>
                        <a:bodyPr/>
                        <a:lstStyle/>
                        <a:p>
                          <a:r>
                            <a:rPr lang="en-US" sz="1400" dirty="0" smtClean="0">
                              <a:latin typeface="Calibri" panose="020F0502020204030204" pitchFamily="34" charset="0"/>
                            </a:rPr>
                            <a:t>Balanced Truncation</a:t>
                          </a:r>
                          <a:endParaRPr lang="en-US" sz="14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kern="1200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 pitchFamily="18" charset="0"/>
                                    <a:cs typeface="+mn-cs"/>
                                  </a:rPr>
                                  <m:t>1.370</m:t>
                                </m:r>
                                <m:r>
                                  <a:rPr lang="en-US" sz="1400" i="1" kern="1200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 pitchFamily="18" charset="0"/>
                                    <a:cs typeface="+mn-cs"/>
                                  </a:rPr>
                                  <m:t>𝑒</m:t>
                                </m:r>
                                <m:r>
                                  <a:rPr lang="en-US" sz="1400" i="1" kern="1200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 pitchFamily="18" charset="0"/>
                                    <a:cs typeface="+mn-cs"/>
                                  </a:rPr>
                                  <m:t>−6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libri" panose="020F0502020204030204" pitchFamily="34" charset="0"/>
                            <a:ea typeface="Cambria Math" pitchFamily="18" charset="0"/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37535430"/>
                  </p:ext>
                </p:extLst>
              </p:nvPr>
            </p:nvGraphicFramePr>
            <p:xfrm>
              <a:off x="4686300" y="3749574"/>
              <a:ext cx="3938651" cy="287982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109851"/>
                    <a:gridCol w="1828800"/>
                  </a:tblGrid>
                  <a:tr h="990346">
                    <a:tc>
                      <a:txBody>
                        <a:bodyPr/>
                        <a:lstStyle/>
                        <a:p>
                          <a:pPr algn="ctr"/>
                          <a:endParaRPr lang="en-US" b="1" dirty="0" smtClean="0">
                            <a:latin typeface="Calibri" panose="020F0502020204030204" pitchFamily="34" charset="0"/>
                          </a:endParaRPr>
                        </a:p>
                        <a:p>
                          <a:pPr algn="ctr"/>
                          <a:endParaRPr lang="en-US" b="1" dirty="0" smtClean="0">
                            <a:latin typeface="Calibri" panose="020F0502020204030204" pitchFamily="34" charset="0"/>
                          </a:endParaRPr>
                        </a:p>
                        <a:p>
                          <a:pPr algn="ctr"/>
                          <a:r>
                            <a:rPr lang="en-US" b="1" dirty="0" smtClean="0">
                              <a:latin typeface="Calibri" panose="020F0502020204030204" pitchFamily="34" charset="0"/>
                            </a:rPr>
                            <a:t>ROM</a:t>
                          </a:r>
                          <a:endParaRPr lang="en-US" b="1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4"/>
                          <a:stretch>
                            <a:fillRect l="-115667" b="-194479"/>
                          </a:stretch>
                        </a:blipFill>
                      </a:tcPr>
                    </a:tc>
                  </a:tr>
                  <a:tr h="319900">
                    <a:tc>
                      <a:txBody>
                        <a:bodyPr/>
                        <a:lstStyle/>
                        <a:p>
                          <a:r>
                            <a:rPr lang="en-US" sz="1400" dirty="0" err="1" smtClean="0">
                              <a:latin typeface="Calibri" panose="020F0502020204030204" pitchFamily="34" charset="0"/>
                            </a:rPr>
                            <a:t>Unstabilized</a:t>
                          </a:r>
                          <a:r>
                            <a:rPr lang="en-US" sz="1400" baseline="0" dirty="0" smtClean="0">
                              <a:latin typeface="Calibri" panose="020F0502020204030204" pitchFamily="34" charset="0"/>
                            </a:rPr>
                            <a:t> POD</a:t>
                          </a:r>
                          <a:endParaRPr lang="en-US" sz="14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4"/>
                          <a:stretch>
                            <a:fillRect l="-115667" t="-313462" b="-509615"/>
                          </a:stretch>
                        </a:blipFill>
                      </a:tcPr>
                    </a:tc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US" sz="1400" dirty="0" smtClean="0">
                              <a:latin typeface="Calibri" panose="020F0502020204030204" pitchFamily="34" charset="0"/>
                            </a:rPr>
                            <a:t>Optimization Stabilized POD (Real Poles)</a:t>
                          </a:r>
                          <a:endParaRPr lang="en-US" sz="14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kern="12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ea typeface="Cambria Math" pitchFamily="18" charset="0"/>
                              <a:cs typeface="+mn-cs"/>
                            </a:rPr>
                            <a:t>0.0194</a:t>
                          </a:r>
                          <a:endParaRPr lang="en-US" sz="1400" dirty="0">
                            <a:latin typeface="Calibri" panose="020F0502020204030204" pitchFamily="34" charset="0"/>
                            <a:ea typeface="Cambria Math" pitchFamily="18" charset="0"/>
                          </a:endParaRPr>
                        </a:p>
                      </a:txBody>
                      <a:tcPr/>
                    </a:tc>
                  </a:tr>
                  <a:tr h="731520">
                    <a:tc>
                      <a:txBody>
                        <a:bodyPr/>
                        <a:lstStyle/>
                        <a:p>
                          <a:r>
                            <a:rPr lang="en-US" sz="1400" baseline="0" dirty="0" smtClean="0">
                              <a:latin typeface="Calibri" panose="020F0502020204030204" pitchFamily="34" charset="0"/>
                            </a:rPr>
                            <a:t>Optimization Stabilized POD (Complex-Conjugate Poles)</a:t>
                          </a:r>
                          <a:endParaRPr lang="en-US" sz="14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kern="120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ea typeface="Cambria Math" pitchFamily="18" charset="0"/>
                              <a:cs typeface="+mn-cs"/>
                            </a:rPr>
                            <a:t>0.0205</a:t>
                          </a:r>
                          <a:endParaRPr lang="en-US" sz="1400" dirty="0">
                            <a:latin typeface="Calibri" panose="020F0502020204030204" pitchFamily="34" charset="0"/>
                            <a:ea typeface="Cambria Math" pitchFamily="18" charset="0"/>
                          </a:endParaRPr>
                        </a:p>
                      </a:txBody>
                      <a:tcPr/>
                    </a:tc>
                  </a:tr>
                  <a:tr h="319900">
                    <a:tc>
                      <a:txBody>
                        <a:bodyPr/>
                        <a:lstStyle/>
                        <a:p>
                          <a:r>
                            <a:rPr lang="en-US" sz="1400" dirty="0" smtClean="0">
                              <a:latin typeface="Calibri" panose="020F0502020204030204" pitchFamily="34" charset="0"/>
                            </a:rPr>
                            <a:t>Balanced Truncation</a:t>
                          </a:r>
                          <a:endParaRPr lang="en-US" sz="14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4"/>
                          <a:stretch>
                            <a:fillRect l="-115667" t="-792453" b="-13208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395999" y="0"/>
            <a:ext cx="674800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Numerical Results #2: Electrostatically </a:t>
            </a:r>
          </a:p>
          <a:p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Actuated Beam Benchmark (cont’d)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90600" y="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20552875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995920" y="361890"/>
            <a:ext cx="441537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Summary &amp; Future Work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" y="1211520"/>
            <a:ext cx="922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800" b="1" dirty="0" smtClean="0">
              <a:latin typeface="Calibri" panose="020F0502020204030204" pitchFamily="34" charset="0"/>
            </a:endParaRPr>
          </a:p>
          <a:p>
            <a:endParaRPr lang="en-US" sz="800" dirty="0" smtClean="0">
              <a:latin typeface="Calibri" panose="020F0502020204030204" pitchFamily="34" charset="0"/>
            </a:endParaRPr>
          </a:p>
          <a:p>
            <a:endParaRPr lang="en-US" sz="800" dirty="0" smtClean="0"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1124902"/>
            <a:ext cx="84582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latin typeface="Calibri" panose="020F0502020204030204" pitchFamily="34" charset="0"/>
              </a:rPr>
              <a:t>Part 1:</a:t>
            </a:r>
            <a:r>
              <a:rPr lang="en-US" b="1" dirty="0" smtClean="0">
                <a:latin typeface="Calibri" panose="020F0502020204030204" pitchFamily="34" charset="0"/>
              </a:rPr>
              <a:t> </a:t>
            </a:r>
            <a:r>
              <a:rPr lang="en-US" b="1" dirty="0">
                <a:latin typeface="Calibri" panose="020F0502020204030204" pitchFamily="34" charset="0"/>
              </a:rPr>
              <a:t>Approaches for building </a:t>
            </a:r>
            <a:r>
              <a:rPr lang="en-US" b="1" i="1" dirty="0">
                <a:latin typeface="Calibri" panose="020F0502020204030204" pitchFamily="34" charset="0"/>
              </a:rPr>
              <a:t>a priori</a:t>
            </a:r>
            <a:r>
              <a:rPr lang="en-US" b="1" dirty="0">
                <a:latin typeface="Calibri" panose="020F0502020204030204" pitchFamily="34" charset="0"/>
              </a:rPr>
              <a:t> stable ROMs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b="1" dirty="0" smtClean="0">
                <a:latin typeface="Calibri" panose="020F0502020204030204" pitchFamily="34" charset="0"/>
              </a:rPr>
              <a:t>(for </a:t>
            </a:r>
            <a:r>
              <a:rPr lang="en-US" b="1" dirty="0">
                <a:latin typeface="Calibri" panose="020F0502020204030204" pitchFamily="34" charset="0"/>
              </a:rPr>
              <a:t>C</a:t>
            </a:r>
            <a:r>
              <a:rPr lang="en-US" b="1" dirty="0" smtClean="0">
                <a:latin typeface="Calibri" panose="020F0502020204030204" pitchFamily="34" charset="0"/>
              </a:rPr>
              <a:t>ompressible Flow using Continuous Projection)</a:t>
            </a:r>
            <a:endParaRPr lang="en-US" sz="800" b="1" dirty="0" smtClean="0">
              <a:latin typeface="Calibri" panose="020F0502020204030204" pitchFamily="34" charset="0"/>
            </a:endParaRPr>
          </a:p>
          <a:p>
            <a:endParaRPr lang="en-US" sz="8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It is shown that the choice </a:t>
            </a:r>
            <a:r>
              <a:rPr lang="en-US" dirty="0">
                <a:latin typeface="Calibri" panose="020F0502020204030204" pitchFamily="34" charset="0"/>
              </a:rPr>
              <a:t>of inner product for the </a:t>
            </a:r>
            <a:r>
              <a:rPr lang="en-US" dirty="0" err="1">
                <a:latin typeface="Calibri" panose="020F0502020204030204" pitchFamily="34" charset="0"/>
              </a:rPr>
              <a:t>Galerkin</a:t>
            </a:r>
            <a:r>
              <a:rPr lang="en-US" dirty="0">
                <a:latin typeface="Calibri" panose="020F0502020204030204" pitchFamily="34" charset="0"/>
              </a:rPr>
              <a:t> projection step is crucial </a:t>
            </a:r>
            <a:r>
              <a:rPr lang="en-US" dirty="0" smtClean="0">
                <a:latin typeface="Calibri" panose="020F0502020204030204" pitchFamily="34" charset="0"/>
              </a:rPr>
              <a:t>to stability </a:t>
            </a:r>
            <a:r>
              <a:rPr lang="en-US" dirty="0">
                <a:latin typeface="Calibri" panose="020F0502020204030204" pitchFamily="34" charset="0"/>
              </a:rPr>
              <a:t>of the ROM</a:t>
            </a:r>
            <a:r>
              <a:rPr lang="en-US" dirty="0" smtClean="0">
                <a:latin typeface="Calibri" panose="020F0502020204030204" pitchFamily="34" charset="0"/>
              </a:rPr>
              <a:t>.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For </a:t>
            </a:r>
            <a:r>
              <a:rPr lang="en-US" b="1" i="1" dirty="0">
                <a:latin typeface="Calibri" panose="020F0502020204030204" pitchFamily="34" charset="0"/>
              </a:rPr>
              <a:t>linearized compressible flow</a:t>
            </a:r>
            <a:r>
              <a:rPr lang="en-US" dirty="0">
                <a:latin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</a:rPr>
              <a:t>Galerkin</a:t>
            </a:r>
            <a:r>
              <a:rPr lang="en-US" dirty="0">
                <a:latin typeface="Calibri" panose="020F0502020204030204" pitchFamily="34" charset="0"/>
              </a:rPr>
              <a:t> projection in the “</a:t>
            </a:r>
            <a:r>
              <a:rPr lang="en-US" dirty="0" smtClean="0">
                <a:latin typeface="Calibri" panose="020F0502020204030204" pitchFamily="34" charset="0"/>
              </a:rPr>
              <a:t>symmetry” inner </a:t>
            </a:r>
            <a:r>
              <a:rPr lang="en-US" dirty="0">
                <a:latin typeface="Calibri" panose="020F0502020204030204" pitchFamily="34" charset="0"/>
              </a:rPr>
              <a:t>product leads to a ROM that is </a:t>
            </a:r>
            <a:r>
              <a:rPr lang="en-US" dirty="0" smtClean="0">
                <a:latin typeface="Calibri" panose="020F0502020204030204" pitchFamily="34" charset="0"/>
              </a:rPr>
              <a:t>energy-stable </a:t>
            </a:r>
            <a:r>
              <a:rPr lang="en-US" dirty="0">
                <a:latin typeface="Calibri" panose="020F0502020204030204" pitchFamily="34" charset="0"/>
              </a:rPr>
              <a:t>for any choice of basis</a:t>
            </a:r>
            <a:r>
              <a:rPr lang="en-US" dirty="0" smtClean="0">
                <a:latin typeface="Calibri" panose="020F0502020204030204" pitchFamily="34" charset="0"/>
              </a:rPr>
              <a:t>.</a:t>
            </a:r>
          </a:p>
          <a:p>
            <a:pPr lvl="1"/>
            <a:endParaRPr lang="en-US" sz="400" dirty="0" smtClean="0">
              <a:latin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For </a:t>
            </a:r>
            <a:r>
              <a:rPr lang="en-US" b="1" i="1" dirty="0" smtClean="0">
                <a:latin typeface="Calibri" panose="020F0502020204030204" pitchFamily="34" charset="0"/>
              </a:rPr>
              <a:t>nonlinear compressible flow</a:t>
            </a:r>
            <a:r>
              <a:rPr lang="en-US" dirty="0" smtClean="0">
                <a:latin typeface="Calibri" panose="020F0502020204030204" pitchFamily="34" charset="0"/>
              </a:rPr>
              <a:t>, an inner product that induces the total energy of the fluid system is developed.  A ROM constructed in this inner product will preserve the stability of an equilibrium point at 0 for the system.  </a:t>
            </a:r>
          </a:p>
          <a:p>
            <a:pPr lvl="1"/>
            <a:endParaRPr lang="en-US" sz="4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latin typeface="Calibri" panose="020F0502020204030204" pitchFamily="34" charset="0"/>
              </a:rPr>
              <a:t>Ongoing/future work: </a:t>
            </a:r>
            <a:r>
              <a:rPr lang="en-US" dirty="0" smtClean="0">
                <a:latin typeface="Calibri" panose="020F0502020204030204" pitchFamily="34" charset="0"/>
              </a:rPr>
              <a:t>improving efficiency of total energy ROMs through interpolation (e.g., DEIM, </a:t>
            </a:r>
            <a:r>
              <a:rPr lang="en-US" dirty="0" err="1" smtClean="0">
                <a:latin typeface="Calibri" panose="020F0502020204030204" pitchFamily="34" charset="0"/>
              </a:rPr>
              <a:t>gappy</a:t>
            </a:r>
            <a:r>
              <a:rPr lang="en-US" dirty="0" smtClean="0">
                <a:latin typeface="Calibri" panose="020F0502020204030204" pitchFamily="34" charset="0"/>
              </a:rPr>
              <a:t> POD); incorporating BCs into Spirit code. </a:t>
            </a:r>
            <a:endParaRPr lang="en-US" b="1" i="1" dirty="0"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9526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27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4580453"/>
            <a:ext cx="891540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latin typeface="Calibri" panose="020F0502020204030204" pitchFamily="34" charset="0"/>
              </a:rPr>
              <a:t>Part </a:t>
            </a:r>
            <a:r>
              <a:rPr lang="en-US" b="1" u="sng" dirty="0" smtClean="0">
                <a:latin typeface="Calibri" panose="020F0502020204030204" pitchFamily="34" charset="0"/>
              </a:rPr>
              <a:t>2:</a:t>
            </a:r>
            <a:r>
              <a:rPr lang="en-US" b="1" dirty="0" smtClean="0">
                <a:latin typeface="Calibri" panose="020F0502020204030204" pitchFamily="34" charset="0"/>
              </a:rPr>
              <a:t> Approaches </a:t>
            </a:r>
            <a:r>
              <a:rPr lang="en-US" b="1" dirty="0">
                <a:latin typeface="Calibri" panose="020F0502020204030204" pitchFamily="34" charset="0"/>
              </a:rPr>
              <a:t>for stabilizing </a:t>
            </a:r>
            <a:r>
              <a:rPr lang="en-US" b="1" i="1" dirty="0">
                <a:latin typeface="Calibri" panose="020F0502020204030204" pitchFamily="34" charset="0"/>
              </a:rPr>
              <a:t>a posteriori</a:t>
            </a:r>
            <a:r>
              <a:rPr lang="en-US" b="1" dirty="0">
                <a:latin typeface="Calibri" panose="020F0502020204030204" pitchFamily="34" charset="0"/>
              </a:rPr>
              <a:t> unstable ROMs </a:t>
            </a:r>
            <a:r>
              <a:rPr lang="en-US" b="1" dirty="0" smtClean="0">
                <a:latin typeface="Calibri" panose="020F0502020204030204" pitchFamily="34" charset="0"/>
              </a:rPr>
              <a:t>(for Linear Time Invariant, or LTI, Systems). </a:t>
            </a:r>
            <a:endParaRPr lang="en-US" b="1" dirty="0">
              <a:latin typeface="Calibri" panose="020F0502020204030204" pitchFamily="34" charset="0"/>
            </a:endParaRPr>
          </a:p>
          <a:p>
            <a:endParaRPr lang="en-US" sz="800" b="1" dirty="0">
              <a:latin typeface="Calibri" panose="020F050202020403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A </a:t>
            </a:r>
            <a:r>
              <a:rPr lang="en-US" b="1" i="1" dirty="0">
                <a:latin typeface="Calibri" panose="020F0502020204030204" pitchFamily="34" charset="0"/>
              </a:rPr>
              <a:t>new</a:t>
            </a:r>
            <a:r>
              <a:rPr lang="en-US" dirty="0">
                <a:latin typeface="Calibri" panose="020F0502020204030204" pitchFamily="34" charset="0"/>
              </a:rPr>
              <a:t> ROM stabilization approach that modifies </a:t>
            </a:r>
            <a:r>
              <a:rPr lang="en-US" i="1" dirty="0">
                <a:latin typeface="Calibri" panose="020F0502020204030204" pitchFamily="34" charset="0"/>
              </a:rPr>
              <a:t>a posteriori </a:t>
            </a:r>
            <a:r>
              <a:rPr lang="en-US" dirty="0">
                <a:latin typeface="Calibri" panose="020F0502020204030204" pitchFamily="34" charset="0"/>
              </a:rPr>
              <a:t>an unstable ROM LTI system by changing the system’s unstable eigenvalues is proposed. 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In the proposed stabilization algorithm, a constrained nonlinear least squares optimization problem for the ROM eigenvalues is formulated to minimize error in ROM output</a:t>
            </a:r>
            <a:r>
              <a:rPr lang="en-US" dirty="0" smtClean="0">
                <a:latin typeface="Calibri" panose="020F0502020204030204" pitchFamily="34" charset="0"/>
              </a:rPr>
              <a:t>.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pPr marL="285750" lvl="1" indent="-285750">
              <a:buFont typeface="Arial" pitchFamily="34" charset="0"/>
              <a:buChar char="•"/>
            </a:pPr>
            <a:r>
              <a:rPr lang="en-US" b="1" i="1" dirty="0" smtClean="0">
                <a:latin typeface="Calibri" panose="020F0502020204030204" pitchFamily="34" charset="0"/>
              </a:rPr>
              <a:t>Future work: </a:t>
            </a:r>
            <a:r>
              <a:rPr lang="en-US" dirty="0">
                <a:latin typeface="Calibri" panose="020F0502020204030204" pitchFamily="34" charset="0"/>
              </a:rPr>
              <a:t>e</a:t>
            </a:r>
            <a:r>
              <a:rPr lang="en-US" dirty="0" smtClean="0">
                <a:latin typeface="Calibri" panose="020F0502020204030204" pitchFamily="34" charset="0"/>
              </a:rPr>
              <a:t>xtension </a:t>
            </a:r>
            <a:r>
              <a:rPr lang="en-US" dirty="0">
                <a:latin typeface="Calibri" panose="020F0502020204030204" pitchFamily="34" charset="0"/>
              </a:rPr>
              <a:t>to nonlinear problems and predictive applications</a:t>
            </a:r>
            <a:r>
              <a:rPr lang="en-US" dirty="0" smtClean="0">
                <a:latin typeface="Calibri" panose="020F0502020204030204" pitchFamily="34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6215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995920" y="361890"/>
            <a:ext cx="345722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Acknowledgements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1219200"/>
            <a:ext cx="8382000" cy="1384995"/>
          </a:xfrm>
          <a:prstGeom prst="rect">
            <a:avLst/>
          </a:prstGeom>
          <a:solidFill>
            <a:srgbClr val="FFCC66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</a:rPr>
              <a:t>This work was funded by the Laboratories’ Directed Research and Development (</a:t>
            </a:r>
            <a:r>
              <a:rPr lang="en-US" sz="2000" b="1" dirty="0" smtClean="0">
                <a:latin typeface="Calibri" panose="020F0502020204030204" pitchFamily="34" charset="0"/>
              </a:rPr>
              <a:t>LDRD</a:t>
            </a:r>
            <a:r>
              <a:rPr lang="en-US" sz="2000" dirty="0" smtClean="0">
                <a:latin typeface="Calibri" panose="020F0502020204030204" pitchFamily="34" charset="0"/>
              </a:rPr>
              <a:t>) Program at </a:t>
            </a:r>
            <a:r>
              <a:rPr lang="en-US" sz="2000" b="1" dirty="0" smtClean="0">
                <a:latin typeface="Calibri" panose="020F0502020204030204" pitchFamily="34" charset="0"/>
              </a:rPr>
              <a:t>Sandia National Laboratories</a:t>
            </a:r>
            <a:r>
              <a:rPr lang="en-US" sz="2000" dirty="0" smtClean="0">
                <a:latin typeface="Calibri" panose="020F0502020204030204" pitchFamily="34" charset="0"/>
              </a:rPr>
              <a:t>.</a:t>
            </a:r>
          </a:p>
          <a:p>
            <a:pPr algn="ctr"/>
            <a:endParaRPr lang="en-US" sz="400" dirty="0" smtClean="0">
              <a:latin typeface="Calibri" panose="020F0502020204030204" pitchFamily="34" charset="0"/>
            </a:endParaRPr>
          </a:p>
          <a:p>
            <a:pPr algn="ctr"/>
            <a:r>
              <a:rPr lang="en-US" sz="2000" b="1" i="1" dirty="0" smtClean="0">
                <a:latin typeface="Calibri" panose="020F0502020204030204" pitchFamily="34" charset="0"/>
              </a:rPr>
              <a:t>Special thanks to</a:t>
            </a:r>
            <a:r>
              <a:rPr lang="en-US" sz="2000" dirty="0" smtClean="0">
                <a:latin typeface="Calibri" panose="020F0502020204030204" pitchFamily="34" charset="0"/>
              </a:rPr>
              <a:t>: Prof. Lou </a:t>
            </a:r>
            <a:r>
              <a:rPr lang="en-US" sz="2000" dirty="0" err="1" smtClean="0">
                <a:latin typeface="Calibri" panose="020F0502020204030204" pitchFamily="34" charset="0"/>
              </a:rPr>
              <a:t>Cattafesta</a:t>
            </a:r>
            <a:r>
              <a:rPr lang="en-US" sz="2000" dirty="0" smtClean="0">
                <a:latin typeface="Calibri" panose="020F0502020204030204" pitchFamily="34" charset="0"/>
              </a:rPr>
              <a:t> (FSU) and Prof. Karen </a:t>
            </a:r>
            <a:r>
              <a:rPr lang="en-US" sz="2000" dirty="0" err="1" smtClean="0">
                <a:latin typeface="Calibri" panose="020F0502020204030204" pitchFamily="34" charset="0"/>
              </a:rPr>
              <a:t>Willcox</a:t>
            </a:r>
            <a:r>
              <a:rPr lang="en-US" sz="2000" dirty="0" smtClean="0">
                <a:latin typeface="Calibri" panose="020F0502020204030204" pitchFamily="34" charset="0"/>
              </a:rPr>
              <a:t> (MIT) for useful discussions that led to some of the ideas presented in Part 2 of the talk. </a:t>
            </a:r>
            <a:endParaRPr lang="en-US" sz="2000" b="1" dirty="0"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4600" y="2819400"/>
            <a:ext cx="4038600" cy="1015663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latin typeface="Calibri" panose="020F0502020204030204" pitchFamily="34" charset="0"/>
              </a:rPr>
              <a:t>Thank You!  Questions?</a:t>
            </a:r>
          </a:p>
          <a:p>
            <a:pPr algn="ctr"/>
            <a:r>
              <a:rPr lang="en-US" sz="2000" dirty="0" smtClean="0">
                <a:latin typeface="Calibri" panose="020F0502020204030204" pitchFamily="34" charset="0"/>
                <a:hlinkClick r:id="rId3"/>
              </a:rPr>
              <a:t>ikalash@sandia.gov</a:t>
            </a:r>
            <a:endParaRPr lang="en-US" sz="2000" dirty="0" smtClean="0">
              <a:latin typeface="Calibri" panose="020F0502020204030204" pitchFamily="34" charset="0"/>
            </a:endParaRPr>
          </a:p>
          <a:p>
            <a:pPr algn="ctr"/>
            <a:r>
              <a:rPr lang="en-US" sz="2000" dirty="0" smtClean="0">
                <a:latin typeface="Calibri" panose="020F0502020204030204" pitchFamily="34" charset="0"/>
                <a:hlinkClick r:id="rId4"/>
              </a:rPr>
              <a:t>http://www.sandia.gov/~ikalash</a:t>
            </a:r>
            <a:endParaRPr lang="en-US" sz="2000" dirty="0">
              <a:latin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743200"/>
            <a:ext cx="2276734" cy="10005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2895600"/>
            <a:ext cx="2319310" cy="914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" y="3962400"/>
            <a:ext cx="8991600" cy="2769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400" b="1" u="sng" dirty="0" smtClean="0">
              <a:latin typeface="Calibri" panose="020F0502020204030204" pitchFamily="34" charset="0"/>
            </a:endParaRPr>
          </a:p>
          <a:p>
            <a:pPr algn="ctr"/>
            <a:r>
              <a:rPr lang="en-US" b="1" u="sng" dirty="0" smtClean="0">
                <a:latin typeface="Calibri" panose="020F0502020204030204" pitchFamily="34" charset="0"/>
              </a:rPr>
              <a:t>Some references on these ideas: </a:t>
            </a:r>
          </a:p>
          <a:p>
            <a:pPr algn="ctr"/>
            <a:endParaRPr lang="en-US" sz="800" b="1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b="1" dirty="0" smtClean="0">
                <a:latin typeface="Calibri" panose="020F0502020204030204" pitchFamily="34" charset="0"/>
              </a:rPr>
              <a:t>I. Kalashnikova</a:t>
            </a:r>
            <a:r>
              <a:rPr lang="en-US" sz="1600" dirty="0" smtClean="0">
                <a:latin typeface="Calibri" panose="020F0502020204030204" pitchFamily="34" charset="0"/>
              </a:rPr>
              <a:t>, S. Arunajatesan, M.F. Barone, B.G. van Bloemen Waanders, J.A. Fike.  Reduced Order Modeling for Prediction and Control of Large-Scale Systems.  </a:t>
            </a:r>
            <a:r>
              <a:rPr lang="en-US" sz="1600" i="1" dirty="0" smtClean="0">
                <a:latin typeface="Calibri" panose="020F0502020204030204" pitchFamily="34" charset="0"/>
              </a:rPr>
              <a:t>Sandia National Laboratories Report, SAND No. 2014-4693</a:t>
            </a:r>
            <a:r>
              <a:rPr lang="en-US" sz="1600" dirty="0" smtClean="0">
                <a:latin typeface="Calibri" panose="020F0502020204030204" pitchFamily="34" charset="0"/>
              </a:rPr>
              <a:t> (2014).</a:t>
            </a:r>
          </a:p>
          <a:p>
            <a:endParaRPr lang="en-US" sz="8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b="1" dirty="0" smtClean="0">
                <a:latin typeface="Calibri" panose="020F0502020204030204" pitchFamily="34" charset="0"/>
              </a:rPr>
              <a:t>I. Kalashnikova</a:t>
            </a:r>
            <a:r>
              <a:rPr lang="en-US" sz="1600" dirty="0" smtClean="0">
                <a:latin typeface="Calibri" panose="020F0502020204030204" pitchFamily="34" charset="0"/>
              </a:rPr>
              <a:t>, B.G. van Bloemen Waanders, S. Arunajatesan, M.F. Barone. "Stabilization of Projection-Based Reduced Order Models for Linear Time-Invariant Systems via Optimization-Based Eigenvalue Reassignment". </a:t>
            </a:r>
            <a:r>
              <a:rPr lang="en-US" sz="1600" i="1" dirty="0" err="1" smtClean="0">
                <a:latin typeface="Calibri" panose="020F0502020204030204" pitchFamily="34" charset="0"/>
              </a:rPr>
              <a:t>Comput</a:t>
            </a:r>
            <a:r>
              <a:rPr lang="en-US" sz="1600" i="1" dirty="0" smtClean="0">
                <a:latin typeface="Calibri" panose="020F0502020204030204" pitchFamily="34" charset="0"/>
              </a:rPr>
              <a:t>. Meth. Appl. Mech. </a:t>
            </a:r>
            <a:r>
              <a:rPr lang="en-US" sz="1600" i="1" dirty="0" err="1" smtClean="0">
                <a:latin typeface="Calibri" panose="020F0502020204030204" pitchFamily="34" charset="0"/>
              </a:rPr>
              <a:t>Engng</a:t>
            </a:r>
            <a:r>
              <a:rPr lang="en-US" sz="1600" i="1" dirty="0" smtClean="0">
                <a:latin typeface="Calibri" panose="020F0502020204030204" pitchFamily="34" charset="0"/>
              </a:rPr>
              <a:t>.</a:t>
            </a:r>
            <a:r>
              <a:rPr lang="en-US" sz="1600" dirty="0" smtClean="0">
                <a:latin typeface="Calibri" panose="020F0502020204030204" pitchFamily="34" charset="0"/>
              </a:rPr>
              <a:t> </a:t>
            </a:r>
            <a:r>
              <a:rPr lang="en-US" sz="1600" b="1" dirty="0" smtClean="0">
                <a:latin typeface="Calibri" panose="020F0502020204030204" pitchFamily="34" charset="0"/>
              </a:rPr>
              <a:t>272</a:t>
            </a:r>
            <a:r>
              <a:rPr lang="en-US" sz="1600" dirty="0" smtClean="0">
                <a:latin typeface="Calibri" panose="020F0502020204030204" pitchFamily="34" charset="0"/>
              </a:rPr>
              <a:t> (2014) 251-270.</a:t>
            </a:r>
          </a:p>
          <a:p>
            <a:endParaRPr lang="en-US" sz="8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</a:rPr>
              <a:t>M.F. Barone, </a:t>
            </a:r>
            <a:r>
              <a:rPr lang="en-US" sz="1600" b="1" dirty="0" smtClean="0">
                <a:latin typeface="Calibri" panose="020F0502020204030204" pitchFamily="34" charset="0"/>
              </a:rPr>
              <a:t>I. Kalashnikova</a:t>
            </a:r>
            <a:r>
              <a:rPr lang="en-US" sz="1600" dirty="0" smtClean="0">
                <a:latin typeface="Calibri" panose="020F0502020204030204" pitchFamily="34" charset="0"/>
              </a:rPr>
              <a:t>, D.J. </a:t>
            </a:r>
            <a:r>
              <a:rPr lang="en-US" sz="1600" dirty="0" err="1" smtClean="0">
                <a:latin typeface="Calibri" panose="020F0502020204030204" pitchFamily="34" charset="0"/>
              </a:rPr>
              <a:t>Segalman</a:t>
            </a:r>
            <a:r>
              <a:rPr lang="en-US" sz="1600" dirty="0" smtClean="0">
                <a:latin typeface="Calibri" panose="020F0502020204030204" pitchFamily="34" charset="0"/>
              </a:rPr>
              <a:t>, H. </a:t>
            </a:r>
            <a:r>
              <a:rPr lang="en-US" sz="1600" dirty="0" err="1" smtClean="0">
                <a:latin typeface="Calibri" panose="020F0502020204030204" pitchFamily="34" charset="0"/>
              </a:rPr>
              <a:t>Thornquist</a:t>
            </a:r>
            <a:r>
              <a:rPr lang="en-US" sz="1600" dirty="0" smtClean="0">
                <a:latin typeface="Calibri" panose="020F0502020204030204" pitchFamily="34" charset="0"/>
              </a:rPr>
              <a:t>.  Stable </a:t>
            </a:r>
            <a:r>
              <a:rPr lang="en-US" sz="1600" dirty="0" err="1" smtClean="0">
                <a:latin typeface="Calibri" panose="020F0502020204030204" pitchFamily="34" charset="0"/>
              </a:rPr>
              <a:t>Galerkin</a:t>
            </a:r>
            <a:r>
              <a:rPr lang="en-US" sz="1600" dirty="0" smtClean="0">
                <a:latin typeface="Calibri" panose="020F0502020204030204" pitchFamily="34" charset="0"/>
              </a:rPr>
              <a:t> reduced order models for linearized compressible flow.  </a:t>
            </a:r>
            <a:r>
              <a:rPr lang="en-US" sz="1600" i="1" dirty="0" smtClean="0">
                <a:latin typeface="Calibri" panose="020F0502020204030204" pitchFamily="34" charset="0"/>
              </a:rPr>
              <a:t>J. </a:t>
            </a:r>
            <a:r>
              <a:rPr lang="en-US" sz="1600" i="1" dirty="0" err="1" smtClean="0">
                <a:latin typeface="Calibri" panose="020F0502020204030204" pitchFamily="34" charset="0"/>
              </a:rPr>
              <a:t>Comput</a:t>
            </a:r>
            <a:r>
              <a:rPr lang="en-US" sz="1600" i="1" dirty="0" smtClean="0">
                <a:latin typeface="Calibri" panose="020F0502020204030204" pitchFamily="34" charset="0"/>
              </a:rPr>
              <a:t>. Phys. </a:t>
            </a:r>
            <a:r>
              <a:rPr lang="en-US" sz="1600" b="1" dirty="0" smtClean="0">
                <a:latin typeface="Calibri" panose="020F0502020204030204" pitchFamily="34" charset="0"/>
              </a:rPr>
              <a:t>288</a:t>
            </a:r>
            <a:r>
              <a:rPr lang="en-US" sz="1600" b="1" i="1" dirty="0" smtClean="0">
                <a:latin typeface="Calibri" panose="020F0502020204030204" pitchFamily="34" charset="0"/>
              </a:rPr>
              <a:t>: </a:t>
            </a:r>
            <a:r>
              <a:rPr lang="en-US" sz="1600" dirty="0" smtClean="0">
                <a:latin typeface="Calibri" panose="020F0502020204030204" pitchFamily="34" charset="0"/>
              </a:rPr>
              <a:t>1932-1946, 2009.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990600" y="9526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41925950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6732818" y="253425"/>
            <a:ext cx="142058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Outline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73150" y="9525"/>
            <a:ext cx="374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3</a:t>
            </a:r>
            <a:endParaRPr lang="en-US" dirty="0" smtClean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57200" y="1219200"/>
                <a:ext cx="8229600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i="1" dirty="0" smtClean="0">
                    <a:latin typeface="Calibri" panose="020F0502020204030204" pitchFamily="34" charset="0"/>
                  </a:rPr>
                  <a:t>Part 0: </a:t>
                </a:r>
                <a:r>
                  <a:rPr lang="en-US" dirty="0" smtClean="0">
                    <a:latin typeface="Calibri" panose="020F0502020204030204" pitchFamily="34" charset="0"/>
                  </a:rPr>
                  <a:t>Overview of POD/</a:t>
                </a:r>
                <a:r>
                  <a:rPr lang="en-US" dirty="0" err="1" smtClean="0">
                    <a:latin typeface="Calibri" panose="020F0502020204030204" pitchFamily="34" charset="0"/>
                  </a:rPr>
                  <a:t>Galerkin</a:t>
                </a:r>
                <a:r>
                  <a:rPr lang="en-US" dirty="0" smtClean="0">
                    <a:latin typeface="Calibri" panose="020F0502020204030204" pitchFamily="34" charset="0"/>
                  </a:rPr>
                  <a:t> Approach to Model Reduction.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800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i="1" dirty="0" smtClean="0">
                    <a:latin typeface="Calibri" panose="020F0502020204030204" pitchFamily="34" charset="0"/>
                  </a:rPr>
                  <a:t>Part 1: </a:t>
                </a:r>
                <a:r>
                  <a:rPr lang="en-US" dirty="0" smtClean="0">
                    <a:latin typeface="Calibri" panose="020F0502020204030204" pitchFamily="34" charset="0"/>
                  </a:rPr>
                  <a:t>Approaches for building </a:t>
                </a:r>
                <a:r>
                  <a:rPr lang="en-US" i="1" dirty="0">
                    <a:latin typeface="Calibri" panose="020F0502020204030204" pitchFamily="34" charset="0"/>
                  </a:rPr>
                  <a:t>a</a:t>
                </a:r>
                <a:r>
                  <a:rPr lang="en-US" i="1" dirty="0" smtClean="0">
                    <a:latin typeface="Calibri" panose="020F0502020204030204" pitchFamily="34" charset="0"/>
                  </a:rPr>
                  <a:t> priori</a:t>
                </a:r>
                <a:r>
                  <a:rPr lang="en-US" dirty="0" smtClean="0">
                    <a:latin typeface="Calibri" panose="020F0502020204030204" pitchFamily="34" charset="0"/>
                  </a:rPr>
                  <a:t> stable ROMs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Compressible Flow.</a:t>
                </a:r>
              </a:p>
              <a:p>
                <a:endParaRPr lang="en-US" sz="800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i="1" dirty="0" smtClean="0">
                    <a:latin typeface="Calibri" panose="020F0502020204030204" pitchFamily="34" charset="0"/>
                  </a:rPr>
                  <a:t>Part </a:t>
                </a:r>
                <a:r>
                  <a:rPr lang="en-US" i="1" dirty="0">
                    <a:latin typeface="Calibri" panose="020F0502020204030204" pitchFamily="34" charset="0"/>
                  </a:rPr>
                  <a:t>2</a:t>
                </a:r>
                <a:r>
                  <a:rPr lang="en-US" i="1" dirty="0" smtClean="0">
                    <a:latin typeface="Calibri" panose="020F0502020204030204" pitchFamily="34" charset="0"/>
                  </a:rPr>
                  <a:t>:</a:t>
                </a:r>
                <a:r>
                  <a:rPr lang="en-US" dirty="0" smtClean="0">
                    <a:latin typeface="Calibri" panose="020F0502020204030204" pitchFamily="34" charset="0"/>
                  </a:rPr>
                  <a:t> Approaches for stabilizing </a:t>
                </a:r>
                <a:r>
                  <a:rPr lang="en-US" i="1" dirty="0" smtClean="0">
                    <a:latin typeface="Calibri" panose="020F0502020204030204" pitchFamily="34" charset="0"/>
                  </a:rPr>
                  <a:t>a posteriori</a:t>
                </a:r>
                <a:r>
                  <a:rPr lang="en-US" dirty="0" smtClean="0">
                    <a:latin typeface="Calibri" panose="020F0502020204030204" pitchFamily="34" charset="0"/>
                  </a:rPr>
                  <a:t> unstable ROMs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Linear Time Invariant (LTI) Systems. </a:t>
                </a: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219200"/>
                <a:ext cx="8229600" cy="1446550"/>
              </a:xfrm>
              <a:prstGeom prst="rect">
                <a:avLst/>
              </a:prstGeom>
              <a:blipFill rotWithShape="1">
                <a:blip r:embed="rId2"/>
                <a:stretch>
                  <a:fillRect l="-444" t="-2110" b="-5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304800" y="2743200"/>
            <a:ext cx="8534400" cy="1323439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This work was done as a part of I. </a:t>
            </a:r>
            <a:r>
              <a:rPr lang="en-US" dirty="0" err="1" smtClean="0">
                <a:latin typeface="Calibri" panose="020F0502020204030204" pitchFamily="34" charset="0"/>
              </a:rPr>
              <a:t>Kalashnikova’s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early career </a:t>
            </a:r>
            <a:r>
              <a:rPr lang="en-US" b="1" dirty="0" smtClean="0">
                <a:latin typeface="Calibri" panose="020F0502020204030204" pitchFamily="34" charset="0"/>
              </a:rPr>
              <a:t>LDRD</a:t>
            </a:r>
            <a:r>
              <a:rPr lang="en-US" dirty="0" smtClean="0">
                <a:latin typeface="Calibri" panose="020F0502020204030204" pitchFamily="34" charset="0"/>
              </a:rPr>
              <a:t> project entitled “Reduced Order Modeling for Prediction and Control of Large Scale Systems” (FY12-FY14)</a:t>
            </a:r>
          </a:p>
          <a:p>
            <a:pPr algn="ctr"/>
            <a:endParaRPr lang="en-US" sz="800" dirty="0" smtClean="0">
              <a:latin typeface="Calibri" panose="020F0502020204030204" pitchFamily="34" charset="0"/>
            </a:endParaRPr>
          </a:p>
          <a:p>
            <a:pPr algn="ctr"/>
            <a:r>
              <a:rPr lang="en-US" dirty="0" smtClean="0">
                <a:latin typeface="Calibri" panose="020F0502020204030204" pitchFamily="34" charset="0"/>
              </a:rPr>
              <a:t>[follow-up work from FY07-FY09 LDRD project led by M. Barone entitled </a:t>
            </a:r>
          </a:p>
          <a:p>
            <a:pPr algn="ctr"/>
            <a:r>
              <a:rPr lang="en-US" dirty="0" smtClean="0">
                <a:latin typeface="Calibri" panose="020F0502020204030204" pitchFamily="34" charset="0"/>
              </a:rPr>
              <a:t>“Reduced Order Modeling for Fluid/Structure Interaction”] </a:t>
            </a: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221" y="76200"/>
            <a:ext cx="1956179" cy="8596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11" y="4343400"/>
            <a:ext cx="1444063" cy="15010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674" y="4351587"/>
            <a:ext cx="1618046" cy="14846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874" y="4343401"/>
            <a:ext cx="1588337" cy="15010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798" y="4351589"/>
            <a:ext cx="1578675" cy="14928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073" y="4351586"/>
            <a:ext cx="1468727" cy="14846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6096000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smtClean="0">
                <a:latin typeface="Calibri" panose="020F0502020204030204" pitchFamily="34" charset="0"/>
              </a:rPr>
              <a:t>Key Research Team Members </a:t>
            </a:r>
            <a:r>
              <a:rPr lang="en-US" sz="1600" i="1" dirty="0" smtClean="0">
                <a:latin typeface="Calibri" panose="020F0502020204030204" pitchFamily="34" charset="0"/>
              </a:rPr>
              <a:t>(left to right)</a:t>
            </a:r>
            <a:r>
              <a:rPr lang="en-US" sz="1600" dirty="0" smtClean="0">
                <a:latin typeface="Calibri" panose="020F0502020204030204" pitchFamily="34" charset="0"/>
              </a:rPr>
              <a:t>: I. Kalashnikova (1442), B. van Bloemen Waanders (1441), </a:t>
            </a:r>
          </a:p>
          <a:p>
            <a:pPr algn="ctr"/>
            <a:r>
              <a:rPr lang="en-US" sz="1600" dirty="0" smtClean="0">
                <a:latin typeface="Calibri" panose="020F0502020204030204" pitchFamily="34" charset="0"/>
              </a:rPr>
              <a:t>S. Arunajatesan (1515), M. Barone (1515), J. Fike (1526)</a:t>
            </a:r>
            <a:endParaRPr lang="en-US" sz="1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3633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995920" y="361890"/>
            <a:ext cx="20521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References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1143000"/>
            <a:ext cx="83820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b="1" dirty="0">
                <a:latin typeface="Calibri" panose="020F0502020204030204" pitchFamily="34" charset="0"/>
              </a:rPr>
              <a:t>I. </a:t>
            </a:r>
            <a:r>
              <a:rPr lang="en-US" sz="1600" b="1" dirty="0" err="1">
                <a:latin typeface="Calibri" panose="020F0502020204030204" pitchFamily="34" charset="0"/>
              </a:rPr>
              <a:t>Kalashnikova</a:t>
            </a:r>
            <a:r>
              <a:rPr lang="en-US" sz="1600" dirty="0">
                <a:latin typeface="Calibri" panose="020F0502020204030204" pitchFamily="34" charset="0"/>
              </a:rPr>
              <a:t>, B.G. van Bloemen Waanders, S. Arunajatesan, M.F. Barone. "Stabilization of Projection-Based Reduced Order Models for Linear Time-Invariant Systems via Optimization-Based Eigenvalue Reassignment". </a:t>
            </a:r>
            <a:r>
              <a:rPr lang="en-US" sz="1600" i="1" dirty="0" err="1">
                <a:latin typeface="Calibri" panose="020F0502020204030204" pitchFamily="34" charset="0"/>
              </a:rPr>
              <a:t>Comput</a:t>
            </a:r>
            <a:r>
              <a:rPr lang="en-US" sz="1600" i="1" dirty="0">
                <a:latin typeface="Calibri" panose="020F0502020204030204" pitchFamily="34" charset="0"/>
              </a:rPr>
              <a:t>. Meth. Appl. Mech. </a:t>
            </a:r>
            <a:r>
              <a:rPr lang="en-US" sz="1600" i="1" dirty="0" err="1">
                <a:latin typeface="Calibri" panose="020F0502020204030204" pitchFamily="34" charset="0"/>
              </a:rPr>
              <a:t>Engng</a:t>
            </a:r>
            <a:r>
              <a:rPr lang="en-US" sz="1600" i="1" dirty="0">
                <a:latin typeface="Calibri" panose="020F0502020204030204" pitchFamily="34" charset="0"/>
              </a:rPr>
              <a:t>.</a:t>
            </a:r>
            <a:r>
              <a:rPr lang="en-US" sz="1600" dirty="0">
                <a:latin typeface="Calibri" panose="020F0502020204030204" pitchFamily="34" charset="0"/>
              </a:rPr>
              <a:t> </a:t>
            </a:r>
            <a:r>
              <a:rPr lang="en-US" sz="1600" b="1" dirty="0">
                <a:latin typeface="Calibri" panose="020F0502020204030204" pitchFamily="34" charset="0"/>
              </a:rPr>
              <a:t>272</a:t>
            </a:r>
            <a:r>
              <a:rPr lang="en-US" sz="1600" dirty="0">
                <a:latin typeface="Calibri" panose="020F0502020204030204" pitchFamily="34" charset="0"/>
              </a:rPr>
              <a:t> (2014) 251-270.</a:t>
            </a:r>
            <a:endParaRPr lang="en-US" sz="1600" dirty="0" smtClean="0">
              <a:latin typeface="Calibri" panose="020F0502020204030204" pitchFamily="34" charset="0"/>
            </a:endParaRPr>
          </a:p>
          <a:p>
            <a:endParaRPr lang="en-US" sz="800" dirty="0">
              <a:latin typeface="Calibri" panose="020F050202020403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</a:rPr>
              <a:t>M.F. Barone, </a:t>
            </a:r>
            <a:r>
              <a:rPr lang="en-US" sz="1600" b="1" dirty="0" smtClean="0">
                <a:latin typeface="Calibri" panose="020F0502020204030204" pitchFamily="34" charset="0"/>
              </a:rPr>
              <a:t>I. Kalashnikova</a:t>
            </a:r>
            <a:r>
              <a:rPr lang="en-US" sz="1600" dirty="0" smtClean="0">
                <a:latin typeface="Calibri" panose="020F0502020204030204" pitchFamily="34" charset="0"/>
              </a:rPr>
              <a:t>, D.J. Segalman, H. Thornquist.  Stable </a:t>
            </a:r>
            <a:r>
              <a:rPr lang="en-US" sz="1600" dirty="0" err="1" smtClean="0">
                <a:latin typeface="Calibri" panose="020F0502020204030204" pitchFamily="34" charset="0"/>
              </a:rPr>
              <a:t>Galerkin</a:t>
            </a:r>
            <a:r>
              <a:rPr lang="en-US" sz="1600" dirty="0" smtClean="0">
                <a:latin typeface="Calibri" panose="020F0502020204030204" pitchFamily="34" charset="0"/>
              </a:rPr>
              <a:t> reduced order models for linearized compressible flow.  </a:t>
            </a:r>
            <a:r>
              <a:rPr lang="en-US" sz="1600" i="1" dirty="0" smtClean="0">
                <a:latin typeface="Calibri" panose="020F0502020204030204" pitchFamily="34" charset="0"/>
              </a:rPr>
              <a:t>J. </a:t>
            </a:r>
            <a:r>
              <a:rPr lang="en-US" sz="1600" i="1" dirty="0" err="1" smtClean="0">
                <a:latin typeface="Calibri" panose="020F0502020204030204" pitchFamily="34" charset="0"/>
              </a:rPr>
              <a:t>Comput</a:t>
            </a:r>
            <a:r>
              <a:rPr lang="en-US" sz="1600" i="1" dirty="0" smtClean="0">
                <a:latin typeface="Calibri" panose="020F0502020204030204" pitchFamily="34" charset="0"/>
              </a:rPr>
              <a:t>. Phys. </a:t>
            </a:r>
            <a:r>
              <a:rPr lang="en-US" sz="1600" b="1" dirty="0" smtClean="0">
                <a:latin typeface="Calibri" panose="020F0502020204030204" pitchFamily="34" charset="0"/>
              </a:rPr>
              <a:t>288</a:t>
            </a:r>
            <a:r>
              <a:rPr lang="en-US" sz="1600" b="1" i="1" dirty="0" smtClean="0">
                <a:latin typeface="Calibri" panose="020F0502020204030204" pitchFamily="34" charset="0"/>
              </a:rPr>
              <a:t>: </a:t>
            </a:r>
            <a:r>
              <a:rPr lang="en-US" sz="1600" dirty="0" smtClean="0">
                <a:latin typeface="Calibri" panose="020F0502020204030204" pitchFamily="34" charset="0"/>
              </a:rPr>
              <a:t>1932-1946, 2009.</a:t>
            </a:r>
          </a:p>
          <a:p>
            <a:endParaRPr lang="en-US" sz="800" dirty="0">
              <a:latin typeface="Calibri" panose="020F050202020403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</a:rPr>
              <a:t>C.W. Rowley, T. </a:t>
            </a:r>
            <a:r>
              <a:rPr lang="en-US" sz="1600" dirty="0" err="1" smtClean="0">
                <a:latin typeface="Calibri" panose="020F0502020204030204" pitchFamily="34" charset="0"/>
              </a:rPr>
              <a:t>Colonius</a:t>
            </a:r>
            <a:r>
              <a:rPr lang="en-US" sz="1600" dirty="0" smtClean="0">
                <a:latin typeface="Calibri" panose="020F0502020204030204" pitchFamily="34" charset="0"/>
              </a:rPr>
              <a:t>, R.M. Murray.  Model reduction for compressible flows using POD and </a:t>
            </a:r>
            <a:r>
              <a:rPr lang="en-US" sz="1600" dirty="0" err="1" smtClean="0">
                <a:latin typeface="Calibri" panose="020F0502020204030204" pitchFamily="34" charset="0"/>
              </a:rPr>
              <a:t>Galerkin</a:t>
            </a:r>
            <a:r>
              <a:rPr lang="en-US" sz="1600" dirty="0" smtClean="0">
                <a:latin typeface="Calibri" panose="020F0502020204030204" pitchFamily="34" charset="0"/>
              </a:rPr>
              <a:t> projection.  </a:t>
            </a:r>
            <a:r>
              <a:rPr lang="en-US" sz="1600" i="1" dirty="0" err="1" smtClean="0">
                <a:latin typeface="Calibri" panose="020F0502020204030204" pitchFamily="34" charset="0"/>
              </a:rPr>
              <a:t>Physica</a:t>
            </a:r>
            <a:r>
              <a:rPr lang="en-US" sz="1600" i="1" dirty="0" smtClean="0">
                <a:latin typeface="Calibri" panose="020F0502020204030204" pitchFamily="34" charset="0"/>
              </a:rPr>
              <a:t>  D. </a:t>
            </a:r>
            <a:r>
              <a:rPr lang="en-US" sz="1600" b="1" dirty="0" smtClean="0">
                <a:latin typeface="Calibri" panose="020F0502020204030204" pitchFamily="34" charset="0"/>
              </a:rPr>
              <a:t>189</a:t>
            </a:r>
            <a:r>
              <a:rPr lang="en-US" sz="1600" dirty="0" smtClean="0">
                <a:latin typeface="Calibri" panose="020F0502020204030204" pitchFamily="34" charset="0"/>
              </a:rPr>
              <a:t>: 115-129, 2004. </a:t>
            </a:r>
          </a:p>
          <a:p>
            <a:endParaRPr lang="en-US" sz="800" dirty="0">
              <a:latin typeface="Calibri" panose="020F050202020403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</a:rPr>
              <a:t>G. </a:t>
            </a:r>
            <a:r>
              <a:rPr lang="en-US" sz="1600" dirty="0" err="1" smtClean="0">
                <a:latin typeface="Calibri" panose="020F0502020204030204" pitchFamily="34" charset="0"/>
              </a:rPr>
              <a:t>Serre</a:t>
            </a:r>
            <a:r>
              <a:rPr lang="en-US" sz="1600" dirty="0" smtClean="0">
                <a:latin typeface="Calibri" panose="020F0502020204030204" pitchFamily="34" charset="0"/>
              </a:rPr>
              <a:t>, P. </a:t>
            </a:r>
            <a:r>
              <a:rPr lang="en-US" sz="1600" dirty="0" err="1" smtClean="0">
                <a:latin typeface="Calibri" panose="020F0502020204030204" pitchFamily="34" charset="0"/>
              </a:rPr>
              <a:t>Lafon</a:t>
            </a:r>
            <a:r>
              <a:rPr lang="en-US" sz="1600" dirty="0" smtClean="0">
                <a:latin typeface="Calibri" panose="020F0502020204030204" pitchFamily="34" charset="0"/>
              </a:rPr>
              <a:t>, X. </a:t>
            </a:r>
            <a:r>
              <a:rPr lang="en-US" sz="1600" dirty="0" err="1" smtClean="0">
                <a:latin typeface="Calibri" panose="020F0502020204030204" pitchFamily="34" charset="0"/>
              </a:rPr>
              <a:t>Gloerfelt</a:t>
            </a:r>
            <a:r>
              <a:rPr lang="en-US" sz="1600" dirty="0" smtClean="0">
                <a:latin typeface="Calibri" panose="020F0502020204030204" pitchFamily="34" charset="0"/>
              </a:rPr>
              <a:t>, C. </a:t>
            </a:r>
            <a:r>
              <a:rPr lang="en-US" sz="1600" dirty="0" err="1" smtClean="0">
                <a:latin typeface="Calibri" panose="020F0502020204030204" pitchFamily="34" charset="0"/>
              </a:rPr>
              <a:t>Bailly</a:t>
            </a:r>
            <a:r>
              <a:rPr lang="en-US" sz="1600" dirty="0" smtClean="0">
                <a:latin typeface="Calibri" panose="020F0502020204030204" pitchFamily="34" charset="0"/>
              </a:rPr>
              <a:t>.  Reliable reduced-order models for time-dependent linearized Euler equations.  </a:t>
            </a:r>
            <a:r>
              <a:rPr lang="en-US" sz="1600" i="1" dirty="0" smtClean="0">
                <a:latin typeface="Calibri" panose="020F0502020204030204" pitchFamily="34" charset="0"/>
              </a:rPr>
              <a:t>J. </a:t>
            </a:r>
            <a:r>
              <a:rPr lang="en-US" sz="1600" i="1" dirty="0" err="1" smtClean="0">
                <a:latin typeface="Calibri" panose="020F0502020204030204" pitchFamily="34" charset="0"/>
              </a:rPr>
              <a:t>Comput</a:t>
            </a:r>
            <a:r>
              <a:rPr lang="en-US" sz="1600" i="1" dirty="0" smtClean="0">
                <a:latin typeface="Calibri" panose="020F0502020204030204" pitchFamily="34" charset="0"/>
              </a:rPr>
              <a:t>. Phys.  </a:t>
            </a:r>
            <a:r>
              <a:rPr lang="en-US" sz="1600" b="1" dirty="0" smtClean="0">
                <a:latin typeface="Calibri" panose="020F0502020204030204" pitchFamily="34" charset="0"/>
              </a:rPr>
              <a:t>231</a:t>
            </a:r>
            <a:r>
              <a:rPr lang="en-US" sz="1600" dirty="0" smtClean="0">
                <a:latin typeface="Calibri" panose="020F0502020204030204" pitchFamily="34" charset="0"/>
              </a:rPr>
              <a:t>(15): 5176-5194, 2012.  </a:t>
            </a:r>
          </a:p>
          <a:p>
            <a:endParaRPr lang="en-US" sz="800" dirty="0">
              <a:latin typeface="Calibri" panose="020F050202020403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</a:rPr>
              <a:t>B. Bond, L. Daniel, Guaranteed stable projection-based model reduction for indefinite and unstable linear systems, In: </a:t>
            </a:r>
            <a:r>
              <a:rPr lang="en-US" sz="1600" i="1" dirty="0">
                <a:latin typeface="Calibri" panose="020F0502020204030204" pitchFamily="34" charset="0"/>
              </a:rPr>
              <a:t>Proceedings of the 2008 </a:t>
            </a:r>
            <a:r>
              <a:rPr lang="en-US" sz="1600" i="1" dirty="0" smtClean="0">
                <a:latin typeface="Calibri" panose="020F0502020204030204" pitchFamily="34" charset="0"/>
              </a:rPr>
              <a:t>IEEE/ACM </a:t>
            </a:r>
            <a:r>
              <a:rPr lang="en-US" sz="1600" i="1" dirty="0">
                <a:latin typeface="Calibri" panose="020F0502020204030204" pitchFamily="34" charset="0"/>
              </a:rPr>
              <a:t>International Conference on Computer-Aided Design</a:t>
            </a:r>
            <a:r>
              <a:rPr lang="en-US" sz="1600" dirty="0">
                <a:latin typeface="Calibri" panose="020F0502020204030204" pitchFamily="34" charset="0"/>
              </a:rPr>
              <a:t>, </a:t>
            </a:r>
            <a:r>
              <a:rPr lang="en-US" sz="1600" dirty="0" smtClean="0">
                <a:latin typeface="Calibri" panose="020F0502020204030204" pitchFamily="34" charset="0"/>
              </a:rPr>
              <a:t>728–735</a:t>
            </a:r>
            <a:r>
              <a:rPr lang="en-US" sz="1600" dirty="0">
                <a:latin typeface="Calibri" panose="020F0502020204030204" pitchFamily="34" charset="0"/>
              </a:rPr>
              <a:t>, 2008</a:t>
            </a:r>
            <a:r>
              <a:rPr lang="en-US" sz="1600" dirty="0" smtClean="0">
                <a:latin typeface="Calibri" panose="020F0502020204030204" pitchFamily="34" charset="0"/>
              </a:rPr>
              <a:t>.</a:t>
            </a:r>
          </a:p>
          <a:p>
            <a:endParaRPr lang="en-US" sz="8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</a:rPr>
              <a:t>D. </a:t>
            </a:r>
            <a:r>
              <a:rPr lang="en-US" sz="1600" dirty="0" err="1">
                <a:latin typeface="Calibri" panose="020F0502020204030204" pitchFamily="34" charset="0"/>
              </a:rPr>
              <a:t>Amsallem</a:t>
            </a:r>
            <a:r>
              <a:rPr lang="en-US" sz="1600" dirty="0">
                <a:latin typeface="Calibri" panose="020F0502020204030204" pitchFamily="34" charset="0"/>
              </a:rPr>
              <a:t>, C. </a:t>
            </a:r>
            <a:r>
              <a:rPr lang="en-US" sz="1600" dirty="0" err="1">
                <a:latin typeface="Calibri" panose="020F0502020204030204" pitchFamily="34" charset="0"/>
              </a:rPr>
              <a:t>Farhat</a:t>
            </a:r>
            <a:r>
              <a:rPr lang="en-US" sz="1600" dirty="0">
                <a:latin typeface="Calibri" panose="020F0502020204030204" pitchFamily="34" charset="0"/>
              </a:rPr>
              <a:t>.  Stabilization of projection-based reduced order models.  </a:t>
            </a:r>
            <a:r>
              <a:rPr lang="en-US" sz="1600" i="1" dirty="0">
                <a:latin typeface="Calibri" panose="020F0502020204030204" pitchFamily="34" charset="0"/>
              </a:rPr>
              <a:t>Int. J. </a:t>
            </a:r>
            <a:r>
              <a:rPr lang="en-US" sz="1600" i="1" dirty="0" err="1">
                <a:latin typeface="Calibri" panose="020F0502020204030204" pitchFamily="34" charset="0"/>
              </a:rPr>
              <a:t>Numer</a:t>
            </a:r>
            <a:r>
              <a:rPr lang="en-US" sz="1600" i="1" dirty="0">
                <a:latin typeface="Calibri" panose="020F0502020204030204" pitchFamily="34" charset="0"/>
              </a:rPr>
              <a:t>. Methods </a:t>
            </a:r>
            <a:r>
              <a:rPr lang="en-US" sz="1600" i="1" dirty="0" err="1">
                <a:latin typeface="Calibri" panose="020F0502020204030204" pitchFamily="34" charset="0"/>
              </a:rPr>
              <a:t>Engng</a:t>
            </a:r>
            <a:r>
              <a:rPr lang="en-US" sz="1600" i="1" dirty="0">
                <a:latin typeface="Calibri" panose="020F0502020204030204" pitchFamily="34" charset="0"/>
              </a:rPr>
              <a:t>. </a:t>
            </a:r>
            <a:r>
              <a:rPr lang="en-US" sz="1600" b="1" dirty="0">
                <a:latin typeface="Calibri" panose="020F0502020204030204" pitchFamily="34" charset="0"/>
              </a:rPr>
              <a:t>91 </a:t>
            </a:r>
            <a:r>
              <a:rPr lang="en-US" sz="1600" dirty="0">
                <a:latin typeface="Calibri" panose="020F0502020204030204" pitchFamily="34" charset="0"/>
              </a:rPr>
              <a:t>(4) (2012) 358-377.  </a:t>
            </a:r>
            <a:endParaRPr lang="en-US" sz="1600" dirty="0" smtClean="0">
              <a:latin typeface="Calibri" panose="020F0502020204030204" pitchFamily="34" charset="0"/>
            </a:endParaRPr>
          </a:p>
          <a:p>
            <a:endParaRPr lang="en-US" sz="800" dirty="0">
              <a:latin typeface="Calibri" panose="020F050202020403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</a:rPr>
              <a:t>F. </a:t>
            </a:r>
            <a:r>
              <a:rPr lang="en-US" sz="1600" dirty="0" err="1">
                <a:latin typeface="Calibri" panose="020F0502020204030204" pitchFamily="34" charset="0"/>
              </a:rPr>
              <a:t>Genin</a:t>
            </a:r>
            <a:r>
              <a:rPr lang="en-US" sz="1600" dirty="0">
                <a:latin typeface="Calibri" panose="020F0502020204030204" pitchFamily="34" charset="0"/>
              </a:rPr>
              <a:t> and S. Menon. Studies of shock/turbulent </a:t>
            </a:r>
            <a:r>
              <a:rPr lang="en-US" sz="1600" dirty="0" smtClean="0">
                <a:latin typeface="Calibri" panose="020F0502020204030204" pitchFamily="34" charset="0"/>
              </a:rPr>
              <a:t>shear layer </a:t>
            </a:r>
            <a:r>
              <a:rPr lang="en-US" sz="1600" dirty="0">
                <a:latin typeface="Calibri" panose="020F0502020204030204" pitchFamily="34" charset="0"/>
              </a:rPr>
              <a:t>interaction using </a:t>
            </a:r>
            <a:r>
              <a:rPr lang="en-US" sz="1600" dirty="0" smtClean="0">
                <a:latin typeface="Calibri" panose="020F0502020204030204" pitchFamily="34" charset="0"/>
              </a:rPr>
              <a:t>large-eddy simulation.  </a:t>
            </a:r>
            <a:r>
              <a:rPr lang="en-US" sz="1600" i="1" dirty="0" smtClean="0">
                <a:latin typeface="Calibri" panose="020F0502020204030204" pitchFamily="34" charset="0"/>
              </a:rPr>
              <a:t>Computers </a:t>
            </a:r>
            <a:r>
              <a:rPr lang="en-US" sz="1600" i="1" dirty="0">
                <a:latin typeface="Calibri" panose="020F0502020204030204" pitchFamily="34" charset="0"/>
              </a:rPr>
              <a:t>and </a:t>
            </a:r>
            <a:r>
              <a:rPr lang="en-US" sz="1600" i="1" dirty="0" smtClean="0">
                <a:latin typeface="Calibri" panose="020F0502020204030204" pitchFamily="34" charset="0"/>
              </a:rPr>
              <a:t>Fluids,</a:t>
            </a:r>
            <a:r>
              <a:rPr lang="en-US" sz="1600" dirty="0">
                <a:latin typeface="Calibri" panose="020F0502020204030204" pitchFamily="34" charset="0"/>
              </a:rPr>
              <a:t> </a:t>
            </a:r>
            <a:r>
              <a:rPr lang="en-US" sz="1600" b="1" dirty="0" smtClean="0">
                <a:latin typeface="Calibri" panose="020F0502020204030204" pitchFamily="34" charset="0"/>
              </a:rPr>
              <a:t>39</a:t>
            </a:r>
            <a:r>
              <a:rPr lang="en-US" sz="1600" dirty="0" smtClean="0">
                <a:latin typeface="Calibri" panose="020F0502020204030204" pitchFamily="34" charset="0"/>
              </a:rPr>
              <a:t> 800–819 (2010).</a:t>
            </a:r>
          </a:p>
          <a:p>
            <a:endParaRPr lang="en-US" sz="800" dirty="0">
              <a:latin typeface="Calibri" panose="020F050202020403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b="1" dirty="0">
                <a:latin typeface="Calibri" panose="020F0502020204030204" pitchFamily="34" charset="0"/>
              </a:rPr>
              <a:t>I. Kalashnikova</a:t>
            </a:r>
            <a:r>
              <a:rPr lang="en-US" sz="1600" dirty="0">
                <a:latin typeface="Calibri" panose="020F0502020204030204" pitchFamily="34" charset="0"/>
              </a:rPr>
              <a:t>, B.G. van Bloemen Waanders, S. Arunajatesan, M.F. Barone. "Stabilization of Projection-Based Reduced Order Models for Linear Time-Invariant Systems via Optimization-Based Eigenvalue Reassignment". </a:t>
            </a:r>
            <a:r>
              <a:rPr lang="en-US" sz="1600" i="1" dirty="0" err="1">
                <a:latin typeface="Calibri" panose="020F0502020204030204" pitchFamily="34" charset="0"/>
              </a:rPr>
              <a:t>Comput</a:t>
            </a:r>
            <a:r>
              <a:rPr lang="en-US" sz="1600" i="1" dirty="0">
                <a:latin typeface="Calibri" panose="020F0502020204030204" pitchFamily="34" charset="0"/>
              </a:rPr>
              <a:t>. Meth. Appl. Mech. </a:t>
            </a:r>
            <a:r>
              <a:rPr lang="en-US" sz="1600" i="1" dirty="0" err="1">
                <a:latin typeface="Calibri" panose="020F0502020204030204" pitchFamily="34" charset="0"/>
              </a:rPr>
              <a:t>Engng</a:t>
            </a:r>
            <a:r>
              <a:rPr lang="en-US" sz="1600" i="1" dirty="0">
                <a:latin typeface="Calibri" panose="020F0502020204030204" pitchFamily="34" charset="0"/>
              </a:rPr>
              <a:t>.</a:t>
            </a:r>
            <a:r>
              <a:rPr lang="en-US" sz="1600" dirty="0">
                <a:latin typeface="Calibri" panose="020F0502020204030204" pitchFamily="34" charset="0"/>
              </a:rPr>
              <a:t> </a:t>
            </a:r>
            <a:r>
              <a:rPr lang="en-US" sz="1600" b="1" dirty="0">
                <a:latin typeface="Calibri" panose="020F0502020204030204" pitchFamily="34" charset="0"/>
              </a:rPr>
              <a:t>272</a:t>
            </a:r>
            <a:r>
              <a:rPr lang="en-US" sz="1600" dirty="0">
                <a:latin typeface="Calibri" panose="020F0502020204030204" pitchFamily="34" charset="0"/>
              </a:rPr>
              <a:t> (2014) 251-270.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600" dirty="0">
              <a:latin typeface="Calibri" panose="020F050202020403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1600" dirty="0">
              <a:latin typeface="Calibri" panose="020F050202020403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16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0600" y="9526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7396584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995920" y="361890"/>
            <a:ext cx="339676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References (cont’d)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1120200"/>
            <a:ext cx="86868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endParaRPr lang="en-US" sz="1600" dirty="0">
              <a:latin typeface="Calibri" panose="020F050202020403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</a:rPr>
              <a:t>Z. Wang, I. Akhtar, J. </a:t>
            </a:r>
            <a:r>
              <a:rPr lang="en-US" sz="1600" dirty="0" err="1">
                <a:latin typeface="Calibri" panose="020F0502020204030204" pitchFamily="34" charset="0"/>
              </a:rPr>
              <a:t>Borggaard</a:t>
            </a:r>
            <a:r>
              <a:rPr lang="en-US" sz="1600" dirty="0">
                <a:latin typeface="Calibri" panose="020F0502020204030204" pitchFamily="34" charset="0"/>
              </a:rPr>
              <a:t>, T. Iliescu.  Proper orthogonal decomposition closure models for turbulent flows: a numerical comparison.  </a:t>
            </a:r>
            <a:r>
              <a:rPr lang="en-US" sz="1600" i="1" dirty="0" err="1">
                <a:latin typeface="Calibri" panose="020F0502020204030204" pitchFamily="34" charset="0"/>
              </a:rPr>
              <a:t>Comput</a:t>
            </a:r>
            <a:r>
              <a:rPr lang="en-US" sz="1600" i="1" dirty="0">
                <a:latin typeface="Calibri" panose="020F0502020204030204" pitchFamily="34" charset="0"/>
              </a:rPr>
              <a:t>. Methods Appl. Mech. </a:t>
            </a:r>
            <a:r>
              <a:rPr lang="en-US" sz="1600" i="1" dirty="0" err="1">
                <a:latin typeface="Calibri" panose="020F0502020204030204" pitchFamily="34" charset="0"/>
              </a:rPr>
              <a:t>Engrg</a:t>
            </a:r>
            <a:r>
              <a:rPr lang="en-US" sz="1600" i="1" dirty="0">
                <a:latin typeface="Calibri" panose="020F0502020204030204" pitchFamily="34" charset="0"/>
              </a:rPr>
              <a:t>. </a:t>
            </a:r>
            <a:r>
              <a:rPr lang="en-US" sz="1600" b="1" dirty="0">
                <a:latin typeface="Calibri" panose="020F0502020204030204" pitchFamily="34" charset="0"/>
              </a:rPr>
              <a:t>237-240</a:t>
            </a:r>
            <a:r>
              <a:rPr lang="en-US" sz="1600" dirty="0">
                <a:latin typeface="Calibri" panose="020F0502020204030204" pitchFamily="34" charset="0"/>
              </a:rPr>
              <a:t>:10-26, 2012. </a:t>
            </a:r>
            <a:endParaRPr lang="en-US" sz="1600" dirty="0" smtClean="0">
              <a:latin typeface="Calibri" panose="020F0502020204030204" pitchFamily="34" charset="0"/>
            </a:endParaRPr>
          </a:p>
          <a:p>
            <a:endParaRPr lang="en-US" sz="800" dirty="0">
              <a:latin typeface="Calibri" panose="020F050202020403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b="1" dirty="0" smtClean="0">
                <a:latin typeface="Calibri" panose="020F0502020204030204" pitchFamily="34" charset="0"/>
              </a:rPr>
              <a:t>I. Kalashnikova</a:t>
            </a:r>
            <a:r>
              <a:rPr lang="en-US" sz="1600" dirty="0" smtClean="0">
                <a:latin typeface="Calibri" panose="020F0502020204030204" pitchFamily="34" charset="0"/>
              </a:rPr>
              <a:t>, S. Arunajatesan, M.F. Barone, B.G. van Bloemen Waanders, J.A. Fike.  Reduced Order Modeling for Prediction and Control of Large-Scale Systems.  </a:t>
            </a:r>
            <a:r>
              <a:rPr lang="en-US" sz="1600" i="1" dirty="0" smtClean="0">
                <a:latin typeface="Calibri" panose="020F0502020204030204" pitchFamily="34" charset="0"/>
              </a:rPr>
              <a:t>Sandia National Laboratories Report, SAND No. 2014-4693</a:t>
            </a:r>
            <a:r>
              <a:rPr lang="en-US" sz="1600" dirty="0" smtClean="0">
                <a:latin typeface="Calibri" panose="020F0502020204030204" pitchFamily="34" charset="0"/>
              </a:rPr>
              <a:t> (2014).</a:t>
            </a:r>
          </a:p>
          <a:p>
            <a:endParaRPr lang="en-US" sz="800" dirty="0">
              <a:latin typeface="Calibri" panose="020F050202020403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b="1" dirty="0" smtClean="0">
                <a:latin typeface="Calibri" panose="020F0502020204030204" pitchFamily="34" charset="0"/>
              </a:rPr>
              <a:t>I. Kalashnikova</a:t>
            </a:r>
            <a:r>
              <a:rPr lang="en-US" sz="1600" dirty="0" smtClean="0">
                <a:latin typeface="Calibri" panose="020F0502020204030204" pitchFamily="34" charset="0"/>
              </a:rPr>
              <a:t>, S. Arunajatesan.  A Stable </a:t>
            </a:r>
            <a:r>
              <a:rPr lang="en-US" sz="1600" dirty="0" err="1" smtClean="0">
                <a:latin typeface="Calibri" panose="020F0502020204030204" pitchFamily="34" charset="0"/>
              </a:rPr>
              <a:t>Galerkin</a:t>
            </a:r>
            <a:r>
              <a:rPr lang="en-US" sz="1600" dirty="0" smtClean="0">
                <a:latin typeface="Calibri" panose="020F0502020204030204" pitchFamily="34" charset="0"/>
              </a:rPr>
              <a:t> Reduced Order Model (ROM) for Compressible Flow, </a:t>
            </a:r>
            <a:r>
              <a:rPr lang="en-US" sz="1600" i="1" dirty="0" smtClean="0">
                <a:latin typeface="Calibri" panose="020F0502020204030204" pitchFamily="34" charset="0"/>
              </a:rPr>
              <a:t>WCCM-2012-18407</a:t>
            </a:r>
            <a:r>
              <a:rPr lang="en-US" sz="1600" dirty="0" smtClean="0">
                <a:latin typeface="Calibri" panose="020F0502020204030204" pitchFamily="34" charset="0"/>
              </a:rPr>
              <a:t>, </a:t>
            </a:r>
            <a:r>
              <a:rPr lang="en-US" sz="1600" i="1" dirty="0" smtClean="0">
                <a:latin typeface="Calibri" panose="020F0502020204030204" pitchFamily="34" charset="0"/>
              </a:rPr>
              <a:t>10</a:t>
            </a:r>
            <a:r>
              <a:rPr lang="en-US" sz="1600" i="1" baseline="30000" dirty="0" smtClean="0">
                <a:latin typeface="Calibri" panose="020F0502020204030204" pitchFamily="34" charset="0"/>
              </a:rPr>
              <a:t>th</a:t>
            </a:r>
            <a:r>
              <a:rPr lang="en-US" sz="1600" i="1" dirty="0" smtClean="0">
                <a:latin typeface="Calibri" panose="020F0502020204030204" pitchFamily="34" charset="0"/>
              </a:rPr>
              <a:t> World Congress on Computational Mechanics (WCCM X), </a:t>
            </a:r>
            <a:r>
              <a:rPr lang="en-US" sz="1600" dirty="0" smtClean="0">
                <a:latin typeface="Calibri" panose="020F0502020204030204" pitchFamily="34" charset="0"/>
              </a:rPr>
              <a:t>Sao Paulo, Brazil (2012).</a:t>
            </a:r>
          </a:p>
          <a:p>
            <a:endParaRPr lang="en-US" sz="800" dirty="0">
              <a:latin typeface="Calibri" panose="020F050202020403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</a:rPr>
              <a:t>K. Carlberg, C. </a:t>
            </a:r>
            <a:r>
              <a:rPr lang="en-US" sz="1600" dirty="0" err="1" smtClean="0">
                <a:latin typeface="Calibri" panose="020F0502020204030204" pitchFamily="34" charset="0"/>
              </a:rPr>
              <a:t>Bou-Mosleh</a:t>
            </a:r>
            <a:r>
              <a:rPr lang="en-US" sz="1600" dirty="0" smtClean="0">
                <a:latin typeface="Calibri" panose="020F0502020204030204" pitchFamily="34" charset="0"/>
              </a:rPr>
              <a:t>, C. </a:t>
            </a:r>
            <a:r>
              <a:rPr lang="en-US" sz="1600" dirty="0" err="1" smtClean="0">
                <a:latin typeface="Calibri" panose="020F0502020204030204" pitchFamily="34" charset="0"/>
              </a:rPr>
              <a:t>Farhat</a:t>
            </a:r>
            <a:r>
              <a:rPr lang="en-US" sz="1600" dirty="0" smtClean="0">
                <a:latin typeface="Calibri" panose="020F0502020204030204" pitchFamily="34" charset="0"/>
              </a:rPr>
              <a:t>.  Efficient nonlinear model reduction via a least-squares </a:t>
            </a:r>
            <a:r>
              <a:rPr lang="en-US" sz="1600" dirty="0" err="1" smtClean="0">
                <a:latin typeface="Calibri" panose="020F0502020204030204" pitchFamily="34" charset="0"/>
              </a:rPr>
              <a:t>Petrov-Galerkin</a:t>
            </a:r>
            <a:r>
              <a:rPr lang="en-US" sz="1600" dirty="0" smtClean="0">
                <a:latin typeface="Calibri" panose="020F0502020204030204" pitchFamily="34" charset="0"/>
              </a:rPr>
              <a:t> projection and compressive tensor approximations.  </a:t>
            </a:r>
            <a:r>
              <a:rPr lang="en-US" sz="1600" i="1" dirty="0" smtClean="0">
                <a:latin typeface="Calibri" panose="020F0502020204030204" pitchFamily="34" charset="0"/>
              </a:rPr>
              <a:t>Int. J. </a:t>
            </a:r>
            <a:r>
              <a:rPr lang="en-US" sz="1600" i="1" dirty="0" err="1" smtClean="0">
                <a:latin typeface="Calibri" panose="020F0502020204030204" pitchFamily="34" charset="0"/>
              </a:rPr>
              <a:t>Numer</a:t>
            </a:r>
            <a:r>
              <a:rPr lang="en-US" sz="1600" i="1" dirty="0" smtClean="0">
                <a:latin typeface="Calibri" panose="020F0502020204030204" pitchFamily="34" charset="0"/>
              </a:rPr>
              <a:t>. Meth. </a:t>
            </a:r>
            <a:r>
              <a:rPr lang="en-US" sz="1600" i="1" dirty="0" err="1" smtClean="0">
                <a:latin typeface="Calibri" panose="020F0502020204030204" pitchFamily="34" charset="0"/>
              </a:rPr>
              <a:t>Engng</a:t>
            </a:r>
            <a:r>
              <a:rPr lang="en-US" sz="1600" i="1" dirty="0" smtClean="0">
                <a:latin typeface="Calibri" panose="020F0502020204030204" pitchFamily="34" charset="0"/>
              </a:rPr>
              <a:t>. </a:t>
            </a:r>
            <a:r>
              <a:rPr lang="en-US" sz="1600" b="1" dirty="0" smtClean="0">
                <a:latin typeface="Calibri" panose="020F0502020204030204" pitchFamily="34" charset="0"/>
              </a:rPr>
              <a:t>86</a:t>
            </a:r>
            <a:r>
              <a:rPr lang="en-US" sz="1600" dirty="0" smtClean="0">
                <a:latin typeface="Calibri" panose="020F0502020204030204" pitchFamily="34" charset="0"/>
              </a:rPr>
              <a:t> (2) 155-181 (2011).  </a:t>
            </a:r>
          </a:p>
          <a:p>
            <a:endParaRPr lang="en-US" sz="800" dirty="0">
              <a:latin typeface="Calibri" panose="020F050202020403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</a:rPr>
              <a:t>S. </a:t>
            </a:r>
            <a:r>
              <a:rPr lang="en-US" sz="1600" dirty="0" err="1" smtClean="0">
                <a:latin typeface="Calibri" panose="020F0502020204030204" pitchFamily="34" charset="0"/>
              </a:rPr>
              <a:t>Chaturantabut</a:t>
            </a:r>
            <a:r>
              <a:rPr lang="en-US" sz="1600" dirty="0" smtClean="0">
                <a:latin typeface="Calibri" panose="020F0502020204030204" pitchFamily="34" charset="0"/>
              </a:rPr>
              <a:t>, D.C. Sorensen.  Discrete empirical interpolation for nonlinear model reduction.  </a:t>
            </a:r>
            <a:r>
              <a:rPr lang="en-US" sz="1600" i="1" dirty="0" smtClean="0">
                <a:latin typeface="Calibri" panose="020F0502020204030204" pitchFamily="34" charset="0"/>
              </a:rPr>
              <a:t>Technical Report TR09-05</a:t>
            </a:r>
            <a:r>
              <a:rPr lang="en-US" sz="1600" dirty="0" smtClean="0">
                <a:latin typeface="Calibri" panose="020F0502020204030204" pitchFamily="34" charset="0"/>
              </a:rPr>
              <a:t>, Department of Computational and Applied Mathematics, Rice University (2009).</a:t>
            </a:r>
            <a:endParaRPr lang="en-US" sz="1600" dirty="0">
              <a:latin typeface="Calibri" panose="020F0502020204030204" pitchFamily="34" charset="0"/>
            </a:endParaRPr>
          </a:p>
          <a:p>
            <a:endParaRPr lang="en-US" sz="8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</a:rPr>
              <a:t> </a:t>
            </a:r>
            <a:r>
              <a:rPr lang="en-US" sz="1600" b="1" dirty="0">
                <a:latin typeface="Calibri" panose="020F0502020204030204" pitchFamily="34" charset="0"/>
              </a:rPr>
              <a:t>I. Kalashnikova</a:t>
            </a:r>
            <a:r>
              <a:rPr lang="en-US" sz="1600" dirty="0">
                <a:latin typeface="Calibri" panose="020F0502020204030204" pitchFamily="34" charset="0"/>
              </a:rPr>
              <a:t>, B.G. van Bloemen Waanders, S. Arunajatesan, M.F. Barone. "Stabilization of Projection-Based Reduced Order Models for Linear Time-Invariant Systems via Optimization-Based Eigenvalue Reassignment". </a:t>
            </a:r>
            <a:r>
              <a:rPr lang="en-US" sz="1600" i="1" dirty="0" err="1">
                <a:latin typeface="Calibri" panose="020F0502020204030204" pitchFamily="34" charset="0"/>
              </a:rPr>
              <a:t>Comput</a:t>
            </a:r>
            <a:r>
              <a:rPr lang="en-US" sz="1600" i="1" dirty="0">
                <a:latin typeface="Calibri" panose="020F0502020204030204" pitchFamily="34" charset="0"/>
              </a:rPr>
              <a:t>. Meth. Appl. Mech. </a:t>
            </a:r>
            <a:r>
              <a:rPr lang="en-US" sz="1600" i="1" dirty="0" err="1">
                <a:latin typeface="Calibri" panose="020F0502020204030204" pitchFamily="34" charset="0"/>
              </a:rPr>
              <a:t>Engng</a:t>
            </a:r>
            <a:r>
              <a:rPr lang="en-US" sz="1600" i="1" dirty="0">
                <a:latin typeface="Calibri" panose="020F0502020204030204" pitchFamily="34" charset="0"/>
              </a:rPr>
              <a:t>.</a:t>
            </a:r>
            <a:r>
              <a:rPr lang="en-US" sz="1600" dirty="0">
                <a:latin typeface="Calibri" panose="020F0502020204030204" pitchFamily="34" charset="0"/>
              </a:rPr>
              <a:t> 272 (2014) 251-270</a:t>
            </a:r>
            <a:r>
              <a:rPr lang="en-US" sz="1600" dirty="0"/>
              <a:t>.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0600" y="9526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14991200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349276"/>
            <a:ext cx="838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</a:rPr>
              <a:t>The </a:t>
            </a:r>
            <a:r>
              <a:rPr lang="en-US" sz="1600" dirty="0" err="1">
                <a:latin typeface="Calibri" panose="020F0502020204030204" pitchFamily="34" charset="0"/>
              </a:rPr>
              <a:t>MathWorks</a:t>
            </a:r>
            <a:r>
              <a:rPr lang="en-US" sz="1600" dirty="0">
                <a:latin typeface="Calibri" panose="020F0502020204030204" pitchFamily="34" charset="0"/>
              </a:rPr>
              <a:t>, Inc., Optimization Toolbox User’s Guide, 1990-2008.  </a:t>
            </a:r>
          </a:p>
          <a:p>
            <a:endParaRPr lang="en-US" sz="800" dirty="0">
              <a:latin typeface="Calibri" panose="020F050202020403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</a:rPr>
              <a:t>NICONET ROM benchmark repository: </a:t>
            </a:r>
            <a:r>
              <a:rPr lang="en-US" sz="1600" dirty="0">
                <a:latin typeface="Calibri" panose="020F0502020204030204" pitchFamily="34" charset="0"/>
                <a:hlinkClick r:id="rId2"/>
              </a:rPr>
              <a:t>www.icm.tu-bs.de/NICONET/benchmodred.html</a:t>
            </a:r>
            <a:r>
              <a:rPr lang="en-US" sz="1600" dirty="0">
                <a:latin typeface="Calibri" panose="020F0502020204030204" pitchFamily="34" charset="0"/>
              </a:rPr>
              <a:t>.  </a:t>
            </a:r>
          </a:p>
          <a:p>
            <a:endParaRPr lang="en-US" sz="800" dirty="0">
              <a:latin typeface="Calibri" panose="020F050202020403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err="1">
                <a:latin typeface="Calibri" panose="020F0502020204030204" pitchFamily="34" charset="0"/>
              </a:rPr>
              <a:t>Oberwolfach</a:t>
            </a:r>
            <a:r>
              <a:rPr lang="en-US" sz="1600" dirty="0">
                <a:latin typeface="Calibri" panose="020F0502020204030204" pitchFamily="34" charset="0"/>
              </a:rPr>
              <a:t> ROM benchmark repository: </a:t>
            </a:r>
            <a:r>
              <a:rPr lang="en-US" sz="1600" dirty="0">
                <a:latin typeface="Calibri" panose="020F0502020204030204" pitchFamily="34" charset="0"/>
                <a:hlinkClick r:id="rId3"/>
              </a:rPr>
              <a:t>http://simulation.uni-freiburg.de/downloads/benchmark</a:t>
            </a:r>
            <a:r>
              <a:rPr lang="en-US" sz="1600" dirty="0">
                <a:latin typeface="Calibri" panose="020F0502020204030204" pitchFamily="34" charset="0"/>
              </a:rPr>
              <a:t>.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995920" y="361890"/>
            <a:ext cx="339676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References (cont’d)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90600" y="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960990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218157" y="2057397"/>
                <a:ext cx="6935243" cy="4893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Calibri" panose="020F0502020204030204" pitchFamily="34" charset="0"/>
                  </a:rPr>
                  <a:t>1. ROMs which derive </a:t>
                </a:r>
                <a:r>
                  <a:rPr lang="en-US" b="1" i="1" dirty="0" smtClean="0">
                    <a:latin typeface="Calibri" panose="020F0502020204030204" pitchFamily="34" charset="0"/>
                  </a:rPr>
                  <a:t>a priori</a:t>
                </a:r>
                <a:r>
                  <a:rPr lang="en-US" b="1" dirty="0" smtClean="0">
                    <a:latin typeface="Calibri" panose="020F0502020204030204" pitchFamily="34" charset="0"/>
                  </a:rPr>
                  <a:t> </a:t>
                </a:r>
                <a:r>
                  <a:rPr lang="en-US" dirty="0" smtClean="0">
                    <a:latin typeface="Calibri" panose="020F0502020204030204" pitchFamily="34" charset="0"/>
                  </a:rPr>
                  <a:t>a stability-preserving model reduction framework (usually specific to an equation set).</a:t>
                </a:r>
              </a:p>
              <a:p>
                <a:endParaRPr lang="en-US" sz="800" dirty="0" smtClean="0">
                  <a:latin typeface="Calibri" panose="020F0502020204030204" pitchFamily="34" charset="0"/>
                </a:endParaRPr>
              </a:p>
              <a:p>
                <a:pPr marL="742950" lvl="1" indent="-285750">
                  <a:buFont typeface="Arial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ROMs based on projection in special ‘energy-based’ (not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𝐿</m:t>
                    </m:r>
                    <m:r>
                      <a:rPr lang="en-US" i="1" baseline="30000" dirty="0" smtClean="0">
                        <a:latin typeface="Cambria Math"/>
                      </a:rPr>
                      <m:t>2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) inner products, e.g., Rowley</a:t>
                </a:r>
                <a:r>
                  <a:rPr lang="en-US" i="1" dirty="0" smtClean="0">
                    <a:latin typeface="Calibri" panose="020F0502020204030204" pitchFamily="34" charset="0"/>
                  </a:rPr>
                  <a:t> et al</a:t>
                </a:r>
                <a:r>
                  <a:rPr lang="en-US" dirty="0" smtClean="0">
                    <a:latin typeface="Calibri" panose="020F0502020204030204" pitchFamily="34" charset="0"/>
                  </a:rPr>
                  <a:t>. (2004), Barone &amp; Kalashnikova </a:t>
                </a:r>
                <a:r>
                  <a:rPr lang="en-US" i="1" dirty="0" smtClean="0">
                    <a:latin typeface="Calibri" panose="020F0502020204030204" pitchFamily="34" charset="0"/>
                  </a:rPr>
                  <a:t>et al. </a:t>
                </a:r>
                <a:r>
                  <a:rPr lang="en-US" dirty="0" smtClean="0">
                    <a:latin typeface="Calibri" panose="020F0502020204030204" pitchFamily="34" charset="0"/>
                  </a:rPr>
                  <a:t>(2009), </a:t>
                </a:r>
                <a:r>
                  <a:rPr lang="en-US" dirty="0" err="1" smtClean="0">
                    <a:latin typeface="Calibri" panose="020F0502020204030204" pitchFamily="34" charset="0"/>
                  </a:rPr>
                  <a:t>Serre</a:t>
                </a:r>
                <a:r>
                  <a:rPr lang="en-US" i="1" dirty="0" smtClean="0">
                    <a:latin typeface="Calibri" panose="020F0502020204030204" pitchFamily="34" charset="0"/>
                  </a:rPr>
                  <a:t> et al</a:t>
                </a:r>
                <a:r>
                  <a:rPr lang="en-US" dirty="0" smtClean="0">
                    <a:latin typeface="Calibri" panose="020F0502020204030204" pitchFamily="34" charset="0"/>
                  </a:rPr>
                  <a:t>. (2012).</a:t>
                </a:r>
              </a:p>
              <a:p>
                <a:pPr marL="342900" indent="-342900">
                  <a:buAutoNum type="arabicPeriod"/>
                </a:pPr>
                <a:endParaRPr lang="en-US" dirty="0" smtClean="0">
                  <a:latin typeface="Calibri" panose="020F0502020204030204" pitchFamily="34" charset="0"/>
                </a:endParaRPr>
              </a:p>
              <a:p>
                <a:r>
                  <a:rPr lang="en-US" dirty="0" smtClean="0">
                    <a:latin typeface="Calibri" panose="020F0502020204030204" pitchFamily="34" charset="0"/>
                  </a:rPr>
                  <a:t>2.  ROMs which stabilize an unstable ROM through an </a:t>
                </a:r>
                <a:r>
                  <a:rPr lang="en-US" b="1" i="1" dirty="0" smtClean="0">
                    <a:latin typeface="Calibri" panose="020F0502020204030204" pitchFamily="34" charset="0"/>
                  </a:rPr>
                  <a:t>a posteriori </a:t>
                </a:r>
                <a:r>
                  <a:rPr lang="en-US" dirty="0" smtClean="0">
                    <a:latin typeface="Calibri" panose="020F0502020204030204" pitchFamily="34" charset="0"/>
                  </a:rPr>
                  <a:t>post-processing stabilization step applied to the algebraic ROM system. </a:t>
                </a:r>
              </a:p>
              <a:p>
                <a:endParaRPr lang="en-US" sz="800" dirty="0" smtClean="0">
                  <a:latin typeface="Calibri" panose="020F0502020204030204" pitchFamily="34" charset="0"/>
                </a:endParaRPr>
              </a:p>
              <a:p>
                <a:pPr marL="742950" lvl="1" indent="-285750">
                  <a:buFont typeface="Arial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Approaches in which an optimization problem  that stabilizes an unstable ROM is formulated and solved, e.g., Amsallem </a:t>
                </a:r>
                <a:r>
                  <a:rPr lang="en-US" i="1" dirty="0" smtClean="0">
                    <a:latin typeface="Calibri" panose="020F0502020204030204" pitchFamily="34" charset="0"/>
                  </a:rPr>
                  <a:t>et al. </a:t>
                </a:r>
                <a:r>
                  <a:rPr lang="en-US" dirty="0" smtClean="0">
                    <a:latin typeface="Calibri" panose="020F0502020204030204" pitchFamily="34" charset="0"/>
                  </a:rPr>
                  <a:t>(2012)</a:t>
                </a:r>
                <a:r>
                  <a:rPr lang="en-US" i="1" dirty="0" smtClean="0">
                    <a:latin typeface="Calibri" panose="020F0502020204030204" pitchFamily="34" charset="0"/>
                  </a:rPr>
                  <a:t>, </a:t>
                </a:r>
                <a:r>
                  <a:rPr lang="en-US" dirty="0" smtClean="0">
                    <a:latin typeface="Calibri" panose="020F0502020204030204" pitchFamily="34" charset="0"/>
                  </a:rPr>
                  <a:t>Bond </a:t>
                </a:r>
                <a:r>
                  <a:rPr lang="en-US" i="1" dirty="0" smtClean="0">
                    <a:latin typeface="Calibri" panose="020F0502020204030204" pitchFamily="34" charset="0"/>
                  </a:rPr>
                  <a:t>et al. </a:t>
                </a:r>
                <a:r>
                  <a:rPr lang="en-US" dirty="0" smtClean="0">
                    <a:latin typeface="Calibri" panose="020F0502020204030204" pitchFamily="34" charset="0"/>
                  </a:rPr>
                  <a:t>(2008), Kalashnikova </a:t>
                </a:r>
                <a:r>
                  <a:rPr lang="en-US" i="1" dirty="0" smtClean="0">
                    <a:latin typeface="Calibri" panose="020F0502020204030204" pitchFamily="34" charset="0"/>
                  </a:rPr>
                  <a:t>et al. </a:t>
                </a:r>
                <a:r>
                  <a:rPr lang="en-US" dirty="0" smtClean="0">
                    <a:latin typeface="Calibri" panose="020F0502020204030204" pitchFamily="34" charset="0"/>
                  </a:rPr>
                  <a:t>(2014).</a:t>
                </a:r>
              </a:p>
              <a:p>
                <a:endParaRPr lang="en-US" sz="800" i="1" dirty="0" smtClean="0">
                  <a:latin typeface="Calibri" panose="020F0502020204030204" pitchFamily="34" charset="0"/>
                </a:endParaRPr>
              </a:p>
              <a:p>
                <a:pPr marL="742950" lvl="1" indent="-285750">
                  <a:buFont typeface="Arial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ROMs with increased numerical stability due to inclusion of ‘stabilizing’ terms in the ROM equations, e.g., Wang </a:t>
                </a:r>
                <a:r>
                  <a:rPr lang="en-US" i="1" dirty="0" smtClean="0">
                    <a:latin typeface="Calibri" panose="020F0502020204030204" pitchFamily="34" charset="0"/>
                  </a:rPr>
                  <a:t>et al. </a:t>
                </a:r>
                <a:r>
                  <a:rPr lang="en-US" dirty="0" smtClean="0">
                    <a:latin typeface="Calibri" panose="020F0502020204030204" pitchFamily="34" charset="0"/>
                  </a:rPr>
                  <a:t>(2012).  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endParaRPr lang="en-US" dirty="0" smtClean="0">
                  <a:latin typeface="Calibri" panose="020F0502020204030204" pitchFamily="34" charset="0"/>
                </a:endParaRPr>
              </a:p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8157" y="2057397"/>
                <a:ext cx="6935243" cy="4893647"/>
              </a:xfrm>
              <a:prstGeom prst="rect">
                <a:avLst/>
              </a:prstGeom>
              <a:blipFill rotWithShape="1">
                <a:blip r:embed="rId2"/>
                <a:stretch>
                  <a:fillRect l="-791" t="-498" r="-11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Left Brace 6"/>
          <p:cNvSpPr/>
          <p:nvPr/>
        </p:nvSpPr>
        <p:spPr bwMode="auto">
          <a:xfrm>
            <a:off x="1447800" y="2683133"/>
            <a:ext cx="228600" cy="990600"/>
          </a:xfrm>
          <a:prstGeom prst="leftBrace">
            <a:avLst/>
          </a:prstGeom>
          <a:noFill/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9" name="Left Brace 8"/>
          <p:cNvSpPr/>
          <p:nvPr/>
        </p:nvSpPr>
        <p:spPr bwMode="auto">
          <a:xfrm>
            <a:off x="1524000" y="4504223"/>
            <a:ext cx="228600" cy="1896577"/>
          </a:xfrm>
          <a:prstGeom prst="leftBrace">
            <a:avLst/>
          </a:prstGeom>
          <a:noFill/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819400"/>
            <a:ext cx="1447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Calibri" panose="020F0502020204030204" pitchFamily="34" charset="0"/>
              </a:rPr>
              <a:t>Can have an</a:t>
            </a:r>
          </a:p>
          <a:p>
            <a:pPr algn="ctr"/>
            <a:r>
              <a:rPr lang="en-US" sz="1400" dirty="0">
                <a:latin typeface="Calibri" panose="020F0502020204030204" pitchFamily="34" charset="0"/>
              </a:rPr>
              <a:t>i</a:t>
            </a:r>
            <a:r>
              <a:rPr lang="en-US" sz="1400" dirty="0" smtClean="0">
                <a:latin typeface="Calibri" panose="020F0502020204030204" pitchFamily="34" charset="0"/>
              </a:rPr>
              <a:t>ntrusive implementation</a:t>
            </a:r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174875" y="9525"/>
            <a:ext cx="757872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Appendix: Stability Preserving ROM Approaches Literature Review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76399" y="1295400"/>
            <a:ext cx="6096001" cy="646331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Approaches for building stability-preserving </a:t>
            </a:r>
            <a:r>
              <a:rPr lang="en-US" dirty="0" smtClean="0">
                <a:latin typeface="Calibri" panose="020F0502020204030204" pitchFamily="34" charset="0"/>
              </a:rPr>
              <a:t>POD/</a:t>
            </a:r>
            <a:r>
              <a:rPr lang="en-US" dirty="0" err="1" smtClean="0">
                <a:latin typeface="Calibri" panose="020F0502020204030204" pitchFamily="34" charset="0"/>
              </a:rPr>
              <a:t>Galerkin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en-US" dirty="0" smtClean="0">
                <a:latin typeface="Calibri" panose="020F0502020204030204" pitchFamily="34" charset="0"/>
              </a:rPr>
              <a:t>ROMs </a:t>
            </a:r>
            <a:r>
              <a:rPr lang="en-US" dirty="0">
                <a:latin typeface="Calibri" panose="020F0502020204030204" pitchFamily="34" charset="0"/>
              </a:rPr>
              <a:t>found in the literature fall into </a:t>
            </a:r>
            <a:r>
              <a:rPr lang="en-US" b="1" dirty="0">
                <a:latin typeface="Calibri" panose="020F0502020204030204" pitchFamily="34" charset="0"/>
              </a:rPr>
              <a:t>two categories: 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76200" y="2057398"/>
            <a:ext cx="8534400" cy="167640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1" y="2096869"/>
            <a:ext cx="920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Part 1 </a:t>
            </a:r>
          </a:p>
          <a:p>
            <a:pPr algn="ctr"/>
            <a:r>
              <a:rPr lang="en-US" sz="16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of  talk.</a:t>
            </a:r>
            <a:endParaRPr lang="en-US" sz="16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0600" y="1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32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76200" y="3733798"/>
            <a:ext cx="8534400" cy="1718713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400" y="4063425"/>
            <a:ext cx="920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Part 2 </a:t>
            </a:r>
          </a:p>
          <a:p>
            <a:pPr algn="ctr"/>
            <a:r>
              <a:rPr lang="en-US" sz="16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of  talk.</a:t>
            </a:r>
            <a:endParaRPr lang="en-US" sz="16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4300" y="4876800"/>
            <a:ext cx="14097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Calibri" panose="020F0502020204030204" pitchFamily="34" charset="0"/>
              </a:rPr>
              <a:t>Can have</a:t>
            </a:r>
          </a:p>
          <a:p>
            <a:pPr algn="ctr"/>
            <a:r>
              <a:rPr lang="en-US" sz="1400" dirty="0">
                <a:latin typeface="Calibri" panose="020F0502020204030204" pitchFamily="34" charset="0"/>
              </a:rPr>
              <a:t>i</a:t>
            </a:r>
            <a:r>
              <a:rPr lang="en-US" sz="1400" dirty="0" smtClean="0">
                <a:latin typeface="Calibri" panose="020F0502020204030204" pitchFamily="34" charset="0"/>
              </a:rPr>
              <a:t>nconsistencies between ROM and FOM physics</a:t>
            </a:r>
            <a:endParaRPr lang="en-US" sz="1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1741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8" grpId="0"/>
      <p:bldP spid="4" grpId="0" animBg="1"/>
      <p:bldP spid="6" grpId="0"/>
      <p:bldP spid="12" grpId="0" animBg="1"/>
      <p:bldP spid="13" grpId="0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600200" y="76200"/>
            <a:ext cx="759618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Appendix: </a:t>
            </a:r>
            <a:r>
              <a:rPr lang="en-US" sz="3200" dirty="0" err="1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Lyapunov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 Inner Product (Discrete </a:t>
            </a:r>
          </a:p>
          <a:p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Counterpart of Symmetry Inner Product)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19200" y="1295400"/>
            <a:ext cx="69342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Symmetry inner product has a discrete project counterpart!</a:t>
            </a:r>
            <a:endParaRPr lang="en-US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04800" y="1752600"/>
                <a:ext cx="8763000" cy="33855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Consider a linear semi-discrete (i.e., discretized in space) stable FOM: </a:t>
                </a:r>
              </a:p>
              <a:p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</m:e>
                      </m:acc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1" i="1" smtClean="0">
                          <a:latin typeface="Cambria Math"/>
                        </a:rPr>
                        <m:t>𝑨𝒙</m:t>
                      </m:r>
                      <m:r>
                        <a:rPr lang="en-US" b="0" i="1" smtClean="0">
                          <a:latin typeface="Cambria Math"/>
                        </a:rPr>
                        <m:t>(</m:t>
                      </m:r>
                      <m:r>
                        <a:rPr lang="en-US" b="0" i="1" smtClean="0">
                          <a:latin typeface="Cambria Math"/>
                        </a:rPr>
                        <m:t>𝑡</m:t>
                      </m:r>
                      <m:r>
                        <a:rPr lang="en-US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 smtClean="0">
                  <a:latin typeface="Calibri" panose="020F0502020204030204" pitchFamily="34" charset="0"/>
                </a:endParaRPr>
              </a:p>
              <a:p>
                <a:endParaRPr lang="en-US" sz="800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The </a:t>
                </a:r>
                <a:r>
                  <a:rPr lang="en-US" dirty="0" err="1" smtClean="0">
                    <a:latin typeface="Calibri" panose="020F0502020204030204" pitchFamily="34" charset="0"/>
                  </a:rPr>
                  <a:t>Lyapunov</a:t>
                </a:r>
                <a:r>
                  <a:rPr lang="en-US" dirty="0" smtClean="0">
                    <a:latin typeface="Calibri" panose="020F0502020204030204" pitchFamily="34" charset="0"/>
                  </a:rPr>
                  <a:t> function for the above system is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𝑉</m:t>
                    </m:r>
                    <m:r>
                      <a:rPr lang="en-US" i="1" dirty="0" smtClean="0">
                        <a:latin typeface="Cambria Math"/>
                      </a:rPr>
                      <m:t>(</m:t>
                    </m:r>
                    <m:r>
                      <a:rPr lang="en-US" b="1" i="1" dirty="0" smtClean="0">
                        <a:latin typeface="Cambria Math"/>
                      </a:rPr>
                      <m:t>𝒙</m:t>
                    </m:r>
                    <m:r>
                      <a:rPr lang="en-US" i="1" dirty="0" smtClean="0">
                        <a:latin typeface="Cambria Math"/>
                      </a:rPr>
                      <m:t>) = </m:t>
                    </m:r>
                    <m:r>
                      <a:rPr lang="en-US" b="1" i="1" dirty="0" err="1" smtClean="0">
                        <a:latin typeface="Cambria Math"/>
                      </a:rPr>
                      <m:t>𝒙</m:t>
                    </m:r>
                    <m:r>
                      <a:rPr lang="en-US" i="1" baseline="30000" dirty="0" err="1" smtClean="0">
                        <a:latin typeface="Cambria Math"/>
                      </a:rPr>
                      <m:t>𝑇</m:t>
                    </m:r>
                    <m:r>
                      <a:rPr lang="en-US" b="1" i="1" dirty="0" err="1" smtClean="0">
                        <a:latin typeface="Cambria Math"/>
                      </a:rPr>
                      <m:t>𝑷𝒙</m:t>
                    </m:r>
                    <m:r>
                      <a:rPr lang="en-US" i="1" dirty="0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where </a:t>
                </a:r>
                <a:r>
                  <a:rPr lang="en-US" b="1" dirty="0" smtClean="0">
                    <a:latin typeface="Calibri" panose="020F0502020204030204" pitchFamily="34" charset="0"/>
                  </a:rPr>
                  <a:t>P</a:t>
                </a:r>
                <a:r>
                  <a:rPr lang="en-US" dirty="0" smtClean="0">
                    <a:latin typeface="Calibri" panose="020F0502020204030204" pitchFamily="34" charset="0"/>
                  </a:rPr>
                  <a:t> is the solution of the following </a:t>
                </a:r>
                <a:r>
                  <a:rPr lang="en-US" dirty="0" err="1" smtClean="0">
                    <a:latin typeface="Calibri" panose="020F0502020204030204" pitchFamily="34" charset="0"/>
                  </a:rPr>
                  <a:t>Ricatti</a:t>
                </a:r>
                <a:r>
                  <a:rPr lang="en-US" dirty="0" smtClean="0">
                    <a:latin typeface="Calibri" panose="020F0502020204030204" pitchFamily="34" charset="0"/>
                  </a:rPr>
                  <a:t> equation:</a:t>
                </a:r>
              </a:p>
              <a:p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/>
                        </a:rPr>
                        <m:t>𝑨</m:t>
                      </m:r>
                      <m:r>
                        <a:rPr lang="en-US" i="1" baseline="30000" dirty="0" smtClean="0">
                          <a:latin typeface="Cambria Math"/>
                        </a:rPr>
                        <m:t>𝑇</m:t>
                      </m:r>
                      <m:r>
                        <a:rPr lang="en-US" b="1" i="1" dirty="0" smtClean="0">
                          <a:latin typeface="Cambria Math"/>
                        </a:rPr>
                        <m:t>𝑷</m:t>
                      </m:r>
                      <m:r>
                        <a:rPr lang="en-US" i="1" dirty="0" smtClean="0">
                          <a:latin typeface="Cambria Math"/>
                        </a:rPr>
                        <m:t>+</m:t>
                      </m:r>
                      <m:r>
                        <a:rPr lang="en-US" b="1" i="1" dirty="0" smtClean="0">
                          <a:latin typeface="Cambria Math"/>
                        </a:rPr>
                        <m:t>𝑷𝑨</m:t>
                      </m:r>
                      <m:r>
                        <a:rPr lang="en-US" i="1" dirty="0" smtClean="0">
                          <a:latin typeface="Cambria Math"/>
                        </a:rPr>
                        <m:t>=−</m:t>
                      </m:r>
                      <m:r>
                        <a:rPr lang="en-US" b="1" i="1" dirty="0" smtClean="0">
                          <a:latin typeface="Cambria Math"/>
                        </a:rPr>
                        <m:t>𝑸</m:t>
                      </m:r>
                      <m:r>
                        <a:rPr lang="en-US" i="1" dirty="0" smtClean="0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dirty="0" smtClean="0">
                  <a:latin typeface="Calibri" panose="020F0502020204030204" pitchFamily="34" charset="0"/>
                </a:endParaRPr>
              </a:p>
              <a:p>
                <a:endParaRPr lang="en-US" sz="800" dirty="0">
                  <a:latin typeface="Calibri" panose="020F050202020403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SPD solution to this </a:t>
                </a:r>
                <a:r>
                  <a:rPr lang="en-US" dirty="0" err="1" smtClean="0">
                    <a:latin typeface="Calibri" panose="020F0502020204030204" pitchFamily="34" charset="0"/>
                  </a:rPr>
                  <a:t>Ricatti</a:t>
                </a:r>
                <a:r>
                  <a:rPr lang="en-US" dirty="0" smtClean="0">
                    <a:latin typeface="Calibri" panose="020F0502020204030204" pitchFamily="34" charset="0"/>
                  </a:rPr>
                  <a:t> equation exists if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𝑨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is stable and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𝑸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is SPD.</a:t>
                </a:r>
              </a:p>
              <a:p>
                <a:pPr lvl="1"/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The solution to this </a:t>
                </a:r>
                <a:r>
                  <a:rPr lang="en-US" dirty="0" err="1" smtClean="0">
                    <a:latin typeface="Calibri" panose="020F0502020204030204" pitchFamily="34" charset="0"/>
                  </a:rPr>
                  <a:t>Ricatti</a:t>
                </a:r>
                <a:r>
                  <a:rPr lang="en-US" dirty="0" smtClean="0">
                    <a:latin typeface="Calibri" panose="020F0502020204030204" pitchFamily="34" charset="0"/>
                  </a:rPr>
                  <a:t> equation can be obtained using the MATLAB control toolbox: </a:t>
                </a:r>
              </a:p>
              <a:p>
                <a:pPr lvl="1" algn="ctr"/>
                <a:r>
                  <a:rPr lang="en-US" sz="1600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P=</a:t>
                </a:r>
                <a:r>
                  <a:rPr lang="en-US" sz="1600" dirty="0" err="1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lyap</a:t>
                </a:r>
                <a:r>
                  <a:rPr lang="en-US" sz="1600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(A’, Q, [], </a:t>
                </a:r>
                <a:r>
                  <a:rPr lang="en-US" sz="1600" dirty="0" err="1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speye</a:t>
                </a:r>
                <a:r>
                  <a:rPr lang="en-US" sz="1600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(</a:t>
                </a:r>
                <a:r>
                  <a:rPr lang="en-US" sz="1600" dirty="0" err="1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n,n</a:t>
                </a:r>
                <a:r>
                  <a:rPr lang="en-US" sz="1600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)); </a:t>
                </a:r>
              </a:p>
              <a:p>
                <a:pPr lvl="1"/>
                <a:endParaRPr lang="en-US" sz="800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Discrete analog of symmetry inner product: </a:t>
                </a:r>
                <a:r>
                  <a:rPr lang="en-US" b="1" dirty="0" err="1" smtClean="0">
                    <a:latin typeface="Calibri" panose="020F0502020204030204" pitchFamily="34" charset="0"/>
                  </a:rPr>
                  <a:t>Lyapunov</a:t>
                </a:r>
                <a:r>
                  <a:rPr lang="en-US" b="1" dirty="0" smtClean="0">
                    <a:latin typeface="Calibri" panose="020F0502020204030204" pitchFamily="34" charset="0"/>
                  </a:rPr>
                  <a:t> inner product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1752600"/>
                <a:ext cx="8763000" cy="3385542"/>
              </a:xfrm>
              <a:prstGeom prst="rect">
                <a:avLst/>
              </a:prstGeom>
              <a:blipFill rotWithShape="1">
                <a:blip r:embed="rId2"/>
                <a:stretch>
                  <a:fillRect l="-417" t="-901" b="-18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971799" y="5193268"/>
                <a:ext cx="2839861" cy="369332"/>
              </a:xfrm>
              <a:prstGeom prst="rect">
                <a:avLst/>
              </a:prstGeom>
              <a:solidFill>
                <a:srgbClr val="CCFF99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/>
                        </a:rPr>
                        <m:t>(</m:t>
                      </m:r>
                      <m:r>
                        <a:rPr lang="en-US" b="1" i="1" dirty="0" smtClean="0">
                          <a:latin typeface="Cambria Math"/>
                        </a:rPr>
                        <m:t>𝒙</m:t>
                      </m:r>
                      <m:r>
                        <a:rPr lang="en-US" i="1" baseline="-25000" dirty="0" smtClean="0">
                          <a:latin typeface="Cambria Math"/>
                        </a:rPr>
                        <m:t>1</m:t>
                      </m:r>
                      <m:r>
                        <a:rPr lang="en-US" i="1" dirty="0" smtClean="0">
                          <a:latin typeface="Cambria Math"/>
                        </a:rPr>
                        <m:t>,</m:t>
                      </m:r>
                      <m:r>
                        <a:rPr lang="en-US" b="1" i="1" dirty="0" smtClean="0">
                          <a:latin typeface="Cambria Math"/>
                        </a:rPr>
                        <m:t>𝒙</m:t>
                      </m:r>
                      <m:r>
                        <a:rPr lang="en-US" i="1" baseline="-25000" dirty="0" smtClean="0">
                          <a:latin typeface="Cambria Math"/>
                        </a:rPr>
                        <m:t>2</m:t>
                      </m:r>
                      <m:r>
                        <a:rPr lang="en-US" i="1" dirty="0" smtClean="0">
                          <a:latin typeface="Cambria Math"/>
                        </a:rPr>
                        <m:t>)</m:t>
                      </m:r>
                      <m:r>
                        <a:rPr lang="en-US" b="1" i="1" baseline="-25000" dirty="0" smtClean="0">
                          <a:latin typeface="Cambria Math"/>
                        </a:rPr>
                        <m:t>𝑷</m:t>
                      </m:r>
                      <m:r>
                        <a:rPr lang="en-US" i="1" dirty="0" smtClean="0">
                          <a:latin typeface="Cambria Math"/>
                          <a:ea typeface="Cambria Math"/>
                        </a:rPr>
                        <m:t>≡</m:t>
                      </m:r>
                      <m:r>
                        <a:rPr lang="en-US" b="1" i="1" dirty="0" smtClean="0">
                          <a:latin typeface="Cambria Math"/>
                        </a:rPr>
                        <m:t>𝒙</m:t>
                      </m:r>
                      <m:r>
                        <a:rPr lang="en-US" b="0" i="1" baseline="-25000" dirty="0" smtClean="0">
                          <a:latin typeface="Cambria Math"/>
                        </a:rPr>
                        <m:t>1</m:t>
                      </m:r>
                      <m:r>
                        <a:rPr lang="en-US" i="1" baseline="30000" dirty="0" smtClean="0">
                          <a:latin typeface="Cambria Math"/>
                        </a:rPr>
                        <m:t>𝑇</m:t>
                      </m:r>
                      <m:r>
                        <a:rPr lang="en-US" b="1" i="1" dirty="0" smtClean="0">
                          <a:latin typeface="Cambria Math"/>
                        </a:rPr>
                        <m:t>𝑷𝒙</m:t>
                      </m:r>
                      <m:r>
                        <a:rPr lang="en-US" i="1" baseline="-25000" dirty="0" smtClean="0">
                          <a:latin typeface="Cambria Math"/>
                        </a:rPr>
                        <m:t>2</m:t>
                      </m:r>
                    </m:oMath>
                  </m:oMathPara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799" y="5193268"/>
                <a:ext cx="2839861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04800" y="5726668"/>
                <a:ext cx="8229600" cy="911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Can show that if the ROM is constructed in the </a:t>
                </a:r>
                <a:r>
                  <a:rPr lang="en-US" dirty="0" err="1" smtClean="0">
                    <a:latin typeface="Calibri" panose="020F0502020204030204" pitchFamily="34" charset="0"/>
                  </a:rPr>
                  <a:t>Lyapunov</a:t>
                </a:r>
                <a:r>
                  <a:rPr lang="en-US" dirty="0" smtClean="0">
                    <a:latin typeface="Calibri" panose="020F0502020204030204" pitchFamily="34" charset="0"/>
                  </a:rPr>
                  <a:t> inner product, then: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𝑑𝐸</m:t>
                          </m:r>
                          <m:r>
                            <a:rPr lang="en-US" b="0" i="1" baseline="-25000" smtClean="0">
                              <a:latin typeface="Cambria Math"/>
                            </a:rPr>
                            <m:t>𝑀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≡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latin typeface="Cambria Math"/>
                                </a:rPr>
                                <m:t>𝒙</m:t>
                              </m:r>
                              <m:r>
                                <a:rPr lang="en-US" b="0" i="1" baseline="-25000" smtClean="0">
                                  <a:latin typeface="Cambria Math"/>
                                </a:rPr>
                                <m:t>𝑀</m:t>
                              </m:r>
                            </m:e>
                          </m:d>
                        </m:e>
                      </m:d>
                      <m:r>
                        <a:rPr lang="en-US" b="0" i="1" baseline="-25000" smtClean="0">
                          <a:latin typeface="Cambria Math"/>
                        </a:rPr>
                        <m:t>2</m:t>
                      </m:r>
                      <m:r>
                        <a:rPr lang="en-US" b="0" i="1" baseline="30000" smtClean="0">
                          <a:latin typeface="Cambria Math"/>
                        </a:rPr>
                        <m:t>2</m:t>
                      </m:r>
                      <m:r>
                        <a:rPr lang="en-US" b="0" i="1" smtClean="0">
                          <a:latin typeface="Cambria Math"/>
                        </a:rPr>
                        <m:t>≤0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5726668"/>
                <a:ext cx="8229600" cy="911788"/>
              </a:xfrm>
              <a:prstGeom prst="rect">
                <a:avLst/>
              </a:prstGeom>
              <a:blipFill rotWithShape="1">
                <a:blip r:embed="rId4"/>
                <a:stretch>
                  <a:fillRect l="-444" t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990600" y="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33</a:t>
            </a:r>
          </a:p>
        </p:txBody>
      </p:sp>
    </p:spTree>
    <p:extLst>
      <p:ext uri="{BB962C8B-B14F-4D97-AF65-F5344CB8AC3E}">
        <p14:creationId xmlns:p14="http://schemas.microsoft.com/office/powerpoint/2010/main" val="16387307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0" y="4038600"/>
            <a:ext cx="3148060" cy="250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856" y="4060422"/>
            <a:ext cx="2826544" cy="2450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295400"/>
            <a:ext cx="2955676" cy="2466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631" y="3886200"/>
            <a:ext cx="3362369" cy="2795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371599"/>
            <a:ext cx="3336776" cy="2502581"/>
          </a:xfrm>
          <a:prstGeom prst="rect">
            <a:avLst/>
          </a:prstGeom>
        </p:spPr>
      </p:pic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905000" y="76200"/>
            <a:ext cx="732809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Appendix: 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Electrostatically Actuated Beam </a:t>
            </a:r>
          </a:p>
          <a:p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Benchmark (</a:t>
            </a:r>
            <a:r>
              <a:rPr lang="en-US" sz="3200" dirty="0" err="1" smtClean="0">
                <a:solidFill>
                  <a:srgbClr val="002060"/>
                </a:solidFill>
                <a:latin typeface="MingLiU" panose="02020509000000000000" pitchFamily="49" charset="-120"/>
                <a:ea typeface="MingLiU" panose="02020509000000000000" pitchFamily="49" charset="-120"/>
              </a:rPr>
              <a:t>fmincon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 performance)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27498417"/>
                  </p:ext>
                </p:extLst>
              </p:nvPr>
            </p:nvGraphicFramePr>
            <p:xfrm>
              <a:off x="457200" y="1447800"/>
              <a:ext cx="5181600" cy="21336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082795"/>
                    <a:gridCol w="1004408"/>
                    <a:gridCol w="2094397"/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 sz="14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 smtClean="0">
                              <a:latin typeface="Calibri" panose="020F0502020204030204" pitchFamily="34" charset="0"/>
                            </a:rPr>
                            <a:t>Real Poles</a:t>
                          </a:r>
                          <a:endParaRPr lang="en-US" sz="1400" b="1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 smtClean="0">
                              <a:latin typeface="Calibri" panose="020F0502020204030204" pitchFamily="34" charset="0"/>
                            </a:rPr>
                            <a:t>Complex-Conjugate</a:t>
                          </a:r>
                          <a:r>
                            <a:rPr lang="en-US" sz="1400" b="1" baseline="0" dirty="0" smtClean="0">
                              <a:latin typeface="Calibri" panose="020F0502020204030204" pitchFamily="34" charset="0"/>
                            </a:rPr>
                            <a:t> Poles</a:t>
                          </a:r>
                          <a:endParaRPr lang="en-US" sz="1400" b="1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Calibri" panose="020F0502020204030204" pitchFamily="34" charset="0"/>
                            </a:rPr>
                            <a:t># upper bound constraints</a:t>
                          </a:r>
                          <a:endParaRPr lang="en-US" sz="14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Calibri" panose="020F0502020204030204" pitchFamily="34" charset="0"/>
                              <a:ea typeface="Cambria Math" pitchFamily="18" charset="0"/>
                            </a:rPr>
                            <a:t>4</a:t>
                          </a:r>
                          <a:endParaRPr lang="en-US" sz="1400" dirty="0">
                            <a:latin typeface="Calibri" panose="020F0502020204030204" pitchFamily="34" charset="0"/>
                            <a:ea typeface="Cambria Math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Calibri" panose="020F0502020204030204" pitchFamily="34" charset="0"/>
                              <a:ea typeface="Cambria Math" pitchFamily="18" charset="0"/>
                            </a:rPr>
                            <a:t>2</a:t>
                          </a:r>
                          <a:endParaRPr lang="en-US" sz="1400" dirty="0">
                            <a:latin typeface="Calibri" panose="020F0502020204030204" pitchFamily="34" charset="0"/>
                            <a:ea typeface="Cambria Math" pitchFamily="18" charset="0"/>
                          </a:endParaRPr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Calibri" panose="020F0502020204030204" pitchFamily="34" charset="0"/>
                            </a:rPr>
                            <a:t># iterations </a:t>
                          </a:r>
                          <a:endParaRPr lang="en-US" sz="14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Calibri" panose="020F0502020204030204" pitchFamily="34" charset="0"/>
                              <a:ea typeface="Cambria Math" pitchFamily="18" charset="0"/>
                            </a:rPr>
                            <a:t>60</a:t>
                          </a:r>
                          <a:endParaRPr lang="en-US" sz="1400" dirty="0">
                            <a:latin typeface="Calibri" panose="020F0502020204030204" pitchFamily="34" charset="0"/>
                            <a:ea typeface="Cambria Math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Calibri" panose="020F0502020204030204" pitchFamily="34" charset="0"/>
                              <a:ea typeface="Cambria Math" pitchFamily="18" charset="0"/>
                            </a:rPr>
                            <a:t>31</a:t>
                          </a:r>
                          <a:endParaRPr lang="en-US" sz="1400" dirty="0">
                            <a:latin typeface="Calibri" panose="020F0502020204030204" pitchFamily="34" charset="0"/>
                            <a:ea typeface="Cambria Math" pitchFamily="18" charset="0"/>
                          </a:endParaRPr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Calibri" panose="020F0502020204030204" pitchFamily="34" charset="0"/>
                            </a:rPr>
                            <a:t># function</a:t>
                          </a:r>
                          <a:r>
                            <a:rPr lang="en-US" sz="1400" baseline="0" dirty="0" smtClean="0">
                              <a:latin typeface="Calibri" panose="020F0502020204030204" pitchFamily="34" charset="0"/>
                            </a:rPr>
                            <a:t> evaluations</a:t>
                          </a:r>
                          <a:endParaRPr lang="en-US" sz="14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Calibri" panose="020F0502020204030204" pitchFamily="34" charset="0"/>
                              <a:ea typeface="Cambria Math" pitchFamily="18" charset="0"/>
                            </a:rPr>
                            <a:t>64</a:t>
                          </a:r>
                          <a:endParaRPr lang="en-US" sz="1400" dirty="0">
                            <a:latin typeface="Calibri" panose="020F0502020204030204" pitchFamily="34" charset="0"/>
                            <a:ea typeface="Cambria Math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Calibri" panose="020F0502020204030204" pitchFamily="34" charset="0"/>
                              <a:ea typeface="Cambria Math" pitchFamily="18" charset="0"/>
                            </a:rPr>
                            <a:t>32</a:t>
                          </a:r>
                          <a:endParaRPr lang="en-US" sz="1400" dirty="0">
                            <a:latin typeface="Calibri" panose="020F0502020204030204" pitchFamily="34" charset="0"/>
                            <a:ea typeface="Cambria Math" pitchFamily="18" charset="0"/>
                          </a:endParaRPr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1400" b="0" i="1" smtClean="0">
                                  <a:latin typeface="Cambria Math"/>
                                </a:rPr>
                                <m:t>|</m:t>
                              </m:r>
                              <m:r>
                                <a:rPr lang="en-US" sz="1400" b="0" i="1" smtClean="0">
                                  <a:latin typeface="Cambria Math"/>
                                  <a:ea typeface="Cambria Math"/>
                                </a:rPr>
                                <m:t>𝛻</m:t>
                              </m:r>
                              <m:r>
                                <a:rPr lang="en-US" sz="1400" b="0" i="1" smtClean="0">
                                  <a:latin typeface="Cambria Math"/>
                                  <a:ea typeface="Cambria Math"/>
                                </a:rPr>
                                <m:t>𝐿</m:t>
                              </m:r>
                              <m:r>
                                <a:rPr lang="en-US" sz="1400" b="0" i="1" smtClean="0">
                                  <a:latin typeface="Cambria Math"/>
                                  <a:ea typeface="Cambria Math"/>
                                </a:rPr>
                                <m:t>|</m:t>
                              </m:r>
                            </m:oMath>
                          </a14:m>
                          <a:r>
                            <a:rPr lang="en-US" sz="1400" dirty="0" smtClean="0">
                              <a:latin typeface="Calibri" panose="020F0502020204030204" pitchFamily="34" charset="0"/>
                            </a:rPr>
                            <a:t> at</a:t>
                          </a:r>
                          <a:r>
                            <a:rPr lang="en-US" sz="1400" baseline="0" dirty="0" smtClean="0">
                              <a:latin typeface="Calibri" panose="020F0502020204030204" pitchFamily="34" charset="0"/>
                            </a:rPr>
                            <a:t> convergence </a:t>
                          </a:r>
                        </a:p>
                        <a:p>
                          <a:pPr algn="ctr"/>
                          <a:r>
                            <a:rPr lang="en-US" sz="1400" baseline="0" dirty="0" smtClean="0">
                              <a:latin typeface="Calibri" panose="020F0502020204030204" pitchFamily="34" charset="0"/>
                            </a:rPr>
                            <a:t>(1</a:t>
                          </a:r>
                          <a:r>
                            <a:rPr lang="en-US" sz="1400" baseline="30000" dirty="0" smtClean="0">
                              <a:latin typeface="Calibri" panose="020F0502020204030204" pitchFamily="34" charset="0"/>
                            </a:rPr>
                            <a:t>st</a:t>
                          </a:r>
                          <a:r>
                            <a:rPr lang="en-US" sz="1400" baseline="0" dirty="0" smtClean="0">
                              <a:latin typeface="Calibri" panose="020F0502020204030204" pitchFamily="34" charset="0"/>
                            </a:rPr>
                            <a:t> order optimality)</a:t>
                          </a:r>
                          <a:endParaRPr lang="en-US" sz="14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Calibri" panose="020F0502020204030204" pitchFamily="34" charset="0"/>
                              <a:ea typeface="Cambria Math" pitchFamily="18" charset="0"/>
                            </a:rPr>
                            <a:t>2.27e-7</a:t>
                          </a:r>
                          <a:endParaRPr lang="en-US" sz="1400" dirty="0">
                            <a:latin typeface="Calibri" panose="020F0502020204030204" pitchFamily="34" charset="0"/>
                            <a:ea typeface="Cambria Math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Calibri" panose="020F0502020204030204" pitchFamily="34" charset="0"/>
                              <a:ea typeface="Cambria Math" pitchFamily="18" charset="0"/>
                            </a:rPr>
                            <a:t>8.43e-7</a:t>
                          </a:r>
                          <a:endParaRPr lang="en-US" sz="1400" dirty="0">
                            <a:latin typeface="Calibri" panose="020F0502020204030204" pitchFamily="34" charset="0"/>
                            <a:ea typeface="Cambria Math" pitchFamily="18" charset="0"/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01308947"/>
                  </p:ext>
                </p:extLst>
              </p:nvPr>
            </p:nvGraphicFramePr>
            <p:xfrm>
              <a:off x="457200" y="1447800"/>
              <a:ext cx="5181600" cy="21336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082795"/>
                    <a:gridCol w="1004408"/>
                    <a:gridCol w="2094397"/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 sz="14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 smtClean="0">
                              <a:latin typeface="Calibri" panose="020F0502020204030204" pitchFamily="34" charset="0"/>
                            </a:rPr>
                            <a:t>Real Poles</a:t>
                          </a:r>
                          <a:endParaRPr lang="en-US" sz="1400" b="1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 smtClean="0">
                              <a:latin typeface="Calibri" panose="020F0502020204030204" pitchFamily="34" charset="0"/>
                            </a:rPr>
                            <a:t>Complex-Conjugate</a:t>
                          </a:r>
                          <a:r>
                            <a:rPr lang="en-US" sz="1400" b="1" baseline="0" dirty="0" smtClean="0">
                              <a:latin typeface="Calibri" panose="020F0502020204030204" pitchFamily="34" charset="0"/>
                            </a:rPr>
                            <a:t> Poles</a:t>
                          </a:r>
                          <a:endParaRPr lang="en-US" sz="1400" b="1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Calibri" panose="020F0502020204030204" pitchFamily="34" charset="0"/>
                            </a:rPr>
                            <a:t># upper bound constraints</a:t>
                          </a:r>
                          <a:endParaRPr lang="en-US" sz="14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Calibri" panose="020F0502020204030204" pitchFamily="34" charset="0"/>
                              <a:ea typeface="Cambria Math" pitchFamily="18" charset="0"/>
                            </a:rPr>
                            <a:t>4</a:t>
                          </a:r>
                          <a:endParaRPr lang="en-US" sz="1400" dirty="0">
                            <a:latin typeface="Calibri" panose="020F0502020204030204" pitchFamily="34" charset="0"/>
                            <a:ea typeface="Cambria Math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Calibri" panose="020F0502020204030204" pitchFamily="34" charset="0"/>
                              <a:ea typeface="Cambria Math" pitchFamily="18" charset="0"/>
                            </a:rPr>
                            <a:t>2</a:t>
                          </a:r>
                          <a:endParaRPr lang="en-US" sz="1400" dirty="0">
                            <a:latin typeface="Calibri" panose="020F0502020204030204" pitchFamily="34" charset="0"/>
                            <a:ea typeface="Cambria Math" pitchFamily="18" charset="0"/>
                          </a:endParaRPr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Calibri" panose="020F0502020204030204" pitchFamily="34" charset="0"/>
                            </a:rPr>
                            <a:t># iterations </a:t>
                          </a:r>
                          <a:endParaRPr lang="en-US" sz="14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Calibri" panose="020F0502020204030204" pitchFamily="34" charset="0"/>
                              <a:ea typeface="Cambria Math" pitchFamily="18" charset="0"/>
                            </a:rPr>
                            <a:t>60</a:t>
                          </a:r>
                          <a:endParaRPr lang="en-US" sz="1400" dirty="0">
                            <a:latin typeface="Calibri" panose="020F0502020204030204" pitchFamily="34" charset="0"/>
                            <a:ea typeface="Cambria Math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Calibri" panose="020F0502020204030204" pitchFamily="34" charset="0"/>
                              <a:ea typeface="Cambria Math" pitchFamily="18" charset="0"/>
                            </a:rPr>
                            <a:t>31</a:t>
                          </a:r>
                          <a:endParaRPr lang="en-US" sz="1400" dirty="0">
                            <a:latin typeface="Calibri" panose="020F0502020204030204" pitchFamily="34" charset="0"/>
                            <a:ea typeface="Cambria Math" pitchFamily="18" charset="0"/>
                          </a:endParaRPr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Calibri" panose="020F0502020204030204" pitchFamily="34" charset="0"/>
                            </a:rPr>
                            <a:t># function</a:t>
                          </a:r>
                          <a:r>
                            <a:rPr lang="en-US" sz="1400" baseline="0" dirty="0" smtClean="0">
                              <a:latin typeface="Calibri" panose="020F0502020204030204" pitchFamily="34" charset="0"/>
                            </a:rPr>
                            <a:t> evaluations</a:t>
                          </a:r>
                          <a:endParaRPr lang="en-US" sz="14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Calibri" panose="020F0502020204030204" pitchFamily="34" charset="0"/>
                              <a:ea typeface="Cambria Math" pitchFamily="18" charset="0"/>
                            </a:rPr>
                            <a:t>64</a:t>
                          </a:r>
                          <a:endParaRPr lang="en-US" sz="1400" dirty="0">
                            <a:latin typeface="Calibri" panose="020F0502020204030204" pitchFamily="34" charset="0"/>
                            <a:ea typeface="Cambria Math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Calibri" panose="020F0502020204030204" pitchFamily="34" charset="0"/>
                              <a:ea typeface="Cambria Math" pitchFamily="18" charset="0"/>
                            </a:rPr>
                            <a:t>32</a:t>
                          </a:r>
                          <a:endParaRPr lang="en-US" sz="1400" dirty="0">
                            <a:latin typeface="Calibri" panose="020F0502020204030204" pitchFamily="34" charset="0"/>
                            <a:ea typeface="Cambria Math" pitchFamily="18" charset="0"/>
                          </a:endParaRPr>
                        </a:p>
                      </a:txBody>
                      <a:tcPr/>
                    </a:tc>
                  </a:tr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7"/>
                          <a:stretch>
                            <a:fillRect t="-312941" r="-148538" b="-105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Calibri" panose="020F0502020204030204" pitchFamily="34" charset="0"/>
                              <a:ea typeface="Cambria Math" pitchFamily="18" charset="0"/>
                            </a:rPr>
                            <a:t>2.27e-7</a:t>
                          </a:r>
                          <a:endParaRPr lang="en-US" sz="1400" dirty="0">
                            <a:latin typeface="Calibri" panose="020F0502020204030204" pitchFamily="34" charset="0"/>
                            <a:ea typeface="Cambria Math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Calibri" panose="020F0502020204030204" pitchFamily="34" charset="0"/>
                              <a:ea typeface="Cambria Math" pitchFamily="18" charset="0"/>
                            </a:rPr>
                            <a:t>8.43e-7</a:t>
                          </a:r>
                          <a:endParaRPr lang="en-US" sz="1400" dirty="0">
                            <a:latin typeface="Calibri" panose="020F0502020204030204" pitchFamily="34" charset="0"/>
                            <a:ea typeface="Cambria Math" pitchFamily="18" charset="0"/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sp>
        <p:nvSpPr>
          <p:cNvPr id="10" name="Rounded Rectangle 9"/>
          <p:cNvSpPr/>
          <p:nvPr/>
        </p:nvSpPr>
        <p:spPr bwMode="auto">
          <a:xfrm>
            <a:off x="76200" y="3962400"/>
            <a:ext cx="5762624" cy="2667000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5915025" y="1200150"/>
            <a:ext cx="3076575" cy="5429250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cxnSp>
        <p:nvCxnSpPr>
          <p:cNvPr id="13" name="Straight Arrow Connector 12"/>
          <p:cNvCxnSpPr>
            <a:endCxn id="10" idx="0"/>
          </p:cNvCxnSpPr>
          <p:nvPr/>
        </p:nvCxnSpPr>
        <p:spPr bwMode="auto">
          <a:xfrm flipH="1">
            <a:off x="2957512" y="3581400"/>
            <a:ext cx="14288" cy="381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5638800" y="1752600"/>
            <a:ext cx="276225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" name="TextBox 15"/>
          <p:cNvSpPr txBox="1"/>
          <p:nvPr/>
        </p:nvSpPr>
        <p:spPr>
          <a:xfrm>
            <a:off x="914400" y="4020979"/>
            <a:ext cx="17526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Current Function Value</a:t>
            </a:r>
            <a:endParaRPr lang="en-US" sz="1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705600" y="1295400"/>
            <a:ext cx="17526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Current Function Value</a:t>
            </a:r>
            <a:endParaRPr lang="en-US" sz="10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657600" y="4020979"/>
            <a:ext cx="17526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  First-Order Optimality</a:t>
            </a:r>
            <a:endParaRPr lang="en-US" sz="10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6781800" y="3962400"/>
            <a:ext cx="17526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First-Order Optimality</a:t>
            </a:r>
            <a:endParaRPr lang="en-US" sz="10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8153400" y="2971800"/>
            <a:ext cx="10603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 </a:t>
            </a:r>
            <a:r>
              <a:rPr lang="en-US" sz="1000" dirty="0" smtClean="0"/>
              <a:t>1.23598</a:t>
            </a:r>
            <a:endParaRPr lang="en-US" sz="1000" dirty="0"/>
          </a:p>
        </p:txBody>
      </p:sp>
      <p:cxnSp>
        <p:nvCxnSpPr>
          <p:cNvPr id="25" name="Straight Arrow Connector 24"/>
          <p:cNvCxnSpPr/>
          <p:nvPr/>
        </p:nvCxnSpPr>
        <p:spPr bwMode="auto">
          <a:xfrm>
            <a:off x="8597822" y="3218021"/>
            <a:ext cx="85732" cy="28717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6" name="TextBox 25"/>
          <p:cNvSpPr txBox="1"/>
          <p:nvPr/>
        </p:nvSpPr>
        <p:spPr>
          <a:xfrm>
            <a:off x="8083692" y="5638800"/>
            <a:ext cx="10603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8.43228e-07</a:t>
            </a:r>
            <a:endParaRPr lang="en-US" sz="1000" dirty="0"/>
          </a:p>
        </p:txBody>
      </p:sp>
      <p:cxnSp>
        <p:nvCxnSpPr>
          <p:cNvPr id="27" name="Straight Arrow Connector 26"/>
          <p:cNvCxnSpPr/>
          <p:nvPr/>
        </p:nvCxnSpPr>
        <p:spPr bwMode="auto">
          <a:xfrm>
            <a:off x="8534400" y="5871804"/>
            <a:ext cx="12764" cy="37659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5" name="TextBox 34"/>
          <p:cNvSpPr txBox="1"/>
          <p:nvPr/>
        </p:nvSpPr>
        <p:spPr>
          <a:xfrm>
            <a:off x="4807092" y="5621179"/>
            <a:ext cx="10603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  </a:t>
            </a:r>
            <a:r>
              <a:rPr lang="en-US" sz="1000" dirty="0" smtClean="0"/>
              <a:t>2.26927e-07</a:t>
            </a:r>
            <a:endParaRPr lang="en-US" sz="1000" dirty="0"/>
          </a:p>
        </p:txBody>
      </p:sp>
      <p:cxnSp>
        <p:nvCxnSpPr>
          <p:cNvPr id="34" name="Straight Arrow Connector 33"/>
          <p:cNvCxnSpPr/>
          <p:nvPr/>
        </p:nvCxnSpPr>
        <p:spPr bwMode="auto">
          <a:xfrm>
            <a:off x="5555549" y="5871804"/>
            <a:ext cx="159451" cy="30039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3" name="TextBox 22"/>
          <p:cNvSpPr txBox="1"/>
          <p:nvPr/>
        </p:nvSpPr>
        <p:spPr>
          <a:xfrm>
            <a:off x="2209800" y="5656421"/>
            <a:ext cx="10603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 </a:t>
            </a:r>
            <a:r>
              <a:rPr lang="en-US" sz="1000" dirty="0" smtClean="0"/>
              <a:t>1.13229</a:t>
            </a:r>
            <a:endParaRPr lang="en-US" sz="1000" dirty="0"/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2675115" y="5871804"/>
            <a:ext cx="220485" cy="30039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8" name="TextBox 27"/>
          <p:cNvSpPr txBox="1"/>
          <p:nvPr/>
        </p:nvSpPr>
        <p:spPr>
          <a:xfrm>
            <a:off x="990600" y="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34</a:t>
            </a:r>
          </a:p>
        </p:txBody>
      </p:sp>
    </p:spTree>
    <p:extLst>
      <p:ext uri="{BB962C8B-B14F-4D97-AF65-F5344CB8AC3E}">
        <p14:creationId xmlns:p14="http://schemas.microsoft.com/office/powerpoint/2010/main" val="28464518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057401" y="76200"/>
            <a:ext cx="65532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Appendix: Electrostatically Actuated Beam  Benchmark (CPU Times)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9723759"/>
              </p:ext>
            </p:extLst>
          </p:nvPr>
        </p:nvGraphicFramePr>
        <p:xfrm>
          <a:off x="457200" y="1447800"/>
          <a:ext cx="7188449" cy="3139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795"/>
                <a:gridCol w="3353054"/>
                <a:gridCol w="1752600"/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 panose="020F0502020204030204" pitchFamily="34" charset="0"/>
                        </a:rPr>
                        <a:t>Model</a:t>
                      </a:r>
                      <a:endParaRPr lang="en-US" sz="1600" b="1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 panose="020F0502020204030204" pitchFamily="34" charset="0"/>
                        </a:rPr>
                        <a:t>Operations</a:t>
                      </a:r>
                      <a:endParaRPr lang="en-US" sz="1600" b="1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 panose="020F0502020204030204" pitchFamily="34" charset="0"/>
                        </a:rPr>
                        <a:t>CPU time (sec)</a:t>
                      </a:r>
                      <a:endParaRPr lang="en-US" sz="1600" b="1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 panose="020F0502020204030204" pitchFamily="34" charset="0"/>
                        </a:rPr>
                        <a:t>FOM</a:t>
                      </a:r>
                      <a:endParaRPr 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 panose="020F0502020204030204" pitchFamily="34" charset="0"/>
                          <a:ea typeface="Cambria Math" pitchFamily="18" charset="0"/>
                        </a:rPr>
                        <a:t>Time-Integration</a:t>
                      </a:r>
                      <a:endParaRPr lang="en-US" sz="1600" dirty="0">
                        <a:latin typeface="Calibri" panose="020F0502020204030204" pitchFamily="34" charset="0"/>
                        <a:ea typeface="Cambria Math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 panose="020F0502020204030204" pitchFamily="34" charset="0"/>
                          <a:ea typeface="Cambria Math" pitchFamily="18" charset="0"/>
                        </a:rPr>
                        <a:t>7.10e4</a:t>
                      </a:r>
                      <a:endParaRPr lang="en-US" sz="1600" dirty="0">
                        <a:latin typeface="Calibri" panose="020F0502020204030204" pitchFamily="34" charset="0"/>
                        <a:ea typeface="Cambria Math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 panose="020F0502020204030204" pitchFamily="34" charset="0"/>
                        </a:rPr>
                        <a:t>ROM – offline stage</a:t>
                      </a:r>
                      <a:endParaRPr 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 panose="020F0502020204030204" pitchFamily="34" charset="0"/>
                          <a:ea typeface="Cambria Math" pitchFamily="18" charset="0"/>
                        </a:rPr>
                        <a:t>Snapshot collection (FOM time-integration)</a:t>
                      </a:r>
                      <a:endParaRPr lang="en-US" sz="1600" dirty="0">
                        <a:latin typeface="Calibri" panose="020F0502020204030204" pitchFamily="34" charset="0"/>
                        <a:ea typeface="Cambria Math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 panose="020F0502020204030204" pitchFamily="34" charset="0"/>
                          <a:ea typeface="Cambria Math" pitchFamily="18" charset="0"/>
                        </a:rPr>
                        <a:t>7.10e4</a:t>
                      </a:r>
                      <a:endParaRPr lang="en-US" sz="1600" dirty="0">
                        <a:latin typeface="Calibri" panose="020F0502020204030204" pitchFamily="34" charset="0"/>
                        <a:ea typeface="Cambria Math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 panose="020F0502020204030204" pitchFamily="34" charset="0"/>
                          <a:ea typeface="Cambria Math" pitchFamily="18" charset="0"/>
                        </a:rPr>
                        <a:t>Loading</a:t>
                      </a:r>
                      <a:r>
                        <a:rPr lang="en-US" sz="1600" baseline="0" dirty="0" smtClean="0">
                          <a:latin typeface="Calibri" panose="020F0502020204030204" pitchFamily="34" charset="0"/>
                          <a:ea typeface="Cambria Math" pitchFamily="18" charset="0"/>
                        </a:rPr>
                        <a:t> of matrices/snapshots</a:t>
                      </a:r>
                      <a:endParaRPr lang="en-US" sz="1600" dirty="0">
                        <a:latin typeface="Calibri" panose="020F0502020204030204" pitchFamily="34" charset="0"/>
                        <a:ea typeface="Cambria Math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 panose="020F0502020204030204" pitchFamily="34" charset="0"/>
                          <a:ea typeface="Cambria Math" pitchFamily="18" charset="0"/>
                        </a:rPr>
                        <a:t>5.17</a:t>
                      </a:r>
                      <a:endParaRPr lang="en-US" sz="1600" dirty="0">
                        <a:latin typeface="Calibri" panose="020F0502020204030204" pitchFamily="34" charset="0"/>
                        <a:ea typeface="Cambria Math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 panose="020F0502020204030204" pitchFamily="34" charset="0"/>
                          <a:ea typeface="Cambria Math" pitchFamily="18" charset="0"/>
                        </a:rPr>
                        <a:t>POD</a:t>
                      </a:r>
                      <a:endParaRPr lang="en-US" sz="1600" dirty="0">
                        <a:latin typeface="Calibri" panose="020F0502020204030204" pitchFamily="34" charset="0"/>
                        <a:ea typeface="Cambria Math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 panose="020F0502020204030204" pitchFamily="34" charset="0"/>
                          <a:ea typeface="Cambria Math" pitchFamily="18" charset="0"/>
                        </a:rPr>
                        <a:t>1.09e1</a:t>
                      </a:r>
                      <a:endParaRPr lang="en-US" sz="1600" dirty="0">
                        <a:latin typeface="Calibri" panose="020F0502020204030204" pitchFamily="34" charset="0"/>
                        <a:ea typeface="Cambria Math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 panose="020F0502020204030204" pitchFamily="34" charset="0"/>
                          <a:ea typeface="Cambria Math" pitchFamily="18" charset="0"/>
                        </a:rPr>
                        <a:t>Projection</a:t>
                      </a:r>
                      <a:endParaRPr lang="en-US" sz="1600" dirty="0">
                        <a:latin typeface="Calibri" panose="020F0502020204030204" pitchFamily="34" charset="0"/>
                        <a:ea typeface="Cambria Math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 panose="020F0502020204030204" pitchFamily="34" charset="0"/>
                          <a:ea typeface="Cambria Math" pitchFamily="18" charset="0"/>
                        </a:rPr>
                        <a:t>2.55e1</a:t>
                      </a:r>
                      <a:endParaRPr lang="en-US" sz="1600" dirty="0">
                        <a:latin typeface="Calibri" panose="020F0502020204030204" pitchFamily="34" charset="0"/>
                        <a:ea typeface="Cambria Math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 panose="020F0502020204030204" pitchFamily="34" charset="0"/>
                          <a:ea typeface="Cambria Math" pitchFamily="18" charset="0"/>
                        </a:rPr>
                        <a:t>Optimization</a:t>
                      </a:r>
                      <a:endParaRPr lang="en-US" sz="1600" dirty="0">
                        <a:latin typeface="Calibri" panose="020F0502020204030204" pitchFamily="34" charset="0"/>
                        <a:ea typeface="Cambria Math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 panose="020F0502020204030204" pitchFamily="34" charset="0"/>
                          <a:ea typeface="Cambria Math" pitchFamily="18" charset="0"/>
                        </a:rPr>
                        <a:t>8.79e1</a:t>
                      </a:r>
                      <a:endParaRPr lang="en-US" sz="1600" dirty="0">
                        <a:latin typeface="Calibri" panose="020F0502020204030204" pitchFamily="34" charset="0"/>
                        <a:ea typeface="Cambria Math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 panose="020F0502020204030204" pitchFamily="34" charset="0"/>
                        </a:rPr>
                        <a:t>ROM –</a:t>
                      </a:r>
                      <a:r>
                        <a:rPr lang="en-US" sz="1600" baseline="0" dirty="0" smtClean="0">
                          <a:latin typeface="Calibri" panose="020F0502020204030204" pitchFamily="34" charset="0"/>
                        </a:rPr>
                        <a:t> online stage </a:t>
                      </a:r>
                      <a:endParaRPr 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 panose="020F0502020204030204" pitchFamily="34" charset="0"/>
                          <a:ea typeface="Cambria Math" pitchFamily="18" charset="0"/>
                        </a:rPr>
                        <a:t>Time-integration</a:t>
                      </a:r>
                      <a:endParaRPr lang="en-US" sz="1600" dirty="0">
                        <a:latin typeface="Calibri" panose="020F0502020204030204" pitchFamily="34" charset="0"/>
                        <a:ea typeface="Cambria Math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 panose="020F0502020204030204" pitchFamily="34" charset="0"/>
                          <a:ea typeface="Cambria Math" pitchFamily="18" charset="0"/>
                        </a:rPr>
                        <a:t>6.78</a:t>
                      </a:r>
                      <a:endParaRPr lang="en-US" sz="1600" dirty="0">
                        <a:latin typeface="Calibri" panose="020F0502020204030204" pitchFamily="34" charset="0"/>
                        <a:ea typeface="Cambria Math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04800" y="5001161"/>
            <a:ext cx="85344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To offset total pre-process time of ROM (time required to run FOM to collect snapshots, calculate the POD basis, perform the </a:t>
            </a:r>
            <a:r>
              <a:rPr lang="en-US" dirty="0" err="1" smtClean="0">
                <a:latin typeface="Calibri" panose="020F0502020204030204" pitchFamily="34" charset="0"/>
              </a:rPr>
              <a:t>Galerkin</a:t>
            </a:r>
            <a:r>
              <a:rPr lang="en-US" dirty="0" smtClean="0">
                <a:latin typeface="Calibri" panose="020F0502020204030204" pitchFamily="34" charset="0"/>
              </a:rPr>
              <a:t> projection, and solve the optimization problem (1)), the ROM would need to be run 1e4 times (due to large CPU time of FOM).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Solution of optimization problem is very fast: takes ~1.5 minute to complete. 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0600" y="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19767868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43242"/>
            <a:ext cx="3581400" cy="26429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298" y="1676400"/>
            <a:ext cx="1878302" cy="167640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 bwMode="auto">
          <a:xfrm>
            <a:off x="4419600" y="1524000"/>
            <a:ext cx="2514600" cy="20574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3048000" y="2385326"/>
            <a:ext cx="304800" cy="281674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3505200" y="2514600"/>
            <a:ext cx="9144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le 1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66136741"/>
                  </p:ext>
                </p:extLst>
              </p:nvPr>
            </p:nvGraphicFramePr>
            <p:xfrm>
              <a:off x="7315200" y="1656080"/>
              <a:ext cx="1552576" cy="2001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552576"/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 smtClean="0">
                              <a:latin typeface="Calibri" panose="020F0502020204030204" pitchFamily="34" charset="0"/>
                            </a:rPr>
                            <a:t>Unstable</a:t>
                          </a:r>
                          <a:r>
                            <a:rPr lang="en-US" sz="1400" b="1" baseline="0" dirty="0" smtClean="0">
                              <a:latin typeface="Calibri" panose="020F0502020204030204" pitchFamily="34" charset="0"/>
                            </a:rPr>
                            <a:t> Eigenvalues</a:t>
                          </a:r>
                          <a:endParaRPr lang="en-US" sz="1400" b="1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smtClean="0">
                                    <a:latin typeface="Cambria Math"/>
                                    <a:ea typeface="Cambria Math"/>
                                  </a:rPr>
                                  <m:t>𝜆</m:t>
                                </m:r>
                                <m:r>
                                  <a:rPr lang="en-US" sz="1400" b="0" i="1" baseline="-25000" smtClean="0">
                                    <a:latin typeface="Cambria Math"/>
                                    <a:ea typeface="Cambria Math"/>
                                  </a:rPr>
                                  <m:t>6</m:t>
                                </m:r>
                                <m:r>
                                  <a:rPr lang="en-US" sz="1400" i="1" smtClean="0">
                                    <a:latin typeface="Cambria Math"/>
                                  </a:rPr>
                                  <m:t>=16</m:t>
                                </m:r>
                                <m:r>
                                  <a:rPr lang="en-US" sz="1400" b="0" i="1" smtClean="0">
                                    <a:latin typeface="Cambria Math"/>
                                  </a:rPr>
                                  <m:t>,</m:t>
                                </m:r>
                                <m:r>
                                  <a:rPr lang="en-US" sz="1400" i="1" smtClean="0">
                                    <a:latin typeface="Cambria Math"/>
                                  </a:rPr>
                                  <m:t>053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smtClean="0">
                                    <a:latin typeface="Cambria Math"/>
                                    <a:ea typeface="Cambria Math"/>
                                  </a:rPr>
                                  <m:t>𝜆</m:t>
                                </m:r>
                                <m:r>
                                  <a:rPr lang="en-US" sz="1400" b="0" i="1" baseline="-25000" smtClean="0">
                                    <a:latin typeface="Cambria Math"/>
                                    <a:ea typeface="Cambria Math"/>
                                  </a:rPr>
                                  <m:t>12</m:t>
                                </m:r>
                                <m:r>
                                  <a:rPr lang="en-US" sz="1400" i="1" smtClean="0">
                                    <a:latin typeface="Cambria Math"/>
                                  </a:rPr>
                                  <m:t>=48.985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smtClean="0">
                                    <a:latin typeface="Cambria Math"/>
                                    <a:ea typeface="Cambria Math"/>
                                  </a:rPr>
                                  <m:t>𝜆</m:t>
                                </m:r>
                                <m:r>
                                  <a:rPr lang="en-US" sz="1400" b="0" i="1" baseline="-25000" smtClean="0">
                                    <a:latin typeface="Cambria Math"/>
                                    <a:ea typeface="Cambria Math"/>
                                  </a:rPr>
                                  <m:t>14</m:t>
                                </m:r>
                                <m:r>
                                  <a:rPr lang="en-US" sz="1400" i="1" smtClean="0">
                                    <a:latin typeface="Cambria Math"/>
                                  </a:rPr>
                                  <m:t>=12.650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/>
                                    <a:ea typeface="Cambria Math"/>
                                  </a:rPr>
                                  <m:t>𝜆</m:t>
                                </m:r>
                                <m:r>
                                  <a:rPr lang="en-US" sz="1400" b="0" i="1" baseline="-25000" dirty="0" smtClean="0">
                                    <a:latin typeface="Cambria Math"/>
                                    <a:ea typeface="Cambria Math"/>
                                  </a:rPr>
                                  <m:t>17</m:t>
                                </m:r>
                                <m:r>
                                  <a:rPr lang="en-US" sz="1400" i="1" dirty="0" smtClean="0">
                                    <a:latin typeface="Cambria Math"/>
                                  </a:rPr>
                                  <m:t>=0.05202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le 1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80185438"/>
                  </p:ext>
                </p:extLst>
              </p:nvPr>
            </p:nvGraphicFramePr>
            <p:xfrm>
              <a:off x="7315200" y="1656080"/>
              <a:ext cx="1552576" cy="2001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552576"/>
                  </a:tblGrid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 smtClean="0">
                              <a:latin typeface="Calibri" panose="020F0502020204030204" pitchFamily="34" charset="0"/>
                            </a:rPr>
                            <a:t>Unstable</a:t>
                          </a:r>
                          <a:r>
                            <a:rPr lang="en-US" sz="1400" b="1" baseline="0" dirty="0" smtClean="0">
                              <a:latin typeface="Calibri" panose="020F0502020204030204" pitchFamily="34" charset="0"/>
                            </a:rPr>
                            <a:t> Eigenvalues</a:t>
                          </a:r>
                          <a:endParaRPr lang="en-US" sz="1400" b="1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4"/>
                          <a:stretch>
                            <a:fillRect t="-140984" b="-298361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4"/>
                          <a:stretch>
                            <a:fillRect t="-245000" b="-203333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4"/>
                          <a:stretch>
                            <a:fillRect t="-339344" b="-10000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4"/>
                          <a:stretch>
                            <a:fillRect t="-439344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Table 1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9628163"/>
                  </p:ext>
                </p:extLst>
              </p:nvPr>
            </p:nvGraphicFramePr>
            <p:xfrm>
              <a:off x="4648200" y="4249229"/>
              <a:ext cx="4191000" cy="2001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981200"/>
                    <a:gridCol w="2209800"/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1" dirty="0" smtClean="0">
                              <a:latin typeface="Calibri" panose="020F0502020204030204" pitchFamily="34" charset="0"/>
                            </a:rPr>
                            <a:t>Stabilized </a:t>
                          </a:r>
                          <a:r>
                            <a:rPr lang="en-US" sz="1400" b="1" baseline="0" dirty="0" smtClean="0">
                              <a:latin typeface="Calibri" panose="020F0502020204030204" pitchFamily="34" charset="0"/>
                            </a:rPr>
                            <a:t>Eigenvalues</a:t>
                          </a:r>
                          <a:endParaRPr lang="en-US" sz="1400" b="1" dirty="0" smtClean="0">
                            <a:latin typeface="Calibri" panose="020F0502020204030204" pitchFamily="34" charset="0"/>
                          </a:endParaRPr>
                        </a:p>
                        <a:p>
                          <a:pPr algn="ctr"/>
                          <a:r>
                            <a:rPr lang="en-US" sz="1400" b="1" dirty="0" smtClean="0">
                              <a:latin typeface="Calibri" panose="020F0502020204030204" pitchFamily="34" charset="0"/>
                            </a:rPr>
                            <a:t>(Real)</a:t>
                          </a:r>
                          <a:endParaRPr lang="en-US" sz="1400" b="1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 smtClean="0">
                              <a:latin typeface="Calibri" panose="020F0502020204030204" pitchFamily="34" charset="0"/>
                            </a:rPr>
                            <a:t>Stabilized Eigenvalues (Complex Conjugates)</a:t>
                          </a:r>
                          <a:endParaRPr lang="en-US" sz="1400" b="1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smtClean="0">
                                    <a:latin typeface="Cambria Math"/>
                                    <a:ea typeface="Cambria Math"/>
                                  </a:rPr>
                                  <m:t>𝜆</m:t>
                                </m:r>
                                <m:r>
                                  <a:rPr lang="en-US" sz="1400" b="0" i="1" baseline="-25000" smtClean="0">
                                    <a:latin typeface="Cambria Math"/>
                                    <a:ea typeface="Cambria Math"/>
                                  </a:rPr>
                                  <m:t>6</m:t>
                                </m:r>
                                <m:r>
                                  <a:rPr lang="en-US" sz="1400" i="1" smtClean="0">
                                    <a:latin typeface="Cambria Math"/>
                                  </a:rPr>
                                  <m:t>=</m:t>
                                </m:r>
                                <m:r>
                                  <a:rPr lang="en-US" sz="1400" b="0" i="1" smtClean="0">
                                    <a:latin typeface="Cambria Math"/>
                                  </a:rPr>
                                  <m:t>−7,043,505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smtClean="0">
                                    <a:latin typeface="Cambria Math"/>
                                    <a:ea typeface="Cambria Math"/>
                                  </a:rPr>
                                  <m:t>𝜆</m:t>
                                </m:r>
                                <m:r>
                                  <a:rPr lang="en-US" sz="1400" b="0" i="1" baseline="-25000" smtClean="0">
                                    <a:latin typeface="Cambria Math"/>
                                    <a:ea typeface="Cambria Math"/>
                                  </a:rPr>
                                  <m:t>6</m:t>
                                </m:r>
                                <m:r>
                                  <a:rPr lang="en-US" sz="1400" i="1" smtClean="0">
                                    <a:latin typeface="Cambria Math"/>
                                  </a:rPr>
                                  <m:t>=</m:t>
                                </m:r>
                                <m:r>
                                  <a:rPr lang="en-US" sz="1400" b="0" i="1" smtClean="0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en-US" sz="1400" i="1" smtClean="0">
                                    <a:latin typeface="Cambria Math"/>
                                  </a:rPr>
                                  <m:t>1</m:t>
                                </m:r>
                                <m:r>
                                  <a:rPr lang="en-US" sz="1400" b="0" i="1" smtClean="0">
                                    <a:latin typeface="Cambria Math"/>
                                  </a:rPr>
                                  <m:t>06,976+551.77</m:t>
                                </m:r>
                                <m:r>
                                  <a:rPr lang="en-US" sz="1400" b="0" i="1" smtClean="0">
                                    <a:latin typeface="Cambria Math"/>
                                  </a:rPr>
                                  <m:t>𝑖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smtClean="0">
                                    <a:latin typeface="Cambria Math"/>
                                    <a:ea typeface="Cambria Math"/>
                                  </a:rPr>
                                  <m:t>𝜆</m:t>
                                </m:r>
                                <m:r>
                                  <a:rPr lang="en-US" sz="1400" b="0" i="1" baseline="-25000" smtClean="0">
                                    <a:latin typeface="Cambria Math"/>
                                    <a:ea typeface="Cambria Math"/>
                                  </a:rPr>
                                  <m:t>12</m:t>
                                </m:r>
                                <m:r>
                                  <a:rPr lang="en-US" sz="1400" i="1" dirty="0" smtClean="0">
                                    <a:latin typeface="Cambria Math"/>
                                  </a:rPr>
                                  <m:t>=−</m:t>
                                </m:r>
                                <m:r>
                                  <a:rPr lang="en-US" sz="1400" b="0" i="1" dirty="0" smtClean="0">
                                    <a:latin typeface="Cambria Math"/>
                                  </a:rPr>
                                  <m:t>35.364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smtClean="0">
                                    <a:latin typeface="Cambria Math"/>
                                    <a:ea typeface="Cambria Math"/>
                                  </a:rPr>
                                  <m:t>𝜆</m:t>
                                </m:r>
                                <m:r>
                                  <a:rPr lang="en-US" sz="1400" b="0" i="1" baseline="-25000" smtClean="0">
                                    <a:latin typeface="Cambria Math"/>
                                    <a:ea typeface="Cambria Math"/>
                                  </a:rPr>
                                  <m:t>12</m:t>
                                </m:r>
                                <m:r>
                                  <a:rPr lang="en-US" sz="1400" i="1" smtClean="0">
                                    <a:latin typeface="Cambria Math"/>
                                  </a:rPr>
                                  <m:t>=</m:t>
                                </m:r>
                                <m:r>
                                  <a:rPr lang="en-US" sz="1400" b="0" i="1" smtClean="0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en-US" sz="1400" i="1" smtClean="0">
                                    <a:latin typeface="Cambria Math"/>
                                  </a:rPr>
                                  <m:t>1</m:t>
                                </m:r>
                                <m:r>
                                  <a:rPr lang="en-US" sz="1400" b="0" i="1" smtClean="0">
                                    <a:latin typeface="Cambria Math"/>
                                  </a:rPr>
                                  <m:t>06,976−551.77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smtClean="0">
                                    <a:latin typeface="Cambria Math"/>
                                    <a:ea typeface="Cambria Math"/>
                                  </a:rPr>
                                  <m:t>𝜆</m:t>
                                </m:r>
                                <m:r>
                                  <a:rPr lang="en-US" sz="1400" b="0" i="1" baseline="-25000" smtClean="0">
                                    <a:latin typeface="Cambria Math"/>
                                    <a:ea typeface="Cambria Math"/>
                                  </a:rPr>
                                  <m:t>14</m:t>
                                </m:r>
                                <m:r>
                                  <a:rPr lang="en-US" sz="1400" i="1" smtClean="0">
                                    <a:latin typeface="Cambria Math"/>
                                  </a:rPr>
                                  <m:t>=</m:t>
                                </m:r>
                                <m:r>
                                  <a:rPr lang="en-US" sz="1400" b="0" i="1" smtClean="0">
                                    <a:latin typeface="Cambria Math"/>
                                  </a:rPr>
                                  <m:t>−153,033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smtClean="0">
                                    <a:latin typeface="Cambria Math"/>
                                    <a:ea typeface="Cambria Math"/>
                                  </a:rPr>
                                  <m:t>𝜆</m:t>
                                </m:r>
                                <m:r>
                                  <a:rPr lang="en-US" sz="1400" b="0" i="1" baseline="-25000" smtClean="0">
                                    <a:latin typeface="Cambria Math"/>
                                    <a:ea typeface="Cambria Math"/>
                                  </a:rPr>
                                  <m:t>14</m:t>
                                </m:r>
                                <m:r>
                                  <a:rPr lang="en-US" sz="1400" i="1" dirty="0" smtClean="0">
                                    <a:latin typeface="Cambria Math"/>
                                  </a:rPr>
                                  <m:t>=−2954.1−1244.7</m:t>
                                </m:r>
                                <m:r>
                                  <a:rPr lang="en-US" sz="1400" i="1" dirty="0" smtClean="0">
                                    <a:latin typeface="Cambria Math"/>
                                  </a:rPr>
                                  <m:t>𝑖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/>
                                    <a:ea typeface="Cambria Math"/>
                                  </a:rPr>
                                  <m:t>𝜆</m:t>
                                </m:r>
                                <m:r>
                                  <a:rPr lang="en-US" sz="1400" b="0" i="1" baseline="-25000" dirty="0" smtClean="0">
                                    <a:latin typeface="Cambria Math"/>
                                    <a:ea typeface="Cambria Math"/>
                                  </a:rPr>
                                  <m:t>17</m:t>
                                </m:r>
                                <m:r>
                                  <a:rPr lang="en-US" sz="1400" i="1" dirty="0" smtClean="0">
                                    <a:latin typeface="Cambria Math"/>
                                  </a:rPr>
                                  <m:t>=</m:t>
                                </m:r>
                                <m:r>
                                  <a:rPr lang="en-US" sz="1400" b="0" i="1" dirty="0" smtClean="0">
                                    <a:latin typeface="Cambria Math"/>
                                  </a:rPr>
                                  <m:t>−99,175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/>
                                    <a:ea typeface="Cambria Math"/>
                                  </a:rPr>
                                  <m:t>𝜆</m:t>
                                </m:r>
                                <m:r>
                                  <a:rPr lang="en-US" sz="1400" b="0" i="1" baseline="-25000" dirty="0" smtClean="0">
                                    <a:latin typeface="Cambria Math"/>
                                    <a:ea typeface="Cambria Math"/>
                                  </a:rPr>
                                  <m:t>17</m:t>
                                </m:r>
                                <m:r>
                                  <a:rPr lang="en-US" sz="1400" i="1" dirty="0" smtClean="0">
                                    <a:latin typeface="Cambria Math"/>
                                  </a:rPr>
                                  <m:t>=−2954.1</m:t>
                                </m:r>
                                <m:r>
                                  <a:rPr lang="en-US" sz="1400" b="0" i="1" dirty="0" smtClean="0">
                                    <a:latin typeface="Cambria Math"/>
                                  </a:rPr>
                                  <m:t>+</m:t>
                                </m:r>
                                <m:r>
                                  <a:rPr lang="en-US" sz="1400" i="1" dirty="0" smtClean="0">
                                    <a:latin typeface="Cambria Math"/>
                                  </a:rPr>
                                  <m:t>1244.7</m:t>
                                </m:r>
                                <m:r>
                                  <a:rPr lang="en-US" sz="1400" i="1" dirty="0" smtClean="0">
                                    <a:latin typeface="Cambria Math"/>
                                  </a:rPr>
                                  <m:t>𝑖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Table 1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16725439"/>
                  </p:ext>
                </p:extLst>
              </p:nvPr>
            </p:nvGraphicFramePr>
            <p:xfrm>
              <a:off x="4648200" y="4249229"/>
              <a:ext cx="4191000" cy="2001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981200"/>
                    <a:gridCol w="2209800"/>
                  </a:tblGrid>
                  <a:tr h="518160">
                    <a:tc>
                      <a:txBody>
                        <a:bodyPr/>
                        <a:lstStyle/>
                        <a:p>
                          <a:pPr marL="0" marR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1" dirty="0" smtClean="0">
                              <a:latin typeface="Calibri" panose="020F0502020204030204" pitchFamily="34" charset="0"/>
                            </a:rPr>
                            <a:t>Stabilized </a:t>
                          </a:r>
                          <a:r>
                            <a:rPr lang="en-US" sz="1400" b="1" baseline="0" dirty="0" smtClean="0">
                              <a:latin typeface="Calibri" panose="020F0502020204030204" pitchFamily="34" charset="0"/>
                            </a:rPr>
                            <a:t>Eigenvalues</a:t>
                          </a:r>
                          <a:endParaRPr lang="en-US" sz="1400" b="1" dirty="0" smtClean="0">
                            <a:latin typeface="Calibri" panose="020F0502020204030204" pitchFamily="34" charset="0"/>
                          </a:endParaRPr>
                        </a:p>
                        <a:p>
                          <a:pPr algn="ctr"/>
                          <a:r>
                            <a:rPr lang="en-US" sz="1400" b="1" dirty="0" smtClean="0">
                              <a:latin typeface="Calibri" panose="020F0502020204030204" pitchFamily="34" charset="0"/>
                            </a:rPr>
                            <a:t>(Real)</a:t>
                          </a:r>
                          <a:endParaRPr lang="en-US" sz="1400" b="1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 smtClean="0">
                              <a:latin typeface="Calibri" panose="020F0502020204030204" pitchFamily="34" charset="0"/>
                            </a:rPr>
                            <a:t>Stabilized Eigenvalues (Complex Conjugates)</a:t>
                          </a:r>
                          <a:endParaRPr lang="en-US" sz="1400" b="1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l="-308" t="-140984" r="-111385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l="-90055" t="-140984" b="-30000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l="-308" t="-245000" r="-111385" b="-2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l="-90055" t="-245000" b="-20500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l="-308" t="-339344" r="-111385" b="-1016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l="-90055" t="-339344" b="-101639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l="-308" t="-439344" r="-111385" b="-16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l="-90055" t="-439344" b="-1639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02" y="3859532"/>
            <a:ext cx="3519998" cy="2614491"/>
          </a:xfrm>
          <a:prstGeom prst="rect">
            <a:avLst/>
          </a:prstGeom>
        </p:spPr>
      </p:pic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2197579" y="0"/>
            <a:ext cx="628293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Appendix: Electrostatically Actuated </a:t>
            </a:r>
          </a:p>
          <a:p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Beam Benchmark (Eigenvalues)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90600" y="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36</a:t>
            </a:r>
          </a:p>
        </p:txBody>
      </p:sp>
    </p:spTree>
    <p:extLst>
      <p:ext uri="{BB962C8B-B14F-4D97-AF65-F5344CB8AC3E}">
        <p14:creationId xmlns:p14="http://schemas.microsoft.com/office/powerpoint/2010/main" val="31252581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6732818" y="253425"/>
            <a:ext cx="142058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Outline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73150" y="9525"/>
            <a:ext cx="374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3</a:t>
            </a:r>
            <a:endParaRPr lang="en-US" dirty="0" smtClean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57200" y="1219200"/>
                <a:ext cx="8382000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i="1" dirty="0">
                    <a:latin typeface="Calibri" panose="020F0502020204030204" pitchFamily="34" charset="0"/>
                  </a:rPr>
                  <a:t>Part 0: </a:t>
                </a:r>
                <a:r>
                  <a:rPr lang="en-US" b="1" dirty="0">
                    <a:latin typeface="Calibri" panose="020F0502020204030204" pitchFamily="34" charset="0"/>
                  </a:rPr>
                  <a:t>Overview of POD/</a:t>
                </a:r>
                <a:r>
                  <a:rPr lang="en-US" b="1" dirty="0" err="1">
                    <a:latin typeface="Calibri" panose="020F0502020204030204" pitchFamily="34" charset="0"/>
                  </a:rPr>
                  <a:t>Galerkin</a:t>
                </a:r>
                <a:r>
                  <a:rPr lang="en-US" b="1" dirty="0">
                    <a:latin typeface="Calibri" panose="020F0502020204030204" pitchFamily="34" charset="0"/>
                  </a:rPr>
                  <a:t> Approach to Model Reduction.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800" b="1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i="1" dirty="0">
                    <a:latin typeface="Calibri" panose="020F0502020204030204" pitchFamily="34" charset="0"/>
                  </a:rPr>
                  <a:t>Part 1: </a:t>
                </a:r>
                <a:r>
                  <a:rPr lang="en-US" dirty="0">
                    <a:latin typeface="Calibri" panose="020F0502020204030204" pitchFamily="34" charset="0"/>
                  </a:rPr>
                  <a:t>Approaches for building </a:t>
                </a:r>
                <a:r>
                  <a:rPr lang="en-US" i="1" dirty="0">
                    <a:latin typeface="Calibri" panose="020F0502020204030204" pitchFamily="34" charset="0"/>
                  </a:rPr>
                  <a:t>a priori</a:t>
                </a:r>
                <a:r>
                  <a:rPr lang="en-US" dirty="0">
                    <a:latin typeface="Calibri" panose="020F0502020204030204" pitchFamily="34" charset="0"/>
                  </a:rPr>
                  <a:t> stable ROMs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Compressible Flow.</a:t>
                </a:r>
              </a:p>
              <a:p>
                <a:endParaRPr lang="en-US" sz="800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i="1" dirty="0">
                    <a:latin typeface="Calibri" panose="020F0502020204030204" pitchFamily="34" charset="0"/>
                  </a:rPr>
                  <a:t>Part 2:</a:t>
                </a:r>
                <a:r>
                  <a:rPr lang="en-US" dirty="0">
                    <a:latin typeface="Calibri" panose="020F0502020204030204" pitchFamily="34" charset="0"/>
                  </a:rPr>
                  <a:t> Approaches for stabilizing </a:t>
                </a:r>
                <a:r>
                  <a:rPr lang="en-US" i="1" dirty="0">
                    <a:latin typeface="Calibri" panose="020F0502020204030204" pitchFamily="34" charset="0"/>
                  </a:rPr>
                  <a:t>a posteriori</a:t>
                </a:r>
                <a:r>
                  <a:rPr lang="en-US" dirty="0">
                    <a:latin typeface="Calibri" panose="020F0502020204030204" pitchFamily="34" charset="0"/>
                  </a:rPr>
                  <a:t> unstable ROMs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Linear </a:t>
                </a:r>
                <a:r>
                  <a:rPr lang="en-US" dirty="0" smtClean="0">
                    <a:latin typeface="Calibri" panose="020F0502020204030204" pitchFamily="34" charset="0"/>
                  </a:rPr>
                  <a:t>Time  </a:t>
                </a:r>
                <a:r>
                  <a:rPr lang="en-US" dirty="0">
                    <a:latin typeface="Calibri" panose="020F0502020204030204" pitchFamily="34" charset="0"/>
                  </a:rPr>
                  <a:t>Invariant (LTI) Systems. 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219200"/>
                <a:ext cx="8382000" cy="1446550"/>
              </a:xfrm>
              <a:prstGeom prst="rect">
                <a:avLst/>
              </a:prstGeom>
              <a:blipFill rotWithShape="1">
                <a:blip r:embed="rId2"/>
                <a:stretch>
                  <a:fillRect l="-436" t="-2110" b="-5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304800" y="2743200"/>
            <a:ext cx="8534400" cy="1323439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This work was done as a part of I. </a:t>
            </a:r>
            <a:r>
              <a:rPr lang="en-US" dirty="0" err="1" smtClean="0">
                <a:latin typeface="Calibri" panose="020F0502020204030204" pitchFamily="34" charset="0"/>
              </a:rPr>
              <a:t>Kalashnikova’s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early career </a:t>
            </a:r>
            <a:r>
              <a:rPr lang="en-US" b="1" dirty="0" smtClean="0">
                <a:latin typeface="Calibri" panose="020F0502020204030204" pitchFamily="34" charset="0"/>
              </a:rPr>
              <a:t>LDRD</a:t>
            </a:r>
            <a:r>
              <a:rPr lang="en-US" dirty="0" smtClean="0">
                <a:latin typeface="Calibri" panose="020F0502020204030204" pitchFamily="34" charset="0"/>
              </a:rPr>
              <a:t> project entitled “Reduced Order Modeling for Prediction and Control of Large Scale Systems” (FY12-FY14)</a:t>
            </a:r>
          </a:p>
          <a:p>
            <a:pPr algn="ctr"/>
            <a:endParaRPr lang="en-US" sz="800" dirty="0" smtClean="0">
              <a:latin typeface="Calibri" panose="020F0502020204030204" pitchFamily="34" charset="0"/>
            </a:endParaRPr>
          </a:p>
          <a:p>
            <a:pPr algn="ctr"/>
            <a:r>
              <a:rPr lang="en-US" dirty="0" smtClean="0">
                <a:latin typeface="Calibri" panose="020F0502020204030204" pitchFamily="34" charset="0"/>
              </a:rPr>
              <a:t>[follow-up work from FY07-FY09 LDRD project led by M. Barone entitled </a:t>
            </a:r>
          </a:p>
          <a:p>
            <a:pPr algn="ctr"/>
            <a:r>
              <a:rPr lang="en-US" dirty="0" smtClean="0">
                <a:latin typeface="Calibri" panose="020F0502020204030204" pitchFamily="34" charset="0"/>
              </a:rPr>
              <a:t>“Reduced Order Modeling for Fluid/Structure Interaction”] </a:t>
            </a: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221" y="76200"/>
            <a:ext cx="1956179" cy="8596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11" y="4343400"/>
            <a:ext cx="1444063" cy="15010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674" y="4351587"/>
            <a:ext cx="1618046" cy="14846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874" y="4343401"/>
            <a:ext cx="1588337" cy="15010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798" y="4351589"/>
            <a:ext cx="1578675" cy="14928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073" y="4351586"/>
            <a:ext cx="1468727" cy="14846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6096000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smtClean="0">
                <a:latin typeface="Calibri" panose="020F0502020204030204" pitchFamily="34" charset="0"/>
              </a:rPr>
              <a:t>Key Research Team Members </a:t>
            </a:r>
            <a:r>
              <a:rPr lang="en-US" sz="1600" i="1" dirty="0" smtClean="0">
                <a:latin typeface="Calibri" panose="020F0502020204030204" pitchFamily="34" charset="0"/>
              </a:rPr>
              <a:t>(left to right)</a:t>
            </a:r>
            <a:r>
              <a:rPr lang="en-US" sz="1600" dirty="0" smtClean="0">
                <a:latin typeface="Calibri" panose="020F0502020204030204" pitchFamily="34" charset="0"/>
              </a:rPr>
              <a:t>: I. Kalashnikova (1442), B. van Bloemen Waanders (1441), </a:t>
            </a:r>
          </a:p>
          <a:p>
            <a:pPr algn="ctr"/>
            <a:r>
              <a:rPr lang="en-US" sz="1600" dirty="0" smtClean="0">
                <a:latin typeface="Calibri" panose="020F0502020204030204" pitchFamily="34" charset="0"/>
              </a:rPr>
              <a:t>S. Arunajatesan (1515), M. Barone (1515), J. Fike (1526)</a:t>
            </a:r>
            <a:endParaRPr lang="en-US" sz="1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9041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28725"/>
            <a:ext cx="8229600" cy="5326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981200" y="141982"/>
            <a:ext cx="716253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Proper Orthogonal Decomposition (POD)/</a:t>
            </a:r>
          </a:p>
          <a:p>
            <a:r>
              <a:rPr lang="en-US" sz="3200" dirty="0" err="1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Galerkin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 Method to Model Reduction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76200" y="3429000"/>
                <a:ext cx="3856633" cy="73866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b="1" i="1" dirty="0" smtClean="0">
                    <a:latin typeface="Calibri" panose="020F0502020204030204" pitchFamily="34" charset="0"/>
                  </a:rPr>
                  <a:t>Snapshot matrix</a:t>
                </a:r>
                <a:r>
                  <a:rPr lang="en-US" sz="1400" b="1" dirty="0" smtClean="0">
                    <a:latin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400" b="1" i="1">
                        <a:latin typeface="Cambria Math"/>
                      </a:rPr>
                      <m:t>𝑿</m:t>
                    </m:r>
                    <m:r>
                      <a:rPr lang="en-US" sz="1400" i="1">
                        <a:latin typeface="Cambria Math"/>
                      </a:rPr>
                      <m:t>=(</m:t>
                    </m:r>
                    <m:sSup>
                      <m:sSupPr>
                        <m:ctrlPr>
                          <a:rPr lang="en-US" sz="1400" i="1" dirty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400" b="1" i="1" dirty="0">
                            <a:latin typeface="Cambria Math"/>
                          </a:rPr>
                          <m:t>𝒙</m:t>
                        </m:r>
                      </m:e>
                      <m:sup>
                        <m:r>
                          <a:rPr lang="en-US" sz="1400" i="1" dirty="0">
                            <a:latin typeface="Cambria Math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sz="1400" dirty="0"/>
                  <a:t>, …,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 dirty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400" b="1" i="1" dirty="0">
                            <a:latin typeface="Cambria Math"/>
                          </a:rPr>
                          <m:t>𝒙</m:t>
                        </m:r>
                      </m:e>
                      <m:sup>
                        <m:r>
                          <a:rPr lang="en-US" sz="1400" i="1" dirty="0">
                            <a:latin typeface="Cambria Math"/>
                          </a:rPr>
                          <m:t>𝐾</m:t>
                        </m:r>
                      </m:sup>
                    </m:sSup>
                    <m:r>
                      <a:rPr lang="en-US" sz="1400" i="1" dirty="0">
                        <a:latin typeface="Cambria Math"/>
                      </a:rPr>
                      <m:t>)</m:t>
                    </m:r>
                  </m:oMath>
                </a14:m>
                <a:r>
                  <a:rPr lang="en-US" sz="1400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sz="1400" i="1" dirty="0">
                        <a:latin typeface="Cambria Math"/>
                        <a:ea typeface="Cambria Math"/>
                      </a:rPr>
                      <m:t>∈</m:t>
                    </m:r>
                    <m:sSup>
                      <m:sSupPr>
                        <m:ctrlPr>
                          <a:rPr lang="en-US" sz="1400" i="1" dirty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 i="1" dirty="0">
                            <a:latin typeface="Cambria Math"/>
                            <a:ea typeface="Cambria Math"/>
                          </a:rPr>
                          <m:t>ℝ</m:t>
                        </m:r>
                      </m:e>
                      <m:sup>
                        <m:r>
                          <a:rPr lang="en-US" sz="1400" i="1" dirty="0">
                            <a:latin typeface="Cambria Math"/>
                            <a:ea typeface="Cambria Math"/>
                          </a:rPr>
                          <m:t>𝑁𝑥𝐾</m:t>
                        </m:r>
                      </m:sup>
                    </m:sSup>
                  </m:oMath>
                </a14:m>
                <a:endParaRPr lang="en-US" sz="1400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b="1" i="1" dirty="0" smtClean="0">
                    <a:latin typeface="Calibri" panose="020F0502020204030204" pitchFamily="34" charset="0"/>
                  </a:rPr>
                  <a:t>SVD:</a:t>
                </a:r>
                <a:r>
                  <a:rPr lang="en-US" sz="1400" b="1" i="1" dirty="0" smtClean="0"/>
                  <a:t> </a:t>
                </a:r>
                <a14:m>
                  <m:oMath xmlns:m="http://schemas.openxmlformats.org/officeDocument/2006/math">
                    <m:r>
                      <a:rPr lang="en-US" sz="1400" b="1" i="1" smtClean="0">
                        <a:latin typeface="Cambria Math"/>
                      </a:rPr>
                      <m:t>𝑿</m:t>
                    </m:r>
                    <m:r>
                      <a:rPr lang="en-US" sz="1400" i="1">
                        <a:latin typeface="Cambria Math"/>
                      </a:rPr>
                      <m:t>=</m:t>
                    </m:r>
                    <m:r>
                      <a:rPr lang="en-US" sz="1400" b="1" i="1">
                        <a:latin typeface="Cambria Math"/>
                      </a:rPr>
                      <m:t>𝑼</m:t>
                    </m:r>
                    <m:r>
                      <a:rPr lang="el-GR" sz="1400" b="1" i="1">
                        <a:latin typeface="Cambria Math"/>
                        <a:ea typeface="Cambria Math"/>
                      </a:rPr>
                      <m:t>𝜮</m:t>
                    </m:r>
                    <m:sSup>
                      <m:sSupPr>
                        <m:ctrlPr>
                          <a:rPr lang="el-GR" sz="1400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 b="1" i="1" smtClean="0">
                            <a:latin typeface="Cambria Math"/>
                            <a:ea typeface="Cambria Math"/>
                          </a:rPr>
                          <m:t>𝑽</m:t>
                        </m:r>
                      </m:e>
                      <m:sup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𝑇</m:t>
                        </m:r>
                      </m:sup>
                    </m:sSup>
                  </m:oMath>
                </a14:m>
                <a:endParaRPr lang="en-US" sz="1400" b="1" i="1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b="1" i="1" dirty="0" smtClean="0">
                    <a:latin typeface="Calibri" panose="020F0502020204030204" pitchFamily="34" charset="0"/>
                  </a:rPr>
                  <a:t>Truncation:</a:t>
                </a:r>
                <a:r>
                  <a:rPr lang="en-US" sz="1400" b="1" i="1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/>
                          </a:rPr>
                        </m:ctrlPr>
                      </m:sSubPr>
                      <m:e>
                        <m:r>
                          <a:rPr lang="el-GR" sz="1400" b="1" i="1">
                            <a:latin typeface="Cambria Math"/>
                            <a:ea typeface="Cambria Math"/>
                          </a:rPr>
                          <m:t>𝜱</m:t>
                        </m:r>
                      </m:e>
                      <m:sub>
                        <m:r>
                          <a:rPr lang="en-US" sz="1400" i="1">
                            <a:latin typeface="Cambria Math"/>
                          </a:rPr>
                          <m:t>𝑀</m:t>
                        </m:r>
                      </m:sub>
                    </m:sSub>
                    <m:r>
                      <a:rPr lang="en-US" sz="1400" i="1">
                        <a:latin typeface="Cambria Math"/>
                      </a:rPr>
                      <m:t>=(</m:t>
                    </m:r>
                    <m:sSub>
                      <m:sSubPr>
                        <m:ctrlPr>
                          <a:rPr lang="en-US" sz="1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400" b="1" i="1">
                            <a:latin typeface="Cambria Math"/>
                            <a:ea typeface="Cambria Math"/>
                          </a:rPr>
                          <m:t>𝝓</m:t>
                        </m:r>
                      </m:e>
                      <m:sub>
                        <m:r>
                          <a:rPr lang="en-US" sz="1400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1400" i="1">
                        <a:latin typeface="Cambria Math"/>
                      </a:rPr>
                      <m:t>, …, </m:t>
                    </m:r>
                    <m:sSub>
                      <m:sSubPr>
                        <m:ctrlPr>
                          <a:rPr lang="en-US" sz="1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400" b="1" i="1">
                            <a:latin typeface="Cambria Math"/>
                            <a:ea typeface="Cambria Math"/>
                          </a:rPr>
                          <m:t>𝝓</m:t>
                        </m:r>
                      </m:e>
                      <m:sub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en-US" sz="1400" dirty="0"/>
                  <a:t>)</a:t>
                </a:r>
                <a:r>
                  <a:rPr lang="en-US" sz="1400" dirty="0" smtClean="0"/>
                  <a:t> </a:t>
                </a:r>
                <a14:m>
                  <m:oMath xmlns:m="http://schemas.openxmlformats.org/officeDocument/2006/math">
                    <m:r>
                      <a:rPr lang="en-US" sz="1400" i="1" dirty="0">
                        <a:latin typeface="Cambria Math"/>
                      </a:rPr>
                      <m:t>=</m:t>
                    </m:r>
                    <m:r>
                      <a:rPr lang="en-US" sz="1400" b="1" i="1" dirty="0">
                        <a:latin typeface="Cambria Math"/>
                      </a:rPr>
                      <m:t>𝑼</m:t>
                    </m:r>
                    <m:d>
                      <m:dPr>
                        <m:ctrlPr>
                          <a:rPr lang="en-US" sz="1400" b="1" i="1" dirty="0">
                            <a:latin typeface="Cambria Math"/>
                          </a:rPr>
                        </m:ctrlPr>
                      </m:dPr>
                      <m:e>
                        <m:r>
                          <a:rPr lang="en-US" sz="1400" i="1" dirty="0">
                            <a:latin typeface="Cambria Math"/>
                          </a:rPr>
                          <m:t>:,1:</m:t>
                        </m:r>
                        <m:r>
                          <a:rPr lang="en-US" sz="1400" i="1" dirty="0">
                            <a:latin typeface="Cambria Math"/>
                          </a:rPr>
                          <m:t>𝑀</m:t>
                        </m:r>
                      </m:e>
                    </m:d>
                  </m:oMath>
                </a14:m>
                <a:endParaRPr lang="en-US" sz="1400" b="1" dirty="0" smtClean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3429000"/>
                <a:ext cx="3856633" cy="738664"/>
              </a:xfrm>
              <a:prstGeom prst="rect">
                <a:avLst/>
              </a:prstGeom>
              <a:blipFill rotWithShape="1">
                <a:blip r:embed="rId3"/>
                <a:stretch>
                  <a:fillRect l="-158" b="-650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162800" y="3326249"/>
                <a:ext cx="1905000" cy="116955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/>
                      </a:rPr>
                      <m:t>𝑁</m:t>
                    </m:r>
                    <m:r>
                      <a:rPr lang="en-US" sz="1400" i="1" dirty="0" smtClean="0">
                        <a:latin typeface="Cambria Math"/>
                      </a:rPr>
                      <m:t> =</m:t>
                    </m:r>
                  </m:oMath>
                </a14:m>
                <a:r>
                  <a:rPr lang="en-US" sz="1400" dirty="0" smtClean="0">
                    <a:latin typeface="Calibri" panose="020F0502020204030204" pitchFamily="34" charset="0"/>
                  </a:rPr>
                  <a:t> # of </a:t>
                </a:r>
                <a:r>
                  <a:rPr lang="en-US" sz="1400" dirty="0" err="1" smtClean="0">
                    <a:latin typeface="Calibri" panose="020F0502020204030204" pitchFamily="34" charset="0"/>
                  </a:rPr>
                  <a:t>dofs</a:t>
                </a:r>
                <a:r>
                  <a:rPr lang="en-US" sz="1400" dirty="0" smtClean="0">
                    <a:latin typeface="Calibri" panose="020F0502020204030204" pitchFamily="34" charset="0"/>
                  </a:rPr>
                  <a:t> in high-fidelity simulation</a:t>
                </a:r>
              </a:p>
              <a:p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/>
                      </a:rPr>
                      <m:t>𝐾</m:t>
                    </m:r>
                    <m:r>
                      <a:rPr lang="en-US" sz="1400" i="1" dirty="0" smtClean="0">
                        <a:latin typeface="Cambria Math"/>
                      </a:rPr>
                      <m:t> =</m:t>
                    </m:r>
                  </m:oMath>
                </a14:m>
                <a:r>
                  <a:rPr lang="en-US" sz="1400" dirty="0" smtClean="0">
                    <a:latin typeface="Calibri" panose="020F0502020204030204" pitchFamily="34" charset="0"/>
                  </a:rPr>
                  <a:t> # of snapshots</a:t>
                </a:r>
              </a:p>
              <a:p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/>
                      </a:rPr>
                      <m:t>𝑀</m:t>
                    </m:r>
                    <m:r>
                      <a:rPr lang="en-US" sz="1400" i="1" dirty="0" smtClean="0">
                        <a:latin typeface="Cambria Math"/>
                      </a:rPr>
                      <m:t> =</m:t>
                    </m:r>
                  </m:oMath>
                </a14:m>
                <a:r>
                  <a:rPr lang="en-US" sz="1400" dirty="0" smtClean="0">
                    <a:latin typeface="Calibri" panose="020F0502020204030204" pitchFamily="34" charset="0"/>
                  </a:rPr>
                  <a:t> # of </a:t>
                </a:r>
                <a:r>
                  <a:rPr lang="en-US" sz="1400" dirty="0" err="1" smtClean="0">
                    <a:latin typeface="Calibri" panose="020F0502020204030204" pitchFamily="34" charset="0"/>
                  </a:rPr>
                  <a:t>dofs</a:t>
                </a:r>
                <a:r>
                  <a:rPr lang="en-US" sz="1400" dirty="0" smtClean="0">
                    <a:latin typeface="Calibri" panose="020F0502020204030204" pitchFamily="34" charset="0"/>
                  </a:rPr>
                  <a:t> in ROM </a:t>
                </a:r>
              </a:p>
              <a:p>
                <a:r>
                  <a:rPr lang="en-US" sz="1400" dirty="0" smtClean="0">
                    <a:latin typeface="Calibri" panose="020F050202020403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/>
                      </a:rPr>
                      <m:t>𝑀</m:t>
                    </m:r>
                    <m:r>
                      <a:rPr lang="en-US" sz="1400" i="1" dirty="0" smtClean="0">
                        <a:latin typeface="Cambria Math"/>
                      </a:rPr>
                      <m:t> &lt;&lt; </m:t>
                    </m:r>
                    <m:r>
                      <a:rPr lang="en-US" sz="1400" i="1" dirty="0" smtClean="0">
                        <a:latin typeface="Cambria Math"/>
                      </a:rPr>
                      <m:t>𝑁</m:t>
                    </m:r>
                  </m:oMath>
                </a14:m>
                <a:r>
                  <a:rPr lang="en-US" sz="1400" dirty="0" smtClean="0">
                    <a:latin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/>
                      </a:rPr>
                      <m:t>𝑀</m:t>
                    </m:r>
                    <m:r>
                      <a:rPr lang="en-US" sz="1400" i="1" dirty="0" smtClean="0">
                        <a:latin typeface="Cambria Math"/>
                      </a:rPr>
                      <m:t> &lt;&lt; </m:t>
                    </m:r>
                    <m:r>
                      <a:rPr lang="en-US" sz="1400" i="1" dirty="0" smtClean="0">
                        <a:latin typeface="Cambria Math"/>
                      </a:rPr>
                      <m:t>𝐾</m:t>
                    </m:r>
                  </m:oMath>
                </a14:m>
                <a:r>
                  <a:rPr lang="en-US" sz="1400" dirty="0" smtClean="0">
                    <a:latin typeface="Calibri" panose="020F050202020403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3326249"/>
                <a:ext cx="1905000" cy="1169551"/>
              </a:xfrm>
              <a:prstGeom prst="rect">
                <a:avLst/>
              </a:prstGeom>
              <a:blipFill rotWithShape="1">
                <a:blip r:embed="rId4"/>
                <a:stretch>
                  <a:fillRect l="-317" b="-360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073150" y="9525"/>
            <a:ext cx="374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4</a:t>
            </a:r>
            <a:endParaRPr lang="en-US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389114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330508" y="76200"/>
            <a:ext cx="566379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Continuous vs. Discrete </a:t>
            </a:r>
            <a:r>
              <a:rPr lang="en-US" sz="3200" dirty="0" err="1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Galerkin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 </a:t>
            </a:r>
          </a:p>
          <a:p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Projection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1430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latin typeface="Calibri" panose="020F0502020204030204" pitchFamily="34" charset="0"/>
              </a:rPr>
              <a:t>Continuous Projection</a:t>
            </a:r>
            <a:endParaRPr lang="en-US" sz="2400" b="1" u="sng" dirty="0">
              <a:latin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86400" y="11430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latin typeface="Calibri" panose="020F0502020204030204" pitchFamily="34" charset="0"/>
              </a:rPr>
              <a:t>Discrete Projection</a:t>
            </a:r>
            <a:endParaRPr lang="en-US" sz="2400" b="1" u="sng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096000" y="1743944"/>
                <a:ext cx="2057400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latin typeface="Calibri" panose="020F0502020204030204" pitchFamily="34" charset="0"/>
                  </a:rPr>
                  <a:t>Governing PDEs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/>
                            </a:rPr>
                            <m:t>𝒒</m:t>
                          </m:r>
                        </m:e>
                      </m:acc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ℒ</m:t>
                      </m:r>
                      <m:r>
                        <a:rPr lang="en-US" b="1" i="1" smtClean="0">
                          <a:latin typeface="Cambria Math"/>
                          <a:ea typeface="Cambria Math"/>
                        </a:rPr>
                        <m:t>𝒒</m:t>
                      </m:r>
                    </m:oMath>
                  </m:oMathPara>
                </a14:m>
                <a:endParaRPr lang="en-US" b="1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1743944"/>
                <a:ext cx="2057400" cy="646331"/>
              </a:xfrm>
              <a:prstGeom prst="rect">
                <a:avLst/>
              </a:prstGeom>
              <a:blipFill rotWithShape="1">
                <a:blip r:embed="rId2"/>
                <a:stretch>
                  <a:fillRect t="-3704" b="-185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38200" y="1722217"/>
                <a:ext cx="2057400" cy="646331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latin typeface="Calibri" panose="020F0502020204030204" pitchFamily="34" charset="0"/>
                  </a:rPr>
                  <a:t>Governing PDEs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/>
                            </a:rPr>
                            <m:t>𝒒</m:t>
                          </m:r>
                        </m:e>
                      </m:acc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ℒ</m:t>
                      </m:r>
                      <m:r>
                        <a:rPr lang="en-US" b="1" i="1" smtClean="0">
                          <a:latin typeface="Cambria Math"/>
                          <a:ea typeface="Cambria Math"/>
                        </a:rPr>
                        <m:t>𝒒</m:t>
                      </m:r>
                    </m:oMath>
                  </m:oMathPara>
                </a14:m>
                <a:endParaRPr lang="en-US" b="1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722217"/>
                <a:ext cx="2057400" cy="646331"/>
              </a:xfrm>
              <a:prstGeom prst="rect">
                <a:avLst/>
              </a:prstGeom>
              <a:blipFill rotWithShape="1">
                <a:blip r:embed="rId3"/>
                <a:stretch>
                  <a:fillRect t="-3704" b="-185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096000" y="2658344"/>
                <a:ext cx="2057400" cy="654988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latin typeface="Calibri" panose="020F0502020204030204" pitchFamily="34" charset="0"/>
                  </a:rPr>
                  <a:t>High-fidelity model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/>
                            </a:rPr>
                            <m:t>𝒒</m:t>
                          </m:r>
                        </m:e>
                      </m:acc>
                      <m:r>
                        <a:rPr lang="en-US" b="0" i="1" baseline="-25000" smtClean="0">
                          <a:latin typeface="Cambria Math"/>
                        </a:rPr>
                        <m:t>𝑁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1" i="1" smtClean="0">
                          <a:latin typeface="Cambria Math"/>
                        </a:rPr>
                        <m:t>𝑨</m:t>
                      </m:r>
                      <m:r>
                        <a:rPr lang="en-US" b="0" i="1" baseline="-25000" smtClean="0">
                          <a:latin typeface="Cambria Math"/>
                        </a:rPr>
                        <m:t>𝑁</m:t>
                      </m:r>
                      <m:r>
                        <a:rPr lang="en-US" b="1" i="1" smtClean="0">
                          <a:latin typeface="Cambria Math"/>
                          <a:ea typeface="Cambria Math"/>
                        </a:rPr>
                        <m:t>𝒒</m:t>
                      </m:r>
                      <m:r>
                        <a:rPr lang="en-US" b="0" i="1" baseline="-25000" smtClean="0">
                          <a:latin typeface="Cambria Math"/>
                          <a:ea typeface="Cambria Math"/>
                        </a:rPr>
                        <m:t>𝑁</m:t>
                      </m:r>
                    </m:oMath>
                  </m:oMathPara>
                </a14:m>
                <a:endParaRPr lang="en-US" b="1" baseline="-25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2658344"/>
                <a:ext cx="2057400" cy="654988"/>
              </a:xfrm>
              <a:prstGeom prst="rect">
                <a:avLst/>
              </a:prstGeom>
              <a:blipFill rotWithShape="1">
                <a:blip r:embed="rId4"/>
                <a:stretch>
                  <a:fillRect t="-3636" b="-90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838200" y="2636617"/>
                <a:ext cx="2057400" cy="65498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latin typeface="Calibri" panose="020F0502020204030204" pitchFamily="34" charset="0"/>
                  </a:rPr>
                  <a:t>High-fidelity model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/>
                            </a:rPr>
                            <m:t>𝒒</m:t>
                          </m:r>
                        </m:e>
                      </m:acc>
                      <m:r>
                        <a:rPr lang="en-US" b="0" i="1" baseline="-25000" smtClean="0">
                          <a:latin typeface="Cambria Math"/>
                        </a:rPr>
                        <m:t>𝑁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1" i="1" smtClean="0">
                          <a:latin typeface="Cambria Math"/>
                        </a:rPr>
                        <m:t>𝑨</m:t>
                      </m:r>
                      <m:r>
                        <a:rPr lang="en-US" b="0" i="1" baseline="-25000" smtClean="0">
                          <a:latin typeface="Cambria Math"/>
                        </a:rPr>
                        <m:t>𝑁</m:t>
                      </m:r>
                      <m:r>
                        <a:rPr lang="en-US" b="1" i="1" smtClean="0">
                          <a:latin typeface="Cambria Math"/>
                          <a:ea typeface="Cambria Math"/>
                        </a:rPr>
                        <m:t>𝒒</m:t>
                      </m:r>
                      <m:r>
                        <a:rPr lang="en-US" b="0" i="1" baseline="-25000" smtClean="0">
                          <a:latin typeface="Cambria Math"/>
                          <a:ea typeface="Cambria Math"/>
                        </a:rPr>
                        <m:t>𝑁</m:t>
                      </m:r>
                    </m:oMath>
                  </m:oMathPara>
                </a14:m>
                <a:endParaRPr lang="en-US" b="1" baseline="-25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636617"/>
                <a:ext cx="2057400" cy="654988"/>
              </a:xfrm>
              <a:prstGeom prst="rect">
                <a:avLst/>
              </a:prstGeom>
              <a:blipFill rotWithShape="1">
                <a:blip r:embed="rId5"/>
                <a:stretch>
                  <a:fillRect l="-295" t="-3670" b="-183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096000" y="3725144"/>
                <a:ext cx="2057400" cy="646331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latin typeface="Calibri" panose="020F0502020204030204" pitchFamily="34" charset="0"/>
                  </a:rPr>
                  <a:t>Discrete modal basis </a:t>
                </a:r>
                <a14:m>
                  <m:oMath xmlns:m="http://schemas.openxmlformats.org/officeDocument/2006/math">
                    <m:r>
                      <a:rPr lang="el-GR" b="1" i="1" smtClean="0">
                        <a:latin typeface="Cambria Math"/>
                        <a:ea typeface="Cambria Math"/>
                      </a:rPr>
                      <m:t>𝜱</m:t>
                    </m:r>
                  </m:oMath>
                </a14:m>
                <a:endParaRPr lang="en-US" b="1" baseline="-25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3725144"/>
                <a:ext cx="2057400" cy="646331"/>
              </a:xfrm>
              <a:prstGeom prst="rect">
                <a:avLst/>
              </a:prstGeom>
              <a:blipFill rotWithShape="1">
                <a:blip r:embed="rId6"/>
                <a:stretch>
                  <a:fillRect t="-3704" b="-1296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838200" y="3627217"/>
                <a:ext cx="2057400" cy="646331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latin typeface="Calibri" panose="020F0502020204030204" pitchFamily="34" charset="0"/>
                  </a:rPr>
                  <a:t>Continuous modal basis*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  <a:ea typeface="Cambria Math"/>
                      </a:rPr>
                      <m:t>𝝓</m:t>
                    </m:r>
                    <m:r>
                      <a:rPr lang="en-US" b="0" i="1" baseline="-25000" smtClean="0">
                        <a:latin typeface="Cambria Math"/>
                        <a:ea typeface="Cambria Math"/>
                      </a:rPr>
                      <m:t>𝑗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(</m:t>
                    </m:r>
                    <m:r>
                      <a:rPr lang="en-US" b="1" i="1" smtClean="0">
                        <a:latin typeface="Cambria Math"/>
                        <a:ea typeface="Cambria Math"/>
                      </a:rPr>
                      <m:t>𝒙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endParaRPr lang="en-US" b="1" baseline="-25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627217"/>
                <a:ext cx="2057400" cy="646331"/>
              </a:xfrm>
              <a:prstGeom prst="rect">
                <a:avLst/>
              </a:prstGeom>
              <a:blipFill rotWithShape="1">
                <a:blip r:embed="rId7"/>
                <a:stretch>
                  <a:fillRect t="-3704" b="-1296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5867400" y="4715744"/>
            <a:ext cx="2667000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Projection of HF model (matrix operation)</a:t>
            </a:r>
            <a:endParaRPr lang="en-US" b="1" baseline="-25000" dirty="0">
              <a:latin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4617817"/>
            <a:ext cx="2971800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Projection of governing PDEs (numerical integration)</a:t>
            </a:r>
            <a:endParaRPr lang="en-US" b="1" baseline="-2500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867400" y="5669612"/>
                <a:ext cx="2667000" cy="654988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latin typeface="Calibri" panose="020F0502020204030204" pitchFamily="34" charset="0"/>
                  </a:rPr>
                  <a:t>ROM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/>
                            </a:rPr>
                            <m:t>𝒂</m:t>
                          </m:r>
                        </m:e>
                      </m:acc>
                      <m:r>
                        <a:rPr lang="en-US" b="0" i="1" baseline="-25000" smtClean="0">
                          <a:latin typeface="Cambria Math"/>
                        </a:rPr>
                        <m:t>𝑀</m:t>
                      </m:r>
                      <m:r>
                        <a:rPr lang="en-US" b="1" i="1" smtClean="0">
                          <a:latin typeface="Cambria Math"/>
                        </a:rPr>
                        <m:t>=</m:t>
                      </m:r>
                      <m:r>
                        <a:rPr lang="el-GR" b="1" i="0" dirty="0" smtClean="0">
                          <a:latin typeface="Cambria Math"/>
                          <a:ea typeface="Cambria Math"/>
                        </a:rPr>
                        <m:t>𝚽</m:t>
                      </m:r>
                      <m:r>
                        <a:rPr lang="en-US" b="0" i="1" baseline="30000" dirty="0" smtClean="0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en-US" b="1" i="1" dirty="0" smtClean="0">
                          <a:latin typeface="Cambria Math"/>
                          <a:ea typeface="Cambria Math"/>
                        </a:rPr>
                        <m:t>𝑨</m:t>
                      </m:r>
                      <m:r>
                        <a:rPr lang="en-US" b="0" i="1" baseline="-25000" dirty="0" smtClean="0">
                          <a:latin typeface="Cambria Math"/>
                          <a:ea typeface="Cambria Math"/>
                        </a:rPr>
                        <m:t>𝑁</m:t>
                      </m:r>
                      <m:r>
                        <a:rPr lang="el-GR" b="1" i="0" dirty="0" smtClean="0">
                          <a:latin typeface="Cambria Math"/>
                          <a:ea typeface="Cambria Math"/>
                        </a:rPr>
                        <m:t>𝚽</m:t>
                      </m:r>
                      <m:r>
                        <a:rPr lang="en-US" b="1" i="1" dirty="0" smtClean="0">
                          <a:latin typeface="Cambria Math"/>
                        </a:rPr>
                        <m:t>𝒂</m:t>
                      </m:r>
                      <m:r>
                        <a:rPr lang="en-US" b="0" i="1" baseline="-25000" dirty="0" smtClean="0">
                          <a:latin typeface="Cambria Math"/>
                        </a:rPr>
                        <m:t>𝑀</m:t>
                      </m:r>
                    </m:oMath>
                  </m:oMathPara>
                </a14:m>
                <a:endParaRPr lang="en-US" baseline="-25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400" y="5669612"/>
                <a:ext cx="2667000" cy="654988"/>
              </a:xfrm>
              <a:prstGeom prst="rect">
                <a:avLst/>
              </a:prstGeom>
              <a:blipFill rotWithShape="1">
                <a:blip r:embed="rId8"/>
                <a:stretch>
                  <a:fillRect t="-363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33400" y="5608417"/>
                <a:ext cx="2667000" cy="639983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latin typeface="Calibri" panose="020F0502020204030204" pitchFamily="34" charset="0"/>
                  </a:rPr>
                  <a:t>ROM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/>
                            </a:rPr>
                            <m:t>𝑎</m:t>
                          </m:r>
                        </m:e>
                      </m:acc>
                      <m:r>
                        <a:rPr lang="en-US" b="0" i="1" baseline="-25000" smtClean="0">
                          <a:latin typeface="Cambria Math"/>
                        </a:rPr>
                        <m:t>𝑗</m:t>
                      </m:r>
                      <m:r>
                        <a:rPr lang="en-US" b="1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/>
                              <a:ea typeface="Cambria Math"/>
                            </a:rPr>
                            <m:t>𝝓</m:t>
                          </m:r>
                          <m:r>
                            <a:rPr lang="en-US" b="0" i="1" baseline="-25000" smtClean="0">
                              <a:latin typeface="Cambria Math"/>
                              <a:ea typeface="Cambria Math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ℒ</m:t>
                          </m:r>
                          <m:r>
                            <a:rPr lang="en-US" b="1" i="1">
                              <a:latin typeface="Cambria Math"/>
                              <a:ea typeface="Cambria Math"/>
                            </a:rPr>
                            <m:t>𝝓</m:t>
                          </m:r>
                          <m:r>
                            <a:rPr lang="en-US" b="0" i="1" baseline="-25000" smtClean="0">
                              <a:latin typeface="Cambria Math"/>
                              <a:ea typeface="Cambria Math"/>
                            </a:rPr>
                            <m:t>𝑘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𝑎</m:t>
                      </m:r>
                      <m:r>
                        <a:rPr lang="en-US" b="0" i="1" baseline="-25000" smtClean="0">
                          <a:latin typeface="Cambria Math"/>
                          <a:ea typeface="Cambria Math"/>
                        </a:rPr>
                        <m:t>𝑘</m:t>
                      </m:r>
                    </m:oMath>
                  </m:oMathPara>
                </a14:m>
                <a:endParaRPr lang="en-US" baseline="-25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5608417"/>
                <a:ext cx="2667000" cy="639983"/>
              </a:xfrm>
              <a:prstGeom prst="rect">
                <a:avLst/>
              </a:prstGeom>
              <a:blipFill rotWithShape="1">
                <a:blip r:embed="rId9"/>
                <a:stretch>
                  <a:fillRect t="-3738" b="-747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152400" y="6474023"/>
            <a:ext cx="571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</a:rPr>
              <a:t>* Continuous functions space is defined using finite elements.</a:t>
            </a:r>
            <a:endParaRPr lang="en-US" sz="1400" dirty="0">
              <a:latin typeface="Calibri" panose="020F0502020204030204" pitchFamily="34" charset="0"/>
            </a:endParaRPr>
          </a:p>
        </p:txBody>
      </p:sp>
      <p:cxnSp>
        <p:nvCxnSpPr>
          <p:cNvPr id="17" name="Straight Arrow Connector 16"/>
          <p:cNvCxnSpPr>
            <a:stCxn id="5" idx="2"/>
            <a:endCxn id="7" idx="0"/>
          </p:cNvCxnSpPr>
          <p:nvPr/>
        </p:nvCxnSpPr>
        <p:spPr bwMode="auto">
          <a:xfrm>
            <a:off x="7124700" y="2390275"/>
            <a:ext cx="0" cy="26806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>
            <a:stCxn id="7" idx="2"/>
            <a:endCxn id="9" idx="0"/>
          </p:cNvCxnSpPr>
          <p:nvPr/>
        </p:nvCxnSpPr>
        <p:spPr bwMode="auto">
          <a:xfrm>
            <a:off x="7124700" y="3313332"/>
            <a:ext cx="0" cy="4118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" name="Straight Arrow Connector 21"/>
          <p:cNvCxnSpPr/>
          <p:nvPr/>
        </p:nvCxnSpPr>
        <p:spPr bwMode="auto">
          <a:xfrm>
            <a:off x="7086600" y="4380132"/>
            <a:ext cx="0" cy="3356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4" name="Straight Arrow Connector 23"/>
          <p:cNvCxnSpPr/>
          <p:nvPr/>
        </p:nvCxnSpPr>
        <p:spPr bwMode="auto">
          <a:xfrm>
            <a:off x="7086600" y="5362075"/>
            <a:ext cx="0" cy="3075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6" name="Straight Arrow Connector 25"/>
          <p:cNvCxnSpPr/>
          <p:nvPr/>
        </p:nvCxnSpPr>
        <p:spPr bwMode="auto">
          <a:xfrm flipH="1">
            <a:off x="1866900" y="2357470"/>
            <a:ext cx="9526" cy="27914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" name="Straight Arrow Connector 28"/>
          <p:cNvCxnSpPr/>
          <p:nvPr/>
        </p:nvCxnSpPr>
        <p:spPr bwMode="auto">
          <a:xfrm>
            <a:off x="1866900" y="3291605"/>
            <a:ext cx="0" cy="3356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1" name="Straight Arrow Connector 30"/>
          <p:cNvCxnSpPr/>
          <p:nvPr/>
        </p:nvCxnSpPr>
        <p:spPr bwMode="auto">
          <a:xfrm>
            <a:off x="1866900" y="4282205"/>
            <a:ext cx="0" cy="3356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" name="Straight Arrow Connector 32"/>
          <p:cNvCxnSpPr/>
          <p:nvPr/>
        </p:nvCxnSpPr>
        <p:spPr bwMode="auto">
          <a:xfrm>
            <a:off x="1828800" y="5264148"/>
            <a:ext cx="0" cy="34426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7" name="TextBox 26"/>
          <p:cNvSpPr txBox="1"/>
          <p:nvPr/>
        </p:nvSpPr>
        <p:spPr>
          <a:xfrm>
            <a:off x="1073150" y="9525"/>
            <a:ext cx="374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5</a:t>
            </a:r>
            <a:endParaRPr lang="en-US" dirty="0" smtClean="0"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10000" y="2057400"/>
            <a:ext cx="1676400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If PDEs are linear or have polynomial non-</a:t>
            </a:r>
            <a:r>
              <a:rPr lang="en-US" dirty="0" err="1" smtClean="0">
                <a:latin typeface="Calibri" panose="020F0502020204030204" pitchFamily="34" charset="0"/>
              </a:rPr>
              <a:t>linearities</a:t>
            </a:r>
            <a:r>
              <a:rPr lang="en-US" dirty="0" smtClean="0">
                <a:latin typeface="Calibri" panose="020F0502020204030204" pitchFamily="34" charset="0"/>
              </a:rPr>
              <a:t>, projection can be calculated in </a:t>
            </a:r>
            <a:r>
              <a:rPr lang="en-US" b="1" dirty="0" smtClean="0">
                <a:latin typeface="Calibri" panose="020F0502020204030204" pitchFamily="34" charset="0"/>
              </a:rPr>
              <a:t>offline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b="1" dirty="0" smtClean="0">
                <a:latin typeface="Calibri" panose="020F0502020204030204" pitchFamily="34" charset="0"/>
              </a:rPr>
              <a:t>stage</a:t>
            </a:r>
            <a:r>
              <a:rPr lang="en-US" dirty="0" smtClean="0">
                <a:latin typeface="Calibri" panose="020F0502020204030204" pitchFamily="34" charset="0"/>
              </a:rPr>
              <a:t> of MOR.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304800" y="1219200"/>
            <a:ext cx="3276600" cy="5254823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5715000" y="1219200"/>
            <a:ext cx="2971800" cy="5254823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86200" y="4876800"/>
            <a:ext cx="152400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</a:rPr>
              <a:t>Part 1 of talk.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899847" y="5596720"/>
            <a:ext cx="152400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</a:rPr>
              <a:t>Part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</a:rPr>
              <a:t>2</a:t>
            </a:r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</a:rPr>
              <a:t> of talk.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cxnSp>
        <p:nvCxnSpPr>
          <p:cNvPr id="28" name="Straight Arrow Connector 27"/>
          <p:cNvCxnSpPr>
            <a:stCxn id="23" idx="1"/>
          </p:cNvCxnSpPr>
          <p:nvPr/>
        </p:nvCxnSpPr>
        <p:spPr bwMode="auto">
          <a:xfrm flipH="1">
            <a:off x="3581400" y="5061466"/>
            <a:ext cx="3048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8" name="Straight Arrow Connector 37"/>
          <p:cNvCxnSpPr/>
          <p:nvPr/>
        </p:nvCxnSpPr>
        <p:spPr bwMode="auto">
          <a:xfrm>
            <a:off x="5423847" y="5791200"/>
            <a:ext cx="3048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2" name="Straight Arrow Connector 31"/>
          <p:cNvCxnSpPr/>
          <p:nvPr/>
        </p:nvCxnSpPr>
        <p:spPr bwMode="auto">
          <a:xfrm flipH="1">
            <a:off x="3581400" y="5791200"/>
            <a:ext cx="3048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056944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1" grpId="0" animBg="1"/>
      <p:bldP spid="34" grpId="0" animBg="1"/>
      <p:bldP spid="23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197579" y="314980"/>
            <a:ext cx="65395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Stability Issues of POD/</a:t>
            </a:r>
            <a:r>
              <a:rPr lang="en-US" sz="3200" dirty="0" err="1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Galerkin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 ROMs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85800" y="1295400"/>
                <a:ext cx="3581400" cy="76944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latin typeface="Calibri" panose="020F0502020204030204" pitchFamily="34" charset="0"/>
                  </a:rPr>
                  <a:t>Full </a:t>
                </a:r>
                <a:r>
                  <a:rPr lang="en-US" b="1" dirty="0">
                    <a:latin typeface="Calibri" panose="020F0502020204030204" pitchFamily="34" charset="0"/>
                  </a:rPr>
                  <a:t>Order Model (FOM)</a:t>
                </a:r>
              </a:p>
              <a:p>
                <a:pPr algn="ctr"/>
                <a:endParaRPr lang="en-US" sz="800" b="1" dirty="0" smtClean="0">
                  <a:latin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b="1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/>
                            </a:rPr>
                            <m:t>𝒒</m:t>
                          </m:r>
                        </m:e>
                      </m:acc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i="1" smtClean="0">
                          <a:latin typeface="Cambria Math"/>
                          <a:ea typeface="Cambria Math"/>
                        </a:rPr>
                        <m:t>ℒ</m:t>
                      </m:r>
                      <m:r>
                        <a:rPr lang="en-US" b="1" i="1" smtClean="0">
                          <a:latin typeface="Cambria Math"/>
                          <a:ea typeface="Cambria Math"/>
                        </a:rPr>
                        <m:t>𝒒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i="1" smtClean="0">
                          <a:latin typeface="Cambria Math"/>
                          <a:ea typeface="Cambria Math"/>
                        </a:rPr>
                        <m:t>𝒩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(</m:t>
                      </m:r>
                      <m:r>
                        <a:rPr lang="en-US" b="1" i="1" smtClean="0">
                          <a:latin typeface="Cambria Math"/>
                        </a:rPr>
                        <m:t>𝒒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295400"/>
                <a:ext cx="3581400" cy="769441"/>
              </a:xfrm>
              <a:prstGeom prst="rect">
                <a:avLst/>
              </a:prstGeom>
              <a:blipFill rotWithShape="1">
                <a:blip r:embed="rId2"/>
                <a:stretch>
                  <a:fillRect t="-3125" b="-390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648200" y="1295400"/>
                <a:ext cx="3962400" cy="76944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latin typeface="Calibri" panose="020F0502020204030204" pitchFamily="34" charset="0"/>
                  </a:rPr>
                  <a:t>Reduced Order Model (ROM)</a:t>
                </a:r>
              </a:p>
              <a:p>
                <a:pPr algn="ctr"/>
                <a:endParaRPr lang="en-US" sz="800" b="1" dirty="0">
                  <a:latin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b="1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1" i="1">
                              <a:latin typeface="Cambria Math"/>
                            </a:rPr>
                            <m:t>𝒒</m:t>
                          </m:r>
                        </m:e>
                      </m:acc>
                      <m:r>
                        <a:rPr lang="en-US" b="0" i="1" baseline="-25000" smtClean="0">
                          <a:latin typeface="Cambria Math"/>
                        </a:rPr>
                        <m:t>𝑀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𝑨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𝑀</m:t>
                          </m:r>
                        </m:sub>
                      </m:sSub>
                      <m:r>
                        <a:rPr lang="en-US" b="1" i="1" smtClean="0">
                          <a:latin typeface="Cambria Math"/>
                        </a:rPr>
                        <m:t>𝒒</m:t>
                      </m:r>
                      <m:r>
                        <a:rPr lang="en-US" i="1" baseline="-25000">
                          <a:latin typeface="Cambria Math"/>
                        </a:rPr>
                        <m:t>𝑀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a:rPr lang="en-US" b="1" i="1" smtClean="0">
                          <a:latin typeface="Cambria Math"/>
                        </a:rPr>
                        <m:t>𝑵</m:t>
                      </m:r>
                      <m:r>
                        <a:rPr lang="en-US" b="0" i="1" baseline="-25000" smtClean="0">
                          <a:latin typeface="Cambria Math"/>
                        </a:rPr>
                        <m:t>𝑀</m:t>
                      </m:r>
                      <m:r>
                        <a:rPr lang="en-US" b="0" i="1" smtClean="0">
                          <a:latin typeface="Cambria Math"/>
                        </a:rPr>
                        <m:t>(</m:t>
                      </m:r>
                      <m:r>
                        <a:rPr lang="en-US" b="1" i="1" smtClean="0">
                          <a:latin typeface="Cambria Math"/>
                        </a:rPr>
                        <m:t>𝒒</m:t>
                      </m:r>
                      <m:r>
                        <a:rPr lang="en-US" b="0" i="1" baseline="-25000" smtClean="0">
                          <a:latin typeface="Cambria Math"/>
                        </a:rPr>
                        <m:t>𝑀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1295400"/>
                <a:ext cx="3962400" cy="769441"/>
              </a:xfrm>
              <a:prstGeom prst="rect">
                <a:avLst/>
              </a:prstGeom>
              <a:blipFill rotWithShape="1">
                <a:blip r:embed="rId3"/>
                <a:stretch>
                  <a:fillRect t="-3125" b="-390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197579" y="2272784"/>
                <a:ext cx="4733925" cy="369332"/>
              </a:xfrm>
              <a:prstGeom prst="rect">
                <a:avLst/>
              </a:prstGeom>
              <a:solidFill>
                <a:srgbClr val="FFCCCC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latin typeface="Calibri" panose="020F0502020204030204" pitchFamily="34" charset="0"/>
                  </a:rPr>
                  <a:t>Problem: </a:t>
                </a:r>
                <a:r>
                  <a:rPr lang="en-US" dirty="0" smtClean="0">
                    <a:latin typeface="Calibri" panose="020F0502020204030204" pitchFamily="34" charset="0"/>
                  </a:rPr>
                  <a:t>FOM stable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⇏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ROM stable!</a:t>
                </a:r>
                <a:endParaRPr lang="en-US" b="1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7579" y="2272784"/>
                <a:ext cx="4733925" cy="369332"/>
              </a:xfrm>
              <a:prstGeom prst="rect">
                <a:avLst/>
              </a:prstGeom>
              <a:blipFill rotWithShape="1">
                <a:blip r:embed="rId4"/>
                <a:stretch>
                  <a:fillRect t="-833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114300" y="2743200"/>
            <a:ext cx="6667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There is no </a:t>
            </a:r>
            <a:r>
              <a:rPr lang="en-US" i="1" dirty="0" smtClean="0">
                <a:latin typeface="Calibri" panose="020F0502020204030204" pitchFamily="34" charset="0"/>
              </a:rPr>
              <a:t>a priori </a:t>
            </a:r>
            <a:r>
              <a:rPr lang="en-US" dirty="0" smtClean="0">
                <a:latin typeface="Calibri" panose="020F0502020204030204" pitchFamily="34" charset="0"/>
              </a:rPr>
              <a:t>stability guarantee for POD/</a:t>
            </a:r>
            <a:r>
              <a:rPr lang="en-US" dirty="0" err="1" smtClean="0">
                <a:latin typeface="Calibri" panose="020F0502020204030204" pitchFamily="34" charset="0"/>
              </a:rPr>
              <a:t>Galerkin</a:t>
            </a:r>
            <a:r>
              <a:rPr lang="en-US" dirty="0" smtClean="0">
                <a:latin typeface="Calibri" panose="020F0502020204030204" pitchFamily="34" charset="0"/>
              </a:rPr>
              <a:t> ROMs.  </a:t>
            </a:r>
          </a:p>
          <a:p>
            <a:endParaRPr lang="en-US" sz="8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Stability of a ROM is commonly evaluated </a:t>
            </a:r>
            <a:r>
              <a:rPr lang="en-US" i="1" dirty="0">
                <a:latin typeface="Calibri" panose="020F0502020204030204" pitchFamily="34" charset="0"/>
              </a:rPr>
              <a:t>a </a:t>
            </a:r>
            <a:r>
              <a:rPr lang="en-US" i="1" dirty="0" smtClean="0">
                <a:latin typeface="Calibri" panose="020F0502020204030204" pitchFamily="34" charset="0"/>
              </a:rPr>
              <a:t>posteriori </a:t>
            </a:r>
            <a:r>
              <a:rPr lang="en-US" dirty="0">
                <a:latin typeface="Calibri" panose="020F0502020204030204" pitchFamily="34" charset="0"/>
              </a:rPr>
              <a:t>– </a:t>
            </a:r>
            <a:r>
              <a:rPr lang="en-US" b="1" dirty="0">
                <a:latin typeface="Calibri" panose="020F0502020204030204" pitchFamily="34" charset="0"/>
              </a:rPr>
              <a:t>RISKY</a:t>
            </a:r>
            <a:r>
              <a:rPr lang="en-US" b="1" dirty="0" smtClean="0">
                <a:latin typeface="Calibri" panose="020F0502020204030204" pitchFamily="34" charset="0"/>
              </a:rPr>
              <a:t>!</a:t>
            </a:r>
          </a:p>
          <a:p>
            <a:endParaRPr lang="en-US" sz="800" b="1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I</a:t>
            </a:r>
            <a:r>
              <a:rPr lang="en-US" dirty="0" smtClean="0">
                <a:latin typeface="Calibri" panose="020F0502020204030204" pitchFamily="34" charset="0"/>
              </a:rPr>
              <a:t>nstability of POD/</a:t>
            </a:r>
            <a:r>
              <a:rPr lang="en-US" dirty="0" err="1" smtClean="0">
                <a:latin typeface="Calibri" panose="020F0502020204030204" pitchFamily="34" charset="0"/>
              </a:rPr>
              <a:t>Galerkin</a:t>
            </a:r>
            <a:r>
              <a:rPr lang="en-US" dirty="0" smtClean="0">
                <a:latin typeface="Calibri" panose="020F0502020204030204" pitchFamily="34" charset="0"/>
              </a:rPr>
              <a:t> ROMs is a </a:t>
            </a:r>
            <a:r>
              <a:rPr lang="en-US" b="1" dirty="0" smtClean="0">
                <a:latin typeface="Calibri" panose="020F0502020204030204" pitchFamily="34" charset="0"/>
              </a:rPr>
              <a:t>real </a:t>
            </a:r>
            <a:r>
              <a:rPr lang="en-US" dirty="0" smtClean="0">
                <a:latin typeface="Calibri" panose="020F0502020204030204" pitchFamily="34" charset="0"/>
              </a:rPr>
              <a:t>problem in some applications…</a:t>
            </a: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267200"/>
            <a:ext cx="3926076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8279" y="6019800"/>
            <a:ext cx="52890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…e.g</a:t>
            </a:r>
            <a:r>
              <a:rPr lang="en-US" dirty="0">
                <a:latin typeface="Calibri" panose="020F0502020204030204" pitchFamily="34" charset="0"/>
              </a:rPr>
              <a:t>., </a:t>
            </a:r>
            <a:r>
              <a:rPr lang="en-US" dirty="0" smtClean="0">
                <a:latin typeface="Calibri" panose="020F0502020204030204" pitchFamily="34" charset="0"/>
              </a:rPr>
              <a:t>compressible flows, high-Reynolds number flows</a:t>
            </a:r>
            <a:r>
              <a:rPr lang="en-US" dirty="0">
                <a:latin typeface="Calibri" panose="020F0502020204030204" pitchFamily="34" charset="0"/>
              </a:rPr>
              <a:t>.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endParaRPr lang="en-US" dirty="0">
              <a:latin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729" y="2864933"/>
            <a:ext cx="2515221" cy="18594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384" y="4848225"/>
            <a:ext cx="2556566" cy="189003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905375" y="4505980"/>
            <a:ext cx="1724025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latin typeface="Calibri" panose="020F0502020204030204" pitchFamily="34" charset="0"/>
              </a:rPr>
              <a:t>Top right: </a:t>
            </a:r>
            <a:r>
              <a:rPr lang="en-US" sz="1400" dirty="0" smtClean="0">
                <a:latin typeface="Calibri" panose="020F0502020204030204" pitchFamily="34" charset="0"/>
              </a:rPr>
              <a:t>FOM</a:t>
            </a:r>
          </a:p>
          <a:p>
            <a:pPr algn="ctr"/>
            <a:r>
              <a:rPr lang="en-US" sz="400" dirty="0">
                <a:latin typeface="Calibri" panose="020F0502020204030204" pitchFamily="34" charset="0"/>
              </a:rPr>
              <a:t>\</a:t>
            </a:r>
            <a:endParaRPr lang="en-US" sz="400" dirty="0" smtClean="0">
              <a:latin typeface="Calibri" panose="020F0502020204030204" pitchFamily="34" charset="0"/>
            </a:endParaRPr>
          </a:p>
          <a:p>
            <a:pPr algn="ctr"/>
            <a:r>
              <a:rPr lang="en-US" sz="1400" b="1" i="1" dirty="0" smtClean="0">
                <a:latin typeface="Calibri" panose="020F0502020204030204" pitchFamily="34" charset="0"/>
              </a:rPr>
              <a:t>Bottom right: </a:t>
            </a:r>
            <a:r>
              <a:rPr lang="en-US" sz="1400" dirty="0" smtClean="0">
                <a:latin typeface="Calibri" panose="020F0502020204030204" pitchFamily="34" charset="0"/>
              </a:rPr>
              <a:t>ROM</a:t>
            </a:r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73150" y="9525"/>
            <a:ext cx="374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2144439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6732818" y="253425"/>
            <a:ext cx="142058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Outline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73150" y="9525"/>
            <a:ext cx="374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57200" y="1219200"/>
                <a:ext cx="8382000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i="1" dirty="0">
                    <a:latin typeface="Calibri" panose="020F0502020204030204" pitchFamily="34" charset="0"/>
                  </a:rPr>
                  <a:t>Part 0: </a:t>
                </a:r>
                <a:r>
                  <a:rPr lang="en-US" dirty="0">
                    <a:latin typeface="Calibri" panose="020F0502020204030204" pitchFamily="34" charset="0"/>
                  </a:rPr>
                  <a:t>Overview of POD/</a:t>
                </a:r>
                <a:r>
                  <a:rPr lang="en-US" dirty="0" err="1">
                    <a:latin typeface="Calibri" panose="020F0502020204030204" pitchFamily="34" charset="0"/>
                  </a:rPr>
                  <a:t>Galerkin</a:t>
                </a:r>
                <a:r>
                  <a:rPr lang="en-US" dirty="0">
                    <a:latin typeface="Calibri" panose="020F0502020204030204" pitchFamily="34" charset="0"/>
                  </a:rPr>
                  <a:t> Approach to Model Reduction.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800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i="1" dirty="0">
                    <a:latin typeface="Calibri" panose="020F0502020204030204" pitchFamily="34" charset="0"/>
                  </a:rPr>
                  <a:t>Part 1: </a:t>
                </a:r>
                <a:r>
                  <a:rPr lang="en-US" b="1" dirty="0">
                    <a:latin typeface="Calibri" panose="020F0502020204030204" pitchFamily="34" charset="0"/>
                  </a:rPr>
                  <a:t>Approaches for building </a:t>
                </a:r>
                <a:r>
                  <a:rPr lang="en-US" b="1" i="1" dirty="0">
                    <a:latin typeface="Calibri" panose="020F0502020204030204" pitchFamily="34" charset="0"/>
                  </a:rPr>
                  <a:t>a priori</a:t>
                </a:r>
                <a:r>
                  <a:rPr lang="en-US" b="1" dirty="0">
                    <a:latin typeface="Calibri" panose="020F0502020204030204" pitchFamily="34" charset="0"/>
                  </a:rPr>
                  <a:t> stable ROMs </a:t>
                </a:r>
                <a14:m>
                  <m:oMath xmlns:m="http://schemas.openxmlformats.org/officeDocument/2006/math">
                    <m:r>
                      <a:rPr lang="en-US" b="1" i="1" dirty="0"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en-US" b="1" dirty="0">
                    <a:latin typeface="Calibri" panose="020F0502020204030204" pitchFamily="34" charset="0"/>
                  </a:rPr>
                  <a:t> Compressible Flow.</a:t>
                </a:r>
              </a:p>
              <a:p>
                <a:endParaRPr lang="en-US" sz="800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i="1" dirty="0">
                    <a:latin typeface="Calibri" panose="020F0502020204030204" pitchFamily="34" charset="0"/>
                  </a:rPr>
                  <a:t>Part 2:</a:t>
                </a:r>
                <a:r>
                  <a:rPr lang="en-US" dirty="0">
                    <a:latin typeface="Calibri" panose="020F0502020204030204" pitchFamily="34" charset="0"/>
                  </a:rPr>
                  <a:t> Approaches for stabilizing </a:t>
                </a:r>
                <a:r>
                  <a:rPr lang="en-US" i="1" dirty="0">
                    <a:latin typeface="Calibri" panose="020F0502020204030204" pitchFamily="34" charset="0"/>
                  </a:rPr>
                  <a:t>a posteriori</a:t>
                </a:r>
                <a:r>
                  <a:rPr lang="en-US" dirty="0">
                    <a:latin typeface="Calibri" panose="020F0502020204030204" pitchFamily="34" charset="0"/>
                  </a:rPr>
                  <a:t> unstable ROMs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Linear Time Invariant (LTI) Systems. 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219200"/>
                <a:ext cx="8382000" cy="1446550"/>
              </a:xfrm>
              <a:prstGeom prst="rect">
                <a:avLst/>
              </a:prstGeom>
              <a:blipFill rotWithShape="1">
                <a:blip r:embed="rId2"/>
                <a:stretch>
                  <a:fillRect l="-436" t="-2110" r="-800" b="-5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304800" y="2743200"/>
            <a:ext cx="8534400" cy="1323439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This work was done as a part of I. </a:t>
            </a:r>
            <a:r>
              <a:rPr lang="en-US" dirty="0" err="1" smtClean="0">
                <a:latin typeface="Calibri" panose="020F0502020204030204" pitchFamily="34" charset="0"/>
              </a:rPr>
              <a:t>Kalashnikova’s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early career </a:t>
            </a:r>
            <a:r>
              <a:rPr lang="en-US" b="1" dirty="0" smtClean="0">
                <a:latin typeface="Calibri" panose="020F0502020204030204" pitchFamily="34" charset="0"/>
              </a:rPr>
              <a:t>LDRD</a:t>
            </a:r>
            <a:r>
              <a:rPr lang="en-US" dirty="0" smtClean="0">
                <a:latin typeface="Calibri" panose="020F0502020204030204" pitchFamily="34" charset="0"/>
              </a:rPr>
              <a:t> project entitled “Reduced Order Modeling for Prediction and Control of Large Scale Systems” (FY12-FY14)</a:t>
            </a:r>
          </a:p>
          <a:p>
            <a:pPr algn="ctr"/>
            <a:endParaRPr lang="en-US" sz="800" dirty="0" smtClean="0">
              <a:latin typeface="Calibri" panose="020F0502020204030204" pitchFamily="34" charset="0"/>
            </a:endParaRPr>
          </a:p>
          <a:p>
            <a:pPr algn="ctr"/>
            <a:r>
              <a:rPr lang="en-US" dirty="0" smtClean="0">
                <a:latin typeface="Calibri" panose="020F0502020204030204" pitchFamily="34" charset="0"/>
              </a:rPr>
              <a:t>[follow-up work from FY07-FY09 LDRD project led by M. Barone entitled </a:t>
            </a:r>
          </a:p>
          <a:p>
            <a:pPr algn="ctr"/>
            <a:r>
              <a:rPr lang="en-US" dirty="0" smtClean="0">
                <a:latin typeface="Calibri" panose="020F0502020204030204" pitchFamily="34" charset="0"/>
              </a:rPr>
              <a:t>“Reduced Order Modeling for Fluid/Structure Interaction”] </a:t>
            </a: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221" y="76200"/>
            <a:ext cx="1956179" cy="8596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11" y="4343400"/>
            <a:ext cx="1444063" cy="15010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674" y="4351587"/>
            <a:ext cx="1618046" cy="14846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874" y="4343401"/>
            <a:ext cx="1588337" cy="15010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798" y="4351589"/>
            <a:ext cx="1578675" cy="14928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073" y="4351586"/>
            <a:ext cx="1468727" cy="14846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6096000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smtClean="0">
                <a:latin typeface="Calibri" panose="020F0502020204030204" pitchFamily="34" charset="0"/>
              </a:rPr>
              <a:t>Key Research Team Members </a:t>
            </a:r>
            <a:r>
              <a:rPr lang="en-US" sz="1600" i="1" dirty="0" smtClean="0">
                <a:latin typeface="Calibri" panose="020F0502020204030204" pitchFamily="34" charset="0"/>
              </a:rPr>
              <a:t>(left to right)</a:t>
            </a:r>
            <a:r>
              <a:rPr lang="en-US" sz="1600" dirty="0" smtClean="0">
                <a:latin typeface="Calibri" panose="020F0502020204030204" pitchFamily="34" charset="0"/>
              </a:rPr>
              <a:t>: I. Kalashnikova (1442), B. van Bloemen Waanders (1441), </a:t>
            </a:r>
          </a:p>
          <a:p>
            <a:pPr algn="ctr"/>
            <a:r>
              <a:rPr lang="en-US" sz="1600" dirty="0" smtClean="0">
                <a:latin typeface="Calibri" panose="020F0502020204030204" pitchFamily="34" charset="0"/>
              </a:rPr>
              <a:t>S. Arunajatesan (1515), M. Barone (1515), J. Fike (1526)</a:t>
            </a:r>
            <a:endParaRPr lang="en-US" sz="1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9041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5515677" y="253425"/>
            <a:ext cx="279012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0"/>
              </a:rPr>
              <a:t>Energy-Stability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1371600"/>
            <a:ext cx="830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</a:rPr>
              <a:t>Practical Definition: </a:t>
            </a:r>
            <a:r>
              <a:rPr lang="en-US" dirty="0">
                <a:latin typeface="Calibri" panose="020F0502020204030204" pitchFamily="34" charset="0"/>
              </a:rPr>
              <a:t>Numerical solution does not “blow up” in finite time</a:t>
            </a:r>
            <a:r>
              <a:rPr lang="en-US" dirty="0" smtClean="0">
                <a:latin typeface="Calibri" panose="020F0502020204030204" pitchFamily="34" charset="0"/>
              </a:rPr>
              <a:t>.</a:t>
            </a:r>
          </a:p>
          <a:p>
            <a:endParaRPr lang="en-US" sz="8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</a:rPr>
              <a:t>More Precise Definition: </a:t>
            </a:r>
            <a:r>
              <a:rPr lang="en-US" dirty="0">
                <a:latin typeface="Calibri" panose="020F0502020204030204" pitchFamily="34" charset="0"/>
              </a:rPr>
              <a:t>Numerical discretization does not introduce </a:t>
            </a:r>
            <a:r>
              <a:rPr lang="en-US" dirty="0" smtClean="0">
                <a:latin typeface="Calibri" panose="020F0502020204030204" pitchFamily="34" charset="0"/>
              </a:rPr>
              <a:t>any spurious </a:t>
            </a:r>
            <a:r>
              <a:rPr lang="en-US" dirty="0">
                <a:latin typeface="Calibri" panose="020F0502020204030204" pitchFamily="34" charset="0"/>
              </a:rPr>
              <a:t>instabilities inconsistent with natural instability modes supported by </a:t>
            </a:r>
            <a:r>
              <a:rPr lang="en-US" dirty="0" smtClean="0">
                <a:latin typeface="Calibri" panose="020F0502020204030204" pitchFamily="34" charset="0"/>
              </a:rPr>
              <a:t>the governing </a:t>
            </a:r>
            <a:r>
              <a:rPr lang="en-US" dirty="0">
                <a:latin typeface="Calibri" panose="020F0502020204030204" pitchFamily="34" charset="0"/>
              </a:rPr>
              <a:t>continuous PDEs.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3000" y="2819400"/>
            <a:ext cx="65532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Numerical solutions must maintain proper </a:t>
            </a:r>
            <a:r>
              <a:rPr lang="en-US" b="1" dirty="0" smtClean="0"/>
              <a:t>energy balance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3352800"/>
            <a:ext cx="8305800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Stability of ROM is intimately tied to choice of </a:t>
            </a:r>
            <a:r>
              <a:rPr lang="en-US" b="1" dirty="0">
                <a:latin typeface="Calibri" panose="020F0502020204030204" pitchFamily="34" charset="0"/>
              </a:rPr>
              <a:t>inner product </a:t>
            </a:r>
            <a:r>
              <a:rPr lang="en-US" dirty="0">
                <a:latin typeface="Calibri" panose="020F0502020204030204" pitchFamily="34" charset="0"/>
              </a:rPr>
              <a:t>for the </a:t>
            </a:r>
            <a:r>
              <a:rPr lang="en-US" dirty="0" err="1">
                <a:latin typeface="Calibri" panose="020F0502020204030204" pitchFamily="34" charset="0"/>
              </a:rPr>
              <a:t>Galerkin</a:t>
            </a:r>
            <a:r>
              <a:rPr lang="en-US" dirty="0">
                <a:latin typeface="Calibri" panose="020F0502020204030204" pitchFamily="34" charset="0"/>
              </a:rPr>
              <a:t> projection. </a:t>
            </a:r>
          </a:p>
          <a:p>
            <a:endParaRPr lang="en-US" sz="700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Stability-preserving inner product derived using the</a:t>
            </a:r>
            <a:r>
              <a:rPr lang="en-US" i="1" dirty="0">
                <a:latin typeface="Calibri" panose="020F0502020204030204" pitchFamily="34" charset="0"/>
              </a:rPr>
              <a:t> </a:t>
            </a:r>
            <a:r>
              <a:rPr lang="en-US" b="1" dirty="0">
                <a:latin typeface="Calibri" panose="020F0502020204030204" pitchFamily="34" charset="0"/>
              </a:rPr>
              <a:t>energy </a:t>
            </a:r>
            <a:r>
              <a:rPr lang="en-US" b="1" dirty="0" smtClean="0">
                <a:latin typeface="Calibri" panose="020F0502020204030204" pitchFamily="34" charset="0"/>
              </a:rPr>
              <a:t>method</a:t>
            </a:r>
            <a:r>
              <a:rPr lang="en-US" dirty="0" smtClean="0">
                <a:latin typeface="Calibri" panose="020F0502020204030204" pitchFamily="34" charset="0"/>
              </a:rPr>
              <a:t>:</a:t>
            </a:r>
          </a:p>
          <a:p>
            <a:endParaRPr lang="en-US" sz="800" dirty="0" smtClean="0">
              <a:latin typeface="Calibri" panose="020F05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Bounds numerical solution energy in a physical way. 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B</a:t>
            </a:r>
            <a:r>
              <a:rPr lang="en-US" dirty="0" smtClean="0">
                <a:latin typeface="Calibri" panose="020F0502020204030204" pitchFamily="34" charset="0"/>
              </a:rPr>
              <a:t>orrowed from spectral methods community.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Analysis is straightforward for ROMs constructed via </a:t>
            </a:r>
            <a:r>
              <a:rPr lang="en-US" b="1" dirty="0" smtClean="0">
                <a:latin typeface="Calibri" panose="020F0502020204030204" pitchFamily="34" charset="0"/>
              </a:rPr>
              <a:t>continuous projection.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5537537"/>
            <a:ext cx="8382000" cy="1015663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Calibri" panose="020F0502020204030204" pitchFamily="34" charset="0"/>
              </a:rPr>
              <a:t>Practical implication of energy-stability analysis:</a:t>
            </a:r>
            <a:r>
              <a:rPr lang="en-US" sz="2000" dirty="0" smtClean="0"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en-US" sz="2000" dirty="0" smtClean="0">
                <a:latin typeface="Calibri" panose="020F0502020204030204" pitchFamily="34" charset="0"/>
              </a:rPr>
              <a:t>energy inner product ensures that </a:t>
            </a:r>
            <a:r>
              <a:rPr lang="en-US" sz="2000" dirty="0">
                <a:latin typeface="Calibri" panose="020F0502020204030204" pitchFamily="34" charset="0"/>
              </a:rPr>
              <a:t>any “bad” modes will </a:t>
            </a:r>
            <a:r>
              <a:rPr lang="en-US" sz="2000" dirty="0" smtClean="0">
                <a:latin typeface="Calibri" panose="020F0502020204030204" pitchFamily="34" charset="0"/>
              </a:rPr>
              <a:t>not introduce </a:t>
            </a:r>
            <a:r>
              <a:rPr lang="en-US" sz="2000" dirty="0">
                <a:latin typeface="Calibri" panose="020F0502020204030204" pitchFamily="34" charset="0"/>
              </a:rPr>
              <a:t>spurious non-physical numerical instabilities into </a:t>
            </a:r>
            <a:r>
              <a:rPr lang="en-US" sz="2000" dirty="0" smtClean="0">
                <a:latin typeface="Calibri" panose="020F0502020204030204" pitchFamily="34" charset="0"/>
              </a:rPr>
              <a:t>the </a:t>
            </a:r>
            <a:r>
              <a:rPr lang="en-US" sz="2000" dirty="0" err="1" smtClean="0">
                <a:latin typeface="Calibri" panose="020F0502020204030204" pitchFamily="34" charset="0"/>
              </a:rPr>
              <a:t>Galerkin</a:t>
            </a:r>
            <a:r>
              <a:rPr lang="en-US" sz="2000" dirty="0" smtClean="0">
                <a:latin typeface="Calibri" panose="020F0502020204030204" pitchFamily="34" charset="0"/>
              </a:rPr>
              <a:t> approximation</a:t>
            </a:r>
            <a:r>
              <a:rPr lang="en-US" sz="2000" dirty="0"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73150" y="9525"/>
            <a:ext cx="374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8</a:t>
            </a:r>
            <a:endParaRPr lang="en-US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925059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DISPLAYSOURCE" val="\documentclass{article}\pagestyle{empty}&#10;\input{pre-packages}&#10;\input{pre-declarations}&#10;\input{pre-definitions}&#10;\begin{document}&#10;\begin{displaymath}&#10;&#10;\end{displaymath}&#10;\end{document}&#10;"/>
  <p:tag name="EMBEDFONTS" val="1"/>
</p:tagLst>
</file>

<file path=ppt/theme/theme1.xml><?xml version="1.0" encoding="utf-8"?>
<a:theme xmlns:a="http://schemas.openxmlformats.org/drawingml/2006/main" name="Kolda - SDM - Apr 30 2010">
  <a:themeElements>
    <a:clrScheme name="Sandia Colors">
      <a:dk1>
        <a:sysClr val="windowText" lastClr="000000"/>
      </a:dk1>
      <a:lt1>
        <a:sysClr val="window" lastClr="FFFFFF"/>
      </a:lt1>
      <a:dk2>
        <a:srgbClr val="17365D"/>
      </a:dk2>
      <a:lt2>
        <a:srgbClr val="EEECE1"/>
      </a:lt2>
      <a:accent1>
        <a:srgbClr val="33CCCC"/>
      </a:accent1>
      <a:accent2>
        <a:srgbClr val="CC0000"/>
      </a:accent2>
      <a:accent3>
        <a:srgbClr val="669900"/>
      </a:accent3>
      <a:accent4>
        <a:srgbClr val="9900FF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2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5_Default Design">
  <a:themeElements>
    <a:clrScheme name="">
      <a:dk1>
        <a:srgbClr val="000000"/>
      </a:dk1>
      <a:lt1>
        <a:srgbClr val="FFFFFF"/>
      </a:lt1>
      <a:dk2>
        <a:srgbClr val="0000FF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1_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Kolda - SDM - Apr 30 2010</Template>
  <TotalTime>14182</TotalTime>
  <Words>5764</Words>
  <Application>Microsoft Office PowerPoint</Application>
  <PresentationFormat>On-screen Show (4:3)</PresentationFormat>
  <Paragraphs>657</Paragraphs>
  <Slides>37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Arial</vt:lpstr>
      <vt:lpstr>Cambria Math</vt:lpstr>
      <vt:lpstr>Helvetica</vt:lpstr>
      <vt:lpstr>Wingdings</vt:lpstr>
      <vt:lpstr>ＭＳ Ｐゴシック</vt:lpstr>
      <vt:lpstr>Calibri</vt:lpstr>
      <vt:lpstr>Courier New</vt:lpstr>
      <vt:lpstr>MingLiU</vt:lpstr>
      <vt:lpstr>Kolda - SDM - Apr 30 2010</vt:lpstr>
      <vt:lpstr>5_Default Design</vt:lpstr>
      <vt:lpstr>Approaches for Building Stable Projection-Based Reduced Order Models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Sandia National Laboratories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Kalashnikova, Irina</dc:creator>
  <cp:lastModifiedBy>Kalashnikova, Irina</cp:lastModifiedBy>
  <cp:revision>780</cp:revision>
  <cp:lastPrinted>2012-03-22T17:00:33Z</cp:lastPrinted>
  <dcterms:created xsi:type="dcterms:W3CDTF">2010-04-22T00:05:18Z</dcterms:created>
  <dcterms:modified xsi:type="dcterms:W3CDTF">2014-08-07T21:58:09Z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0x010100ED6848BFB3B80D4FB91BB98E54455AC9</vt:lpwstr>
  </property>
</Properties>
</file>