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48" r:id="rId1"/>
    <p:sldMasterId id="2147484130" r:id="rId2"/>
  </p:sldMasterIdLst>
  <p:notesMasterIdLst>
    <p:notesMasterId r:id="rId29"/>
  </p:notesMasterIdLst>
  <p:handoutMasterIdLst>
    <p:handoutMasterId r:id="rId30"/>
  </p:handoutMasterIdLst>
  <p:sldIdLst>
    <p:sldId id="326" r:id="rId3"/>
    <p:sldId id="371" r:id="rId4"/>
    <p:sldId id="373" r:id="rId5"/>
    <p:sldId id="374" r:id="rId6"/>
    <p:sldId id="375" r:id="rId7"/>
    <p:sldId id="376" r:id="rId8"/>
    <p:sldId id="386" r:id="rId9"/>
    <p:sldId id="378" r:id="rId10"/>
    <p:sldId id="380" r:id="rId11"/>
    <p:sldId id="379" r:id="rId12"/>
    <p:sldId id="392" r:id="rId13"/>
    <p:sldId id="390" r:id="rId14"/>
    <p:sldId id="381" r:id="rId15"/>
    <p:sldId id="388" r:id="rId16"/>
    <p:sldId id="382" r:id="rId17"/>
    <p:sldId id="383" r:id="rId18"/>
    <p:sldId id="384" r:id="rId19"/>
    <p:sldId id="389" r:id="rId20"/>
    <p:sldId id="395" r:id="rId21"/>
    <p:sldId id="385" r:id="rId22"/>
    <p:sldId id="391" r:id="rId23"/>
    <p:sldId id="387" r:id="rId24"/>
    <p:sldId id="398" r:id="rId25"/>
    <p:sldId id="397" r:id="rId26"/>
    <p:sldId id="399" r:id="rId27"/>
    <p:sldId id="396" r:id="rId28"/>
  </p:sldIdLst>
  <p:sldSz cx="9144000" cy="6858000" type="screen4x3"/>
  <p:notesSz cx="7010400" cy="9296400"/>
  <p:embeddedFontLst>
    <p:embeddedFont>
      <p:font typeface="SimSun" pitchFamily="2" charset="-122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Helvetica" pitchFamily="34" charset="0"/>
      <p:regular r:id="rId36"/>
      <p:bold r:id="rId37"/>
      <p:italic r:id="rId38"/>
      <p:boldItalic r:id="rId39"/>
    </p:embeddedFont>
    <p:embeddedFont>
      <p:font typeface="Cambria Math" pitchFamily="18" charset="0"/>
      <p:regular r:id="rId40"/>
    </p:embeddedFont>
    <p:embeddedFont>
      <p:font typeface="ＭＳ Ｐゴシック" pitchFamily="34" charset="-128"/>
      <p:regular r:id="rId41"/>
    </p:embeddedFont>
  </p:embeddedFontLst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FF99"/>
    <a:srgbClr val="CCFFFF"/>
    <a:srgbClr val="FFFFCC"/>
    <a:srgbClr val="FFFF99"/>
    <a:srgbClr val="CC9900"/>
    <a:srgbClr val="FFCC99"/>
    <a:srgbClr val="C0C0C0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1" autoAdjust="0"/>
    <p:restoredTop sz="95562" autoAdjust="0"/>
  </p:normalViewPr>
  <p:slideViewPr>
    <p:cSldViewPr>
      <p:cViewPr>
        <p:scale>
          <a:sx n="100" d="100"/>
          <a:sy n="100" d="100"/>
        </p:scale>
        <p:origin x="-984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60157F-B8A1-4463-9B0F-EC8E87225581}" type="datetimeFigureOut">
              <a:rPr lang="en-US"/>
              <a:pPr>
                <a:defRPr/>
              </a:pPr>
              <a:t>7/8/2013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D6CE48-BA02-4951-B74E-9408F125C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832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369024-2F17-4A5A-87BC-682849C24338}" type="datetimeFigureOut">
              <a:rPr lang="en-US"/>
              <a:pPr>
                <a:defRPr/>
              </a:pPr>
              <a:t>7/8/2013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9CB7F0-2855-402D-B1BE-EE1D4ECA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4519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0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11111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963613" y="6294438"/>
            <a:ext cx="693420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00" dirty="0">
                <a:latin typeface="Helvetica" pitchFamily="34" charset="0"/>
              </a:rPr>
              <a:t>Sandia National Laboratories is a multi-program laboratory operated by Sandia Corporation, a wholly owned subsidiary of Lockheed Martin company, for the U.S. Department of Energy’s National Nuclear Security Administration under contract DE-AC04-94AL85000.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2575"/>
            <a:ext cx="6400800" cy="12922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897E-B963-45F6-9EF3-C9A75ABE6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14D0-CDC4-4637-8292-804E4D477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218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875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7787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644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457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057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5676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8759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176-C154-4F80-809A-93BA061C2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0255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680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815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815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72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75" y="2747963"/>
            <a:ext cx="7772400" cy="1362075"/>
          </a:xfrm>
          <a:noFill/>
          <a:ln w="762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ct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386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E4E8-540F-4575-A778-8B2E141F3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F8E5-EC52-4757-9E46-BAACBAA4E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0F2E-2C61-438D-A1B2-8C9627B1A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FEDD-EED6-4F76-8BD5-66BC22E3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46C9-A1DA-4E4B-B9F7-E0BDEF48F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5DCD-AB31-451D-A79D-D54144058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CAF4-3778-4BA3-B1A7-10B6CA7A2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09700" y="274638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0A556D-54BD-4E1D-B991-01FED0D39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6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53400" y="6418263"/>
            <a:ext cx="8890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3996" r:id="rId3"/>
    <p:sldLayoutId id="2147484054" r:id="rId4"/>
    <p:sldLayoutId id="2147484055" r:id="rId5"/>
    <p:sldLayoutId id="2147484056" r:id="rId6"/>
    <p:sldLayoutId id="2147483995" r:id="rId7"/>
    <p:sldLayoutId id="2147483994" r:id="rId8"/>
    <p:sldLayoutId id="2147483993" r:id="rId9"/>
    <p:sldLayoutId id="2147484057" r:id="rId10"/>
    <p:sldLayoutId id="214748399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Subtitle 24 pt</a:t>
            </a:r>
          </a:p>
          <a:p>
            <a:pPr lvl="1"/>
            <a:r>
              <a:rPr lang="en-US"/>
              <a:t>Second level 22 pt</a:t>
            </a:r>
          </a:p>
          <a:p>
            <a:pPr lvl="2"/>
            <a:r>
              <a:rPr lang="en-US"/>
              <a:t>Third level 20 pt</a:t>
            </a:r>
          </a:p>
          <a:p>
            <a:pPr lvl="3"/>
            <a:r>
              <a:rPr lang="en-US"/>
              <a:t>Fourth level 18pt</a:t>
            </a:r>
          </a:p>
          <a:p>
            <a:pPr lvl="4"/>
            <a:r>
              <a:rPr lang="en-US"/>
              <a:t>Fifth level 18pt</a:t>
            </a:r>
          </a:p>
        </p:txBody>
      </p:sp>
      <p:pic>
        <p:nvPicPr>
          <p:cNvPr id="252931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817563" y="1143000"/>
            <a:ext cx="75898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- 28 Point Helvetica Bold</a:t>
            </a:r>
          </a:p>
        </p:txBody>
      </p:sp>
      <p:pic>
        <p:nvPicPr>
          <p:cNvPr id="252934" name="Picture 6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18263"/>
            <a:ext cx="8890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75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ransition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171450" algn="l" rtl="0" fontAlgn="base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200" b="1">
          <a:solidFill>
            <a:srgbClr val="000000"/>
          </a:solidFill>
          <a:latin typeface="+mn-lt"/>
          <a:ea typeface="+mn-ea"/>
        </a:defRPr>
      </a:lvl2pPr>
      <a:lvl3pPr marL="1085850" indent="-171450" algn="l" rtl="0" fontAlgn="base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000000"/>
          </a:solidFill>
          <a:latin typeface="+mn-lt"/>
          <a:ea typeface="+mn-ea"/>
        </a:defRPr>
      </a:lvl3pPr>
      <a:lvl4pPr marL="1543050" indent="-171450" algn="l" rtl="0" fontAlgn="base">
        <a:spcBef>
          <a:spcPct val="20000"/>
        </a:spcBef>
        <a:spcAft>
          <a:spcPct val="0"/>
        </a:spcAft>
        <a:buSzPct val="100000"/>
        <a:buChar char="–"/>
        <a:defRPr b="1">
          <a:solidFill>
            <a:srgbClr val="000000"/>
          </a:solidFill>
          <a:latin typeface="+mn-lt"/>
          <a:ea typeface="+mn-ea"/>
        </a:defRPr>
      </a:lvl4pPr>
      <a:lvl5pPr marL="1943100" indent="-1143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+mn-ea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+mn-ea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+mn-ea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+mn-ea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0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kalash@sandi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sandia.gov/~ikalash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imulation.uni-freiburg.de/downloads/benchmark" TargetMode="External"/><Relationship Id="rId2" Type="http://schemas.openxmlformats.org/officeDocument/2006/relationships/hyperlink" Target="http://www.icm.tu-bs.de/NICONET/benchmodred.html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8612187" cy="1471612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Stabilization of </a:t>
            </a:r>
            <a:r>
              <a:rPr lang="en-US" sz="4000" dirty="0" err="1" smtClean="0">
                <a:latin typeface="Arial" charset="0"/>
                <a:cs typeface="Arial" charset="0"/>
              </a:rPr>
              <a:t>Galerkin</a:t>
            </a:r>
            <a:r>
              <a:rPr lang="en-US" sz="4000" dirty="0" smtClean="0">
                <a:latin typeface="Arial" charset="0"/>
                <a:cs typeface="Arial" charset="0"/>
              </a:rPr>
              <a:t> Reduced Order Models (ROMs) for LTI Systems Using Controllers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19400"/>
            <a:ext cx="8915400" cy="2513013"/>
          </a:xfrm>
        </p:spPr>
        <p:txBody>
          <a:bodyPr/>
          <a:lstStyle/>
          <a:p>
            <a:pPr marL="342900" indent="-171450" eaLnBrk="1" hangingPunct="1"/>
            <a:r>
              <a:rPr lang="en-US" sz="2400" b="1" dirty="0" smtClean="0">
                <a:solidFill>
                  <a:schemeClr val="tx1"/>
                </a:solidFill>
              </a:rPr>
              <a:t>Irina Kalashnikova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Bart G. van Bloemen Waanders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Srinivasan Arunajatesan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Matthew F. Barone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endParaRPr lang="en-US" sz="2400" baseline="30000" dirty="0" smtClean="0">
              <a:solidFill>
                <a:schemeClr val="tx1"/>
              </a:solidFill>
            </a:endParaRPr>
          </a:p>
          <a:p>
            <a:pPr marL="342900" indent="-171450" eaLnBrk="1" hangingPunct="1"/>
            <a:endParaRPr lang="en-US" sz="2000" dirty="0">
              <a:solidFill>
                <a:schemeClr val="tx1"/>
              </a:solidFill>
            </a:endParaRPr>
          </a:p>
          <a:p>
            <a:pPr marL="342900" indent="-171450" eaLnBrk="1" hangingPunct="1"/>
            <a:r>
              <a:rPr lang="en-US" sz="1800" baseline="30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 Numerical Analysis &amp; Applications Department, Sandia National Laboratories, Albuquerque, NM, U.S.A.</a:t>
            </a:r>
          </a:p>
          <a:p>
            <a:pPr marL="342900" indent="-171450" eaLnBrk="1" hangingPunct="1"/>
            <a:r>
              <a:rPr lang="en-US" sz="1800" baseline="30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Aerosciences</a:t>
            </a:r>
            <a:r>
              <a:rPr lang="en-US" sz="1800" dirty="0" smtClean="0">
                <a:solidFill>
                  <a:schemeClr val="tx1"/>
                </a:solidFill>
              </a:rPr>
              <a:t> Department, Sandia National Laboratories, Albuquerque NM, U.S.A.</a:t>
            </a:r>
          </a:p>
          <a:p>
            <a:pPr marL="342900" indent="-171450" algn="l" eaLnBrk="1" hangingPunct="1"/>
            <a:endParaRPr lang="en-US" sz="1800" dirty="0">
              <a:solidFill>
                <a:schemeClr val="tx1"/>
              </a:solidFill>
            </a:endParaRPr>
          </a:p>
          <a:p>
            <a:pPr marL="342900" indent="-171450" eaLnBrk="1" hangingPunct="1"/>
            <a:r>
              <a:rPr lang="en-US" sz="2000" dirty="0" smtClean="0">
                <a:solidFill>
                  <a:schemeClr val="tx1"/>
                </a:solidFill>
              </a:rPr>
              <a:t>SIAM Conference on Control and Its Applications (CT13)</a:t>
            </a:r>
          </a:p>
          <a:p>
            <a:pPr marL="342900" indent="-171450" eaLnBrk="1" hangingPunct="1"/>
            <a:r>
              <a:rPr lang="en-US" sz="2000" dirty="0" smtClean="0">
                <a:solidFill>
                  <a:schemeClr val="tx1"/>
                </a:solidFill>
              </a:rPr>
              <a:t>San Diego, California</a:t>
            </a:r>
          </a:p>
          <a:p>
            <a:pPr marL="342900" indent="-171450" eaLnBrk="1" hangingPunct="1"/>
            <a:r>
              <a:rPr lang="en-US" sz="2000" dirty="0" smtClean="0">
                <a:solidFill>
                  <a:schemeClr val="tx1"/>
                </a:solidFill>
              </a:rPr>
              <a:t>July 8 - 10, 2013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65341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Numerical Results: International Space Station (ISS)</a:t>
            </a:r>
          </a:p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Benchmark Stabilized via Algorithm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5043607"/>
                <a:ext cx="7848600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FOM: structural model of component 1r (Russian service module) of the International Space Station (ISS). </a:t>
                </a:r>
              </a:p>
              <a:p>
                <a:endParaRPr lang="en-US" sz="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b="1" i="1" dirty="0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latin typeface="Cambria Math"/>
                      </a:rPr>
                      <m:t>𝑪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matrices defining FOM downloaded from NICONET model reduction benchmark repository.</a:t>
                </a:r>
              </a:p>
              <a:p>
                <a:endParaRPr lang="en-US" sz="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ea typeface="Cambria Math"/>
                  </a:rPr>
                  <a:t>No inputs (unforced)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>
                    <a:ea typeface="Cambria Math"/>
                  </a:rPr>
                  <a:t> 1 </a:t>
                </a:r>
                <a:r>
                  <a:rPr lang="en-US" dirty="0" smtClean="0">
                    <a:ea typeface="Cambria Math"/>
                  </a:rPr>
                  <a:t>output</a:t>
                </a:r>
                <a:r>
                  <a:rPr lang="en-US" dirty="0" smtClean="0"/>
                  <a:t>; FOM is stable</a:t>
                </a:r>
              </a:p>
              <a:p>
                <a:endParaRPr lang="en-US" sz="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43607"/>
                <a:ext cx="7848600" cy="1661993"/>
              </a:xfrm>
              <a:prstGeom prst="rect">
                <a:avLst/>
              </a:prstGeom>
              <a:blipFill rotWithShape="1">
                <a:blip r:embed="rId2"/>
                <a:stretch>
                  <a:fillRect l="-466" t="-1832" r="-699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640359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9/21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664205" cy="374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133600" y="1828800"/>
            <a:ext cx="533400" cy="3048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676400" y="1828800"/>
            <a:ext cx="4572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76400"/>
            <a:ext cx="10668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Component 1r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4684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1371600"/>
                <a:ext cx="8305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=20</m:t>
                    </m:r>
                  </m:oMath>
                </a14:m>
                <a:r>
                  <a:rPr lang="en-US" dirty="0"/>
                  <a:t> POD/</a:t>
                </a:r>
                <a:r>
                  <a:rPr lang="en-US" dirty="0" err="1"/>
                  <a:t>Galerkin</a:t>
                </a:r>
                <a:r>
                  <a:rPr lang="en-US" dirty="0"/>
                  <a:t> ROM constructed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𝐾</m:t>
                    </m:r>
                    <m:r>
                      <a:rPr lang="en-US" i="1" dirty="0">
                        <a:latin typeface="Cambria Math"/>
                      </a:rPr>
                      <m:t>=2000</m:t>
                    </m:r>
                  </m:oMath>
                </a14:m>
                <a:r>
                  <a:rPr lang="en-US" dirty="0"/>
                  <a:t> snapshots collected until time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=0.1</m:t>
                    </m:r>
                    <m:r>
                      <a:rPr lang="en-US" b="0" i="0" dirty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with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0" i="1" dirty="0" smtClean="0">
                        <a:latin typeface="Cambria Math"/>
                      </a:rPr>
                      <m:t>(0)=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  <m:r>
                      <a:rPr lang="en-US" b="0" i="1" baseline="-25000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sz="400" dirty="0"/>
              </a:p>
              <a:p>
                <a:endParaRPr lang="en-US" sz="400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=20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POD/Galerkin ROM </a:t>
                </a:r>
                <a:r>
                  <a:rPr lang="en-US" dirty="0"/>
                  <a:t>has 4 unstable </a:t>
                </a:r>
                <a:r>
                  <a:rPr lang="en-US" dirty="0" smtClean="0"/>
                  <a:t>eigenvalues. </a:t>
                </a:r>
              </a:p>
              <a:p>
                <a:endParaRPr lang="en-US" sz="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  <m:r>
                      <a:rPr lang="en-US" i="1" baseline="-25000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1" i="1" dirty="0">
                        <a:latin typeface="Cambria Math"/>
                      </a:rPr>
                      <m:t>𝟏</m:t>
                    </m:r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(stabilization matrix selected to be vector of all 1s</a:t>
                </a:r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71600"/>
                <a:ext cx="83058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514" t="-2203" r="-808" b="-6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81200" y="344269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ea typeface="ＭＳ Ｐゴシック" charset="0"/>
              </a:rPr>
              <a:t>Numerical Results: </a:t>
            </a:r>
            <a:r>
              <a:rPr lang="en-US" b="1" dirty="0" smtClean="0">
                <a:solidFill>
                  <a:srgbClr val="0000CC"/>
                </a:solidFill>
                <a:ea typeface="ＭＳ Ｐゴシック" charset="0"/>
              </a:rPr>
              <a:t>ISS Benchmark </a:t>
            </a:r>
            <a:r>
              <a:rPr lang="en-US" b="1" dirty="0">
                <a:solidFill>
                  <a:srgbClr val="0000CC"/>
                </a:solidFill>
                <a:ea typeface="ＭＳ Ｐゴシック" charset="0"/>
              </a:rPr>
              <a:t>Stabilized via Algorithm #</a:t>
            </a:r>
            <a:r>
              <a:rPr lang="en-US" b="1" dirty="0" smtClean="0">
                <a:solidFill>
                  <a:srgbClr val="0000CC"/>
                </a:solidFill>
                <a:ea typeface="ＭＳ Ｐゴシック" charset="0"/>
              </a:rPr>
              <a:t>1 (continued)</a:t>
            </a:r>
            <a:endParaRPr lang="en-US" b="1" dirty="0">
              <a:solidFill>
                <a:srgbClr val="0000CC"/>
              </a:solidFill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790825"/>
            <a:ext cx="4610100" cy="3457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7953603"/>
                  </p:ext>
                </p:extLst>
              </p:nvPr>
            </p:nvGraphicFramePr>
            <p:xfrm>
              <a:off x="5029200" y="3048000"/>
              <a:ext cx="3938651" cy="28647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57451"/>
                    <a:gridCol w="1981200"/>
                  </a:tblGrid>
                  <a:tr h="13208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r>
                            <a:rPr lang="en-US" b="1" dirty="0" smtClean="0"/>
                            <a:t>ROM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1400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𝐾</m:t>
                                            </m:r>
                                          </m:sup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30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/>
                                                  </a:rPr>
                                                  <m:t> −</m:t>
                                                </m:r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-25000" smtClean="0">
                                                    <a:latin typeface="Cambria Math"/>
                                                  </a:rPr>
                                                  <m:t>𝑀</m:t>
                                                </m:r>
                                                <m:r>
                                                  <a:rPr lang="en-US" sz="1400" b="0" i="1" baseline="30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sz="1400" b="0" i="1" baseline="-2500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nary>
                                        <m:r>
                                          <a:rPr lang="en-US" sz="1400" b="0" i="1" baseline="3000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1400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𝐾</m:t>
                                            </m:r>
                                          </m:sup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-25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sz="1400" b="0" i="1" baseline="-2500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nary>
                                        <m:r>
                                          <a:rPr lang="en-US" sz="1400" b="0" i="1" baseline="3000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Unstabilized</a:t>
                          </a:r>
                          <a:r>
                            <a:rPr lang="en-US" sz="1400" baseline="0" dirty="0" smtClean="0"/>
                            <a:t> POD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1737.8</a:t>
                          </a:r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/>
                            <a:t> 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/>
                            <a:t> 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7953603"/>
                  </p:ext>
                </p:extLst>
              </p:nvPr>
            </p:nvGraphicFramePr>
            <p:xfrm>
              <a:off x="5029200" y="3048000"/>
              <a:ext cx="3938651" cy="28647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57451"/>
                    <a:gridCol w="1981200"/>
                  </a:tblGrid>
                  <a:tr h="990346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r>
                            <a:rPr lang="en-US" b="1" dirty="0" smtClean="0"/>
                            <a:t>ROM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8769" r="-308" b="-190123"/>
                          </a:stretch>
                        </a:blipFill>
                      </a:tcPr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Unstabilized</a:t>
                          </a:r>
                          <a:r>
                            <a:rPr lang="en-US" sz="1400" baseline="0" dirty="0" smtClean="0"/>
                            <a:t> POD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1737.8</a:t>
                          </a:r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/>
                            <a:t> 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/>
                            <a:t> 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426094"/>
                  </p:ext>
                </p:extLst>
              </p:nvPr>
            </p:nvGraphicFramePr>
            <p:xfrm>
              <a:off x="5029200" y="3048000"/>
              <a:ext cx="3938651" cy="28649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57451"/>
                    <a:gridCol w="1981200"/>
                  </a:tblGrid>
                  <a:tr h="99060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r>
                            <a:rPr lang="en-US" b="1" dirty="0" smtClean="0"/>
                            <a:t>ROM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baseline="0" dirty="0" smtClean="0"/>
                            <a:t> </a:t>
                          </a:r>
                        </a:p>
                        <a:p>
                          <a:pPr algn="ctr"/>
                          <a:endParaRPr lang="en-US" sz="1400" b="1" baseline="0" dirty="0" smtClean="0"/>
                        </a:p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Stabilized</a:t>
                          </a:r>
                          <a:r>
                            <a:rPr lang="en-US" sz="1400" baseline="0" dirty="0" smtClean="0"/>
                            <a:t> POD #1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/>
                                    <a:ea typeface="Cambria Math"/>
                                  </a:rPr>
                                  <m:t>𝑅𝑒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dirty="0" err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sz="1400" b="0" i="1" baseline="30000" dirty="0" smtClean="0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  <m:r>
                                  <a:rPr lang="en-US" sz="1400" b="0" i="1" baseline="0" dirty="0" smtClean="0">
                                    <a:latin typeface="Cambria Math"/>
                                    <a:ea typeface="Cambria Math"/>
                                  </a:rPr>
                                  <m:t>)←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  <a:ea typeface="Cambria Math"/>
                                  </a:rPr>
                                  <m:t>−0.1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  <a:ea typeface="Cambria Math"/>
                                  </a:rPr>
                                  <m:t>𝑅𝑒</m:t>
                                </m:r>
                                <m:d>
                                  <m:dPr>
                                    <m:ctrlPr>
                                      <a:rPr lang="en-US" sz="1400" b="0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 dirty="0" smtClean="0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  <m:r>
                                      <a:rPr lang="en-US" sz="1400" i="1" baseline="-25000" dirty="0" err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sz="1400" b="0" i="1" baseline="30000" dirty="0" smtClean="0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0.1151</a:t>
                          </a:r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kern="1200" dirty="0" smtClean="0">
                            <a:solidFill>
                              <a:schemeClr val="tx1"/>
                            </a:solidFill>
                            <a:effectLst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426094"/>
                  </p:ext>
                </p:extLst>
              </p:nvPr>
            </p:nvGraphicFramePr>
            <p:xfrm>
              <a:off x="5029200" y="3048000"/>
              <a:ext cx="3938651" cy="28649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57451"/>
                    <a:gridCol w="1981200"/>
                  </a:tblGrid>
                  <a:tr h="99060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r>
                            <a:rPr lang="en-US" b="1" dirty="0" smtClean="0"/>
                            <a:t>ROM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baseline="0" dirty="0" smtClean="0"/>
                            <a:t> </a:t>
                          </a:r>
                        </a:p>
                        <a:p>
                          <a:pPr algn="ctr"/>
                          <a:endParaRPr lang="en-US" sz="1400" b="1" baseline="0" dirty="0" smtClean="0"/>
                        </a:p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52941" r="-1015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0.1151</a:t>
                          </a:r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 smtClean="0"/>
                        </a:p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kern="1200" dirty="0" smtClean="0">
                            <a:solidFill>
                              <a:schemeClr val="tx1"/>
                            </a:solidFill>
                            <a:effectLst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790825"/>
            <a:ext cx="4610101" cy="3457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5123376"/>
                  </p:ext>
                </p:extLst>
              </p:nvPr>
            </p:nvGraphicFramePr>
            <p:xfrm>
              <a:off x="5029200" y="3048000"/>
              <a:ext cx="3938651" cy="28649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57451"/>
                    <a:gridCol w="1981200"/>
                  </a:tblGrid>
                  <a:tr h="99060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r>
                            <a:rPr lang="en-US" b="1" dirty="0" smtClean="0"/>
                            <a:t>ROM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 smtClean="0">
                            <a:ea typeface="Cambria Math"/>
                          </a:endParaRPr>
                        </a:p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Stabilized</a:t>
                          </a:r>
                          <a:r>
                            <a:rPr lang="en-US" sz="1400" baseline="0" dirty="0" smtClean="0"/>
                            <a:t> POD #2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/>
                                    <a:ea typeface="Cambria Math"/>
                                  </a:rPr>
                                  <m:t>𝑅𝑒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dirty="0" err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sz="1400" b="0" i="1" baseline="30000" dirty="0" smtClean="0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  <m:r>
                                  <a:rPr lang="en-US" sz="1400" b="0" i="1" baseline="0" dirty="0" smtClean="0">
                                    <a:latin typeface="Cambria Math"/>
                                    <a:ea typeface="Cambria Math"/>
                                  </a:rPr>
                                  <m:t>)←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  <a:ea typeface="Cambria Math"/>
                                  </a:rPr>
                                  <m:t>𝑅𝑒</m:t>
                                </m:r>
                                <m:d>
                                  <m:dPr>
                                    <m:ctrlPr>
                                      <a:rPr lang="en-US" sz="1400" b="0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 dirty="0" smtClean="0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  <m:r>
                                      <a:rPr lang="en-US" sz="1400" i="1" baseline="-25000" dirty="0" err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sz="1400" b="0" i="1" baseline="30000" dirty="0" smtClean="0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0.1116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5123376"/>
                  </p:ext>
                </p:extLst>
              </p:nvPr>
            </p:nvGraphicFramePr>
            <p:xfrm>
              <a:off x="5029200" y="3048000"/>
              <a:ext cx="3938651" cy="28649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57451"/>
                    <a:gridCol w="1981200"/>
                  </a:tblGrid>
                  <a:tr h="99060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r>
                            <a:rPr lang="en-US" b="1" dirty="0" smtClean="0"/>
                            <a:t>ROM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 smtClean="0">
                            <a:ea typeface="Cambria Math"/>
                          </a:endParaRPr>
                        </a:p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352941" r="-1015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98769" t="-352941" r="-308" b="-1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2790825"/>
            <a:ext cx="4638676" cy="3479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4683881"/>
                  </p:ext>
                </p:extLst>
              </p:nvPr>
            </p:nvGraphicFramePr>
            <p:xfrm>
              <a:off x="5029200" y="3048000"/>
              <a:ext cx="3938651" cy="28649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57451"/>
                    <a:gridCol w="1981200"/>
                  </a:tblGrid>
                  <a:tr h="99060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r>
                            <a:rPr lang="en-US" b="1" dirty="0" smtClean="0"/>
                            <a:t>ROM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 smtClean="0">
                            <a:ea typeface="Cambria Math"/>
                          </a:endParaRPr>
                        </a:p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Stabilized POD #3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/>
                                    <a:ea typeface="Cambria Math"/>
                                  </a:rPr>
                                  <m:t>𝑅𝑒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dirty="0" err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sz="1400" b="0" i="1" baseline="30000" dirty="0" smtClean="0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  <m:r>
                                  <a:rPr lang="en-US" sz="1400" b="0" i="1" baseline="0" dirty="0" smtClean="0">
                                    <a:latin typeface="Cambria Math"/>
                                    <a:ea typeface="Cambria Math"/>
                                  </a:rPr>
                                  <m:t>)←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  <a:ea typeface="Cambria Math"/>
                                  </a:rPr>
                                  <m:t>−10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  <a:ea typeface="Cambria Math"/>
                                  </a:rPr>
                                  <m:t>𝑅𝑒</m:t>
                                </m:r>
                                <m:d>
                                  <m:dPr>
                                    <m:ctrlPr>
                                      <a:rPr lang="en-US" sz="1400" b="0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 dirty="0" smtClean="0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  <m:r>
                                      <a:rPr lang="en-US" sz="1400" i="1" baseline="-25000" dirty="0" err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sz="1400" b="0" i="1" baseline="30000" dirty="0" smtClean="0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0.</m:t>
                                </m:r>
                                <m:r>
                                  <a:rPr lang="en-US" sz="14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2267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4683881"/>
                  </p:ext>
                </p:extLst>
              </p:nvPr>
            </p:nvGraphicFramePr>
            <p:xfrm>
              <a:off x="5029200" y="3048000"/>
              <a:ext cx="3938651" cy="28649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57451"/>
                    <a:gridCol w="1981200"/>
                  </a:tblGrid>
                  <a:tr h="99060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r>
                            <a:rPr lang="en-US" b="1" dirty="0" smtClean="0"/>
                            <a:t>ROM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 smtClean="0">
                            <a:ea typeface="Cambria Math"/>
                          </a:endParaRPr>
                        </a:p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t="-452941" r="-101558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98769" t="-452941" r="-308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790825"/>
            <a:ext cx="4705350" cy="35290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790825"/>
            <a:ext cx="4750988" cy="35632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640359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10/21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233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44855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Selecting ROM Eigenvalues (Poles)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40359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11/21</a:t>
            </a:r>
            <a:endParaRPr lang="en-US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95400"/>
            <a:ext cx="4124325" cy="304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95399"/>
            <a:ext cx="4124325" cy="304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48642"/>
            <a:ext cx="4191000" cy="314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4419600"/>
                <a:ext cx="7772400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If ROM is stable, ROM eigenvalues will lie on same manifold as FOM eigenvalues. 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 fact,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and ROM is stable,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~</m:t>
                    </m:r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 smtClean="0"/>
                  <a:t>, so </a:t>
                </a:r>
                <a:r>
                  <a:rPr lang="en-US" dirty="0" err="1" smtClean="0"/>
                  <a:t>eig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)=</a:t>
                </a:r>
                <a:r>
                  <a:rPr lang="en-US" dirty="0" err="1" smtClean="0"/>
                  <a:t>eig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 smtClean="0"/>
                  <a:t>). 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/>
                  <a:t>However: </a:t>
                </a:r>
                <a:r>
                  <a:rPr lang="en-US" dirty="0" smtClean="0"/>
                  <a:t>if ROM is unstable, ROM eigenvalues can be chaotic.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19600"/>
                <a:ext cx="7772400" cy="1723549"/>
              </a:xfrm>
              <a:prstGeom prst="rect">
                <a:avLst/>
              </a:prstGeom>
              <a:blipFill rotWithShape="1">
                <a:blip r:embed="rId5"/>
                <a:stretch>
                  <a:fillRect l="-471" t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76161" y="5943600"/>
            <a:ext cx="57150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Could try to place ROM poles to match FOM poles…</a:t>
            </a:r>
          </a:p>
          <a:p>
            <a:pPr algn="ctr"/>
            <a:r>
              <a:rPr lang="en-US" dirty="0" smtClean="0"/>
              <a:t>…</a:t>
            </a:r>
            <a:r>
              <a:rPr lang="en-US" b="1" dirty="0" smtClean="0"/>
              <a:t>but </a:t>
            </a:r>
            <a:r>
              <a:rPr lang="en-US" dirty="0" smtClean="0"/>
              <a:t>this does not ensure </a:t>
            </a:r>
            <a:r>
              <a:rPr lang="en-US" b="1" dirty="0" smtClean="0"/>
              <a:t>accuracy</a:t>
            </a:r>
            <a:r>
              <a:rPr lang="en-US" dirty="0" smtClean="0"/>
              <a:t> of ROM!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79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1" y="2935069"/>
                <a:ext cx="8153400" cy="537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Recall that the ROM LTI system is given by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i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935069"/>
                <a:ext cx="8153400" cy="537264"/>
              </a:xfrm>
              <a:prstGeom prst="rect">
                <a:avLst/>
              </a:prstGeom>
              <a:blipFill rotWithShape="1">
                <a:blip r:embed="rId2"/>
                <a:stretch>
                  <a:fillRect l="-524" t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33600" y="314980"/>
            <a:ext cx="68002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Algorithm #2: ROM Stabilization Optimization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83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Ensures stabilized ROM solution deviates minimally from FOM solution.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981200"/>
            <a:ext cx="60960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Key Idea: </a:t>
            </a:r>
            <a:r>
              <a:rPr lang="en-US" dirty="0" smtClean="0"/>
              <a:t>An exact solution to the ROM LTI system can be derived using the matrix exponential.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3978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12/21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90800" y="3429000"/>
                <a:ext cx="34290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429000"/>
                <a:ext cx="3429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-18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85800" y="4339536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solution to the ROM LTI system is: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47800" y="4724400"/>
                <a:ext cx="5943600" cy="71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0" i="1" baseline="-25000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𝑨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0" i="1" baseline="-25000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exp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{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func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  <m:r>
                            <a:rPr lang="en-US" b="0" i="1" baseline="-25000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}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  <m:r>
                            <a:rPr lang="en-US" b="0" i="1" baseline="-25000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724400"/>
                <a:ext cx="5943600" cy="7117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66800" y="5436133"/>
                <a:ext cx="6858000" cy="716928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0" i="1" baseline="-25000" smtClean="0">
                          <a:latin typeface="Cambria Math"/>
                          <a:ea typeface="Cambria Math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b="0" i="1" baseline="-25000" smtClean="0">
                          <a:latin typeface="Cambria Math"/>
                          <a:ea typeface="Cambria Math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𝑨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func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exp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{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  <m:r>
                                <a:rPr lang="en-US" i="1" baseline="-2500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}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  <m:r>
                                <a:rPr lang="en-US" i="1" baseline="-2500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436133"/>
                <a:ext cx="6858000" cy="7169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05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57400" y="361890"/>
            <a:ext cx="68002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Algorithm #2: ROM Stabilization Optimization Problem</a:t>
            </a:r>
          </a:p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2600" y="1340846"/>
                <a:ext cx="4953000" cy="1825308"/>
              </a:xfrm>
              <a:prstGeom prst="rect">
                <a:avLst/>
              </a:prstGeom>
              <a:solidFill>
                <a:srgbClr val="FFCC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ROM Stabilization Optimization Problem </a:t>
                </a:r>
              </a:p>
              <a:p>
                <a:pPr algn="ctr"/>
                <a:r>
                  <a:rPr lang="en-US" dirty="0" smtClean="0"/>
                  <a:t>(Constrained Nonlinear Least Squares): </a:t>
                </a:r>
              </a:p>
              <a:p>
                <a:pPr algn="ctr"/>
                <a:endParaRPr lang="en-US" sz="8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baseline="-16000" dirty="0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𝑚𝑖𝑛</m:t>
                            </m:r>
                          </m:e>
                        </m:mr>
                        <m:m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i="1" baseline="-25000" dirty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i="1" baseline="30000" dirty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mr>
                      </m:m>
                      <m:nary>
                        <m:naryPr>
                          <m:chr m:val="∑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r>
                            <a:rPr lang="en-US" i="1" dirty="0">
                              <a:latin typeface="Cambria Math"/>
                            </a:rPr>
                            <m:t>||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𝒚</m:t>
                          </m:r>
                          <m:r>
                            <a:rPr lang="en-US" i="1" baseline="30000" dirty="0" err="1">
                              <a:latin typeface="Cambria Math"/>
                            </a:rPr>
                            <m:t>𝑘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−</m:t>
                          </m:r>
                          <m:r>
                            <a:rPr lang="en-US" b="1" i="1" dirty="0" err="1">
                              <a:latin typeface="Cambria Math"/>
                            </a:rPr>
                            <m:t>𝒚</m:t>
                          </m:r>
                          <m:r>
                            <a:rPr lang="en-US" i="1" baseline="-25000" dirty="0">
                              <a:latin typeface="Cambria Math"/>
                            </a:rPr>
                            <m:t>𝑀</m:t>
                          </m:r>
                          <m:r>
                            <a:rPr lang="en-US" i="1" baseline="30000" dirty="0" err="1">
                              <a:latin typeface="Cambria Math"/>
                            </a:rPr>
                            <m:t>𝑘</m:t>
                          </m:r>
                          <m:r>
                            <a:rPr lang="en-US" i="1" dirty="0">
                              <a:latin typeface="Cambria Math"/>
                            </a:rPr>
                            <m:t>||</m:t>
                          </m:r>
                          <m:r>
                            <a:rPr lang="en-US" i="1" baseline="-25000" dirty="0">
                              <a:latin typeface="Cambria Math"/>
                            </a:rPr>
                            <m:t>2</m:t>
                          </m:r>
                          <m:r>
                            <a:rPr lang="en-US" i="1" baseline="30000" dirty="0">
                              <a:latin typeface="Cambria Math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en-US" baseline="300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.  </m:t>
                      </m:r>
                      <m:r>
                        <a:rPr lang="en-US" b="0" i="1" smtClean="0">
                          <a:latin typeface="Cambria Math"/>
                        </a:rPr>
                        <m:t>𝑅𝑒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b="0" i="1" baseline="-25000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340846"/>
                <a:ext cx="4953000" cy="1825308"/>
              </a:xfrm>
              <a:prstGeom prst="rect">
                <a:avLst/>
              </a:prstGeom>
              <a:blipFill rotWithShape="1">
                <a:blip r:embed="rId2"/>
                <a:stretch>
                  <a:fillRect t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3276600"/>
                <a:ext cx="8991600" cy="347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i="1" baseline="30000" dirty="0" smtClean="0">
                    <a:latin typeface="Cambria Math"/>
                    <a:ea typeface="Cambria Math"/>
                  </a:rPr>
                  <a:t> </a:t>
                </a:r>
                <a:r>
                  <a:rPr lang="en-US" i="1" dirty="0" smtClean="0">
                    <a:latin typeface="Cambria Math"/>
                    <a:ea typeface="Cambria Math"/>
                  </a:rPr>
                  <a:t>= </a:t>
                </a:r>
                <a:r>
                  <a:rPr lang="en-US" dirty="0" smtClean="0"/>
                  <a:t>unstable eigenvalues of original ROM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.  </a:t>
                </a:r>
              </a:p>
              <a:p>
                <a:endParaRPr lang="en-US" sz="400" b="1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baseline="30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 =</m:t>
                    </m:r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</m:oMath>
                </a14:m>
                <a:r>
                  <a:rPr lang="en-US" dirty="0" smtClean="0"/>
                  <a:t> snapshot output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</m:oMath>
                </a14:m>
                <a:endParaRPr lang="en-US" baseline="-25000" dirty="0" smtClean="0"/>
              </a:p>
              <a:p>
                <a:endParaRPr lang="en-US" sz="800" baseline="-25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i="1" baseline="-25000" dirty="0" err="1" smtClean="0">
                        <a:latin typeface="Cambria Math"/>
                      </a:rPr>
                      <m:t>𝑀</m:t>
                    </m:r>
                    <m:r>
                      <a:rPr lang="en-US" i="1" baseline="30000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𝑀</m:t>
                                </m:r>
                              </m:e>
                            </m:d>
                          </m:e>
                        </m:func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i="1" baseline="-25000">
                            <a:latin typeface="Cambria Math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nary>
                          <m:naryPr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exp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{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b="0" i="1" baseline="-25000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  <m:r>
                              <a:rPr lang="en-US" i="1" baseline="-2500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}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𝑩</m:t>
                            </m:r>
                            <m:r>
                              <a:rPr lang="en-US" i="1" baseline="-2500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nary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ROM output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ROM stabilization optimization problem is small: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).</m:t>
                    </m:r>
                  </m:oMath>
                </a14:m>
                <a:endParaRPr lang="en-US" dirty="0" smtClean="0"/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ROM stabilization optimization problem can be solved by standard optimization algorithms, e.g., interior point method.</a:t>
                </a:r>
              </a:p>
              <a:p>
                <a:endParaRPr lang="en-US" sz="400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We use </a:t>
                </a:r>
                <a:r>
                  <a:rPr lang="en-US" dirty="0" err="1">
                    <a:latin typeface="SimSun" pitchFamily="2" charset="-122"/>
                    <a:ea typeface="SimSun" pitchFamily="2" charset="-122"/>
                  </a:rPr>
                  <a:t>fmincon</a:t>
                </a:r>
                <a:r>
                  <a:rPr lang="en-US" dirty="0"/>
                  <a:t> function in </a:t>
                </a:r>
                <a:r>
                  <a:rPr lang="en-US" dirty="0" smtClean="0"/>
                  <a:t>MATLAB’s optimization toolbox.</a:t>
                </a:r>
              </a:p>
              <a:p>
                <a:pPr lvl="1"/>
                <a:endParaRPr lang="en-US" sz="400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We implement ROM stabilization optimization problem in </a:t>
                </a:r>
                <a:r>
                  <a:rPr lang="en-US" b="1" i="1" dirty="0" smtClean="0"/>
                  <a:t>characteristic variables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𝒛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m:rPr>
                        <m:nor/>
                      </m:rPr>
                      <a:rPr lang="en-US" baseline="30000" dirty="0"/>
                      <m:t>−1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b="1" i="1" smtClean="0">
                        <a:latin typeface="Cambria Math"/>
                      </a:rPr>
                      <m:t>𝑫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m:rPr>
                        <m:nor/>
                      </m:rPr>
                      <a:rPr lang="en-US" baseline="30000" dirty="0"/>
                      <m:t>−1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76600"/>
                <a:ext cx="8991600" cy="3479992"/>
              </a:xfrm>
              <a:prstGeom prst="rect">
                <a:avLst/>
              </a:prstGeom>
              <a:blipFill rotWithShape="1">
                <a:blip r:embed="rId3"/>
                <a:stretch>
                  <a:fillRect l="-475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640359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13/21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3294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62616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Algorithm #2 Is Equivalent to Specific Instance of </a:t>
            </a:r>
          </a:p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Algorithm #1 (Pole Placement Problem)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0200" y="2459742"/>
                <a:ext cx="5867400" cy="646331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Can show: </a:t>
                </a:r>
                <a:r>
                  <a:rPr lang="en-US" dirty="0" smtClean="0"/>
                  <a:t>Algorithm #2 is equivalent to Algorithm #1 (Pole Placement Problem) for a specific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  <m:r>
                      <a:rPr lang="en-US" i="1" baseline="-25000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𝑲</m:t>
                    </m:r>
                    <m:r>
                      <a:rPr lang="en-US" i="1" baseline="-25000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459742"/>
                <a:ext cx="5867400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3289163"/>
                <a:ext cx="7543800" cy="364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One can show that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b="0" i="1" baseline="-25000" dirty="0" smtClean="0">
                        <a:latin typeface="Cambria Math"/>
                      </a:rPr>
                      <m:t>𝑀</m:t>
                    </m:r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1" i="1" dirty="0" smtClean="0">
                        <a:latin typeface="Cambria Math"/>
                      </a:rPr>
                      <m:t>𝑩</m:t>
                    </m:r>
                    <m:r>
                      <a:rPr lang="en-US" b="0" i="1" baseline="-25000" dirty="0" smtClean="0">
                        <a:latin typeface="Cambria Math"/>
                      </a:rPr>
                      <m:t>𝐶</m:t>
                    </m:r>
                    <m:r>
                      <a:rPr lang="en-US" b="1" i="1" dirty="0" smtClean="0">
                        <a:latin typeface="Cambria Math"/>
                      </a:rPr>
                      <m:t>𝑲</m:t>
                    </m:r>
                    <m:r>
                      <a:rPr lang="en-US" b="0" i="1" baseline="-25000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where (WLOG, if 2 eigenvalues were stabilized):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baseline="-25000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0" i="1" baseline="-25000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:,1:2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sz="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𝑲</m:t>
                      </m:r>
                      <m:r>
                        <a:rPr lang="en-US" b="0" i="1" baseline="-25000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</m:acc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</m:acc>
                                <m:r>
                                  <a:rPr lang="en-US" b="0" i="1" baseline="-2500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ea typeface="Cambria Math"/>
                  </a:rPr>
                  <a:t>Here: 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US" b="0" dirty="0" smtClean="0"/>
                  <a:t> denotes the original (unstable) eigenvalue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endParaRPr lang="en-US" i="1" baseline="-25000" dirty="0" smtClean="0">
                  <a:latin typeface="Cambria Math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acc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US" b="0" dirty="0" smtClean="0"/>
                  <a:t> denotes the new (stable) eigenvalue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>
                        <a:latin typeface="Cambria Math"/>
                      </a:rPr>
                      <m:t>𝑀</m:t>
                    </m:r>
                  </m:oMath>
                </a14:m>
                <a:r>
                  <a:rPr lang="en-US" b="0" dirty="0" smtClean="0"/>
                  <a:t> computed by Algorithm #2. 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</m:oMath>
                </a14:m>
                <a:r>
                  <a:rPr lang="en-US" b="0" dirty="0" smtClean="0"/>
                  <a:t> denotes matrix of eigenvectors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  <m:r>
                      <a:rPr lang="en-US" i="1" baseline="-25000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b="0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289163"/>
                <a:ext cx="7543800" cy="3645037"/>
              </a:xfrm>
              <a:prstGeom prst="rect">
                <a:avLst/>
              </a:prstGeom>
              <a:blipFill rotWithShape="1">
                <a:blip r:embed="rId3"/>
                <a:stretch>
                  <a:fillRect l="-485" t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640359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14/21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3900" y="1514326"/>
                <a:ext cx="7581900" cy="100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be the new ROM matrix following stabilization by Algorithm #2:</a:t>
                </a:r>
              </a:p>
              <a:p>
                <a:endParaRPr lang="en-US" sz="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  <m:r>
                      <a:rPr lang="en-US" i="1" baseline="-25000" dirty="0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m:rPr>
                        <m:nor/>
                      </m:rPr>
                      <a:rPr lang="en-US" baseline="30000" dirty="0"/>
                      <m:t>−1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stabilized by Algorithm #2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1514326"/>
                <a:ext cx="7581900" cy="1000274"/>
              </a:xfrm>
              <a:prstGeom prst="rect">
                <a:avLst/>
              </a:prstGeom>
              <a:blipFill rotWithShape="1">
                <a:blip r:embed="rId4"/>
                <a:stretch>
                  <a:fillRect l="-563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05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19450"/>
            <a:ext cx="4343067" cy="3257300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62215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Numerical Results: ISS Benchmark Stabilized via </a:t>
            </a:r>
          </a:p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Algorithm #2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1219200"/>
                <a:ext cx="92202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=20</m:t>
                    </m:r>
                  </m:oMath>
                </a14:m>
                <a:r>
                  <a:rPr lang="en-US" dirty="0" smtClean="0"/>
                  <a:t> POD/Galerkin ROM has 4 unstable eigenvalues: 2 real, 2 complex</a:t>
                </a:r>
              </a:p>
              <a:p>
                <a:endParaRPr lang="en-US" sz="400" dirty="0" smtClean="0"/>
              </a:p>
              <a:p>
                <a:pPr lvl="1"/>
                <a:endParaRPr lang="en-US" sz="400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Two options for ROM stabilization optimization problem: </a:t>
                </a:r>
              </a:p>
              <a:p>
                <a:pPr lvl="1"/>
                <a:endParaRPr lang="en-US" sz="400" dirty="0" smtClean="0"/>
              </a:p>
              <a:p>
                <a:pPr lvl="2"/>
                <a:r>
                  <a:rPr lang="en-US" b="1" i="1" dirty="0" smtClean="0"/>
                  <a:t>Option 1: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Solve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4 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the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 dirty="0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endParaRPr lang="en-US" sz="400" dirty="0" smtClean="0"/>
              </a:p>
              <a:p>
                <a:pPr lvl="2"/>
                <a:r>
                  <a:rPr lang="en-US" b="1" i="1" dirty="0" smtClean="0"/>
                  <a:t>Option 2:</a:t>
                </a:r>
                <a:r>
                  <a:rPr lang="en-US" dirty="0" smtClean="0"/>
                  <a:t> Solve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the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 dirty="0">
                        <a:latin typeface="Cambria Math"/>
                      </a:rPr>
                      <m:t>&lt;0</m:t>
                    </m:r>
                  </m:oMath>
                </a14:m>
                <a:endParaRPr lang="en-US" dirty="0" smtClean="0"/>
              </a:p>
              <a:p>
                <a:pPr lvl="2"/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Initial guess for </a:t>
                </a:r>
                <a:r>
                  <a:rPr lang="en-US" dirty="0" err="1" smtClean="0">
                    <a:latin typeface="SimSun" pitchFamily="2" charset="-122"/>
                    <a:ea typeface="SimSun" pitchFamily="2" charset="-122"/>
                  </a:rPr>
                  <a:t>fmincon</a:t>
                </a:r>
                <a:r>
                  <a:rPr lang="en-US" dirty="0" smtClean="0"/>
                  <a:t> interior point method: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19200"/>
                <a:ext cx="9220200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640359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15/21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382419"/>
                  </p:ext>
                </p:extLst>
              </p:nvPr>
            </p:nvGraphicFramePr>
            <p:xfrm>
              <a:off x="4976749" y="3688474"/>
              <a:ext cx="3938651" cy="25599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9851"/>
                    <a:gridCol w="1828800"/>
                  </a:tblGrid>
                  <a:tr h="13208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r>
                            <a:rPr lang="en-US" b="1" dirty="0" smtClean="0"/>
                            <a:t>ROM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1400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𝐾</m:t>
                                            </m:r>
                                          </m:sup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30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/>
                                                  </a:rPr>
                                                  <m:t> −</m:t>
                                                </m:r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-25000" smtClean="0">
                                                    <a:latin typeface="Cambria Math"/>
                                                  </a:rPr>
                                                  <m:t>𝑀</m:t>
                                                </m:r>
                                                <m:r>
                                                  <a:rPr lang="en-US" sz="1400" b="0" i="1" baseline="30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sz="1400" b="0" i="1" baseline="-2500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nary>
                                        <m:r>
                                          <a:rPr lang="en-US" sz="1400" b="0" i="1" baseline="3000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1400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𝐾</m:t>
                                            </m:r>
                                          </m:sup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-25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sz="1400" b="0" i="1" baseline="-2500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nary>
                                        <m:r>
                                          <a:rPr lang="en-US" sz="1400" b="0" i="1" baseline="3000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Unstabilized</a:t>
                          </a:r>
                          <a:r>
                            <a:rPr lang="en-US" sz="1400" baseline="0" dirty="0" smtClean="0"/>
                            <a:t> POD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1737.8</a:t>
                          </a:r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Optimization Stabilized POD (Real Poles)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0.0259</a:t>
                          </a:r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/>
                            <a:t>Optimization Stabilized POD (Complex-Conjugate Poles)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itchFamily="18" charset="0"/>
                              <a:ea typeface="Cambria Math" pitchFamily="18" charset="0"/>
                              <a:cs typeface="+mn-cs"/>
                            </a:rPr>
                            <a:t>0.0252</a:t>
                          </a:r>
                          <a:b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itchFamily="18" charset="0"/>
                              <a:ea typeface="Cambria Math" pitchFamily="18" charset="0"/>
                              <a:cs typeface="+mn-cs"/>
                            </a:rPr>
                          </a:br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382419"/>
                  </p:ext>
                </p:extLst>
              </p:nvPr>
            </p:nvGraphicFramePr>
            <p:xfrm>
              <a:off x="4976749" y="3688474"/>
              <a:ext cx="3938651" cy="25599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9851"/>
                    <a:gridCol w="1828800"/>
                  </a:tblGrid>
                  <a:tr h="990346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r>
                            <a:rPr lang="en-US" b="1" dirty="0" smtClean="0"/>
                            <a:t>ROM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5667" b="-165432"/>
                          </a:stretch>
                        </a:blipFill>
                      </a:tcPr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Unstabilized</a:t>
                          </a:r>
                          <a:r>
                            <a:rPr lang="en-US" sz="1400" baseline="0" dirty="0" smtClean="0"/>
                            <a:t> POD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1737.8</a:t>
                          </a:r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Optimization Stabilized POD (Real Poles)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0.0259</a:t>
                          </a:r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/>
                            <a:t>Optimization Stabilized POD (Complex-Conjugate Poles)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itchFamily="18" charset="0"/>
                              <a:ea typeface="Cambria Math" pitchFamily="18" charset="0"/>
                              <a:cs typeface="+mn-cs"/>
                            </a:rPr>
                            <a:t>0.0252</a:t>
                          </a: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itchFamily="18" charset="0"/>
                              <a:ea typeface="Cambria Math" pitchFamily="18" charset="0"/>
                              <a:cs typeface="+mn-cs"/>
                            </a:rPr>
                            <a:t/>
                          </a:r>
                          <a:b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itchFamily="18" charset="0"/>
                              <a:ea typeface="Cambria Math" pitchFamily="18" charset="0"/>
                              <a:cs typeface="+mn-cs"/>
                            </a:rPr>
                          </a:br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2713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65390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Numerical Results: Electrostatically Actuated Beam </a:t>
            </a:r>
          </a:p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Benchmark Stabilized via Algorithm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295400"/>
                <a:ext cx="5410200" cy="53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FOM = 1D model of electrostatically actuated beam.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Application of model: </a:t>
                </a:r>
                <a:r>
                  <a:rPr lang="en-US" dirty="0" err="1" smtClean="0"/>
                  <a:t>microelectromechanical</a:t>
                </a:r>
                <a:r>
                  <a:rPr lang="en-US" dirty="0" smtClean="0"/>
                  <a:t> systems (MEMS) devices such as electromechanical radio frequency (RF) filters.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 input corresponding to periodic on/off switching, 1 output, initial condition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dirty="0" smtClean="0">
                        <a:latin typeface="Cambria Math"/>
                      </a:rPr>
                      <m:t>(0)=</m:t>
                    </m:r>
                    <m:r>
                      <a:rPr lang="en-US" b="1" i="1" dirty="0" smtClean="0">
                        <a:latin typeface="Cambria Math"/>
                      </a:rPr>
                      <m:t>𝟎</m:t>
                    </m:r>
                    <m:r>
                      <a:rPr lang="en-US" i="1" baseline="-25000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Second order linear semi-discrete system of the form: </a:t>
                </a:r>
              </a:p>
              <a:p>
                <a:endParaRPr lang="en-US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𝑴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acc>
                        <m:accPr>
                          <m:chr m:val="̇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𝑲𝒙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𝑩𝒖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b="0" dirty="0" smtClean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𝑪𝒙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sz="800" b="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Matrices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𝑬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𝑲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/>
                  <a:t> specifying the problem downloaded from the </a:t>
                </a:r>
                <a:r>
                  <a:rPr lang="en-US" dirty="0" err="1" smtClean="0"/>
                  <a:t>Oberwolfach</a:t>
                </a:r>
                <a:r>
                  <a:rPr lang="en-US" dirty="0" smtClean="0"/>
                  <a:t> model reduction repository. 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order linear system re-written as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order LTI system for purpose of analysis/model reduction.</a:t>
                </a:r>
              </a:p>
              <a:p>
                <a:endParaRPr lang="en-US" sz="8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5410200" cy="5386090"/>
              </a:xfrm>
              <a:prstGeom prst="rect">
                <a:avLst/>
              </a:prstGeom>
              <a:blipFill rotWithShape="1">
                <a:blip r:embed="rId2"/>
                <a:stretch>
                  <a:fillRect l="-676" t="-566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640359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16/21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505200"/>
            <a:ext cx="2971800" cy="222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524000"/>
            <a:ext cx="3181350" cy="142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5867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FOM is stable.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21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4567381" cy="3425536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65390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Numerical Results: Electrostatically Actuated Beam </a:t>
            </a:r>
          </a:p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Benchmark Stabilized via Algorithm #2 (continued)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5502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17/21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76200" y="1143000"/>
                <a:ext cx="9448800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=17</m:t>
                    </m:r>
                  </m:oMath>
                </a14:m>
                <a:r>
                  <a:rPr lang="en-US" dirty="0" smtClean="0"/>
                  <a:t> POD/Galerkin ROM constructed </a:t>
                </a:r>
                <a:r>
                  <a:rPr lang="en-US" dirty="0"/>
                  <a:t>f</a:t>
                </a:r>
                <a:r>
                  <a:rPr lang="en-US" dirty="0" smtClean="0"/>
                  <a:t>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latin typeface="Cambria Math"/>
                      </a:rPr>
                      <m:t>=1000 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snapshots up to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=0.05</m:t>
                    </m:r>
                  </m:oMath>
                </a14:m>
                <a:r>
                  <a:rPr lang="en-US" dirty="0" smtClean="0"/>
                  <a:t>.  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=17</m:t>
                    </m:r>
                  </m:oMath>
                </a14:m>
                <a:r>
                  <a:rPr lang="en-US" dirty="0" smtClean="0"/>
                  <a:t> POD/Galerkin ROM has </a:t>
                </a:r>
                <a:r>
                  <a:rPr lang="en-US" dirty="0"/>
                  <a:t>4</a:t>
                </a:r>
                <a:r>
                  <a:rPr lang="en-US" dirty="0" smtClean="0"/>
                  <a:t> </a:t>
                </a:r>
                <a:r>
                  <a:rPr lang="en-US" dirty="0"/>
                  <a:t>u</a:t>
                </a:r>
                <a:r>
                  <a:rPr lang="en-US" dirty="0" smtClean="0"/>
                  <a:t>nstable eigenvalues (all real).</a:t>
                </a:r>
              </a:p>
              <a:p>
                <a:endParaRPr lang="en-US" sz="400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/>
                  <a:t>Two options for ROM stabilization optimization problem: </a:t>
                </a:r>
              </a:p>
              <a:p>
                <a:pPr lvl="1"/>
                <a:endParaRPr lang="en-US" sz="400" dirty="0"/>
              </a:p>
              <a:p>
                <a:pPr lvl="2"/>
                <a:r>
                  <a:rPr lang="en-US" b="1" i="1" dirty="0"/>
                  <a:t>Option 1:</a:t>
                </a:r>
                <a:r>
                  <a:rPr lang="en-US" i="1" dirty="0"/>
                  <a:t> </a:t>
                </a: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the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 dirty="0">
                        <a:latin typeface="Cambria Math"/>
                      </a:rPr>
                      <m:t>&lt;0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endParaRPr lang="en-US" sz="400" dirty="0"/>
              </a:p>
              <a:p>
                <a:pPr lvl="2"/>
                <a:r>
                  <a:rPr lang="en-US" b="1" i="1" dirty="0"/>
                  <a:t>Option 2:</a:t>
                </a:r>
                <a:r>
                  <a:rPr lang="en-US" dirty="0"/>
                  <a:t> Solve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the constraint </a:t>
                </a:r>
                <a:endParaRPr lang="en-US" dirty="0" smtClean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i="1" baseline="-2500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i="1" baseline="-2500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i="1" dirty="0">
                          <a:latin typeface="Cambria Math"/>
                        </a:rPr>
                        <m:t>&lt;0</m:t>
                      </m:r>
                      <m:r>
                        <a:rPr lang="en-US" b="0" i="0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lvl="2"/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Initial guess for </a:t>
                </a:r>
                <a:r>
                  <a:rPr lang="en-US" dirty="0" err="1">
                    <a:latin typeface="SimSun" pitchFamily="2" charset="-122"/>
                    <a:ea typeface="SimSun" pitchFamily="2" charset="-122"/>
                  </a:rPr>
                  <a:t>fmincon</a:t>
                </a:r>
                <a:r>
                  <a:rPr lang="en-US" dirty="0"/>
                  <a:t> interior point method: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=−1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1143000"/>
                <a:ext cx="9448800" cy="2739211"/>
              </a:xfrm>
              <a:prstGeom prst="rect">
                <a:avLst/>
              </a:prstGeom>
              <a:blipFill rotWithShape="1">
                <a:blip r:embed="rId3"/>
                <a:stretch>
                  <a:fillRect l="-387" t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4706743"/>
                  </p:ext>
                </p:extLst>
              </p:nvPr>
            </p:nvGraphicFramePr>
            <p:xfrm>
              <a:off x="4686300" y="3749574"/>
              <a:ext cx="3938651" cy="28798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9851"/>
                    <a:gridCol w="1828800"/>
                  </a:tblGrid>
                  <a:tr h="13208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r>
                            <a:rPr lang="en-US" b="1" dirty="0" smtClean="0"/>
                            <a:t>ROM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1400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𝐾</m:t>
                                            </m:r>
                                          </m:sup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30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/>
                                                  </a:rPr>
                                                  <m:t> −</m:t>
                                                </m:r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-25000" smtClean="0">
                                                    <a:latin typeface="Cambria Math"/>
                                                  </a:rPr>
                                                  <m:t>𝑀</m:t>
                                                </m:r>
                                                <m:r>
                                                  <a:rPr lang="en-US" sz="1400" b="0" i="1" baseline="30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sz="1400" b="0" i="1" baseline="-2500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nary>
                                        <m:r>
                                          <a:rPr lang="en-US" sz="1400" b="0" i="1" baseline="3000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1400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𝐾</m:t>
                                            </m:r>
                                          </m:sup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1" i="1" smtClean="0"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sz="1400" b="0" i="1" baseline="-25000" smtClean="0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sz="1400" b="0" i="1" baseline="-2500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nary>
                                        <m:r>
                                          <a:rPr lang="en-US" sz="1400" b="0" i="1" baseline="3000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Unstabilized</a:t>
                          </a:r>
                          <a:r>
                            <a:rPr lang="en-US" sz="1400" baseline="0" dirty="0" smtClean="0"/>
                            <a:t> POD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𝑁𝑎𝑁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Optimization Stabilized POD (Real Poles)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+mn-cs"/>
                            </a:rPr>
                            <a:t>0.0194</a:t>
                          </a:r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/>
                            <a:t>Optimization Stabilized POD (Complex-Conjugate Poles)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+mn-cs"/>
                            </a:rPr>
                            <a:t>0.0205</a:t>
                          </a:r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Balanced Truncation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  <a:cs typeface="+mn-cs"/>
                                  </a:rPr>
                                  <m:t>1.370</m:t>
                                </m:r>
                                <m:r>
                                  <a:rPr lang="en-US" sz="1400" i="1" kern="12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  <a:cs typeface="+mn-cs"/>
                                  </a:rPr>
                                  <m:t>𝑒</m:t>
                                </m:r>
                                <m:r>
                                  <a:rPr lang="en-US" sz="1400" i="1" kern="12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  <a:cs typeface="+mn-cs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4706743"/>
                  </p:ext>
                </p:extLst>
              </p:nvPr>
            </p:nvGraphicFramePr>
            <p:xfrm>
              <a:off x="4686300" y="3749574"/>
              <a:ext cx="3938651" cy="28798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9851"/>
                    <a:gridCol w="1828800"/>
                  </a:tblGrid>
                  <a:tr h="990346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r>
                            <a:rPr lang="en-US" b="1" dirty="0" smtClean="0"/>
                            <a:t>ROM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5667" b="-194479"/>
                          </a:stretch>
                        </a:blipFill>
                      </a:tcPr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Unstabilized</a:t>
                          </a:r>
                          <a:r>
                            <a:rPr lang="en-US" sz="1400" baseline="0" dirty="0" smtClean="0"/>
                            <a:t> POD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5667" t="-313462" b="-50961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Optimization Stabilized POD (Real Poles)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+mn-cs"/>
                            </a:rPr>
                            <a:t>0.0194</a:t>
                          </a:r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/>
                            <a:t>Optimization Stabilized POD (Complex-Conjugate Poles)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+mn-cs"/>
                            </a:rPr>
                            <a:t>0.0205</a:t>
                          </a:r>
                          <a:endParaRPr lang="en-US" sz="14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3199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Balanced Truncation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5667" t="-792453" b="-132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0240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43242"/>
            <a:ext cx="3581400" cy="2642958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23902" y="152400"/>
            <a:ext cx="65390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ea typeface="ＭＳ Ｐゴシック" charset="0"/>
              </a:rPr>
              <a:t>Numerical Results: Electrostatically Actuated Beam </a:t>
            </a:r>
          </a:p>
          <a:p>
            <a:r>
              <a:rPr lang="en-US" sz="2000" b="1" dirty="0">
                <a:solidFill>
                  <a:srgbClr val="0000CC"/>
                </a:solidFill>
                <a:ea typeface="ＭＳ Ｐゴシック" charset="0"/>
              </a:rPr>
              <a:t>Benchmark Stabilized via Algorithm #2 </a:t>
            </a:r>
            <a:endParaRPr lang="en-US" sz="2000" b="1" dirty="0" smtClean="0">
              <a:solidFill>
                <a:srgbClr val="0000CC"/>
              </a:solidFill>
              <a:ea typeface="ＭＳ Ｐゴシック" charset="0"/>
            </a:endParaRPr>
          </a:p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(continued: stabilized poles)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98" y="1676400"/>
            <a:ext cx="1878302" cy="16764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4419600" y="1524000"/>
            <a:ext cx="2514600" cy="2057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48000" y="2385326"/>
            <a:ext cx="304800" cy="28167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505200" y="2514600"/>
            <a:ext cx="914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4784388"/>
                  </p:ext>
                </p:extLst>
              </p:nvPr>
            </p:nvGraphicFramePr>
            <p:xfrm>
              <a:off x="7315200" y="1656080"/>
              <a:ext cx="1552576" cy="200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257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Unstable</a:t>
                          </a:r>
                          <a:r>
                            <a:rPr lang="en-US" sz="1400" baseline="0" dirty="0" smtClean="0"/>
                            <a:t> Eigenvalues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=16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053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12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=48.985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14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=12.650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dirty="0" smtClean="0">
                                    <a:latin typeface="Cambria Math"/>
                                    <a:ea typeface="Cambria Math"/>
                                  </a:rPr>
                                  <m:t>17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=0.05202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4784388"/>
                  </p:ext>
                </p:extLst>
              </p:nvPr>
            </p:nvGraphicFramePr>
            <p:xfrm>
              <a:off x="7315200" y="1656080"/>
              <a:ext cx="1552576" cy="200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2576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Unstable</a:t>
                          </a:r>
                          <a:r>
                            <a:rPr lang="en-US" sz="1400" baseline="0" dirty="0" smtClean="0"/>
                            <a:t> Eigenvalues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40984" b="-29836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45000" b="-20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339344" b="-1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43934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0597691"/>
                  </p:ext>
                </p:extLst>
              </p:nvPr>
            </p:nvGraphicFramePr>
            <p:xfrm>
              <a:off x="4648200" y="4249229"/>
              <a:ext cx="4191000" cy="200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81200"/>
                    <a:gridCol w="22098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Stabilized </a:t>
                          </a:r>
                          <a:r>
                            <a:rPr lang="en-US" sz="1400" baseline="0" dirty="0" smtClean="0"/>
                            <a:t>Eigenvalues</a:t>
                          </a:r>
                          <a:endParaRPr lang="en-US" sz="1400" dirty="0" smtClean="0"/>
                        </a:p>
                        <a:p>
                          <a:pPr algn="ctr"/>
                          <a:r>
                            <a:rPr lang="en-US" sz="1400" dirty="0" smtClean="0"/>
                            <a:t>(Real)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Stabilized Eigenvalues (Complex Conjugates)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−7,043,505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06,976+551.77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12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35.364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12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06,976−551.77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14</m:t>
                                </m:r>
                                <m:r>
                                  <a:rPr lang="en-US" sz="140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−153,033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smtClean="0">
                                    <a:latin typeface="Cambria Math"/>
                                    <a:ea typeface="Cambria Math"/>
                                  </a:rPr>
                                  <m:t>14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=−2954.1−1244.7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dirty="0" smtClean="0">
                                    <a:latin typeface="Cambria Math"/>
                                    <a:ea typeface="Cambria Math"/>
                                  </a:rPr>
                                  <m:t>17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−99,175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sz="1400" b="0" i="1" baseline="-25000" dirty="0" smtClean="0">
                                    <a:latin typeface="Cambria Math"/>
                                    <a:ea typeface="Cambria Math"/>
                                  </a:rPr>
                                  <m:t>17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=−2954.1</m:t>
                                </m:r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1244.7</m:t>
                                </m:r>
                                <m:r>
                                  <a:rPr lang="en-US" sz="1400" i="1" dirty="0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0597691"/>
                  </p:ext>
                </p:extLst>
              </p:nvPr>
            </p:nvGraphicFramePr>
            <p:xfrm>
              <a:off x="4648200" y="4249229"/>
              <a:ext cx="4191000" cy="200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81200"/>
                    <a:gridCol w="2209800"/>
                  </a:tblGrid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Stabilized </a:t>
                          </a:r>
                          <a:r>
                            <a:rPr lang="en-US" sz="1400" baseline="0" dirty="0" smtClean="0"/>
                            <a:t>Eigenvalues</a:t>
                          </a:r>
                          <a:endParaRPr lang="en-US" sz="1400" dirty="0" smtClean="0"/>
                        </a:p>
                        <a:p>
                          <a:pPr algn="ctr"/>
                          <a:r>
                            <a:rPr lang="en-US" sz="1400" dirty="0" smtClean="0"/>
                            <a:t>(Real)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Stabilized Eigenvalues (Complex Conjugates)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8" t="-140984" r="-11138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90055" t="-140984" b="-3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8" t="-245000" r="-111385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90055" t="-245000" b="-205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8" t="-339344" r="-111385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90055" t="-339344" b="-1016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8" t="-439344" r="-111385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90055" t="-439344" b="-16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TextBox 19"/>
          <p:cNvSpPr txBox="1"/>
          <p:nvPr/>
        </p:nvSpPr>
        <p:spPr>
          <a:xfrm>
            <a:off x="76200" y="64740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18/21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2" y="3859532"/>
            <a:ext cx="3519998" cy="261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0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163975" y="152400"/>
            <a:ext cx="6675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ea typeface="ＭＳ Ｐゴシック" charset="0"/>
              </a:rPr>
              <a:t>Why Develop a Reduced Order Model </a:t>
            </a:r>
          </a:p>
          <a:p>
            <a:r>
              <a:rPr lang="en-US" sz="2800" b="1" dirty="0" smtClean="0">
                <a:solidFill>
                  <a:srgbClr val="000099"/>
                </a:solidFill>
                <a:ea typeface="ＭＳ Ｐゴシック" charset="0"/>
              </a:rPr>
              <a:t>(ROM)?</a:t>
            </a:r>
            <a:endParaRPr lang="en-US" sz="2000" b="1" dirty="0" smtClean="0">
              <a:solidFill>
                <a:srgbClr val="0000CC"/>
              </a:solidFill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524000"/>
            <a:ext cx="3276600" cy="92333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High-fidelity modeling is often too expensive for use in a design or analysis setting!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743200"/>
            <a:ext cx="4267200" cy="1200329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b="1" dirty="0" smtClean="0"/>
              <a:t>Reduced Order Model (ROM) </a:t>
            </a:r>
            <a:r>
              <a:rPr lang="en-US" dirty="0" smtClean="0"/>
              <a:t>is a surrogate model that aims to capture the essential dynamics of a full numerical model but with far fewer </a:t>
            </a:r>
            <a:r>
              <a:rPr lang="en-US" dirty="0" err="1" smtClean="0"/>
              <a:t>dofs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191000"/>
            <a:ext cx="489198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Applications of ROMs: </a:t>
            </a:r>
          </a:p>
          <a:p>
            <a:endParaRPr lang="en-US" sz="9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Aeroelastic</a:t>
            </a:r>
            <a:r>
              <a:rPr lang="en-US" dirty="0"/>
              <a:t> flutter </a:t>
            </a:r>
            <a:r>
              <a:rPr lang="en-US" dirty="0" smtClean="0"/>
              <a:t>analysis.</a:t>
            </a:r>
          </a:p>
          <a:p>
            <a:endParaRPr lang="en-US" sz="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System modeling for active flow control.</a:t>
            </a:r>
          </a:p>
          <a:p>
            <a:endParaRPr lang="en-US" sz="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Design/analysis of </a:t>
            </a:r>
            <a:r>
              <a:rPr lang="en-US" dirty="0" err="1" smtClean="0"/>
              <a:t>microelectromechanical</a:t>
            </a:r>
            <a:r>
              <a:rPr lang="en-US" dirty="0" smtClean="0"/>
              <a:t> devices and systems (MEMS) under electric actuation.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87" y="3352800"/>
            <a:ext cx="324522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40359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1/21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23" y="4886231"/>
            <a:ext cx="3099488" cy="16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urved Connector 7"/>
          <p:cNvCxnSpPr>
            <a:stCxn id="2" idx="3"/>
            <a:endCxn id="3" idx="3"/>
          </p:cNvCxnSpPr>
          <p:nvPr/>
        </p:nvCxnSpPr>
        <p:spPr bwMode="auto">
          <a:xfrm>
            <a:off x="4419600" y="1985665"/>
            <a:ext cx="533400" cy="1357700"/>
          </a:xfrm>
          <a:prstGeom prst="curvedConnector3">
            <a:avLst>
              <a:gd name="adj1" fmla="val 1428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urved Connector 15"/>
          <p:cNvCxnSpPr>
            <a:stCxn id="2" idx="1"/>
            <a:endCxn id="3" idx="1"/>
          </p:cNvCxnSpPr>
          <p:nvPr/>
        </p:nvCxnSpPr>
        <p:spPr bwMode="auto">
          <a:xfrm rot="10800000" flipV="1">
            <a:off x="685800" y="1985665"/>
            <a:ext cx="457200" cy="1357700"/>
          </a:xfrm>
          <a:prstGeom prst="curvedConnector3">
            <a:avLst>
              <a:gd name="adj1" fmla="val 1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49" y="1359370"/>
            <a:ext cx="2781300" cy="19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86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95920" y="361890"/>
            <a:ext cx="31856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Summary &amp; Future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066800"/>
            <a:ext cx="9220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b="1" i="1" dirty="0" smtClean="0"/>
              <a:t>new</a:t>
            </a:r>
            <a:r>
              <a:rPr lang="en-US" dirty="0" smtClean="0"/>
              <a:t> ROM stabilization approach that modifies </a:t>
            </a:r>
            <a:r>
              <a:rPr lang="en-US" i="1" dirty="0" smtClean="0"/>
              <a:t>a posteriori </a:t>
            </a:r>
            <a:r>
              <a:rPr lang="en-US" dirty="0" smtClean="0"/>
              <a:t>an unstable ROM LTI system by changing the system’s unstable eigenvalues is proposed. </a:t>
            </a:r>
          </a:p>
          <a:p>
            <a:endParaRPr lang="en-US" sz="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is demonstrated how an unstable ROM’s eigenvalues may be placed using ideas from control theory, i.e., pole placement assuming a linear control (Algorithm #1). </a:t>
            </a:r>
          </a:p>
          <a:p>
            <a:endParaRPr lang="en-US" sz="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is unclear how stabilization via Algorithm #1 will affect the accuracy of the ROM.</a:t>
            </a:r>
          </a:p>
          <a:p>
            <a:endParaRPr lang="en-US" sz="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address this, a constrained nonlinear least squares optimization problem for the ROM eigenvalues is formulated (Algorithm #2).</a:t>
            </a:r>
          </a:p>
          <a:p>
            <a:endParaRPr lang="en-US" sz="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is shown that Algorithm #2 is equivalent to Algorithm #1 for a specific linear control.</a:t>
            </a:r>
            <a:endParaRPr lang="en-US" dirty="0"/>
          </a:p>
          <a:p>
            <a:endParaRPr lang="en-US" sz="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Performance of the proposed algorithms is evaluated on two benchmarks.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pPr algn="ctr"/>
            <a:r>
              <a:rPr lang="en-US" b="1" dirty="0" smtClean="0"/>
              <a:t>Ongoing/Future work</a:t>
            </a:r>
          </a:p>
          <a:p>
            <a:pPr algn="ctr"/>
            <a:endParaRPr lang="en-US" sz="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Journal article on the ideas presented in this talk is in preparation. </a:t>
            </a:r>
          </a:p>
          <a:p>
            <a:endParaRPr lang="en-US" sz="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Performance/robustness studies of algorithms for solving ROM optimization </a:t>
            </a:r>
          </a:p>
          <a:p>
            <a:r>
              <a:rPr lang="en-US" dirty="0"/>
              <a:t> </a:t>
            </a:r>
            <a:r>
              <a:rPr lang="en-US" dirty="0" smtClean="0"/>
              <a:t>    problem (e.g., sensitivity to initial guess, etc.).</a:t>
            </a:r>
          </a:p>
          <a:p>
            <a:endParaRPr lang="en-US" sz="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Studies of predictive capabilities of stabilized ROMs.</a:t>
            </a:r>
          </a:p>
          <a:p>
            <a:endParaRPr lang="en-US" sz="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Extensions to nonlinear problems.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4740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19/21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9621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95920" y="361890"/>
            <a:ext cx="25939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Acknowledgements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500" y="1447800"/>
            <a:ext cx="76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work was funded by Laboratories’ Directed Research and Development (LDRD) Program at Sandia National Laboratories. 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Special thanks to</a:t>
            </a:r>
          </a:p>
          <a:p>
            <a:endParaRPr lang="en-US" sz="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Prof. Lou </a:t>
            </a:r>
            <a:r>
              <a:rPr lang="en-US" dirty="0" err="1" smtClean="0"/>
              <a:t>Cattafesta</a:t>
            </a:r>
            <a:r>
              <a:rPr lang="en-US" dirty="0" smtClean="0"/>
              <a:t> (Florida State University)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Prof. Karen </a:t>
            </a:r>
            <a:r>
              <a:rPr lang="en-US" dirty="0" err="1" smtClean="0"/>
              <a:t>Willcox</a:t>
            </a:r>
            <a:r>
              <a:rPr lang="en-US" dirty="0"/>
              <a:t> </a:t>
            </a:r>
            <a:r>
              <a:rPr lang="en-US" dirty="0" smtClean="0"/>
              <a:t>(MIT)</a:t>
            </a:r>
          </a:p>
          <a:p>
            <a:pPr lvl="1"/>
            <a:endParaRPr lang="en-US" sz="800" dirty="0"/>
          </a:p>
          <a:p>
            <a:r>
              <a:rPr lang="en-US" dirty="0" smtClean="0"/>
              <a:t>    for useful discussions that led to some of the ideas presented here.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724400"/>
            <a:ext cx="4191000" cy="101566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Thank You!  Questions?</a:t>
            </a:r>
          </a:p>
          <a:p>
            <a:pPr algn="ctr"/>
            <a:r>
              <a:rPr lang="en-US" sz="2000" dirty="0" smtClean="0">
                <a:hlinkClick r:id="rId3"/>
              </a:rPr>
              <a:t>ikalash@sandia.gov</a:t>
            </a:r>
            <a:endParaRPr lang="en-US" sz="2000" dirty="0" smtClean="0"/>
          </a:p>
          <a:p>
            <a:pPr algn="ctr"/>
            <a:r>
              <a:rPr lang="en-US" sz="2000" dirty="0" smtClean="0">
                <a:hlinkClick r:id="rId4"/>
              </a:rPr>
              <a:t>http://www.sandia.gov/~ikalash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40359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20/21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2595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95920" y="361890"/>
            <a:ext cx="15680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53490"/>
            <a:ext cx="838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M.F. Barone, I. Kalashnikova, D.J. Segalman, H. Thornquist.  Stable </a:t>
            </a:r>
            <a:r>
              <a:rPr lang="en-US" sz="1400" dirty="0" err="1" smtClean="0"/>
              <a:t>Galerkin</a:t>
            </a:r>
            <a:r>
              <a:rPr lang="en-US" sz="1400" dirty="0" smtClean="0"/>
              <a:t> reduced order models for linearized compressible flow.  </a:t>
            </a:r>
            <a:r>
              <a:rPr lang="en-US" sz="1400" i="1" dirty="0" smtClean="0"/>
              <a:t>J. </a:t>
            </a:r>
            <a:r>
              <a:rPr lang="en-US" sz="1400" i="1" dirty="0" err="1" smtClean="0"/>
              <a:t>Comput</a:t>
            </a:r>
            <a:r>
              <a:rPr lang="en-US" sz="1400" i="1" dirty="0" smtClean="0"/>
              <a:t>. Phys. </a:t>
            </a:r>
            <a:r>
              <a:rPr lang="en-US" sz="1400" b="1" dirty="0" smtClean="0"/>
              <a:t>288</a:t>
            </a:r>
            <a:r>
              <a:rPr lang="en-US" sz="1400" b="1" i="1" dirty="0" smtClean="0"/>
              <a:t>: </a:t>
            </a:r>
            <a:r>
              <a:rPr lang="en-US" sz="1400" dirty="0" smtClean="0"/>
              <a:t>1932-1946, 2009.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C.W. Rowley, T. </a:t>
            </a:r>
            <a:r>
              <a:rPr lang="en-US" sz="1400" dirty="0" err="1" smtClean="0"/>
              <a:t>Colonius</a:t>
            </a:r>
            <a:r>
              <a:rPr lang="en-US" sz="1400" dirty="0" smtClean="0"/>
              <a:t>, R.M. Murray.  Model reduction for compressible flows using POD and </a:t>
            </a:r>
            <a:r>
              <a:rPr lang="en-US" sz="1400" dirty="0" err="1" smtClean="0"/>
              <a:t>Galerkin</a:t>
            </a:r>
            <a:r>
              <a:rPr lang="en-US" sz="1400" dirty="0" smtClean="0"/>
              <a:t> projection.  </a:t>
            </a:r>
            <a:r>
              <a:rPr lang="en-US" sz="1400" i="1" dirty="0" err="1" smtClean="0"/>
              <a:t>Physica</a:t>
            </a:r>
            <a:r>
              <a:rPr lang="en-US" sz="1400" i="1" dirty="0" smtClean="0"/>
              <a:t> D. </a:t>
            </a:r>
            <a:r>
              <a:rPr lang="en-US" sz="1400" b="1" dirty="0" smtClean="0"/>
              <a:t>189</a:t>
            </a:r>
            <a:r>
              <a:rPr lang="en-US" sz="1400" dirty="0" smtClean="0"/>
              <a:t>: 115-129, 2004.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G. </a:t>
            </a:r>
            <a:r>
              <a:rPr lang="en-US" sz="1400" dirty="0" err="1" smtClean="0"/>
              <a:t>Serre</a:t>
            </a:r>
            <a:r>
              <a:rPr lang="en-US" sz="1400" dirty="0" smtClean="0"/>
              <a:t>, P. </a:t>
            </a:r>
            <a:r>
              <a:rPr lang="en-US" sz="1400" dirty="0" err="1" smtClean="0"/>
              <a:t>Lafon</a:t>
            </a:r>
            <a:r>
              <a:rPr lang="en-US" sz="1400" dirty="0" smtClean="0"/>
              <a:t>, X. </a:t>
            </a:r>
            <a:r>
              <a:rPr lang="en-US" sz="1400" dirty="0" err="1" smtClean="0"/>
              <a:t>Gloerfelt</a:t>
            </a:r>
            <a:r>
              <a:rPr lang="en-US" sz="1400" dirty="0" smtClean="0"/>
              <a:t>, C. </a:t>
            </a:r>
            <a:r>
              <a:rPr lang="en-US" sz="1400" dirty="0" err="1" smtClean="0"/>
              <a:t>Bailly</a:t>
            </a:r>
            <a:r>
              <a:rPr lang="en-US" sz="1400" dirty="0" smtClean="0"/>
              <a:t>.  Reliable reduced-order models for time-dependent linearized Euler equations.  </a:t>
            </a:r>
            <a:r>
              <a:rPr lang="en-US" sz="1400" i="1" dirty="0" smtClean="0"/>
              <a:t>J. </a:t>
            </a:r>
            <a:r>
              <a:rPr lang="en-US" sz="1400" i="1" dirty="0" err="1" smtClean="0"/>
              <a:t>Comput</a:t>
            </a:r>
            <a:r>
              <a:rPr lang="en-US" sz="1400" i="1" dirty="0" smtClean="0"/>
              <a:t>. Phys.  </a:t>
            </a:r>
            <a:r>
              <a:rPr lang="en-US" sz="1400" b="1" dirty="0" smtClean="0"/>
              <a:t>231</a:t>
            </a:r>
            <a:r>
              <a:rPr lang="en-US" sz="1400" dirty="0" smtClean="0"/>
              <a:t>(15): 5176-5194, 2012.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Z. Wang, I. </a:t>
            </a:r>
            <a:r>
              <a:rPr lang="en-US" sz="1400" dirty="0" err="1" smtClean="0"/>
              <a:t>Akhtar</a:t>
            </a:r>
            <a:r>
              <a:rPr lang="en-US" sz="1400" dirty="0" smtClean="0"/>
              <a:t>, J. </a:t>
            </a:r>
            <a:r>
              <a:rPr lang="en-US" sz="1400" dirty="0" err="1" smtClean="0"/>
              <a:t>Borggaard</a:t>
            </a:r>
            <a:r>
              <a:rPr lang="en-US" sz="1400" dirty="0" smtClean="0"/>
              <a:t>, T. Iliescu.  Proper orthogonal decomposition closure models for turbulent flows: a numerical comparison.  </a:t>
            </a:r>
            <a:r>
              <a:rPr lang="en-US" sz="1400" i="1" dirty="0" err="1" smtClean="0"/>
              <a:t>Comput</a:t>
            </a:r>
            <a:r>
              <a:rPr lang="en-US" sz="1400" i="1" dirty="0" smtClean="0"/>
              <a:t>. Methods Appl. Mech. </a:t>
            </a:r>
            <a:r>
              <a:rPr lang="en-US" sz="1400" i="1" dirty="0" err="1" smtClean="0"/>
              <a:t>Engrg</a:t>
            </a:r>
            <a:r>
              <a:rPr lang="en-US" sz="1400" i="1" dirty="0" smtClean="0"/>
              <a:t>. </a:t>
            </a:r>
            <a:r>
              <a:rPr lang="en-US" sz="1400" b="1" dirty="0" smtClean="0"/>
              <a:t>237-240</a:t>
            </a:r>
            <a:r>
              <a:rPr lang="en-US" sz="1400" dirty="0" smtClean="0"/>
              <a:t>:10-26, 2012.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B. Bond, L. Daniel, Guaranteed stable projection-based model reduction for indefinite and unstable linear systems, In: </a:t>
            </a:r>
            <a:r>
              <a:rPr lang="en-US" sz="1400" i="1" dirty="0"/>
              <a:t>Proceedings of the 2008 </a:t>
            </a:r>
            <a:r>
              <a:rPr lang="en-US" sz="1400" i="1" dirty="0" smtClean="0"/>
              <a:t>IEEE/ACM </a:t>
            </a:r>
            <a:r>
              <a:rPr lang="en-US" sz="1400" i="1" dirty="0"/>
              <a:t>International Conference on Computer-Aided Design</a:t>
            </a:r>
            <a:r>
              <a:rPr lang="en-US" sz="1400" dirty="0"/>
              <a:t>, </a:t>
            </a:r>
            <a:r>
              <a:rPr lang="en-US" sz="1400" dirty="0" smtClean="0"/>
              <a:t>728–735</a:t>
            </a:r>
            <a:r>
              <a:rPr lang="en-US" sz="1400" dirty="0"/>
              <a:t>, 2008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K.J. </a:t>
            </a:r>
            <a:r>
              <a:rPr lang="en-US" sz="1400" dirty="0" err="1" smtClean="0"/>
              <a:t>Aström</a:t>
            </a:r>
            <a:r>
              <a:rPr lang="en-US" sz="1400" dirty="0" smtClean="0"/>
              <a:t>, R.M. Murray.  </a:t>
            </a:r>
            <a:r>
              <a:rPr lang="en-US" sz="1400" i="1" dirty="0" smtClean="0"/>
              <a:t>Feedback systems: an introduction for scientists and engineers.  </a:t>
            </a:r>
            <a:r>
              <a:rPr lang="en-US" sz="1400" dirty="0" smtClean="0"/>
              <a:t>Princeton University Press, 2008.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NICONET model reduction benchmark repository: </a:t>
            </a:r>
            <a:r>
              <a:rPr lang="en-US" sz="1400" dirty="0" smtClean="0">
                <a:hlinkClick r:id="rId2"/>
              </a:rPr>
              <a:t>www.icm.tu-bs.de/NICONET/benchmodred.html</a:t>
            </a:r>
            <a:r>
              <a:rPr lang="en-US" sz="1400" dirty="0" smtClean="0"/>
              <a:t>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Oberwolfach</a:t>
            </a:r>
            <a:r>
              <a:rPr lang="en-US" sz="1400" dirty="0" smtClean="0"/>
              <a:t> model reduction benchmark repository: </a:t>
            </a:r>
            <a:r>
              <a:rPr lang="en-US" sz="1400" dirty="0" smtClean="0">
                <a:hlinkClick r:id="rId3"/>
              </a:rPr>
              <a:t>http://simulation.uni-freiburg.de/downloads/benchmark</a:t>
            </a:r>
            <a:r>
              <a:rPr lang="en-US" sz="1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359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21/21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965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95920" y="361890"/>
            <a:ext cx="43027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Appendix: ISS Benchmark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4581942"/>
                <a:ext cx="82296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Original benchmark: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=270</m:t>
                    </m:r>
                  </m:oMath>
                </a14:m>
                <a:r>
                  <a:rPr lang="en-US" dirty="0" smtClean="0"/>
                  <a:t>, 3 inputs, 3 outputs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Physics: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order semi-discrete system for flexible structure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𝑴</m:t>
                      </m:r>
                      <m:acc>
                        <m:accPr>
                          <m:chr m:val="̈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𝑬</m:t>
                      </m:r>
                      <m:acc>
                        <m:accPr>
                          <m:chr m:val="̇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𝑲𝒙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𝑩𝒖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sz="8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All 3 inputs and 3 outputs are the same.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Inputs = outputs = velocities at all discretization points (?)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81942"/>
                <a:ext cx="8229600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519" t="-1437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105399" cy="33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2098788" y="1804013"/>
            <a:ext cx="492012" cy="19828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1676400" y="1828800"/>
            <a:ext cx="369040" cy="1487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257" y="1672325"/>
            <a:ext cx="86109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Component 1r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78317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25" y="4038600"/>
            <a:ext cx="2961942" cy="22214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33" y="1400425"/>
            <a:ext cx="3009567" cy="2257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4267200"/>
            <a:ext cx="3092176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267200"/>
            <a:ext cx="3048000" cy="2253342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52934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Appendix: ISS Benchmark Stabilized via </a:t>
            </a:r>
          </a:p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Algorithm #2 (</a:t>
            </a:r>
            <a:r>
              <a:rPr lang="en-US" sz="2000" b="1" dirty="0" err="1" smtClean="0">
                <a:solidFill>
                  <a:srgbClr val="0000CC"/>
                </a:solidFill>
                <a:latin typeface="SimSun" pitchFamily="2" charset="-122"/>
                <a:ea typeface="SimSun" pitchFamily="2" charset="-122"/>
              </a:rPr>
              <a:t>fmincon</a:t>
            </a:r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 performance)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753125"/>
              </p:ext>
            </p:extLst>
          </p:nvPr>
        </p:nvGraphicFramePr>
        <p:xfrm>
          <a:off x="457200" y="1447800"/>
          <a:ext cx="51816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795"/>
                <a:gridCol w="1004408"/>
                <a:gridCol w="2094397"/>
              </a:tblGrid>
              <a:tr h="3657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Real Poles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Complex-Conjugate</a:t>
                      </a:r>
                      <a:r>
                        <a:rPr lang="en-US" sz="1400" baseline="0" dirty="0" smtClean="0"/>
                        <a:t> Poles</a:t>
                      </a:r>
                      <a:endParaRPr lang="en-US" sz="14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upper bound constraints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iterations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29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27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function</a:t>
                      </a:r>
                      <a:r>
                        <a:rPr lang="en-US" sz="1400" baseline="0" dirty="0" smtClean="0"/>
                        <a:t> evaluations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150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142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 constraint</a:t>
                      </a:r>
                      <a:r>
                        <a:rPr lang="en-US" sz="1400" baseline="0" dirty="0" smtClean="0"/>
                        <a:t> violation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76200" y="3962400"/>
            <a:ext cx="5762624" cy="2667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15025" y="1200150"/>
            <a:ext cx="3076575" cy="542925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3" name="Straight Arrow Connector 12"/>
          <p:cNvCxnSpPr>
            <a:endCxn id="10" idx="0"/>
          </p:cNvCxnSpPr>
          <p:nvPr/>
        </p:nvCxnSpPr>
        <p:spPr bwMode="auto">
          <a:xfrm flipH="1">
            <a:off x="2957512" y="3581400"/>
            <a:ext cx="14288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638800" y="1752600"/>
            <a:ext cx="2762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914400" y="4173379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Current Function Value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Current Function Value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3944779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First-Order Optimality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855092" y="2667000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0.00640948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8451708" y="2913220"/>
            <a:ext cx="0" cy="287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848600" y="5410200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5.50885e-07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8445216" y="5656420"/>
            <a:ext cx="0" cy="287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2057400" y="5544979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0.00683859</a:t>
            </a:r>
            <a:endParaRPr lang="en-US" sz="10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2819400" y="5761910"/>
            <a:ext cx="0" cy="334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4730892" y="5562600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</a:t>
            </a:r>
            <a:r>
              <a:rPr lang="en-US" sz="1000" dirty="0" smtClean="0"/>
              <a:t>4.00842e-07</a:t>
            </a:r>
            <a:endParaRPr lang="en-US" sz="1000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5496138" y="5808821"/>
            <a:ext cx="0" cy="4395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3657600" y="4173379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First-Order Optimality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7225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95920" y="361890"/>
            <a:ext cx="4987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Appendix: 1D Beam Benchmark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799" y="1600200"/>
                <a:ext cx="8753475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=100</m:t>
                    </m:r>
                  </m:oMath>
                </a14:m>
                <a:r>
                  <a:rPr lang="en-US" dirty="0" smtClean="0"/>
                  <a:t>, 1 input, 1 output. 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err="1" smtClean="0"/>
                  <a:t>Dofs</a:t>
                </a:r>
                <a:r>
                  <a:rPr lang="en-US" dirty="0" smtClean="0"/>
                  <a:t>: flexural displacement and flexural rotation.</a:t>
                </a:r>
                <a:endParaRPr lang="en-US" sz="800" dirty="0" smtClean="0"/>
              </a:p>
              <a:p>
                <a:r>
                  <a:rPr lang="en-US" sz="800" dirty="0" smtClean="0"/>
                  <a:t>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Beam is supported </a:t>
                </a:r>
                <a:r>
                  <a:rPr lang="en-US" dirty="0"/>
                  <a:t>on both sides (simply </a:t>
                </a:r>
                <a:endParaRPr lang="en-US" dirty="0" smtClean="0"/>
              </a:p>
              <a:p>
                <a:r>
                  <a:rPr lang="en-US" dirty="0" smtClean="0"/>
                  <a:t>     supported</a:t>
                </a:r>
                <a:r>
                  <a:rPr lang="en-US" dirty="0"/>
                  <a:t>), </a:t>
                </a:r>
                <a:r>
                  <a:rPr lang="en-US" dirty="0" smtClean="0"/>
                  <a:t>and a </a:t>
                </a:r>
                <a:r>
                  <a:rPr lang="en-US" dirty="0"/>
                  <a:t>node in the middle is </a:t>
                </a:r>
                <a:r>
                  <a:rPr lang="en-US" dirty="0" smtClean="0"/>
                  <a:t>loaded.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Damping matrix is linear combination of mass and stiffness matrices: 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𝑲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𝑴</m:t>
                      </m:r>
                    </m:oMath>
                  </m:oMathPara>
                </a14:m>
                <a:endParaRPr lang="en-US" b="1" dirty="0" smtClean="0"/>
              </a:p>
              <a:p>
                <a:endParaRPr lang="en-US" sz="8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/>
                  <a:t>B</a:t>
                </a:r>
                <a:r>
                  <a:rPr lang="en-US" dirty="0" smtClean="0"/>
                  <a:t> (input) </a:t>
                </a:r>
                <a:r>
                  <a:rPr lang="en-US" dirty="0"/>
                  <a:t>is </a:t>
                </a:r>
                <a:r>
                  <a:rPr lang="en-US" dirty="0" smtClean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matrix </a:t>
                </a:r>
                <a:r>
                  <a:rPr lang="en-US" dirty="0" smtClean="0"/>
                  <a:t>with </a:t>
                </a:r>
                <a:r>
                  <a:rPr lang="en-US" dirty="0"/>
                  <a:t>the only nonzero entry at the </a:t>
                </a:r>
                <a:r>
                  <a:rPr lang="en-US" dirty="0" smtClean="0"/>
                  <a:t>flexural </a:t>
                </a:r>
                <a:r>
                  <a:rPr lang="en-US" dirty="0" err="1" smtClean="0"/>
                  <a:t>dof</a:t>
                </a:r>
                <a:r>
                  <a:rPr lang="en-US" dirty="0" smtClean="0"/>
                  <a:t> </a:t>
                </a:r>
                <a:r>
                  <a:rPr lang="en-US" dirty="0"/>
                  <a:t>of the middle </a:t>
                </a:r>
                <a:r>
                  <a:rPr lang="en-US" dirty="0" smtClean="0"/>
                  <a:t>node.</a:t>
                </a:r>
              </a:p>
              <a:p>
                <a:endParaRPr lang="en-US" sz="8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/>
                  <a:t>C</a:t>
                </a:r>
                <a:r>
                  <a:rPr lang="en-US" dirty="0" smtClean="0"/>
                  <a:t> (output) </a:t>
                </a:r>
                <a:r>
                  <a:rPr lang="en-US" dirty="0"/>
                  <a:t>is </a:t>
                </a: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matrix </a:t>
                </a:r>
                <a:r>
                  <a:rPr lang="en-US" dirty="0"/>
                  <a:t>with the only nonzero entry at the flexural </a:t>
                </a:r>
                <a:r>
                  <a:rPr lang="en-US" dirty="0" err="1"/>
                  <a:t>dof</a:t>
                </a:r>
                <a:r>
                  <a:rPr lang="en-US" dirty="0"/>
                  <a:t> of the middle node</a:t>
                </a:r>
                <a:r>
                  <a:rPr lang="en-US" dirty="0" smtClean="0"/>
                  <a:t>.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A typical input to this system is a step response; periodic on/off switching is also possible.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1600200"/>
                <a:ext cx="8753475" cy="4585871"/>
              </a:xfrm>
              <a:prstGeom prst="rect">
                <a:avLst/>
              </a:prstGeom>
              <a:blipFill rotWithShape="1">
                <a:blip r:embed="rId2"/>
                <a:stretch>
                  <a:fillRect l="-418" t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524000"/>
            <a:ext cx="3181350" cy="142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783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08" y="4045731"/>
            <a:ext cx="3241692" cy="243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71600"/>
            <a:ext cx="3186598" cy="2389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44089"/>
            <a:ext cx="3106579" cy="2329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4100"/>
            <a:ext cx="3123867" cy="2342900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23902" y="152400"/>
            <a:ext cx="54731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Appendix: </a:t>
            </a:r>
            <a:r>
              <a:rPr lang="en-US" sz="2000" b="1" dirty="0">
                <a:solidFill>
                  <a:srgbClr val="0000CC"/>
                </a:solidFill>
                <a:ea typeface="ＭＳ Ｐゴシック" charset="0"/>
              </a:rPr>
              <a:t>Electrostatically Actuated Beam </a:t>
            </a:r>
          </a:p>
          <a:p>
            <a:r>
              <a:rPr lang="en-US" sz="2000" b="1" dirty="0">
                <a:solidFill>
                  <a:srgbClr val="0000CC"/>
                </a:solidFill>
                <a:ea typeface="ＭＳ Ｐゴシック" charset="0"/>
              </a:rPr>
              <a:t>Benchmark Stabilized via Algorithm #2 </a:t>
            </a:r>
            <a:endParaRPr lang="en-US" sz="2000" b="1" dirty="0" smtClean="0">
              <a:solidFill>
                <a:srgbClr val="0000CC"/>
              </a:solidFill>
              <a:ea typeface="ＭＳ Ｐゴシック" charset="0"/>
            </a:endParaRPr>
          </a:p>
          <a:p>
            <a:r>
              <a:rPr lang="en-US" sz="2000" b="1" dirty="0" err="1" smtClean="0">
                <a:solidFill>
                  <a:srgbClr val="0000CC"/>
                </a:solidFill>
                <a:latin typeface="SimSun" pitchFamily="2" charset="-122"/>
                <a:ea typeface="SimSun" pitchFamily="2" charset="-122"/>
              </a:rPr>
              <a:t>fmincon</a:t>
            </a:r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 performance)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604549"/>
              </p:ext>
            </p:extLst>
          </p:nvPr>
        </p:nvGraphicFramePr>
        <p:xfrm>
          <a:off x="457200" y="1447800"/>
          <a:ext cx="51816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795"/>
                <a:gridCol w="1004408"/>
                <a:gridCol w="2094397"/>
              </a:tblGrid>
              <a:tr h="3657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Real Poles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Complex-Conjugate</a:t>
                      </a:r>
                      <a:r>
                        <a:rPr lang="en-US" sz="1400" baseline="0" dirty="0" smtClean="0"/>
                        <a:t> Poles</a:t>
                      </a:r>
                      <a:endParaRPr lang="en-US" sz="14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upper bound constraints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iterations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37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29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function</a:t>
                      </a:r>
                      <a:r>
                        <a:rPr lang="en-US" sz="1400" baseline="0" dirty="0" smtClean="0"/>
                        <a:t> evaluations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190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150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 constraint</a:t>
                      </a:r>
                      <a:r>
                        <a:rPr lang="en-US" sz="1400" baseline="0" dirty="0" smtClean="0"/>
                        <a:t> violation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  <a:endParaRPr lang="en-US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76200" y="3962400"/>
            <a:ext cx="5762624" cy="2667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15025" y="1200150"/>
            <a:ext cx="3076575" cy="542925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3" name="Straight Arrow Connector 12"/>
          <p:cNvCxnSpPr>
            <a:endCxn id="10" idx="0"/>
          </p:cNvCxnSpPr>
          <p:nvPr/>
        </p:nvCxnSpPr>
        <p:spPr bwMode="auto">
          <a:xfrm flipH="1">
            <a:off x="2957512" y="3581400"/>
            <a:ext cx="14288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638800" y="1752600"/>
            <a:ext cx="2762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914400" y="4020979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Current Function Value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Current Function Value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57600" y="4020979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First-Order Optimality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3962400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First-Order Optimality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36092" y="2971800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1.23985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8617092" y="3200400"/>
            <a:ext cx="154023" cy="2871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8067668" y="5656420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5.5167e-07</a:t>
            </a:r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 bwMode="auto">
          <a:xfrm>
            <a:off x="8597822" y="5902641"/>
            <a:ext cx="155646" cy="2871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4716604" y="5591887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9.02338e-06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5410200" y="5871804"/>
            <a:ext cx="83251" cy="3003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76200" y="64740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23/21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92492" y="5656421"/>
            <a:ext cx="1060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1.2717</a:t>
            </a:r>
            <a:endParaRPr lang="en-US" sz="1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675115" y="5871804"/>
            <a:ext cx="0" cy="3003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75703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4351"/>
            <a:ext cx="8229600" cy="532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228600"/>
            <a:ext cx="63498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Proper Orthogonal Decomposition (POD)/</a:t>
            </a:r>
            <a:r>
              <a:rPr lang="en-US" sz="2000" b="1" dirty="0" err="1" smtClean="0">
                <a:solidFill>
                  <a:srgbClr val="0000CC"/>
                </a:solidFill>
                <a:ea typeface="ＭＳ Ｐゴシック" charset="0"/>
              </a:rPr>
              <a:t>Galerkin</a:t>
            </a:r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 </a:t>
            </a:r>
          </a:p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Method to Model Reduction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40359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2/21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8671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25903" y="314980"/>
            <a:ext cx="61798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Step 1: Proper Orthogonal Decomposition (POD) </a:t>
            </a:r>
          </a:p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Algorithm (a.k.a., “Method of Snapshots”)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143000"/>
                <a:ext cx="8839200" cy="3852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Collect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snapshots of a solution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: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=1,…,</m:t>
                    </m:r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 smtClean="0"/>
                  <a:t>.  Place these snapshots into the columns of a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 smtClean="0"/>
                  <a:t> defined by</a:t>
                </a:r>
              </a:p>
              <a:p>
                <a:endParaRPr lang="en-US" sz="8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𝑿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𝐾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𝑥𝐾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:endParaRPr lang="en-US" sz="800" dirty="0" smtClean="0"/>
              </a:p>
              <a:p>
                <a:r>
                  <a:rPr lang="en-US" dirty="0" smtClean="0"/>
                  <a:t>2. Select an inner product to build the reduced basis in, e.g.,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inner product.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800" dirty="0"/>
              </a:p>
              <a:p>
                <a:r>
                  <a:rPr lang="en-US" dirty="0" smtClean="0"/>
                  <a:t>3. Compute the SVD of the matrix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𝒀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𝑿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𝜮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sz="800" dirty="0"/>
              </a:p>
              <a:p>
                <a:r>
                  <a:rPr lang="en-US" dirty="0" smtClean="0"/>
                  <a:t>4. A reduced POD basis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&lt;&lt;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is given by </a:t>
                </a:r>
              </a:p>
              <a:p>
                <a:endParaRPr lang="en-US" sz="80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/>
                            <a:ea typeface="Cambria Math"/>
                          </a:rPr>
                          <m:t>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𝑿𝑼</m:t>
                    </m:r>
                    <m:d>
                      <m:d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:,1:</m:t>
                        </m:r>
                        <m:r>
                          <a:rPr lang="en-US" i="1" dirty="0" smtClean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ctr"/>
                <a:endParaRPr lang="en-US" sz="800" dirty="0" smtClean="0"/>
              </a:p>
              <a:p>
                <a:r>
                  <a:rPr lang="en-US" dirty="0" smtClean="0"/>
                  <a:t>5. </a:t>
                </a:r>
                <a:r>
                  <a:rPr lang="en-US" dirty="0" err="1" smtClean="0"/>
                  <a:t>Orthonormalize</a:t>
                </a:r>
                <a:r>
                  <a:rPr lang="en-US" dirty="0" smtClean="0"/>
                  <a:t> and return the reduced basis.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43000"/>
                <a:ext cx="8839200" cy="3852786"/>
              </a:xfrm>
              <a:prstGeom prst="rect">
                <a:avLst/>
              </a:prstGeom>
              <a:blipFill rotWithShape="1">
                <a:blip r:embed="rId3"/>
                <a:stretch>
                  <a:fillRect l="-621" b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553670"/>
                <a:ext cx="6172200" cy="923330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Truncated POD basis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describes more energy (on average) of the snapshot set than any other linear basis of the same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553670"/>
                <a:ext cx="6172200" cy="923330"/>
              </a:xfrm>
              <a:prstGeom prst="rect">
                <a:avLst/>
              </a:prstGeom>
              <a:blipFill rotWithShape="1">
                <a:blip r:embed="rId4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0" y="3248561"/>
                <a:ext cx="220980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𝑁</m:t>
                    </m:r>
                    <m:r>
                      <a:rPr lang="en-US" sz="1600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1600" dirty="0" smtClean="0"/>
                  <a:t> # of </a:t>
                </a:r>
                <a:r>
                  <a:rPr lang="en-US" sz="1600" dirty="0" err="1" smtClean="0"/>
                  <a:t>dofs</a:t>
                </a:r>
                <a:r>
                  <a:rPr lang="en-US" sz="1600" dirty="0" smtClean="0"/>
                  <a:t> in high-fidelity simulation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𝐾</m:t>
                    </m:r>
                    <m:r>
                      <a:rPr lang="en-US" sz="1600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1600" dirty="0" smtClean="0"/>
                  <a:t> # of snapshots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𝑀</m:t>
                    </m:r>
                    <m:r>
                      <a:rPr lang="en-US" sz="1600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1600" dirty="0" smtClean="0"/>
                  <a:t> # of </a:t>
                </a:r>
                <a:r>
                  <a:rPr lang="en-US" sz="1600" dirty="0" err="1" smtClean="0"/>
                  <a:t>dofs</a:t>
                </a:r>
                <a:r>
                  <a:rPr lang="en-US" sz="1600" dirty="0" smtClean="0"/>
                  <a:t> in ROM </a:t>
                </a:r>
              </a:p>
              <a:p>
                <a:r>
                  <a:rPr lang="en-US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𝑀</m:t>
                    </m:r>
                    <m:r>
                      <a:rPr lang="en-US" sz="1600" i="1" dirty="0" smtClean="0">
                        <a:latin typeface="Cambria Math"/>
                      </a:rPr>
                      <m:t> &lt;&lt; </m:t>
                    </m:r>
                    <m:r>
                      <a:rPr lang="en-US" sz="16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𝑀</m:t>
                    </m:r>
                    <m:r>
                      <a:rPr lang="en-US" sz="1600" i="1" dirty="0" smtClean="0">
                        <a:latin typeface="Cambria Math"/>
                      </a:rPr>
                      <m:t> &lt;&lt; </m:t>
                    </m:r>
                    <m:r>
                      <a:rPr lang="en-US" sz="16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248561"/>
                <a:ext cx="2209800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1096" t="-913" r="-3014" b="-4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800" y="640359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3/21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4711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34579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Step 2: </a:t>
            </a:r>
            <a:r>
              <a:rPr lang="en-US" sz="2000" b="1" dirty="0" err="1" smtClean="0">
                <a:solidFill>
                  <a:srgbClr val="0000CC"/>
                </a:solidFill>
                <a:ea typeface="ＭＳ Ｐゴシック" charset="0"/>
              </a:rPr>
              <a:t>Galerkin</a:t>
            </a:r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 Projection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9600" y="1219200"/>
            <a:ext cx="8001000" cy="3808298"/>
            <a:chOff x="609600" y="1468160"/>
            <a:chExt cx="8001000" cy="3808298"/>
          </a:xfrm>
        </p:grpSpPr>
        <p:sp>
          <p:nvSpPr>
            <p:cNvPr id="5" name="Oval 4"/>
            <p:cNvSpPr/>
            <p:nvPr/>
          </p:nvSpPr>
          <p:spPr bwMode="auto">
            <a:xfrm>
              <a:off x="5638800" y="3505200"/>
              <a:ext cx="592823" cy="504629"/>
            </a:xfrm>
            <a:prstGeom prst="ellips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438400" y="1468160"/>
                  <a:ext cx="3733800" cy="1046440"/>
                </a:xfrm>
                <a:prstGeom prst="rect">
                  <a:avLst/>
                </a:prstGeom>
                <a:solidFill>
                  <a:srgbClr val="CCFF99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LTI Full Order Model (FOM)</a:t>
                  </a:r>
                </a:p>
                <a:p>
                  <a:pPr algn="ctr"/>
                  <a:endParaRPr lang="en-US" sz="800" b="1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𝑨𝒙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𝑩𝒖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b="0" dirty="0" smtClean="0"/>
                </a:p>
                <a:p>
                  <a:r>
                    <a:rPr lang="en-US" b="1" dirty="0" smtClean="0"/>
                    <a:t>          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𝑪𝒙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b="1" dirty="0" smtClean="0"/>
                    <a:t> 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1468160"/>
                  <a:ext cx="3733800" cy="104644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2907" b="-1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09600" y="2743200"/>
                  <a:ext cx="8001000" cy="2533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AutoNum type="arabicPeriod"/>
                  </a:pPr>
                  <a:r>
                    <a:rPr lang="en-US" dirty="0" smtClean="0"/>
                    <a:t>Approximate solution as a linear combination of the POD modes obtained in Step 1: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≈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latin typeface="Cambria Math"/>
                                    <a:ea typeface="Cambria Math"/>
                                  </a:rPr>
                                  <m:t>𝜱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 smtClean="0"/>
                </a:p>
                <a:p>
                  <a:endParaRPr lang="en-US" dirty="0" smtClean="0"/>
                </a:p>
                <a:p>
                  <a:r>
                    <a:rPr lang="en-US" dirty="0" smtClean="0"/>
                    <a:t>2. Project FOM system onto the modes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 smtClean="0"/>
                    <a:t> in some inner product, e.g., the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/>
                    <a:t> inner </a:t>
                  </a:r>
                  <a:r>
                    <a:rPr lang="en-US" dirty="0" smtClean="0"/>
                    <a:t>product to obtain…</a:t>
                  </a:r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743200"/>
                  <a:ext cx="8001000" cy="25332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09" t="-1202" r="-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6477000" y="3349823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ROM solution</a:t>
              </a:r>
              <a:endParaRPr lang="en-US" sz="1400" dirty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>
              <a:off x="6231623" y="3581400"/>
              <a:ext cx="473977" cy="1761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4973360"/>
                <a:ext cx="4343400" cy="104644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LTI Reduced Order Model (ROM)</a:t>
                </a:r>
              </a:p>
              <a:p>
                <a:endParaRPr lang="en-US" sz="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𝜱</m:t>
                          </m:r>
                          <m:r>
                            <a:rPr lang="en-US" i="1" baseline="-2500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1" i="1"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𝜱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𝜱</m:t>
                          </m:r>
                          <m:r>
                            <a:rPr lang="en-US" i="1" baseline="-2500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1" i="1">
                          <a:latin typeface="Cambria Math"/>
                        </a:rPr>
                        <m:t>𝑩𝒖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973360"/>
                <a:ext cx="4343400" cy="1046440"/>
              </a:xfrm>
              <a:prstGeom prst="rect">
                <a:avLst/>
              </a:prstGeom>
              <a:blipFill rotWithShape="1">
                <a:blip r:embed="rId4"/>
                <a:stretch>
                  <a:fillRect t="-2907" b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81800" y="1557754"/>
                <a:ext cx="16002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~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err="1" smtClean="0"/>
                  <a:t>dofs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557754"/>
                <a:ext cx="1600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6452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81800" y="5334000"/>
                <a:ext cx="16002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~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err="1" smtClean="0"/>
                  <a:t>dofs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334000"/>
                <a:ext cx="1600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95275" y="640359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4/21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3695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48942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Stability Issues of POD/</a:t>
            </a:r>
            <a:r>
              <a:rPr lang="en-US" sz="2000" b="1" dirty="0" err="1" smtClean="0">
                <a:solidFill>
                  <a:srgbClr val="0000CC"/>
                </a:solidFill>
                <a:ea typeface="ＭＳ Ｐゴシック" charset="0"/>
              </a:rPr>
              <a:t>Galerkin</a:t>
            </a:r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 ROMs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295400"/>
                <a:ext cx="3581400" cy="1046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LTI Full Order Model (FOM)</a:t>
                </a:r>
              </a:p>
              <a:p>
                <a:pPr algn="ctr"/>
                <a:endParaRPr lang="en-US" sz="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𝑨𝒙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95400"/>
                <a:ext cx="3581400" cy="1046440"/>
              </a:xfrm>
              <a:prstGeom prst="rect">
                <a:avLst/>
              </a:prstGeom>
              <a:blipFill rotWithShape="1">
                <a:blip r:embed="rId2"/>
                <a:stretch>
                  <a:fillRect t="-2312" b="-11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200" y="1295400"/>
                <a:ext cx="3962400" cy="1046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LTI Reduced Order Model (ROM)</a:t>
                </a:r>
              </a:p>
              <a:p>
                <a:endParaRPr lang="en-US" sz="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b="0" i="1" baseline="-25000" smtClean="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   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295400"/>
                <a:ext cx="3962400" cy="1046440"/>
              </a:xfrm>
              <a:prstGeom prst="rect">
                <a:avLst/>
              </a:prstGeom>
              <a:blipFill rotWithShape="1">
                <a:blip r:embed="rId3"/>
                <a:stretch>
                  <a:fillRect t="-2312" b="-11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618839"/>
                <a:ext cx="6934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ROM LTI system matrices given by: </a:t>
                </a:r>
              </a:p>
              <a:p>
                <a:endParaRPr lang="en-US" sz="800" dirty="0" smtClean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      </m:t>
                        </m:r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           </m:t>
                    </m:r>
                    <m:r>
                      <a:rPr lang="en-US" b="1" i="1" dirty="0" smtClean="0">
                        <a:latin typeface="Cambria Math"/>
                      </a:rPr>
                      <m:t>𝑪</m:t>
                    </m:r>
                    <m:r>
                      <a:rPr lang="en-US" b="0" i="1" baseline="-25000" dirty="0" smtClean="0">
                        <a:latin typeface="Cambria Math"/>
                      </a:rPr>
                      <m:t>𝑀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  <a:ea typeface="Cambria Math"/>
                          </a:rPr>
                          <m:t>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18839"/>
                <a:ext cx="69342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616" t="-396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2200" y="3745468"/>
                <a:ext cx="3505200" cy="369332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Problem: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stable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stable!</a:t>
                </a:r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745468"/>
                <a:ext cx="3505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565" t="-8197" r="-69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38200" y="4514671"/>
            <a:ext cx="7924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 is no </a:t>
            </a:r>
            <a:r>
              <a:rPr lang="en-US" i="1" dirty="0" smtClean="0"/>
              <a:t>a priori </a:t>
            </a:r>
            <a:r>
              <a:rPr lang="en-US" dirty="0" smtClean="0"/>
              <a:t>stability guarantee for POD/</a:t>
            </a:r>
            <a:r>
              <a:rPr lang="en-US" dirty="0" err="1" smtClean="0"/>
              <a:t>Galerkin</a:t>
            </a:r>
            <a:r>
              <a:rPr lang="en-US" dirty="0" smtClean="0"/>
              <a:t> ROMs.  </a:t>
            </a:r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Stability of a ROM is commonly evaluated </a:t>
            </a:r>
            <a:r>
              <a:rPr lang="en-US" i="1" dirty="0"/>
              <a:t>a </a:t>
            </a:r>
            <a:r>
              <a:rPr lang="en-US" i="1" dirty="0" smtClean="0"/>
              <a:t>posteriori </a:t>
            </a:r>
            <a:r>
              <a:rPr lang="en-US" dirty="0"/>
              <a:t>– </a:t>
            </a:r>
            <a:r>
              <a:rPr lang="en-US" b="1" dirty="0"/>
              <a:t>RISKY</a:t>
            </a:r>
            <a:r>
              <a:rPr lang="en-US" b="1" dirty="0" smtClean="0"/>
              <a:t>!</a:t>
            </a:r>
          </a:p>
          <a:p>
            <a:endParaRPr lang="en-US" sz="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ROM instability of POD/</a:t>
            </a:r>
            <a:r>
              <a:rPr lang="en-US" dirty="0" err="1" smtClean="0"/>
              <a:t>Galerkin</a:t>
            </a:r>
            <a:r>
              <a:rPr lang="en-US" dirty="0" smtClean="0"/>
              <a:t> ROMs is a </a:t>
            </a:r>
            <a:r>
              <a:rPr lang="en-US" b="1" dirty="0" smtClean="0"/>
              <a:t>real </a:t>
            </a:r>
            <a:r>
              <a:rPr lang="en-US" dirty="0" smtClean="0"/>
              <a:t>problem in some applications (e.g., compressible flow).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40359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5/21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4443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18157" y="2057400"/>
                <a:ext cx="7697243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1. ROMs which derive </a:t>
                </a:r>
                <a:r>
                  <a:rPr lang="en-US" b="1" i="1" dirty="0" smtClean="0"/>
                  <a:t>a priori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 stability-preserving model reduction framework (usually specific to an equation set).</a:t>
                </a:r>
              </a:p>
              <a:p>
                <a:endParaRPr lang="en-US" sz="800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ROMs based on projection in special ‘energy-based’ (not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baseline="30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) inner products, e.g., Rowley</a:t>
                </a:r>
                <a:r>
                  <a:rPr lang="en-US" i="1" dirty="0" smtClean="0"/>
                  <a:t> et al</a:t>
                </a:r>
                <a:r>
                  <a:rPr lang="en-US" dirty="0" smtClean="0"/>
                  <a:t>. (2004), Barone &amp; Kalashnikova </a:t>
                </a:r>
                <a:r>
                  <a:rPr lang="en-US" i="1" dirty="0" smtClean="0"/>
                  <a:t>et al. </a:t>
                </a:r>
                <a:r>
                  <a:rPr lang="en-US" dirty="0" smtClean="0"/>
                  <a:t>(2009), </a:t>
                </a:r>
                <a:r>
                  <a:rPr lang="en-US" dirty="0" err="1" smtClean="0"/>
                  <a:t>Serre</a:t>
                </a:r>
                <a:r>
                  <a:rPr lang="en-US" i="1" dirty="0" smtClean="0"/>
                  <a:t> et al</a:t>
                </a:r>
                <a:r>
                  <a:rPr lang="en-US" dirty="0" smtClean="0"/>
                  <a:t>. (2012).</a:t>
                </a:r>
              </a:p>
              <a:p>
                <a:pPr marL="342900" indent="-342900">
                  <a:buAutoNum type="arabicPeriod"/>
                </a:pPr>
                <a:endParaRPr lang="en-US" dirty="0" smtClean="0"/>
              </a:p>
              <a:p>
                <a:r>
                  <a:rPr lang="en-US" dirty="0" smtClean="0"/>
                  <a:t>2.  ROMs which stabilize an unstable ROM through an </a:t>
                </a:r>
                <a:r>
                  <a:rPr lang="en-US" b="1" i="1" dirty="0" smtClean="0"/>
                  <a:t>a posteriori </a:t>
                </a:r>
                <a:r>
                  <a:rPr lang="en-US" dirty="0" smtClean="0"/>
                  <a:t>post-processing stabilization step applied to the algebraic ROM system. </a:t>
                </a:r>
              </a:p>
              <a:p>
                <a:endParaRPr lang="en-US" sz="800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err="1" smtClean="0"/>
                  <a:t>Petrov-Galerkin</a:t>
                </a:r>
                <a:r>
                  <a:rPr lang="en-US" dirty="0" smtClean="0"/>
                  <a:t> ROMs that solve an optimization problem for the test basis given a trial POD basis, e.g., Amsallem </a:t>
                </a:r>
                <a:r>
                  <a:rPr lang="en-US" i="1" dirty="0" smtClean="0"/>
                  <a:t>et al. </a:t>
                </a:r>
                <a:r>
                  <a:rPr lang="en-US" dirty="0" smtClean="0"/>
                  <a:t>(2012)</a:t>
                </a:r>
                <a:r>
                  <a:rPr lang="en-US" i="1" dirty="0" smtClean="0"/>
                  <a:t>, </a:t>
                </a:r>
                <a:r>
                  <a:rPr lang="en-US" dirty="0" smtClean="0"/>
                  <a:t>Bond </a:t>
                </a:r>
                <a:r>
                  <a:rPr lang="en-US" i="1" dirty="0" smtClean="0"/>
                  <a:t>et al. </a:t>
                </a:r>
                <a:r>
                  <a:rPr lang="en-US" dirty="0" smtClean="0"/>
                  <a:t>(2008).</a:t>
                </a:r>
              </a:p>
              <a:p>
                <a:endParaRPr lang="en-US" sz="800" i="1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ROMs with increased numerical stability due to inclusion of ‘stabilizing’ terms (e.g., LES terms) in the ROM equations, e.g., </a:t>
                </a:r>
                <a:r>
                  <a:rPr lang="en-US" dirty="0"/>
                  <a:t>Wang, </a:t>
                </a:r>
                <a:r>
                  <a:rPr lang="en-US" dirty="0" err="1" smtClean="0"/>
                  <a:t>Akhtar</a:t>
                </a:r>
                <a:r>
                  <a:rPr lang="en-US" dirty="0"/>
                  <a:t>, </a:t>
                </a:r>
                <a:r>
                  <a:rPr lang="en-US" dirty="0" err="1" smtClean="0"/>
                  <a:t>Borggaard</a:t>
                </a:r>
                <a:r>
                  <a:rPr lang="en-US" dirty="0"/>
                  <a:t>, </a:t>
                </a:r>
                <a:r>
                  <a:rPr lang="en-US" dirty="0" smtClean="0"/>
                  <a:t>Iliescu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(2012)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157" y="2057400"/>
                <a:ext cx="7697243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713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 bwMode="auto">
          <a:xfrm>
            <a:off x="1447800" y="2743200"/>
            <a:ext cx="228600" cy="990600"/>
          </a:xfrm>
          <a:prstGeom prst="leftBrac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1524000" y="4504223"/>
            <a:ext cx="228600" cy="1896577"/>
          </a:xfrm>
          <a:prstGeom prst="leftBrac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105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Inconsistencies between ROM and FOM physics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935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Potentially</a:t>
            </a:r>
          </a:p>
          <a:p>
            <a:pPr algn="ctr"/>
            <a:r>
              <a:rPr lang="en-US" sz="1200" dirty="0"/>
              <a:t>i</a:t>
            </a:r>
            <a:r>
              <a:rPr lang="en-US" sz="1200" dirty="0" smtClean="0"/>
              <a:t>ntrusive </a:t>
            </a:r>
            <a:r>
              <a:rPr lang="en-US" sz="1200" dirty="0" err="1" smtClean="0"/>
              <a:t>implemetation</a:t>
            </a:r>
            <a:endParaRPr lang="en-US" sz="1200" dirty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64140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Stability Preserving Model Reduction Approaches: </a:t>
            </a:r>
          </a:p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Literature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399" y="1295400"/>
            <a:ext cx="6096001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Approaches for building stability-preserving </a:t>
            </a:r>
            <a:r>
              <a:rPr lang="en-US" dirty="0" smtClean="0"/>
              <a:t>POD/</a:t>
            </a:r>
            <a:r>
              <a:rPr lang="en-US" dirty="0" err="1" smtClean="0"/>
              <a:t>Galerkin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ROMs </a:t>
            </a:r>
            <a:r>
              <a:rPr lang="en-US" dirty="0"/>
              <a:t>found in the literature fall into </a:t>
            </a:r>
            <a:r>
              <a:rPr lang="en-US" b="1" dirty="0"/>
              <a:t>two categories: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40359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6/21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0648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10" grpId="0"/>
      <p:bldP spid="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47532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New ROM Stabilization Approach: </a:t>
            </a:r>
          </a:p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ROM Stabilization via Pole 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295400"/>
                <a:ext cx="7848600" cy="92333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New ROM Stabilization Idea</a:t>
                </a:r>
                <a:r>
                  <a:rPr lang="en-US" dirty="0" smtClean="0"/>
                  <a:t> </a:t>
                </a:r>
              </a:p>
              <a:p>
                <a:pPr algn="ctr"/>
                <a:r>
                  <a:rPr lang="en-US" dirty="0" smtClean="0"/>
                  <a:t>(falling under second category of ROM stabilization methods): </a:t>
                </a:r>
              </a:p>
              <a:p>
                <a:pPr algn="ctr"/>
                <a:r>
                  <a:rPr lang="en-US" dirty="0"/>
                  <a:t>M</a:t>
                </a:r>
                <a:r>
                  <a:rPr lang="en-US" dirty="0" smtClean="0"/>
                  <a:t>ake ROM system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stable through </a:t>
                </a:r>
                <a:r>
                  <a:rPr lang="en-US" b="1" dirty="0" smtClean="0"/>
                  <a:t>pole (eigenvalue) placement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95400"/>
                <a:ext cx="78486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44" t="-3311" r="-389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2362200"/>
                <a:ext cx="3581400" cy="1046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LTI </a:t>
                </a:r>
                <a:r>
                  <a:rPr lang="en-US" b="1" dirty="0" smtClean="0"/>
                  <a:t>FOM: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stable</a:t>
                </a:r>
                <a:endParaRPr lang="en-US" dirty="0"/>
              </a:p>
              <a:p>
                <a:pPr algn="ctr"/>
                <a:endParaRPr lang="en-US" sz="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𝑨𝒙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3581400" cy="1046440"/>
              </a:xfrm>
              <a:prstGeom prst="rect">
                <a:avLst/>
              </a:prstGeom>
              <a:blipFill rotWithShape="1">
                <a:blip r:embed="rId3"/>
                <a:stretch>
                  <a:fillRect t="-2312" b="-11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67200" y="2362200"/>
                <a:ext cx="4114800" cy="1046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LTI ROM: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b="0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unstable</a:t>
                </a:r>
              </a:p>
              <a:p>
                <a:endParaRPr lang="en-US" sz="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b="0" i="1" baseline="-25000" smtClean="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     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362200"/>
                <a:ext cx="4114800" cy="1046440"/>
              </a:xfrm>
              <a:prstGeom prst="rect">
                <a:avLst/>
              </a:prstGeom>
              <a:blipFill rotWithShape="1">
                <a:blip r:embed="rId4"/>
                <a:stretch>
                  <a:fillRect t="-2312" b="-11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3474366"/>
                <a:ext cx="6248400" cy="3917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Pick a control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  <m:r>
                      <a:rPr lang="en-US" i="1" baseline="-25000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Modify LTI ROM by adding to it the control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  <m:r>
                      <a:rPr lang="en-US" i="1" baseline="-25000" dirty="0" err="1" smtClean="0">
                        <a:latin typeface="Cambria Math"/>
                      </a:rPr>
                      <m:t>𝐶</m:t>
                    </m:r>
                    <m:r>
                      <a:rPr lang="en-US" b="1" i="1" dirty="0" err="1" smtClean="0">
                        <a:latin typeface="Cambria Math"/>
                      </a:rPr>
                      <m:t>𝒖</m:t>
                    </m:r>
                    <m:r>
                      <a:rPr lang="en-US" i="1" baseline="-25000" dirty="0" err="1" smtClean="0"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:</a:t>
                </a:r>
              </a:p>
              <a:p>
                <a:endParaRPr lang="en-US" sz="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b="0" i="1" baseline="-25000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0" i="1" baseline="-25000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      </m:t>
                    </m:r>
                    <m:r>
                      <a:rPr lang="en-US" b="1" i="1" smtClean="0">
                        <a:latin typeface="Cambria Math"/>
                      </a:rPr>
                      <m:t>          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/>
                  <a:t>  </a:t>
                </a:r>
                <a:endParaRPr lang="en-US" b="1" dirty="0" smtClean="0"/>
              </a:p>
              <a:p>
                <a:endParaRPr lang="en-US" sz="8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Assume linear control of the form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𝒖</m:t>
                    </m:r>
                    <m:r>
                      <a:rPr lang="en-US" i="1" baseline="-25000" dirty="0" err="1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)=−</m:t>
                    </m:r>
                    <m:r>
                      <a:rPr lang="en-US" b="1" i="1" dirty="0" err="1" smtClean="0">
                        <a:latin typeface="Cambria Math"/>
                      </a:rPr>
                      <m:t>𝑲</m:t>
                    </m:r>
                    <m:r>
                      <a:rPr lang="en-US" i="1" baseline="-25000" dirty="0" err="1" smtClean="0">
                        <a:latin typeface="Cambria Math"/>
                      </a:rPr>
                      <m:t>𝐶</m:t>
                    </m:r>
                    <m:r>
                      <a:rPr lang="en-US" b="1" i="1" dirty="0" err="1" smtClean="0">
                        <a:latin typeface="Cambria Math"/>
                      </a:rPr>
                      <m:t>𝒙</m:t>
                    </m:r>
                    <m:r>
                      <a:rPr lang="en-US" i="1" baseline="-25000" dirty="0" err="1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b="0" i="1" baseline="-25000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i="1" baseline="-25000">
                          <a:latin typeface="Cambria Math"/>
                        </a:rPr>
                        <m:t>𝑀</m:t>
                      </m:r>
                      <m:r>
                        <a:rPr lang="en-US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                 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 baseline="-2500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/>
                  <a:t>  </a:t>
                </a:r>
                <a:endParaRPr lang="en-US" b="1" dirty="0" smtClean="0"/>
              </a:p>
              <a:p>
                <a:endParaRPr lang="en-US" sz="8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Compute the feedback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𝑲</m:t>
                    </m:r>
                    <m:r>
                      <a:rPr lang="en-US" i="1" baseline="-25000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such that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i="1" baseline="-2500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b="0" i="1" baseline="-25000" dirty="0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b="0" i="1" baseline="-25000" dirty="0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𝑲</m:t>
                    </m:r>
                    <m:r>
                      <a:rPr lang="en-US" b="0" i="1" baseline="-25000" dirty="0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has desired (stable) poles.</a:t>
                </a: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endParaRPr lang="en-US" b="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74366"/>
                <a:ext cx="6248400" cy="3917034"/>
              </a:xfrm>
              <a:prstGeom prst="rect">
                <a:avLst/>
              </a:prstGeom>
              <a:blipFill rotWithShape="1">
                <a:blip r:embed="rId5"/>
                <a:stretch>
                  <a:fillRect l="-683" t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48400" y="3718746"/>
                <a:ext cx="2819400" cy="2408352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Open Questions:</a:t>
                </a:r>
              </a:p>
              <a:p>
                <a:pPr algn="ctr"/>
                <a:endParaRPr lang="en-US" sz="8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How to pick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</a:rPr>
                      <m:t>𝑩</m:t>
                    </m:r>
                    <m:r>
                      <a:rPr lang="en-US" sz="1600" i="1" baseline="-25000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1600" dirty="0" smtClean="0"/>
                  <a:t>?</a:t>
                </a:r>
              </a:p>
              <a:p>
                <a:endParaRPr lang="en-US" sz="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What eigenvalues should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1600" i="1" baseline="-25000">
                        <a:latin typeface="Cambria Math"/>
                      </a:rPr>
                      <m:t>𝑀</m:t>
                    </m:r>
                    <m:r>
                      <a:rPr lang="en-US" sz="16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have?</a:t>
                </a:r>
              </a:p>
              <a:p>
                <a:endParaRPr lang="en-US" sz="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Does solution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/>
                      </a:rPr>
                      <m:t>𝑲</m:t>
                    </m:r>
                    <m:r>
                      <a:rPr lang="en-US" sz="1600" i="1" baseline="-25000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sz="1600" dirty="0" smtClean="0"/>
                  <a:t> to pole placement problem exist?</a:t>
                </a:r>
              </a:p>
              <a:p>
                <a:endParaRPr lang="en-US" sz="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How does stabilization affect ROM accuracy?</a:t>
                </a:r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718746"/>
                <a:ext cx="2819400" cy="2408352"/>
              </a:xfrm>
              <a:prstGeom prst="rect">
                <a:avLst/>
              </a:prstGeom>
              <a:blipFill rotWithShape="1">
                <a:blip r:embed="rId6"/>
                <a:stretch>
                  <a:fillRect l="-648" t="-759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8600" y="64740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7/21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3713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97579" y="314980"/>
            <a:ext cx="64748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a typeface="ＭＳ Ｐゴシック" charset="0"/>
              </a:rPr>
              <a:t>Algorithm #1: ROM Stabilization via Pole 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963997"/>
                <a:ext cx="7924800" cy="955903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Theorem</a:t>
                </a:r>
                <a:r>
                  <a:rPr lang="en-US" dirty="0" smtClean="0"/>
                  <a:t> (from </a:t>
                </a:r>
                <a:r>
                  <a:rPr lang="en-US" dirty="0" err="1" smtClean="0"/>
                  <a:t>Aström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et al.</a:t>
                </a:r>
                <a:r>
                  <a:rPr lang="en-US" dirty="0" smtClean="0"/>
                  <a:t> 2009)</a:t>
                </a:r>
                <a:r>
                  <a:rPr lang="en-US" b="1" dirty="0" smtClean="0"/>
                  <a:t>: </a:t>
                </a:r>
                <a:r>
                  <a:rPr lang="en-US" i="1" dirty="0" smtClean="0"/>
                  <a:t>If the pair (</a:t>
                </a:r>
                <a:r>
                  <a:rPr lang="en-US" b="1" i="1" dirty="0" smtClean="0"/>
                  <a:t>A</a:t>
                </a:r>
                <a:r>
                  <a:rPr lang="en-US" i="1" baseline="-25000" dirty="0" smtClean="0"/>
                  <a:t>M</a:t>
                </a:r>
                <a:r>
                  <a:rPr lang="en-US" i="1" dirty="0" smtClean="0"/>
                  <a:t>,</a:t>
                </a:r>
                <a:r>
                  <a:rPr lang="en-US" b="1" i="1" dirty="0" smtClean="0"/>
                  <a:t>B</a:t>
                </a:r>
                <a:r>
                  <a:rPr lang="en-US" i="1" baseline="-25000" dirty="0" smtClean="0"/>
                  <a:t>C</a:t>
                </a:r>
                <a:r>
                  <a:rPr lang="en-US" i="1" dirty="0" smtClean="0"/>
                  <a:t>) is controllable, there exists a feedback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𝒖</m:t>
                    </m:r>
                    <m:r>
                      <a:rPr lang="en-US" i="1" baseline="-25000" dirty="0" err="1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)=−</m:t>
                    </m:r>
                    <m:r>
                      <a:rPr lang="en-US" b="1" i="1" dirty="0" err="1">
                        <a:latin typeface="Cambria Math"/>
                      </a:rPr>
                      <m:t>𝑲</m:t>
                    </m:r>
                    <m:r>
                      <a:rPr lang="en-US" i="1" baseline="-25000" dirty="0" err="1">
                        <a:latin typeface="Cambria Math"/>
                      </a:rPr>
                      <m:t>𝐶</m:t>
                    </m:r>
                    <m:r>
                      <a:rPr lang="en-US" b="1" i="1" dirty="0" err="1">
                        <a:latin typeface="Cambria Math"/>
                      </a:rPr>
                      <m:t>𝒙</m:t>
                    </m:r>
                    <m:r>
                      <a:rPr lang="en-US" i="1" baseline="-25000" dirty="0" err="1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/>
                  <a:t> such that the eigenvalues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i="1" baseline="-25000" dirty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i="1" baseline="-25000" dirty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𝑲</m:t>
                    </m:r>
                    <m:r>
                      <a:rPr lang="en-US" i="1" baseline="-25000" dirty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smtClean="0"/>
                  <a:t>can be arbitrarily assigned.  </a:t>
                </a:r>
                <a:endParaRPr lang="en-US" b="1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63997"/>
                <a:ext cx="7924800" cy="955903"/>
              </a:xfrm>
              <a:prstGeom prst="rect">
                <a:avLst/>
              </a:prstGeom>
              <a:blipFill rotWithShape="1">
                <a:blip r:embed="rId2"/>
                <a:stretch>
                  <a:fillRect l="-615" t="-3185" b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1447800"/>
                <a:ext cx="7696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Ensures the solution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𝑲</m:t>
                    </m:r>
                    <m:r>
                      <a:rPr lang="en-US" i="1" baseline="-25000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to the pole placement problem exists.  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47800"/>
                <a:ext cx="7696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55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3076813"/>
                <a:ext cx="7910428" cy="33239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Algorithm #1 Outline</a:t>
                </a:r>
              </a:p>
              <a:p>
                <a:pPr algn="ctr"/>
                <a:endParaRPr lang="en-US" sz="8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  <m:r>
                      <a:rPr lang="en-US" i="1" baseline="-25000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use </a:t>
                </a:r>
                <a:r>
                  <a:rPr lang="en-US" dirty="0" err="1" smtClean="0"/>
                  <a:t>Kalman</a:t>
                </a:r>
                <a:r>
                  <a:rPr lang="en-US" dirty="0" smtClean="0"/>
                  <a:t> decomposition to isolate controllable and observable part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  <m:r>
                      <a:rPr lang="en-US" i="1" baseline="-25000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call them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err="1" smtClean="0">
                        <a:latin typeface="Cambria Math"/>
                      </a:rPr>
                      <m:t>𝑀</m:t>
                    </m:r>
                    <m:r>
                      <a:rPr lang="en-US" i="1" baseline="30000" dirty="0" err="1" smtClean="0">
                        <a:latin typeface="Cambria Math"/>
                      </a:rPr>
                      <m:t>𝑐𝑜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𝑼𝑨</m:t>
                    </m:r>
                    <m:r>
                      <a:rPr lang="en-US" i="1" baseline="-25000" dirty="0" smtClean="0">
                        <a:latin typeface="Cambria Math"/>
                      </a:rPr>
                      <m:t>𝑀</m:t>
                    </m:r>
                    <m:r>
                      <a:rPr lang="en-US" b="1" i="1" dirty="0" smtClean="0">
                        <a:latin typeface="Cambria Math"/>
                      </a:rPr>
                      <m:t>𝑼</m:t>
                    </m:r>
                    <m:r>
                      <a:rPr lang="en-US" i="1" baseline="30000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  <m:r>
                      <a:rPr lang="en-US" i="1" baseline="-25000" dirty="0" err="1" smtClean="0">
                        <a:latin typeface="Cambria Math"/>
                      </a:rPr>
                      <m:t>𝐶</m:t>
                    </m:r>
                    <m:r>
                      <a:rPr lang="en-US" i="1" baseline="30000" dirty="0" err="1" smtClean="0">
                        <a:latin typeface="Cambria Math"/>
                      </a:rPr>
                      <m:t>𝑐𝑜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𝑼𝑩</m:t>
                    </m:r>
                    <m:r>
                      <a:rPr lang="en-US" i="1" baseline="-25000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Compute eigenvalues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,…,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𝑐𝑜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  <m:r>
                      <a:rPr lang="en-US" i="1" baseline="-25000" dirty="0" err="1">
                        <a:latin typeface="Cambria Math"/>
                      </a:rPr>
                      <m:t>𝑀</m:t>
                    </m:r>
                    <m:r>
                      <a:rPr lang="en-US" i="1" baseline="30000" dirty="0" err="1">
                        <a:latin typeface="Cambria Math"/>
                      </a:rPr>
                      <m:t>𝑐𝑜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Reassign unstable eigenvalues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  <m:r>
                      <a:rPr lang="en-US" i="1" baseline="-25000" dirty="0" err="1">
                        <a:latin typeface="Cambria Math"/>
                      </a:rPr>
                      <m:t>𝑀</m:t>
                    </m:r>
                    <m:r>
                      <a:rPr lang="en-US" i="1" baseline="30000" dirty="0" err="1">
                        <a:latin typeface="Cambria Math"/>
                      </a:rPr>
                      <m:t>𝑐𝑜</m:t>
                    </m:r>
                  </m:oMath>
                </a14:m>
                <a:r>
                  <a:rPr lang="en-US" dirty="0" smtClean="0"/>
                  <a:t>, e.g., set </a:t>
                </a:r>
              </a:p>
              <a:p>
                <a:endParaRPr lang="en-US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baseline="-25000" dirty="0" err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  <a:ea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err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en-US" i="1" baseline="-25000" dirty="0" err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 dirty="0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err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en-US" i="1" baseline="-25000" dirty="0" err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r>
                        <a:rPr lang="en-US" i="1" dirty="0" err="1" smtClean="0">
                          <a:latin typeface="Cambria Math"/>
                        </a:rPr>
                        <m:t>𝑖</m:t>
                      </m:r>
                      <m:r>
                        <a:rPr lang="en-US" i="1" dirty="0" err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dirty="0" err="1" smtClean="0">
                          <a:latin typeface="Cambria Math"/>
                          <a:ea typeface="Cambria Math"/>
                        </a:rPr>
                        <m:t>𝐼𝑚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i="1" baseline="-25000" dirty="0" err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𝑲</m:t>
                    </m:r>
                    <m:r>
                      <a:rPr lang="en-US" i="1" baseline="-25000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i="1" baseline="-25000" dirty="0" err="1" smtClean="0">
                        <a:latin typeface="Cambria Math"/>
                      </a:rPr>
                      <m:t>𝑀</m:t>
                    </m:r>
                    <m:r>
                      <a:rPr lang="en-US" i="1" baseline="30000" dirty="0" err="1" smtClean="0">
                        <a:latin typeface="Cambria Math"/>
                      </a:rPr>
                      <m:t>𝑐𝑜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b="1" i="1" dirty="0" smtClean="0">
                        <a:latin typeface="Cambria Math"/>
                      </a:rPr>
                      <m:t>𝑲</m:t>
                    </m:r>
                    <m:r>
                      <a:rPr lang="en-US" i="1" baseline="-25000" dirty="0" smtClean="0">
                        <a:latin typeface="Cambria Math"/>
                      </a:rPr>
                      <m:t>𝐶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 err="1" smtClean="0">
                        <a:latin typeface="Cambria Math"/>
                      </a:rPr>
                      <m:t>𝑩</m:t>
                    </m:r>
                    <m:r>
                      <a:rPr lang="en-US" i="1" baseline="-25000" dirty="0" err="1" smtClean="0">
                        <a:latin typeface="Cambria Math"/>
                      </a:rPr>
                      <m:t>𝐶</m:t>
                    </m:r>
                    <m:r>
                      <a:rPr lang="en-US" i="1" baseline="30000" dirty="0" err="1" smtClean="0">
                        <a:latin typeface="Cambria Math"/>
                      </a:rPr>
                      <m:t>𝑐𝑜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has these eigenvalues using pole placement algorithms from control theory. </a:t>
                </a:r>
              </a:p>
              <a:p>
                <a:endParaRPr lang="en-US" sz="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0" i="1" baseline="-25000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𝑼</m:t>
                    </m:r>
                    <m:r>
                      <a:rPr lang="en-US" b="0" i="1" baseline="30000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dirty="0">
                        <a:latin typeface="Cambria Math"/>
                      </a:rPr>
                      <m:t>𝑨</m:t>
                    </m:r>
                    <m:r>
                      <a:rPr lang="en-US" b="0" i="1" baseline="-25000" dirty="0" err="1">
                        <a:latin typeface="Cambria Math"/>
                      </a:rPr>
                      <m:t>𝑀</m:t>
                    </m:r>
                    <m:r>
                      <a:rPr lang="en-US" b="0" i="1" baseline="30000" dirty="0" err="1">
                        <a:latin typeface="Cambria Math"/>
                      </a:rPr>
                      <m:t>𝑐𝑜</m:t>
                    </m:r>
                    <m:r>
                      <a:rPr lang="en-US" i="1" dirty="0">
                        <a:latin typeface="Cambria Math"/>
                      </a:rPr>
                      <m:t>−</m:t>
                    </m:r>
                    <m:r>
                      <a:rPr lang="en-US" b="1" i="1" dirty="0">
                        <a:latin typeface="Cambria Math"/>
                      </a:rPr>
                      <m:t>𝑲</m:t>
                    </m:r>
                    <m:r>
                      <a:rPr lang="en-US" i="1" baseline="-25000" dirty="0">
                        <a:latin typeface="Cambria Math"/>
                      </a:rPr>
                      <m:t>𝐶</m:t>
                    </m:r>
                    <m:r>
                      <a:rPr lang="en-US" b="1" i="1" dirty="0">
                        <a:latin typeface="Cambria Math"/>
                      </a:rPr>
                      <m:t> </m:t>
                    </m:r>
                    <m:r>
                      <a:rPr lang="en-US" b="1" i="1" dirty="0" err="1">
                        <a:latin typeface="Cambria Math"/>
                      </a:rPr>
                      <m:t>𝑩</m:t>
                    </m:r>
                    <m:r>
                      <a:rPr lang="en-US" i="1" baseline="-25000" dirty="0" err="1">
                        <a:latin typeface="Cambria Math"/>
                      </a:rPr>
                      <m:t>𝐶</m:t>
                    </m:r>
                    <m:r>
                      <a:rPr lang="en-US" i="1" baseline="30000" dirty="0" err="1">
                        <a:latin typeface="Cambria Math"/>
                      </a:rPr>
                      <m:t>𝑐𝑜</m:t>
                    </m:r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𝑼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076813"/>
                <a:ext cx="7910428" cy="3323987"/>
              </a:xfrm>
              <a:prstGeom prst="rect">
                <a:avLst/>
              </a:prstGeom>
              <a:blipFill rotWithShape="1">
                <a:blip r:embed="rId4"/>
                <a:stretch>
                  <a:fillRect l="-462" t="-731" b="-18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4800" y="640359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705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input{pre-packages}&#10;\input{pre-declarations}&#10;\input{pre-definitions}&#10;\begin{document}&#10;\begin{displaymath}&#10;&#10;\end{displaymath}&#10;\end{document}&#10;"/>
  <p:tag name="EMBEDFONTS" val="1"/>
</p:tagLst>
</file>

<file path=ppt/theme/theme1.xml><?xml version="1.0" encoding="utf-8"?>
<a:theme xmlns:a="http://schemas.openxmlformats.org/drawingml/2006/main" name="Kolda - SDM - Apr 30 2010">
  <a:themeElements>
    <a:clrScheme name="Sandia Colors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33CCCC"/>
      </a:accent1>
      <a:accent2>
        <a:srgbClr val="CC0000"/>
      </a:accent2>
      <a:accent3>
        <a:srgbClr val="669900"/>
      </a:accent3>
      <a:accent4>
        <a:srgbClr val="9900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Kolda - SDM - Apr 30 2010</Template>
  <TotalTime>14074</TotalTime>
  <Words>3546</Words>
  <Application>Microsoft Office PowerPoint</Application>
  <PresentationFormat>On-screen Show (4:3)</PresentationFormat>
  <Paragraphs>491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SimSun</vt:lpstr>
      <vt:lpstr>Calibri</vt:lpstr>
      <vt:lpstr>Helvetica</vt:lpstr>
      <vt:lpstr>Cambria Math</vt:lpstr>
      <vt:lpstr>ＭＳ Ｐゴシック</vt:lpstr>
      <vt:lpstr>Kolda - SDM - Apr 30 2010</vt:lpstr>
      <vt:lpstr>5_Default Design</vt:lpstr>
      <vt:lpstr>Stabilization of Galerkin Reduced Order Models (ROMs) for LTI Systems Using Controllers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Kalashnikova, Irina</dc:creator>
  <cp:lastModifiedBy>Kalashnikova, Irina</cp:lastModifiedBy>
  <cp:revision>415</cp:revision>
  <cp:lastPrinted>2012-03-22T17:00:33Z</cp:lastPrinted>
  <dcterms:created xsi:type="dcterms:W3CDTF">2010-04-22T00:05:18Z</dcterms:created>
  <dcterms:modified xsi:type="dcterms:W3CDTF">2013-07-09T01:04:58Z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0x010100ED6848BFB3B80D4FB91BB98E54455AC9</vt:lpwstr>
  </property>
</Properties>
</file>