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8"/>
  </p:notesMasterIdLst>
  <p:handoutMasterIdLst>
    <p:handoutMasterId r:id="rId9"/>
  </p:handoutMasterIdLst>
  <p:sldIdLst>
    <p:sldId id="313" r:id="rId2"/>
    <p:sldId id="318" r:id="rId3"/>
    <p:sldId id="307" r:id="rId4"/>
    <p:sldId id="314" r:id="rId5"/>
    <p:sldId id="317" r:id="rId6"/>
    <p:sldId id="31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ECFF"/>
    <a:srgbClr val="CCFFFF"/>
    <a:srgbClr val="FFFFCC"/>
    <a:srgbClr val="9999FF"/>
    <a:srgbClr val="66FFCC"/>
    <a:srgbClr val="102E54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266" autoAdjust="0"/>
  </p:normalViewPr>
  <p:slideViewPr>
    <p:cSldViewPr snapToGrid="0" snapToObjects="1"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  <p:extLst>
      <p:ext uri="{BB962C8B-B14F-4D97-AF65-F5344CB8AC3E}">
        <p14:creationId xmlns:p14="http://schemas.microsoft.com/office/powerpoint/2010/main" val="26431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6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5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2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0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  <p:extLst>
      <p:ext uri="{BB962C8B-B14F-4D97-AF65-F5344CB8AC3E}">
        <p14:creationId xmlns:p14="http://schemas.microsoft.com/office/powerpoint/2010/main" val="298606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  <p:extLst>
      <p:ext uri="{BB962C8B-B14F-4D97-AF65-F5344CB8AC3E}">
        <p14:creationId xmlns:p14="http://schemas.microsoft.com/office/powerpoint/2010/main" val="9543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  <p:extLst>
      <p:ext uri="{BB962C8B-B14F-4D97-AF65-F5344CB8AC3E}">
        <p14:creationId xmlns:p14="http://schemas.microsoft.com/office/powerpoint/2010/main" val="241745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  <p:extLst>
      <p:ext uri="{BB962C8B-B14F-4D97-AF65-F5344CB8AC3E}">
        <p14:creationId xmlns:p14="http://schemas.microsoft.com/office/powerpoint/2010/main" val="30508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50" baseline="30000" dirty="0">
                <a:solidFill>
                  <a:prstClr val="black"/>
                </a:solidFill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br>
              <a:rPr lang="en-US" sz="950" baseline="30000" dirty="0">
                <a:solidFill>
                  <a:prstClr val="black"/>
                </a:solidFill>
                <a:latin typeface="Arial" pitchFamily="-112" charset="0"/>
              </a:rPr>
            </a:br>
            <a:r>
              <a:rPr lang="en-US" sz="950" baseline="30000" dirty="0">
                <a:solidFill>
                  <a:prstClr val="black"/>
                </a:solidFill>
                <a:latin typeface="Arial" pitchFamily="-112" charset="0"/>
              </a:rPr>
              <a:t>SAND No. 2011–XXXXP.</a:t>
            </a:r>
          </a:p>
          <a:p>
            <a:pPr>
              <a:defRPr/>
            </a:pPr>
            <a:endParaRPr lang="en-US" sz="950" baseline="30000" dirty="0">
              <a:solidFill>
                <a:prstClr val="black"/>
              </a:solidFill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0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6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>
                <a:solidFill>
                  <a:prstClr val="black"/>
                </a:solidFill>
              </a:rPr>
              <a:pPr/>
              <a:t>11/1/2019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11FF40-0D55-42A7-A731-AAA54C31CA97}"/>
              </a:ext>
            </a:extLst>
          </p:cNvPr>
          <p:cNvSpPr/>
          <p:nvPr/>
        </p:nvSpPr>
        <p:spPr>
          <a:xfrm>
            <a:off x="234804" y="1062298"/>
            <a:ext cx="8674391" cy="73635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 modeling &amp; simulation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complex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multi-scale/multi-physics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 benefiting DOE nuclear weapons, national security &amp; climate missions.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D74C8-8E28-4551-BE94-6BF0A6B98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" y="3929620"/>
            <a:ext cx="2222930" cy="1375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A51C2-1A94-4013-BD20-9CB7A41D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6" y="2102950"/>
            <a:ext cx="2733172" cy="1826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0F568-9FD3-4D42-861E-A7670AF22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2" y="3467165"/>
            <a:ext cx="1314163" cy="1366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81747C-97EF-4764-A596-611891DD85C8}"/>
              </a:ext>
            </a:extLst>
          </p:cNvPr>
          <p:cNvSpPr txBox="1"/>
          <p:nvPr/>
        </p:nvSpPr>
        <p:spPr>
          <a:xfrm>
            <a:off x="331762" y="5340791"/>
            <a:ext cx="273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Model Order Reduction of Captive-Carry and Re-Entry Environments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78D94-5027-49C8-90E4-955F46AE7FCD}"/>
              </a:ext>
            </a:extLst>
          </p:cNvPr>
          <p:cNvSpPr/>
          <p:nvPr/>
        </p:nvSpPr>
        <p:spPr>
          <a:xfrm>
            <a:off x="88775" y="1987500"/>
            <a:ext cx="3166810" cy="418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F29B87-D6DF-448E-BC27-9DFF2E596819}"/>
              </a:ext>
            </a:extLst>
          </p:cNvPr>
          <p:cNvGrpSpPr/>
          <p:nvPr/>
        </p:nvGrpSpPr>
        <p:grpSpPr>
          <a:xfrm>
            <a:off x="3098034" y="1987500"/>
            <a:ext cx="3166810" cy="2172236"/>
            <a:chOff x="3164607" y="2158088"/>
            <a:chExt cx="3166810" cy="217223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305F47-C251-402C-8C52-E9B33D05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75" y="2459786"/>
              <a:ext cx="2533847" cy="181062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814574-CCED-4C73-904D-B9870D233373}"/>
                </a:ext>
              </a:extLst>
            </p:cNvPr>
            <p:cNvSpPr txBox="1"/>
            <p:nvPr/>
          </p:nvSpPr>
          <p:spPr>
            <a:xfrm>
              <a:off x="3164607" y="2158088"/>
              <a:ext cx="31668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Ice Sheet and Climate Modeling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46C86B-B6FF-4360-B48E-F155449B69A1}"/>
                </a:ext>
              </a:extLst>
            </p:cNvPr>
            <p:cNvSpPr/>
            <p:nvPr/>
          </p:nvSpPr>
          <p:spPr>
            <a:xfrm>
              <a:off x="3322696" y="2165535"/>
              <a:ext cx="2835865" cy="21647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B1B925-9BB5-44E8-ADF5-3D290052D3FA}"/>
              </a:ext>
            </a:extLst>
          </p:cNvPr>
          <p:cNvGrpSpPr/>
          <p:nvPr/>
        </p:nvGrpSpPr>
        <p:grpSpPr>
          <a:xfrm>
            <a:off x="3256123" y="4167183"/>
            <a:ext cx="5730644" cy="2004605"/>
            <a:chOff x="3322696" y="4337771"/>
            <a:chExt cx="5730644" cy="20046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112451-A9CC-47FE-9C01-7B0080DB2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4921" y="4396062"/>
              <a:ext cx="2222930" cy="147572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F795DB-9870-4AEA-A8B3-20984760A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77340" y="5449486"/>
              <a:ext cx="1947982" cy="80859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80E1BD-625B-4F77-AEAF-6535528B49DD}"/>
                </a:ext>
              </a:extLst>
            </p:cNvPr>
            <p:cNvSpPr/>
            <p:nvPr/>
          </p:nvSpPr>
          <p:spPr>
            <a:xfrm>
              <a:off x="6168086" y="5372833"/>
              <a:ext cx="26981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Shock Multi-Physics for Z-Machine Implosion and Advanced Armor Simulations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B4364A-2706-4AFB-96C4-EEDA18E9D965}"/>
                </a:ext>
              </a:extLst>
            </p:cNvPr>
            <p:cNvSpPr/>
            <p:nvPr/>
          </p:nvSpPr>
          <p:spPr>
            <a:xfrm>
              <a:off x="3322696" y="4337771"/>
              <a:ext cx="5730644" cy="2004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AC4F6F-167E-4FDC-A71D-A0B028D01BF3}"/>
              </a:ext>
            </a:extLst>
          </p:cNvPr>
          <p:cNvGrpSpPr/>
          <p:nvPr/>
        </p:nvGrpSpPr>
        <p:grpSpPr>
          <a:xfrm>
            <a:off x="5815771" y="1995265"/>
            <a:ext cx="3445934" cy="2962245"/>
            <a:chOff x="5882344" y="2165853"/>
            <a:chExt cx="3445934" cy="29622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182A80-C048-436B-A4AF-A2E0F09A1FE2}"/>
                </a:ext>
              </a:extLst>
            </p:cNvPr>
            <p:cNvSpPr/>
            <p:nvPr/>
          </p:nvSpPr>
          <p:spPr>
            <a:xfrm>
              <a:off x="6150291" y="2165853"/>
              <a:ext cx="2903049" cy="2962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A4F4F4-6D84-42FD-83BB-680B45C2B0B0}"/>
                </a:ext>
              </a:extLst>
            </p:cNvPr>
            <p:cNvSpPr/>
            <p:nvPr/>
          </p:nvSpPr>
          <p:spPr>
            <a:xfrm>
              <a:off x="5882344" y="4531720"/>
              <a:ext cx="34459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Multi-Scale Methods for System/ Component Failure Analyses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4FD7DF-44AD-4FCA-9504-F6A2FAA97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289" y="2188645"/>
              <a:ext cx="2134008" cy="2328008"/>
            </a:xfrm>
            <a:prstGeom prst="rect">
              <a:avLst/>
            </a:prstGeom>
          </p:spPr>
        </p:pic>
      </p:grpSp>
      <p:sp>
        <p:nvSpPr>
          <p:cNvPr id="24" name="Text Box 3">
            <a:extLst>
              <a:ext uri="{FF2B5EF4-FFF2-40B4-BE49-F238E27FC236}">
                <a16:creationId xmlns:a16="http://schemas.microsoft.com/office/drawing/2014/main" id="{AAE15B02-E2CC-4A08-A0E9-2A927425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63" y="30399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  <a:latin typeface="Calibri" panose="020F0502020204030204" pitchFamily="34" charset="0"/>
                <a:ea typeface="ＭＳ Ｐゴシック" charset="0"/>
              </a:rPr>
              <a:t>Irina Tezaur </a:t>
            </a:r>
          </a:p>
          <a:p>
            <a:pPr algn="ctr"/>
            <a:endParaRPr lang="en-US" sz="400" dirty="0">
              <a:solidFill>
                <a:schemeClr val="accent5"/>
              </a:solidFill>
              <a:latin typeface="Calibri" panose="020F0502020204030204" pitchFamily="34" charset="0"/>
              <a:ea typeface="ＭＳ Ｐゴシック" charset="0"/>
            </a:endParaRP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ＭＳ Ｐゴシック" charset="0"/>
              </a:rPr>
              <a:t>Quantitative Modeling &amp; Analysis Department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A0C42B-6382-4B62-9E82-1DDD2C9BE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520" y="2468985"/>
            <a:ext cx="439926" cy="967839"/>
          </a:xfrm>
          <a:prstGeom prst="rect">
            <a:avLst/>
          </a:prstGeom>
        </p:spPr>
      </p:pic>
      <p:sp>
        <p:nvSpPr>
          <p:cNvPr id="28" name="TextBox 2">
            <a:extLst>
              <a:ext uri="{FF2B5EF4-FFF2-40B4-BE49-F238E27FC236}">
                <a16:creationId xmlns:a16="http://schemas.microsoft.com/office/drawing/2014/main" id="{FE9235E2-F111-4A34-96D2-AD1150B137FA}"/>
              </a:ext>
            </a:extLst>
          </p:cNvPr>
          <p:cNvSpPr txBox="1"/>
          <p:nvPr/>
        </p:nvSpPr>
        <p:spPr>
          <a:xfrm>
            <a:off x="3708841" y="6513188"/>
            <a:ext cx="463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SAND2019-13465 PE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9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B4012-18A4-4A73-AB5E-DE431324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C951C-93A2-4E8E-AF3E-93F4ADD658E3}"/>
              </a:ext>
            </a:extLst>
          </p:cNvPr>
          <p:cNvSpPr txBox="1"/>
          <p:nvPr/>
        </p:nvSpPr>
        <p:spPr>
          <a:xfrm>
            <a:off x="1542197" y="2988860"/>
            <a:ext cx="58548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87776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28601" y="152400"/>
            <a:ext cx="8229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Calibri" panose="020F0502020204030204" pitchFamily="34" charset="0"/>
                <a:ea typeface="ＭＳ Ｐゴシック" charset="0"/>
              </a:rPr>
              <a:t>Computational Modeling &amp; 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01EA2-9D33-4D8E-BD53-5B545761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847725"/>
            <a:ext cx="3199255" cy="577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5B06FA-1B55-49ED-9362-808816F6D008}"/>
              </a:ext>
            </a:extLst>
          </p:cNvPr>
          <p:cNvSpPr txBox="1"/>
          <p:nvPr/>
        </p:nvSpPr>
        <p:spPr>
          <a:xfrm>
            <a:off x="3676650" y="847725"/>
            <a:ext cx="523874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Computational/mathematical modeling &amp; simulation can </a:t>
            </a:r>
            <a:r>
              <a:rPr lang="en-US" sz="2300" b="1" i="1" dirty="0">
                <a:latin typeface="Calibri" panose="020F0502020204030204" pitchFamily="34" charset="0"/>
                <a:cs typeface="Calibri" panose="020F0502020204030204" pitchFamily="34" charset="0"/>
              </a:rPr>
              <a:t>replace</a:t>
            </a: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and/or </a:t>
            </a:r>
            <a:r>
              <a:rPr lang="en-US" sz="2300" b="1" i="1" dirty="0">
                <a:latin typeface="Calibri" panose="020F0502020204030204" pitchFamily="34" charset="0"/>
                <a:cs typeface="Calibri" panose="020F0502020204030204" pitchFamily="34" charset="0"/>
              </a:rPr>
              <a:t>enhance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laboratory/field experiments, which can be costly and time-consuming.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It allows one to explore and evaluate </a:t>
            </a:r>
            <a:r>
              <a:rPr lang="en-US" sz="2300" b="1" i="1" dirty="0">
                <a:latin typeface="Calibri" panose="020F0502020204030204" pitchFamily="34" charset="0"/>
                <a:cs typeface="Calibri" panose="020F0502020204030204" pitchFamily="34" charset="0"/>
              </a:rPr>
              <a:t>multiple configuration settings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for engineering designs, and </a:t>
            </a:r>
            <a:r>
              <a:rPr lang="en-US" sz="2300" b="1" i="1" dirty="0">
                <a:latin typeface="Calibri" panose="020F0502020204030204" pitchFamily="34" charset="0"/>
                <a:cs typeface="Calibri" panose="020F0502020204030204" pitchFamily="34" charset="0"/>
              </a:rPr>
              <a:t>predict possible future scenarios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of interest worldwide (e.g., disease outbreaks, climate change).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FD435-52BF-4ED1-8CCC-97014365D76F}"/>
              </a:ext>
            </a:extLst>
          </p:cNvPr>
          <p:cNvSpPr/>
          <p:nvPr/>
        </p:nvSpPr>
        <p:spPr>
          <a:xfrm>
            <a:off x="3427856" y="5095875"/>
            <a:ext cx="5276850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Computer simulations can provide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actionable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information to support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public policy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decision making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D88C3-2B95-479B-9E14-E43E370EBCED}"/>
              </a:ext>
            </a:extLst>
          </p:cNvPr>
          <p:cNvSpPr txBox="1"/>
          <p:nvPr/>
        </p:nvSpPr>
        <p:spPr>
          <a:xfrm>
            <a:off x="439294" y="5640943"/>
            <a:ext cx="2162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Image from SNL’s Center for Computing Research (CCR) homepage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33E62D-5EF2-42E8-BE08-CE421BC0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79" y="2704890"/>
            <a:ext cx="1246272" cy="10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0" y="103325"/>
            <a:ext cx="8229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Calibri" panose="020F0502020204030204" pitchFamily="34" charset="0"/>
                <a:ea typeface="ＭＳ Ｐゴシック" charset="0"/>
              </a:rPr>
              <a:t>Model Order Reduction of the Captive-Carry and Re-Entry Environments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AD7C97-3E79-4716-8CE3-50FD129F6B19}"/>
              </a:ext>
            </a:extLst>
          </p:cNvPr>
          <p:cNvGrpSpPr/>
          <p:nvPr/>
        </p:nvGrpSpPr>
        <p:grpSpPr>
          <a:xfrm>
            <a:off x="4114800" y="1467964"/>
            <a:ext cx="4730960" cy="4745024"/>
            <a:chOff x="5215232" y="1690130"/>
            <a:chExt cx="4730960" cy="47450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AD74C8-8E28-4551-BE94-6BF0A6B9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492" y="4399568"/>
              <a:ext cx="3288700" cy="20355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7A51C2-1A94-4013-BD20-9CB7A41D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4450" y="1690130"/>
              <a:ext cx="4054022" cy="27094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F0F568-9FD3-4D42-861E-A7670AF22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232" y="3840476"/>
              <a:ext cx="1922476" cy="199937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BDDFF2-8912-4A60-90AF-AC67D90887E4}"/>
              </a:ext>
            </a:extLst>
          </p:cNvPr>
          <p:cNvSpPr txBox="1"/>
          <p:nvPr/>
        </p:nvSpPr>
        <p:spPr>
          <a:xfrm>
            <a:off x="200517" y="1344064"/>
            <a:ext cx="3611549" cy="4678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Data-driven approach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that speeds up simulations, which can take weeks even when run on massively parallel supercomputers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Enables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design quantification and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uncertainty quantification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Complements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experimental work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performed in Sandia’s wind tunnels.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4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DDFF2-8912-4A60-90AF-AC67D90887E4}"/>
              </a:ext>
            </a:extLst>
          </p:cNvPr>
          <p:cNvSpPr txBox="1"/>
          <p:nvPr/>
        </p:nvSpPr>
        <p:spPr>
          <a:xfrm>
            <a:off x="3418234" y="680086"/>
            <a:ext cx="5851244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Small-scale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defects can lead to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large-scale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structural failure (left).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Simulating multiple scales is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very challenging!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84256D94-992A-4235-8B60-FD4876425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325"/>
            <a:ext cx="8229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Calibri" panose="020F0502020204030204" pitchFamily="34" charset="0"/>
                <a:ea typeface="ＭＳ Ｐゴシック" charset="0"/>
              </a:rPr>
              <a:t>Multi-Scale Methods for System/Component Failure Analyses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65AE0E-388A-48C7-8059-D5F68BE79CFE}"/>
              </a:ext>
            </a:extLst>
          </p:cNvPr>
          <p:cNvGrpSpPr/>
          <p:nvPr/>
        </p:nvGrpSpPr>
        <p:grpSpPr>
          <a:xfrm>
            <a:off x="381597" y="1268285"/>
            <a:ext cx="2783238" cy="1475953"/>
            <a:chOff x="5834061" y="1120400"/>
            <a:chExt cx="3175856" cy="20077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2218C4-BEA9-4DB5-A344-B41336FC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4061" y="1138250"/>
              <a:ext cx="3175856" cy="1989935"/>
            </a:xfrm>
            <a:prstGeom prst="rect">
              <a:avLst/>
            </a:prstGeom>
          </p:spPr>
        </p:pic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52D9558-9A6F-429F-8963-092311C1D0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7448" y="1120400"/>
              <a:ext cx="2695077" cy="41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 algn="ctr">
                <a:buNone/>
              </a:pPr>
              <a:r>
                <a:rPr lang="en-US" sz="1250" dirty="0"/>
                <a:t>Roof failure of Boeing 737 aircraft due to fatigue cracks. </a:t>
              </a:r>
              <a:endParaRPr lang="en-US" sz="1250" i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D00D97-727D-4A82-A0D3-200A018580CE}"/>
              </a:ext>
            </a:extLst>
          </p:cNvPr>
          <p:cNvGrpSpPr/>
          <p:nvPr/>
        </p:nvGrpSpPr>
        <p:grpSpPr>
          <a:xfrm>
            <a:off x="76490" y="2898423"/>
            <a:ext cx="3306097" cy="3508653"/>
            <a:chOff x="5758004" y="3146035"/>
            <a:chExt cx="3306097" cy="35086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C38666-9AA2-4A72-940B-FB8B6235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8004" y="3146035"/>
              <a:ext cx="3216266" cy="3508653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17FE0AC9-388C-4BB6-8882-4A15178FBB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79877" y="4220938"/>
              <a:ext cx="3284224" cy="41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02E54"/>
                </a:buClr>
                <a:buFont typeface="Wingdings" pitchFamily="-111" charset="2"/>
                <a:buChar char="§"/>
                <a:defRPr sz="2400">
                  <a:solidFill>
                    <a:schemeClr val="tx1"/>
                  </a:solidFill>
                  <a:latin typeface="Calibri"/>
                  <a:ea typeface="ＭＳ Ｐゴシック" charset="-128"/>
                  <a:cs typeface="Calibri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-111" charset="2"/>
                <a:buChar char="§"/>
                <a:defRPr sz="20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E8C78"/>
                </a:buClr>
                <a:buFont typeface="Wingdings" pitchFamily="-111" charset="2"/>
                <a:buChar char="§"/>
                <a:defRPr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/>
                  <a:ea typeface="ＭＳ Ｐゴシック" pitchFamily="-112" charset="-128"/>
                  <a:cs typeface="Calibri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 algn="ctr">
                <a:buNone/>
              </a:pPr>
              <a:r>
                <a:rPr lang="en-US" sz="1300" dirty="0"/>
                <a:t>Components held together by fasteners</a:t>
              </a:r>
              <a:endParaRPr lang="en-US" sz="1300" i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DC8710-DDB6-42C2-9631-844668AB9B70}"/>
              </a:ext>
            </a:extLst>
          </p:cNvPr>
          <p:cNvGrpSpPr/>
          <p:nvPr/>
        </p:nvGrpSpPr>
        <p:grpSpPr>
          <a:xfrm>
            <a:off x="3382587" y="2151822"/>
            <a:ext cx="5714287" cy="4195830"/>
            <a:chOff x="8070" y="2558845"/>
            <a:chExt cx="5714287" cy="41958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6F979-F0B2-4712-BF58-F54985D9826E}"/>
                </a:ext>
              </a:extLst>
            </p:cNvPr>
            <p:cNvSpPr/>
            <p:nvPr/>
          </p:nvSpPr>
          <p:spPr>
            <a:xfrm>
              <a:off x="43717" y="2558845"/>
              <a:ext cx="5623922" cy="41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30581C1-4A09-46F4-B7C0-280EAE52A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930" y="4721990"/>
              <a:ext cx="4393222" cy="203268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84F451-A90A-421C-80DB-C1AB9A3EDE3B}"/>
                </a:ext>
              </a:extLst>
            </p:cNvPr>
            <p:cNvSpPr/>
            <p:nvPr/>
          </p:nvSpPr>
          <p:spPr>
            <a:xfrm>
              <a:off x="8070" y="3713106"/>
              <a:ext cx="571428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“Plug-and-play” multi-scale simulation framework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reduces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simulation time from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months to weeks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and enables exploration of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many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failure scenarios.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42F1E7-49DD-4E10-A099-679ABE67B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551" y="2709589"/>
              <a:ext cx="5330041" cy="99671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481D69E-8D48-428A-9FE5-E7767B341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230" y="4647717"/>
            <a:ext cx="485696" cy="10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6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443D48-B80B-4402-BC5D-4219F429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292" y="3423824"/>
            <a:ext cx="3291328" cy="29804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5452A9-171C-4E09-9B5B-5C12F56744A8}"/>
              </a:ext>
            </a:extLst>
          </p:cNvPr>
          <p:cNvSpPr txBox="1"/>
          <p:nvPr/>
        </p:nvSpPr>
        <p:spPr>
          <a:xfrm>
            <a:off x="0" y="3160565"/>
            <a:ext cx="5764721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are developing a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next-generation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ice model that will provide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actionable predictions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21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century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sea-level rise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supports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national security missions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part of DOE Energy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Exascale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Earth System Model (E3SM).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Related work involves detecting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Arctic tipping points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due to climate change using the E3SM and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data-driven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(machine-learned) models.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CA628-3B85-4C5A-AC2A-49E19D93B693}"/>
              </a:ext>
            </a:extLst>
          </p:cNvPr>
          <p:cNvGrpSpPr/>
          <p:nvPr/>
        </p:nvGrpSpPr>
        <p:grpSpPr>
          <a:xfrm>
            <a:off x="184282" y="1073694"/>
            <a:ext cx="5396155" cy="1755690"/>
            <a:chOff x="816098" y="1177821"/>
            <a:chExt cx="5396155" cy="175569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F96D32-7387-4A09-80D5-277DF87F0DF2}"/>
                </a:ext>
              </a:extLst>
            </p:cNvPr>
            <p:cNvSpPr/>
            <p:nvPr/>
          </p:nvSpPr>
          <p:spPr>
            <a:xfrm>
              <a:off x="2141984" y="1455501"/>
              <a:ext cx="40702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Motivation:</a:t>
              </a:r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 2007 IPCC AR declined to include estimates of future sea-level rise from ice sheet dynamics due to deficiencies in ice sheet models.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32394F2-04D2-4DE9-9566-E1A451984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44" y="1274238"/>
              <a:ext cx="1186740" cy="15628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48641E-8499-491D-8CC3-86B951EE2978}"/>
                </a:ext>
              </a:extLst>
            </p:cNvPr>
            <p:cNvSpPr/>
            <p:nvPr/>
          </p:nvSpPr>
          <p:spPr>
            <a:xfrm>
              <a:off x="816098" y="1177821"/>
              <a:ext cx="5378603" cy="17556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0A1591CC-6E53-4E06-ABB5-F01FC4FA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325"/>
            <a:ext cx="8229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Calibri" panose="020F0502020204030204" pitchFamily="34" charset="0"/>
                <a:ea typeface="ＭＳ Ｐゴシック" charset="0"/>
              </a:rPr>
              <a:t>Ice Sheet &amp; Climate Modeling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A26184C-7D41-462F-9D97-0BAB753E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90" y="1010696"/>
            <a:ext cx="2932532" cy="23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AD3C50F-0F52-41FD-9CB7-882CC7296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15026"/>
              </p:ext>
            </p:extLst>
          </p:nvPr>
        </p:nvGraphicFramePr>
        <p:xfrm>
          <a:off x="4737541" y="4702820"/>
          <a:ext cx="906459" cy="48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6" imgW="3415680" imgH="1841040" progId="">
                  <p:embed/>
                </p:oleObj>
              </mc:Choice>
              <mc:Fallback>
                <p:oleObj r:id="rId6" imgW="3415680" imgH="1841040" progId="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4C398EF-517F-4F58-95B9-DAA4B2C06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7541" y="4702820"/>
                        <a:ext cx="906459" cy="48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6EB02D-300E-456E-9D4C-1C479BB0C976}"/>
              </a:ext>
            </a:extLst>
          </p:cNvPr>
          <p:cNvSpPr txBox="1"/>
          <p:nvPr/>
        </p:nvSpPr>
        <p:spPr>
          <a:xfrm>
            <a:off x="5982111" y="834866"/>
            <a:ext cx="2932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>
                <a:latin typeface="Calibri" panose="020F0502020204030204" pitchFamily="34" charset="0"/>
                <a:cs typeface="Calibri" panose="020F0502020204030204" pitchFamily="34" charset="0"/>
              </a:rPr>
              <a:t>Most likely SLR by 2100</a:t>
            </a:r>
            <a:r>
              <a:rPr lang="en-US" sz="1300" i="1" dirty="0">
                <a:latin typeface="Calibri" panose="020F0502020204030204" pitchFamily="34" charset="0"/>
                <a:cs typeface="Calibri" panose="020F0502020204030204" pitchFamily="34" charset="0"/>
              </a:rPr>
              <a:t>: 0.8-1m</a:t>
            </a:r>
          </a:p>
          <a:p>
            <a:pPr algn="ctr"/>
            <a:endParaRPr lang="en-US" sz="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300" i="1" dirty="0">
                <a:latin typeface="Calibri" panose="020F0502020204030204" pitchFamily="34" charset="0"/>
                <a:cs typeface="Calibri" panose="020F0502020204030204" pitchFamily="34" charset="0"/>
              </a:rPr>
              <a:t>(2014 IPCC AR)</a:t>
            </a:r>
          </a:p>
        </p:txBody>
      </p:sp>
    </p:spTree>
    <p:extLst>
      <p:ext uri="{BB962C8B-B14F-4D97-AF65-F5344CB8AC3E}">
        <p14:creationId xmlns:p14="http://schemas.microsoft.com/office/powerpoint/2010/main" val="4051748996"/>
      </p:ext>
    </p:extLst>
  </p:cSld>
  <p:clrMapOvr>
    <a:masterClrMapping/>
  </p:clrMapOvr>
</p:sld>
</file>

<file path=ppt/theme/theme1.xml><?xml version="1.0" encoding="utf-8"?>
<a:theme xmlns:a="http://schemas.openxmlformats.org/drawingml/2006/main" name="1_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Sandia_CorpPresentation_Template.potx</Template>
  <TotalTime>10621</TotalTime>
  <Words>352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1_Sandia_CorpPresentation_Template1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Sandia National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Tezaur, Irina</cp:lastModifiedBy>
  <cp:revision>238</cp:revision>
  <dcterms:created xsi:type="dcterms:W3CDTF">2011-10-03T16:15:05Z</dcterms:created>
  <dcterms:modified xsi:type="dcterms:W3CDTF">2019-11-01T22:26:37Z</dcterms:modified>
</cp:coreProperties>
</file>