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36576000" cy="27432000"/>
  <p:notesSz cx="6858000" cy="9144000"/>
  <p:defaultTextStyle>
    <a:defPPr>
      <a:defRPr lang="en-US"/>
    </a:defPPr>
    <a:lvl1pPr marL="0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59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18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477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636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795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695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11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273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20072" autoAdjust="0"/>
    <p:restoredTop sz="94436" autoAdjust="0"/>
  </p:normalViewPr>
  <p:slideViewPr>
    <p:cSldViewPr snapToGrid="0" snapToObjects="1">
      <p:cViewPr>
        <p:scale>
          <a:sx n="200" d="100"/>
          <a:sy n="200" d="100"/>
        </p:scale>
        <p:origin x="-27720" y="-298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69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7D22-20B9-364E-B4D8-E9F9B2E2B538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9959A-D1B0-DA47-86FF-396E280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9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0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1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M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6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7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8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20B0-2207-4844-8ED1-48AD4D06A120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5916-94EF-2D41-8470-87A7F50C4C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7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65" y="25620111"/>
            <a:ext cx="2489179" cy="95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9" y="25632747"/>
            <a:ext cx="1552032" cy="389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" y="26189342"/>
            <a:ext cx="1440276" cy="4176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80506" y="25620111"/>
            <a:ext cx="6329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Sandia National Laboratories is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multimission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No. ____________</a:t>
            </a:r>
            <a:endParaRPr lang="en-US" sz="1200" dirty="0">
              <a:latin typeface="+mj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587498"/>
            <a:ext cx="36576000" cy="6837908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6"/>
          </a:p>
        </p:txBody>
      </p:sp>
    </p:spTree>
    <p:extLst>
      <p:ext uri="{BB962C8B-B14F-4D97-AF65-F5344CB8AC3E}">
        <p14:creationId xmlns:p14="http://schemas.microsoft.com/office/powerpoint/2010/main" val="16363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3" r:id="rId2"/>
    <p:sldLayoutId id="2147483684" r:id="rId3"/>
    <p:sldLayoutId id="2147483683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9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55" Type="http://schemas.openxmlformats.org/officeDocument/2006/relationships/image" Target="../media/image51.jpg"/><Relationship Id="rId63" Type="http://schemas.openxmlformats.org/officeDocument/2006/relationships/image" Target="../media/image54.png"/><Relationship Id="rId68" Type="http://schemas.openxmlformats.org/officeDocument/2006/relationships/image" Target="../media/image59.png"/><Relationship Id="rId76" Type="http://schemas.openxmlformats.org/officeDocument/2006/relationships/image" Target="../media/image68.png"/><Relationship Id="rId84" Type="http://schemas.openxmlformats.org/officeDocument/2006/relationships/image" Target="../media/image72.png"/><Relationship Id="rId89" Type="http://schemas.openxmlformats.org/officeDocument/2006/relationships/image" Target="../media/image80.png"/><Relationship Id="rId7" Type="http://schemas.openxmlformats.org/officeDocument/2006/relationships/image" Target="../media/image32.png"/><Relationship Id="rId71" Type="http://schemas.openxmlformats.org/officeDocument/2006/relationships/image" Target="../media/image58.emf"/><Relationship Id="rId92" Type="http://schemas.openxmlformats.org/officeDocument/2006/relationships/image" Target="../media/image83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70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3" Type="http://schemas.openxmlformats.org/officeDocument/2006/relationships/image" Target="../media/image49.jpg"/><Relationship Id="rId74" Type="http://schemas.openxmlformats.org/officeDocument/2006/relationships/image" Target="../media/image66.png"/><Relationship Id="rId79" Type="http://schemas.openxmlformats.org/officeDocument/2006/relationships/image" Target="../media/image75.png"/><Relationship Id="rId87" Type="http://schemas.openxmlformats.org/officeDocument/2006/relationships/image" Target="../media/image78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57" Type="http://schemas.openxmlformats.org/officeDocument/2006/relationships/image" Target="../media/image55.png"/><Relationship Id="rId61" Type="http://schemas.openxmlformats.org/officeDocument/2006/relationships/image" Target="../media/image550.png"/><Relationship Id="rId82" Type="http://schemas.openxmlformats.org/officeDocument/2006/relationships/image" Target="../media/image670.png"/><Relationship Id="rId90" Type="http://schemas.openxmlformats.org/officeDocument/2006/relationships/image" Target="../media/image81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31" Type="http://schemas.openxmlformats.org/officeDocument/2006/relationships/image" Target="../media/image44.png"/><Relationship Id="rId52" Type="http://schemas.openxmlformats.org/officeDocument/2006/relationships/image" Target="../media/image62.png"/><Relationship Id="rId65" Type="http://schemas.openxmlformats.org/officeDocument/2006/relationships/image" Target="../media/image57.png"/><Relationship Id="rId73" Type="http://schemas.openxmlformats.org/officeDocument/2006/relationships/image" Target="../media/image65.png"/><Relationship Id="rId78" Type="http://schemas.openxmlformats.org/officeDocument/2006/relationships/image" Target="../media/image74.png"/><Relationship Id="rId81" Type="http://schemas.openxmlformats.org/officeDocument/2006/relationships/image" Target="../media/image70.png"/><Relationship Id="rId86" Type="http://schemas.openxmlformats.org/officeDocument/2006/relationships/image" Target="../media/image77.png"/><Relationship Id="rId4" Type="http://schemas.openxmlformats.org/officeDocument/2006/relationships/image" Target="../media/image19.jp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56" Type="http://schemas.openxmlformats.org/officeDocument/2006/relationships/image" Target="../media/image52.jpg"/><Relationship Id="rId64" Type="http://schemas.openxmlformats.org/officeDocument/2006/relationships/image" Target="../media/image56.png"/><Relationship Id="rId69" Type="http://schemas.openxmlformats.org/officeDocument/2006/relationships/image" Target="../media/image60.png"/><Relationship Id="rId77" Type="http://schemas.openxmlformats.org/officeDocument/2006/relationships/image" Target="../media/image69.png"/><Relationship Id="rId8" Type="http://schemas.openxmlformats.org/officeDocument/2006/relationships/image" Target="../media/image21.png"/><Relationship Id="rId51" Type="http://schemas.openxmlformats.org/officeDocument/2006/relationships/image" Target="../media/image61.png"/><Relationship Id="rId72" Type="http://schemas.openxmlformats.org/officeDocument/2006/relationships/image" Target="../media/image64.png"/><Relationship Id="rId80" Type="http://schemas.openxmlformats.org/officeDocument/2006/relationships/image" Target="../media/image76.png"/><Relationship Id="rId85" Type="http://schemas.openxmlformats.org/officeDocument/2006/relationships/image" Target="../media/image73.png"/><Relationship Id="rId3" Type="http://schemas.openxmlformats.org/officeDocument/2006/relationships/image" Target="../media/image18.emf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67" Type="http://schemas.openxmlformats.org/officeDocument/2006/relationships/image" Target="../media/image58.png"/><Relationship Id="rId20" Type="http://schemas.openxmlformats.org/officeDocument/2006/relationships/image" Target="../media/image33.png"/><Relationship Id="rId54" Type="http://schemas.openxmlformats.org/officeDocument/2006/relationships/image" Target="../media/image50.jpg"/><Relationship Id="rId62" Type="http://schemas.openxmlformats.org/officeDocument/2006/relationships/image" Target="../media/image53.png"/><Relationship Id="rId70" Type="http://schemas.openxmlformats.org/officeDocument/2006/relationships/image" Target="../media/image63.png"/><Relationship Id="rId75" Type="http://schemas.openxmlformats.org/officeDocument/2006/relationships/image" Target="../media/image67.png"/><Relationship Id="rId83" Type="http://schemas.openxmlformats.org/officeDocument/2006/relationships/image" Target="../media/image71.png"/><Relationship Id="rId88" Type="http://schemas.openxmlformats.org/officeDocument/2006/relationships/image" Target="../media/image79.png"/><Relationship Id="rId91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9CC5287F-6213-49A8-8C7F-6705A86E9F9D}"/>
              </a:ext>
            </a:extLst>
          </p:cNvPr>
          <p:cNvSpPr/>
          <p:nvPr/>
        </p:nvSpPr>
        <p:spPr>
          <a:xfrm>
            <a:off x="35832738" y="25355941"/>
            <a:ext cx="706330" cy="1399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4C33CBB-052D-43E2-B03E-7533E3FC4A86}"/>
              </a:ext>
            </a:extLst>
          </p:cNvPr>
          <p:cNvSpPr/>
          <p:nvPr/>
        </p:nvSpPr>
        <p:spPr>
          <a:xfrm>
            <a:off x="62926" y="3632397"/>
            <a:ext cx="36454556" cy="2181558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Beam geometry that is clamped on both sides and has a Gaussian initial condition for the z-displacement.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719A9DF-D2E3-4779-9C71-4FD674DB6783}"/>
              </a:ext>
            </a:extLst>
          </p:cNvPr>
          <p:cNvSpPr/>
          <p:nvPr/>
        </p:nvSpPr>
        <p:spPr>
          <a:xfrm>
            <a:off x="31278316" y="24480143"/>
            <a:ext cx="5095695" cy="2230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8100" y="1664948"/>
            <a:ext cx="32346900" cy="1116352"/>
          </a:xfrm>
        </p:spPr>
        <p:txBody>
          <a:bodyPr>
            <a:noAutofit/>
          </a:bodyPr>
          <a:lstStyle/>
          <a:p>
            <a:r>
              <a:rPr lang="en-US" sz="6500" b="1" dirty="0">
                <a:solidFill>
                  <a:schemeClr val="bg1"/>
                </a:solidFill>
                <a:latin typeface="Gill Sans"/>
              </a:rPr>
              <a:t>The Schwarz Alternating Method for Concurrent Multiscale Coupling in Solid Mechanics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B594D8B-4D5D-46DA-9723-7BA6F056220D}"/>
              </a:ext>
            </a:extLst>
          </p:cNvPr>
          <p:cNvSpPr txBox="1">
            <a:spLocks/>
          </p:cNvSpPr>
          <p:nvPr/>
        </p:nvSpPr>
        <p:spPr>
          <a:xfrm>
            <a:off x="-914400" y="2630147"/>
            <a:ext cx="37719000" cy="3707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5200" dirty="0">
                <a:solidFill>
                  <a:schemeClr val="bg1"/>
                </a:solidFill>
              </a:rPr>
              <a:t>Alejandro Mota</a:t>
            </a:r>
            <a:r>
              <a:rPr lang="en-US" sz="5200" baseline="30000" dirty="0">
                <a:solidFill>
                  <a:schemeClr val="bg1"/>
                </a:solidFill>
              </a:rPr>
              <a:t>1</a:t>
            </a:r>
            <a:r>
              <a:rPr lang="en-US" sz="5200" dirty="0">
                <a:solidFill>
                  <a:schemeClr val="bg1"/>
                </a:solidFill>
              </a:rPr>
              <a:t>, Irina Tezaur</a:t>
            </a:r>
            <a:r>
              <a:rPr lang="en-US" sz="5200" baseline="30000" dirty="0">
                <a:solidFill>
                  <a:schemeClr val="bg1"/>
                </a:solidFill>
              </a:rPr>
              <a:t>2</a:t>
            </a:r>
            <a:r>
              <a:rPr lang="en-US" sz="5200" dirty="0">
                <a:solidFill>
                  <a:schemeClr val="bg1"/>
                </a:solidFill>
              </a:rPr>
              <a:t>, Coleman Alleman</a:t>
            </a:r>
            <a:r>
              <a:rPr lang="en-US" sz="5200" baseline="30000" dirty="0">
                <a:solidFill>
                  <a:schemeClr val="bg1"/>
                </a:solidFill>
              </a:rPr>
              <a:t>1</a:t>
            </a:r>
          </a:p>
          <a:p>
            <a:endParaRPr lang="en-US" sz="5200" baseline="30000" dirty="0">
              <a:solidFill>
                <a:schemeClr val="bg1"/>
              </a:solidFill>
            </a:endParaRPr>
          </a:p>
          <a:p>
            <a:endParaRPr lang="en-US" sz="5200" baseline="300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A5FA88-7ECA-476F-8385-B0EC4FD3DA17}"/>
              </a:ext>
            </a:extLst>
          </p:cNvPr>
          <p:cNvSpPr/>
          <p:nvPr/>
        </p:nvSpPr>
        <p:spPr>
          <a:xfrm>
            <a:off x="381000" y="3670301"/>
            <a:ext cx="11953374" cy="5835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5663873F-B3A9-47A5-9F01-E33E1F012625}"/>
              </a:ext>
            </a:extLst>
          </p:cNvPr>
          <p:cNvSpPr txBox="1">
            <a:spLocks/>
          </p:cNvSpPr>
          <p:nvPr/>
        </p:nvSpPr>
        <p:spPr>
          <a:xfrm>
            <a:off x="438150" y="3791015"/>
            <a:ext cx="10826750" cy="1101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Motivation for Concurrent Multiscale Coupling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E94184-EBDF-4727-ACCC-BA04D1EF18B6}"/>
              </a:ext>
            </a:extLst>
          </p:cNvPr>
          <p:cNvSpPr/>
          <p:nvPr/>
        </p:nvSpPr>
        <p:spPr>
          <a:xfrm>
            <a:off x="381000" y="9702140"/>
            <a:ext cx="11953374" cy="76895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7077EBB-E940-49F0-9DD5-79E9DC5DDB11}"/>
              </a:ext>
            </a:extLst>
          </p:cNvPr>
          <p:cNvSpPr txBox="1">
            <a:spLocks/>
          </p:cNvSpPr>
          <p:nvPr/>
        </p:nvSpPr>
        <p:spPr>
          <a:xfrm>
            <a:off x="438149" y="9931138"/>
            <a:ext cx="10700357" cy="14186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Schwarz Alternating Method for Domain Decomposition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3357DF-D2FD-4C8F-9D1C-1588E73E5A3F}"/>
              </a:ext>
            </a:extLst>
          </p:cNvPr>
          <p:cNvSpPr/>
          <p:nvPr/>
        </p:nvSpPr>
        <p:spPr>
          <a:xfrm>
            <a:off x="368157" y="17569049"/>
            <a:ext cx="11966217" cy="7089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7C6A59A1-9D35-4FCD-AEAC-480758F5E971}"/>
              </a:ext>
            </a:extLst>
          </p:cNvPr>
          <p:cNvSpPr txBox="1">
            <a:spLocks/>
          </p:cNvSpPr>
          <p:nvPr/>
        </p:nvSpPr>
        <p:spPr>
          <a:xfrm>
            <a:off x="729183" y="17679303"/>
            <a:ext cx="10924624" cy="1409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Schwarz Alternating Method for Multiscale Coupling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23A41C-FB2B-45DA-9455-F982763C3E81}"/>
              </a:ext>
            </a:extLst>
          </p:cNvPr>
          <p:cNvSpPr/>
          <p:nvPr/>
        </p:nvSpPr>
        <p:spPr>
          <a:xfrm>
            <a:off x="12535903" y="10696745"/>
            <a:ext cx="11685669" cy="6067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0238FFA0-1EF2-4D41-9F52-AAF6B10E3278}"/>
              </a:ext>
            </a:extLst>
          </p:cNvPr>
          <p:cNvSpPr txBox="1">
            <a:spLocks/>
          </p:cNvSpPr>
          <p:nvPr/>
        </p:nvSpPr>
        <p:spPr>
          <a:xfrm>
            <a:off x="12530892" y="10749281"/>
            <a:ext cx="11530260" cy="1380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Four Variants of Schwarz Alternating Method for </a:t>
            </a:r>
            <a:r>
              <a:rPr lang="en-US" sz="3500" dirty="0" err="1">
                <a:solidFill>
                  <a:schemeClr val="tx1"/>
                </a:solidFill>
              </a:rPr>
              <a:t>Quasistatics</a:t>
            </a:r>
            <a:endParaRPr lang="en-US" sz="35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6A847-6ABC-4474-B30B-8E27E1B00E80}"/>
              </a:ext>
            </a:extLst>
          </p:cNvPr>
          <p:cNvSpPr/>
          <p:nvPr/>
        </p:nvSpPr>
        <p:spPr>
          <a:xfrm>
            <a:off x="12545150" y="17025610"/>
            <a:ext cx="11676422" cy="5101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16EC6D71-75BB-4F65-9706-13D55F63962B}"/>
              </a:ext>
            </a:extLst>
          </p:cNvPr>
          <p:cNvSpPr txBox="1">
            <a:spLocks/>
          </p:cNvSpPr>
          <p:nvPr/>
        </p:nvSpPr>
        <p:spPr>
          <a:xfrm>
            <a:off x="13539879" y="17216440"/>
            <a:ext cx="8591550" cy="1380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Schwarz Alternating Method for Dynamics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EB1E35-E6A5-437A-9624-C7BE0D815F14}"/>
              </a:ext>
            </a:extLst>
          </p:cNvPr>
          <p:cNvSpPr/>
          <p:nvPr/>
        </p:nvSpPr>
        <p:spPr>
          <a:xfrm>
            <a:off x="12545150" y="22388566"/>
            <a:ext cx="11676423" cy="4125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2B4090E3-296C-40FB-9A17-925948420450}"/>
              </a:ext>
            </a:extLst>
          </p:cNvPr>
          <p:cNvSpPr txBox="1">
            <a:spLocks/>
          </p:cNvSpPr>
          <p:nvPr/>
        </p:nvSpPr>
        <p:spPr>
          <a:xfrm>
            <a:off x="12565724" y="22539719"/>
            <a:ext cx="11039455" cy="1474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Implementation within Albany Finite Element Code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D616D2-36D4-4AE8-8221-57F818D7076D}"/>
              </a:ext>
            </a:extLst>
          </p:cNvPr>
          <p:cNvSpPr/>
          <p:nvPr/>
        </p:nvSpPr>
        <p:spPr>
          <a:xfrm>
            <a:off x="12537996" y="3670301"/>
            <a:ext cx="11683577" cy="6802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8542F730-97AC-4FA3-BCFF-7D8A9FCD34F9}"/>
              </a:ext>
            </a:extLst>
          </p:cNvPr>
          <p:cNvSpPr txBox="1">
            <a:spLocks/>
          </p:cNvSpPr>
          <p:nvPr/>
        </p:nvSpPr>
        <p:spPr>
          <a:xfrm>
            <a:off x="12699557" y="3798637"/>
            <a:ext cx="11281384" cy="1543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Proof of Convergence for Finite-Deformation Solid Mechanics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E728CE-A1E5-4481-AD20-72ABCAA07DBB}"/>
              </a:ext>
            </a:extLst>
          </p:cNvPr>
          <p:cNvSpPr txBox="1"/>
          <p:nvPr/>
        </p:nvSpPr>
        <p:spPr>
          <a:xfrm>
            <a:off x="440427" y="4441667"/>
            <a:ext cx="794734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300" b="1" i="1" dirty="0">
                <a:latin typeface="Calibri" pitchFamily="34" charset="0"/>
                <a:cs typeface="Calibri" pitchFamily="34" charset="0"/>
              </a:rPr>
              <a:t>Large scale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structural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failure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frequently originates from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small scale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phenomena such as defects, microcracks, inhomogeneities and more, which grow quickly in unstable manner.</a:t>
            </a:r>
          </a:p>
          <a:p>
            <a:pPr>
              <a:defRPr/>
            </a:pPr>
            <a:endParaRPr lang="en-US" sz="1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Failure occurs due to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tightly coupled interaction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between small scale (stress concentrations, material instabilities, cracks, etc.) and large scale (vibration, impact, high loads and other perturbations).</a:t>
            </a:r>
          </a:p>
          <a:p>
            <a:endParaRPr lang="en-US" sz="23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5A4F04-FB67-4B16-BAA5-7CBCF2F2D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131" y="4541228"/>
            <a:ext cx="3207210" cy="2009581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C1363633-AD76-4517-B6D0-42FAB0A3E08C}"/>
              </a:ext>
            </a:extLst>
          </p:cNvPr>
          <p:cNvSpPr txBox="1">
            <a:spLocks/>
          </p:cNvSpPr>
          <p:nvPr/>
        </p:nvSpPr>
        <p:spPr bwMode="auto">
          <a:xfrm>
            <a:off x="8402783" y="6671933"/>
            <a:ext cx="3414189" cy="51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Roof failure of Boeing 737 aircraft due to fatigue cracks. From </a:t>
            </a:r>
            <a:r>
              <a:rPr lang="en-US" sz="1600" i="1" dirty="0" err="1"/>
              <a:t>imechanica.org</a:t>
            </a:r>
            <a:endParaRPr lang="en-US" sz="1600" i="1" dirty="0"/>
          </a:p>
        </p:txBody>
      </p:sp>
      <p:pic>
        <p:nvPicPr>
          <p:cNvPr id="34" name="Picture 33" descr="Coupling6Simplified.pdf">
            <a:extLst>
              <a:ext uri="{FF2B5EF4-FFF2-40B4-BE49-F238E27FC236}">
                <a16:creationId xmlns:a16="http://schemas.microsoft.com/office/drawing/2014/main" id="{ECA1CD74-DC0A-4519-9C8C-28F2622A1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734" y="7371844"/>
            <a:ext cx="2056756" cy="1823104"/>
          </a:xfrm>
          <a:prstGeom prst="rect">
            <a:avLst/>
          </a:prstGeom>
        </p:spPr>
      </p:pic>
      <p:sp>
        <p:nvSpPr>
          <p:cNvPr id="35" name="Subtitle 2">
            <a:extLst>
              <a:ext uri="{FF2B5EF4-FFF2-40B4-BE49-F238E27FC236}">
                <a16:creationId xmlns:a16="http://schemas.microsoft.com/office/drawing/2014/main" id="{B0B54764-C27D-47DE-B9E8-DC3563BF33E5}"/>
              </a:ext>
            </a:extLst>
          </p:cNvPr>
          <p:cNvSpPr txBox="1">
            <a:spLocks/>
          </p:cNvSpPr>
          <p:nvPr/>
        </p:nvSpPr>
        <p:spPr bwMode="auto">
          <a:xfrm>
            <a:off x="8042143" y="7684727"/>
            <a:ext cx="1789148" cy="66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Surface flaw in pressure vessel: interacts with microstructure, which may or may not lead to failure.</a:t>
            </a:r>
            <a:endParaRPr lang="en-US" sz="1600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A197C4-731B-4452-8DA0-FBCF3B1027CC}"/>
              </a:ext>
            </a:extLst>
          </p:cNvPr>
          <p:cNvSpPr txBox="1"/>
          <p:nvPr/>
        </p:nvSpPr>
        <p:spPr>
          <a:xfrm>
            <a:off x="1141671" y="7694746"/>
            <a:ext cx="6139802" cy="1508105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i="1" dirty="0">
                <a:latin typeface="Calibri" pitchFamily="34" charset="0"/>
                <a:cs typeface="Calibri" pitchFamily="34" charset="0"/>
              </a:rPr>
              <a:t>Concurrent multiscale methods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are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essential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for understanding and prediction of behavior of engineering systems when a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small scale failure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determines the performance of the entire system.</a:t>
            </a:r>
          </a:p>
        </p:txBody>
      </p:sp>
      <p:pic>
        <p:nvPicPr>
          <p:cNvPr id="45" name="Picture 44" descr="schwarz.jpg">
            <a:extLst>
              <a:ext uri="{FF2B5EF4-FFF2-40B4-BE49-F238E27FC236}">
                <a16:creationId xmlns:a16="http://schemas.microsoft.com/office/drawing/2014/main" id="{E4E8C89A-1CA1-43D8-AFBD-8C0F21B8F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837" y="10603252"/>
            <a:ext cx="976546" cy="1343267"/>
          </a:xfrm>
          <a:prstGeom prst="rect">
            <a:avLst/>
          </a:prstGeom>
        </p:spPr>
      </p:pic>
      <p:pic>
        <p:nvPicPr>
          <p:cNvPr id="46" name="Picture 45" descr="Schwarz-domains.png">
            <a:extLst>
              <a:ext uri="{FF2B5EF4-FFF2-40B4-BE49-F238E27FC236}">
                <a16:creationId xmlns:a16="http://schemas.microsoft.com/office/drawing/2014/main" id="{631D5E68-939E-4EF5-91B0-7D8F6A207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3" y="12337130"/>
            <a:ext cx="1640296" cy="294374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CA69814-C2EE-4807-A417-8CF049EC74D0}"/>
              </a:ext>
            </a:extLst>
          </p:cNvPr>
          <p:cNvSpPr txBox="1"/>
          <p:nvPr/>
        </p:nvSpPr>
        <p:spPr>
          <a:xfrm>
            <a:off x="531083" y="11209528"/>
            <a:ext cx="9190626" cy="8002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Calibri" pitchFamily="34" charset="0"/>
                <a:cs typeface="Calibri" pitchFamily="34" charset="0"/>
              </a:rPr>
              <a:t>Simple idea: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82771D42-3E1C-4CC3-8DFD-A8C536A605D3}"/>
              </a:ext>
            </a:extLst>
          </p:cNvPr>
          <p:cNvSpPr txBox="1">
            <a:spLocks/>
          </p:cNvSpPr>
          <p:nvPr/>
        </p:nvSpPr>
        <p:spPr bwMode="auto">
          <a:xfrm>
            <a:off x="2321462" y="12335320"/>
            <a:ext cx="9547691" cy="3067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2300" b="1" i="1" dirty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2300" i="1" dirty="0">
                <a:latin typeface="Symbol"/>
                <a:cs typeface="Wingdings 2" charset="2"/>
              </a:rPr>
              <a:t>W</a:t>
            </a:r>
            <a:r>
              <a:rPr lang="en-US" sz="2300" baseline="-25000" dirty="0">
                <a:latin typeface="Symbol"/>
                <a:cs typeface="Wingdings 2" charset="2"/>
              </a:rPr>
              <a:t>1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23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2300" i="1" dirty="0">
                <a:latin typeface="Symbol"/>
                <a:cs typeface="Wingdings 2" charset="2"/>
              </a:rPr>
              <a:t>G</a:t>
            </a:r>
            <a:r>
              <a:rPr lang="en-US" sz="2300" baseline="-25000" dirty="0">
                <a:latin typeface="Symbol"/>
                <a:cs typeface="Wingdings 2" charset="2"/>
              </a:rPr>
              <a:t>1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10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2300" b="1" i="1" dirty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2300" i="1" dirty="0">
                <a:latin typeface="Symbol"/>
                <a:cs typeface="Wingdings 2" charset="2"/>
              </a:rPr>
              <a:t>W</a:t>
            </a:r>
            <a:r>
              <a:rPr lang="en-US" sz="2300" baseline="-25000" dirty="0">
                <a:latin typeface="Symbol"/>
                <a:cs typeface="Wingdings 2" charset="2"/>
              </a:rPr>
              <a:t>1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2300" i="1" dirty="0">
                <a:latin typeface="Symbol"/>
                <a:cs typeface="Wingdings 2" charset="2"/>
              </a:rPr>
              <a:t>W</a:t>
            </a:r>
            <a:r>
              <a:rPr lang="en-US" sz="2300" baseline="-25000" dirty="0">
                <a:latin typeface="Symbol"/>
                <a:cs typeface="Wingdings 2" charset="2"/>
              </a:rPr>
              <a:t>2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23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2300" i="1" dirty="0">
                <a:latin typeface="Symbol"/>
                <a:cs typeface="Wingdings 2" charset="2"/>
              </a:rPr>
              <a:t>G</a:t>
            </a:r>
            <a:r>
              <a:rPr lang="en-US" sz="2300" baseline="-25000" dirty="0">
                <a:latin typeface="Symbol"/>
                <a:cs typeface="Wingdings 2" charset="2"/>
              </a:rPr>
              <a:t>2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2300" i="1" dirty="0">
                <a:latin typeface="Symbol"/>
                <a:cs typeface="Wingdings 2" charset="2"/>
              </a:rPr>
              <a:t>W</a:t>
            </a:r>
            <a:r>
              <a:rPr lang="en-US" sz="2300" baseline="-25000" dirty="0">
                <a:latin typeface="Symbol"/>
                <a:cs typeface="Wingdings 2" charset="2"/>
              </a:rPr>
              <a:t>1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2300" i="1" dirty="0">
                <a:latin typeface="Symbol"/>
                <a:cs typeface="Wingdings 2" charset="2"/>
              </a:rPr>
              <a:t>W</a:t>
            </a:r>
            <a:r>
              <a:rPr lang="en-US" sz="2300" baseline="-25000" dirty="0">
                <a:latin typeface="Symbol"/>
                <a:cs typeface="Wingdings 2" charset="2"/>
              </a:rPr>
              <a:t>2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2300" i="1" dirty="0">
                <a:latin typeface="Symbol"/>
                <a:cs typeface="Wingdings 2" charset="2"/>
              </a:rPr>
              <a:t>W</a:t>
            </a:r>
            <a:r>
              <a:rPr lang="en-US" sz="2300" baseline="-25000" dirty="0">
                <a:latin typeface="Symbol"/>
                <a:cs typeface="Wingdings 2" charset="2"/>
              </a:rPr>
              <a:t>1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23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2300" i="1" dirty="0">
                <a:latin typeface="Symbol"/>
                <a:cs typeface="Wingdings 2" charset="2"/>
              </a:rPr>
              <a:t>G</a:t>
            </a:r>
            <a:r>
              <a:rPr lang="en-US" sz="2300" baseline="-25000" dirty="0">
                <a:latin typeface="Symbol"/>
                <a:cs typeface="Wingdings 2" charset="2"/>
              </a:rPr>
              <a:t>1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2300" i="1" dirty="0">
                <a:latin typeface="Symbol"/>
                <a:cs typeface="Wingdings 2" charset="2"/>
              </a:rPr>
              <a:t>W</a:t>
            </a:r>
            <a:r>
              <a:rPr lang="en-US" sz="2300" baseline="-25000" dirty="0">
                <a:latin typeface="Symbol"/>
                <a:cs typeface="Wingdings 2" charset="2"/>
              </a:rPr>
              <a:t>2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34D0CF2-B102-4AAE-A51C-1BFAD1088B08}"/>
                  </a:ext>
                </a:extLst>
              </p:cNvPr>
              <p:cNvSpPr txBox="1"/>
              <p:nvPr/>
            </p:nvSpPr>
            <p:spPr>
              <a:xfrm>
                <a:off x="5698343" y="13293190"/>
                <a:ext cx="6075561" cy="40011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u="sng" dirty="0">
                    <a:latin typeface="Calibri" panose="020F0502020204030204" pitchFamily="34" charset="0"/>
                  </a:rPr>
                  <a:t>Requirement for convergence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34D0CF2-B102-4AAE-A51C-1BFAD1088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343" y="13293190"/>
                <a:ext cx="6075561" cy="400110"/>
              </a:xfrm>
              <a:prstGeom prst="rect">
                <a:avLst/>
              </a:prstGeom>
              <a:blipFill>
                <a:blip r:embed="rId7"/>
                <a:stretch>
                  <a:fillRect t="-7463" b="-253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656901D2-FDAA-43AD-BE54-F0073A788BC2}"/>
              </a:ext>
            </a:extLst>
          </p:cNvPr>
          <p:cNvSpPr txBox="1"/>
          <p:nvPr/>
        </p:nvSpPr>
        <p:spPr>
          <a:xfrm>
            <a:off x="5127121" y="12190460"/>
            <a:ext cx="3866147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Basic Schwarz Algorithm</a:t>
            </a:r>
            <a:endParaRPr lang="en-US" sz="2300" dirty="0"/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D86EA6C0-A145-431E-80DD-3C3F0B8EAC76}"/>
              </a:ext>
            </a:extLst>
          </p:cNvPr>
          <p:cNvSpPr txBox="1">
            <a:spLocks/>
          </p:cNvSpPr>
          <p:nvPr/>
        </p:nvSpPr>
        <p:spPr bwMode="auto">
          <a:xfrm>
            <a:off x="417399" y="10584737"/>
            <a:ext cx="9974027" cy="48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300" kern="1200" dirty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PDE</a:t>
            </a:r>
            <a:r>
              <a:rPr lang="en-US" sz="2300" kern="1200" dirty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473FA97E-FDA1-4708-A166-D5B193E06C87}"/>
              </a:ext>
            </a:extLst>
          </p:cNvPr>
          <p:cNvSpPr txBox="1">
            <a:spLocks/>
          </p:cNvSpPr>
          <p:nvPr/>
        </p:nvSpPr>
        <p:spPr bwMode="auto">
          <a:xfrm>
            <a:off x="9559090" y="11995890"/>
            <a:ext cx="2438400" cy="16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H. Schwarz (1843 – 1921)</a:t>
            </a:r>
            <a:endParaRPr lang="en-US" sz="16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2CA7B2-0678-475A-BCCF-8B3D06FD10A0}"/>
              </a:ext>
            </a:extLst>
          </p:cNvPr>
          <p:cNvSpPr txBox="1"/>
          <p:nvPr/>
        </p:nvSpPr>
        <p:spPr>
          <a:xfrm>
            <a:off x="822025" y="15402436"/>
            <a:ext cx="115123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300" dirty="0">
                <a:latin typeface="Calibri" panose="020F0502020204030204" pitchFamily="34" charset="0"/>
              </a:rPr>
              <a:t>Schwarz alternating method most commonly used as a </a:t>
            </a:r>
            <a:r>
              <a:rPr lang="en-US" sz="2300" b="1" i="1" dirty="0">
                <a:latin typeface="Calibri" panose="020F0502020204030204" pitchFamily="34" charset="0"/>
              </a:rPr>
              <a:t>preconditioner</a:t>
            </a:r>
            <a:r>
              <a:rPr lang="en-US" sz="2300" dirty="0">
                <a:latin typeface="Calibri" panose="020F0502020204030204" pitchFamily="34" charset="0"/>
              </a:rPr>
              <a:t> for </a:t>
            </a:r>
            <a:r>
              <a:rPr lang="en-US" sz="2300" dirty="0" err="1">
                <a:latin typeface="Calibri" panose="020F0502020204030204" pitchFamily="34" charset="0"/>
              </a:rPr>
              <a:t>Krylov</a:t>
            </a:r>
            <a:r>
              <a:rPr lang="en-US" sz="2300" dirty="0">
                <a:latin typeface="Calibri" panose="020F0502020204030204" pitchFamily="34" charset="0"/>
              </a:rPr>
              <a:t> iterative methods to solve linear algebraic equations.</a:t>
            </a:r>
          </a:p>
          <a:p>
            <a:endParaRPr lang="en-US" sz="2300" dirty="0">
              <a:latin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226E2A-D170-4C5C-9A57-35BDA1D7FC52}"/>
              </a:ext>
            </a:extLst>
          </p:cNvPr>
          <p:cNvSpPr txBox="1"/>
          <p:nvPr/>
        </p:nvSpPr>
        <p:spPr>
          <a:xfrm>
            <a:off x="2007288" y="16374286"/>
            <a:ext cx="8384138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Calibri" panose="020F0502020204030204" pitchFamily="34" charset="0"/>
              </a:rPr>
              <a:t>Novel idea: </a:t>
            </a:r>
            <a:r>
              <a:rPr lang="en-US" sz="2300" dirty="0">
                <a:latin typeface="Calibri" panose="020F0502020204030204" pitchFamily="34" charset="0"/>
              </a:rPr>
              <a:t>using the Schwarz alternating as a </a:t>
            </a:r>
            <a:r>
              <a:rPr lang="en-US" sz="2300" b="1" i="1" dirty="0">
                <a:latin typeface="Calibri" panose="020F0502020204030204" pitchFamily="34" charset="0"/>
              </a:rPr>
              <a:t>discretization method </a:t>
            </a:r>
            <a:r>
              <a:rPr lang="en-US" sz="2300" dirty="0">
                <a:latin typeface="Calibri" panose="020F0502020204030204" pitchFamily="34" charset="0"/>
              </a:rPr>
              <a:t>for solving multi-scale partial differential equations (PDEs).</a:t>
            </a:r>
            <a:endParaRPr lang="en-US" sz="2300" dirty="0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0EEA10E4-0F80-429F-A479-99A89C1252CA}"/>
              </a:ext>
            </a:extLst>
          </p:cNvPr>
          <p:cNvSpPr txBox="1">
            <a:spLocks/>
          </p:cNvSpPr>
          <p:nvPr/>
        </p:nvSpPr>
        <p:spPr bwMode="auto">
          <a:xfrm>
            <a:off x="543244" y="21339360"/>
            <a:ext cx="10821807" cy="30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Allows the coupling of regions with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different non-conforming meshes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, and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different levels of refinement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Information is exchanged among two or more regions, making coupling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2300" b="1" i="1" dirty="0"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can be used for the different regions.</a:t>
            </a:r>
          </a:p>
          <a:p>
            <a:pPr>
              <a:defRPr/>
            </a:pPr>
            <a:r>
              <a:rPr lang="en-US" sz="2300" b="1" i="1" dirty="0">
                <a:latin typeface="Calibri" pitchFamily="34" charset="0"/>
                <a:cs typeface="Calibri" pitchFamily="34" charset="0"/>
              </a:rPr>
              <a:t>Different material models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can be coupled provided that they are compatible in the overlap region.</a:t>
            </a:r>
          </a:p>
          <a:p>
            <a:pPr>
              <a:defRPr/>
            </a:pPr>
            <a:r>
              <a:rPr lang="en-US" sz="2300" dirty="0"/>
              <a:t>Simplifies the task of </a:t>
            </a:r>
            <a:r>
              <a:rPr lang="en-US" sz="2300" b="1" i="1" dirty="0"/>
              <a:t>meshing complex geometries </a:t>
            </a:r>
            <a:r>
              <a:rPr lang="en-US" sz="2300" dirty="0"/>
              <a:t>for the different scales.</a:t>
            </a: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23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0584C09-3C2B-4B80-A37E-5FC31EDE1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10" y="18802250"/>
            <a:ext cx="8822911" cy="2258467"/>
          </a:xfrm>
          <a:prstGeom prst="rect">
            <a:avLst/>
          </a:prstGeom>
        </p:spPr>
      </p:pic>
      <p:pic>
        <p:nvPicPr>
          <p:cNvPr id="57" name="Picture 56" descr="Screen Shot 2015-10-25 at 10.37.18 .png">
            <a:extLst>
              <a:ext uri="{FF2B5EF4-FFF2-40B4-BE49-F238E27FC236}">
                <a16:creationId xmlns:a16="http://schemas.microsoft.com/office/drawing/2014/main" id="{A06D9C6B-DE5D-4D87-B596-89BFC0808D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28" y="19571142"/>
            <a:ext cx="1818502" cy="102111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D62080-C540-42D1-9A03-F63BA7A51C5D}"/>
              </a:ext>
            </a:extLst>
          </p:cNvPr>
          <p:cNvSpPr txBox="1"/>
          <p:nvPr/>
        </p:nvSpPr>
        <p:spPr>
          <a:xfrm>
            <a:off x="4706230" y="21028491"/>
            <a:ext cx="2485033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  <a:endParaRPr lang="en-US" sz="23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8F138B-3400-49C0-AE4D-FBF3F5BD4590}"/>
              </a:ext>
            </a:extLst>
          </p:cNvPr>
          <p:cNvSpPr txBox="1"/>
          <p:nvPr/>
        </p:nvSpPr>
        <p:spPr>
          <a:xfrm>
            <a:off x="3900752" y="18384610"/>
            <a:ext cx="4579169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Pseudo-code for </a:t>
            </a:r>
            <a:r>
              <a:rPr lang="en-US" sz="23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Quasistatics</a:t>
            </a:r>
            <a:r>
              <a:rPr lang="en-US" sz="23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US" sz="23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4A89154F-5CB1-4CA0-A5C7-EED5488DA41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32663" y="5580468"/>
                <a:ext cx="11688910" cy="2603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defRPr/>
                </a:pPr>
                <a:r>
                  <a:rPr lang="en-US" sz="2300" b="1" u="sng" kern="1200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 L. </a:t>
                </a:r>
                <a:r>
                  <a:rPr lang="en-US" sz="2300" b="1" u="sng" kern="1200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Sobolev</a:t>
                </a:r>
                <a:r>
                  <a:rPr lang="en-US" sz="2300" b="1" u="sng" kern="1200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(1936)</a:t>
                </a:r>
                <a:r>
                  <a:rPr lang="en-US" sz="2300" u="sng" kern="1200" dirty="0"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  posed Schwarz method for </a:t>
                </a:r>
                <a:r>
                  <a:rPr lang="en-US" sz="2300" b="1" i="1" kern="1200" dirty="0">
                    <a:latin typeface="Calibri" pitchFamily="34" charset="0"/>
                    <a:cs typeface="Calibri" pitchFamily="34" charset="0"/>
                  </a:rPr>
                  <a:t>linear elasticity 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in </a:t>
                </a:r>
                <a:r>
                  <a:rPr lang="en-US" sz="2300" kern="1200" dirty="0" err="1">
                    <a:latin typeface="Calibri" pitchFamily="34" charset="0"/>
                    <a:cs typeface="Calibri" pitchFamily="34" charset="0"/>
                  </a:rPr>
                  <a:t>variational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 form and </a:t>
                </a:r>
                <a:r>
                  <a:rPr lang="en-US" sz="2300" b="1" i="1" dirty="0">
                    <a:latin typeface="Calibri" pitchFamily="34" charset="0"/>
                    <a:cs typeface="Calibri" pitchFamily="34" charset="0"/>
                  </a:rPr>
                  <a:t>proved method’s convergence</a:t>
                </a:r>
                <a:r>
                  <a:rPr lang="en-US" sz="2300" dirty="0">
                    <a:latin typeface="Calibri" pitchFamily="34" charset="0"/>
                    <a:cs typeface="Calibri" pitchFamily="34" charset="0"/>
                  </a:rPr>
                  <a:t> by proposing a convergent sequence of energy functionals.</a:t>
                </a: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 marL="0" indent="0">
                  <a:buNone/>
                  <a:defRPr/>
                </a:pPr>
                <a:r>
                  <a:rPr lang="en-US" sz="400" dirty="0">
                    <a:latin typeface="Calibri" pitchFamily="34" charset="0"/>
                    <a:cs typeface="Calibri" pitchFamily="34" charset="0"/>
                  </a:rPr>
                  <a:t> </a:t>
                </a:r>
              </a:p>
              <a:p>
                <a:pPr>
                  <a:defRPr/>
                </a:pPr>
                <a:r>
                  <a:rPr lang="en-US" sz="2300" b="1" u="sng" kern="1200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 G. </a:t>
                </a:r>
                <a:r>
                  <a:rPr lang="en-US" sz="2300" b="1" u="sng" kern="1200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Mikhlin</a:t>
                </a:r>
                <a:r>
                  <a:rPr lang="en-US" sz="2300" b="1" u="sng" kern="1200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(1951):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300" b="1" i="1" kern="1200" dirty="0">
                    <a:latin typeface="Calibri" pitchFamily="34" charset="0"/>
                    <a:cs typeface="Calibri" pitchFamily="34" charset="0"/>
                  </a:rPr>
                  <a:t>proved convergence 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of Schwarz method for general linear elliptic </a:t>
                </a:r>
                <a:r>
                  <a:rPr lang="en-US" sz="2300" dirty="0">
                    <a:latin typeface="Calibri" pitchFamily="34" charset="0"/>
                    <a:cs typeface="Calibri" pitchFamily="34" charset="0"/>
                  </a:rPr>
                  <a:t>PDEs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endParaRPr lang="en-US" sz="400" kern="12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23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A. Mota, I. Tezaur, C. Alleman (2017)*:</a:t>
                </a:r>
                <a:r>
                  <a:rPr lang="en-US" sz="23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derived a </a:t>
                </a:r>
                <a:r>
                  <a:rPr lang="en-US" sz="2300" b="1" i="1" kern="1200" dirty="0">
                    <a:latin typeface="Calibri" pitchFamily="34" charset="0"/>
                    <a:cs typeface="Calibri" pitchFamily="34" charset="0"/>
                  </a:rPr>
                  <a:t>proof of convergence 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of the alternating Schwarz method for the </a:t>
                </a:r>
                <a:r>
                  <a:rPr lang="en-US" sz="2300" b="1" i="1" kern="1200" dirty="0">
                    <a:latin typeface="Calibri" pitchFamily="34" charset="0"/>
                    <a:cs typeface="Calibri" pitchFamily="34" charset="0"/>
                  </a:rPr>
                  <a:t>finite deformation </a:t>
                </a:r>
                <a:r>
                  <a:rPr lang="en-US" sz="2300" b="1" i="1" kern="1200" dirty="0" err="1">
                    <a:latin typeface="Calibri" pitchFamily="34" charset="0"/>
                    <a:cs typeface="Calibri" pitchFamily="34" charset="0"/>
                  </a:rPr>
                  <a:t>quasistatic</a:t>
                </a:r>
                <a:r>
                  <a:rPr lang="en-US" sz="2300" b="1" i="1" kern="1200" dirty="0">
                    <a:latin typeface="Calibri" pitchFamily="34" charset="0"/>
                    <a:cs typeface="Calibri" pitchFamily="34" charset="0"/>
                  </a:rPr>
                  <a:t> nonlinear PDEs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 (assuming the energy functional </a:t>
                </a:r>
                <a14:m>
                  <m:oMath xmlns:m="http://schemas.openxmlformats.org/officeDocument/2006/math">
                    <m:r>
                      <a:rPr lang="el-GR" sz="2300" b="1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2300" b="0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2300" b="1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2300" b="0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 defined below is </a:t>
                </a:r>
                <a:r>
                  <a:rPr lang="en-US" sz="2300" b="1" i="1" dirty="0">
                    <a:latin typeface="Calibri" pitchFamily="34" charset="0"/>
                    <a:cs typeface="Calibri" pitchFamily="34" charset="0"/>
                  </a:rPr>
                  <a:t>quasi-convex</a:t>
                </a:r>
                <a:r>
                  <a:rPr lang="en-US" sz="2300" dirty="0">
                    <a:latin typeface="Calibri" pitchFamily="34" charset="0"/>
                    <a:cs typeface="Calibri" pitchFamily="34" charset="0"/>
                  </a:rPr>
                  <a:t>), 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and determined a </a:t>
                </a:r>
                <a:r>
                  <a:rPr lang="en-US" sz="2300" b="1" i="1" kern="1200" dirty="0">
                    <a:latin typeface="Calibri" pitchFamily="34" charset="0"/>
                    <a:cs typeface="Calibri" pitchFamily="34" charset="0"/>
                  </a:rPr>
                  <a:t>geometric convergence rate 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for the finite deformation </a:t>
                </a:r>
                <a:r>
                  <a:rPr lang="en-US" sz="2300" kern="1200" dirty="0" err="1">
                    <a:latin typeface="Calibri" pitchFamily="34" charset="0"/>
                    <a:cs typeface="Calibri" pitchFamily="34" charset="0"/>
                  </a:rPr>
                  <a:t>quasistatic</a:t>
                </a:r>
                <a:r>
                  <a:rPr lang="en-US" sz="2300" kern="1200" dirty="0">
                    <a:latin typeface="Calibri" pitchFamily="34" charset="0"/>
                    <a:cs typeface="Calibri" pitchFamily="34" charset="0"/>
                  </a:rPr>
                  <a:t> problem.</a:t>
                </a:r>
              </a:p>
            </p:txBody>
          </p:sp>
        </mc:Choice>
        <mc:Fallback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4A89154F-5CB1-4CA0-A5C7-EED5488DA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32663" y="5580468"/>
                <a:ext cx="11688910" cy="2603011"/>
              </a:xfrm>
              <a:prstGeom prst="rect">
                <a:avLst/>
              </a:prstGeom>
              <a:blipFill>
                <a:blip r:embed="rId10"/>
                <a:stretch>
                  <a:fillRect l="-626" t="-1639" b="-140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358B4BE-B30B-4404-9BC6-480C15F046D9}"/>
                  </a:ext>
                </a:extLst>
              </p:cNvPr>
              <p:cNvSpPr txBox="1"/>
              <p:nvPr/>
            </p:nvSpPr>
            <p:spPr>
              <a:xfrm>
                <a:off x="14656751" y="8611807"/>
                <a:ext cx="8060357" cy="9210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sz="2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d>
                      <m:dPr>
                        <m:begChr m:val="["/>
                        <m:endChr m:val="]"/>
                        <m:ctrl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1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nary>
                    <m:nary>
                      <m:naryPr>
                        <m:ctrl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r>
                          <a:rPr lang="en-US" sz="2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sz="2100" dirty="0"/>
                  <a:t>-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1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1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1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sz="21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b="1" i="1" dirty="0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  <m:r>
                          <m:rPr>
                            <m:brk m:alnAt="23"/>
                          </m:rPr>
                          <a:rPr lang="en-US" sz="21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brk m:alnAt="23"/>
                          </m:rPr>
                          <a:rPr lang="en-US" sz="2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US" sz="2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brk m:alnAt="23"/>
                          </m:rPr>
                          <a:rPr lang="en-US" sz="2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1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nary>
                  </m:oMath>
                </a14:m>
                <a:endParaRPr lang="en-US" sz="21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358B4BE-B30B-4404-9BC6-480C15F04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751" y="8611807"/>
                <a:ext cx="8060357" cy="9210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C2DBDE5D-4A38-4ABF-8F19-1A11A03BCCBA}"/>
              </a:ext>
            </a:extLst>
          </p:cNvPr>
          <p:cNvSpPr txBox="1"/>
          <p:nvPr/>
        </p:nvSpPr>
        <p:spPr>
          <a:xfrm>
            <a:off x="14091987" y="4525183"/>
            <a:ext cx="7799865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Calibri" panose="020F0502020204030204" pitchFamily="34" charset="0"/>
              </a:rPr>
              <a:t>Using the Schwarz alternating as a </a:t>
            </a:r>
            <a:r>
              <a:rPr lang="en-US" sz="2300" b="1" i="1" dirty="0">
                <a:latin typeface="Calibri" panose="020F0502020204030204" pitchFamily="34" charset="0"/>
              </a:rPr>
              <a:t>discretization method </a:t>
            </a:r>
            <a:r>
              <a:rPr lang="en-US" sz="2300" dirty="0">
                <a:latin typeface="Calibri" panose="020F0502020204030204" pitchFamily="34" charset="0"/>
              </a:rPr>
              <a:t>for PDEs is natural idea with a sound </a:t>
            </a:r>
            <a:r>
              <a:rPr lang="en-US" sz="2300" b="1" i="1" dirty="0">
                <a:latin typeface="Calibri" panose="020F0502020204030204" pitchFamily="34" charset="0"/>
              </a:rPr>
              <a:t>theoretical foundation</a:t>
            </a:r>
            <a:r>
              <a:rPr lang="en-US" sz="2300" dirty="0">
                <a:latin typeface="Calibri" panose="020F0502020204030204" pitchFamily="34" charset="0"/>
              </a:rPr>
              <a:t>.</a:t>
            </a:r>
            <a:endParaRPr lang="en-US" sz="23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15C299-D706-416E-8A44-69FDA4BC649C}"/>
              </a:ext>
            </a:extLst>
          </p:cNvPr>
          <p:cNvSpPr txBox="1"/>
          <p:nvPr/>
        </p:nvSpPr>
        <p:spPr>
          <a:xfrm>
            <a:off x="12703847" y="9354342"/>
            <a:ext cx="1151772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100" dirty="0"/>
          </a:p>
          <a:p>
            <a:r>
              <a:rPr lang="en-US" sz="2100" dirty="0"/>
              <a:t>* </a:t>
            </a:r>
            <a:r>
              <a:rPr lang="en-US" sz="2100" dirty="0">
                <a:latin typeface="Calibri" panose="020F0502020204030204" pitchFamily="34" charset="0"/>
              </a:rPr>
              <a:t>A. Mota, I. Tezaur, C. Alleman. "The Schwarz Alternating Method in Solid Mechanics", </a:t>
            </a:r>
            <a:r>
              <a:rPr lang="en-US" sz="2100" i="1" dirty="0" err="1">
                <a:latin typeface="Calibri" panose="020F0502020204030204" pitchFamily="34" charset="0"/>
              </a:rPr>
              <a:t>Comput</a:t>
            </a:r>
            <a:r>
              <a:rPr lang="en-US" sz="2100" i="1" dirty="0">
                <a:latin typeface="Calibri" panose="020F0502020204030204" pitchFamily="34" charset="0"/>
              </a:rPr>
              <a:t>. Meth. Appl. Mech. </a:t>
            </a:r>
            <a:r>
              <a:rPr lang="en-US" sz="2100" i="1" dirty="0" err="1">
                <a:latin typeface="Calibri" panose="020F0502020204030204" pitchFamily="34" charset="0"/>
              </a:rPr>
              <a:t>Engng</a:t>
            </a:r>
            <a:r>
              <a:rPr lang="en-US" sz="2100" i="1" dirty="0">
                <a:latin typeface="Calibri" panose="020F0502020204030204" pitchFamily="34" charset="0"/>
              </a:rPr>
              <a:t>. 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319 (2017), 19-51.</a:t>
            </a:r>
            <a:endParaRPr lang="en-US" sz="210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46C36A1-C98F-4F24-B4D8-4ECCEAF37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3" y="11700750"/>
            <a:ext cx="4881651" cy="234924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D789D78-1C56-4237-831F-71FF9BF6FE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3" y="14606037"/>
            <a:ext cx="4881651" cy="162456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487943C-87BB-423C-8C03-C2F1CBE94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158" y="11704211"/>
            <a:ext cx="4836583" cy="232629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424E301-0BA2-44B3-90DC-7D862C13EC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878" y="14586775"/>
            <a:ext cx="4844163" cy="1290723"/>
          </a:xfrm>
          <a:prstGeom prst="rect">
            <a:avLst/>
          </a:prstGeom>
        </p:spPr>
      </p:pic>
      <p:sp>
        <p:nvSpPr>
          <p:cNvPr id="77" name="Subtitle 2">
            <a:extLst>
              <a:ext uri="{FF2B5EF4-FFF2-40B4-BE49-F238E27FC236}">
                <a16:creationId xmlns:a16="http://schemas.microsoft.com/office/drawing/2014/main" id="{7A985352-D652-4571-9EBB-745EFE7BF390}"/>
              </a:ext>
            </a:extLst>
          </p:cNvPr>
          <p:cNvSpPr txBox="1">
            <a:spLocks/>
          </p:cNvSpPr>
          <p:nvPr/>
        </p:nvSpPr>
        <p:spPr bwMode="auto">
          <a:xfrm>
            <a:off x="13810049" y="112810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</a:rPr>
              <a:t>Full Schwarz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E60E3B9-E510-4E42-BBD0-621CAE5FD4D9}"/>
              </a:ext>
            </a:extLst>
          </p:cNvPr>
          <p:cNvSpPr txBox="1"/>
          <p:nvPr/>
        </p:nvSpPr>
        <p:spPr>
          <a:xfrm>
            <a:off x="18720018" y="16035909"/>
            <a:ext cx="415097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alibri" panose="020F0502020204030204" pitchFamily="34" charset="0"/>
              </a:rPr>
              <a:t>Least-intrusive variant</a:t>
            </a:r>
            <a:r>
              <a:rPr lang="en-US" sz="1400" dirty="0">
                <a:latin typeface="Calibri" panose="020F0502020204030204" pitchFamily="34" charset="0"/>
              </a:rPr>
              <a:t>: by-passes Schwarz iteration, no need for block solver.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7048586-4AA7-42C3-A08D-6EE3407AE696}"/>
              </a:ext>
            </a:extLst>
          </p:cNvPr>
          <p:cNvSpPr/>
          <p:nvPr/>
        </p:nvSpPr>
        <p:spPr>
          <a:xfrm>
            <a:off x="12752473" y="14176544"/>
            <a:ext cx="5289873" cy="23800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B02D2395-0EEB-4D24-AC35-A2AAD47B21F4}"/>
              </a:ext>
            </a:extLst>
          </p:cNvPr>
          <p:cNvSpPr txBox="1">
            <a:spLocks/>
          </p:cNvSpPr>
          <p:nvPr/>
        </p:nvSpPr>
        <p:spPr bwMode="auto">
          <a:xfrm>
            <a:off x="19458895" y="11291155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</a:rPr>
              <a:t>Inexact Schwarz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84" name="Subtitle 2">
            <a:extLst>
              <a:ext uri="{FF2B5EF4-FFF2-40B4-BE49-F238E27FC236}">
                <a16:creationId xmlns:a16="http://schemas.microsoft.com/office/drawing/2014/main" id="{06568581-BA4D-42B9-AFE3-B165FBD6D516}"/>
              </a:ext>
            </a:extLst>
          </p:cNvPr>
          <p:cNvSpPr txBox="1">
            <a:spLocks/>
          </p:cNvSpPr>
          <p:nvPr/>
        </p:nvSpPr>
        <p:spPr bwMode="auto">
          <a:xfrm>
            <a:off x="13833811" y="14153032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</a:rPr>
              <a:t>Modified Schwarz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85" name="Subtitle 2">
            <a:extLst>
              <a:ext uri="{FF2B5EF4-FFF2-40B4-BE49-F238E27FC236}">
                <a16:creationId xmlns:a16="http://schemas.microsoft.com/office/drawing/2014/main" id="{A0D6CECF-988A-4F96-9404-0D7F2B15FA91}"/>
              </a:ext>
            </a:extLst>
          </p:cNvPr>
          <p:cNvSpPr txBox="1">
            <a:spLocks/>
          </p:cNvSpPr>
          <p:nvPr/>
        </p:nvSpPr>
        <p:spPr bwMode="auto">
          <a:xfrm>
            <a:off x="19496701" y="14139784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</a:rPr>
              <a:t>Monolithic Schwarz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BD1193E-B666-4341-84CB-1F3C9AA2FDB4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18047358" y="16297519"/>
            <a:ext cx="6726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3123C05A-2451-4667-8900-4543F3D377ED}"/>
              </a:ext>
            </a:extLst>
          </p:cNvPr>
          <p:cNvSpPr txBox="1">
            <a:spLocks/>
          </p:cNvSpPr>
          <p:nvPr/>
        </p:nvSpPr>
        <p:spPr bwMode="auto">
          <a:xfrm>
            <a:off x="12589712" y="17792700"/>
            <a:ext cx="11881556" cy="260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In the literature, Schwarz method is applied to dynamics by using space-time </a:t>
            </a:r>
            <a:r>
              <a:rPr lang="en-US" sz="2300" dirty="0" err="1">
                <a:latin typeface="Calibri" pitchFamily="34" charset="0"/>
                <a:cs typeface="Calibri" pitchFamily="34" charset="0"/>
              </a:rPr>
              <a:t>discretizations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– unfeasible given design of our current codes and size of simulations.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Our extension of Schwarz coupling to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dynamics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uses a governing time stepping algorithm that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controls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time integrators within each domain. 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Can use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different integrators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(e.g., implicit, explicit) with different time steps in each domain.</a:t>
            </a:r>
          </a:p>
          <a:p>
            <a:pPr marL="0" indent="0">
              <a:buNone/>
              <a:defRPr/>
            </a:pP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sz="23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5" name="Picture 94" descr="Schwarz-time-integration.png">
            <a:extLst>
              <a:ext uri="{FF2B5EF4-FFF2-40B4-BE49-F238E27FC236}">
                <a16:creationId xmlns:a16="http://schemas.microsoft.com/office/drawing/2014/main" id="{5DAA51F9-0C58-4ABE-B5EB-235792B742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89" y="20134179"/>
            <a:ext cx="4461294" cy="1757311"/>
          </a:xfrm>
          <a:prstGeom prst="rect">
            <a:avLst/>
          </a:prstGeom>
        </p:spPr>
      </p:pic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3E0039F0-627A-4731-ACA8-B41502956165}"/>
              </a:ext>
            </a:extLst>
          </p:cNvPr>
          <p:cNvSpPr txBox="1">
            <a:spLocks/>
          </p:cNvSpPr>
          <p:nvPr/>
        </p:nvSpPr>
        <p:spPr bwMode="auto">
          <a:xfrm>
            <a:off x="20549285" y="20278237"/>
            <a:ext cx="3002705" cy="97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600" i="1" dirty="0">
                <a:latin typeface="Symbol"/>
                <a:cs typeface="Wingdings 2" charset="2"/>
              </a:rPr>
              <a:t>W</a:t>
            </a:r>
            <a:r>
              <a:rPr lang="en-US" sz="1600" baseline="-25000" dirty="0">
                <a:latin typeface="Symbol"/>
                <a:cs typeface="Wingdings 2" charset="2"/>
              </a:rPr>
              <a:t>1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600" i="1" dirty="0">
                <a:latin typeface="Symbol"/>
                <a:cs typeface="Wingdings 2" charset="2"/>
              </a:rPr>
              <a:t>W</a:t>
            </a:r>
            <a:r>
              <a:rPr lang="en-US" sz="1600" baseline="-25000" dirty="0">
                <a:latin typeface="Symbol"/>
                <a:cs typeface="Wingdings 2" charset="2"/>
              </a:rPr>
              <a:t>2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CD605C24-8DDE-4BCF-BB80-7E89D3440726}"/>
              </a:ext>
            </a:extLst>
          </p:cNvPr>
          <p:cNvSpPr txBox="1">
            <a:spLocks/>
          </p:cNvSpPr>
          <p:nvPr/>
        </p:nvSpPr>
        <p:spPr bwMode="auto">
          <a:xfrm>
            <a:off x="12752473" y="23155656"/>
            <a:ext cx="8921747" cy="374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300" b="1" i="1" dirty="0">
                <a:latin typeface="Calibri" pitchFamily="34" charset="0"/>
                <a:cs typeface="Calibri" pitchFamily="34" charset="0"/>
              </a:rPr>
              <a:t>Component-based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design for rapid development of capabilities.</a:t>
            </a:r>
          </a:p>
          <a:p>
            <a:pPr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Extensive use of libraries from the open-source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Trilinos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project.</a:t>
            </a:r>
          </a:p>
          <a:p>
            <a:pPr lvl="1"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Phalanx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package to decompose complex problem into simpler problems with managed dependencies.</a:t>
            </a:r>
          </a:p>
          <a:p>
            <a:pPr lvl="1"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300" b="1" i="1" dirty="0" err="1">
                <a:latin typeface="Calibri" pitchFamily="34" charset="0"/>
                <a:cs typeface="Calibri" pitchFamily="34" charset="0"/>
              </a:rPr>
              <a:t>Sacado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package for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automatic differentiation.</a:t>
            </a:r>
          </a:p>
          <a:p>
            <a:pPr lvl="1"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Use of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Teko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package for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block preconditioning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lvl="1">
              <a:defRPr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Performance portability to GPUs and KNLs via </a:t>
            </a:r>
            <a:r>
              <a:rPr lang="en-US" sz="2300" b="1" i="1" dirty="0" err="1">
                <a:latin typeface="Calibri" pitchFamily="34" charset="0"/>
                <a:cs typeface="Calibri" pitchFamily="34" charset="0"/>
              </a:rPr>
              <a:t>Kokkos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2300" b="1" i="1" dirty="0">
                <a:latin typeface="Calibri" pitchFamily="34" charset="0"/>
                <a:cs typeface="Calibri" pitchFamily="34" charset="0"/>
              </a:rPr>
              <a:t>Parallel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 implementation of  Schwarz uses the 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Data Transfer Kit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2300" b="1" i="1" dirty="0">
                <a:latin typeface="Calibri" pitchFamily="34" charset="0"/>
                <a:cs typeface="Calibri" pitchFamily="34" charset="0"/>
              </a:rPr>
              <a:t>DTK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).</a:t>
            </a:r>
          </a:p>
        </p:txBody>
      </p:sp>
      <p:pic>
        <p:nvPicPr>
          <p:cNvPr id="102" name="Picture 101" descr="cropped-cropped-logo_trilinos_moon-e1431039522240.png">
            <a:extLst>
              <a:ext uri="{FF2B5EF4-FFF2-40B4-BE49-F238E27FC236}">
                <a16:creationId xmlns:a16="http://schemas.microsoft.com/office/drawing/2014/main" id="{EAF6C324-1817-4A14-8D8A-B916641AD7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975" y="23975972"/>
            <a:ext cx="1017066" cy="424138"/>
          </a:xfrm>
          <a:prstGeom prst="rect">
            <a:avLst/>
          </a:prstGeom>
        </p:spPr>
      </p:pic>
      <p:pic>
        <p:nvPicPr>
          <p:cNvPr id="103" name="Picture 102" descr="albany_90.png">
            <a:extLst>
              <a:ext uri="{FF2B5EF4-FFF2-40B4-BE49-F238E27FC236}">
                <a16:creationId xmlns:a16="http://schemas.microsoft.com/office/drawing/2014/main" id="{11C00079-4333-4C4E-9CE2-21B3F1EABF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458" y="23097611"/>
            <a:ext cx="1011080" cy="525995"/>
          </a:xfrm>
          <a:prstGeom prst="rect">
            <a:avLst/>
          </a:prstGeom>
        </p:spPr>
      </p:pic>
      <p:sp>
        <p:nvSpPr>
          <p:cNvPr id="104" name="Subtitle 2">
            <a:extLst>
              <a:ext uri="{FF2B5EF4-FFF2-40B4-BE49-F238E27FC236}">
                <a16:creationId xmlns:a16="http://schemas.microsoft.com/office/drawing/2014/main" id="{2205848A-C542-443E-A34B-92762E026D2B}"/>
              </a:ext>
            </a:extLst>
          </p:cNvPr>
          <p:cNvSpPr txBox="1">
            <a:spLocks/>
          </p:cNvSpPr>
          <p:nvPr/>
        </p:nvSpPr>
        <p:spPr bwMode="auto">
          <a:xfrm>
            <a:off x="21324870" y="24456267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endParaRPr lang="en-US" sz="12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05" name="Subtitle 2">
            <a:extLst>
              <a:ext uri="{FF2B5EF4-FFF2-40B4-BE49-F238E27FC236}">
                <a16:creationId xmlns:a16="http://schemas.microsoft.com/office/drawing/2014/main" id="{C3F8B00B-6F46-49DD-BC77-EB3A6F70D5DB}"/>
              </a:ext>
            </a:extLst>
          </p:cNvPr>
          <p:cNvSpPr txBox="1">
            <a:spLocks/>
          </p:cNvSpPr>
          <p:nvPr/>
        </p:nvSpPr>
        <p:spPr bwMode="auto">
          <a:xfrm>
            <a:off x="21305601" y="23587336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2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gahansen</a:t>
            </a: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/Albany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53235E26-B071-4EC3-8C79-47DB21185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88" y="24909472"/>
            <a:ext cx="1330844" cy="715328"/>
          </a:xfrm>
          <a:prstGeom prst="rect">
            <a:avLst/>
          </a:prstGeom>
        </p:spPr>
      </p:pic>
      <p:sp>
        <p:nvSpPr>
          <p:cNvPr id="107" name="Subtitle 2">
            <a:extLst>
              <a:ext uri="{FF2B5EF4-FFF2-40B4-BE49-F238E27FC236}">
                <a16:creationId xmlns:a16="http://schemas.microsoft.com/office/drawing/2014/main" id="{A88D22FB-4279-4606-A7D8-5E2076ED0AD5}"/>
              </a:ext>
            </a:extLst>
          </p:cNvPr>
          <p:cNvSpPr txBox="1">
            <a:spLocks/>
          </p:cNvSpPr>
          <p:nvPr/>
        </p:nvSpPr>
        <p:spPr bwMode="auto">
          <a:xfrm>
            <a:off x="21781569" y="25656956"/>
            <a:ext cx="2356341" cy="4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2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/ORNL-CEES/</a:t>
            </a:r>
            <a:r>
              <a:rPr lang="en-US" sz="12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DataTransferKit</a:t>
            </a:r>
            <a:endParaRPr lang="en-US" sz="12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11" name="Title 3">
            <a:extLst>
              <a:ext uri="{FF2B5EF4-FFF2-40B4-BE49-F238E27FC236}">
                <a16:creationId xmlns:a16="http://schemas.microsoft.com/office/drawing/2014/main" id="{858D96A0-2420-4931-9760-C39302FD685F}"/>
              </a:ext>
            </a:extLst>
          </p:cNvPr>
          <p:cNvSpPr txBox="1">
            <a:spLocks/>
          </p:cNvSpPr>
          <p:nvPr/>
        </p:nvSpPr>
        <p:spPr>
          <a:xfrm>
            <a:off x="24548179" y="3821454"/>
            <a:ext cx="11281384" cy="1543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Numerical Results: </a:t>
            </a:r>
            <a:r>
              <a:rPr lang="en-US" sz="3500" dirty="0" err="1">
                <a:solidFill>
                  <a:schemeClr val="tx1"/>
                </a:solidFill>
              </a:rPr>
              <a:t>Quasistatics</a:t>
            </a:r>
            <a:endParaRPr lang="en-US" sz="3500" dirty="0">
              <a:solidFill>
                <a:schemeClr val="tx1"/>
              </a:solidFill>
            </a:endParaRPr>
          </a:p>
        </p:txBody>
      </p:sp>
      <p:sp>
        <p:nvSpPr>
          <p:cNvPr id="113" name="Title 3">
            <a:extLst>
              <a:ext uri="{FF2B5EF4-FFF2-40B4-BE49-F238E27FC236}">
                <a16:creationId xmlns:a16="http://schemas.microsoft.com/office/drawing/2014/main" id="{6F12C794-2AD7-4570-89B4-CFD7A94378FD}"/>
              </a:ext>
            </a:extLst>
          </p:cNvPr>
          <p:cNvSpPr txBox="1">
            <a:spLocks/>
          </p:cNvSpPr>
          <p:nvPr/>
        </p:nvSpPr>
        <p:spPr>
          <a:xfrm>
            <a:off x="21619621" y="19406732"/>
            <a:ext cx="11281384" cy="1543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3500" dirty="0">
                <a:solidFill>
                  <a:schemeClr val="tx1"/>
                </a:solidFill>
              </a:rPr>
              <a:t>Numerical Results: Dynamics</a:t>
            </a:r>
          </a:p>
        </p:txBody>
      </p:sp>
      <p:sp>
        <p:nvSpPr>
          <p:cNvPr id="117" name="Text Box 2">
            <a:extLst>
              <a:ext uri="{FF2B5EF4-FFF2-40B4-BE49-F238E27FC236}">
                <a16:creationId xmlns:a16="http://schemas.microsoft.com/office/drawing/2014/main" id="{2D85B559-F4F3-423B-BB43-8AA539FE4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5343" y="6313818"/>
            <a:ext cx="6607592" cy="213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1103" rIns="0" bIns="0"/>
          <a:lstStyle>
            <a:lvl1pPr marL="401638" indent="-296863"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1pPr>
            <a:lvl2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2pPr>
            <a:lvl3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3pPr>
            <a:lvl4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4pPr>
            <a:lvl5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100" b="1" i="1" dirty="0">
                <a:latin typeface="Calibri"/>
                <a:cs typeface="Calibri"/>
              </a:rPr>
              <a:t>1D bar </a:t>
            </a:r>
            <a:r>
              <a:rPr lang="en-US" sz="2100" dirty="0">
                <a:latin typeface="Calibri"/>
                <a:cs typeface="Calibri"/>
              </a:rPr>
              <a:t>with area</a:t>
            </a:r>
            <a:r>
              <a:rPr lang="en-US" sz="2100" i="1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proportional to square root of length with strong </a:t>
            </a:r>
            <a:r>
              <a:rPr lang="en-US" sz="2100" b="1" i="1" dirty="0">
                <a:latin typeface="Calibri"/>
                <a:cs typeface="Calibri"/>
              </a:rPr>
              <a:t>singularity</a:t>
            </a:r>
            <a:r>
              <a:rPr lang="en-US" sz="2100" dirty="0">
                <a:latin typeface="Calibri"/>
                <a:cs typeface="Calibri"/>
              </a:rPr>
              <a:t> on left end of bar and simple </a:t>
            </a:r>
            <a:r>
              <a:rPr lang="en-US" sz="2100" b="1" i="1" dirty="0" err="1">
                <a:latin typeface="Calibri"/>
                <a:cs typeface="Calibri"/>
              </a:rPr>
              <a:t>hyperelestic</a:t>
            </a:r>
            <a:r>
              <a:rPr lang="en-US" sz="2100" dirty="0">
                <a:latin typeface="Calibri"/>
                <a:cs typeface="Calibri"/>
              </a:rPr>
              <a:t> material model with no damage.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100" b="1" u="sng" dirty="0">
                <a:latin typeface="Calibri"/>
                <a:cs typeface="Calibri"/>
              </a:rPr>
              <a:t>Test case goals</a:t>
            </a:r>
            <a:r>
              <a:rPr lang="en-US" sz="2100" dirty="0">
                <a:latin typeface="Calibri"/>
                <a:cs typeface="Calibri"/>
              </a:rPr>
              <a:t>: explore viability of 4 variants of Schwarz alternating method, test convergence (expect </a:t>
            </a:r>
            <a:r>
              <a:rPr lang="en-US" sz="2100" b="1" i="1" dirty="0">
                <a:latin typeface="Calibri"/>
                <a:cs typeface="Calibri"/>
              </a:rPr>
              <a:t>faster convergence </a:t>
            </a:r>
            <a:r>
              <a:rPr lang="en-US" sz="2100" dirty="0">
                <a:latin typeface="Calibri"/>
                <a:cs typeface="Calibri"/>
              </a:rPr>
              <a:t>in </a:t>
            </a:r>
            <a:r>
              <a:rPr lang="en-US" sz="2100" b="1" i="1" dirty="0">
                <a:latin typeface="Calibri"/>
                <a:cs typeface="Calibri"/>
              </a:rPr>
              <a:t>less iterations </a:t>
            </a:r>
            <a:r>
              <a:rPr lang="en-US" sz="2100" dirty="0">
                <a:latin typeface="Calibri"/>
                <a:cs typeface="Calibri"/>
              </a:rPr>
              <a:t>w/ </a:t>
            </a:r>
            <a:r>
              <a:rPr lang="en-US" sz="2100" b="1" i="1" dirty="0">
                <a:latin typeface="Calibri"/>
                <a:cs typeface="Calibri"/>
              </a:rPr>
              <a:t>increased overlap</a:t>
            </a:r>
            <a:r>
              <a:rPr lang="en-US" sz="2100" dirty="0">
                <a:latin typeface="Calibri"/>
                <a:cs typeface="Calibri"/>
              </a:rPr>
              <a:t>). 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83204A6-0698-443D-A57E-9E0C33C895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657" y="5188995"/>
            <a:ext cx="4361425" cy="1034083"/>
          </a:xfrm>
          <a:prstGeom prst="rect">
            <a:avLst/>
          </a:prstGeom>
        </p:spPr>
      </p:pic>
      <p:sp>
        <p:nvSpPr>
          <p:cNvPr id="121" name="Title 3">
            <a:extLst>
              <a:ext uri="{FF2B5EF4-FFF2-40B4-BE49-F238E27FC236}">
                <a16:creationId xmlns:a16="http://schemas.microsoft.com/office/drawing/2014/main" id="{49A5B287-2D82-4125-B03A-2D381EA3911C}"/>
              </a:ext>
            </a:extLst>
          </p:cNvPr>
          <p:cNvSpPr txBox="1">
            <a:spLocks/>
          </p:cNvSpPr>
          <p:nvPr/>
        </p:nvSpPr>
        <p:spPr>
          <a:xfrm>
            <a:off x="24863675" y="4534887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 err="1">
                <a:solidFill>
                  <a:schemeClr val="tx1"/>
                </a:solidFill>
              </a:rPr>
              <a:t>Foulk’s</a:t>
            </a:r>
            <a:r>
              <a:rPr lang="en-US" sz="2800" b="1" dirty="0">
                <a:solidFill>
                  <a:schemeClr val="tx1"/>
                </a:solidFill>
              </a:rPr>
              <a:t> Singular Bar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F1C9D56-67CB-452F-99FC-EB0733546F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316" y="4562568"/>
            <a:ext cx="1883613" cy="184316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571BB64-7D14-4F18-B3FD-5B703F97E1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298" y="4562568"/>
            <a:ext cx="2174618" cy="1605334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6256293-36B1-4F0D-8796-763D9A8622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607" y="6538480"/>
            <a:ext cx="1975970" cy="1836817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FEF0A3A-8BCA-4BB7-A8CB-D8B53232DE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759" y="6436413"/>
            <a:ext cx="1990729" cy="1893818"/>
          </a:xfrm>
          <a:prstGeom prst="rect">
            <a:avLst/>
          </a:prstGeom>
        </p:spPr>
      </p:pic>
      <p:sp>
        <p:nvSpPr>
          <p:cNvPr id="136" name="Title 3">
            <a:extLst>
              <a:ext uri="{FF2B5EF4-FFF2-40B4-BE49-F238E27FC236}">
                <a16:creationId xmlns:a16="http://schemas.microsoft.com/office/drawing/2014/main" id="{1899343B-E234-44A8-8631-29787105F8AE}"/>
              </a:ext>
            </a:extLst>
          </p:cNvPr>
          <p:cNvSpPr txBox="1">
            <a:spLocks/>
          </p:cNvSpPr>
          <p:nvPr/>
        </p:nvSpPr>
        <p:spPr>
          <a:xfrm>
            <a:off x="25324851" y="8738545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Cuboid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1792A8CD-562D-490A-B02A-5F1087118C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930" y="9546252"/>
            <a:ext cx="2627022" cy="603078"/>
          </a:xfrm>
          <a:prstGeom prst="rect">
            <a:avLst/>
          </a:prstGeom>
        </p:spPr>
      </p:pic>
      <p:sp>
        <p:nvSpPr>
          <p:cNvPr id="147" name="Title 3">
            <a:extLst>
              <a:ext uri="{FF2B5EF4-FFF2-40B4-BE49-F238E27FC236}">
                <a16:creationId xmlns:a16="http://schemas.microsoft.com/office/drawing/2014/main" id="{9D3D1624-4232-421C-A170-6B768FCEEB11}"/>
              </a:ext>
            </a:extLst>
          </p:cNvPr>
          <p:cNvSpPr txBox="1">
            <a:spLocks/>
          </p:cNvSpPr>
          <p:nvPr/>
        </p:nvSpPr>
        <p:spPr>
          <a:xfrm>
            <a:off x="24629393" y="12785829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Notched Cylinder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6C5FA102-3FDB-4310-8E7B-2847CE3B100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298" y="13421784"/>
            <a:ext cx="3466325" cy="157214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FA4C6E99-1FE2-49DA-9506-AF7ED9264516}"/>
              </a:ext>
            </a:extLst>
          </p:cNvPr>
          <p:cNvSpPr txBox="1"/>
          <p:nvPr/>
        </p:nvSpPr>
        <p:spPr>
          <a:xfrm>
            <a:off x="24667187" y="15088454"/>
            <a:ext cx="535344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i="1" dirty="0">
                <a:latin typeface="Calibri" panose="020F0502020204030204" pitchFamily="34" charset="0"/>
              </a:rPr>
              <a:t>Notched cylinder</a:t>
            </a:r>
            <a:r>
              <a:rPr lang="en-US" sz="2100" dirty="0">
                <a:latin typeface="Calibri" panose="020F0502020204030204" pitchFamily="34" charset="0"/>
              </a:rPr>
              <a:t> stretched along its axial direction, </a:t>
            </a:r>
            <a:r>
              <a:rPr lang="en-US" sz="2100" b="1" i="1" dirty="0" err="1">
                <a:latin typeface="Calibri" panose="020F0502020204030204" pitchFamily="34" charset="0"/>
              </a:rPr>
              <a:t>Neohookean</a:t>
            </a:r>
            <a:r>
              <a:rPr lang="en-US" sz="2100" dirty="0">
                <a:latin typeface="Calibri" panose="020F0502020204030204" pitchFamily="34" charset="0"/>
              </a:rPr>
              <a:t>-type material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</a:rPr>
              <a:t>Coupling of </a:t>
            </a:r>
            <a:r>
              <a:rPr lang="en-US" sz="2100" b="1" i="1" dirty="0">
                <a:latin typeface="Calibri" panose="020F0502020204030204" pitchFamily="34" charset="0"/>
              </a:rPr>
              <a:t>fine tetrahedral </a:t>
            </a:r>
            <a:r>
              <a:rPr lang="en-US" sz="2100" dirty="0">
                <a:latin typeface="Calibri" panose="020F0502020204030204" pitchFamily="34" charset="0"/>
              </a:rPr>
              <a:t>mesh (near notch) with </a:t>
            </a:r>
            <a:r>
              <a:rPr lang="en-US" sz="2100" b="1" i="1" dirty="0">
                <a:latin typeface="Calibri" panose="020F0502020204030204" pitchFamily="34" charset="0"/>
              </a:rPr>
              <a:t>coarse hexahedral </a:t>
            </a:r>
            <a:r>
              <a:rPr lang="en-US" sz="2100" dirty="0">
                <a:latin typeface="Calibri" panose="020F0502020204030204" pitchFamily="34" charset="0"/>
              </a:rPr>
              <a:t>mesh. 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550AD6E2-EF34-4A54-A303-5B56F922C1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5694361" y="16343937"/>
            <a:ext cx="549324" cy="112375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F192966-A1DD-4748-887B-23921FBCE26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5685631" y="17119982"/>
            <a:ext cx="565491" cy="1125045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7C24B9EF-FB20-4F4B-946E-E00350086FD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8045369" y="15707493"/>
            <a:ext cx="549324" cy="2368398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88A6CAB-5D71-40D5-B6EA-5880B88189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8046847" y="16416120"/>
            <a:ext cx="567066" cy="2326559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A1BE9399-370E-42F3-9C12-38DDA823BC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455" y="18242893"/>
            <a:ext cx="2430955" cy="855835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16F5C491-BE36-4ADD-8F06-3224FD6975F7}"/>
              </a:ext>
            </a:extLst>
          </p:cNvPr>
          <p:cNvSpPr txBox="1"/>
          <p:nvPr/>
        </p:nvSpPr>
        <p:spPr>
          <a:xfrm>
            <a:off x="28117591" y="17995540"/>
            <a:ext cx="1863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Relative errors</a:t>
            </a:r>
          </a:p>
        </p:txBody>
      </p:sp>
      <p:sp>
        <p:nvSpPr>
          <p:cNvPr id="160" name="Title 3">
            <a:extLst>
              <a:ext uri="{FF2B5EF4-FFF2-40B4-BE49-F238E27FC236}">
                <a16:creationId xmlns:a16="http://schemas.microsoft.com/office/drawing/2014/main" id="{A0C05F22-5891-441B-BD5E-DBCC23D0D1DE}"/>
              </a:ext>
            </a:extLst>
          </p:cNvPr>
          <p:cNvSpPr txBox="1">
            <a:spLocks/>
          </p:cNvSpPr>
          <p:nvPr/>
        </p:nvSpPr>
        <p:spPr>
          <a:xfrm>
            <a:off x="31878581" y="8729835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Rubik’s Cube</a:t>
            </a:r>
          </a:p>
        </p:txBody>
      </p:sp>
      <p:pic>
        <p:nvPicPr>
          <p:cNvPr id="161" name="Picture 160" descr="Swartz.png">
            <a:extLst>
              <a:ext uri="{FF2B5EF4-FFF2-40B4-BE49-F238E27FC236}">
                <a16:creationId xmlns:a16="http://schemas.microsoft.com/office/drawing/2014/main" id="{9080D4BB-E97B-492E-BBBC-CD8DE42C01C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40" y="9238837"/>
            <a:ext cx="1547771" cy="1821439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A6307994-7CAE-46B6-B5C5-1C87546617B0}"/>
              </a:ext>
            </a:extLst>
          </p:cNvPr>
          <p:cNvSpPr txBox="1"/>
          <p:nvPr/>
        </p:nvSpPr>
        <p:spPr>
          <a:xfrm>
            <a:off x="34420110" y="9894948"/>
            <a:ext cx="16300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/>
                <a:cs typeface="Calibri"/>
              </a:rPr>
              <a:t>Two distinct bodies, the </a:t>
            </a:r>
            <a:r>
              <a:rPr lang="en-US" sz="1200" b="1" i="1" dirty="0">
                <a:latin typeface="Calibri"/>
                <a:cs typeface="Calibri"/>
              </a:rPr>
              <a:t>component scale </a:t>
            </a:r>
            <a:r>
              <a:rPr lang="en-US" sz="1200" dirty="0">
                <a:latin typeface="Calibri"/>
                <a:cs typeface="Calibri"/>
              </a:rPr>
              <a:t>&amp; the </a:t>
            </a:r>
            <a:r>
              <a:rPr lang="en-US" sz="1200" b="1" i="1" dirty="0">
                <a:latin typeface="Calibri"/>
                <a:cs typeface="Calibri"/>
              </a:rPr>
              <a:t>microstructural</a:t>
            </a:r>
            <a:r>
              <a:rPr lang="en-US" sz="1200" dirty="0">
                <a:latin typeface="Calibri"/>
                <a:cs typeface="Calibri"/>
              </a:rPr>
              <a:t> scale, are coupled iteratively with alternating Schwarz </a:t>
            </a:r>
          </a:p>
        </p:txBody>
      </p:sp>
      <p:pic>
        <p:nvPicPr>
          <p:cNvPr id="163" name="Picture 162" descr="barCombinedTets.png">
            <a:extLst>
              <a:ext uri="{FF2B5EF4-FFF2-40B4-BE49-F238E27FC236}">
                <a16:creationId xmlns:a16="http://schemas.microsoft.com/office/drawing/2014/main" id="{C5744DCF-9529-4E5C-9D7F-41F673EA81A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2037" r="16335" b="4629"/>
          <a:stretch/>
        </p:blipFill>
        <p:spPr>
          <a:xfrm>
            <a:off x="34339238" y="11328700"/>
            <a:ext cx="1042772" cy="1297672"/>
          </a:xfrm>
          <a:prstGeom prst="rect">
            <a:avLst/>
          </a:prstGeom>
        </p:spPr>
      </p:pic>
      <p:pic>
        <p:nvPicPr>
          <p:cNvPr id="164" name="Picture 163" descr="combined_hexes_035.png">
            <a:extLst>
              <a:ext uri="{FF2B5EF4-FFF2-40B4-BE49-F238E27FC236}">
                <a16:creationId xmlns:a16="http://schemas.microsoft.com/office/drawing/2014/main" id="{CBE5AC8F-1877-4C9D-BF46-68A88E12E67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r="20688"/>
          <a:stretch/>
        </p:blipFill>
        <p:spPr>
          <a:xfrm>
            <a:off x="33267701" y="11191674"/>
            <a:ext cx="1075590" cy="1420095"/>
          </a:xfrm>
          <a:prstGeom prst="rect">
            <a:avLst/>
          </a:prstGeom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D0FCB069-C298-4286-8980-D5DD279D18EA}"/>
              </a:ext>
            </a:extLst>
          </p:cNvPr>
          <p:cNvSpPr txBox="1"/>
          <p:nvPr/>
        </p:nvSpPr>
        <p:spPr>
          <a:xfrm>
            <a:off x="34947102" y="12287426"/>
            <a:ext cx="331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microstructural </a:t>
            </a:r>
          </a:p>
          <a:p>
            <a:r>
              <a:rPr lang="en-US" sz="1000" dirty="0"/>
              <a:t>scale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90C8E9D-F860-4DE8-A297-0DDC48DE10F2}"/>
              </a:ext>
            </a:extLst>
          </p:cNvPr>
          <p:cNvSpPr txBox="1"/>
          <p:nvPr/>
        </p:nvSpPr>
        <p:spPr>
          <a:xfrm>
            <a:off x="33486617" y="12260707"/>
            <a:ext cx="118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axial</a:t>
            </a:r>
          </a:p>
          <a:p>
            <a:pPr algn="ctr"/>
            <a:r>
              <a:rPr lang="en-US" sz="1200" dirty="0"/>
              <a:t>stress 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F05742A-8972-46F0-AB6B-722ED62CE03E}"/>
              </a:ext>
            </a:extLst>
          </p:cNvPr>
          <p:cNvSpPr txBox="1"/>
          <p:nvPr/>
        </p:nvSpPr>
        <p:spPr>
          <a:xfrm>
            <a:off x="35131104" y="11820416"/>
            <a:ext cx="309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component </a:t>
            </a:r>
          </a:p>
          <a:p>
            <a:r>
              <a:rPr lang="en-US" sz="1000" dirty="0"/>
              <a:t>scale</a:t>
            </a:r>
          </a:p>
        </p:txBody>
      </p:sp>
      <p:sp>
        <p:nvSpPr>
          <p:cNvPr id="173" name="Title 3">
            <a:extLst>
              <a:ext uri="{FF2B5EF4-FFF2-40B4-BE49-F238E27FC236}">
                <a16:creationId xmlns:a16="http://schemas.microsoft.com/office/drawing/2014/main" id="{32800772-BBB1-4C46-BB96-676943E895FF}"/>
              </a:ext>
            </a:extLst>
          </p:cNvPr>
          <p:cNvSpPr txBox="1">
            <a:spLocks/>
          </p:cNvSpPr>
          <p:nvPr/>
        </p:nvSpPr>
        <p:spPr>
          <a:xfrm>
            <a:off x="30288086" y="12837789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Laser Weld</a:t>
            </a:r>
          </a:p>
        </p:txBody>
      </p:sp>
      <p:sp>
        <p:nvSpPr>
          <p:cNvPr id="174" name="Title 3">
            <a:extLst>
              <a:ext uri="{FF2B5EF4-FFF2-40B4-BE49-F238E27FC236}">
                <a16:creationId xmlns:a16="http://schemas.microsoft.com/office/drawing/2014/main" id="{6D40B217-4951-4132-B582-DC49C8559C00}"/>
              </a:ext>
            </a:extLst>
          </p:cNvPr>
          <p:cNvSpPr txBox="1">
            <a:spLocks/>
          </p:cNvSpPr>
          <p:nvPr/>
        </p:nvSpPr>
        <p:spPr>
          <a:xfrm>
            <a:off x="24663889" y="19952834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Clamped Beam</a:t>
            </a:r>
          </a:p>
        </p:txBody>
      </p:sp>
      <p:sp>
        <p:nvSpPr>
          <p:cNvPr id="176" name="Title 3">
            <a:extLst>
              <a:ext uri="{FF2B5EF4-FFF2-40B4-BE49-F238E27FC236}">
                <a16:creationId xmlns:a16="http://schemas.microsoft.com/office/drawing/2014/main" id="{5AE0EC74-FA11-41ED-BB8B-2F1AA92FF770}"/>
              </a:ext>
            </a:extLst>
          </p:cNvPr>
          <p:cNvSpPr txBox="1">
            <a:spLocks/>
          </p:cNvSpPr>
          <p:nvPr/>
        </p:nvSpPr>
        <p:spPr>
          <a:xfrm>
            <a:off x="30060242" y="16781195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Bolted Joint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F476F9A-2550-4730-B5AA-C7FB5B573BA2}"/>
              </a:ext>
            </a:extLst>
          </p:cNvPr>
          <p:cNvSpPr txBox="1"/>
          <p:nvPr/>
        </p:nvSpPr>
        <p:spPr>
          <a:xfrm>
            <a:off x="31946248" y="14725831"/>
            <a:ext cx="4427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 b="1" i="1" dirty="0">
                <a:latin typeface="Calibri" panose="020F0502020204030204" pitchFamily="34" charset="0"/>
              </a:rPr>
              <a:t>Isotropic elasticity</a:t>
            </a:r>
            <a:r>
              <a:rPr lang="en-US" sz="2100" dirty="0">
                <a:latin typeface="Calibri" panose="020F0502020204030204" pitchFamily="34" charset="0"/>
              </a:rPr>
              <a:t> &amp; </a:t>
            </a:r>
            <a:r>
              <a:rPr lang="en-US" sz="2100" b="1" i="1" dirty="0">
                <a:latin typeface="Calibri" panose="020F0502020204030204" pitchFamily="34" charset="0"/>
              </a:rPr>
              <a:t>J2 plasticity </a:t>
            </a:r>
            <a:r>
              <a:rPr lang="en-US" sz="2100" dirty="0">
                <a:latin typeface="Calibri" panose="020F0502020204030204" pitchFamily="34" charset="0"/>
              </a:rPr>
              <a:t>with linear isotropic hardening.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Calibri" panose="020F0502020204030204" pitchFamily="34" charset="0"/>
              </a:rPr>
              <a:t>3 subdomains.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Calibri" panose="020F0502020204030204" pitchFamily="34" charset="0"/>
              </a:rPr>
              <a:t>50% reduction in problem size.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Calibri" panose="020F0502020204030204" pitchFamily="34" charset="0"/>
              </a:rPr>
              <a:t>Near perfect strong scaling.</a:t>
            </a:r>
          </a:p>
          <a:p>
            <a:endParaRPr lang="en-US" sz="21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9EA84B-FB78-48AD-9D95-8ECABD9055EB}"/>
                  </a:ext>
                </a:extLst>
              </p:cNvPr>
              <p:cNvSpPr txBox="1"/>
              <p:nvPr/>
            </p:nvSpPr>
            <p:spPr>
              <a:xfrm>
                <a:off x="24548179" y="23128526"/>
                <a:ext cx="566509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Linear elastic </a:t>
                </a:r>
                <a:r>
                  <a:rPr lang="en-US" sz="21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clamped beam 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Gaussian initial condition for the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-displacement.</a:t>
                </a:r>
              </a:p>
              <a:p>
                <a:endParaRPr lang="en-US" sz="21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9EA84B-FB78-48AD-9D95-8ECABD905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179" y="23128526"/>
                <a:ext cx="5665098" cy="1061829"/>
              </a:xfrm>
              <a:prstGeom prst="rect">
                <a:avLst/>
              </a:prstGeom>
              <a:blipFill>
                <a:blip r:embed="rId35"/>
                <a:stretch>
                  <a:fillRect l="-1076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AA33C926-975D-4AE7-827E-E168B1CF6767}"/>
              </a:ext>
            </a:extLst>
          </p:cNvPr>
          <p:cNvSpPr/>
          <p:nvPr/>
        </p:nvSpPr>
        <p:spPr>
          <a:xfrm>
            <a:off x="29930579" y="23761700"/>
            <a:ext cx="143022" cy="2754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FB5F08-1C9F-4743-BBC8-A89877A58015}"/>
              </a:ext>
            </a:extLst>
          </p:cNvPr>
          <p:cNvSpPr txBox="1"/>
          <p:nvPr/>
        </p:nvSpPr>
        <p:spPr>
          <a:xfrm>
            <a:off x="24591812" y="24518243"/>
            <a:ext cx="67007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Nonlinear elastic bar subjected to high degree of </a:t>
            </a:r>
            <a:r>
              <a:rPr lang="en-US" sz="2100" b="1" i="1" dirty="0"/>
              <a:t>torsion</a:t>
            </a:r>
            <a:r>
              <a:rPr lang="en-US" sz="21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Dynamic Schwarz method is used to couple two regions of the bar using different mesh resolutions, different element types, and different time integration schemes, once more </a:t>
            </a:r>
            <a:r>
              <a:rPr lang="en-US" sz="2100" b="1" i="1" dirty="0"/>
              <a:t>without introducing any dynamic artifacts</a:t>
            </a:r>
            <a:r>
              <a:rPr lang="en-US" sz="2100" dirty="0"/>
              <a:t>.</a:t>
            </a:r>
          </a:p>
          <a:p>
            <a:endParaRPr 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2971DD2-3435-4055-94DA-7210A2510C51}"/>
                  </a:ext>
                </a:extLst>
              </p:cNvPr>
              <p:cNvSpPr txBox="1"/>
              <p:nvPr/>
            </p:nvSpPr>
            <p:spPr>
              <a:xfrm>
                <a:off x="31774430" y="25346415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2971DD2-3435-4055-94DA-7210A2510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4430" y="25346415"/>
                <a:ext cx="756356" cy="338554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195D63F-6589-47A4-98F7-7F16B5911525}"/>
                  </a:ext>
                </a:extLst>
              </p:cNvPr>
              <p:cNvSpPr txBox="1"/>
              <p:nvPr/>
            </p:nvSpPr>
            <p:spPr>
              <a:xfrm>
                <a:off x="34997020" y="25366543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195D63F-6589-47A4-98F7-7F16B5911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7020" y="25366543"/>
                <a:ext cx="756356" cy="338554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5" name="Picture 154">
            <a:extLst>
              <a:ext uri="{FF2B5EF4-FFF2-40B4-BE49-F238E27FC236}">
                <a16:creationId xmlns:a16="http://schemas.microsoft.com/office/drawing/2014/main" id="{B75B8D18-371D-41A2-B254-F44FA52ECEB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 rot="5400000">
            <a:off x="33381170" y="23650889"/>
            <a:ext cx="416110" cy="4493992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1CEA090-2186-4EA1-9CE9-CA58771B695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 rot="5400000">
            <a:off x="33361687" y="22934951"/>
            <a:ext cx="412134" cy="445104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BF1FEF0-2E4D-4A51-9D94-4A5844611F77}"/>
              </a:ext>
            </a:extLst>
          </p:cNvPr>
          <p:cNvSpPr txBox="1"/>
          <p:nvPr/>
        </p:nvSpPr>
        <p:spPr>
          <a:xfrm>
            <a:off x="31774430" y="24215232"/>
            <a:ext cx="340917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Relative errors are O(1%) w.r.t. reference solution for composite </a:t>
            </a:r>
            <a:r>
              <a:rPr lang="en-US" sz="1400" dirty="0" err="1"/>
              <a:t>tet</a:t>
            </a:r>
            <a:r>
              <a:rPr lang="en-US" sz="1400" dirty="0"/>
              <a:t> 10 - hex coupling.</a:t>
            </a:r>
          </a:p>
        </p:txBody>
      </p:sp>
      <p:sp>
        <p:nvSpPr>
          <p:cNvPr id="175" name="Title 3">
            <a:extLst>
              <a:ext uri="{FF2B5EF4-FFF2-40B4-BE49-F238E27FC236}">
                <a16:creationId xmlns:a16="http://schemas.microsoft.com/office/drawing/2014/main" id="{FA5325A8-D367-48FF-A026-89048D2329D6}"/>
              </a:ext>
            </a:extLst>
          </p:cNvPr>
          <p:cNvSpPr txBox="1">
            <a:spLocks/>
          </p:cNvSpPr>
          <p:nvPr/>
        </p:nvSpPr>
        <p:spPr>
          <a:xfrm>
            <a:off x="26592556" y="24062196"/>
            <a:ext cx="5560052" cy="8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Torsion</a:t>
            </a: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C1D6F524-75CD-4DCE-A848-B4BC4F5BFE3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96" y="17529577"/>
            <a:ext cx="1851081" cy="156915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EDE98ED-420C-4495-9385-F41637A7438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4378249" y="17070460"/>
            <a:ext cx="1375128" cy="92881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4C01C2B-60F7-4F86-8FC7-57BD434AAB0C}"/>
              </a:ext>
            </a:extLst>
          </p:cNvPr>
          <p:cNvSpPr/>
          <p:nvPr/>
        </p:nvSpPr>
        <p:spPr>
          <a:xfrm>
            <a:off x="34358443" y="17001563"/>
            <a:ext cx="1387473" cy="106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BF6511D-9432-432B-8985-6434C2B32B17}"/>
              </a:ext>
            </a:extLst>
          </p:cNvPr>
          <p:cNvSpPr/>
          <p:nvPr/>
        </p:nvSpPr>
        <p:spPr>
          <a:xfrm>
            <a:off x="34452050" y="18276169"/>
            <a:ext cx="1260438" cy="1081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DA024F2D-1DA9-4C9C-8189-88C936AABE03}"/>
                  </a:ext>
                </a:extLst>
              </p:cNvPr>
              <p:cNvSpPr txBox="1"/>
              <p:nvPr/>
            </p:nvSpPr>
            <p:spPr>
              <a:xfrm>
                <a:off x="35206713" y="16996990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DA024F2D-1DA9-4C9C-8189-88C936AAB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6713" y="16996990"/>
                <a:ext cx="756356" cy="338554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965C6AED-3766-46A4-A7BA-76A67B112325}"/>
              </a:ext>
            </a:extLst>
          </p:cNvPr>
          <p:cNvSpPr txBox="1"/>
          <p:nvPr/>
        </p:nvSpPr>
        <p:spPr>
          <a:xfrm>
            <a:off x="259452" y="24803938"/>
            <a:ext cx="11213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/>
              <a:t>1 </a:t>
            </a:r>
            <a:r>
              <a:rPr lang="en-US" sz="1800" dirty="0"/>
              <a:t>Mechanics of Materials Department, Sandia National Laboratories, Livermore, CA USA.</a:t>
            </a:r>
          </a:p>
          <a:p>
            <a:endParaRPr lang="en-US" sz="400" dirty="0"/>
          </a:p>
          <a:p>
            <a:r>
              <a:rPr lang="en-US" sz="1800" baseline="30000" dirty="0"/>
              <a:t>2 </a:t>
            </a:r>
            <a:r>
              <a:rPr lang="en-US" sz="1800" dirty="0"/>
              <a:t>Extreme Scale Data Science &amp; Analytics, Sandia National Laboratories, Livermore, CA USA.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552947-D6D8-4767-84BE-9BFF0C6CA278}"/>
              </a:ext>
            </a:extLst>
          </p:cNvPr>
          <p:cNvCxnSpPr>
            <a:cxnSpLocks/>
          </p:cNvCxnSpPr>
          <p:nvPr/>
        </p:nvCxnSpPr>
        <p:spPr>
          <a:xfrm>
            <a:off x="24458533" y="8539888"/>
            <a:ext cx="11714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1073E0-F6EB-4C4C-93B4-4B0D7A493594}"/>
              </a:ext>
            </a:extLst>
          </p:cNvPr>
          <p:cNvCxnSpPr/>
          <p:nvPr/>
        </p:nvCxnSpPr>
        <p:spPr>
          <a:xfrm>
            <a:off x="32936582" y="8539888"/>
            <a:ext cx="0" cy="418248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779ECEB-D506-492E-9F26-5089E04EE2F9}"/>
              </a:ext>
            </a:extLst>
          </p:cNvPr>
          <p:cNvCxnSpPr>
            <a:cxnSpLocks/>
          </p:cNvCxnSpPr>
          <p:nvPr/>
        </p:nvCxnSpPr>
        <p:spPr>
          <a:xfrm>
            <a:off x="24452579" y="12731613"/>
            <a:ext cx="11718609" cy="33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2F423B3C-1E17-4F4B-92FD-F90B50BBDF24}"/>
              </a:ext>
            </a:extLst>
          </p:cNvPr>
          <p:cNvCxnSpPr>
            <a:cxnSpLocks/>
          </p:cNvCxnSpPr>
          <p:nvPr/>
        </p:nvCxnSpPr>
        <p:spPr>
          <a:xfrm>
            <a:off x="30137519" y="12730888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ECA9841C-EFAE-43F4-A86C-4E3744457C2B}"/>
              </a:ext>
            </a:extLst>
          </p:cNvPr>
          <p:cNvCxnSpPr>
            <a:cxnSpLocks/>
          </p:cNvCxnSpPr>
          <p:nvPr/>
        </p:nvCxnSpPr>
        <p:spPr>
          <a:xfrm>
            <a:off x="36174492" y="9771027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D41B0DEA-F4A9-4EED-88FC-DA9E9BF7DC04}"/>
              </a:ext>
            </a:extLst>
          </p:cNvPr>
          <p:cNvCxnSpPr>
            <a:cxnSpLocks/>
          </p:cNvCxnSpPr>
          <p:nvPr/>
        </p:nvCxnSpPr>
        <p:spPr>
          <a:xfrm>
            <a:off x="36175401" y="16092007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71CFEC9C-2375-488B-8EDD-C3038A35DB9E}"/>
              </a:ext>
            </a:extLst>
          </p:cNvPr>
          <p:cNvCxnSpPr>
            <a:cxnSpLocks/>
          </p:cNvCxnSpPr>
          <p:nvPr/>
        </p:nvCxnSpPr>
        <p:spPr>
          <a:xfrm>
            <a:off x="36175402" y="17543434"/>
            <a:ext cx="0" cy="63583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0F47A08-0BF6-4575-824C-B8BA4FC056B0}"/>
              </a:ext>
            </a:extLst>
          </p:cNvPr>
          <p:cNvCxnSpPr>
            <a:cxnSpLocks/>
          </p:cNvCxnSpPr>
          <p:nvPr/>
        </p:nvCxnSpPr>
        <p:spPr>
          <a:xfrm>
            <a:off x="24499584" y="23914153"/>
            <a:ext cx="116744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8989498-4765-45B8-B585-DE39F1E91B37}"/>
              </a:ext>
            </a:extLst>
          </p:cNvPr>
          <p:cNvCxnSpPr>
            <a:cxnSpLocks/>
          </p:cNvCxnSpPr>
          <p:nvPr/>
        </p:nvCxnSpPr>
        <p:spPr>
          <a:xfrm>
            <a:off x="24457369" y="9923427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23A1F8A-68B9-4157-8A85-F4E2C32BB571}"/>
              </a:ext>
            </a:extLst>
          </p:cNvPr>
          <p:cNvCxnSpPr>
            <a:cxnSpLocks/>
          </p:cNvCxnSpPr>
          <p:nvPr/>
        </p:nvCxnSpPr>
        <p:spPr>
          <a:xfrm>
            <a:off x="24458345" y="13042943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BBCDC49-8BAC-4F1B-967F-206797B473CE}"/>
              </a:ext>
            </a:extLst>
          </p:cNvPr>
          <p:cNvCxnSpPr>
            <a:cxnSpLocks/>
          </p:cNvCxnSpPr>
          <p:nvPr/>
        </p:nvCxnSpPr>
        <p:spPr>
          <a:xfrm>
            <a:off x="30139790" y="13130032"/>
            <a:ext cx="0" cy="63583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42ACCFE8-BCFA-4D80-AEE0-DE3627BE7062}"/>
              </a:ext>
            </a:extLst>
          </p:cNvPr>
          <p:cNvCxnSpPr>
            <a:cxnSpLocks/>
          </p:cNvCxnSpPr>
          <p:nvPr/>
        </p:nvCxnSpPr>
        <p:spPr>
          <a:xfrm>
            <a:off x="24457668" y="18217289"/>
            <a:ext cx="0" cy="63583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3656034-A014-4738-8DC7-70442830CFCE}"/>
              </a:ext>
            </a:extLst>
          </p:cNvPr>
          <p:cNvCxnSpPr>
            <a:cxnSpLocks/>
          </p:cNvCxnSpPr>
          <p:nvPr/>
        </p:nvCxnSpPr>
        <p:spPr>
          <a:xfrm>
            <a:off x="24462849" y="23916650"/>
            <a:ext cx="116744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403BF7C-DBB0-4FB9-9158-EF4751A87A66}"/>
              </a:ext>
            </a:extLst>
          </p:cNvPr>
          <p:cNvCxnSpPr>
            <a:cxnSpLocks/>
          </p:cNvCxnSpPr>
          <p:nvPr/>
        </p:nvCxnSpPr>
        <p:spPr>
          <a:xfrm>
            <a:off x="24458351" y="20154949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DE83D5D-4DF8-49DD-A437-1E04A5CAD8F5}"/>
              </a:ext>
            </a:extLst>
          </p:cNvPr>
          <p:cNvCxnSpPr>
            <a:cxnSpLocks/>
          </p:cNvCxnSpPr>
          <p:nvPr/>
        </p:nvCxnSpPr>
        <p:spPr>
          <a:xfrm>
            <a:off x="24465343" y="26512206"/>
            <a:ext cx="116744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4B84090-D272-45A8-A07D-DB9D56C8F59B}"/>
              </a:ext>
            </a:extLst>
          </p:cNvPr>
          <p:cNvCxnSpPr>
            <a:cxnSpLocks/>
          </p:cNvCxnSpPr>
          <p:nvPr/>
        </p:nvCxnSpPr>
        <p:spPr>
          <a:xfrm>
            <a:off x="30137522" y="17564147"/>
            <a:ext cx="0" cy="63583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E007F46-3EB6-40A4-8E8E-CF2B9774CF56}"/>
              </a:ext>
            </a:extLst>
          </p:cNvPr>
          <p:cNvCxnSpPr>
            <a:cxnSpLocks/>
          </p:cNvCxnSpPr>
          <p:nvPr/>
        </p:nvCxnSpPr>
        <p:spPr>
          <a:xfrm>
            <a:off x="24460573" y="19400207"/>
            <a:ext cx="5669692" cy="11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CE45ED3-6739-4D78-B887-3170838FF021}"/>
              </a:ext>
            </a:extLst>
          </p:cNvPr>
          <p:cNvCxnSpPr>
            <a:cxnSpLocks/>
          </p:cNvCxnSpPr>
          <p:nvPr/>
        </p:nvCxnSpPr>
        <p:spPr>
          <a:xfrm>
            <a:off x="36175402" y="20153284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18E0C26-1DA6-457D-AC93-A454D63D530C}"/>
              </a:ext>
            </a:extLst>
          </p:cNvPr>
          <p:cNvSpPr/>
          <p:nvPr/>
        </p:nvSpPr>
        <p:spPr>
          <a:xfrm>
            <a:off x="31878581" y="3624490"/>
            <a:ext cx="3328132" cy="136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9396565B-4D65-4EE8-967F-B201C1171DDA}"/>
              </a:ext>
            </a:extLst>
          </p:cNvPr>
          <p:cNvCxnSpPr>
            <a:cxnSpLocks/>
          </p:cNvCxnSpPr>
          <p:nvPr/>
        </p:nvCxnSpPr>
        <p:spPr>
          <a:xfrm>
            <a:off x="24451056" y="26509031"/>
            <a:ext cx="11729656" cy="43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BE430C92-D101-472F-B156-9516AD8DADB3}"/>
              </a:ext>
            </a:extLst>
          </p:cNvPr>
          <p:cNvSpPr txBox="1"/>
          <p:nvPr/>
        </p:nvSpPr>
        <p:spPr>
          <a:xfrm>
            <a:off x="2007288" y="26389272"/>
            <a:ext cx="21391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SAND2018-1489C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C01BEC4-58B6-4AF5-AA9D-D3CF96D4FBCE}"/>
              </a:ext>
            </a:extLst>
          </p:cNvPr>
          <p:cNvCxnSpPr>
            <a:cxnSpLocks/>
          </p:cNvCxnSpPr>
          <p:nvPr/>
        </p:nvCxnSpPr>
        <p:spPr>
          <a:xfrm flipV="1">
            <a:off x="30135513" y="16611600"/>
            <a:ext cx="6045199" cy="7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C7D94C-B595-4117-A9BF-4A158F995073}"/>
                  </a:ext>
                </a:extLst>
              </p:cNvPr>
              <p:cNvSpPr txBox="1"/>
              <p:nvPr/>
            </p:nvSpPr>
            <p:spPr>
              <a:xfrm>
                <a:off x="30194668" y="19446778"/>
                <a:ext cx="5945081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Multi-scale problem of </a:t>
                </a:r>
                <a:r>
                  <a:rPr lang="en-US" sz="2100" b="1" i="1" dirty="0"/>
                  <a:t>practical scale</a:t>
                </a:r>
                <a:r>
                  <a:rPr lang="en-US" sz="2100" dirty="0"/>
                  <a:t>: coupling 85K </a:t>
                </a:r>
                <a:r>
                  <a:rPr lang="en-US" sz="2100" b="1" i="1" dirty="0"/>
                  <a:t>composite </a:t>
                </a:r>
                <a:r>
                  <a:rPr lang="en-US" sz="2100" b="1" i="1" dirty="0" err="1"/>
                  <a:t>tet</a:t>
                </a:r>
                <a:r>
                  <a:rPr lang="en-US" sz="2100" b="1" i="1" dirty="0"/>
                  <a:t> 10 element mesh</a:t>
                </a:r>
                <a:r>
                  <a:rPr lang="en-US" sz="2100" dirty="0"/>
                  <a:t> (bolts,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100" dirty="0"/>
                  <a:t>) with 56K </a:t>
                </a:r>
                <a:r>
                  <a:rPr lang="en-US" sz="2100" b="1" i="1" dirty="0"/>
                  <a:t>hex element mesh </a:t>
                </a:r>
                <a:r>
                  <a:rPr lang="en-US" sz="2100" dirty="0"/>
                  <a:t>(parts,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100" dirty="0"/>
                  <a:t>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b="1" i="1" dirty="0" err="1"/>
                  <a:t>Neohookean</a:t>
                </a:r>
                <a:r>
                  <a:rPr lang="en-US" sz="2100" dirty="0"/>
                  <a:t> material model: steel bolts and base, remaining parts are aluminum.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100" b="1" i="1" dirty="0"/>
                  <a:t>Lateral displacement load applied at top</a:t>
                </a:r>
                <a:r>
                  <a:rPr lang="en-US" sz="2100" dirty="0"/>
                  <a:t>: applies compression to 2 bolts, tension to remaining 2.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1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C7D94C-B595-4117-A9BF-4A158F995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4668" y="19446778"/>
                <a:ext cx="5945081" cy="2677656"/>
              </a:xfrm>
              <a:prstGeom prst="rect">
                <a:avLst/>
              </a:prstGeom>
              <a:blipFill>
                <a:blip r:embed="rId61"/>
                <a:stretch>
                  <a:fillRect l="-1026" t="-1367" r="-1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87642B-8804-4223-A089-269A930236A8}"/>
                  </a:ext>
                </a:extLst>
              </p:cNvPr>
              <p:cNvSpPr txBox="1"/>
              <p:nvPr/>
            </p:nvSpPr>
            <p:spPr>
              <a:xfrm>
                <a:off x="27768963" y="19089276"/>
                <a:ext cx="68667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(a)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87642B-8804-4223-A089-269A93023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8963" y="19089276"/>
                <a:ext cx="686679" cy="246221"/>
              </a:xfrm>
              <a:prstGeom prst="rect">
                <a:avLst/>
              </a:prstGeom>
              <a:blipFill>
                <a:blip r:embed="rId62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37A0B47-B425-49B3-9C60-EEE2094ABCEA}"/>
                  </a:ext>
                </a:extLst>
              </p:cNvPr>
              <p:cNvSpPr txBox="1"/>
              <p:nvPr/>
            </p:nvSpPr>
            <p:spPr>
              <a:xfrm>
                <a:off x="28921488" y="19086101"/>
                <a:ext cx="68667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(b)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000" dirty="0"/>
              </a:p>
            </p:txBody>
          </p:sp>
        </mc:Choice>
        <mc:Fallback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37A0B47-B425-49B3-9C60-EEE2094AB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1488" y="19086101"/>
                <a:ext cx="686679" cy="246221"/>
              </a:xfrm>
              <a:prstGeom prst="rect">
                <a:avLst/>
              </a:prstGeom>
              <a:blipFill>
                <a:blip r:embed="rId6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489DDE5-5876-46EE-BAE1-AE670E61A40B}"/>
              </a:ext>
            </a:extLst>
          </p:cNvPr>
          <p:cNvSpPr txBox="1"/>
          <p:nvPr/>
        </p:nvSpPr>
        <p:spPr>
          <a:xfrm>
            <a:off x="8944047" y="24762100"/>
            <a:ext cx="3389786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Acknowledgements:</a:t>
            </a:r>
            <a:r>
              <a:rPr lang="en-US" sz="1600" dirty="0"/>
              <a:t> Support for this work was received through the DOE ASC program at SNL.  The writers wish to acknowledge J. Foulk, G. Hansen, J. </a:t>
            </a:r>
            <a:r>
              <a:rPr lang="en-US" sz="1600" dirty="0" err="1"/>
              <a:t>Ostien</a:t>
            </a:r>
            <a:r>
              <a:rPr lang="en-US" sz="1600" dirty="0"/>
              <a:t>, A. Salinger and D. Ibanez for their contributions to this work.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DCCD40E-3610-469A-B932-27383F867C06}"/>
              </a:ext>
            </a:extLst>
          </p:cNvPr>
          <p:cNvCxnSpPr>
            <a:cxnSpLocks/>
          </p:cNvCxnSpPr>
          <p:nvPr/>
        </p:nvCxnSpPr>
        <p:spPr>
          <a:xfrm>
            <a:off x="24500942" y="23916642"/>
            <a:ext cx="116744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A374805-D72F-4E27-9C2D-24298D82A751}"/>
              </a:ext>
            </a:extLst>
          </p:cNvPr>
          <p:cNvCxnSpPr>
            <a:cxnSpLocks/>
          </p:cNvCxnSpPr>
          <p:nvPr/>
        </p:nvCxnSpPr>
        <p:spPr>
          <a:xfrm>
            <a:off x="24457357" y="3784549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3DD30E2-5F80-4E06-8517-D15C72098514}"/>
              </a:ext>
            </a:extLst>
          </p:cNvPr>
          <p:cNvCxnSpPr>
            <a:cxnSpLocks/>
          </p:cNvCxnSpPr>
          <p:nvPr/>
        </p:nvCxnSpPr>
        <p:spPr>
          <a:xfrm>
            <a:off x="24457347" y="3659134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B92BCA30-3DD7-4DB1-86F8-E5DE912870AA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9920500" y="8857503"/>
            <a:ext cx="2887558" cy="1860611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8F7861E9-7992-4B8C-8800-1E64896F97B4}"/>
              </a:ext>
            </a:extLst>
          </p:cNvPr>
          <p:cNvSpPr txBox="1"/>
          <p:nvPr/>
        </p:nvSpPr>
        <p:spPr>
          <a:xfrm>
            <a:off x="24677773" y="10591047"/>
            <a:ext cx="5579152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</a:rPr>
              <a:t>Coupling of </a:t>
            </a:r>
            <a:r>
              <a:rPr lang="en-US" sz="2100" b="1" i="1" dirty="0">
                <a:latin typeface="Calibri" panose="020F0502020204030204" pitchFamily="34" charset="0"/>
              </a:rPr>
              <a:t>two cuboids </a:t>
            </a:r>
            <a:r>
              <a:rPr lang="en-US" sz="2100" dirty="0">
                <a:latin typeface="Calibri" panose="020F0502020204030204" pitchFamily="34" charset="0"/>
              </a:rPr>
              <a:t>with square base w/ </a:t>
            </a:r>
            <a:r>
              <a:rPr lang="en-US" sz="2100" b="1" i="1" dirty="0" err="1">
                <a:latin typeface="Calibri" panose="020F0502020204030204" pitchFamily="34" charset="0"/>
              </a:rPr>
              <a:t>Neohookean</a:t>
            </a:r>
            <a:r>
              <a:rPr lang="en-US" sz="2100" dirty="0">
                <a:latin typeface="Calibri" panose="020F0502020204030204" pitchFamily="34" charset="0"/>
              </a:rPr>
              <a:t>-type material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</a:rPr>
              <a:t>Schwarz alternating method converges </a:t>
            </a:r>
            <a:r>
              <a:rPr lang="en-US" sz="2100" b="1" i="1" dirty="0">
                <a:latin typeface="Calibri" panose="020F0502020204030204" pitchFamily="34" charset="0"/>
              </a:rPr>
              <a:t>linearly</a:t>
            </a:r>
            <a:r>
              <a:rPr lang="en-US" sz="2100" dirty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</a:rPr>
              <a:t>There is </a:t>
            </a:r>
            <a:r>
              <a:rPr lang="en-US" sz="2100" b="1" i="1" dirty="0">
                <a:latin typeface="Calibri" panose="020F0502020204030204" pitchFamily="34" charset="0"/>
              </a:rPr>
              <a:t>faster linear convergence </a:t>
            </a:r>
            <a:r>
              <a:rPr lang="en-US" sz="2100" dirty="0">
                <a:latin typeface="Calibri" panose="020F0502020204030204" pitchFamily="34" charset="0"/>
              </a:rPr>
              <a:t>with </a:t>
            </a:r>
            <a:r>
              <a:rPr lang="en-US" sz="2100" b="1" i="1" dirty="0">
                <a:latin typeface="Calibri" panose="020F0502020204030204" pitchFamily="34" charset="0"/>
              </a:rPr>
              <a:t>increasing</a:t>
            </a:r>
            <a:r>
              <a:rPr lang="en-US" sz="2100" dirty="0">
                <a:latin typeface="Calibri" panose="020F0502020204030204" pitchFamily="34" charset="0"/>
              </a:rPr>
              <a:t> overlap volume fraction.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C0FF994-0A87-42F8-8A87-9C842D5D2B2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9891500" y="10897656"/>
            <a:ext cx="2993526" cy="1742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BFA661F1-777A-4EE8-8416-FCEC1CBB9638}"/>
                  </a:ext>
                </a:extLst>
              </p:cNvPr>
              <p:cNvSpPr txBox="1"/>
              <p:nvPr/>
            </p:nvSpPr>
            <p:spPr>
              <a:xfrm>
                <a:off x="30783683" y="11032322"/>
                <a:ext cx="1356016" cy="268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BFA661F1-777A-4EE8-8416-FCEC1CBB9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3683" y="11032322"/>
                <a:ext cx="1356016" cy="268663"/>
              </a:xfrm>
              <a:prstGeom prst="rect">
                <a:avLst/>
              </a:prstGeom>
              <a:blipFill>
                <a:blip r:embed="rId6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D2C2F688-A055-4A2E-9CEE-4F51BEDA5922}"/>
              </a:ext>
            </a:extLst>
          </p:cNvPr>
          <p:cNvSpPr txBox="1"/>
          <p:nvPr/>
        </p:nvSpPr>
        <p:spPr>
          <a:xfrm>
            <a:off x="25639328" y="14842411"/>
            <a:ext cx="83324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(a) Schematic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A3E2D7B-2A3D-4A11-B6B6-1DC2651968DB}"/>
                  </a:ext>
                </a:extLst>
              </p:cNvPr>
              <p:cNvSpPr txBox="1"/>
              <p:nvPr/>
            </p:nvSpPr>
            <p:spPr>
              <a:xfrm>
                <a:off x="26459259" y="14830961"/>
                <a:ext cx="1003397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(b) Entire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700" dirty="0"/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A3E2D7B-2A3D-4A11-B6B6-1DC265196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9259" y="14830961"/>
                <a:ext cx="1003397" cy="200055"/>
              </a:xfrm>
              <a:prstGeom prst="rect">
                <a:avLst/>
              </a:prstGeom>
              <a:blipFill>
                <a:blip r:embed="rId6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78C84C16-85B5-4DC9-A946-56EE6A75DC85}"/>
                  </a:ext>
                </a:extLst>
              </p:cNvPr>
              <p:cNvSpPr txBox="1"/>
              <p:nvPr/>
            </p:nvSpPr>
            <p:spPr>
              <a:xfrm>
                <a:off x="27383647" y="14830961"/>
                <a:ext cx="1003397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(c) Fine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7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700" dirty="0"/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78C84C16-85B5-4DC9-A946-56EE6A75D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3647" y="14830961"/>
                <a:ext cx="1003397" cy="200055"/>
              </a:xfrm>
              <a:prstGeom prst="rect">
                <a:avLst/>
              </a:prstGeom>
              <a:blipFill>
                <a:blip r:embed="rId69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866DC5C4-C026-4557-93C8-490E186A9359}"/>
                  </a:ext>
                </a:extLst>
              </p:cNvPr>
              <p:cNvSpPr txBox="1"/>
              <p:nvPr/>
            </p:nvSpPr>
            <p:spPr>
              <a:xfrm>
                <a:off x="28226814" y="14835152"/>
                <a:ext cx="1003397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(d) Coarse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700" dirty="0"/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866DC5C4-C026-4557-93C8-490E186A9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6814" y="14835152"/>
                <a:ext cx="1003397" cy="200055"/>
              </a:xfrm>
              <a:prstGeom prst="rect">
                <a:avLst/>
              </a:prstGeom>
              <a:blipFill>
                <a:blip r:embed="rId70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Picture 77">
            <a:extLst>
              <a:ext uri="{FF2B5EF4-FFF2-40B4-BE49-F238E27FC236}">
                <a16:creationId xmlns:a16="http://schemas.microsoft.com/office/drawing/2014/main" id="{B5C3BCD4-FD98-4100-9BC8-7A6A0ABD5B39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0272852" y="13483856"/>
            <a:ext cx="2753701" cy="66904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7E0CB7-D81A-4E84-83F1-ABEA2C7ACF07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33188826" y="13218792"/>
            <a:ext cx="2853830" cy="11241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930086-BBDD-4406-B039-56375FF283CA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30214797" y="14785163"/>
            <a:ext cx="1761707" cy="1714795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47159AA7-0A23-435C-AD35-9AF13E11FF91}"/>
              </a:ext>
            </a:extLst>
          </p:cNvPr>
          <p:cNvSpPr txBox="1"/>
          <p:nvPr/>
        </p:nvSpPr>
        <p:spPr>
          <a:xfrm>
            <a:off x="30423117" y="14195392"/>
            <a:ext cx="272742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(a) Schematic showing geometry and domain decomposition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C2FA24D-6B47-4851-9EF0-ABDF321F5B41}"/>
              </a:ext>
            </a:extLst>
          </p:cNvPr>
          <p:cNvSpPr txBox="1"/>
          <p:nvPr/>
        </p:nvSpPr>
        <p:spPr>
          <a:xfrm>
            <a:off x="32946972" y="14195596"/>
            <a:ext cx="309568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/>
              <a:t>(b) Equivalent plastic strain: plastic deformation concentrated at top of notch.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C54BDD23-FE6F-4034-B019-3E27F37396E2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32357334" y="17560218"/>
            <a:ext cx="1729417" cy="155210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C3AFA8BD-2268-46E2-A309-07A1D778197A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30312683" y="21827724"/>
            <a:ext cx="1970794" cy="2020429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40750F63-781D-45C5-BF36-D6F5B2BB2A9D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32386998" y="21781013"/>
            <a:ext cx="1959766" cy="203097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AC150492-5D73-41CF-9EBE-D7871490BF02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34337625" y="21863456"/>
            <a:ext cx="1728600" cy="1801351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99BABB5-D232-4CFD-81E3-8D184D1BD983}"/>
              </a:ext>
            </a:extLst>
          </p:cNvPr>
          <p:cNvCxnSpPr>
            <a:cxnSpLocks/>
          </p:cNvCxnSpPr>
          <p:nvPr/>
        </p:nvCxnSpPr>
        <p:spPr>
          <a:xfrm flipV="1">
            <a:off x="33936419" y="17610996"/>
            <a:ext cx="413181" cy="251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D9D715FD-96DF-415E-8437-6252210F5A30}"/>
              </a:ext>
            </a:extLst>
          </p:cNvPr>
          <p:cNvCxnSpPr>
            <a:cxnSpLocks/>
          </p:cNvCxnSpPr>
          <p:nvPr/>
        </p:nvCxnSpPr>
        <p:spPr>
          <a:xfrm>
            <a:off x="33984329" y="18769673"/>
            <a:ext cx="453255" cy="2285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4623607-6E5D-44BB-8653-942166F84482}"/>
                  </a:ext>
                </a:extLst>
              </p:cNvPr>
              <p:cNvSpPr txBox="1"/>
              <p:nvPr/>
            </p:nvSpPr>
            <p:spPr>
              <a:xfrm>
                <a:off x="30883945" y="21766610"/>
                <a:ext cx="96564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800" dirty="0"/>
                  <a:t>-displacement</a:t>
                </a: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4623607-6E5D-44BB-8653-942166F84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3945" y="21766610"/>
                <a:ext cx="965643" cy="215444"/>
              </a:xfrm>
              <a:prstGeom prst="rect">
                <a:avLst/>
              </a:prstGeom>
              <a:blipFill>
                <a:blip r:embed="rId78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08844B0-32FC-4CC2-A04B-C2CB0343F9B7}"/>
                  </a:ext>
                </a:extLst>
              </p:cNvPr>
              <p:cNvSpPr txBox="1"/>
              <p:nvPr/>
            </p:nvSpPr>
            <p:spPr>
              <a:xfrm>
                <a:off x="32870087" y="21757029"/>
                <a:ext cx="96564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800" dirty="0"/>
                  <a:t>-displacement</a:t>
                </a: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08844B0-32FC-4CC2-A04B-C2CB0343F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0087" y="21757029"/>
                <a:ext cx="965643" cy="215444"/>
              </a:xfrm>
              <a:prstGeom prst="rect">
                <a:avLst/>
              </a:prstGeom>
              <a:blipFill>
                <a:blip r:embed="rId79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889BBD21-A135-47D0-950C-37F605380E35}"/>
                  </a:ext>
                </a:extLst>
              </p:cNvPr>
              <p:cNvSpPr txBox="1"/>
              <p:nvPr/>
            </p:nvSpPr>
            <p:spPr>
              <a:xfrm>
                <a:off x="34768788" y="21783913"/>
                <a:ext cx="96564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800" dirty="0"/>
                  <a:t>-displacement</a:t>
                </a:r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889BBD21-A135-47D0-950C-37F605380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788" y="21783913"/>
                <a:ext cx="965643" cy="215444"/>
              </a:xfrm>
              <a:prstGeom prst="rect">
                <a:avLst/>
              </a:prstGeom>
              <a:blipFill>
                <a:blip r:embed="rId8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9" name="Picture 208">
            <a:extLst>
              <a:ext uri="{FF2B5EF4-FFF2-40B4-BE49-F238E27FC236}">
                <a16:creationId xmlns:a16="http://schemas.microsoft.com/office/drawing/2014/main" id="{6010E8D5-E5B2-4827-9AB3-F6F09A24E302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34493133" y="18338195"/>
            <a:ext cx="1131792" cy="964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634AD68-9F5B-460A-B8EE-4B8CAEB6E114}"/>
                  </a:ext>
                </a:extLst>
              </p:cNvPr>
              <p:cNvSpPr txBox="1"/>
              <p:nvPr/>
            </p:nvSpPr>
            <p:spPr>
              <a:xfrm>
                <a:off x="35178197" y="19008607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634AD68-9F5B-460A-B8EE-4B8CAEB6E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8197" y="19008607"/>
                <a:ext cx="756356" cy="338554"/>
              </a:xfrm>
              <a:prstGeom prst="rect">
                <a:avLst/>
              </a:prstGeom>
              <a:blipFill>
                <a:blip r:embed="rId8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1" name="Picture 210">
            <a:extLst>
              <a:ext uri="{FF2B5EF4-FFF2-40B4-BE49-F238E27FC236}">
                <a16:creationId xmlns:a16="http://schemas.microsoft.com/office/drawing/2014/main" id="{1BBC51BC-2053-4FDB-BCB8-BAD8B5934642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24571325" y="20440973"/>
            <a:ext cx="1786823" cy="1340117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DC066C74-6B83-42E5-91D6-1744DA527AE7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26364276" y="20439516"/>
            <a:ext cx="1770714" cy="1328036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500B6771-A168-4786-AA1C-077B82D0D968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24571325" y="21755314"/>
            <a:ext cx="1809959" cy="1357469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19917012-5201-40B1-A556-D3D6F64F74FC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26331147" y="21760061"/>
            <a:ext cx="1814613" cy="136096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8D310592-6FAF-4F5B-AC59-2E3CCF5AFB21}"/>
              </a:ext>
            </a:extLst>
          </p:cNvPr>
          <p:cNvSpPr/>
          <p:nvPr/>
        </p:nvSpPr>
        <p:spPr>
          <a:xfrm>
            <a:off x="35959707" y="3536316"/>
            <a:ext cx="572824" cy="21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F9D9F04-E98C-425E-AB5F-69513E27D767}"/>
              </a:ext>
            </a:extLst>
          </p:cNvPr>
          <p:cNvCxnSpPr>
            <a:cxnSpLocks/>
          </p:cNvCxnSpPr>
          <p:nvPr/>
        </p:nvCxnSpPr>
        <p:spPr>
          <a:xfrm>
            <a:off x="36175398" y="3663004"/>
            <a:ext cx="0" cy="63583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94D0EBFC-CE4D-43FD-BD49-7337F17E7F7E}"/>
              </a:ext>
            </a:extLst>
          </p:cNvPr>
          <p:cNvCxnSpPr>
            <a:cxnSpLocks/>
          </p:cNvCxnSpPr>
          <p:nvPr/>
        </p:nvCxnSpPr>
        <p:spPr>
          <a:xfrm>
            <a:off x="24459642" y="3662590"/>
            <a:ext cx="117188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Picture 207" descr="Schwarz-domains.png">
            <a:extLst>
              <a:ext uri="{FF2B5EF4-FFF2-40B4-BE49-F238E27FC236}">
                <a16:creationId xmlns:a16="http://schemas.microsoft.com/office/drawing/2014/main" id="{A45D040E-C583-4BC3-8A4F-5BDC1C7C0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015" y="19994018"/>
            <a:ext cx="1057298" cy="189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CB524-1476-4D55-92AB-2E80F524F84D}"/>
              </a:ext>
            </a:extLst>
          </p:cNvPr>
          <p:cNvSpPr txBox="1"/>
          <p:nvPr/>
        </p:nvSpPr>
        <p:spPr>
          <a:xfrm>
            <a:off x="28210744" y="20785606"/>
            <a:ext cx="1782176" cy="19236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Coupling introduces </a:t>
            </a:r>
            <a:r>
              <a:rPr lang="en-US" sz="1700" b="1" i="1" dirty="0"/>
              <a:t>no dynamic artifacts </a:t>
            </a:r>
            <a:r>
              <a:rPr lang="en-US" sz="1700" dirty="0"/>
              <a:t>&amp;</a:t>
            </a:r>
            <a:r>
              <a:rPr lang="en-US" sz="1700" b="1" i="1" dirty="0"/>
              <a:t> energy is conserved </a:t>
            </a:r>
            <a:r>
              <a:rPr lang="en-US" sz="1700" dirty="0"/>
              <a:t>throughout simulation!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24AA4-0EAB-4725-807D-CEFDC577875A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27299658" y="18338195"/>
            <a:ext cx="1238567" cy="722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7173F-6D96-4CAB-B12C-C251F1BC7403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28705707" y="18368713"/>
            <a:ext cx="1214793" cy="710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906A6D-96C9-4A1B-8522-2F0C786781A0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24805803" y="8890374"/>
            <a:ext cx="947541" cy="13072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F5E61FF-2DA4-435E-B146-E2087EB32530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25992702" y="8968744"/>
            <a:ext cx="945935" cy="13072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408A094B-4661-4FAD-B7FA-D0D32357851E}"/>
                  </a:ext>
                </a:extLst>
              </p:cNvPr>
              <p:cNvSpPr txBox="1"/>
              <p:nvPr/>
            </p:nvSpPr>
            <p:spPr>
              <a:xfrm>
                <a:off x="24941301" y="10316638"/>
                <a:ext cx="68667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(a)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000" dirty="0"/>
              </a:p>
            </p:txBody>
          </p:sp>
        </mc:Choice>
        <mc:Fallback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408A094B-4661-4FAD-B7FA-D0D323578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1301" y="10316638"/>
                <a:ext cx="686679" cy="246221"/>
              </a:xfrm>
              <a:prstGeom prst="rect">
                <a:avLst/>
              </a:prstGeom>
              <a:blipFill>
                <a:blip r:embed="rId62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C87D6EC-DCB3-4DB2-8D07-66F656947C28}"/>
                  </a:ext>
                </a:extLst>
              </p:cNvPr>
              <p:cNvSpPr txBox="1"/>
              <p:nvPr/>
            </p:nvSpPr>
            <p:spPr>
              <a:xfrm>
                <a:off x="26093826" y="10313463"/>
                <a:ext cx="68667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(b)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000" dirty="0"/>
              </a:p>
            </p:txBody>
          </p:sp>
        </mc:Choice>
        <mc:Fallback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C87D6EC-DCB3-4DB2-8D07-66F656947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3826" y="10313463"/>
                <a:ext cx="686679" cy="246221"/>
              </a:xfrm>
              <a:prstGeom prst="rect">
                <a:avLst/>
              </a:prstGeom>
              <a:blipFill>
                <a:blip r:embed="rId9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Picture 68">
            <a:extLst>
              <a:ext uri="{FF2B5EF4-FFF2-40B4-BE49-F238E27FC236}">
                <a16:creationId xmlns:a16="http://schemas.microsoft.com/office/drawing/2014/main" id="{196D14A2-4FA3-4EF5-8339-5A836DE06B1F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32685290" y="26755155"/>
            <a:ext cx="1693338" cy="6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1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11140</TotalTime>
  <Words>1347</Words>
  <Application>Microsoft Office PowerPoint</Application>
  <PresentationFormat>Custom</PresentationFormat>
  <Paragraphs>130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ＭＳ Ｐゴシック</vt:lpstr>
      <vt:lpstr>Andale Mono</vt:lpstr>
      <vt:lpstr>Arial</vt:lpstr>
      <vt:lpstr>Calibri</vt:lpstr>
      <vt:lpstr>Calibri Light</vt:lpstr>
      <vt:lpstr>Cambria Math</vt:lpstr>
      <vt:lpstr>Gill Sans</vt:lpstr>
      <vt:lpstr>Symbol</vt:lpstr>
      <vt:lpstr>Wingdings</vt:lpstr>
      <vt:lpstr>Wingdings 2</vt:lpstr>
      <vt:lpstr>Office Theme</vt:lpstr>
      <vt:lpstr>The Schwarz Alternating Method for Concurrent Multiscale Coupling in Solid Mechanics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Tezaur, Irina</cp:lastModifiedBy>
  <cp:revision>128</cp:revision>
  <dcterms:created xsi:type="dcterms:W3CDTF">2017-11-21T18:42:46Z</dcterms:created>
  <dcterms:modified xsi:type="dcterms:W3CDTF">2018-02-16T04:32:54Z</dcterms:modified>
</cp:coreProperties>
</file>