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31"/>
  </p:notesMasterIdLst>
  <p:sldIdLst>
    <p:sldId id="256" r:id="rId2"/>
    <p:sldId id="555" r:id="rId3"/>
    <p:sldId id="287" r:id="rId4"/>
    <p:sldId id="544" r:id="rId5"/>
    <p:sldId id="545" r:id="rId6"/>
    <p:sldId id="531" r:id="rId7"/>
    <p:sldId id="556" r:id="rId8"/>
    <p:sldId id="425" r:id="rId9"/>
    <p:sldId id="558" r:id="rId10"/>
    <p:sldId id="540" r:id="rId11"/>
    <p:sldId id="543" r:id="rId12"/>
    <p:sldId id="546" r:id="rId13"/>
    <p:sldId id="550" r:id="rId14"/>
    <p:sldId id="551" r:id="rId15"/>
    <p:sldId id="541" r:id="rId16"/>
    <p:sldId id="542" r:id="rId17"/>
    <p:sldId id="532" r:id="rId18"/>
    <p:sldId id="554" r:id="rId19"/>
    <p:sldId id="426" r:id="rId20"/>
    <p:sldId id="538" r:id="rId21"/>
    <p:sldId id="539" r:id="rId22"/>
    <p:sldId id="466" r:id="rId23"/>
    <p:sldId id="537" r:id="rId24"/>
    <p:sldId id="536" r:id="rId25"/>
    <p:sldId id="535" r:id="rId26"/>
    <p:sldId id="548" r:id="rId27"/>
    <p:sldId id="549" r:id="rId28"/>
    <p:sldId id="552" r:id="rId29"/>
    <p:sldId id="55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Tezaur, Irina" initials="TI" lastIdx="4" clrIdx="1">
    <p:extLst>
      <p:ext uri="{19B8F6BF-5375-455C-9EA6-DF929625EA0E}">
        <p15:presenceInfo xmlns:p15="http://schemas.microsoft.com/office/powerpoint/2012/main" userId="S::ikalash@sandia.gov::ab5855ef-b775-481e-b851-5311ff5a5b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D9"/>
    <a:srgbClr val="FEFDD7"/>
    <a:srgbClr val="EFF9B3"/>
    <a:srgbClr val="663300"/>
    <a:srgbClr val="0040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8" autoAdjust="0"/>
    <p:restoredTop sz="86134" autoAdjust="0"/>
  </p:normalViewPr>
  <p:slideViewPr>
    <p:cSldViewPr snapToGrid="0" snapToObjects="1">
      <p:cViewPr varScale="1">
        <p:scale>
          <a:sx n="98" d="100"/>
          <a:sy n="98" d="100"/>
        </p:scale>
        <p:origin x="10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0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4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57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Chatter = loss/subsequent reestablishment of contact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01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6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9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0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39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72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13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9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19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Controller time-stepper – defines global </a:t>
            </a:r>
            <a:r>
              <a:rPr lang="en-US" dirty="0" err="1"/>
              <a:t>dTs</a:t>
            </a:r>
            <a:r>
              <a:rPr lang="en-US" dirty="0"/>
              <a:t> at which subdomains are synchronized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02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21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20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15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Chatter = loss/subsequent reestablishment of contact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08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Chatter = loss/subsequent reestablishment of contact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9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1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xfrm>
            <a:off x="407697" y="4415789"/>
            <a:ext cx="6135343" cy="4556803"/>
          </a:xfrm>
        </p:spPr>
        <p:txBody>
          <a:bodyPr>
            <a:normAutofit/>
          </a:bodyPr>
          <a:lstStyle/>
          <a:p>
            <a:pPr fontAlgn="t"/>
            <a:endParaRPr lang="en-US" b="1" dirty="0"/>
          </a:p>
          <a:p>
            <a:pPr fontAlgn="t"/>
            <a:endParaRPr lang="en-US" b="1" dirty="0"/>
          </a:p>
          <a:p>
            <a:pPr fontAlgn="t"/>
            <a:endParaRPr lang="en-US" b="1" dirty="0"/>
          </a:p>
          <a:p>
            <a:pPr fontAlgn="t"/>
            <a:endParaRPr lang="en-US" b="1" dirty="0"/>
          </a:p>
          <a:p>
            <a:pPr fontAlgn="t"/>
            <a:endParaRPr lang="en-US" b="1" dirty="0"/>
          </a:p>
          <a:p>
            <a:pPr fontAlgn="t"/>
            <a:endParaRPr lang="en-US" b="1" dirty="0"/>
          </a:p>
          <a:p>
            <a:pPr fontAlgn="t"/>
            <a:endParaRPr lang="en-US" b="1" dirty="0"/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80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9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Key idea: the contact problem can be viewed as a coupled problem while the 2+ bodies are in contact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3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Key idea: the contact problem can be viewed as a coupled problem while the 2+ bodies are in contact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306898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4A6BEF6-8B5D-3A41-931E-E68E91FD74C0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5572" y="6459789"/>
            <a:ext cx="262345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8003737" y="282288"/>
            <a:ext cx="1834523" cy="71041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 userDrawn="1"/>
        </p:nvSpPr>
        <p:spPr>
          <a:xfrm>
            <a:off x="789245" y="2915627"/>
            <a:ext cx="2037083" cy="9051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2865811" y="2915627"/>
            <a:ext cx="1345972" cy="905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4251265" y="2915627"/>
            <a:ext cx="3314307" cy="905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7565572" y="1363919"/>
            <a:ext cx="2623459" cy="142101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700411" y="5019736"/>
            <a:ext cx="222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pc="300" dirty="0">
                <a:solidFill>
                  <a:srgbClr val="00ACD9"/>
                </a:solidFill>
              </a:rPr>
              <a:t>PRESENTED BY</a:t>
            </a:r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673785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794" y="5626954"/>
            <a:ext cx="564475" cy="16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595527"/>
            <a:ext cx="776320" cy="19488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0280342" y="5912353"/>
            <a:ext cx="183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367-8E19-584D-AFFE-3EFBBA0295C7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5B1B-1234-434F-BA64-2F5E81CEE720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87330" y="1125414"/>
            <a:ext cx="4891718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A3E-72A3-094D-BE9C-748891D343EA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98F-B1FD-6E40-922F-164F08E18587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599583"/>
            <a:ext cx="2472271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51B0C17D-9FEF-794A-8300-E98122063809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599583"/>
            <a:ext cx="4822804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9425" y="380825"/>
            <a:ext cx="259675" cy="25161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5" r:id="rId2"/>
    <p:sldLayoutId id="2147483686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5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46.png"/><Relationship Id="rId10" Type="http://schemas.openxmlformats.org/officeDocument/2006/relationships/image" Target="../media/image450.png"/><Relationship Id="rId4" Type="http://schemas.openxmlformats.org/officeDocument/2006/relationships/image" Target="../media/image44.png"/><Relationship Id="rId9" Type="http://schemas.openxmlformats.org/officeDocument/2006/relationships/image" Target="../media/image4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43.png"/><Relationship Id="rId10" Type="http://schemas.openxmlformats.org/officeDocument/2006/relationships/image" Target="../media/image440.png"/><Relationship Id="rId4" Type="http://schemas.openxmlformats.org/officeDocument/2006/relationships/image" Target="../media/image44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43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4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4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9F3A1C2-0853-46D0-B90D-A3BD784F5F60}"/>
              </a:ext>
            </a:extLst>
          </p:cNvPr>
          <p:cNvSpPr/>
          <p:nvPr/>
        </p:nvSpPr>
        <p:spPr>
          <a:xfrm>
            <a:off x="-492369" y="2928220"/>
            <a:ext cx="8044012" cy="1840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Schwarz Alternating Method for Multi-Scale Coupling and Contact in Solid Mechanics</a:t>
            </a:r>
            <a:endParaRPr lang="en-US" sz="3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50F1A-A991-8944-9855-49FE7844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961" y="1228439"/>
            <a:ext cx="2652129" cy="1690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2C75-A600-4E12-B07D-0D7ADD0A9A95}"/>
              </a:ext>
            </a:extLst>
          </p:cNvPr>
          <p:cNvSpPr txBox="1"/>
          <p:nvPr/>
        </p:nvSpPr>
        <p:spPr>
          <a:xfrm>
            <a:off x="687681" y="4890499"/>
            <a:ext cx="6452170" cy="7335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Alejandro Mota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b="1" dirty="0"/>
              <a:t>Irina Tezaur</a:t>
            </a:r>
            <a:r>
              <a:rPr lang="en-US" baseline="30000" dirty="0"/>
              <a:t>1</a:t>
            </a:r>
            <a:r>
              <a:rPr lang="en-US" dirty="0"/>
              <a:t>, Jonathan Hoy</a:t>
            </a:r>
            <a:r>
              <a:rPr lang="en-US" baseline="30000" dirty="0"/>
              <a:t>2</a:t>
            </a:r>
          </a:p>
          <a:p>
            <a:endParaRPr lang="en-US" sz="1000" baseline="30000" dirty="0"/>
          </a:p>
          <a:p>
            <a:r>
              <a:rPr lang="en-US" sz="1700" baseline="30000" dirty="0"/>
              <a:t>1</a:t>
            </a:r>
            <a:r>
              <a:rPr lang="en-US" sz="1700" dirty="0"/>
              <a:t>Sandia National Laboratories, </a:t>
            </a:r>
            <a:r>
              <a:rPr lang="en-US" sz="1700" baseline="30000" dirty="0"/>
              <a:t>2</a:t>
            </a:r>
            <a:r>
              <a:rPr lang="en-US" sz="1700" dirty="0"/>
              <a:t>University of Southern California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30EF3-62B5-47EF-B524-5154524896B8}"/>
              </a:ext>
            </a:extLst>
          </p:cNvPr>
          <p:cNvSpPr txBox="1"/>
          <p:nvPr/>
        </p:nvSpPr>
        <p:spPr>
          <a:xfrm>
            <a:off x="687681" y="5856271"/>
            <a:ext cx="60521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PANACM 2021</a:t>
            </a:r>
          </a:p>
          <a:p>
            <a:endParaRPr lang="en-US" sz="1000" dirty="0"/>
          </a:p>
          <a:p>
            <a:r>
              <a:rPr lang="en-US" dirty="0"/>
              <a:t>November 9-12,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64F253-7ED7-44E9-BA1A-2D21BE4A20FA}"/>
              </a:ext>
            </a:extLst>
          </p:cNvPr>
          <p:cNvSpPr/>
          <p:nvPr/>
        </p:nvSpPr>
        <p:spPr>
          <a:xfrm>
            <a:off x="361950" y="2928220"/>
            <a:ext cx="1076325" cy="1702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3CBBF2-82BF-4F72-937C-ED84D4DFD145}"/>
              </a:ext>
            </a:extLst>
          </p:cNvPr>
          <p:cNvSpPr/>
          <p:nvPr/>
        </p:nvSpPr>
        <p:spPr>
          <a:xfrm>
            <a:off x="6475318" y="2928220"/>
            <a:ext cx="1076325" cy="1702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notched-cylinder-hex-coarse-tet-fine-deformed.png">
            <a:extLst>
              <a:ext uri="{FF2B5EF4-FFF2-40B4-BE49-F238E27FC236}">
                <a16:creationId xmlns:a16="http://schemas.microsoft.com/office/drawing/2014/main" id="{5FB10FF8-8701-4A20-9A55-56E5EFDBD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50" y="2910701"/>
            <a:ext cx="2445022" cy="1671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52F189-E43B-4FFF-8832-55E1A7459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" y="3104002"/>
            <a:ext cx="2449463" cy="125516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1931A7-6911-4F83-97C4-FCDEE3053241}"/>
              </a:ext>
            </a:extLst>
          </p:cNvPr>
          <p:cNvCxnSpPr/>
          <p:nvPr/>
        </p:nvCxnSpPr>
        <p:spPr>
          <a:xfrm>
            <a:off x="-812195" y="4591400"/>
            <a:ext cx="838313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492D36E-0A6E-4717-A504-0925D3793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5" b="96309" l="6746" r="97421">
                        <a14:foregroundMark x1="94444" y1="37584" x2="90476" y2="44631"/>
                        <a14:foregroundMark x1="97619" y1="60067" x2="97817" y2="57383"/>
                        <a14:foregroundMark x1="82341" y1="90268" x2="80754" y2="93624"/>
                        <a14:foregroundMark x1="72421" y1="88926" x2="71032" y2="96309"/>
                        <a14:foregroundMark x1="38095" y1="6711" x2="37103" y2="10403"/>
                        <a14:foregroundMark x1="24405" y1="3020" x2="25198" y2="7047"/>
                        <a14:foregroundMark x1="8333" y1="27852" x2="8730" y2="31208"/>
                        <a14:foregroundMark x1="7143" y1="45973" x2="6746" y2="496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289847" y="3259882"/>
            <a:ext cx="1583784" cy="9364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77CE22-B7AF-4C01-A0E0-28BBEA465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6532" y="2910701"/>
            <a:ext cx="1460333" cy="1671172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564AA43F-312F-44D4-83B0-2AFFA3F19430}"/>
              </a:ext>
            </a:extLst>
          </p:cNvPr>
          <p:cNvSpPr txBox="1"/>
          <p:nvPr/>
        </p:nvSpPr>
        <p:spPr>
          <a:xfrm>
            <a:off x="7804898" y="5861514"/>
            <a:ext cx="249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SAND2021-12680C</a:t>
            </a:r>
          </a:p>
        </p:txBody>
      </p:sp>
    </p:spTree>
    <p:extLst>
      <p:ext uri="{BB962C8B-B14F-4D97-AF65-F5344CB8AC3E}">
        <p14:creationId xmlns:p14="http://schemas.microsoft.com/office/powerpoint/2010/main" val="1741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A8C078-9A46-44FB-B8DF-D1C9D8652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13" y="1579256"/>
            <a:ext cx="7733903" cy="18497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7B5CCB3-C783-40A0-B8BC-66A4F44B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Numerical Results: </a:t>
            </a:r>
            <a:r>
              <a:rPr lang="en-US" dirty="0">
                <a:latin typeface="+mn-lt"/>
              </a:rPr>
              <a:t>1</a:t>
            </a:r>
            <a:r>
              <a:rPr lang="en-US" dirty="0"/>
              <a:t>D Impact Problem</a:t>
            </a:r>
            <a:r>
              <a:rPr lang="en-US" baseline="30000" dirty="0">
                <a:latin typeface="+mn-lt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BA3563-6FD5-4F32-85E8-854E465AED68}"/>
                  </a:ext>
                </a:extLst>
              </p:cNvPr>
              <p:cNvSpPr txBox="1"/>
              <p:nvPr/>
            </p:nvSpPr>
            <p:spPr>
              <a:xfrm>
                <a:off x="64951" y="948189"/>
                <a:ext cx="11384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Impact</a:t>
                </a:r>
                <a:r>
                  <a:rPr lang="en-US" sz="2000" dirty="0"/>
                  <a:t> of two</a:t>
                </a:r>
                <a:r>
                  <a:rPr lang="en-US" sz="2000" b="1" dirty="0"/>
                  <a:t> 1D identical linear elastic prismatic rods </a:t>
                </a:r>
                <a:r>
                  <a:rPr lang="en-US" sz="2000" dirty="0"/>
                  <a:t>discretized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000" dirty="0"/>
                  <a:t> linear elements with exact analytic solution [Carpenter </a:t>
                </a:r>
                <a:r>
                  <a:rPr lang="en-US" sz="2000" i="1" dirty="0"/>
                  <a:t>et al.</a:t>
                </a:r>
                <a:r>
                  <a:rPr lang="en-US" sz="2000" dirty="0"/>
                  <a:t>, 1991]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BA3563-6FD5-4F32-85E8-854E465A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" y="948189"/>
                <a:ext cx="11384280" cy="707886"/>
              </a:xfrm>
              <a:prstGeom prst="rect">
                <a:avLst/>
              </a:prstGeom>
              <a:blipFill>
                <a:blip r:embed="rId4"/>
                <a:stretch>
                  <a:fillRect l="-482" t="-603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552DC9-3ACA-4E50-B7B6-D1DBBFBB8B6E}"/>
                  </a:ext>
                </a:extLst>
              </p:cNvPr>
              <p:cNvSpPr txBox="1"/>
              <p:nvPr/>
            </p:nvSpPr>
            <p:spPr>
              <a:xfrm>
                <a:off x="94890" y="3525697"/>
                <a:ext cx="11842005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Schwarz alternating method compared to </a:t>
                </a:r>
                <a:r>
                  <a:rPr lang="en-US" sz="2000" b="1" dirty="0"/>
                  <a:t>three conventional contact algorithms </a:t>
                </a:r>
                <a:r>
                  <a:rPr lang="en-US" sz="2000" dirty="0"/>
                  <a:t>with a </a:t>
                </a:r>
                <a:r>
                  <a:rPr lang="en-US" sz="2000" b="1" dirty="0"/>
                  <a:t>zero gap </a:t>
                </a:r>
                <a:r>
                  <a:rPr lang="en-US" sz="2000" dirty="0"/>
                  <a:t>contact constraint</a:t>
                </a:r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000" b="1" dirty="0"/>
                  <a:t>Implicit</a:t>
                </a:r>
                <a:r>
                  <a:rPr lang="en-US" sz="2000" dirty="0"/>
                  <a:t> and </a:t>
                </a:r>
                <a:r>
                  <a:rPr lang="en-US" sz="2000" b="1" dirty="0"/>
                  <a:t>explicit penalty method </a:t>
                </a:r>
                <a:r>
                  <a:rPr lang="en-US" sz="2000" dirty="0"/>
                  <a:t>with penalty parameter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000" b="1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4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Forward increment (explicit) </a:t>
                </a:r>
                <a:r>
                  <a:rPr lang="en-US" sz="2000" b="1" dirty="0"/>
                  <a:t>Lagrange multiplier (LM) </a:t>
                </a:r>
                <a:r>
                  <a:rPr lang="en-US" sz="2000" dirty="0"/>
                  <a:t>method [Carpenter </a:t>
                </a:r>
                <a:r>
                  <a:rPr lang="en-US" sz="2000" i="1" dirty="0"/>
                  <a:t>et al., </a:t>
                </a:r>
                <a:r>
                  <a:rPr lang="en-US" sz="2000" dirty="0"/>
                  <a:t>1991]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552DC9-3ACA-4E50-B7B6-D1DBBFBB8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0" y="3525697"/>
                <a:ext cx="11842005" cy="1508105"/>
              </a:xfrm>
              <a:prstGeom prst="rect">
                <a:avLst/>
              </a:prstGeom>
              <a:blipFill>
                <a:blip r:embed="rId5"/>
                <a:stretch>
                  <a:fillRect l="-463" t="-2419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7B2E50-32FC-4BA7-BAC5-9D3B915C4087}"/>
                  </a:ext>
                </a:extLst>
              </p:cNvPr>
              <p:cNvSpPr txBox="1"/>
              <p:nvPr/>
            </p:nvSpPr>
            <p:spPr>
              <a:xfrm>
                <a:off x="64951" y="5103674"/>
                <a:ext cx="1162646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Time stepper:</a:t>
                </a:r>
                <a:r>
                  <a:rPr lang="en-US" sz="2000" dirty="0"/>
                  <a:t> Newmark-beta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Schwarz couplings included Explicit-Explicit, Implicit-Explicit and Implicit-Implicit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4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used for all methods except Implicit-Explicit Schwarz, which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000" dirty="0"/>
                  <a:t> in explicit domain.  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7B2E50-32FC-4BA7-BAC5-9D3B915C4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" y="5103674"/>
                <a:ext cx="11626460" cy="1815882"/>
              </a:xfrm>
              <a:prstGeom prst="rect">
                <a:avLst/>
              </a:prstGeom>
              <a:blipFill>
                <a:blip r:embed="rId6"/>
                <a:stretch>
                  <a:fillRect l="-472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1AFEDF-9060-4A77-AB98-03202001A562}"/>
              </a:ext>
            </a:extLst>
          </p:cNvPr>
          <p:cNvSpPr txBox="1"/>
          <p:nvPr/>
        </p:nvSpPr>
        <p:spPr>
          <a:xfrm>
            <a:off x="7657942" y="6410045"/>
            <a:ext cx="965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Hoy </a:t>
            </a:r>
            <a:r>
              <a:rPr lang="en-US" sz="1600" i="1" dirty="0"/>
              <a:t>et al., </a:t>
            </a:r>
            <a:r>
              <a:rPr lang="en-US" sz="1600" dirty="0"/>
              <a:t>2021; Mota </a:t>
            </a:r>
            <a:r>
              <a:rPr lang="en-US" sz="1600" i="1" dirty="0"/>
              <a:t>et al. </a:t>
            </a:r>
            <a:r>
              <a:rPr lang="en-US" sz="1600" dirty="0"/>
              <a:t>(in prep), 2021.</a:t>
            </a:r>
          </a:p>
        </p:txBody>
      </p:sp>
    </p:spTree>
    <p:extLst>
      <p:ext uri="{BB962C8B-B14F-4D97-AF65-F5344CB8AC3E}">
        <p14:creationId xmlns:p14="http://schemas.microsoft.com/office/powerpoint/2010/main" val="13300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7B5CCB3-C783-40A0-B8BC-66A4F44B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Numerical Results: </a:t>
            </a:r>
            <a:r>
              <a:rPr lang="en-US" dirty="0">
                <a:latin typeface="+mn-lt"/>
              </a:rPr>
              <a:t>1</a:t>
            </a:r>
            <a:r>
              <a:rPr lang="en-US" dirty="0"/>
              <a:t>D Impact Problem</a:t>
            </a:r>
            <a:r>
              <a:rPr lang="en-US" baseline="30000" dirty="0">
                <a:latin typeface="+mn-lt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15982-7852-405F-8CEC-BEEDCEACA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67" y="1406123"/>
            <a:ext cx="8827113" cy="480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FB79F4-0AC3-482F-B650-B23E608EA8F7}"/>
              </a:ext>
            </a:extLst>
          </p:cNvPr>
          <p:cNvSpPr txBox="1"/>
          <p:nvPr/>
        </p:nvSpPr>
        <p:spPr>
          <a:xfrm>
            <a:off x="5883668" y="4643778"/>
            <a:ext cx="5982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Penalty methods </a:t>
            </a:r>
            <a:r>
              <a:rPr lang="en-US" b="1" dirty="0"/>
              <a:t>overpredict</a:t>
            </a:r>
            <a:r>
              <a:rPr lang="en-US" dirty="0"/>
              <a:t> contact point location between impact and release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Explicit LM method </a:t>
            </a:r>
            <a:r>
              <a:rPr lang="en-US" b="1" dirty="0"/>
              <a:t>under-predicts release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F52F214-88EE-4489-B1F3-B1590F2722BD}"/>
                  </a:ext>
                </a:extLst>
              </p:cNvPr>
              <p:cNvSpPr/>
              <p:nvPr/>
            </p:nvSpPr>
            <p:spPr>
              <a:xfrm>
                <a:off x="5883668" y="5882025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Schwarz methods capture </a:t>
                </a:r>
                <a:r>
                  <a:rPr lang="en-US" b="1" dirty="0"/>
                  <a:t>release time </a:t>
                </a:r>
                <a:r>
                  <a:rPr lang="en-US" dirty="0"/>
                  <a:t>to an accuracy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0.1%.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F52F214-88EE-4489-B1F3-B1590F272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68" y="5882025"/>
                <a:ext cx="6096000" cy="646331"/>
              </a:xfrm>
              <a:prstGeom prst="rect">
                <a:avLst/>
              </a:prstGeom>
              <a:blipFill>
                <a:blip r:embed="rId4"/>
                <a:stretch>
                  <a:fillRect l="-600" t="-6604" r="-170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9CEDC2C-9823-4F6F-9745-0A0309E1ECDB}"/>
              </a:ext>
            </a:extLst>
          </p:cNvPr>
          <p:cNvSpPr txBox="1"/>
          <p:nvPr/>
        </p:nvSpPr>
        <p:spPr>
          <a:xfrm>
            <a:off x="64951" y="6470632"/>
            <a:ext cx="965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Hoy </a:t>
            </a:r>
            <a:r>
              <a:rPr lang="en-US" sz="1600" i="1" dirty="0"/>
              <a:t>et al., </a:t>
            </a:r>
            <a:r>
              <a:rPr lang="en-US" sz="1600" dirty="0"/>
              <a:t>2021; Mota </a:t>
            </a:r>
            <a:r>
              <a:rPr lang="en-US" sz="1600" i="1" dirty="0"/>
              <a:t>et al. </a:t>
            </a:r>
            <a:r>
              <a:rPr lang="en-US" sz="1600" dirty="0"/>
              <a:t>(in prep), 2021.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3AE5E2-4BE1-4B7D-8E5E-B5C13947A8C5}"/>
                  </a:ext>
                </a:extLst>
              </p:cNvPr>
              <p:cNvSpPr txBox="1"/>
              <p:nvPr/>
            </p:nvSpPr>
            <p:spPr>
              <a:xfrm>
                <a:off x="391886" y="844984"/>
                <a:ext cx="10902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Contact point position: </a:t>
                </a:r>
                <a:r>
                  <a:rPr lang="en-US" sz="2000" dirty="0"/>
                  <a:t>of the right-most node of left 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 as a function of time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3AE5E2-4BE1-4B7D-8E5E-B5C13947A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844984"/>
                <a:ext cx="10902461" cy="400110"/>
              </a:xfrm>
              <a:prstGeom prst="rect">
                <a:avLst/>
              </a:prstGeom>
              <a:blipFill>
                <a:blip r:embed="rId5"/>
                <a:stretch>
                  <a:fillRect l="-559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7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F4E329-1065-4A6E-B534-9673DE24D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1363624"/>
            <a:ext cx="9502265" cy="4800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7B5CCB3-C783-40A0-B8BC-66A4F44B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Numerical Results: </a:t>
            </a:r>
            <a:r>
              <a:rPr lang="en-US" dirty="0">
                <a:latin typeface="+mn-lt"/>
              </a:rPr>
              <a:t>1</a:t>
            </a:r>
            <a:r>
              <a:rPr lang="en-US" dirty="0"/>
              <a:t>D Impact Problem</a:t>
            </a:r>
            <a:r>
              <a:rPr lang="en-US" baseline="30000" dirty="0">
                <a:latin typeface="+mn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AFEDF-9060-4A77-AB98-03202001A562}"/>
              </a:ext>
            </a:extLst>
          </p:cNvPr>
          <p:cNvSpPr txBox="1"/>
          <p:nvPr/>
        </p:nvSpPr>
        <p:spPr>
          <a:xfrm>
            <a:off x="64951" y="6470632"/>
            <a:ext cx="965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Hoy </a:t>
            </a:r>
            <a:r>
              <a:rPr lang="en-US" sz="1600" i="1" dirty="0"/>
              <a:t>et al., </a:t>
            </a:r>
            <a:r>
              <a:rPr lang="en-US" sz="1600" dirty="0"/>
              <a:t>2021; Mota </a:t>
            </a:r>
            <a:r>
              <a:rPr lang="en-US" sz="1600" i="1" dirty="0"/>
              <a:t>et al. </a:t>
            </a:r>
            <a:r>
              <a:rPr lang="en-US" sz="1600" dirty="0"/>
              <a:t>(in prep), 2021.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6E5271-9C8F-4266-A953-5A6A768344FA}"/>
                  </a:ext>
                </a:extLst>
              </p:cNvPr>
              <p:cNvSpPr txBox="1"/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Mass-averaged velocity: </a:t>
                </a:r>
                <a:r>
                  <a:rPr lang="en-US" sz="2000" dirty="0"/>
                  <a:t>of the left 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 as a function of time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6E5271-9C8F-4266-A953-5A6A76834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blipFill>
                <a:blip r:embed="rId4"/>
                <a:stretch>
                  <a:fillRect l="-689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DFB79F4-0AC3-482F-B650-B23E608EA8F7}"/>
              </a:ext>
            </a:extLst>
          </p:cNvPr>
          <p:cNvSpPr txBox="1"/>
          <p:nvPr/>
        </p:nvSpPr>
        <p:spPr>
          <a:xfrm>
            <a:off x="5883668" y="4757728"/>
            <a:ext cx="61165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Similar conclusions </a:t>
            </a:r>
            <a:r>
              <a:rPr lang="en-US" dirty="0"/>
              <a:t>can be drawn from mass-averaged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Schwarz variants calculate mass-averaged velocity to a </a:t>
            </a:r>
            <a:r>
              <a:rPr lang="en-US" b="1" dirty="0"/>
              <a:t>sufficiently greater accuracy</a:t>
            </a:r>
            <a:r>
              <a:rPr lang="en-US" dirty="0"/>
              <a:t> than any of the conventional methods, especially near the time of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2C7272-DC44-487C-8744-4C6C031E2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66" y="1434178"/>
            <a:ext cx="8994891" cy="5257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7B5CCB3-C783-40A0-B8BC-66A4F44B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Numerical Results: </a:t>
            </a:r>
            <a:r>
              <a:rPr lang="en-US" dirty="0">
                <a:latin typeface="+mn-lt"/>
              </a:rPr>
              <a:t>1</a:t>
            </a:r>
            <a:r>
              <a:rPr lang="en-US" dirty="0"/>
              <a:t>D Impact Problem</a:t>
            </a:r>
            <a:r>
              <a:rPr lang="en-US" baseline="30000" dirty="0">
                <a:latin typeface="+mn-lt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6E5271-9C8F-4266-A953-5A6A768344FA}"/>
                  </a:ext>
                </a:extLst>
              </p:cNvPr>
              <p:cNvSpPr txBox="1"/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Total energy relative error:</a:t>
                </a:r>
                <a:r>
                  <a:rPr lang="en-US" sz="2000" dirty="0"/>
                  <a:t> for the left 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 as a function of time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6E5271-9C8F-4266-A953-5A6A76834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blipFill>
                <a:blip r:embed="rId4"/>
                <a:stretch>
                  <a:fillRect l="-689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1AFEDF-9060-4A77-AB98-03202001A562}"/>
              </a:ext>
            </a:extLst>
          </p:cNvPr>
          <p:cNvSpPr txBox="1"/>
          <p:nvPr/>
        </p:nvSpPr>
        <p:spPr>
          <a:xfrm>
            <a:off x="137489" y="6437885"/>
            <a:ext cx="965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Hoy </a:t>
            </a:r>
            <a:r>
              <a:rPr lang="en-US" sz="1600" i="1" dirty="0"/>
              <a:t>et al., </a:t>
            </a:r>
            <a:r>
              <a:rPr lang="en-US" sz="1600" dirty="0"/>
              <a:t>2021; Mota </a:t>
            </a:r>
            <a:r>
              <a:rPr lang="en-US" sz="1600" i="1" dirty="0"/>
              <a:t>et al. </a:t>
            </a:r>
            <a:r>
              <a:rPr lang="en-US" sz="1600" dirty="0"/>
              <a:t>(in prep), 2021.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85178-8FAB-4C1A-ACB2-D98A7060DB62}"/>
              </a:ext>
            </a:extLst>
          </p:cNvPr>
          <p:cNvSpPr txBox="1"/>
          <p:nvPr/>
        </p:nvSpPr>
        <p:spPr>
          <a:xfrm>
            <a:off x="8244791" y="1415209"/>
            <a:ext cx="2329486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 energy </a:t>
            </a:r>
            <a:r>
              <a:rPr lang="en-US" dirty="0"/>
              <a:t>should be </a:t>
            </a:r>
            <a:r>
              <a:rPr lang="en-US" b="1" dirty="0"/>
              <a:t>conserved</a:t>
            </a:r>
            <a:r>
              <a:rPr lang="en-US" dirty="0"/>
              <a:t> for this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3E2D27-C3C5-4181-91E7-BA123C5CC2CF}"/>
                  </a:ext>
                </a:extLst>
              </p:cNvPr>
              <p:cNvSpPr txBox="1"/>
              <p:nvPr/>
            </p:nvSpPr>
            <p:spPr>
              <a:xfrm>
                <a:off x="32475" y="1386469"/>
                <a:ext cx="27908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Total energy error is </a:t>
                </a:r>
                <a:r>
                  <a:rPr lang="en-US" b="1" dirty="0"/>
                  <a:t>negative</a:t>
                </a:r>
                <a:r>
                  <a:rPr lang="en-US" dirty="0"/>
                  <a:t> for all 6 methods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all methods are </a:t>
                </a:r>
                <a:r>
                  <a:rPr lang="en-US" b="1" dirty="0"/>
                  <a:t>stable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3E2D27-C3C5-4181-91E7-BA123C5CC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5" y="1386469"/>
                <a:ext cx="2790825" cy="1200329"/>
              </a:xfrm>
              <a:prstGeom prst="rect">
                <a:avLst/>
              </a:prstGeom>
              <a:blipFill>
                <a:blip r:embed="rId5"/>
                <a:stretch>
                  <a:fillRect l="-1310" t="-3046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CB70161-05ED-4F35-A4FC-4F2AC2BB28B6}"/>
              </a:ext>
            </a:extLst>
          </p:cNvPr>
          <p:cNvSpPr txBox="1"/>
          <p:nvPr/>
        </p:nvSpPr>
        <p:spPr>
          <a:xfrm>
            <a:off x="97426" y="2690336"/>
            <a:ext cx="2725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three conventional methods exhibit </a:t>
            </a:r>
            <a:r>
              <a:rPr lang="en-US" b="1" dirty="0"/>
              <a:t>total energy loss </a:t>
            </a:r>
            <a:r>
              <a:rPr lang="en-US" dirty="0"/>
              <a:t>of up to 9% following contact.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CD5DF-99E2-434A-8000-46E9F326E48E}"/>
              </a:ext>
            </a:extLst>
          </p:cNvPr>
          <p:cNvSpPr txBox="1"/>
          <p:nvPr/>
        </p:nvSpPr>
        <p:spPr>
          <a:xfrm>
            <a:off x="32475" y="4501949"/>
            <a:ext cx="67042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Unlike conventional contact methods, </a:t>
            </a:r>
            <a:r>
              <a:rPr lang="en-US" b="1" dirty="0"/>
              <a:t>Schwarz </a:t>
            </a:r>
            <a:r>
              <a:rPr lang="en-US" dirty="0"/>
              <a:t>achieves an error of </a:t>
            </a:r>
            <a:r>
              <a:rPr lang="en-US" b="1" dirty="0"/>
              <a:t>at most 0.25% </a:t>
            </a:r>
            <a:r>
              <a:rPr lang="en-US" dirty="0"/>
              <a:t>in the total energy!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Explicit-Explicit Schwarz gives most accurate total energy, followed by Implicit-Implicit Schwarz and Implicit-Explicit Schwarz</a:t>
            </a:r>
          </a:p>
        </p:txBody>
      </p:sp>
    </p:spTree>
    <p:extLst>
      <p:ext uri="{BB962C8B-B14F-4D97-AF65-F5344CB8AC3E}">
        <p14:creationId xmlns:p14="http://schemas.microsoft.com/office/powerpoint/2010/main" val="32608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142272-49B7-484D-8D56-58CCC3FD7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70" y="964929"/>
            <a:ext cx="9966259" cy="3657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7B5CCB3-C783-40A0-B8BC-66A4F44B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Numerical Results: </a:t>
            </a:r>
            <a:r>
              <a:rPr lang="en-US" dirty="0">
                <a:latin typeface="+mn-lt"/>
              </a:rPr>
              <a:t>1</a:t>
            </a:r>
            <a:r>
              <a:rPr lang="en-US" dirty="0"/>
              <a:t>D Impact Problem</a:t>
            </a:r>
            <a:r>
              <a:rPr lang="en-US" baseline="30000" dirty="0">
                <a:latin typeface="+mn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AFEDF-9060-4A77-AB98-03202001A562}"/>
              </a:ext>
            </a:extLst>
          </p:cNvPr>
          <p:cNvSpPr txBox="1"/>
          <p:nvPr/>
        </p:nvSpPr>
        <p:spPr>
          <a:xfrm>
            <a:off x="8761638" y="3821060"/>
            <a:ext cx="317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Hoy </a:t>
            </a:r>
            <a:r>
              <a:rPr lang="en-US" sz="1600" i="1" dirty="0"/>
              <a:t>et al., </a:t>
            </a:r>
            <a:r>
              <a:rPr lang="en-US" sz="1600" dirty="0"/>
              <a:t>2021;                      Mota </a:t>
            </a:r>
            <a:r>
              <a:rPr lang="en-US" sz="1600" i="1" dirty="0"/>
              <a:t>et al. </a:t>
            </a:r>
            <a:r>
              <a:rPr lang="en-US" sz="1600" dirty="0"/>
              <a:t>(in prep), 2021.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BB3B33-A957-4C61-9216-9F1E3B66658F}"/>
                  </a:ext>
                </a:extLst>
              </p:cNvPr>
              <p:cNvSpPr txBox="1"/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Contact point force:</a:t>
                </a:r>
                <a:r>
                  <a:rPr lang="en-US" sz="2000" dirty="0"/>
                  <a:t> for the left 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 as a function of time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BB3B33-A957-4C61-9216-9F1E3B666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blipFill>
                <a:blip r:embed="rId4"/>
                <a:stretch>
                  <a:fillRect l="-689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5AE614-CDA4-42A9-B2E1-2FFF956A3693}"/>
                  </a:ext>
                </a:extLst>
              </p:cNvPr>
              <p:cNvSpPr txBox="1"/>
              <p:nvPr/>
            </p:nvSpPr>
            <p:spPr>
              <a:xfrm>
                <a:off x="343580" y="4732218"/>
                <a:ext cx="11504839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Three conventional methods exhibit some </a:t>
                </a:r>
                <a:r>
                  <a:rPr lang="en-US" b="1" dirty="0"/>
                  <a:t>undesirable artifacts </a:t>
                </a:r>
                <a:r>
                  <a:rPr lang="en-US" dirty="0"/>
                  <a:t>in contact point force but deliver in general a </a:t>
                </a:r>
                <a:r>
                  <a:rPr lang="en-US" b="1" dirty="0"/>
                  <a:t>smooth solution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Schwarz solutions exhibit </a:t>
                </a:r>
                <a:r>
                  <a:rPr lang="en-US" b="1" dirty="0"/>
                  <a:t>oscillations </a:t>
                </a:r>
                <a:r>
                  <a:rPr lang="en-US" dirty="0"/>
                  <a:t>following instantiation of contact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“chatter” problem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Schwarz method with </a:t>
                </a:r>
                <a:r>
                  <a:rPr lang="en-US" b="1" dirty="0"/>
                  <a:t>largest total energy loss </a:t>
                </a:r>
                <a:r>
                  <a:rPr lang="en-US" dirty="0"/>
                  <a:t>(Implicit-Explicit) exhibits </a:t>
                </a:r>
                <a:r>
                  <a:rPr lang="en-US" b="1" dirty="0"/>
                  <a:t>least amount of chatter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2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2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b="1" dirty="0"/>
                  <a:t>Energy dissipation </a:t>
                </a:r>
                <a:r>
                  <a:rPr lang="en-US" dirty="0"/>
                  <a:t>is necessary for establishment of persistent contact [Solberg </a:t>
                </a:r>
                <a:r>
                  <a:rPr lang="en-US" i="1" dirty="0"/>
                  <a:t>et al., </a:t>
                </a:r>
                <a:r>
                  <a:rPr lang="en-US" dirty="0"/>
                  <a:t>1998]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400" dirty="0"/>
              </a:p>
              <a:p>
                <a:pPr marL="1200150" lvl="2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Chatter problem can likely be mitigated through addition of </a:t>
                </a:r>
                <a:r>
                  <a:rPr lang="en-US" b="1" dirty="0"/>
                  <a:t>numerical dissipation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5AE614-CDA4-42A9-B2E1-2FFF956A3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80" y="4732218"/>
                <a:ext cx="11504839" cy="2000548"/>
              </a:xfrm>
              <a:prstGeom prst="rect">
                <a:avLst/>
              </a:prstGeom>
              <a:blipFill>
                <a:blip r:embed="rId5"/>
                <a:stretch>
                  <a:fillRect l="-318" t="-1829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5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Summary &amp; Future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A20DA-6BEB-48F1-BD20-0D24ED2E62D6}"/>
              </a:ext>
            </a:extLst>
          </p:cNvPr>
          <p:cNvSpPr txBox="1"/>
          <p:nvPr/>
        </p:nvSpPr>
        <p:spPr>
          <a:xfrm>
            <a:off x="137249" y="986493"/>
            <a:ext cx="119174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Summary: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Schwarz alternating method was shown to be an effective </a:t>
            </a:r>
            <a:r>
              <a:rPr lang="en-US" b="1" dirty="0"/>
              <a:t>multi-scale coupling </a:t>
            </a:r>
            <a:r>
              <a:rPr lang="en-US" dirty="0"/>
              <a:t>method in solid mechanics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Schwarz alternating method has shown promise as a </a:t>
            </a:r>
            <a:r>
              <a:rPr lang="en-US" b="1" dirty="0"/>
              <a:t>novel technique </a:t>
            </a:r>
            <a:r>
              <a:rPr lang="en-US" dirty="0"/>
              <a:t>for simulating </a:t>
            </a:r>
            <a:r>
              <a:rPr lang="en-US" b="1" dirty="0"/>
              <a:t>multi-scale mechanical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Contact constraints are replaced with </a:t>
            </a:r>
            <a:r>
              <a:rPr lang="en-US" b="1" dirty="0"/>
              <a:t>transmission BCs </a:t>
            </a:r>
            <a:r>
              <a:rPr lang="en-US" dirty="0"/>
              <a:t>applied iteratively on contact boundaries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Schwarz method delivers </a:t>
            </a:r>
            <a:r>
              <a:rPr lang="en-US" b="1" dirty="0"/>
              <a:t>substantially more accurate solution</a:t>
            </a:r>
            <a:r>
              <a:rPr lang="en-US" dirty="0"/>
              <a:t> than conventional contact approaches in contact point displacement, mass-averaged velocity, impact time, release time, and kinetic, potential total energies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An unfortunate consequence of the method’s ability to </a:t>
            </a:r>
            <a:r>
              <a:rPr lang="en-US" b="1" dirty="0"/>
              <a:t>conserve energy so well</a:t>
            </a:r>
            <a:r>
              <a:rPr lang="en-US" dirty="0"/>
              <a:t> appears to be the introduction of </a:t>
            </a:r>
            <a:r>
              <a:rPr lang="en-US" b="1" dirty="0"/>
              <a:t>chatter</a:t>
            </a:r>
            <a:r>
              <a:rPr lang="en-US" dirty="0"/>
              <a:t> in contact point velocity and force.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AD39A-B3FC-4A61-9252-AB3C42E5D20C}"/>
              </a:ext>
            </a:extLst>
          </p:cNvPr>
          <p:cNvSpPr txBox="1"/>
          <p:nvPr/>
        </p:nvSpPr>
        <p:spPr>
          <a:xfrm>
            <a:off x="137250" y="4289467"/>
            <a:ext cx="1191749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Ongoing/future work: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 of </a:t>
            </a:r>
            <a:r>
              <a:rPr lang="en-US" b="1" dirty="0"/>
              <a:t>dissipation</a:t>
            </a:r>
            <a:r>
              <a:rPr lang="en-US" dirty="0"/>
              <a:t> and/or </a:t>
            </a:r>
            <a:r>
              <a:rPr lang="en-US" b="1" dirty="0"/>
              <a:t>numerical relaxation </a:t>
            </a:r>
            <a:r>
              <a:rPr lang="en-US" dirty="0"/>
              <a:t>to mitigate chatter problem</a:t>
            </a:r>
          </a:p>
          <a:p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 of </a:t>
            </a:r>
            <a:r>
              <a:rPr lang="en-US" b="1" dirty="0"/>
              <a:t>additional</a:t>
            </a:r>
            <a:r>
              <a:rPr lang="en-US" dirty="0"/>
              <a:t> or </a:t>
            </a:r>
            <a:r>
              <a:rPr lang="en-US" b="1" dirty="0"/>
              <a:t>alternate contact constraints </a:t>
            </a:r>
            <a:r>
              <a:rPr lang="en-US" dirty="0"/>
              <a:t>into Schwarz formulation</a:t>
            </a:r>
          </a:p>
          <a:p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to conventional contact formulations with </a:t>
            </a:r>
            <a:r>
              <a:rPr lang="en-US" b="1" dirty="0"/>
              <a:t>zero gap rate constraint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Implementation/evaluation of the Schwarz alternating method in </a:t>
            </a:r>
            <a:r>
              <a:rPr lang="en-US" b="1" dirty="0"/>
              <a:t>multi-D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Requires the development of operators for </a:t>
            </a:r>
            <a:r>
              <a:rPr lang="en-US" b="1" dirty="0"/>
              <a:t>consistent transfer </a:t>
            </a:r>
            <a:r>
              <a:rPr lang="en-US" dirty="0"/>
              <a:t>of contact traction BCs using concept of prolongation/restriction</a:t>
            </a:r>
          </a:p>
        </p:txBody>
      </p:sp>
    </p:spTree>
    <p:extLst>
      <p:ext uri="{BB962C8B-B14F-4D97-AF65-F5344CB8AC3E}">
        <p14:creationId xmlns:p14="http://schemas.microsoft.com/office/powerpoint/2010/main" val="197735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A046B-9701-4D66-A130-1BA0AE90B7BE}"/>
              </a:ext>
            </a:extLst>
          </p:cNvPr>
          <p:cNvSpPr txBox="1"/>
          <p:nvPr/>
        </p:nvSpPr>
        <p:spPr>
          <a:xfrm>
            <a:off x="142874" y="1072814"/>
            <a:ext cx="117252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H. Schwarz, Uber einen Grenzubergang durch alternierendes verfahren, Vierteljahrsschriftder Naturforschenden Gesellschaft in Zurich, 15 (1870), pp. 272–286.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P.L. Lions. “On the Schwarz alternating method I.” In: 1988, First International Symposium on Domain Decomposition methods for Partial Differential Equations, SIAM, Philadelphia.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P. L. Lions, On the Schwarz alternating method III: A variant for nonoverlapping subdomains, in Third International Symposium on Domain Decomposition Methods for Partial </a:t>
            </a:r>
            <a:r>
              <a:rPr lang="en-US" sz="1600" dirty="0" err="1"/>
              <a:t>Differential</a:t>
            </a:r>
            <a:r>
              <a:rPr lang="en-US" sz="1600" dirty="0"/>
              <a:t> Equations, T. F. Chan, R. Glowinski, J. </a:t>
            </a:r>
            <a:r>
              <a:rPr lang="en-US" sz="1600" dirty="0" err="1"/>
              <a:t>P´eriaux</a:t>
            </a:r>
            <a:r>
              <a:rPr lang="en-US" sz="1600" dirty="0"/>
              <a:t>, and O. B. </a:t>
            </a:r>
            <a:r>
              <a:rPr lang="en-US" sz="1600" dirty="0" err="1"/>
              <a:t>Widlund</a:t>
            </a:r>
            <a:r>
              <a:rPr lang="en-US" sz="1600" dirty="0"/>
              <a:t>, eds., Society for Industrial and Applied Mathematics, 1990, pp. 202–223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P. </a:t>
            </a:r>
            <a:r>
              <a:rPr lang="en-US" sz="1600" dirty="0" err="1"/>
              <a:t>Zanolli</a:t>
            </a:r>
            <a:r>
              <a:rPr lang="en-US" sz="1600" dirty="0"/>
              <a:t>, Domain decomposition algorithms for spectral methods, CALCOLO, 24 (1987), pp. 201–240.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A. Mota, I. Tezaur, and C. Alleman, The Schwarz alternating method, </a:t>
            </a:r>
            <a:r>
              <a:rPr lang="en-US" sz="1600" dirty="0" err="1">
                <a:solidFill>
                  <a:srgbClr val="0070C0"/>
                </a:solidFill>
              </a:rPr>
              <a:t>Comput</a:t>
            </a:r>
            <a:r>
              <a:rPr lang="en-US" sz="1600" dirty="0">
                <a:solidFill>
                  <a:srgbClr val="0070C0"/>
                </a:solidFill>
              </a:rPr>
              <a:t>. Meth. Appl. Mech. </a:t>
            </a:r>
            <a:r>
              <a:rPr lang="en-US" sz="1600" dirty="0" err="1">
                <a:solidFill>
                  <a:srgbClr val="0070C0"/>
                </a:solidFill>
              </a:rPr>
              <a:t>Engng</a:t>
            </a:r>
            <a:r>
              <a:rPr lang="en-US" sz="1600" dirty="0">
                <a:solidFill>
                  <a:srgbClr val="0070C0"/>
                </a:solidFill>
              </a:rPr>
              <a:t>., 319 (2017), pp. 19–51.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A. Mota, I. Tezaur, and G. Phlipot, The Schwarz alternating method for transient solid dynamics, Int. J. </a:t>
            </a:r>
            <a:r>
              <a:rPr lang="en-US" sz="1600" dirty="0" err="1">
                <a:solidFill>
                  <a:srgbClr val="0070C0"/>
                </a:solidFill>
              </a:rPr>
              <a:t>Numer</a:t>
            </a:r>
            <a:r>
              <a:rPr lang="en-US" sz="1600" dirty="0">
                <a:solidFill>
                  <a:srgbClr val="0070C0"/>
                </a:solidFill>
              </a:rPr>
              <a:t>. Meth. </a:t>
            </a:r>
            <a:r>
              <a:rPr lang="en-US" sz="1600" dirty="0" err="1">
                <a:solidFill>
                  <a:srgbClr val="0070C0"/>
                </a:solidFill>
              </a:rPr>
              <a:t>Engng</a:t>
            </a:r>
            <a:r>
              <a:rPr lang="en-US" sz="1600" dirty="0">
                <a:solidFill>
                  <a:srgbClr val="0070C0"/>
                </a:solidFill>
              </a:rPr>
              <a:t>. (under review).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N. J. Carpenter, R. L. Taylor, and M. G. Katona, Lagrange constraints for transient finite element surface contact, International journal for numerical methods in engineering, 32 (1991), pp. 103–128.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J. Hoy, I. Tezaur, A. Mota.  The Schwarz alternating method for multi-scale contact mechanics.  CSRI Summer Proceedings 2021 (in press).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A. Mota, I. Tezaur, J. Hoy.  The Schwarz alternating method for multi-scale contact mechanics.  Mathematical &amp; Computational Applications (MCA) (in prep).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J. M. Solberg and P. Papadopoulos, A finite element method for contact/impact, Finite Elements in Analysis and Design, 30 (1998), pp. 297–311.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I. Tezaur, T. Voth, J. Niederhaus, J. Robbins, and J. Sanchez, An extended finite element method (XFEM) formulation for multi-material Eulerian solid mechanics in the </a:t>
            </a:r>
            <a:r>
              <a:rPr lang="en-US" sz="1600" dirty="0" err="1"/>
              <a:t>Alegra</a:t>
            </a:r>
            <a:r>
              <a:rPr lang="en-US" sz="1600" dirty="0"/>
              <a:t> code (in preparation).  </a:t>
            </a:r>
          </a:p>
        </p:txBody>
      </p:sp>
    </p:spTree>
    <p:extLst>
      <p:ext uri="{BB962C8B-B14F-4D97-AF65-F5344CB8AC3E}">
        <p14:creationId xmlns:p14="http://schemas.microsoft.com/office/powerpoint/2010/main" val="39698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18" y="2966449"/>
            <a:ext cx="10471608" cy="570225"/>
          </a:xfrm>
        </p:spPr>
        <p:txBody>
          <a:bodyPr/>
          <a:lstStyle/>
          <a:p>
            <a:r>
              <a:rPr lang="en-US" sz="3600" dirty="0"/>
              <a:t>Start of Backup Slides</a:t>
            </a:r>
          </a:p>
        </p:txBody>
      </p:sp>
    </p:spTree>
    <p:extLst>
      <p:ext uri="{BB962C8B-B14F-4D97-AF65-F5344CB8AC3E}">
        <p14:creationId xmlns:p14="http://schemas.microsoft.com/office/powerpoint/2010/main" val="25519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F0EC22-CA40-47F8-9B8C-045BA072117D}"/>
              </a:ext>
            </a:extLst>
          </p:cNvPr>
          <p:cNvSpPr txBox="1"/>
          <p:nvPr/>
        </p:nvSpPr>
        <p:spPr>
          <a:xfrm>
            <a:off x="64951" y="3803649"/>
            <a:ext cx="87403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Two-step process to the computational simulation of contact:</a:t>
            </a:r>
          </a:p>
          <a:p>
            <a:endParaRPr lang="en-US" sz="400" b="1" dirty="0">
              <a:solidFill>
                <a:srgbClr val="0070C0"/>
              </a:solidFill>
            </a:endParaRPr>
          </a:p>
          <a:p>
            <a:endParaRPr lang="en-US" sz="400" b="1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/>
              <a:t>Proximity search:</a:t>
            </a:r>
            <a:r>
              <a:rPr lang="en-US" sz="2000" dirty="0"/>
              <a:t> computer science problem, has received much attention due to importance in video game development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rgbClr val="00B050"/>
              </a:solidFill>
            </a:endParaRPr>
          </a:p>
          <a:p>
            <a:pPr marL="800100" lvl="1" indent="-342900">
              <a:buAutoNum type="arabicPeriod"/>
            </a:pPr>
            <a:endParaRPr lang="en-US" sz="400" dirty="0"/>
          </a:p>
          <a:p>
            <a:pPr marL="800100" lvl="1" indent="-342900">
              <a:buAutoNum type="arabicPeriod"/>
            </a:pPr>
            <a:endParaRPr lang="en-US" sz="400" dirty="0"/>
          </a:p>
          <a:p>
            <a:pPr marL="342900" indent="-342900">
              <a:buAutoNum type="arabicPeriod"/>
            </a:pPr>
            <a:r>
              <a:rPr lang="en-US" sz="2000" b="1" dirty="0"/>
              <a:t>Contact enforcement step:</a:t>
            </a:r>
            <a:r>
              <a:rPr lang="en-US" sz="2000" dirty="0"/>
              <a:t> existing methods (penalty, Lagrange multiplier, augmented </a:t>
            </a:r>
            <a:r>
              <a:rPr lang="en-US" sz="2000" dirty="0" err="1"/>
              <a:t>Lagrangian</a:t>
            </a:r>
            <a:r>
              <a:rPr lang="en-US" sz="2000" dirty="0"/>
              <a:t>) suffer from poor performance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marL="800100" lvl="1" indent="-342900">
              <a:buAutoNum type="arabicPeriod"/>
            </a:pPr>
            <a:endParaRPr lang="en-US" sz="2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Long simulation times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Lack of accuracy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Lack of robustness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0A8253-5E35-4409-8EBB-812E0E8A45AE}"/>
              </a:ext>
            </a:extLst>
          </p:cNvPr>
          <p:cNvSpPr/>
          <p:nvPr/>
        </p:nvSpPr>
        <p:spPr>
          <a:xfrm>
            <a:off x="64951" y="929997"/>
            <a:ext cx="83858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cs typeface="Calibri" pitchFamily="34" charset="0"/>
              </a:rPr>
              <a:t>Large scale </a:t>
            </a:r>
            <a:r>
              <a:rPr lang="en-US" sz="2000" dirty="0">
                <a:cs typeface="Calibri" pitchFamily="34" charset="0"/>
              </a:rPr>
              <a:t>structural </a:t>
            </a:r>
            <a:r>
              <a:rPr lang="en-US" sz="2000" b="1" dirty="0">
                <a:cs typeface="Calibri" pitchFamily="34" charset="0"/>
              </a:rPr>
              <a:t>failure</a:t>
            </a:r>
            <a:r>
              <a:rPr lang="en-US" sz="2000" dirty="0">
                <a:cs typeface="Calibri" pitchFamily="34" charset="0"/>
              </a:rPr>
              <a:t> frequently originates from </a:t>
            </a:r>
            <a:r>
              <a:rPr lang="en-US" sz="2000" b="1" dirty="0">
                <a:cs typeface="Calibri" pitchFamily="34" charset="0"/>
              </a:rPr>
              <a:t>small scale </a:t>
            </a:r>
            <a:r>
              <a:rPr lang="en-US" sz="2000" dirty="0">
                <a:cs typeface="Calibri" pitchFamily="34" charset="0"/>
              </a:rPr>
              <a:t>phenomena (</a:t>
            </a:r>
            <a:r>
              <a:rPr lang="en-US" sz="2000" dirty="0" err="1">
                <a:cs typeface="Calibri" pitchFamily="34" charset="0"/>
              </a:rPr>
              <a:t>e.g</a:t>
            </a:r>
            <a:r>
              <a:rPr lang="en-US" sz="2000" dirty="0">
                <a:cs typeface="Calibri" pitchFamily="34" charset="0"/>
              </a:rPr>
              <a:t>, defects, microcracks, inhomogeneities), which grow quickly in unstable manner</a:t>
            </a:r>
          </a:p>
          <a:p>
            <a:pPr>
              <a:defRPr/>
            </a:pPr>
            <a:endParaRPr lang="en-US" sz="400" dirty="0">
              <a:cs typeface="Calibri" pitchFamily="34" charset="0"/>
            </a:endParaRPr>
          </a:p>
          <a:p>
            <a:pPr>
              <a:defRPr/>
            </a:pPr>
            <a:endParaRPr lang="en-US" sz="400" dirty="0"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cs typeface="Calibri" pitchFamily="34" charset="0"/>
              </a:rPr>
              <a:t>Concurrent multiscale methods </a:t>
            </a:r>
            <a:r>
              <a:rPr lang="en-US" sz="2000" dirty="0">
                <a:cs typeface="Calibri" pitchFamily="34" charset="0"/>
              </a:rPr>
              <a:t>are essential to capture correctly the multiscale behavior!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en-US" sz="400" dirty="0"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en-US" sz="400" dirty="0"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cs typeface="Calibri" pitchFamily="34" charset="0"/>
              </a:rPr>
              <a:t>Stable, accurate and robust methods for simulating </a:t>
            </a:r>
            <a:r>
              <a:rPr lang="en-US" sz="2000" b="1" dirty="0">
                <a:cs typeface="Calibri" pitchFamily="34" charset="0"/>
              </a:rPr>
              <a:t>mechanical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b="1" dirty="0">
                <a:cs typeface="Calibri" pitchFamily="34" charset="0"/>
              </a:rPr>
              <a:t>contact </a:t>
            </a:r>
            <a:r>
              <a:rPr lang="en-US" sz="2000" dirty="0">
                <a:cs typeface="Calibri" pitchFamily="34" charset="0"/>
              </a:rPr>
              <a:t>(touching surfaces, sliding, tightened bolts, impact) are equally important!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2000" dirty="0">
              <a:cs typeface="Calibri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E2B811-0C3F-4CEE-9C43-0055B361770A}"/>
              </a:ext>
            </a:extLst>
          </p:cNvPr>
          <p:cNvGrpSpPr/>
          <p:nvPr/>
        </p:nvGrpSpPr>
        <p:grpSpPr>
          <a:xfrm>
            <a:off x="8424153" y="620214"/>
            <a:ext cx="3418409" cy="2656081"/>
            <a:chOff x="8361289" y="359772"/>
            <a:chExt cx="3418409" cy="26560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B7095D-DD58-4193-A705-8524C0BF3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0756" y="359772"/>
              <a:ext cx="3328942" cy="2085856"/>
            </a:xfrm>
            <a:prstGeom prst="rect">
              <a:avLst/>
            </a:prstGeom>
          </p:spPr>
        </p:pic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6FCC60A5-CF63-4D26-95F0-F8B2170BB4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61289" y="2548063"/>
              <a:ext cx="3418409" cy="46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02E54"/>
                </a:buClr>
                <a:buFont typeface="Wingdings" pitchFamily="-111" charset="2"/>
                <a:buChar char="§"/>
                <a:defRPr sz="2400">
                  <a:solidFill>
                    <a:schemeClr val="tx1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-111" charset="2"/>
                <a:buChar char="§"/>
                <a:defRPr sz="20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E8C78"/>
                </a:buClr>
                <a:buFont typeface="Wingdings" pitchFamily="-111" charset="2"/>
                <a:buChar char="§"/>
                <a:defRPr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 algn="ctr">
                <a:buNone/>
              </a:pPr>
              <a:r>
                <a:rPr lang="en-US" sz="1400" i="1" dirty="0"/>
                <a:t>Above:</a:t>
              </a:r>
              <a:r>
                <a:rPr lang="en-US" sz="1400" dirty="0"/>
                <a:t> roof failure of Boeing 737 aircraft due to fatigue cracks. From </a:t>
              </a:r>
              <a:r>
                <a:rPr lang="en-US" sz="1400" i="1" dirty="0" err="1"/>
                <a:t>imechanica.org</a:t>
              </a:r>
              <a:endParaRPr lang="en-US" sz="1400" i="1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798FE15-4819-422D-969F-3F5BD3B91576}"/>
              </a:ext>
            </a:extLst>
          </p:cNvPr>
          <p:cNvSpPr/>
          <p:nvPr/>
        </p:nvSpPr>
        <p:spPr>
          <a:xfrm>
            <a:off x="64951" y="4941651"/>
            <a:ext cx="8359202" cy="17550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408D1-46CD-4BF5-8EB6-0D9B6B70870F}"/>
              </a:ext>
            </a:extLst>
          </p:cNvPr>
          <p:cNvSpPr txBox="1"/>
          <p:nvPr/>
        </p:nvSpPr>
        <p:spPr>
          <a:xfrm>
            <a:off x="7102067" y="6310338"/>
            <a:ext cx="302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This talk.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2FC541-5D1F-40AC-B0A3-A4C89E490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368" y="4128721"/>
            <a:ext cx="1632649" cy="1619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2511E6-2CB1-47C5-9450-E916B8C14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5" b="96309" l="6746" r="97421">
                        <a14:foregroundMark x1="94444" y1="37584" x2="90476" y2="44631"/>
                        <a14:foregroundMark x1="97619" y1="60067" x2="97817" y2="57383"/>
                        <a14:foregroundMark x1="82341" y1="90268" x2="80754" y2="93624"/>
                        <a14:foregroundMark x1="72421" y1="88926" x2="71032" y2="96309"/>
                        <a14:foregroundMark x1="38095" y1="6711" x2="37103" y2="10403"/>
                        <a14:foregroundMark x1="24405" y1="3020" x2="25198" y2="7047"/>
                        <a14:foregroundMark x1="8333" y1="27852" x2="8730" y2="31208"/>
                        <a14:foregroundMark x1="7143" y1="45973" x2="6746" y2="496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0209606" y="4237850"/>
            <a:ext cx="2369677" cy="14011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0AC90D-BB1A-485C-9C45-70B229B4D165}"/>
              </a:ext>
            </a:extLst>
          </p:cNvPr>
          <p:cNvSpPr txBox="1"/>
          <p:nvPr/>
        </p:nvSpPr>
        <p:spPr>
          <a:xfrm>
            <a:off x="8805283" y="6073170"/>
            <a:ext cx="332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Above: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gears in contact within MEMS device.  From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sandia.gov/media</a:t>
            </a:r>
          </a:p>
        </p:txBody>
      </p:sp>
    </p:spTree>
    <p:extLst>
      <p:ext uri="{BB962C8B-B14F-4D97-AF65-F5344CB8AC3E}">
        <p14:creationId xmlns:p14="http://schemas.microsoft.com/office/powerpoint/2010/main" val="32414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Schwarz Alternating Method for Domain Decomposition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A0A0C0-1A94-405F-8A7F-0BAFE64EEDAF}"/>
              </a:ext>
            </a:extLst>
          </p:cNvPr>
          <p:cNvSpPr txBox="1">
            <a:spLocks/>
          </p:cNvSpPr>
          <p:nvPr/>
        </p:nvSpPr>
        <p:spPr bwMode="auto">
          <a:xfrm>
            <a:off x="75570" y="906900"/>
            <a:ext cx="9636253" cy="16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en-US" sz="2000" kern="1200" dirty="0">
                <a:latin typeface="+mn-lt"/>
                <a:cs typeface="Calibri" pitchFamily="34" charset="0"/>
              </a:rPr>
              <a:t>Proposed in 1870 by H. Schwarz for solving Laplace</a:t>
            </a:r>
            <a:r>
              <a:rPr lang="en-US" sz="2000" dirty="0">
                <a:latin typeface="+mn-lt"/>
                <a:cs typeface="Calibri" pitchFamily="34" charset="0"/>
              </a:rPr>
              <a:t> PDE</a:t>
            </a:r>
            <a:r>
              <a:rPr lang="en-US" sz="2000" kern="1200" dirty="0">
                <a:latin typeface="+mn-lt"/>
                <a:cs typeface="Calibri" pitchFamily="34" charset="0"/>
              </a:rPr>
              <a:t> on irregular domains.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246849-77D0-4BB4-BD3A-9AD6A03843B2}"/>
              </a:ext>
            </a:extLst>
          </p:cNvPr>
          <p:cNvSpPr txBox="1">
            <a:spLocks/>
          </p:cNvSpPr>
          <p:nvPr/>
        </p:nvSpPr>
        <p:spPr bwMode="auto">
          <a:xfrm>
            <a:off x="9239297" y="1760447"/>
            <a:ext cx="3294437" cy="4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+mn-lt"/>
              </a:rPr>
              <a:t>H. Schwarz (1843 – 1921)</a:t>
            </a:r>
            <a:endParaRPr lang="en-US" sz="14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3D41122-2A71-4192-8365-409D47AA4B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40289" y="2552339"/>
                <a:ext cx="9887745" cy="239149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02E54"/>
                  </a:buClr>
                  <a:buFont typeface="Wingdings" pitchFamily="-111" charset="2"/>
                  <a:buChar char="§"/>
                  <a:defRPr sz="2400">
                    <a:solidFill>
                      <a:schemeClr val="tx1"/>
                    </a:solidFill>
                    <a:latin typeface="Calibri"/>
                    <a:ea typeface="ＭＳ Ｐゴシック" charset="-128"/>
                    <a:cs typeface="Calibri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itchFamily="-111" charset="2"/>
                  <a:buChar char="§"/>
                  <a:defRPr sz="20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E8C78"/>
                  </a:buClr>
                  <a:buFont typeface="Wingdings" pitchFamily="-111" charset="2"/>
                  <a:buChar char="§"/>
                  <a:defRPr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900" b="1" i="1" dirty="0">
                    <a:latin typeface="+mn-lt"/>
                    <a:cs typeface="Calibri" pitchFamily="34" charset="0"/>
                  </a:rPr>
                  <a:t>Initialize: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 w/ initial guess for Dirichlet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1900" b="1" i="1" dirty="0">
                    <a:latin typeface="+mn-lt"/>
                    <a:cs typeface="Calibri" pitchFamily="34" charset="0"/>
                  </a:rPr>
                  <a:t>Iterate until convergence: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(can be different than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)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w/ transmission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that are the values just obtained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(can be different than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)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w/ transmission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that are the values just obtained for</a:t>
                </a:r>
                <a:r>
                  <a:rPr lang="en-US" sz="19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3D41122-2A71-4192-8365-409D47AA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0289" y="2552339"/>
                <a:ext cx="9887745" cy="2391493"/>
              </a:xfrm>
              <a:prstGeom prst="rect">
                <a:avLst/>
              </a:prstGeom>
              <a:blipFill>
                <a:blip r:embed="rId3"/>
                <a:stretch>
                  <a:fillRect l="-493" t="-1269" r="-246" b="-203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chwarz.jpg">
            <a:extLst>
              <a:ext uri="{FF2B5EF4-FFF2-40B4-BE49-F238E27FC236}">
                <a16:creationId xmlns:a16="http://schemas.microsoft.com/office/drawing/2014/main" id="{963202EA-3D7F-44EB-9BB4-B9FA0964D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96" y="271606"/>
            <a:ext cx="1082378" cy="14888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AAF216-7F5D-43E0-A4A4-63164C079A63}"/>
              </a:ext>
            </a:extLst>
          </p:cNvPr>
          <p:cNvSpPr txBox="1"/>
          <p:nvPr/>
        </p:nvSpPr>
        <p:spPr>
          <a:xfrm>
            <a:off x="274649" y="1437771"/>
            <a:ext cx="926542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Calibri" pitchFamily="34" charset="0"/>
              </a:rPr>
              <a:t>Crux of Method:</a:t>
            </a:r>
            <a:r>
              <a:rPr lang="en-US" sz="2000" dirty="0">
                <a:cs typeface="Calibri" pitchFamily="34" charset="0"/>
              </a:rPr>
              <a:t> if the solution is known in regularly shaped domains, use those as pieces to iteratively build a solution for the more complex domain.</a:t>
            </a:r>
          </a:p>
        </p:txBody>
      </p:sp>
      <p:pic>
        <p:nvPicPr>
          <p:cNvPr id="11" name="Picture 10" descr="Schwarz-domains.png">
            <a:extLst>
              <a:ext uri="{FF2B5EF4-FFF2-40B4-BE49-F238E27FC236}">
                <a16:creationId xmlns:a16="http://schemas.microsoft.com/office/drawing/2014/main" id="{2A9D33C8-39B6-4CCB-9C7E-02C982650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0" y="2618340"/>
            <a:ext cx="1262588" cy="2265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B9569D-87E4-4567-A923-8B139D0B921B}"/>
              </a:ext>
            </a:extLst>
          </p:cNvPr>
          <p:cNvSpPr txBox="1"/>
          <p:nvPr/>
        </p:nvSpPr>
        <p:spPr>
          <a:xfrm>
            <a:off x="4547642" y="2341050"/>
            <a:ext cx="3096715" cy="40011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F497D"/>
                </a:solidFill>
                <a:cs typeface="Calibri" panose="020F0502020204030204" pitchFamily="34" charset="0"/>
              </a:rPr>
              <a:t>Basic Schwarz Algorithm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11791-7B9E-41E0-83CD-99FF56A0E9FB}"/>
              </a:ext>
            </a:extLst>
          </p:cNvPr>
          <p:cNvSpPr txBox="1"/>
          <p:nvPr/>
        </p:nvSpPr>
        <p:spPr>
          <a:xfrm>
            <a:off x="142434" y="5074450"/>
            <a:ext cx="11682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Schwarz alternating method most commonly used as a </a:t>
            </a:r>
            <a:r>
              <a:rPr lang="en-US" sz="2000" b="1" i="1" dirty="0"/>
              <a:t>preconditioner</a:t>
            </a:r>
            <a:r>
              <a:rPr lang="en-US" sz="2000" dirty="0"/>
              <a:t> for </a:t>
            </a:r>
            <a:r>
              <a:rPr lang="en-US" sz="2000" dirty="0" err="1"/>
              <a:t>Krylov</a:t>
            </a:r>
            <a:r>
              <a:rPr lang="en-US" sz="2000" dirty="0"/>
              <a:t> iterative methods to solve linear algebraic equations.</a:t>
            </a:r>
          </a:p>
          <a:p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F2107-D411-4537-BA29-BDDA4F681EA8}"/>
              </a:ext>
            </a:extLst>
          </p:cNvPr>
          <p:cNvSpPr txBox="1"/>
          <p:nvPr/>
        </p:nvSpPr>
        <p:spPr>
          <a:xfrm>
            <a:off x="2092482" y="5905380"/>
            <a:ext cx="8817871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Calibri" panose="020F0502020204030204" pitchFamily="34" charset="0"/>
              </a:rPr>
              <a:t>Novel idea: </a:t>
            </a:r>
            <a:r>
              <a:rPr lang="en-US" sz="2000" dirty="0">
                <a:cs typeface="Calibri" panose="020F0502020204030204" pitchFamily="34" charset="0"/>
              </a:rPr>
              <a:t>using the Schwarz alternating as a </a:t>
            </a:r>
            <a:r>
              <a:rPr lang="en-US" sz="2000" b="1" i="1" dirty="0">
                <a:cs typeface="Calibri" panose="020F0502020204030204" pitchFamily="34" charset="0"/>
              </a:rPr>
              <a:t>discretization method </a:t>
            </a:r>
            <a:r>
              <a:rPr lang="en-US" sz="2000" dirty="0">
                <a:cs typeface="Calibri" panose="020F0502020204030204" pitchFamily="34" charset="0"/>
              </a:rPr>
              <a:t>for solving multi-scale partial differential equations (PDEs).</a:t>
            </a:r>
          </a:p>
        </p:txBody>
      </p:sp>
    </p:spTree>
    <p:extLst>
      <p:ext uri="{BB962C8B-B14F-4D97-AF65-F5344CB8AC3E}">
        <p14:creationId xmlns:p14="http://schemas.microsoft.com/office/powerpoint/2010/main" val="6178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F0EC22-CA40-47F8-9B8C-045BA072117D}"/>
              </a:ext>
            </a:extLst>
          </p:cNvPr>
          <p:cNvSpPr txBox="1"/>
          <p:nvPr/>
        </p:nvSpPr>
        <p:spPr>
          <a:xfrm>
            <a:off x="90102" y="3830535"/>
            <a:ext cx="8740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Existing methods </a:t>
            </a:r>
            <a:r>
              <a:rPr lang="en-US" sz="2000" dirty="0"/>
              <a:t>for contact enforcement (penalty, Lagrange multiplier, augmented </a:t>
            </a:r>
            <a:r>
              <a:rPr lang="en-US" sz="2000" dirty="0" err="1"/>
              <a:t>Lagrangian</a:t>
            </a:r>
            <a:r>
              <a:rPr lang="en-US" sz="2000" dirty="0"/>
              <a:t>) suffer from </a:t>
            </a:r>
            <a:r>
              <a:rPr lang="en-US" sz="2000" b="1" dirty="0"/>
              <a:t>poor performance</a:t>
            </a:r>
            <a:r>
              <a:rPr lang="en-US" sz="2000" dirty="0"/>
              <a:t>!</a:t>
            </a: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800100" lvl="1" indent="-342900">
              <a:buAutoNum type="arabicPeriod"/>
            </a:pPr>
            <a:endParaRPr lang="en-US" sz="200" dirty="0">
              <a:solidFill>
                <a:srgbClr val="FF0000"/>
              </a:solidFill>
            </a:endParaRPr>
          </a:p>
          <a:p>
            <a:pPr marL="800100" lvl="1" indent="-342900">
              <a:buAutoNum type="arabicPeriod"/>
            </a:pPr>
            <a:endParaRPr lang="en-US" sz="2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Long simulation times </a:t>
            </a: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Lack of accuracy </a:t>
            </a: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Lack of robustness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0A8253-5E35-4409-8EBB-812E0E8A45AE}"/>
              </a:ext>
            </a:extLst>
          </p:cNvPr>
          <p:cNvSpPr/>
          <p:nvPr/>
        </p:nvSpPr>
        <p:spPr>
          <a:xfrm>
            <a:off x="64951" y="929997"/>
            <a:ext cx="83858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cs typeface="Calibri" pitchFamily="34" charset="0"/>
              </a:rPr>
              <a:t>Large scale </a:t>
            </a:r>
            <a:r>
              <a:rPr lang="en-US" sz="2000" dirty="0">
                <a:cs typeface="Calibri" pitchFamily="34" charset="0"/>
              </a:rPr>
              <a:t>structural </a:t>
            </a:r>
            <a:r>
              <a:rPr lang="en-US" sz="2000" b="1" dirty="0">
                <a:cs typeface="Calibri" pitchFamily="34" charset="0"/>
              </a:rPr>
              <a:t>failure</a:t>
            </a:r>
            <a:r>
              <a:rPr lang="en-US" sz="2000" dirty="0">
                <a:cs typeface="Calibri" pitchFamily="34" charset="0"/>
              </a:rPr>
              <a:t> frequently originates from </a:t>
            </a:r>
            <a:r>
              <a:rPr lang="en-US" sz="2000" b="1" dirty="0">
                <a:cs typeface="Calibri" pitchFamily="34" charset="0"/>
              </a:rPr>
              <a:t>small scale </a:t>
            </a:r>
            <a:r>
              <a:rPr lang="en-US" sz="2000" dirty="0">
                <a:cs typeface="Calibri" pitchFamily="34" charset="0"/>
              </a:rPr>
              <a:t>phenomena (</a:t>
            </a:r>
            <a:r>
              <a:rPr lang="en-US" sz="2000" dirty="0" err="1">
                <a:cs typeface="Calibri" pitchFamily="34" charset="0"/>
              </a:rPr>
              <a:t>e.g</a:t>
            </a:r>
            <a:r>
              <a:rPr lang="en-US" sz="2000" dirty="0">
                <a:cs typeface="Calibri" pitchFamily="34" charset="0"/>
              </a:rPr>
              <a:t>, defects, microcracks, inhomogeneities), which grow quickly in unstable manner</a:t>
            </a:r>
          </a:p>
          <a:p>
            <a:pPr>
              <a:defRPr/>
            </a:pPr>
            <a:endParaRPr lang="en-US" sz="400" dirty="0">
              <a:cs typeface="Calibri" pitchFamily="34" charset="0"/>
            </a:endParaRPr>
          </a:p>
          <a:p>
            <a:pPr>
              <a:defRPr/>
            </a:pPr>
            <a:endParaRPr lang="en-US" sz="400" dirty="0"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cs typeface="Calibri" pitchFamily="34" charset="0"/>
              </a:rPr>
              <a:t>Concurrent multi-scale methods </a:t>
            </a:r>
            <a:r>
              <a:rPr lang="en-US" sz="2000" dirty="0">
                <a:cs typeface="Calibri" pitchFamily="34" charset="0"/>
              </a:rPr>
              <a:t>are essential to capture correctly the multi-scale behavior!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en-US" sz="400" dirty="0"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en-US" sz="400" dirty="0"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cs typeface="Calibri" pitchFamily="34" charset="0"/>
              </a:rPr>
              <a:t>Stable, accurate and robust methods for simulating </a:t>
            </a:r>
            <a:r>
              <a:rPr lang="en-US" sz="2000" b="1" dirty="0">
                <a:cs typeface="Calibri" pitchFamily="34" charset="0"/>
              </a:rPr>
              <a:t>mechanical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b="1" dirty="0">
                <a:cs typeface="Calibri" pitchFamily="34" charset="0"/>
              </a:rPr>
              <a:t>contact </a:t>
            </a:r>
            <a:r>
              <a:rPr lang="en-US" sz="2000" dirty="0">
                <a:cs typeface="Calibri" pitchFamily="34" charset="0"/>
              </a:rPr>
              <a:t>(touching surfaces, sliding, tightened bolts, impact) are equally important!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2000" dirty="0">
              <a:cs typeface="Calibri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E2B811-0C3F-4CEE-9C43-0055B361770A}"/>
              </a:ext>
            </a:extLst>
          </p:cNvPr>
          <p:cNvGrpSpPr/>
          <p:nvPr/>
        </p:nvGrpSpPr>
        <p:grpSpPr>
          <a:xfrm>
            <a:off x="8424153" y="620214"/>
            <a:ext cx="3418409" cy="2656081"/>
            <a:chOff x="8361289" y="359772"/>
            <a:chExt cx="3418409" cy="26560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B7095D-DD58-4193-A705-8524C0BF3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0756" y="359772"/>
              <a:ext cx="3328942" cy="2085856"/>
            </a:xfrm>
            <a:prstGeom prst="rect">
              <a:avLst/>
            </a:prstGeom>
          </p:spPr>
        </p:pic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6FCC60A5-CF63-4D26-95F0-F8B2170BB4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61289" y="2548063"/>
              <a:ext cx="3418409" cy="46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02E54"/>
                </a:buClr>
                <a:buFont typeface="Wingdings" pitchFamily="-111" charset="2"/>
                <a:buChar char="§"/>
                <a:defRPr sz="2400">
                  <a:solidFill>
                    <a:schemeClr val="tx1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-111" charset="2"/>
                <a:buChar char="§"/>
                <a:defRPr sz="20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E8C78"/>
                </a:buClr>
                <a:buFont typeface="Wingdings" pitchFamily="-111" charset="2"/>
                <a:buChar char="§"/>
                <a:defRPr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 algn="ctr">
                <a:buNone/>
              </a:pPr>
              <a:r>
                <a:rPr lang="en-US" sz="1400" i="1" dirty="0"/>
                <a:t>Above:</a:t>
              </a:r>
              <a:r>
                <a:rPr lang="en-US" sz="1400" dirty="0"/>
                <a:t> roof failure of Boeing 737 aircraft due to fatigue cracks. From </a:t>
              </a:r>
              <a:r>
                <a:rPr lang="en-US" sz="1400" i="1" dirty="0" err="1"/>
                <a:t>imechanica.org</a:t>
              </a:r>
              <a:endParaRPr lang="en-US" sz="1400" i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9408D1-46CD-4BF5-8EB6-0D9B6B70870F}"/>
              </a:ext>
            </a:extLst>
          </p:cNvPr>
          <p:cNvSpPr txBox="1"/>
          <p:nvPr/>
        </p:nvSpPr>
        <p:spPr>
          <a:xfrm>
            <a:off x="905298" y="5748096"/>
            <a:ext cx="7472878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This talk: </a:t>
            </a:r>
            <a:r>
              <a:rPr lang="en-US" sz="2000" dirty="0"/>
              <a:t>new approach for simulating multi-scale mechanical contact using the </a:t>
            </a:r>
            <a:r>
              <a:rPr lang="en-US" sz="2000" b="1" dirty="0"/>
              <a:t>Schwarz alternating method.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2FC541-5D1F-40AC-B0A3-A4C89E490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368" y="4128721"/>
            <a:ext cx="1632649" cy="1619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2511E6-2CB1-47C5-9450-E916B8C14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5" b="96309" l="6746" r="97421">
                        <a14:foregroundMark x1="94444" y1="37584" x2="90476" y2="44631"/>
                        <a14:foregroundMark x1="97619" y1="60067" x2="97817" y2="57383"/>
                        <a14:foregroundMark x1="82341" y1="90268" x2="80754" y2="93624"/>
                        <a14:foregroundMark x1="72421" y1="88926" x2="71032" y2="96309"/>
                        <a14:foregroundMark x1="38095" y1="6711" x2="37103" y2="10403"/>
                        <a14:foregroundMark x1="24405" y1="3020" x2="25198" y2="7047"/>
                        <a14:foregroundMark x1="8333" y1="27852" x2="8730" y2="31208"/>
                        <a14:foregroundMark x1="7143" y1="45973" x2="6746" y2="496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0209606" y="4237850"/>
            <a:ext cx="2369677" cy="14011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0AC90D-BB1A-485C-9C45-70B229B4D165}"/>
              </a:ext>
            </a:extLst>
          </p:cNvPr>
          <p:cNvSpPr txBox="1"/>
          <p:nvPr/>
        </p:nvSpPr>
        <p:spPr>
          <a:xfrm>
            <a:off x="8805283" y="6073170"/>
            <a:ext cx="332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Above: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gears in contact within MEMS device.  From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sandia.gov/media</a:t>
            </a:r>
          </a:p>
        </p:txBody>
      </p:sp>
    </p:spTree>
    <p:extLst>
      <p:ext uri="{BB962C8B-B14F-4D97-AF65-F5344CB8AC3E}">
        <p14:creationId xmlns:p14="http://schemas.microsoft.com/office/powerpoint/2010/main" val="26025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/>
              <p:nvPr/>
            </p:nvSpPr>
            <p:spPr>
              <a:xfrm>
                <a:off x="337800" y="3746543"/>
                <a:ext cx="1166970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0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 </a:t>
                </a:r>
                <a:r>
                  <a:rPr lang="en-US" sz="1900" dirty="0">
                    <a:cs typeface="Calibri" panose="020F05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controller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time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index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).</m:t>
                    </m:r>
                  </m:oMath>
                </a14:m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endParaRPr lang="en-US" sz="1900" i="1" dirty="0">
                  <a:cs typeface="Calibri" panose="020F0502020204030204" pitchFamily="34" charset="0"/>
                </a:endParaRPr>
              </a:p>
              <a:p>
                <a:endParaRPr lang="en-US" sz="1900" dirty="0"/>
              </a:p>
              <a:p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b="1" i="1" dirty="0">
                  <a:cs typeface="Calibri" panose="020F0502020204030204" pitchFamily="34" charset="0"/>
                </a:endParaRPr>
              </a:p>
              <a:p>
                <a:endParaRPr lang="en-US" sz="2000" b="1" i="1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00" y="3746543"/>
                <a:ext cx="11669701" cy="1754326"/>
              </a:xfrm>
              <a:prstGeom prst="rect">
                <a:avLst/>
              </a:prstGeom>
              <a:blipFill>
                <a:blip r:embed="rId3"/>
                <a:stretch>
                  <a:fillRect l="-470"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513E3-B32F-4A19-93CD-7ADB2556E141}"/>
              </a:ext>
            </a:extLst>
          </p:cNvPr>
          <p:cNvGrpSpPr/>
          <p:nvPr/>
        </p:nvGrpSpPr>
        <p:grpSpPr>
          <a:xfrm>
            <a:off x="657122" y="1238320"/>
            <a:ext cx="9122465" cy="2104379"/>
            <a:chOff x="538359" y="2231154"/>
            <a:chExt cx="9122465" cy="2104379"/>
          </a:xfrm>
        </p:grpSpPr>
        <p:pic>
          <p:nvPicPr>
            <p:cNvPr id="21" name="Picture 20" descr="Schwarz-time-integration.png">
              <a:extLst>
                <a:ext uri="{FF2B5EF4-FFF2-40B4-BE49-F238E27FC236}">
                  <a16:creationId xmlns:a16="http://schemas.microsoft.com/office/drawing/2014/main" id="{0D442A46-2135-4FCE-81D9-6D723D48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968" y="2406149"/>
              <a:ext cx="4898136" cy="1929384"/>
            </a:xfrm>
            <a:prstGeom prst="rect">
              <a:avLst/>
            </a:prstGeom>
          </p:spPr>
        </p:pic>
        <p:pic>
          <p:nvPicPr>
            <p:cNvPr id="22" name="Picture 21" descr="Schwarz-domains.png">
              <a:extLst>
                <a:ext uri="{FF2B5EF4-FFF2-40B4-BE49-F238E27FC236}">
                  <a16:creationId xmlns:a16="http://schemas.microsoft.com/office/drawing/2014/main" id="{5C69E27E-142A-4482-95DC-67D3AA4E7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59" y="2231154"/>
              <a:ext cx="1150530" cy="20647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D3475B-1792-4482-9D9E-485179614B61}"/>
                    </a:ext>
                  </a:extLst>
                </p:cNvPr>
                <p:cNvSpPr txBox="1"/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15334C3-9C67-40DC-91D5-47AD4405F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ACE5ADB6-E6E6-42E9-B633-713E2D992F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85104" y="2570627"/>
              <a:ext cx="2675720" cy="109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02E54"/>
                </a:buClr>
                <a:buFont typeface="Wingdings" pitchFamily="-111" charset="2"/>
                <a:buChar char="§"/>
                <a:defRPr sz="2400">
                  <a:solidFill>
                    <a:schemeClr val="tx1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-111" charset="2"/>
                <a:buChar char="§"/>
                <a:defRPr sz="20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E8C78"/>
                </a:buClr>
                <a:buFont typeface="Wingdings" pitchFamily="-111" charset="2"/>
                <a:buChar char="§"/>
                <a:defRPr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Controller time stepper</a:t>
              </a: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1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2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3965508-7F47-4D53-BDAB-A2723924ADF7}"/>
              </a:ext>
            </a:extLst>
          </p:cNvPr>
          <p:cNvSpPr/>
          <p:nvPr/>
        </p:nvSpPr>
        <p:spPr>
          <a:xfrm>
            <a:off x="4678100" y="1214092"/>
            <a:ext cx="2425767" cy="2128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/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7B5CCB3-C783-40A0-B8BC-66A4F44B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Enforcement of Contact via Alternating Schwarz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30112-6372-4237-9BD0-C033BC10116A}"/>
              </a:ext>
            </a:extLst>
          </p:cNvPr>
          <p:cNvSpPr txBox="1"/>
          <p:nvPr/>
        </p:nvSpPr>
        <p:spPr>
          <a:xfrm>
            <a:off x="9576236" y="1254045"/>
            <a:ext cx="2400102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Key idea: </a:t>
            </a:r>
            <a:r>
              <a:rPr lang="en-US" sz="2000" dirty="0"/>
              <a:t>a contact problem can be viewed as </a:t>
            </a:r>
            <a:r>
              <a:rPr lang="en-US" sz="2000" b="1" dirty="0"/>
              <a:t>coupled problem </a:t>
            </a:r>
            <a:r>
              <a:rPr lang="en-US" sz="2000" dirty="0"/>
              <a:t>while 2+ bodies are in contact</a:t>
            </a:r>
          </a:p>
        </p:txBody>
      </p:sp>
    </p:spTree>
    <p:extLst>
      <p:ext uri="{BB962C8B-B14F-4D97-AF65-F5344CB8AC3E}">
        <p14:creationId xmlns:p14="http://schemas.microsoft.com/office/powerpoint/2010/main" val="34290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/>
              <p:nvPr/>
            </p:nvSpPr>
            <p:spPr>
              <a:xfrm>
                <a:off x="337800" y="3746543"/>
                <a:ext cx="11669701" cy="275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0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 </a:t>
                </a:r>
                <a:r>
                  <a:rPr lang="en-US" sz="1900" dirty="0">
                    <a:cs typeface="Calibri" panose="020F05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controller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time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index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).</m:t>
                    </m:r>
                  </m:oMath>
                </a14:m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1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</a:t>
                </a:r>
                <a:r>
                  <a:rPr lang="en-US" sz="1900" dirty="0">
                    <a:cs typeface="Calibri" panose="020F0502020204030204" pitchFamily="34" charset="0"/>
                  </a:rPr>
                  <a:t> Advance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solution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to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using time-stepper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with time-step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900" dirty="0"/>
                  <a:t>using solution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interpolated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/>
                  <a:t> at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900" dirty="0"/>
              </a:p>
              <a:p>
                <a:endParaRPr lang="en-US" sz="400" dirty="0"/>
              </a:p>
              <a:p>
                <a:endParaRPr lang="en-US" sz="400" dirty="0"/>
              </a:p>
              <a:p>
                <a:endParaRPr lang="en-US" sz="1900" dirty="0"/>
              </a:p>
              <a:p>
                <a:endParaRPr lang="en-US" sz="1900" i="1" dirty="0">
                  <a:cs typeface="Calibri" panose="020F0502020204030204" pitchFamily="34" charset="0"/>
                </a:endParaRPr>
              </a:p>
              <a:p>
                <a:endParaRPr lang="en-US" sz="1900" dirty="0"/>
              </a:p>
              <a:p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b="1" i="1" dirty="0">
                  <a:cs typeface="Calibri" panose="020F0502020204030204" pitchFamily="34" charset="0"/>
                </a:endParaRPr>
              </a:p>
              <a:p>
                <a:endParaRPr lang="en-US" sz="2000" b="1" i="1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00" y="3746543"/>
                <a:ext cx="11669701" cy="2754600"/>
              </a:xfrm>
              <a:prstGeom prst="rect">
                <a:avLst/>
              </a:prstGeom>
              <a:blipFill>
                <a:blip r:embed="rId3"/>
                <a:stretch>
                  <a:fillRect l="-470" t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513E3-B32F-4A19-93CD-7ADB2556E141}"/>
              </a:ext>
            </a:extLst>
          </p:cNvPr>
          <p:cNvGrpSpPr/>
          <p:nvPr/>
        </p:nvGrpSpPr>
        <p:grpSpPr>
          <a:xfrm>
            <a:off x="657122" y="1238320"/>
            <a:ext cx="9122465" cy="2104379"/>
            <a:chOff x="538359" y="2231154"/>
            <a:chExt cx="9122465" cy="2104379"/>
          </a:xfrm>
        </p:grpSpPr>
        <p:pic>
          <p:nvPicPr>
            <p:cNvPr id="21" name="Picture 20" descr="Schwarz-time-integration.png">
              <a:extLst>
                <a:ext uri="{FF2B5EF4-FFF2-40B4-BE49-F238E27FC236}">
                  <a16:creationId xmlns:a16="http://schemas.microsoft.com/office/drawing/2014/main" id="{0D442A46-2135-4FCE-81D9-6D723D48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968" y="2406149"/>
              <a:ext cx="4898136" cy="1929384"/>
            </a:xfrm>
            <a:prstGeom prst="rect">
              <a:avLst/>
            </a:prstGeom>
          </p:spPr>
        </p:pic>
        <p:pic>
          <p:nvPicPr>
            <p:cNvPr id="22" name="Picture 21" descr="Schwarz-domains.png">
              <a:extLst>
                <a:ext uri="{FF2B5EF4-FFF2-40B4-BE49-F238E27FC236}">
                  <a16:creationId xmlns:a16="http://schemas.microsoft.com/office/drawing/2014/main" id="{5C69E27E-142A-4482-95DC-67D3AA4E7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59" y="2231154"/>
              <a:ext cx="1150530" cy="20647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D3475B-1792-4482-9D9E-485179614B61}"/>
                    </a:ext>
                  </a:extLst>
                </p:cNvPr>
                <p:cNvSpPr txBox="1"/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15334C3-9C67-40DC-91D5-47AD4405F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ACE5ADB6-E6E6-42E9-B633-713E2D992F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85104" y="2570627"/>
              <a:ext cx="2675720" cy="109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02E54"/>
                </a:buClr>
                <a:buFont typeface="Wingdings" pitchFamily="-111" charset="2"/>
                <a:buChar char="§"/>
                <a:defRPr sz="2400">
                  <a:solidFill>
                    <a:schemeClr val="tx1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-111" charset="2"/>
                <a:buChar char="§"/>
                <a:defRPr sz="20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E8C78"/>
                </a:buClr>
                <a:buFont typeface="Wingdings" pitchFamily="-111" charset="2"/>
                <a:buChar char="§"/>
                <a:defRPr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Controller time stepper</a:t>
              </a: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1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2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3965508-7F47-4D53-BDAB-A2723924ADF7}"/>
              </a:ext>
            </a:extLst>
          </p:cNvPr>
          <p:cNvSpPr/>
          <p:nvPr/>
        </p:nvSpPr>
        <p:spPr>
          <a:xfrm>
            <a:off x="4678100" y="1214092"/>
            <a:ext cx="2425767" cy="2128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9F000B-0EB2-40C0-9C34-C3A01BD879B8}"/>
              </a:ext>
            </a:extLst>
          </p:cNvPr>
          <p:cNvSpPr/>
          <p:nvPr/>
        </p:nvSpPr>
        <p:spPr>
          <a:xfrm>
            <a:off x="623670" y="1216017"/>
            <a:ext cx="1230271" cy="1227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/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C76D07-1AD8-48B2-B067-EC3BA04BB28E}"/>
              </a:ext>
            </a:extLst>
          </p:cNvPr>
          <p:cNvCxnSpPr>
            <a:cxnSpLocks/>
          </p:cNvCxnSpPr>
          <p:nvPr/>
        </p:nvCxnSpPr>
        <p:spPr>
          <a:xfrm>
            <a:off x="2202801" y="2273174"/>
            <a:ext cx="2469718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A1196C-2853-40DC-91A1-192989483980}"/>
                  </a:ext>
                </a:extLst>
              </p:cNvPr>
              <p:cNvSpPr txBox="1"/>
              <p:nvPr/>
            </p:nvSpPr>
            <p:spPr>
              <a:xfrm>
                <a:off x="2782961" y="1914621"/>
                <a:ext cx="33785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Integrate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A1196C-2853-40DC-91A1-192989483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61" y="1914621"/>
                <a:ext cx="3378569" cy="307777"/>
              </a:xfrm>
              <a:prstGeom prst="rect">
                <a:avLst/>
              </a:prstGeom>
              <a:blipFill>
                <a:blip r:embed="rId9"/>
                <a:stretch>
                  <a:fillRect l="-542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D1EC9E-B394-42A0-B029-667690551FFA}"/>
              </a:ext>
            </a:extLst>
          </p:cNvPr>
          <p:cNvCxnSpPr>
            <a:cxnSpLocks/>
          </p:cNvCxnSpPr>
          <p:nvPr/>
        </p:nvCxnSpPr>
        <p:spPr>
          <a:xfrm flipV="1">
            <a:off x="3121762" y="2567220"/>
            <a:ext cx="227375" cy="14493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9EA142-7089-431B-AA57-CE4C124F0586}"/>
              </a:ext>
            </a:extLst>
          </p:cNvPr>
          <p:cNvCxnSpPr>
            <a:cxnSpLocks/>
          </p:cNvCxnSpPr>
          <p:nvPr/>
        </p:nvCxnSpPr>
        <p:spPr>
          <a:xfrm flipH="1" flipV="1">
            <a:off x="3527108" y="2567220"/>
            <a:ext cx="208956" cy="14493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374135-522E-402A-AB48-F13F480854DA}"/>
                  </a:ext>
                </a:extLst>
              </p:cNvPr>
              <p:cNvSpPr txBox="1"/>
              <p:nvPr/>
            </p:nvSpPr>
            <p:spPr>
              <a:xfrm>
                <a:off x="3739140" y="2330343"/>
                <a:ext cx="1462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Interpolate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374135-522E-402A-AB48-F13F48085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40" y="2330343"/>
                <a:ext cx="1462058" cy="523220"/>
              </a:xfrm>
              <a:prstGeom prst="rect">
                <a:avLst/>
              </a:prstGeom>
              <a:blipFill>
                <a:blip r:embed="rId10"/>
                <a:stretch>
                  <a:fillRect l="-1250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7B2F45A4-1FFF-4890-8213-68C3111F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Enforcement of Contact via Alternating Schwarz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392BC-2D66-46CF-8FA7-D8EB8BF5C120}"/>
              </a:ext>
            </a:extLst>
          </p:cNvPr>
          <p:cNvSpPr txBox="1"/>
          <p:nvPr/>
        </p:nvSpPr>
        <p:spPr>
          <a:xfrm>
            <a:off x="9576236" y="1254045"/>
            <a:ext cx="2400102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Key idea: </a:t>
            </a:r>
            <a:r>
              <a:rPr lang="en-US" sz="2000" dirty="0"/>
              <a:t>a contact problem can be viewed as </a:t>
            </a:r>
            <a:r>
              <a:rPr lang="en-US" sz="2000" b="1" dirty="0"/>
              <a:t>coupled problem </a:t>
            </a:r>
            <a:r>
              <a:rPr lang="en-US" sz="2000" dirty="0"/>
              <a:t>while 2+ bodies are in contact</a:t>
            </a:r>
          </a:p>
        </p:txBody>
      </p:sp>
    </p:spTree>
    <p:extLst>
      <p:ext uri="{BB962C8B-B14F-4D97-AF65-F5344CB8AC3E}">
        <p14:creationId xmlns:p14="http://schemas.microsoft.com/office/powerpoint/2010/main" val="36599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/>
              <p:nvPr/>
            </p:nvSpPr>
            <p:spPr>
              <a:xfrm>
                <a:off x="337800" y="3746543"/>
                <a:ext cx="11669701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0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 </a:t>
                </a:r>
                <a:r>
                  <a:rPr lang="en-US" sz="1900" dirty="0">
                    <a:cs typeface="Calibri" panose="020F05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controller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time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index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).</m:t>
                    </m:r>
                  </m:oMath>
                </a14:m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1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</a:t>
                </a:r>
                <a:r>
                  <a:rPr lang="en-US" sz="1900" dirty="0">
                    <a:cs typeface="Calibri" panose="020F0502020204030204" pitchFamily="34" charset="0"/>
                  </a:rPr>
                  <a:t> Advance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solution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to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using time-stepper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with time-step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900" dirty="0"/>
                  <a:t>using solution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interpolated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/>
                  <a:t> at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900" dirty="0"/>
              </a:p>
              <a:p>
                <a:endParaRPr lang="en-US" sz="400" dirty="0"/>
              </a:p>
              <a:p>
                <a:endParaRPr lang="en-US" sz="400" dirty="0"/>
              </a:p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2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</a:t>
                </a:r>
                <a:r>
                  <a:rPr lang="en-US" sz="1900" i="1" dirty="0">
                    <a:cs typeface="Calibri" panose="020F0502020204030204" pitchFamily="34" charset="0"/>
                  </a:rPr>
                  <a:t> </a:t>
                </a:r>
                <a:r>
                  <a:rPr lang="en-US" sz="1900" dirty="0">
                    <a:cs typeface="Calibri" panose="020F0502020204030204" pitchFamily="34" charset="0"/>
                  </a:rPr>
                  <a:t>Advance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solution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to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using time-stepper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with time-step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900" dirty="0"/>
                  <a:t>using solution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interpolated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 at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.</a:t>
                </a:r>
              </a:p>
              <a:p>
                <a:endParaRPr lang="en-US" sz="400" b="1" i="1" u="sng" dirty="0"/>
              </a:p>
              <a:p>
                <a:endParaRPr lang="en-US" sz="400" b="1" i="1" u="sng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i="1" dirty="0">
                  <a:cs typeface="Calibri" panose="020F0502020204030204" pitchFamily="34" charset="0"/>
                </a:endParaRPr>
              </a:p>
              <a:p>
                <a:endParaRPr lang="en-US" sz="1900" dirty="0"/>
              </a:p>
              <a:p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b="1" i="1" dirty="0">
                  <a:cs typeface="Calibri" panose="020F0502020204030204" pitchFamily="34" charset="0"/>
                </a:endParaRPr>
              </a:p>
              <a:p>
                <a:endParaRPr lang="en-US" sz="2000" b="1" i="1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00" y="3746543"/>
                <a:ext cx="11669701" cy="3754874"/>
              </a:xfrm>
              <a:prstGeom prst="rect">
                <a:avLst/>
              </a:prstGeom>
              <a:blipFill>
                <a:blip r:embed="rId3"/>
                <a:stretch>
                  <a:fillRect l="-470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513E3-B32F-4A19-93CD-7ADB2556E141}"/>
              </a:ext>
            </a:extLst>
          </p:cNvPr>
          <p:cNvGrpSpPr/>
          <p:nvPr/>
        </p:nvGrpSpPr>
        <p:grpSpPr>
          <a:xfrm>
            <a:off x="657122" y="1238320"/>
            <a:ext cx="9122465" cy="2104379"/>
            <a:chOff x="538359" y="2231154"/>
            <a:chExt cx="9122465" cy="2104379"/>
          </a:xfrm>
        </p:grpSpPr>
        <p:pic>
          <p:nvPicPr>
            <p:cNvPr id="21" name="Picture 20" descr="Schwarz-time-integration.png">
              <a:extLst>
                <a:ext uri="{FF2B5EF4-FFF2-40B4-BE49-F238E27FC236}">
                  <a16:creationId xmlns:a16="http://schemas.microsoft.com/office/drawing/2014/main" id="{0D442A46-2135-4FCE-81D9-6D723D48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968" y="2406149"/>
              <a:ext cx="4898136" cy="1929384"/>
            </a:xfrm>
            <a:prstGeom prst="rect">
              <a:avLst/>
            </a:prstGeom>
          </p:spPr>
        </p:pic>
        <p:pic>
          <p:nvPicPr>
            <p:cNvPr id="22" name="Picture 21" descr="Schwarz-domains.png">
              <a:extLst>
                <a:ext uri="{FF2B5EF4-FFF2-40B4-BE49-F238E27FC236}">
                  <a16:creationId xmlns:a16="http://schemas.microsoft.com/office/drawing/2014/main" id="{5C69E27E-142A-4482-95DC-67D3AA4E7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59" y="2231154"/>
              <a:ext cx="1150530" cy="20647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D3475B-1792-4482-9D9E-485179614B61}"/>
                    </a:ext>
                  </a:extLst>
                </p:cNvPr>
                <p:cNvSpPr txBox="1"/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15334C3-9C67-40DC-91D5-47AD4405F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ACE5ADB6-E6E6-42E9-B633-713E2D992F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85104" y="2570627"/>
              <a:ext cx="2675720" cy="109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02E54"/>
                </a:buClr>
                <a:buFont typeface="Wingdings" pitchFamily="-111" charset="2"/>
                <a:buChar char="§"/>
                <a:defRPr sz="2400">
                  <a:solidFill>
                    <a:schemeClr val="tx1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-111" charset="2"/>
                <a:buChar char="§"/>
                <a:defRPr sz="20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E8C78"/>
                </a:buClr>
                <a:buFont typeface="Wingdings" pitchFamily="-111" charset="2"/>
                <a:buChar char="§"/>
                <a:defRPr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Controller time stepper</a:t>
              </a: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1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2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3965508-7F47-4D53-BDAB-A2723924ADF7}"/>
              </a:ext>
            </a:extLst>
          </p:cNvPr>
          <p:cNvSpPr/>
          <p:nvPr/>
        </p:nvSpPr>
        <p:spPr>
          <a:xfrm>
            <a:off x="4678100" y="1214092"/>
            <a:ext cx="2425767" cy="2128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9F000B-0EB2-40C0-9C34-C3A01BD879B8}"/>
              </a:ext>
            </a:extLst>
          </p:cNvPr>
          <p:cNvSpPr/>
          <p:nvPr/>
        </p:nvSpPr>
        <p:spPr>
          <a:xfrm>
            <a:off x="646785" y="2072363"/>
            <a:ext cx="1150530" cy="1270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/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03A736-32CC-4A17-8C74-84439EFCC1E3}"/>
              </a:ext>
            </a:extLst>
          </p:cNvPr>
          <p:cNvCxnSpPr>
            <a:cxnSpLocks/>
          </p:cNvCxnSpPr>
          <p:nvPr/>
        </p:nvCxnSpPr>
        <p:spPr>
          <a:xfrm>
            <a:off x="2180220" y="3133201"/>
            <a:ext cx="2469718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BC7089-559D-4D05-AEC6-F01EC039F070}"/>
                  </a:ext>
                </a:extLst>
              </p:cNvPr>
              <p:cNvSpPr txBox="1"/>
              <p:nvPr/>
            </p:nvSpPr>
            <p:spPr>
              <a:xfrm>
                <a:off x="2687679" y="3171488"/>
                <a:ext cx="33785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Integrate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BC7089-559D-4D05-AEC6-F01EC039F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679" y="3171488"/>
                <a:ext cx="3378569" cy="307777"/>
              </a:xfrm>
              <a:prstGeom prst="rect">
                <a:avLst/>
              </a:prstGeom>
              <a:blipFill>
                <a:blip r:embed="rId9"/>
                <a:stretch>
                  <a:fillRect l="-542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C5F8479-79D3-4226-AE52-E5AEB455C5A5}"/>
              </a:ext>
            </a:extLst>
          </p:cNvPr>
          <p:cNvCxnSpPr>
            <a:cxnSpLocks/>
          </p:cNvCxnSpPr>
          <p:nvPr/>
        </p:nvCxnSpPr>
        <p:spPr>
          <a:xfrm flipH="1">
            <a:off x="3087155" y="2678532"/>
            <a:ext cx="236966" cy="12717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AB00F4F-7E47-496A-BAD7-4E61D3CBE22E}"/>
              </a:ext>
            </a:extLst>
          </p:cNvPr>
          <p:cNvCxnSpPr>
            <a:cxnSpLocks/>
          </p:cNvCxnSpPr>
          <p:nvPr/>
        </p:nvCxnSpPr>
        <p:spPr>
          <a:xfrm>
            <a:off x="3530713" y="2685966"/>
            <a:ext cx="242409" cy="12717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C76C0D-8B19-46B2-9756-E257E5AD2848}"/>
                  </a:ext>
                </a:extLst>
              </p:cNvPr>
              <p:cNvSpPr txBox="1"/>
              <p:nvPr/>
            </p:nvSpPr>
            <p:spPr>
              <a:xfrm>
                <a:off x="3737418" y="2441215"/>
                <a:ext cx="13028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Interpolate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C76C0D-8B19-46B2-9756-E257E5AD2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18" y="2441215"/>
                <a:ext cx="1302838" cy="523220"/>
              </a:xfrm>
              <a:prstGeom prst="rect">
                <a:avLst/>
              </a:prstGeom>
              <a:blipFill>
                <a:blip r:embed="rId10"/>
                <a:stretch>
                  <a:fillRect l="-1402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82984621-8768-4F3B-B703-F747669C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Enforcement of Contact via Alternating Schwarz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295027-A49C-4B41-A3C2-C0E70FD64E3A}"/>
              </a:ext>
            </a:extLst>
          </p:cNvPr>
          <p:cNvSpPr txBox="1"/>
          <p:nvPr/>
        </p:nvSpPr>
        <p:spPr>
          <a:xfrm>
            <a:off x="9576236" y="1254045"/>
            <a:ext cx="2400102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Key idea: </a:t>
            </a:r>
            <a:r>
              <a:rPr lang="en-US" sz="2000" dirty="0"/>
              <a:t>a contact problem can be viewed as </a:t>
            </a:r>
            <a:r>
              <a:rPr lang="en-US" sz="2000" b="1" dirty="0"/>
              <a:t>coupled problem </a:t>
            </a:r>
            <a:r>
              <a:rPr lang="en-US" sz="2000" dirty="0"/>
              <a:t>while 2+ bodies are in contact</a:t>
            </a:r>
          </a:p>
        </p:txBody>
      </p:sp>
    </p:spTree>
    <p:extLst>
      <p:ext uri="{BB962C8B-B14F-4D97-AF65-F5344CB8AC3E}">
        <p14:creationId xmlns:p14="http://schemas.microsoft.com/office/powerpoint/2010/main" val="357642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/>
              <p:nvPr/>
            </p:nvSpPr>
            <p:spPr>
              <a:xfrm>
                <a:off x="337800" y="3746543"/>
                <a:ext cx="11669701" cy="404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0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 </a:t>
                </a:r>
                <a:r>
                  <a:rPr lang="en-US" sz="1900" dirty="0">
                    <a:cs typeface="Calibri" panose="020F05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controller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time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index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).</m:t>
                    </m:r>
                  </m:oMath>
                </a14:m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1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</a:t>
                </a:r>
                <a:r>
                  <a:rPr lang="en-US" sz="1900" dirty="0">
                    <a:cs typeface="Calibri" panose="020F0502020204030204" pitchFamily="34" charset="0"/>
                  </a:rPr>
                  <a:t> Advance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solution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to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using time-stepper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with time-step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900" dirty="0"/>
                  <a:t>using solution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interpolated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/>
                  <a:t> at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900" dirty="0"/>
              </a:p>
              <a:p>
                <a:endParaRPr lang="en-US" sz="400" dirty="0"/>
              </a:p>
              <a:p>
                <a:endParaRPr lang="en-US" sz="400" dirty="0"/>
              </a:p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2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</a:t>
                </a:r>
                <a:r>
                  <a:rPr lang="en-US" sz="1900" i="1" dirty="0">
                    <a:cs typeface="Calibri" panose="020F0502020204030204" pitchFamily="34" charset="0"/>
                  </a:rPr>
                  <a:t> </a:t>
                </a:r>
                <a:r>
                  <a:rPr lang="en-US" sz="1900" dirty="0">
                    <a:cs typeface="Calibri" panose="020F0502020204030204" pitchFamily="34" charset="0"/>
                  </a:rPr>
                  <a:t>Advance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solution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to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using time-stepper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with time-step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900" dirty="0"/>
                  <a:t>using solution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interpolated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 at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.</a:t>
                </a:r>
              </a:p>
              <a:p>
                <a:endParaRPr lang="en-US" sz="400" b="1" i="1" u="sng" dirty="0"/>
              </a:p>
              <a:p>
                <a:endParaRPr lang="en-US" sz="400" b="1" i="1" u="sng" dirty="0"/>
              </a:p>
              <a:p>
                <a:r>
                  <a:rPr lang="en-US" sz="1900" b="1" i="1" u="sng" dirty="0"/>
                  <a:t>Step 3</a:t>
                </a:r>
                <a:r>
                  <a:rPr lang="en-US" sz="1900" b="1" i="1" dirty="0"/>
                  <a:t>: </a:t>
                </a:r>
                <a:r>
                  <a:rPr lang="en-US" sz="1900" dirty="0"/>
                  <a:t>Check for convergence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.</a:t>
                </a:r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i="1" dirty="0">
                  <a:cs typeface="Calibri" panose="020F0502020204030204" pitchFamily="34" charset="0"/>
                </a:endParaRPr>
              </a:p>
              <a:p>
                <a:endParaRPr lang="en-US" sz="1900" dirty="0"/>
              </a:p>
              <a:p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b="1" i="1" dirty="0">
                  <a:cs typeface="Calibri" panose="020F0502020204030204" pitchFamily="34" charset="0"/>
                </a:endParaRPr>
              </a:p>
              <a:p>
                <a:endParaRPr lang="en-US" sz="2000" b="1" i="1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00" y="3746543"/>
                <a:ext cx="11669701" cy="4047262"/>
              </a:xfrm>
              <a:prstGeom prst="rect">
                <a:avLst/>
              </a:prstGeom>
              <a:blipFill>
                <a:blip r:embed="rId3"/>
                <a:stretch>
                  <a:fillRect l="-470" t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513E3-B32F-4A19-93CD-7ADB2556E141}"/>
              </a:ext>
            </a:extLst>
          </p:cNvPr>
          <p:cNvGrpSpPr/>
          <p:nvPr/>
        </p:nvGrpSpPr>
        <p:grpSpPr>
          <a:xfrm>
            <a:off x="657122" y="1238320"/>
            <a:ext cx="9122465" cy="2104379"/>
            <a:chOff x="538359" y="2231154"/>
            <a:chExt cx="9122465" cy="2104379"/>
          </a:xfrm>
        </p:grpSpPr>
        <p:pic>
          <p:nvPicPr>
            <p:cNvPr id="21" name="Picture 20" descr="Schwarz-time-integration.png">
              <a:extLst>
                <a:ext uri="{FF2B5EF4-FFF2-40B4-BE49-F238E27FC236}">
                  <a16:creationId xmlns:a16="http://schemas.microsoft.com/office/drawing/2014/main" id="{0D442A46-2135-4FCE-81D9-6D723D48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968" y="2406149"/>
              <a:ext cx="4898136" cy="1929384"/>
            </a:xfrm>
            <a:prstGeom prst="rect">
              <a:avLst/>
            </a:prstGeom>
          </p:spPr>
        </p:pic>
        <p:pic>
          <p:nvPicPr>
            <p:cNvPr id="22" name="Picture 21" descr="Schwarz-domains.png">
              <a:extLst>
                <a:ext uri="{FF2B5EF4-FFF2-40B4-BE49-F238E27FC236}">
                  <a16:creationId xmlns:a16="http://schemas.microsoft.com/office/drawing/2014/main" id="{5C69E27E-142A-4482-95DC-67D3AA4E7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59" y="2231154"/>
              <a:ext cx="1150530" cy="20647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D3475B-1792-4482-9D9E-485179614B61}"/>
                    </a:ext>
                  </a:extLst>
                </p:cNvPr>
                <p:cNvSpPr txBox="1"/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15334C3-9C67-40DC-91D5-47AD4405F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ACE5ADB6-E6E6-42E9-B633-713E2D992F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85104" y="2570627"/>
              <a:ext cx="2675720" cy="109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02E54"/>
                </a:buClr>
                <a:buFont typeface="Wingdings" pitchFamily="-111" charset="2"/>
                <a:buChar char="§"/>
                <a:defRPr sz="2400">
                  <a:solidFill>
                    <a:schemeClr val="tx1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-111" charset="2"/>
                <a:buChar char="§"/>
                <a:defRPr sz="20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E8C78"/>
                </a:buClr>
                <a:buFont typeface="Wingdings" pitchFamily="-111" charset="2"/>
                <a:buChar char="§"/>
                <a:defRPr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Controller time stepper</a:t>
              </a: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1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2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3965508-7F47-4D53-BDAB-A2723924ADF7}"/>
              </a:ext>
            </a:extLst>
          </p:cNvPr>
          <p:cNvSpPr/>
          <p:nvPr/>
        </p:nvSpPr>
        <p:spPr>
          <a:xfrm>
            <a:off x="4678100" y="1214092"/>
            <a:ext cx="2425767" cy="2128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9F000B-0EB2-40C0-9C34-C3A01BD879B8}"/>
              </a:ext>
            </a:extLst>
          </p:cNvPr>
          <p:cNvSpPr/>
          <p:nvPr/>
        </p:nvSpPr>
        <p:spPr>
          <a:xfrm>
            <a:off x="623670" y="1216017"/>
            <a:ext cx="1230271" cy="1227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/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427FAD-0E5F-4441-B9A4-CDB1C0C354EC}"/>
              </a:ext>
            </a:extLst>
          </p:cNvPr>
          <p:cNvSpPr/>
          <p:nvPr/>
        </p:nvSpPr>
        <p:spPr>
          <a:xfrm>
            <a:off x="4449386" y="1301621"/>
            <a:ext cx="580847" cy="2076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8C9D5A-E3C8-4184-B146-698DDE8C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Enforcement of Contact via Alternating Schwarz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4D16D8-D32E-4FF4-AFB1-7BBE06F1D695}"/>
              </a:ext>
            </a:extLst>
          </p:cNvPr>
          <p:cNvSpPr txBox="1"/>
          <p:nvPr/>
        </p:nvSpPr>
        <p:spPr>
          <a:xfrm>
            <a:off x="9576236" y="1254045"/>
            <a:ext cx="2400102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Key idea: </a:t>
            </a:r>
            <a:r>
              <a:rPr lang="en-US" sz="2000" dirty="0"/>
              <a:t>a contact problem can be viewed as </a:t>
            </a:r>
            <a:r>
              <a:rPr lang="en-US" sz="2000" b="1" dirty="0"/>
              <a:t>coupled problem </a:t>
            </a:r>
            <a:r>
              <a:rPr lang="en-US" sz="2000" dirty="0"/>
              <a:t>while 2+ bodies are in contact</a:t>
            </a:r>
          </a:p>
        </p:txBody>
      </p:sp>
    </p:spTree>
    <p:extLst>
      <p:ext uri="{BB962C8B-B14F-4D97-AF65-F5344CB8AC3E}">
        <p14:creationId xmlns:p14="http://schemas.microsoft.com/office/powerpoint/2010/main" val="2122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/>
              <p:nvPr/>
            </p:nvSpPr>
            <p:spPr>
              <a:xfrm>
                <a:off x="337800" y="3746543"/>
                <a:ext cx="11669701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0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 </a:t>
                </a:r>
                <a:r>
                  <a:rPr lang="en-US" sz="1900" dirty="0">
                    <a:cs typeface="Calibri" panose="020F05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controller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time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index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).</m:t>
                    </m:r>
                  </m:oMath>
                </a14:m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1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</a:t>
                </a:r>
                <a:r>
                  <a:rPr lang="en-US" sz="1900" dirty="0">
                    <a:cs typeface="Calibri" panose="020F0502020204030204" pitchFamily="34" charset="0"/>
                  </a:rPr>
                  <a:t> Advance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solution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to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using time-stepper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with time-step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900" dirty="0"/>
                  <a:t>using solution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interpolated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/>
                  <a:t> at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900" dirty="0"/>
              </a:p>
              <a:p>
                <a:endParaRPr lang="en-US" sz="400" dirty="0"/>
              </a:p>
              <a:p>
                <a:endParaRPr lang="en-US" sz="400" dirty="0"/>
              </a:p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2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</a:t>
                </a:r>
                <a:r>
                  <a:rPr lang="en-US" sz="1900" i="1" dirty="0">
                    <a:cs typeface="Calibri" panose="020F0502020204030204" pitchFamily="34" charset="0"/>
                  </a:rPr>
                  <a:t> </a:t>
                </a:r>
                <a:r>
                  <a:rPr lang="en-US" sz="1900" dirty="0">
                    <a:cs typeface="Calibri" panose="020F0502020204030204" pitchFamily="34" charset="0"/>
                  </a:rPr>
                  <a:t>Advance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solution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to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using time-stepper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with time-step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900" dirty="0"/>
                  <a:t>using solution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interpolated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 at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.</a:t>
                </a:r>
              </a:p>
              <a:p>
                <a:endParaRPr lang="en-US" sz="400" b="1" i="1" u="sng" dirty="0"/>
              </a:p>
              <a:p>
                <a:endParaRPr lang="en-US" sz="400" b="1" i="1" u="sng" dirty="0"/>
              </a:p>
              <a:p>
                <a:r>
                  <a:rPr lang="en-US" sz="1900" b="1" i="1" u="sng" dirty="0"/>
                  <a:t>Step 3</a:t>
                </a:r>
                <a:r>
                  <a:rPr lang="en-US" sz="1900" b="1" i="1" dirty="0"/>
                  <a:t>: </a:t>
                </a:r>
                <a:r>
                  <a:rPr lang="en-US" sz="1900" dirty="0"/>
                  <a:t>Check for convergence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1900" dirty="0">
                    <a:cs typeface="Calibri" panose="020F0502020204030204" pitchFamily="34" charset="0"/>
                  </a:rPr>
                  <a:t>If </a:t>
                </a:r>
                <a:r>
                  <a:rPr lang="en-US" sz="1900" dirty="0" err="1">
                    <a:cs typeface="Calibri" panose="020F0502020204030204" pitchFamily="34" charset="0"/>
                  </a:rPr>
                  <a:t>unconverged</a:t>
                </a:r>
                <a:r>
                  <a:rPr lang="en-US" sz="1900" dirty="0">
                    <a:cs typeface="Calibri" panose="020F0502020204030204" pitchFamily="34" charset="0"/>
                  </a:rPr>
                  <a:t>, return to Step 1. </a:t>
                </a:r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i="1" dirty="0">
                  <a:cs typeface="Calibri" panose="020F0502020204030204" pitchFamily="34" charset="0"/>
                </a:endParaRPr>
              </a:p>
              <a:p>
                <a:endParaRPr lang="en-US" sz="1900" dirty="0"/>
              </a:p>
              <a:p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b="1" i="1" dirty="0">
                  <a:cs typeface="Calibri" panose="020F0502020204030204" pitchFamily="34" charset="0"/>
                </a:endParaRPr>
              </a:p>
              <a:p>
                <a:endParaRPr lang="en-US" sz="2000" b="1" i="1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00" y="3746543"/>
                <a:ext cx="11669701" cy="4339650"/>
              </a:xfrm>
              <a:prstGeom prst="rect">
                <a:avLst/>
              </a:prstGeom>
              <a:blipFill>
                <a:blip r:embed="rId3"/>
                <a:stretch>
                  <a:fillRect l="-470" t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513E3-B32F-4A19-93CD-7ADB2556E141}"/>
              </a:ext>
            </a:extLst>
          </p:cNvPr>
          <p:cNvGrpSpPr/>
          <p:nvPr/>
        </p:nvGrpSpPr>
        <p:grpSpPr>
          <a:xfrm>
            <a:off x="657122" y="1238320"/>
            <a:ext cx="9122465" cy="2104379"/>
            <a:chOff x="538359" y="2231154"/>
            <a:chExt cx="9122465" cy="2104379"/>
          </a:xfrm>
        </p:grpSpPr>
        <p:pic>
          <p:nvPicPr>
            <p:cNvPr id="21" name="Picture 20" descr="Schwarz-time-integration.png">
              <a:extLst>
                <a:ext uri="{FF2B5EF4-FFF2-40B4-BE49-F238E27FC236}">
                  <a16:creationId xmlns:a16="http://schemas.microsoft.com/office/drawing/2014/main" id="{0D442A46-2135-4FCE-81D9-6D723D48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968" y="2406149"/>
              <a:ext cx="4898136" cy="1929384"/>
            </a:xfrm>
            <a:prstGeom prst="rect">
              <a:avLst/>
            </a:prstGeom>
          </p:spPr>
        </p:pic>
        <p:pic>
          <p:nvPicPr>
            <p:cNvPr id="22" name="Picture 21" descr="Schwarz-domains.png">
              <a:extLst>
                <a:ext uri="{FF2B5EF4-FFF2-40B4-BE49-F238E27FC236}">
                  <a16:creationId xmlns:a16="http://schemas.microsoft.com/office/drawing/2014/main" id="{5C69E27E-142A-4482-95DC-67D3AA4E7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59" y="2231154"/>
              <a:ext cx="1150530" cy="20647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D3475B-1792-4482-9D9E-485179614B61}"/>
                    </a:ext>
                  </a:extLst>
                </p:cNvPr>
                <p:cNvSpPr txBox="1"/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15334C3-9C67-40DC-91D5-47AD4405F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ACE5ADB6-E6E6-42E9-B633-713E2D992F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85104" y="2570627"/>
              <a:ext cx="2675720" cy="109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02E54"/>
                </a:buClr>
                <a:buFont typeface="Wingdings" pitchFamily="-111" charset="2"/>
                <a:buChar char="§"/>
                <a:defRPr sz="2400">
                  <a:solidFill>
                    <a:schemeClr val="tx1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-111" charset="2"/>
                <a:buChar char="§"/>
                <a:defRPr sz="20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E8C78"/>
                </a:buClr>
                <a:buFont typeface="Wingdings" pitchFamily="-111" charset="2"/>
                <a:buChar char="§"/>
                <a:defRPr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Controller time stepper</a:t>
              </a: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1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2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3965508-7F47-4D53-BDAB-A2723924ADF7}"/>
              </a:ext>
            </a:extLst>
          </p:cNvPr>
          <p:cNvSpPr/>
          <p:nvPr/>
        </p:nvSpPr>
        <p:spPr>
          <a:xfrm>
            <a:off x="4678100" y="1214092"/>
            <a:ext cx="2425767" cy="2128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9F000B-0EB2-40C0-9C34-C3A01BD879B8}"/>
              </a:ext>
            </a:extLst>
          </p:cNvPr>
          <p:cNvSpPr/>
          <p:nvPr/>
        </p:nvSpPr>
        <p:spPr>
          <a:xfrm>
            <a:off x="623670" y="1216017"/>
            <a:ext cx="1230271" cy="1227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/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306D48-6E12-408D-BF08-9DFBC1372CF1}"/>
              </a:ext>
            </a:extLst>
          </p:cNvPr>
          <p:cNvCxnSpPr>
            <a:cxnSpLocks/>
          </p:cNvCxnSpPr>
          <p:nvPr/>
        </p:nvCxnSpPr>
        <p:spPr>
          <a:xfrm flipV="1">
            <a:off x="3110332" y="2555790"/>
            <a:ext cx="227375" cy="14493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24CD2E-BDBC-4874-8490-9081189753BF}"/>
              </a:ext>
            </a:extLst>
          </p:cNvPr>
          <p:cNvCxnSpPr>
            <a:cxnSpLocks/>
          </p:cNvCxnSpPr>
          <p:nvPr/>
        </p:nvCxnSpPr>
        <p:spPr>
          <a:xfrm flipH="1" flipV="1">
            <a:off x="3515678" y="2555790"/>
            <a:ext cx="208956" cy="14493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568861-D590-4D4F-8456-40381B6DF6C3}"/>
                  </a:ext>
                </a:extLst>
              </p:cNvPr>
              <p:cNvSpPr txBox="1"/>
              <p:nvPr/>
            </p:nvSpPr>
            <p:spPr>
              <a:xfrm>
                <a:off x="3727710" y="2318913"/>
                <a:ext cx="1462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Interpolate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568861-D590-4D4F-8456-40381B6DF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710" y="2318913"/>
                <a:ext cx="1462058" cy="523220"/>
              </a:xfrm>
              <a:prstGeom prst="rect">
                <a:avLst/>
              </a:prstGeom>
              <a:blipFill>
                <a:blip r:embed="rId9"/>
                <a:stretch>
                  <a:fillRect l="-1255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70BEDAF-2E12-473D-AC11-48684E0B6502}"/>
              </a:ext>
            </a:extLst>
          </p:cNvPr>
          <p:cNvCxnSpPr>
            <a:cxnSpLocks/>
          </p:cNvCxnSpPr>
          <p:nvPr/>
        </p:nvCxnSpPr>
        <p:spPr>
          <a:xfrm>
            <a:off x="2191371" y="2261744"/>
            <a:ext cx="2469718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DBFE79-5E0E-43E9-86BB-45B3373E0DD2}"/>
                  </a:ext>
                </a:extLst>
              </p:cNvPr>
              <p:cNvSpPr txBox="1"/>
              <p:nvPr/>
            </p:nvSpPr>
            <p:spPr>
              <a:xfrm>
                <a:off x="2771531" y="1903191"/>
                <a:ext cx="33785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Integrate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DBFE79-5E0E-43E9-86BB-45B3373E0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531" y="1903191"/>
                <a:ext cx="3378569" cy="307777"/>
              </a:xfrm>
              <a:prstGeom prst="rect">
                <a:avLst/>
              </a:prstGeom>
              <a:blipFill>
                <a:blip r:embed="rId10"/>
                <a:stretch>
                  <a:fillRect l="-542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39BA2503-F8AC-422E-94A1-5083D12B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Enforcement of Contact via Alternating Schwarz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7AFF22-22E2-4E84-B61C-0E50B3594A88}"/>
              </a:ext>
            </a:extLst>
          </p:cNvPr>
          <p:cNvSpPr txBox="1"/>
          <p:nvPr/>
        </p:nvSpPr>
        <p:spPr>
          <a:xfrm>
            <a:off x="9576236" y="1254045"/>
            <a:ext cx="2400102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Key idea: </a:t>
            </a:r>
            <a:r>
              <a:rPr lang="en-US" sz="2000" dirty="0"/>
              <a:t>a contact problem can be viewed as </a:t>
            </a:r>
            <a:r>
              <a:rPr lang="en-US" sz="2000" b="1" dirty="0"/>
              <a:t>coupled problem </a:t>
            </a:r>
            <a:r>
              <a:rPr lang="en-US" sz="2000" dirty="0"/>
              <a:t>while 2+ bodies are in contact</a:t>
            </a:r>
          </a:p>
        </p:txBody>
      </p:sp>
    </p:spTree>
    <p:extLst>
      <p:ext uri="{BB962C8B-B14F-4D97-AF65-F5344CB8AC3E}">
        <p14:creationId xmlns:p14="http://schemas.microsoft.com/office/powerpoint/2010/main" val="7821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/>
              <p:nvPr/>
            </p:nvSpPr>
            <p:spPr>
              <a:xfrm>
                <a:off x="337800" y="3746543"/>
                <a:ext cx="11669701" cy="4618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0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 </a:t>
                </a:r>
                <a:r>
                  <a:rPr lang="en-US" sz="1900" dirty="0">
                    <a:cs typeface="Calibri" panose="020F05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controller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time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index</m:t>
                    </m:r>
                    <m:r>
                      <m:rPr>
                        <m:nor/>
                      </m:rPr>
                      <a:rPr lang="en-US" sz="1900" dirty="0">
                        <a:cs typeface="Calibri" panose="020F0502020204030204" pitchFamily="34" charset="0"/>
                      </a:rPr>
                      <m:t>).</m:t>
                    </m:r>
                  </m:oMath>
                </a14:m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endParaRPr lang="en-US" sz="400" dirty="0">
                  <a:cs typeface="Calibri" panose="020F0502020204030204" pitchFamily="34" charset="0"/>
                </a:endParaRPr>
              </a:p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1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</a:t>
                </a:r>
                <a:r>
                  <a:rPr lang="en-US" sz="1900" dirty="0">
                    <a:cs typeface="Calibri" panose="020F0502020204030204" pitchFamily="34" charset="0"/>
                  </a:rPr>
                  <a:t> Advance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solution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to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using time-stepper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with time-step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900" dirty="0"/>
                  <a:t>using solution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interpolated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/>
                  <a:t> at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900" dirty="0"/>
              </a:p>
              <a:p>
                <a:endParaRPr lang="en-US" sz="400" dirty="0"/>
              </a:p>
              <a:p>
                <a:endParaRPr lang="en-US" sz="400" dirty="0"/>
              </a:p>
              <a:p>
                <a:r>
                  <a:rPr lang="en-US" sz="1900" b="1" i="1" u="sng" dirty="0">
                    <a:cs typeface="Calibri" panose="020F0502020204030204" pitchFamily="34" charset="0"/>
                  </a:rPr>
                  <a:t>Step 2</a:t>
                </a:r>
                <a:r>
                  <a:rPr lang="en-US" sz="1900" b="1" i="1" dirty="0">
                    <a:cs typeface="Calibri" panose="020F0502020204030204" pitchFamily="34" charset="0"/>
                  </a:rPr>
                  <a:t>:</a:t>
                </a:r>
                <a:r>
                  <a:rPr lang="en-US" sz="1900" i="1" dirty="0">
                    <a:cs typeface="Calibri" panose="020F0502020204030204" pitchFamily="34" charset="0"/>
                  </a:rPr>
                  <a:t> </a:t>
                </a:r>
                <a:r>
                  <a:rPr lang="en-US" sz="1900" dirty="0">
                    <a:cs typeface="Calibri" panose="020F0502020204030204" pitchFamily="34" charset="0"/>
                  </a:rPr>
                  <a:t>Advance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solution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to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using time-stepper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with time-step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900" dirty="0"/>
                  <a:t>using solution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 interpolated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 at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.</a:t>
                </a:r>
              </a:p>
              <a:p>
                <a:endParaRPr lang="en-US" sz="400" b="1" i="1" u="sng" dirty="0"/>
              </a:p>
              <a:p>
                <a:endParaRPr lang="en-US" sz="400" b="1" i="1" u="sng" dirty="0"/>
              </a:p>
              <a:p>
                <a:r>
                  <a:rPr lang="en-US" sz="1900" b="1" i="1" u="sng" dirty="0"/>
                  <a:t>Step 3</a:t>
                </a:r>
                <a:r>
                  <a:rPr lang="en-US" sz="1900" b="1" i="1" dirty="0"/>
                  <a:t>: </a:t>
                </a:r>
                <a:r>
                  <a:rPr lang="en-US" sz="1900" dirty="0"/>
                  <a:t>Check for convergence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1900" dirty="0">
                    <a:cs typeface="Calibri" panose="020F0502020204030204" pitchFamily="34" charset="0"/>
                  </a:rPr>
                  <a:t>If </a:t>
                </a:r>
                <a:r>
                  <a:rPr lang="en-US" sz="1900" dirty="0" err="1">
                    <a:cs typeface="Calibri" panose="020F0502020204030204" pitchFamily="34" charset="0"/>
                  </a:rPr>
                  <a:t>unconverged</a:t>
                </a:r>
                <a:r>
                  <a:rPr lang="en-US" sz="1900" dirty="0">
                    <a:cs typeface="Calibri" panose="020F0502020204030204" pitchFamily="34" charset="0"/>
                  </a:rPr>
                  <a:t>, return to Step 1.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1900" dirty="0">
                    <a:cs typeface="Calibri" panose="020F0502020204030204" pitchFamily="34" charset="0"/>
                  </a:rPr>
                  <a:t>If converged, set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19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+1 </m:t>
                    </m:r>
                  </m:oMath>
                </a14:m>
                <a:r>
                  <a:rPr lang="en-US" sz="1900" dirty="0">
                    <a:cs typeface="Calibri" panose="020F0502020204030204" pitchFamily="34" charset="0"/>
                  </a:rPr>
                  <a:t>and return to Step 1.</a:t>
                </a:r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i="1" dirty="0">
                  <a:cs typeface="Calibri" panose="020F0502020204030204" pitchFamily="34" charset="0"/>
                </a:endParaRPr>
              </a:p>
              <a:p>
                <a:endParaRPr lang="en-US" sz="1900" dirty="0"/>
              </a:p>
              <a:p>
                <a:endParaRPr lang="en-US" sz="1900" dirty="0">
                  <a:cs typeface="Calibri" panose="020F0502020204030204" pitchFamily="34" charset="0"/>
                </a:endParaRPr>
              </a:p>
              <a:p>
                <a:endParaRPr lang="en-US" sz="400" b="1" i="1" dirty="0">
                  <a:cs typeface="Calibri" panose="020F0502020204030204" pitchFamily="34" charset="0"/>
                </a:endParaRPr>
              </a:p>
              <a:p>
                <a:endParaRPr lang="en-US" sz="2000" b="1" i="1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532F9-C034-4B8D-A87A-67EE38BEB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00" y="3746543"/>
                <a:ext cx="11669701" cy="4618018"/>
              </a:xfrm>
              <a:prstGeom prst="rect">
                <a:avLst/>
              </a:prstGeom>
              <a:blipFill>
                <a:blip r:embed="rId3"/>
                <a:stretch>
                  <a:fillRect l="-470" t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513E3-B32F-4A19-93CD-7ADB2556E141}"/>
              </a:ext>
            </a:extLst>
          </p:cNvPr>
          <p:cNvGrpSpPr/>
          <p:nvPr/>
        </p:nvGrpSpPr>
        <p:grpSpPr>
          <a:xfrm>
            <a:off x="657122" y="1238320"/>
            <a:ext cx="9122465" cy="2104379"/>
            <a:chOff x="538359" y="2231154"/>
            <a:chExt cx="9122465" cy="2104379"/>
          </a:xfrm>
        </p:grpSpPr>
        <p:pic>
          <p:nvPicPr>
            <p:cNvPr id="21" name="Picture 20" descr="Schwarz-time-integration.png">
              <a:extLst>
                <a:ext uri="{FF2B5EF4-FFF2-40B4-BE49-F238E27FC236}">
                  <a16:creationId xmlns:a16="http://schemas.microsoft.com/office/drawing/2014/main" id="{0D442A46-2135-4FCE-81D9-6D723D48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968" y="2406149"/>
              <a:ext cx="4898136" cy="1929384"/>
            </a:xfrm>
            <a:prstGeom prst="rect">
              <a:avLst/>
            </a:prstGeom>
          </p:spPr>
        </p:pic>
        <p:pic>
          <p:nvPicPr>
            <p:cNvPr id="22" name="Picture 21" descr="Schwarz-domains.png">
              <a:extLst>
                <a:ext uri="{FF2B5EF4-FFF2-40B4-BE49-F238E27FC236}">
                  <a16:creationId xmlns:a16="http://schemas.microsoft.com/office/drawing/2014/main" id="{5C69E27E-142A-4482-95DC-67D3AA4E7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59" y="2231154"/>
              <a:ext cx="1150530" cy="2064791"/>
            </a:xfrm>
            <a:prstGeom prst="rect">
              <a:avLst/>
            </a:prstGeom>
          </p:spPr>
        </p:pic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ACE5ADB6-E6E6-42E9-B633-713E2D992F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85104" y="2570627"/>
              <a:ext cx="2675720" cy="109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02E54"/>
                </a:buClr>
                <a:buFont typeface="Wingdings" pitchFamily="-111" charset="2"/>
                <a:buChar char="§"/>
                <a:defRPr sz="2400">
                  <a:solidFill>
                    <a:schemeClr val="tx1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-111" charset="2"/>
                <a:buChar char="§"/>
                <a:defRPr sz="20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E8C78"/>
                </a:buClr>
                <a:buFont typeface="Wingdings" pitchFamily="-111" charset="2"/>
                <a:buChar char="§"/>
                <a:defRPr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Controller time stepper</a:t>
              </a: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1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endParaRPr lang="en-US" sz="1700" dirty="0">
                <a:latin typeface="Calibri" pitchFamily="34" charset="0"/>
                <a:cs typeface="Calibri" pitchFamily="34" charset="0"/>
              </a:endParaRPr>
            </a:p>
            <a:p>
              <a:pPr marL="0" indent="0">
                <a:buNone/>
                <a:defRPr/>
              </a:pPr>
              <a:r>
                <a:rPr lang="en-US" sz="1700" dirty="0">
                  <a:latin typeface="Calibri" pitchFamily="34" charset="0"/>
                  <a:cs typeface="Calibri" pitchFamily="34" charset="0"/>
                </a:rPr>
                <a:t>Time integrator for </a:t>
              </a:r>
              <a:r>
                <a:rPr lang="en-US" sz="1700" i="1" dirty="0">
                  <a:latin typeface="Symbol"/>
                  <a:cs typeface="Wingdings 2" charset="2"/>
                </a:rPr>
                <a:t>W</a:t>
              </a:r>
              <a:r>
                <a:rPr lang="en-US" sz="1700" baseline="-25000" dirty="0">
                  <a:latin typeface="Symbol"/>
                  <a:cs typeface="Wingdings 2" charset="2"/>
                </a:rPr>
                <a:t>2</a:t>
              </a:r>
              <a:endParaRPr lang="en-US" sz="1700" dirty="0">
                <a:latin typeface="Calibri" pitchFamily="34" charset="0"/>
                <a:cs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D3475B-1792-4482-9D9E-485179614B61}"/>
                    </a:ext>
                  </a:extLst>
                </p:cNvPr>
                <p:cNvSpPr txBox="1"/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15334C3-9C67-40DC-91D5-47AD4405F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614" y="2257496"/>
                  <a:ext cx="8028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3965508-7F47-4D53-BDAB-A2723924ADF7}"/>
              </a:ext>
            </a:extLst>
          </p:cNvPr>
          <p:cNvSpPr/>
          <p:nvPr/>
        </p:nvSpPr>
        <p:spPr>
          <a:xfrm>
            <a:off x="2019077" y="1147869"/>
            <a:ext cx="2615971" cy="2279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9F000B-0EB2-40C0-9C34-C3A01BD879B8}"/>
              </a:ext>
            </a:extLst>
          </p:cNvPr>
          <p:cNvSpPr/>
          <p:nvPr/>
        </p:nvSpPr>
        <p:spPr>
          <a:xfrm>
            <a:off x="623670" y="1216017"/>
            <a:ext cx="1230271" cy="1227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73AB9A-B0C2-4FE0-AFA7-73259F30BB3E}"/>
              </a:ext>
            </a:extLst>
          </p:cNvPr>
          <p:cNvCxnSpPr>
            <a:cxnSpLocks/>
          </p:cNvCxnSpPr>
          <p:nvPr/>
        </p:nvCxnSpPr>
        <p:spPr>
          <a:xfrm>
            <a:off x="4636693" y="2264801"/>
            <a:ext cx="2469718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CC4DCA3-863E-40F4-8959-D6125CE2DCFE}"/>
                  </a:ext>
                </a:extLst>
              </p:cNvPr>
              <p:cNvSpPr txBox="1"/>
              <p:nvPr/>
            </p:nvSpPr>
            <p:spPr>
              <a:xfrm>
                <a:off x="5216853" y="1906248"/>
                <a:ext cx="33785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Integrate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CC4DCA3-863E-40F4-8959-D6125CE2D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853" y="1906248"/>
                <a:ext cx="3378569" cy="307777"/>
              </a:xfrm>
              <a:prstGeom prst="rect">
                <a:avLst/>
              </a:prstGeom>
              <a:blipFill>
                <a:blip r:embed="rId7"/>
                <a:stretch>
                  <a:fillRect l="-542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7C3FC3-7943-475D-A5C7-B9368995DAE1}"/>
                  </a:ext>
                </a:extLst>
              </p:cNvPr>
              <p:cNvSpPr txBox="1"/>
              <p:nvPr/>
            </p:nvSpPr>
            <p:spPr>
              <a:xfrm>
                <a:off x="6892442" y="1265362"/>
                <a:ext cx="80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7C3FC3-7943-475D-A5C7-B9368995D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442" y="1265362"/>
                <a:ext cx="802888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/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98729D-0BF2-4CDA-A64A-40380218B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50" y="1294400"/>
                <a:ext cx="8028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28764E-0C8F-4659-9604-E033F0F87742}"/>
              </a:ext>
            </a:extLst>
          </p:cNvPr>
          <p:cNvCxnSpPr>
            <a:cxnSpLocks/>
          </p:cNvCxnSpPr>
          <p:nvPr/>
        </p:nvCxnSpPr>
        <p:spPr>
          <a:xfrm flipV="1">
            <a:off x="5544035" y="2547079"/>
            <a:ext cx="227375" cy="14493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995D79D-0E74-449E-9793-6A89D96D9341}"/>
              </a:ext>
            </a:extLst>
          </p:cNvPr>
          <p:cNvCxnSpPr>
            <a:cxnSpLocks/>
          </p:cNvCxnSpPr>
          <p:nvPr/>
        </p:nvCxnSpPr>
        <p:spPr>
          <a:xfrm flipH="1" flipV="1">
            <a:off x="5949381" y="2547079"/>
            <a:ext cx="208956" cy="14493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2DC213-151B-460A-B94D-23DFA0772608}"/>
                  </a:ext>
                </a:extLst>
              </p:cNvPr>
              <p:cNvSpPr txBox="1"/>
              <p:nvPr/>
            </p:nvSpPr>
            <p:spPr>
              <a:xfrm>
                <a:off x="4221542" y="2337987"/>
                <a:ext cx="1462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Interpolate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2DC213-151B-460A-B94D-23DFA0772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542" y="2337987"/>
                <a:ext cx="1462058" cy="523220"/>
              </a:xfrm>
              <a:prstGeom prst="rect">
                <a:avLst/>
              </a:prstGeom>
              <a:blipFill>
                <a:blip r:embed="rId10"/>
                <a:stretch>
                  <a:fillRect l="-1255" t="-23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46B9B23A-8DCA-4A9A-BF68-7804AE2FE826}"/>
              </a:ext>
            </a:extLst>
          </p:cNvPr>
          <p:cNvSpPr/>
          <p:nvPr/>
        </p:nvSpPr>
        <p:spPr>
          <a:xfrm>
            <a:off x="6376374" y="5546167"/>
            <a:ext cx="5077243" cy="70788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cs typeface="Calibri" pitchFamily="34" charset="0"/>
              </a:rPr>
              <a:t>Can use </a:t>
            </a:r>
            <a:r>
              <a:rPr lang="en-US" sz="2000" b="1" i="1" dirty="0">
                <a:cs typeface="Calibri" pitchFamily="34" charset="0"/>
              </a:rPr>
              <a:t>different integrators </a:t>
            </a:r>
            <a:r>
              <a:rPr lang="en-US" sz="2000" dirty="0">
                <a:cs typeface="Calibri" pitchFamily="34" charset="0"/>
              </a:rPr>
              <a:t>with </a:t>
            </a:r>
            <a:r>
              <a:rPr lang="en-US" sz="2000" b="1" i="1" dirty="0">
                <a:cs typeface="Calibri" pitchFamily="34" charset="0"/>
              </a:rPr>
              <a:t>different time steps</a:t>
            </a:r>
            <a:r>
              <a:rPr lang="en-US" sz="2000" dirty="0">
                <a:cs typeface="Calibri" pitchFamily="34" charset="0"/>
              </a:rPr>
              <a:t> within each domain!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A57AD4F-E603-4F43-B322-D67AFB1C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Enforcement of Contact via Alternating Schwarz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F9CFE2-CAB5-4918-9C4C-C685182DEE09}"/>
              </a:ext>
            </a:extLst>
          </p:cNvPr>
          <p:cNvSpPr txBox="1"/>
          <p:nvPr/>
        </p:nvSpPr>
        <p:spPr>
          <a:xfrm>
            <a:off x="9576236" y="1254045"/>
            <a:ext cx="2400102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Key idea: </a:t>
            </a:r>
            <a:r>
              <a:rPr lang="en-US" sz="2000" dirty="0"/>
              <a:t>a contact problem can be viewed as </a:t>
            </a:r>
            <a:r>
              <a:rPr lang="en-US" sz="2000" b="1" dirty="0"/>
              <a:t>coupled problem </a:t>
            </a:r>
            <a:r>
              <a:rPr lang="en-US" sz="2000" dirty="0"/>
              <a:t>while 2+ bodies are in contact</a:t>
            </a:r>
          </a:p>
        </p:txBody>
      </p:sp>
    </p:spTree>
    <p:extLst>
      <p:ext uri="{BB962C8B-B14F-4D97-AF65-F5344CB8AC3E}">
        <p14:creationId xmlns:p14="http://schemas.microsoft.com/office/powerpoint/2010/main" val="42519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8992A1-AA0F-4337-83B6-75740164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49" y="1415209"/>
            <a:ext cx="9168199" cy="5257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7B5CCB3-C783-40A0-B8BC-66A4F44B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Numerical Results: </a:t>
            </a:r>
            <a:r>
              <a:rPr lang="en-US" dirty="0">
                <a:latin typeface="+mn-lt"/>
              </a:rPr>
              <a:t>1</a:t>
            </a:r>
            <a:r>
              <a:rPr lang="en-US" dirty="0"/>
              <a:t>D Impact Problem</a:t>
            </a:r>
            <a:r>
              <a:rPr lang="en-US" baseline="30000" dirty="0">
                <a:latin typeface="+mn-lt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6E5271-9C8F-4266-A953-5A6A768344FA}"/>
                  </a:ext>
                </a:extLst>
              </p:cNvPr>
              <p:cNvSpPr txBox="1"/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Potential energy:</a:t>
                </a:r>
                <a:r>
                  <a:rPr lang="en-US" sz="2000" dirty="0"/>
                  <a:t> for the left 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 as a function of time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6E5271-9C8F-4266-A953-5A6A76834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blipFill>
                <a:blip r:embed="rId4"/>
                <a:stretch>
                  <a:fillRect l="-689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1AFEDF-9060-4A77-AB98-03202001A562}"/>
              </a:ext>
            </a:extLst>
          </p:cNvPr>
          <p:cNvSpPr txBox="1"/>
          <p:nvPr/>
        </p:nvSpPr>
        <p:spPr>
          <a:xfrm>
            <a:off x="137489" y="6313562"/>
            <a:ext cx="965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Hoy </a:t>
            </a:r>
            <a:r>
              <a:rPr lang="en-US" i="1" dirty="0"/>
              <a:t>et al., </a:t>
            </a:r>
            <a:r>
              <a:rPr lang="en-US" dirty="0"/>
              <a:t>2021; Mota </a:t>
            </a:r>
            <a:r>
              <a:rPr lang="en-US" i="1" dirty="0"/>
              <a:t>et al. </a:t>
            </a:r>
            <a:r>
              <a:rPr lang="en-US" dirty="0"/>
              <a:t>(in prep), 2021.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B2989-1C55-4884-8020-2D004299FEBE}"/>
                  </a:ext>
                </a:extLst>
              </p:cNvPr>
              <p:cNvSpPr txBox="1"/>
              <p:nvPr/>
            </p:nvSpPr>
            <p:spPr>
              <a:xfrm>
                <a:off x="7327900" y="1676400"/>
                <a:ext cx="4292600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Similar conclusions </a:t>
                </a:r>
                <a:r>
                  <a:rPr lang="en-US" dirty="0"/>
                  <a:t>can be drawn from potential energy plots.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All three conventional methods </a:t>
                </a:r>
                <a:r>
                  <a:rPr lang="en-US" b="1" dirty="0"/>
                  <a:t>underpredict peak potential energy </a:t>
                </a:r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10%.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Schwarz solutions </a:t>
                </a:r>
                <a:r>
                  <a:rPr lang="en-US" b="1" dirty="0"/>
                  <a:t>capture peak potential energy </a:t>
                </a:r>
                <a:r>
                  <a:rPr lang="en-US" dirty="0"/>
                  <a:t>with relative error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0.1%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B2989-1C55-4884-8020-2D004299F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900" y="1676400"/>
                <a:ext cx="4292600" cy="2616101"/>
              </a:xfrm>
              <a:prstGeom prst="rect">
                <a:avLst/>
              </a:prstGeom>
              <a:blipFill>
                <a:blip r:embed="rId5"/>
                <a:stretch>
                  <a:fillRect l="-852" t="-1399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6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8992A1-AA0F-4337-83B6-75740164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49" y="1415209"/>
            <a:ext cx="9168199" cy="5257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7B5CCB3-C783-40A0-B8BC-66A4F44B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Numerical Results: </a:t>
            </a:r>
            <a:r>
              <a:rPr lang="en-US" dirty="0">
                <a:latin typeface="+mn-lt"/>
              </a:rPr>
              <a:t>1</a:t>
            </a:r>
            <a:r>
              <a:rPr lang="en-US" dirty="0"/>
              <a:t>D Impact Problem</a:t>
            </a:r>
            <a:r>
              <a:rPr lang="en-US" baseline="30000" dirty="0">
                <a:latin typeface="+mn-lt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6E5271-9C8F-4266-A953-5A6A768344FA}"/>
                  </a:ext>
                </a:extLst>
              </p:cNvPr>
              <p:cNvSpPr txBox="1"/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Potential energy:</a:t>
                </a:r>
                <a:r>
                  <a:rPr lang="en-US" sz="2000" dirty="0"/>
                  <a:t> for the left 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 as a function of time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6E5271-9C8F-4266-A953-5A6A76834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blipFill>
                <a:blip r:embed="rId4"/>
                <a:stretch>
                  <a:fillRect l="-689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1AFEDF-9060-4A77-AB98-03202001A562}"/>
              </a:ext>
            </a:extLst>
          </p:cNvPr>
          <p:cNvSpPr txBox="1"/>
          <p:nvPr/>
        </p:nvSpPr>
        <p:spPr>
          <a:xfrm>
            <a:off x="137489" y="6313562"/>
            <a:ext cx="965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Hoy </a:t>
            </a:r>
            <a:r>
              <a:rPr lang="en-US" i="1" dirty="0"/>
              <a:t>et al., </a:t>
            </a:r>
            <a:r>
              <a:rPr lang="en-US" dirty="0"/>
              <a:t>2021; Mota </a:t>
            </a:r>
            <a:r>
              <a:rPr lang="en-US" i="1" dirty="0"/>
              <a:t>et al. </a:t>
            </a:r>
            <a:r>
              <a:rPr lang="en-US" dirty="0"/>
              <a:t>(in prep), 2021.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B2989-1C55-4884-8020-2D004299FEBE}"/>
                  </a:ext>
                </a:extLst>
              </p:cNvPr>
              <p:cNvSpPr txBox="1"/>
              <p:nvPr/>
            </p:nvSpPr>
            <p:spPr>
              <a:xfrm>
                <a:off x="7327900" y="1676400"/>
                <a:ext cx="4292600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Similar conclusions </a:t>
                </a:r>
                <a:r>
                  <a:rPr lang="en-US" dirty="0"/>
                  <a:t>can be drawn from potential energy plots.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All three conventional methods </a:t>
                </a:r>
                <a:r>
                  <a:rPr lang="en-US" b="1" dirty="0"/>
                  <a:t>underpredict peak potential energy </a:t>
                </a:r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10%.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Schwarz solutions </a:t>
                </a:r>
                <a:r>
                  <a:rPr lang="en-US" b="1" dirty="0"/>
                  <a:t>capture peak potential energy </a:t>
                </a:r>
                <a:r>
                  <a:rPr lang="en-US" dirty="0"/>
                  <a:t>with relative error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0.1%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B2989-1C55-4884-8020-2D004299F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900" y="1676400"/>
                <a:ext cx="4292600" cy="2616101"/>
              </a:xfrm>
              <a:prstGeom prst="rect">
                <a:avLst/>
              </a:prstGeom>
              <a:blipFill>
                <a:blip r:embed="rId5"/>
                <a:stretch>
                  <a:fillRect l="-852" t="-1399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7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DA9777-292A-4609-BB64-C933ECCCD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1245094"/>
            <a:ext cx="8741153" cy="55235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7B5CCB3-C783-40A0-B8BC-66A4F44B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Numerical Results: </a:t>
            </a:r>
            <a:r>
              <a:rPr lang="en-US" dirty="0">
                <a:latin typeface="+mn-lt"/>
              </a:rPr>
              <a:t>1</a:t>
            </a:r>
            <a:r>
              <a:rPr lang="en-US" dirty="0"/>
              <a:t>D Impact Problem</a:t>
            </a:r>
            <a:r>
              <a:rPr lang="en-US" baseline="30000" dirty="0">
                <a:latin typeface="+mn-lt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BB3B33-A957-4C61-9216-9F1E3B66658F}"/>
                  </a:ext>
                </a:extLst>
              </p:cNvPr>
              <p:cNvSpPr txBox="1"/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Contact point velocity:</a:t>
                </a:r>
                <a:r>
                  <a:rPr lang="en-US" sz="2000" dirty="0"/>
                  <a:t> for the left 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 as a function of time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BB3B33-A957-4C61-9216-9F1E3B666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844984"/>
                <a:ext cx="8842549" cy="400110"/>
              </a:xfrm>
              <a:prstGeom prst="rect">
                <a:avLst/>
              </a:prstGeom>
              <a:blipFill>
                <a:blip r:embed="rId4"/>
                <a:stretch>
                  <a:fillRect l="-689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57B1C87-8A99-4E31-B7E9-105D84D554F5}"/>
              </a:ext>
            </a:extLst>
          </p:cNvPr>
          <p:cNvSpPr txBox="1"/>
          <p:nvPr/>
        </p:nvSpPr>
        <p:spPr>
          <a:xfrm>
            <a:off x="7684951" y="6511889"/>
            <a:ext cx="965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Hoy </a:t>
            </a:r>
            <a:r>
              <a:rPr lang="en-US" sz="1600" i="1" dirty="0"/>
              <a:t>et al., </a:t>
            </a:r>
            <a:r>
              <a:rPr lang="en-US" sz="1600" dirty="0"/>
              <a:t>2021; Mota </a:t>
            </a:r>
            <a:r>
              <a:rPr lang="en-US" sz="1600" i="1" dirty="0"/>
              <a:t>et al. </a:t>
            </a:r>
            <a:r>
              <a:rPr lang="en-US" sz="1600" dirty="0"/>
              <a:t>(in prep), 2021.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5CE35-9DFA-4FCE-B8D1-88B7BC4314F9}"/>
              </a:ext>
            </a:extLst>
          </p:cNvPr>
          <p:cNvSpPr txBox="1"/>
          <p:nvPr/>
        </p:nvSpPr>
        <p:spPr>
          <a:xfrm>
            <a:off x="5956452" y="4695971"/>
            <a:ext cx="5921223" cy="149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Similar results </a:t>
            </a:r>
            <a:r>
              <a:rPr lang="en-US" dirty="0"/>
              <a:t>are seen in the contact point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may be possible to reduce amount of chatter in Schwarz solutions by introducing </a:t>
            </a:r>
            <a:r>
              <a:rPr lang="en-US" b="1" dirty="0"/>
              <a:t>numerical dissipation </a:t>
            </a:r>
            <a:r>
              <a:rPr lang="en-US" dirty="0"/>
              <a:t>into the method.</a:t>
            </a:r>
          </a:p>
        </p:txBody>
      </p:sp>
    </p:spTree>
    <p:extLst>
      <p:ext uri="{BB962C8B-B14F-4D97-AF65-F5344CB8AC3E}">
        <p14:creationId xmlns:p14="http://schemas.microsoft.com/office/powerpoint/2010/main" val="15839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058D1-D606-4011-9FC7-8ACC9D0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7B5CCB3-C783-40A0-B8BC-66A4F44B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Numerical Results: </a:t>
            </a:r>
            <a:r>
              <a:rPr lang="en-US" dirty="0">
                <a:latin typeface="+mn-lt"/>
              </a:rPr>
              <a:t>1</a:t>
            </a:r>
            <a:r>
              <a:rPr lang="en-US" dirty="0"/>
              <a:t>D Impact Problem</a:t>
            </a:r>
            <a:r>
              <a:rPr lang="en-US" baseline="30000" dirty="0">
                <a:latin typeface="+mn-lt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BB3B33-A957-4C61-9216-9F1E3B66658F}"/>
              </a:ext>
            </a:extLst>
          </p:cNvPr>
          <p:cNvSpPr txBox="1"/>
          <p:nvPr/>
        </p:nvSpPr>
        <p:spPr>
          <a:xfrm>
            <a:off x="391886" y="844984"/>
            <a:ext cx="8842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Convergence of Schwarz methods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7B1C87-8A99-4E31-B7E9-105D84D554F5}"/>
              </a:ext>
            </a:extLst>
          </p:cNvPr>
          <p:cNvSpPr txBox="1"/>
          <p:nvPr/>
        </p:nvSpPr>
        <p:spPr>
          <a:xfrm>
            <a:off x="9716288" y="6205840"/>
            <a:ext cx="251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Hoy </a:t>
            </a:r>
            <a:r>
              <a:rPr lang="en-US" sz="1600" i="1" dirty="0"/>
              <a:t>et al., </a:t>
            </a:r>
            <a:r>
              <a:rPr lang="en-US" sz="1600" dirty="0"/>
              <a:t>2021; Mota </a:t>
            </a:r>
            <a:r>
              <a:rPr lang="en-US" sz="1600" i="1" dirty="0"/>
              <a:t>et al. </a:t>
            </a:r>
            <a:r>
              <a:rPr lang="en-US" sz="1600" dirty="0"/>
              <a:t>(in prep), 2021.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C522D-2FCC-4732-84A1-1AFD85F8A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48" y="1415209"/>
            <a:ext cx="48768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AF7ADF-C80A-4E17-B042-A21A114CD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15209"/>
            <a:ext cx="48768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6FD97-6DA8-48D7-9809-D0E4A88488CC}"/>
                  </a:ext>
                </a:extLst>
              </p:cNvPr>
              <p:cNvSpPr txBox="1"/>
              <p:nvPr/>
            </p:nvSpPr>
            <p:spPr>
              <a:xfrm>
                <a:off x="720648" y="5049743"/>
                <a:ext cx="487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Mesh convergence of kinetic energy for left 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)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6FD97-6DA8-48D7-9809-D0E4A8848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48" y="5049743"/>
                <a:ext cx="4876800" cy="584775"/>
              </a:xfrm>
              <a:prstGeom prst="rect">
                <a:avLst/>
              </a:prstGeom>
              <a:blipFill>
                <a:blip r:embed="rId5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6B5F9B-3404-4C75-B536-67321C7FADDF}"/>
                  </a:ext>
                </a:extLst>
              </p:cNvPr>
              <p:cNvSpPr txBox="1"/>
              <p:nvPr/>
            </p:nvSpPr>
            <p:spPr>
              <a:xfrm>
                <a:off x="6594554" y="5049743"/>
                <a:ext cx="4378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# Schwarz iterations required for convergence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200,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6B5F9B-3404-4C75-B536-67321C7FA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554" y="5049743"/>
                <a:ext cx="4378246" cy="584775"/>
              </a:xfrm>
              <a:prstGeom prst="rect">
                <a:avLst/>
              </a:prstGeom>
              <a:blipFill>
                <a:blip r:embed="rId6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0809EC0-4A2B-4A55-9183-1F4934DD51F2}"/>
              </a:ext>
            </a:extLst>
          </p:cNvPr>
          <p:cNvSpPr txBox="1"/>
          <p:nvPr/>
        </p:nvSpPr>
        <p:spPr>
          <a:xfrm>
            <a:off x="169874" y="5695806"/>
            <a:ext cx="1121250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Convergence rates </a:t>
            </a:r>
            <a:r>
              <a:rPr lang="en-US" dirty="0"/>
              <a:t>are comparable to published results [Tezaur </a:t>
            </a:r>
            <a:r>
              <a:rPr lang="en-US" i="1" dirty="0"/>
              <a:t>et al., </a:t>
            </a:r>
            <a:r>
              <a:rPr lang="en-US" dirty="0"/>
              <a:t>2021]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most 5 </a:t>
            </a:r>
            <a:r>
              <a:rPr lang="en-US" b="1" dirty="0"/>
              <a:t>Schwarz iterations </a:t>
            </a:r>
            <a:r>
              <a:rPr lang="en-US" dirty="0"/>
              <a:t>are needed for convergence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Explicit-Explicit Schwarz variant requires fewest # iterations for convergence</a:t>
            </a:r>
          </a:p>
        </p:txBody>
      </p:sp>
    </p:spTree>
    <p:extLst>
      <p:ext uri="{BB962C8B-B14F-4D97-AF65-F5344CB8AC3E}">
        <p14:creationId xmlns:p14="http://schemas.microsoft.com/office/powerpoint/2010/main" val="19824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Schwarz Alternating Method for Domain Decomposition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A0A0C0-1A94-405F-8A7F-0BAFE64EEDAF}"/>
              </a:ext>
            </a:extLst>
          </p:cNvPr>
          <p:cNvSpPr txBox="1">
            <a:spLocks/>
          </p:cNvSpPr>
          <p:nvPr/>
        </p:nvSpPr>
        <p:spPr bwMode="auto">
          <a:xfrm>
            <a:off x="75570" y="906900"/>
            <a:ext cx="9636253" cy="16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en-US" sz="2000" kern="1200" dirty="0">
                <a:latin typeface="+mn-lt"/>
                <a:cs typeface="Calibri" pitchFamily="34" charset="0"/>
              </a:rPr>
              <a:t>Proposed in 1870 by H. Schwarz for solving Laplace</a:t>
            </a:r>
            <a:r>
              <a:rPr lang="en-US" sz="2000" dirty="0">
                <a:latin typeface="+mn-lt"/>
                <a:cs typeface="Calibri" pitchFamily="34" charset="0"/>
              </a:rPr>
              <a:t> PDE</a:t>
            </a:r>
            <a:r>
              <a:rPr lang="en-US" sz="2000" kern="1200" dirty="0">
                <a:latin typeface="+mn-lt"/>
                <a:cs typeface="Calibri" pitchFamily="34" charset="0"/>
              </a:rPr>
              <a:t> on irregular domains.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246849-77D0-4BB4-BD3A-9AD6A03843B2}"/>
              </a:ext>
            </a:extLst>
          </p:cNvPr>
          <p:cNvSpPr txBox="1">
            <a:spLocks/>
          </p:cNvSpPr>
          <p:nvPr/>
        </p:nvSpPr>
        <p:spPr bwMode="auto">
          <a:xfrm>
            <a:off x="9239297" y="1760447"/>
            <a:ext cx="3294437" cy="4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+mn-lt"/>
              </a:rPr>
              <a:t>H. Schwarz (1843–1921)</a:t>
            </a:r>
            <a:endParaRPr lang="en-US" sz="14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3D41122-2A71-4192-8365-409D47AA4B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5730" y="2470633"/>
                <a:ext cx="8655820" cy="24313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02E54"/>
                  </a:buClr>
                  <a:buFont typeface="Wingdings" pitchFamily="-111" charset="2"/>
                  <a:buChar char="§"/>
                  <a:defRPr sz="2400">
                    <a:solidFill>
                      <a:schemeClr val="tx1"/>
                    </a:solidFill>
                    <a:latin typeface="Calibri"/>
                    <a:ea typeface="ＭＳ Ｐゴシック" charset="-128"/>
                    <a:cs typeface="Calibri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itchFamily="-111" charset="2"/>
                  <a:buChar char="§"/>
                  <a:defRPr sz="20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E8C78"/>
                  </a:buClr>
                  <a:buFont typeface="Wingdings" pitchFamily="-111" charset="2"/>
                  <a:buChar char="§"/>
                  <a:defRPr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900" b="1" i="1" dirty="0">
                    <a:latin typeface="+mn-lt"/>
                    <a:cs typeface="Calibri" pitchFamily="34" charset="0"/>
                  </a:rPr>
                  <a:t>Initialize: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 w/ initial guess for transmission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1900" b="1" i="1" dirty="0">
                    <a:latin typeface="+mn-lt"/>
                    <a:cs typeface="Calibri" pitchFamily="34" charset="0"/>
                  </a:rPr>
                  <a:t>Iterate until convergence: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w/ transmission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based on values just obtained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w/ transmission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based on values just obtained for</a:t>
                </a:r>
                <a:r>
                  <a:rPr lang="en-US" sz="19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3D41122-2A71-4192-8365-409D47AA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30" y="2470633"/>
                <a:ext cx="8655820" cy="2431385"/>
              </a:xfrm>
              <a:prstGeom prst="rect">
                <a:avLst/>
              </a:prstGeom>
              <a:blipFill>
                <a:blip r:embed="rId3"/>
                <a:stretch>
                  <a:fillRect l="-633" t="-1247" r="-141" b="-24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chwarz.jpg">
            <a:extLst>
              <a:ext uri="{FF2B5EF4-FFF2-40B4-BE49-F238E27FC236}">
                <a16:creationId xmlns:a16="http://schemas.microsoft.com/office/drawing/2014/main" id="{963202EA-3D7F-44EB-9BB4-B9FA0964D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96" y="271606"/>
            <a:ext cx="1082378" cy="14888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AAF216-7F5D-43E0-A4A4-63164C079A63}"/>
              </a:ext>
            </a:extLst>
          </p:cNvPr>
          <p:cNvSpPr txBox="1"/>
          <p:nvPr/>
        </p:nvSpPr>
        <p:spPr>
          <a:xfrm>
            <a:off x="293620" y="1312389"/>
            <a:ext cx="926542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Calibri" pitchFamily="34" charset="0"/>
              </a:rPr>
              <a:t>Crux of Method:</a:t>
            </a:r>
            <a:r>
              <a:rPr lang="en-US" sz="2000" dirty="0">
                <a:cs typeface="Calibri" pitchFamily="34" charset="0"/>
              </a:rPr>
              <a:t> if the solution is known in regularly shaped domains, use those as pieces to iteratively build a solution for the more complex domain.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9569D-87E4-4567-A923-8B139D0B921B}"/>
              </a:ext>
            </a:extLst>
          </p:cNvPr>
          <p:cNvSpPr txBox="1"/>
          <p:nvPr/>
        </p:nvSpPr>
        <p:spPr>
          <a:xfrm>
            <a:off x="2905282" y="2195961"/>
            <a:ext cx="309671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cs typeface="Calibri" panose="020F0502020204030204" pitchFamily="34" charset="0"/>
              </a:rPr>
              <a:t>Basic Schwarz Algorithm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E1025A-7D5A-4C02-B9AF-9BCFFDAF8B40}"/>
              </a:ext>
            </a:extLst>
          </p:cNvPr>
          <p:cNvSpPr/>
          <p:nvPr/>
        </p:nvSpPr>
        <p:spPr>
          <a:xfrm>
            <a:off x="6959950" y="6377940"/>
            <a:ext cx="379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Lions, 1990. 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Zanolli </a:t>
            </a:r>
            <a:r>
              <a:rPr lang="en-US" i="1" dirty="0">
                <a:solidFill>
                  <a:schemeClr val="bg1"/>
                </a:solidFill>
              </a:rPr>
              <a:t>et al., </a:t>
            </a:r>
            <a:r>
              <a:rPr lang="en-US" dirty="0">
                <a:solidFill>
                  <a:schemeClr val="bg1"/>
                </a:solidFill>
              </a:rPr>
              <a:t>1987.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EF9CF-55CB-4BC6-8856-9A0F58A1A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867" y="3635842"/>
            <a:ext cx="3122815" cy="16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325D87-8E51-4DD2-B6AE-E124EFEAE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67" y="2071895"/>
            <a:ext cx="3055658" cy="1600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F87F96-6331-40D0-8FCE-3C7FFC982044}"/>
              </a:ext>
            </a:extLst>
          </p:cNvPr>
          <p:cNvSpPr txBox="1"/>
          <p:nvPr/>
        </p:nvSpPr>
        <p:spPr>
          <a:xfrm>
            <a:off x="10456583" y="2208505"/>
            <a:ext cx="4069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overlapping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C15424-0FE5-4BD9-BD06-67EB2ED0F41D}"/>
              </a:ext>
            </a:extLst>
          </p:cNvPr>
          <p:cNvSpPr txBox="1"/>
          <p:nvPr/>
        </p:nvSpPr>
        <p:spPr>
          <a:xfrm>
            <a:off x="10264018" y="3742898"/>
            <a:ext cx="4069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non-overlapping</a:t>
            </a:r>
          </a:p>
        </p:txBody>
      </p:sp>
    </p:spTree>
    <p:extLst>
      <p:ext uri="{BB962C8B-B14F-4D97-AF65-F5344CB8AC3E}">
        <p14:creationId xmlns:p14="http://schemas.microsoft.com/office/powerpoint/2010/main" val="93889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Schwarz Alternating Method for Domain Decomposition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A0A0C0-1A94-405F-8A7F-0BAFE64EEDAF}"/>
              </a:ext>
            </a:extLst>
          </p:cNvPr>
          <p:cNvSpPr txBox="1">
            <a:spLocks/>
          </p:cNvSpPr>
          <p:nvPr/>
        </p:nvSpPr>
        <p:spPr bwMode="auto">
          <a:xfrm>
            <a:off x="75570" y="906900"/>
            <a:ext cx="9636253" cy="16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en-US" sz="2000" kern="1200" dirty="0">
                <a:latin typeface="+mn-lt"/>
                <a:cs typeface="Calibri" pitchFamily="34" charset="0"/>
              </a:rPr>
              <a:t>Proposed in 1870 by H. Schwarz for solving Laplace</a:t>
            </a:r>
            <a:r>
              <a:rPr lang="en-US" sz="2000" dirty="0">
                <a:latin typeface="+mn-lt"/>
                <a:cs typeface="Calibri" pitchFamily="34" charset="0"/>
              </a:rPr>
              <a:t> PDE</a:t>
            </a:r>
            <a:r>
              <a:rPr lang="en-US" sz="2000" kern="1200" dirty="0">
                <a:latin typeface="+mn-lt"/>
                <a:cs typeface="Calibri" pitchFamily="34" charset="0"/>
              </a:rPr>
              <a:t> on irregular domains.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246849-77D0-4BB4-BD3A-9AD6A03843B2}"/>
              </a:ext>
            </a:extLst>
          </p:cNvPr>
          <p:cNvSpPr txBox="1">
            <a:spLocks/>
          </p:cNvSpPr>
          <p:nvPr/>
        </p:nvSpPr>
        <p:spPr bwMode="auto">
          <a:xfrm>
            <a:off x="9239297" y="1760447"/>
            <a:ext cx="3294437" cy="4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+mn-lt"/>
              </a:rPr>
              <a:t>H. Schwarz (1843–1921)</a:t>
            </a:r>
            <a:endParaRPr lang="en-US" sz="14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3D41122-2A71-4192-8365-409D47AA4B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5730" y="2470633"/>
                <a:ext cx="8655820" cy="24313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02E54"/>
                  </a:buClr>
                  <a:buFont typeface="Wingdings" pitchFamily="-111" charset="2"/>
                  <a:buChar char="§"/>
                  <a:defRPr sz="2400">
                    <a:solidFill>
                      <a:schemeClr val="tx1"/>
                    </a:solidFill>
                    <a:latin typeface="Calibri"/>
                    <a:ea typeface="ＭＳ Ｐゴシック" charset="-128"/>
                    <a:cs typeface="Calibri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itchFamily="-111" charset="2"/>
                  <a:buChar char="§"/>
                  <a:defRPr sz="20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E8C78"/>
                  </a:buClr>
                  <a:buFont typeface="Wingdings" pitchFamily="-111" charset="2"/>
                  <a:buChar char="§"/>
                  <a:defRPr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900" b="1" i="1" dirty="0">
                    <a:latin typeface="+mn-lt"/>
                    <a:cs typeface="Calibri" pitchFamily="34" charset="0"/>
                  </a:rPr>
                  <a:t>Initialize: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 w/ initial guess for transmission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1900" b="1" i="1" dirty="0">
                    <a:latin typeface="+mn-lt"/>
                    <a:cs typeface="Calibri" pitchFamily="34" charset="0"/>
                  </a:rPr>
                  <a:t>Iterate until convergence: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w/ transmission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based on values just obtained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w/ transmission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based on values just obtained for</a:t>
                </a:r>
                <a:r>
                  <a:rPr lang="en-US" sz="19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3D41122-2A71-4192-8365-409D47AA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30" y="2470633"/>
                <a:ext cx="8655820" cy="2431385"/>
              </a:xfrm>
              <a:prstGeom prst="rect">
                <a:avLst/>
              </a:prstGeom>
              <a:blipFill>
                <a:blip r:embed="rId3"/>
                <a:stretch>
                  <a:fillRect l="-633" t="-1247" r="-141" b="-24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chwarz.jpg">
            <a:extLst>
              <a:ext uri="{FF2B5EF4-FFF2-40B4-BE49-F238E27FC236}">
                <a16:creationId xmlns:a16="http://schemas.microsoft.com/office/drawing/2014/main" id="{963202EA-3D7F-44EB-9BB4-B9FA0964D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96" y="271606"/>
            <a:ext cx="1082378" cy="14888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AAF216-7F5D-43E0-A4A4-63164C079A63}"/>
              </a:ext>
            </a:extLst>
          </p:cNvPr>
          <p:cNvSpPr txBox="1"/>
          <p:nvPr/>
        </p:nvSpPr>
        <p:spPr>
          <a:xfrm>
            <a:off x="293620" y="1312389"/>
            <a:ext cx="926542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Calibri" pitchFamily="34" charset="0"/>
              </a:rPr>
              <a:t>Crux of Method:</a:t>
            </a:r>
            <a:r>
              <a:rPr lang="en-US" sz="2000" dirty="0">
                <a:cs typeface="Calibri" pitchFamily="34" charset="0"/>
              </a:rPr>
              <a:t> if the solution is known in regularly shaped domains, use those as pieces to iteratively build a solution for the more complex domain.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E1025A-7D5A-4C02-B9AF-9BCFFDAF8B40}"/>
              </a:ext>
            </a:extLst>
          </p:cNvPr>
          <p:cNvSpPr/>
          <p:nvPr/>
        </p:nvSpPr>
        <p:spPr>
          <a:xfrm>
            <a:off x="6959950" y="6377940"/>
            <a:ext cx="379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Lions, 1990. 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Zanolli </a:t>
            </a:r>
            <a:r>
              <a:rPr lang="en-US" i="1" dirty="0">
                <a:solidFill>
                  <a:schemeClr val="bg1"/>
                </a:solidFill>
              </a:rPr>
              <a:t>et al., </a:t>
            </a:r>
            <a:r>
              <a:rPr lang="en-US" dirty="0">
                <a:solidFill>
                  <a:schemeClr val="bg1"/>
                </a:solidFill>
              </a:rPr>
              <a:t>1987.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325D87-8E51-4DD2-B6AE-E124EFEAE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867" y="2071895"/>
            <a:ext cx="3055658" cy="16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0D132-4044-484B-A44C-F65CFFD5CD36}"/>
                  </a:ext>
                </a:extLst>
              </p:cNvPr>
              <p:cNvSpPr txBox="1"/>
              <p:nvPr/>
            </p:nvSpPr>
            <p:spPr>
              <a:xfrm>
                <a:off x="64951" y="5212436"/>
                <a:ext cx="1195050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Overlapping Schwarz: </a:t>
                </a:r>
                <a:r>
                  <a:rPr lang="en-US" sz="2000" dirty="0"/>
                  <a:t>convergent with all-Dirichlet transmission BCs</a:t>
                </a:r>
                <a:r>
                  <a:rPr lang="en-US" sz="2000" baseline="30000" dirty="0"/>
                  <a:t>1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⋂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1000" dirty="0"/>
              </a:p>
              <a:p>
                <a:r>
                  <a:rPr lang="en-US" sz="2000" b="1" dirty="0">
                    <a:solidFill>
                      <a:schemeClr val="bg1"/>
                    </a:solidFill>
                  </a:rPr>
                  <a:t>Non-overlapping Schwarz: </a:t>
                </a:r>
                <a:r>
                  <a:rPr lang="en-US" sz="2000" dirty="0">
                    <a:solidFill>
                      <a:schemeClr val="bg1"/>
                    </a:solidFill>
                  </a:rPr>
                  <a:t>convergent with Robin-Robin</a:t>
                </a:r>
                <a:r>
                  <a:rPr lang="en-US" sz="20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</a:rPr>
                  <a:t> or alternating Neumann-Dirichlet</a:t>
                </a:r>
                <a:r>
                  <a:rPr lang="en-US" sz="2000" baseline="30000" dirty="0">
                    <a:solidFill>
                      <a:schemeClr val="bg1"/>
                    </a:solidFill>
                  </a:rPr>
                  <a:t>3</a:t>
                </a:r>
                <a:r>
                  <a:rPr lang="en-US" sz="2000" dirty="0">
                    <a:solidFill>
                      <a:schemeClr val="bg1"/>
                    </a:solidFill>
                  </a:rPr>
                  <a:t> transmission BCs. 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0D132-4044-484B-A44C-F65CFFD5C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" y="5212436"/>
                <a:ext cx="11950506" cy="1477328"/>
              </a:xfrm>
              <a:prstGeom prst="rect">
                <a:avLst/>
              </a:prstGeom>
              <a:blipFill>
                <a:blip r:embed="rId6"/>
                <a:stretch>
                  <a:fillRect l="-561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D22D0A4-7385-4CBF-AA7A-7BA92F1C5C6A}"/>
              </a:ext>
            </a:extLst>
          </p:cNvPr>
          <p:cNvSpPr txBox="1"/>
          <p:nvPr/>
        </p:nvSpPr>
        <p:spPr>
          <a:xfrm>
            <a:off x="3326130" y="637794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Schwarz, 1870; Lions, 1988.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BC6FA9-74B3-424E-9A79-1A272E975580}"/>
              </a:ext>
            </a:extLst>
          </p:cNvPr>
          <p:cNvSpPr txBox="1"/>
          <p:nvPr/>
        </p:nvSpPr>
        <p:spPr>
          <a:xfrm>
            <a:off x="10456583" y="2208505"/>
            <a:ext cx="4069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overlapping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9D7B0F-A466-4B12-B1DC-BFF4F6936611}"/>
              </a:ext>
            </a:extLst>
          </p:cNvPr>
          <p:cNvSpPr txBox="1"/>
          <p:nvPr/>
        </p:nvSpPr>
        <p:spPr>
          <a:xfrm>
            <a:off x="2905282" y="2195961"/>
            <a:ext cx="309671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cs typeface="Calibri" panose="020F0502020204030204" pitchFamily="34" charset="0"/>
              </a:rPr>
              <a:t>Basic Schwarz Algorithm</a:t>
            </a:r>
          </a:p>
        </p:txBody>
      </p:sp>
    </p:spTree>
    <p:extLst>
      <p:ext uri="{BB962C8B-B14F-4D97-AF65-F5344CB8AC3E}">
        <p14:creationId xmlns:p14="http://schemas.microsoft.com/office/powerpoint/2010/main" val="37629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Schwarz Alternating Method for Domain Decomposition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A0A0C0-1A94-405F-8A7F-0BAFE64EEDAF}"/>
              </a:ext>
            </a:extLst>
          </p:cNvPr>
          <p:cNvSpPr txBox="1">
            <a:spLocks/>
          </p:cNvSpPr>
          <p:nvPr/>
        </p:nvSpPr>
        <p:spPr bwMode="auto">
          <a:xfrm>
            <a:off x="75570" y="906900"/>
            <a:ext cx="9636253" cy="16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en-US" sz="2000" kern="1200" dirty="0">
                <a:latin typeface="+mn-lt"/>
                <a:cs typeface="Calibri" pitchFamily="34" charset="0"/>
              </a:rPr>
              <a:t>Proposed in 1870 by H. Schwarz for solving Laplace</a:t>
            </a:r>
            <a:r>
              <a:rPr lang="en-US" sz="2000" dirty="0">
                <a:latin typeface="+mn-lt"/>
                <a:cs typeface="Calibri" pitchFamily="34" charset="0"/>
              </a:rPr>
              <a:t> PDE</a:t>
            </a:r>
            <a:r>
              <a:rPr lang="en-US" sz="2000" kern="1200" dirty="0">
                <a:latin typeface="+mn-lt"/>
                <a:cs typeface="Calibri" pitchFamily="34" charset="0"/>
              </a:rPr>
              <a:t> on irregular domains.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246849-77D0-4BB4-BD3A-9AD6A03843B2}"/>
              </a:ext>
            </a:extLst>
          </p:cNvPr>
          <p:cNvSpPr txBox="1">
            <a:spLocks/>
          </p:cNvSpPr>
          <p:nvPr/>
        </p:nvSpPr>
        <p:spPr bwMode="auto">
          <a:xfrm>
            <a:off x="9239297" y="1760447"/>
            <a:ext cx="3294437" cy="4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+mn-lt"/>
              </a:rPr>
              <a:t>H. Schwarz (1843–1921)</a:t>
            </a:r>
            <a:endParaRPr lang="en-US" sz="14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3D41122-2A71-4192-8365-409D47AA4B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5730" y="2470633"/>
                <a:ext cx="8655820" cy="24313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02E54"/>
                  </a:buClr>
                  <a:buFont typeface="Wingdings" pitchFamily="-111" charset="2"/>
                  <a:buChar char="§"/>
                  <a:defRPr sz="2400">
                    <a:solidFill>
                      <a:schemeClr val="tx1"/>
                    </a:solidFill>
                    <a:latin typeface="Calibri"/>
                    <a:ea typeface="ＭＳ Ｐゴシック" charset="-128"/>
                    <a:cs typeface="Calibri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itchFamily="-111" charset="2"/>
                  <a:buChar char="§"/>
                  <a:defRPr sz="20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E8C78"/>
                  </a:buClr>
                  <a:buFont typeface="Wingdings" pitchFamily="-111" charset="2"/>
                  <a:buChar char="§"/>
                  <a:defRPr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900" b="1" i="1" dirty="0">
                    <a:latin typeface="+mn-lt"/>
                    <a:cs typeface="Calibri" pitchFamily="34" charset="0"/>
                  </a:rPr>
                  <a:t>Initialize: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 w/ initial guess for transmission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1900" b="1" i="1" dirty="0">
                    <a:latin typeface="+mn-lt"/>
                    <a:cs typeface="Calibri" pitchFamily="34" charset="0"/>
                  </a:rPr>
                  <a:t>Iterate until convergence: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w/ transmission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based on values just obtained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  <a:p>
                <a:pPr>
                  <a:defRPr/>
                </a:pPr>
                <a:r>
                  <a:rPr lang="en-US" sz="1900" dirty="0">
                    <a:latin typeface="+mn-lt"/>
                    <a:cs typeface="Calibri" pitchFamily="34" charset="0"/>
                  </a:rPr>
                  <a:t>Solve PDE by any method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w/ transmission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baseline="-25000" dirty="0">
                    <a:latin typeface="+mn-lt"/>
                    <a:cs typeface="Wingdings 2" charset="2"/>
                  </a:rPr>
                  <a:t> </a:t>
                </a:r>
                <a:r>
                  <a:rPr lang="en-US" sz="1900" dirty="0">
                    <a:latin typeface="+mn-lt"/>
                    <a:cs typeface="Calibri" pitchFamily="34" charset="0"/>
                  </a:rPr>
                  <a:t>based on values just obtained for</a:t>
                </a:r>
                <a:r>
                  <a:rPr lang="en-US" sz="19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>
                    <a:latin typeface="+mn-lt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3D41122-2A71-4192-8365-409D47AA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30" y="2470633"/>
                <a:ext cx="8655820" cy="2431385"/>
              </a:xfrm>
              <a:prstGeom prst="rect">
                <a:avLst/>
              </a:prstGeom>
              <a:blipFill>
                <a:blip r:embed="rId3"/>
                <a:stretch>
                  <a:fillRect l="-633" t="-1247" r="-141" b="-24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chwarz.jpg">
            <a:extLst>
              <a:ext uri="{FF2B5EF4-FFF2-40B4-BE49-F238E27FC236}">
                <a16:creationId xmlns:a16="http://schemas.microsoft.com/office/drawing/2014/main" id="{963202EA-3D7F-44EB-9BB4-B9FA0964D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96" y="271606"/>
            <a:ext cx="1082378" cy="14888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AAF216-7F5D-43E0-A4A4-63164C079A63}"/>
              </a:ext>
            </a:extLst>
          </p:cNvPr>
          <p:cNvSpPr txBox="1"/>
          <p:nvPr/>
        </p:nvSpPr>
        <p:spPr>
          <a:xfrm>
            <a:off x="293620" y="1312389"/>
            <a:ext cx="926542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Calibri" pitchFamily="34" charset="0"/>
              </a:rPr>
              <a:t>Crux of Method:</a:t>
            </a:r>
            <a:r>
              <a:rPr lang="en-US" sz="2000" dirty="0">
                <a:cs typeface="Calibri" pitchFamily="34" charset="0"/>
              </a:rPr>
              <a:t> if the solution is known in regularly shaped domains, use those as pieces to iteratively build a solution for the more complex domain.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E1025A-7D5A-4C02-B9AF-9BCFFDAF8B40}"/>
              </a:ext>
            </a:extLst>
          </p:cNvPr>
          <p:cNvSpPr/>
          <p:nvPr/>
        </p:nvSpPr>
        <p:spPr>
          <a:xfrm>
            <a:off x="6959950" y="6377940"/>
            <a:ext cx="379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Lions, 1990. 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Zanolli </a:t>
            </a:r>
            <a:r>
              <a:rPr lang="en-US" i="1" dirty="0">
                <a:solidFill>
                  <a:schemeClr val="bg1"/>
                </a:solidFill>
              </a:rPr>
              <a:t>et al., </a:t>
            </a:r>
            <a:r>
              <a:rPr lang="en-US" dirty="0">
                <a:solidFill>
                  <a:schemeClr val="bg1"/>
                </a:solidFill>
              </a:rPr>
              <a:t>1987.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1ED55C-49B4-49F5-9000-2F1B798FB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867" y="3635842"/>
            <a:ext cx="3122815" cy="16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56523A-94B7-4F15-B80F-82ECE4D50807}"/>
                  </a:ext>
                </a:extLst>
              </p:cNvPr>
              <p:cNvSpPr txBox="1"/>
              <p:nvPr/>
            </p:nvSpPr>
            <p:spPr>
              <a:xfrm>
                <a:off x="64951" y="5212436"/>
                <a:ext cx="11950506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Overlapping Schwarz: </a:t>
                </a:r>
                <a:r>
                  <a:rPr lang="en-US" sz="2000" dirty="0"/>
                  <a:t>convergent with all-Dirichlet transmission BCs</a:t>
                </a:r>
                <a:r>
                  <a:rPr lang="en-US" sz="2000" baseline="30000" dirty="0"/>
                  <a:t>1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⋂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1000" dirty="0"/>
              </a:p>
              <a:p>
                <a:r>
                  <a:rPr lang="en-US" sz="2000" b="1" dirty="0">
                    <a:solidFill>
                      <a:srgbClr val="0070C0"/>
                    </a:solidFill>
                  </a:rPr>
                  <a:t>Non-overlapping Schwarz: </a:t>
                </a:r>
                <a:r>
                  <a:rPr lang="en-US" sz="2000" dirty="0"/>
                  <a:t>convergent with Robin-Robin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or alternating Neumann-Dirichlet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 transmission BCs.  </a:t>
                </a:r>
              </a:p>
              <a:p>
                <a:r>
                  <a:rPr lang="en-US" sz="2000" b="1" dirty="0">
                    <a:solidFill>
                      <a:schemeClr val="bg1"/>
                    </a:solidFill>
                  </a:rPr>
                  <a:t>z: </a:t>
                </a:r>
                <a:r>
                  <a:rPr lang="en-US" sz="2000" dirty="0">
                    <a:solidFill>
                      <a:schemeClr val="bg1"/>
                    </a:solidFill>
                  </a:rPr>
                  <a:t>convergent with Robin-Robin</a:t>
                </a:r>
                <a:r>
                  <a:rPr lang="en-US" sz="20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</a:rPr>
                  <a:t> or alternating Neumann-Dirichlet</a:t>
                </a:r>
                <a:r>
                  <a:rPr lang="en-US" sz="2000" baseline="30000" dirty="0">
                    <a:solidFill>
                      <a:schemeClr val="bg1"/>
                    </a:solidFill>
                  </a:rPr>
                  <a:t>3</a:t>
                </a:r>
                <a:r>
                  <a:rPr lang="en-US" sz="2000" dirty="0">
                    <a:solidFill>
                      <a:schemeClr val="bg1"/>
                    </a:solidFill>
                  </a:rPr>
                  <a:t> transmission BCs. 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56523A-94B7-4F15-B80F-82ECE4D50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" y="5212436"/>
                <a:ext cx="11950506" cy="1785104"/>
              </a:xfrm>
              <a:prstGeom prst="rect">
                <a:avLst/>
              </a:prstGeom>
              <a:blipFill>
                <a:blip r:embed="rId6"/>
                <a:stretch>
                  <a:fillRect l="-561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F96C0F8-44E3-47CB-B552-64334C7234C6}"/>
              </a:ext>
            </a:extLst>
          </p:cNvPr>
          <p:cNvSpPr txBox="1"/>
          <p:nvPr/>
        </p:nvSpPr>
        <p:spPr>
          <a:xfrm>
            <a:off x="3326130" y="637794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Schwarz, 1870; Lions, 1988.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8F1756-0A14-4B57-B546-343E4835B5B3}"/>
              </a:ext>
            </a:extLst>
          </p:cNvPr>
          <p:cNvSpPr/>
          <p:nvPr/>
        </p:nvSpPr>
        <p:spPr>
          <a:xfrm>
            <a:off x="6434170" y="6377940"/>
            <a:ext cx="39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2</a:t>
            </a:r>
            <a:r>
              <a:rPr lang="en-US" dirty="0"/>
              <a:t>Lions, 1990.  </a:t>
            </a:r>
            <a:r>
              <a:rPr lang="en-US" baseline="30000" dirty="0"/>
              <a:t>3</a:t>
            </a:r>
            <a:r>
              <a:rPr lang="en-US" dirty="0"/>
              <a:t>Zanolli </a:t>
            </a:r>
            <a:r>
              <a:rPr lang="en-US" i="1" dirty="0"/>
              <a:t>et al., </a:t>
            </a:r>
            <a:r>
              <a:rPr lang="en-US" dirty="0"/>
              <a:t>1987.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392089-C899-441C-8B23-A40EFEEBA502}"/>
              </a:ext>
            </a:extLst>
          </p:cNvPr>
          <p:cNvSpPr txBox="1"/>
          <p:nvPr/>
        </p:nvSpPr>
        <p:spPr>
          <a:xfrm>
            <a:off x="10264018" y="3742898"/>
            <a:ext cx="4069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non-overlapping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EC8D16-0AFB-40A1-A70A-EA97AF4ED851}"/>
              </a:ext>
            </a:extLst>
          </p:cNvPr>
          <p:cNvSpPr txBox="1"/>
          <p:nvPr/>
        </p:nvSpPr>
        <p:spPr>
          <a:xfrm>
            <a:off x="2905282" y="2195961"/>
            <a:ext cx="309671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cs typeface="Calibri" panose="020F0502020204030204" pitchFamily="34" charset="0"/>
              </a:rPr>
              <a:t>Basic Schwarz Algorithm</a:t>
            </a:r>
          </a:p>
        </p:txBody>
      </p:sp>
    </p:spTree>
    <p:extLst>
      <p:ext uri="{BB962C8B-B14F-4D97-AF65-F5344CB8AC3E}">
        <p14:creationId xmlns:p14="http://schemas.microsoft.com/office/powerpoint/2010/main" val="9668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036632" y="6951167"/>
            <a:ext cx="522960" cy="292978"/>
          </a:xfrm>
        </p:spPr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1BFEC2-E8B7-4DF7-88A9-9FD17946F511}"/>
              </a:ext>
            </a:extLst>
          </p:cNvPr>
          <p:cNvGrpSpPr/>
          <p:nvPr/>
        </p:nvGrpSpPr>
        <p:grpSpPr>
          <a:xfrm>
            <a:off x="2718954" y="1041171"/>
            <a:ext cx="6882245" cy="5500351"/>
            <a:chOff x="2718954" y="904011"/>
            <a:chExt cx="6882245" cy="55003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D4F4DA-1F42-7A48-BE3C-0DAD0E1BC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8954" y="904011"/>
              <a:ext cx="6882245" cy="5500351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670F74DD-2EE2-2A4E-A243-0CBD309BB742}"/>
                </a:ext>
              </a:extLst>
            </p:cNvPr>
            <p:cNvSpPr txBox="1">
              <a:spLocks/>
            </p:cNvSpPr>
            <p:nvPr/>
          </p:nvSpPr>
          <p:spPr>
            <a:xfrm>
              <a:off x="5520688" y="1631452"/>
              <a:ext cx="3865114" cy="1922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2E54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2E54"/>
                  </a:solidFill>
                  <a:latin typeface="Calibri" charset="0"/>
                  <a:ea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2E54"/>
                  </a:solidFill>
                  <a:latin typeface="Calibri" charset="0"/>
                  <a:ea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2E54"/>
                  </a:solidFill>
                  <a:latin typeface="Calibri" charset="0"/>
                  <a:ea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2E54"/>
                  </a:solidFill>
                  <a:latin typeface="Calibri" charset="0"/>
                  <a:ea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2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2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2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2" charset="0"/>
                </a:defRPr>
              </a:lvl9pPr>
            </a:lstStyle>
            <a:p>
              <a:r>
                <a:rPr lang="en-US" sz="3000" b="1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B70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AS A </a:t>
              </a:r>
              <a:r>
                <a:rPr lang="en-US" sz="3000" b="1" i="1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A6305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PRECONDITIONER</a:t>
              </a:r>
              <a:r>
                <a:rPr lang="en-US" sz="3000" b="1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B70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FOR THE LINEARIZED SYSTEM</a:t>
              </a: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ED8438B1-8328-6D45-A0B7-0B9417F131E7}"/>
                </a:ext>
              </a:extLst>
            </p:cNvPr>
            <p:cNvSpPr txBox="1">
              <a:spLocks/>
            </p:cNvSpPr>
            <p:nvPr/>
          </p:nvSpPr>
          <p:spPr>
            <a:xfrm>
              <a:off x="5529233" y="4038414"/>
              <a:ext cx="3865114" cy="1950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2E54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2E54"/>
                  </a:solidFill>
                  <a:latin typeface="Calibri" charset="0"/>
                  <a:ea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2E54"/>
                  </a:solidFill>
                  <a:latin typeface="Calibri" charset="0"/>
                  <a:ea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2E54"/>
                  </a:solidFill>
                  <a:latin typeface="Calibri" charset="0"/>
                  <a:ea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2E54"/>
                  </a:solidFill>
                  <a:latin typeface="Calibri" charset="0"/>
                  <a:ea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2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2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2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2" charset="0"/>
                </a:defRPr>
              </a:lvl9pPr>
            </a:lstStyle>
            <a:p>
              <a:r>
                <a:rPr lang="en-US" sz="3000" b="1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B70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AS A </a:t>
              </a:r>
              <a:r>
                <a:rPr lang="en-US" sz="3000" b="1" i="1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A6305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SOLVER</a:t>
              </a:r>
              <a:r>
                <a:rPr lang="en-US" sz="3000" b="1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B70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FOR THE COUPLED</a:t>
              </a:r>
            </a:p>
            <a:p>
              <a:r>
                <a:rPr lang="en-US" sz="3000" b="1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B70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FULLY NONLINEAR PROBLEM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356A626-9E06-413C-8E71-B618C1B4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How We Use the Schwarz Alternating Method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31242C7-D0C5-4BDC-B4DD-44A8AB0413EB}"/>
              </a:ext>
            </a:extLst>
          </p:cNvPr>
          <p:cNvSpPr txBox="1">
            <a:spLocks/>
          </p:cNvSpPr>
          <p:nvPr/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13E31D-E2AB-40D1-8B51-AFA5AFEF393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E02423B-11CD-4F6E-80D1-5B6557036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2" y="3903535"/>
            <a:ext cx="5790489" cy="26791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Overlapping Schwarz for Multi-scale Coupling in Solid Mechanics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0EE90-9B91-4F85-AF59-65AD4143C461}"/>
              </a:ext>
            </a:extLst>
          </p:cNvPr>
          <p:cNvSpPr txBox="1"/>
          <p:nvPr/>
        </p:nvSpPr>
        <p:spPr>
          <a:xfrm>
            <a:off x="537449" y="884128"/>
            <a:ext cx="111171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Calibri" panose="020F0502020204030204" pitchFamily="34" charset="0"/>
              </a:rPr>
              <a:t>The </a:t>
            </a:r>
            <a:r>
              <a:rPr lang="en-US" sz="2000" b="1" dirty="0">
                <a:ea typeface="Calibri" panose="020F0502020204030204" pitchFamily="34" charset="0"/>
              </a:rPr>
              <a:t>Schwarz alternating method</a:t>
            </a:r>
            <a:r>
              <a:rPr lang="en-US" sz="2000" dirty="0">
                <a:ea typeface="Calibri" panose="020F0502020204030204" pitchFamily="34" charset="0"/>
              </a:rPr>
              <a:t> has been developed/implemented for </a:t>
            </a:r>
            <a:r>
              <a:rPr lang="en-US" sz="2000" b="1" dirty="0">
                <a:ea typeface="Calibri" panose="020F0502020204030204" pitchFamily="34" charset="0"/>
              </a:rPr>
              <a:t>concurrent multi-scale quasistatic &amp; dynamic modeling </a:t>
            </a:r>
            <a:r>
              <a:rPr lang="en-US" sz="2000" dirty="0">
                <a:ea typeface="Calibri" panose="020F0502020204030204" pitchFamily="34" charset="0"/>
              </a:rPr>
              <a:t>in Sandia’s </a:t>
            </a:r>
            <a:r>
              <a:rPr lang="en-US" sz="2000" i="1" dirty="0">
                <a:ea typeface="Calibri" panose="020F0502020204030204" pitchFamily="34" charset="0"/>
              </a:rPr>
              <a:t>Albany/LCM </a:t>
            </a:r>
            <a:r>
              <a:rPr lang="en-US" sz="2000" dirty="0">
                <a:ea typeface="Calibri" panose="020F0502020204030204" pitchFamily="34" charset="0"/>
              </a:rPr>
              <a:t>and </a:t>
            </a:r>
            <a:r>
              <a:rPr lang="en-US" sz="2000" i="1" dirty="0">
                <a:ea typeface="Calibri" panose="020F0502020204030204" pitchFamily="34" charset="0"/>
              </a:rPr>
              <a:t>Sierra/SM</a:t>
            </a:r>
            <a:r>
              <a:rPr lang="en-US" sz="2000" dirty="0">
                <a:ea typeface="Calibri" panose="020F0502020204030204" pitchFamily="34" charset="0"/>
              </a:rPr>
              <a:t> codes.</a:t>
            </a:r>
            <a:endParaRPr lang="en-US" sz="2000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69E32D8-BD5E-4653-B1EE-CC6370C9C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08" y="1856048"/>
            <a:ext cx="2527089" cy="1821791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95FEA0D7-7EE6-4817-892A-66E90F25D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518" y="1867417"/>
            <a:ext cx="2470811" cy="18244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4B2D1F-DFB8-44E3-83C4-242D976A82E4}"/>
              </a:ext>
            </a:extLst>
          </p:cNvPr>
          <p:cNvSpPr txBox="1"/>
          <p:nvPr/>
        </p:nvSpPr>
        <p:spPr>
          <a:xfrm>
            <a:off x="1144831" y="1614874"/>
            <a:ext cx="275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Displacement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DB451-1D92-4B63-B9B4-20832DDCB6C8}"/>
              </a:ext>
            </a:extLst>
          </p:cNvPr>
          <p:cNvSpPr txBox="1"/>
          <p:nvPr/>
        </p:nvSpPr>
        <p:spPr>
          <a:xfrm>
            <a:off x="3844726" y="1594587"/>
            <a:ext cx="275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Velocity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9D2CD-C87A-489D-8CFD-AE6C63151684}"/>
              </a:ext>
            </a:extLst>
          </p:cNvPr>
          <p:cNvSpPr txBox="1"/>
          <p:nvPr/>
        </p:nvSpPr>
        <p:spPr>
          <a:xfrm>
            <a:off x="64951" y="6459518"/>
            <a:ext cx="377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Mota </a:t>
            </a:r>
            <a:r>
              <a:rPr lang="en-US" sz="1600" i="1" dirty="0"/>
              <a:t>et al.</a:t>
            </a:r>
            <a:r>
              <a:rPr lang="en-US" sz="1600" dirty="0"/>
              <a:t>, 2017; Mota </a:t>
            </a:r>
            <a:r>
              <a:rPr lang="en-US" sz="1600" i="1" dirty="0"/>
              <a:t>et al.,</a:t>
            </a:r>
            <a:r>
              <a:rPr lang="en-US" sz="1600" dirty="0"/>
              <a:t> 2021.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D6A4DC-A455-4282-9D96-C416231D0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52" y="4219591"/>
            <a:ext cx="2565602" cy="2492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A0BF37-279C-4714-9ADF-DD19D8013205}"/>
              </a:ext>
            </a:extLst>
          </p:cNvPr>
          <p:cNvSpPr txBox="1"/>
          <p:nvPr/>
        </p:nvSpPr>
        <p:spPr>
          <a:xfrm>
            <a:off x="5898761" y="1660594"/>
            <a:ext cx="61284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Coupling is </a:t>
            </a:r>
            <a:r>
              <a:rPr lang="en-US" sz="2000" b="1" dirty="0"/>
              <a:t>concurrent</a:t>
            </a:r>
            <a:r>
              <a:rPr lang="en-US" sz="2000" dirty="0"/>
              <a:t> (two-way)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No</a:t>
            </a:r>
            <a:r>
              <a:rPr lang="en-US" sz="2000" dirty="0"/>
              <a:t> </a:t>
            </a:r>
            <a:r>
              <a:rPr lang="en-US" sz="2000" b="1" dirty="0"/>
              <a:t>nonphysical artifacts </a:t>
            </a:r>
            <a:r>
              <a:rPr lang="en-US" sz="2000" dirty="0"/>
              <a:t>and theoretical </a:t>
            </a:r>
            <a:r>
              <a:rPr lang="en-US" sz="2000" b="1" dirty="0"/>
              <a:t>convergence properties</a:t>
            </a:r>
            <a:r>
              <a:rPr lang="en-US" sz="2000" baseline="30000" dirty="0"/>
              <a:t>1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“Plug-and-play” framework</a:t>
            </a:r>
            <a:r>
              <a:rPr lang="en-US" sz="2000" dirty="0"/>
              <a:t>: couples different meshes, element types, solvers, integrators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Easy to implement </a:t>
            </a:r>
            <a:r>
              <a:rPr lang="en-US" sz="2000" dirty="0"/>
              <a:t>in existing HPC codes, and </a:t>
            </a:r>
            <a:r>
              <a:rPr lang="en-US" sz="2000" b="1" dirty="0"/>
              <a:t>scalable, fast, robust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300C98D6-6719-4CC8-9D41-2C956401D6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1678576"/>
                  </p:ext>
                </p:extLst>
              </p:nvPr>
            </p:nvGraphicFramePr>
            <p:xfrm>
              <a:off x="8598712" y="4338326"/>
              <a:ext cx="2807363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118">
                      <a:extLst>
                        <a:ext uri="{9D8B030D-6E8A-4147-A177-3AD203B41FA5}">
                          <a16:colId xmlns:a16="http://schemas.microsoft.com/office/drawing/2014/main" val="362421120"/>
                        </a:ext>
                      </a:extLst>
                    </a:gridCol>
                    <a:gridCol w="1046180">
                      <a:extLst>
                        <a:ext uri="{9D8B030D-6E8A-4147-A177-3AD203B41FA5}">
                          <a16:colId xmlns:a16="http://schemas.microsoft.com/office/drawing/2014/main" val="866231217"/>
                        </a:ext>
                      </a:extLst>
                    </a:gridCol>
                    <a:gridCol w="948065">
                      <a:extLst>
                        <a:ext uri="{9D8B030D-6E8A-4147-A177-3AD203B41FA5}">
                          <a16:colId xmlns:a16="http://schemas.microsoft.com/office/drawing/2014/main" val="282780253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rgbClr val="4F664A"/>
                            </a:solidFill>
                            <a:latin typeface="Calibi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CPU times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# Schwarz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iters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libi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128367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Single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libi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3h 34m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libi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9688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Schwarz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2h 42m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3.22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71682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300C98D6-6719-4CC8-9D41-2C956401D6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1678576"/>
                  </p:ext>
                </p:extLst>
              </p:nvPr>
            </p:nvGraphicFramePr>
            <p:xfrm>
              <a:off x="8598712" y="4338326"/>
              <a:ext cx="2807363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118">
                      <a:extLst>
                        <a:ext uri="{9D8B030D-6E8A-4147-A177-3AD203B41FA5}">
                          <a16:colId xmlns:a16="http://schemas.microsoft.com/office/drawing/2014/main" val="362421120"/>
                        </a:ext>
                      </a:extLst>
                    </a:gridCol>
                    <a:gridCol w="1046180">
                      <a:extLst>
                        <a:ext uri="{9D8B030D-6E8A-4147-A177-3AD203B41FA5}">
                          <a16:colId xmlns:a16="http://schemas.microsoft.com/office/drawing/2014/main" val="866231217"/>
                        </a:ext>
                      </a:extLst>
                    </a:gridCol>
                    <a:gridCol w="948065">
                      <a:extLst>
                        <a:ext uri="{9D8B030D-6E8A-4147-A177-3AD203B41FA5}">
                          <a16:colId xmlns:a16="http://schemas.microsoft.com/office/drawing/2014/main" val="282780253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rgbClr val="4F664A"/>
                            </a:solidFill>
                            <a:latin typeface="Calibi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CPU times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# Schwarz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iters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libi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128367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46" t="-168627" r="-246269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3h 34m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6795" t="-168627" r="-1282" b="-1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96885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Schwarz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2h 42m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libiri"/>
                            </a:rPr>
                            <a:t>3.22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716821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Picture 19" descr="albany_90.png">
            <a:extLst>
              <a:ext uri="{FF2B5EF4-FFF2-40B4-BE49-F238E27FC236}">
                <a16:creationId xmlns:a16="http://schemas.microsoft.com/office/drawing/2014/main" id="{36409AF4-FD5A-4E89-8FDD-1B03D0A9AF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57" y="5856966"/>
            <a:ext cx="1204716" cy="6267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D7C967-358C-4788-845B-AE361B31E7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7594" y="5787265"/>
            <a:ext cx="1120659" cy="6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Non-Overlapping Schwarz Formulation for Contact Mechanics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9B7FE-7FE1-42AD-99D4-9F4739432F1F}"/>
              </a:ext>
            </a:extLst>
          </p:cNvPr>
          <p:cNvSpPr txBox="1"/>
          <p:nvPr/>
        </p:nvSpPr>
        <p:spPr>
          <a:xfrm>
            <a:off x="217170" y="88011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Before contact: </a:t>
            </a:r>
            <a:r>
              <a:rPr lang="en-US" sz="2000" dirty="0"/>
              <a:t>simulation proceeds as usual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FC9D4-E8D9-48A0-9817-A8672CFD2B46}"/>
              </a:ext>
            </a:extLst>
          </p:cNvPr>
          <p:cNvSpPr txBox="1"/>
          <p:nvPr/>
        </p:nvSpPr>
        <p:spPr>
          <a:xfrm>
            <a:off x="160020" y="2531712"/>
            <a:ext cx="1160145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Detection of contact:</a:t>
            </a:r>
            <a:r>
              <a:rPr lang="en-US" sz="2000" dirty="0"/>
              <a:t> proximity search and application of contact conditions to determine contact</a:t>
            </a:r>
          </a:p>
          <a:p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u="sng" dirty="0"/>
              <a:t>Overlap condition:</a:t>
            </a:r>
            <a:r>
              <a:rPr lang="en-US" sz="2000" b="1" i="1" dirty="0"/>
              <a:t> </a:t>
            </a:r>
            <a:r>
              <a:rPr lang="en-US" sz="2000" dirty="0"/>
              <a:t>triggered when two or more objects/domains have begun to overlap/penetrate each other</a:t>
            </a:r>
          </a:p>
          <a:p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u="sng" dirty="0"/>
              <a:t>Push condition:</a:t>
            </a:r>
            <a:r>
              <a:rPr lang="en-US" sz="2000" b="1" i="1" dirty="0"/>
              <a:t> </a:t>
            </a:r>
            <a:r>
              <a:rPr lang="en-US" sz="2000" dirty="0"/>
              <a:t>triggered when both of the following properties 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b="1" i="1" dirty="0"/>
              <a:t>Compression:</a:t>
            </a:r>
            <a:r>
              <a:rPr lang="en-US" sz="2000" dirty="0"/>
              <a:t> the tractions at the interface are compressive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b="1" i="1" dirty="0"/>
              <a:t>Sustainability:</a:t>
            </a:r>
            <a:r>
              <a:rPr lang="en-US" sz="2000" dirty="0"/>
              <a:t> there was contact in the previous time step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5E3ED-4196-47C8-8FCC-83B66913257A}"/>
              </a:ext>
            </a:extLst>
          </p:cNvPr>
          <p:cNvSpPr txBox="1"/>
          <p:nvPr/>
        </p:nvSpPr>
        <p:spPr>
          <a:xfrm>
            <a:off x="160020" y="4805146"/>
            <a:ext cx="1175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Enforcement of contact: </a:t>
            </a:r>
            <a:r>
              <a:rPr lang="en-US" sz="2000" dirty="0"/>
              <a:t>alternating Schwarz iteration with Dirichlet-Neumann transmission BCs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B635BA-DE6D-431C-95B1-C7BCBB48D8A1}"/>
              </a:ext>
            </a:extLst>
          </p:cNvPr>
          <p:cNvGrpSpPr/>
          <p:nvPr/>
        </p:nvGrpSpPr>
        <p:grpSpPr>
          <a:xfrm>
            <a:off x="883755" y="1381963"/>
            <a:ext cx="1853946" cy="1085600"/>
            <a:chOff x="2869209" y="1345438"/>
            <a:chExt cx="1853946" cy="10856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D53A77-3FF8-4887-85F1-44421BF3775B}"/>
                </a:ext>
              </a:extLst>
            </p:cNvPr>
            <p:cNvSpPr/>
            <p:nvPr/>
          </p:nvSpPr>
          <p:spPr>
            <a:xfrm>
              <a:off x="3217546" y="1345438"/>
              <a:ext cx="1070172" cy="1085600"/>
            </a:xfrm>
            <a:prstGeom prst="ellipse">
              <a:avLst/>
            </a:prstGeom>
            <a:solidFill>
              <a:srgbClr val="FF00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8A20EE-5E39-4706-9B35-D9EDD2D926BF}"/>
                    </a:ext>
                  </a:extLst>
                </p:cNvPr>
                <p:cNvSpPr txBox="1"/>
                <p:nvPr/>
              </p:nvSpPr>
              <p:spPr>
                <a:xfrm>
                  <a:off x="2869209" y="1671833"/>
                  <a:ext cx="18539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8A20EE-5E39-4706-9B35-D9EDD2D92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9209" y="1671833"/>
                  <a:ext cx="185394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88F4C-985A-46F4-AAF3-DEB58063FEE8}"/>
              </a:ext>
            </a:extLst>
          </p:cNvPr>
          <p:cNvGrpSpPr/>
          <p:nvPr/>
        </p:nvGrpSpPr>
        <p:grpSpPr>
          <a:xfrm>
            <a:off x="4011498" y="1581864"/>
            <a:ext cx="1853946" cy="715566"/>
            <a:chOff x="5725998" y="1581864"/>
            <a:chExt cx="1853946" cy="71556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346659-CFEB-435C-88EA-F8BA683413CE}"/>
                </a:ext>
              </a:extLst>
            </p:cNvPr>
            <p:cNvSpPr/>
            <p:nvPr/>
          </p:nvSpPr>
          <p:spPr>
            <a:xfrm>
              <a:off x="5956452" y="1581864"/>
              <a:ext cx="1370178" cy="715566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B750609-8B3B-4305-B026-DDACC441D3AC}"/>
                    </a:ext>
                  </a:extLst>
                </p:cNvPr>
                <p:cNvSpPr txBox="1"/>
                <p:nvPr/>
              </p:nvSpPr>
              <p:spPr>
                <a:xfrm>
                  <a:off x="5725998" y="1717743"/>
                  <a:ext cx="18539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B750609-8B3B-4305-B026-DDACC441D3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998" y="1717743"/>
                  <a:ext cx="1853946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506E31-7711-488B-A80E-EDFE042D8455}"/>
              </a:ext>
            </a:extLst>
          </p:cNvPr>
          <p:cNvCxnSpPr>
            <a:cxnSpLocks/>
          </p:cNvCxnSpPr>
          <p:nvPr/>
        </p:nvCxnSpPr>
        <p:spPr>
          <a:xfrm>
            <a:off x="2457666" y="1954530"/>
            <a:ext cx="5600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945758-0614-40A9-8F82-A9E124568AC1}"/>
              </a:ext>
            </a:extLst>
          </p:cNvPr>
          <p:cNvCxnSpPr>
            <a:cxnSpLocks/>
          </p:cNvCxnSpPr>
          <p:nvPr/>
        </p:nvCxnSpPr>
        <p:spPr>
          <a:xfrm flipH="1">
            <a:off x="3429000" y="1965960"/>
            <a:ext cx="6210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1A29C0-8944-41DB-8F22-80B577F3827D}"/>
              </a:ext>
            </a:extLst>
          </p:cNvPr>
          <p:cNvGrpSpPr/>
          <p:nvPr/>
        </p:nvGrpSpPr>
        <p:grpSpPr>
          <a:xfrm>
            <a:off x="9037702" y="3384708"/>
            <a:ext cx="2946900" cy="1085600"/>
            <a:chOff x="8691535" y="3510438"/>
            <a:chExt cx="2946900" cy="1085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C4DF486-7D23-4D3B-8686-AA806E251F27}"/>
                    </a:ext>
                  </a:extLst>
                </p:cNvPr>
                <p:cNvSpPr txBox="1"/>
                <p:nvPr/>
              </p:nvSpPr>
              <p:spPr>
                <a:xfrm>
                  <a:off x="8691535" y="3826525"/>
                  <a:ext cx="18539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C4DF486-7D23-4D3B-8686-AA806E251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1535" y="3826525"/>
                  <a:ext cx="1853946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179ED67-C81B-4E5F-ACE0-4B2FF28A3930}"/>
                </a:ext>
              </a:extLst>
            </p:cNvPr>
            <p:cNvGrpSpPr/>
            <p:nvPr/>
          </p:nvGrpSpPr>
          <p:grpSpPr>
            <a:xfrm>
              <a:off x="9083422" y="3510438"/>
              <a:ext cx="2555013" cy="1085600"/>
              <a:chOff x="9083422" y="3510438"/>
              <a:chExt cx="2555013" cy="10856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121A88-FD6B-426A-A583-E1D06EB62296}"/>
                  </a:ext>
                </a:extLst>
              </p:cNvPr>
              <p:cNvSpPr/>
              <p:nvPr/>
            </p:nvSpPr>
            <p:spPr>
              <a:xfrm>
                <a:off x="10009580" y="3688253"/>
                <a:ext cx="1370178" cy="715566"/>
              </a:xfrm>
              <a:prstGeom prst="rect">
                <a:avLst/>
              </a:prstGeom>
              <a:solidFill>
                <a:srgbClr val="92D05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D7BBE37-C7AE-4170-8C18-FC7766096AD0}"/>
                  </a:ext>
                </a:extLst>
              </p:cNvPr>
              <p:cNvSpPr/>
              <p:nvPr/>
            </p:nvSpPr>
            <p:spPr>
              <a:xfrm>
                <a:off x="9083422" y="3510438"/>
                <a:ext cx="1070172" cy="1085600"/>
              </a:xfrm>
              <a:prstGeom prst="ellipse">
                <a:avLst/>
              </a:prstGeom>
              <a:solidFill>
                <a:srgbClr val="FF000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E207D57-607D-4330-9D3A-715E9CE2920F}"/>
                      </a:ext>
                    </a:extLst>
                  </p:cNvPr>
                  <p:cNvSpPr txBox="1"/>
                  <p:nvPr/>
                </p:nvSpPr>
                <p:spPr>
                  <a:xfrm>
                    <a:off x="9784489" y="3826525"/>
                    <a:ext cx="185394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E207D57-607D-4330-9D3A-715E9CE292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84489" y="3826525"/>
                    <a:ext cx="1853946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37F888-8C3E-406C-9A62-4B6D62762CFF}"/>
              </a:ext>
            </a:extLst>
          </p:cNvPr>
          <p:cNvGrpSpPr/>
          <p:nvPr/>
        </p:nvGrpSpPr>
        <p:grpSpPr>
          <a:xfrm>
            <a:off x="8666803" y="5391893"/>
            <a:ext cx="3072351" cy="1085600"/>
            <a:chOff x="8666803" y="5620493"/>
            <a:chExt cx="3072351" cy="10856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51833C-6C4E-4926-B0C9-70702570353E}"/>
                </a:ext>
              </a:extLst>
            </p:cNvPr>
            <p:cNvSpPr/>
            <p:nvPr/>
          </p:nvSpPr>
          <p:spPr>
            <a:xfrm>
              <a:off x="9037702" y="5620493"/>
              <a:ext cx="1070172" cy="1085600"/>
            </a:xfrm>
            <a:prstGeom prst="ellipse">
              <a:avLst/>
            </a:prstGeom>
            <a:solidFill>
              <a:srgbClr val="FF00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DF5346-881D-422A-9F1F-CDFDEF043FBE}"/>
                </a:ext>
              </a:extLst>
            </p:cNvPr>
            <p:cNvSpPr/>
            <p:nvPr/>
          </p:nvSpPr>
          <p:spPr>
            <a:xfrm>
              <a:off x="10104013" y="5778852"/>
              <a:ext cx="1370178" cy="715566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DACEB1B-B4F0-483B-854F-9AB93C6912DF}"/>
                    </a:ext>
                  </a:extLst>
                </p:cNvPr>
                <p:cNvSpPr txBox="1"/>
                <p:nvPr/>
              </p:nvSpPr>
              <p:spPr>
                <a:xfrm>
                  <a:off x="8666803" y="5906694"/>
                  <a:ext cx="18539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DACEB1B-B4F0-483B-854F-9AB93C691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803" y="5906694"/>
                  <a:ext cx="1853946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EBBF07-DFA7-4CFB-A47A-F8AA850697BF}"/>
                    </a:ext>
                  </a:extLst>
                </p:cNvPr>
                <p:cNvSpPr txBox="1"/>
                <p:nvPr/>
              </p:nvSpPr>
              <p:spPr>
                <a:xfrm>
                  <a:off x="9885208" y="5906694"/>
                  <a:ext cx="18539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EBBF07-DFA7-4CFB-A47A-F8AA850697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5208" y="5906694"/>
                  <a:ext cx="1853946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793139A-398A-49AB-8310-7997BBB963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943" y="5344232"/>
            <a:ext cx="7780272" cy="1283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E876B9C-4ADB-4E46-A1C0-73121A684BA7}"/>
              </a:ext>
            </a:extLst>
          </p:cNvPr>
          <p:cNvSpPr txBox="1"/>
          <p:nvPr/>
        </p:nvSpPr>
        <p:spPr>
          <a:xfrm>
            <a:off x="6233074" y="1127879"/>
            <a:ext cx="5528396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Key idea: </a:t>
            </a:r>
            <a:r>
              <a:rPr lang="en-US" sz="2000" dirty="0"/>
              <a:t>a contact problem can be viewed as </a:t>
            </a:r>
            <a:r>
              <a:rPr lang="en-US" sz="2000" b="1" dirty="0"/>
              <a:t>coupled problem </a:t>
            </a:r>
            <a:r>
              <a:rPr lang="en-US" sz="2000" dirty="0"/>
              <a:t>while 2+ bodies are in contact</a:t>
            </a:r>
          </a:p>
        </p:txBody>
      </p:sp>
    </p:spTree>
    <p:extLst>
      <p:ext uri="{BB962C8B-B14F-4D97-AF65-F5344CB8AC3E}">
        <p14:creationId xmlns:p14="http://schemas.microsoft.com/office/powerpoint/2010/main" val="21987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Non-Overlapping Schwarz Formulation for Contact Mechanics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9B7FE-7FE1-42AD-99D4-9F4739432F1F}"/>
              </a:ext>
            </a:extLst>
          </p:cNvPr>
          <p:cNvSpPr txBox="1"/>
          <p:nvPr/>
        </p:nvSpPr>
        <p:spPr>
          <a:xfrm>
            <a:off x="217170" y="88011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Before contact: </a:t>
            </a:r>
            <a:r>
              <a:rPr lang="en-US" sz="2000" dirty="0"/>
              <a:t>simulation proceeds as usual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FC9D4-E8D9-48A0-9817-A8672CFD2B46}"/>
              </a:ext>
            </a:extLst>
          </p:cNvPr>
          <p:cNvSpPr txBox="1"/>
          <p:nvPr/>
        </p:nvSpPr>
        <p:spPr>
          <a:xfrm>
            <a:off x="160020" y="2531712"/>
            <a:ext cx="1160145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Detection of contact:</a:t>
            </a:r>
            <a:r>
              <a:rPr lang="en-US" sz="2000" dirty="0"/>
              <a:t> proximity search and application of contact conditions to determine contact</a:t>
            </a:r>
          </a:p>
          <a:p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u="sng" dirty="0"/>
              <a:t>Overlap condition:</a:t>
            </a:r>
            <a:r>
              <a:rPr lang="en-US" sz="2000" b="1" i="1" dirty="0"/>
              <a:t> </a:t>
            </a:r>
            <a:r>
              <a:rPr lang="en-US" sz="2000" dirty="0"/>
              <a:t>triggered when two or more objects/domains have begun to overlap/penetrate each other</a:t>
            </a:r>
          </a:p>
          <a:p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u="sng" dirty="0"/>
              <a:t>Push condition:</a:t>
            </a:r>
            <a:r>
              <a:rPr lang="en-US" sz="2000" b="1" i="1" dirty="0"/>
              <a:t> </a:t>
            </a:r>
            <a:r>
              <a:rPr lang="en-US" sz="2000" dirty="0"/>
              <a:t>triggered when both of the following properties 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b="1" i="1" dirty="0"/>
              <a:t>Compression:</a:t>
            </a:r>
            <a:r>
              <a:rPr lang="en-US" sz="2000" dirty="0"/>
              <a:t> the tractions at the interface are compressive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b="1" i="1" dirty="0"/>
              <a:t>Sustainability:</a:t>
            </a:r>
            <a:r>
              <a:rPr lang="en-US" sz="2000" dirty="0"/>
              <a:t> there was contact in the previous time step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5E3ED-4196-47C8-8FCC-83B66913257A}"/>
              </a:ext>
            </a:extLst>
          </p:cNvPr>
          <p:cNvSpPr txBox="1"/>
          <p:nvPr/>
        </p:nvSpPr>
        <p:spPr>
          <a:xfrm>
            <a:off x="160020" y="4805146"/>
            <a:ext cx="1175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Enforcement of contact: </a:t>
            </a:r>
            <a:r>
              <a:rPr lang="en-US" sz="2000" dirty="0"/>
              <a:t>alternating Schwarz iteration with Dirichlet-Neumann transmission BCs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B635BA-DE6D-431C-95B1-C7BCBB48D8A1}"/>
              </a:ext>
            </a:extLst>
          </p:cNvPr>
          <p:cNvGrpSpPr/>
          <p:nvPr/>
        </p:nvGrpSpPr>
        <p:grpSpPr>
          <a:xfrm>
            <a:off x="883755" y="1381963"/>
            <a:ext cx="1853946" cy="1085600"/>
            <a:chOff x="2869209" y="1345438"/>
            <a:chExt cx="1853946" cy="10856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D53A77-3FF8-4887-85F1-44421BF3775B}"/>
                </a:ext>
              </a:extLst>
            </p:cNvPr>
            <p:cNvSpPr/>
            <p:nvPr/>
          </p:nvSpPr>
          <p:spPr>
            <a:xfrm>
              <a:off x="3217546" y="1345438"/>
              <a:ext cx="1070172" cy="1085600"/>
            </a:xfrm>
            <a:prstGeom prst="ellipse">
              <a:avLst/>
            </a:prstGeom>
            <a:solidFill>
              <a:srgbClr val="FF00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8A20EE-5E39-4706-9B35-D9EDD2D926BF}"/>
                    </a:ext>
                  </a:extLst>
                </p:cNvPr>
                <p:cNvSpPr txBox="1"/>
                <p:nvPr/>
              </p:nvSpPr>
              <p:spPr>
                <a:xfrm>
                  <a:off x="2869209" y="1671833"/>
                  <a:ext cx="18539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8A20EE-5E39-4706-9B35-D9EDD2D92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9209" y="1671833"/>
                  <a:ext cx="185394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88F4C-985A-46F4-AAF3-DEB58063FEE8}"/>
              </a:ext>
            </a:extLst>
          </p:cNvPr>
          <p:cNvGrpSpPr/>
          <p:nvPr/>
        </p:nvGrpSpPr>
        <p:grpSpPr>
          <a:xfrm>
            <a:off x="4011498" y="1581864"/>
            <a:ext cx="1853946" cy="715566"/>
            <a:chOff x="5725998" y="1581864"/>
            <a:chExt cx="1853946" cy="71556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346659-CFEB-435C-88EA-F8BA683413CE}"/>
                </a:ext>
              </a:extLst>
            </p:cNvPr>
            <p:cNvSpPr/>
            <p:nvPr/>
          </p:nvSpPr>
          <p:spPr>
            <a:xfrm>
              <a:off x="5956452" y="1581864"/>
              <a:ext cx="1370178" cy="715566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B750609-8B3B-4305-B026-DDACC441D3AC}"/>
                    </a:ext>
                  </a:extLst>
                </p:cNvPr>
                <p:cNvSpPr txBox="1"/>
                <p:nvPr/>
              </p:nvSpPr>
              <p:spPr>
                <a:xfrm>
                  <a:off x="5725998" y="1717743"/>
                  <a:ext cx="18539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B750609-8B3B-4305-B026-DDACC441D3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998" y="1717743"/>
                  <a:ext cx="1853946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506E31-7711-488B-A80E-EDFE042D8455}"/>
              </a:ext>
            </a:extLst>
          </p:cNvPr>
          <p:cNvCxnSpPr>
            <a:cxnSpLocks/>
          </p:cNvCxnSpPr>
          <p:nvPr/>
        </p:nvCxnSpPr>
        <p:spPr>
          <a:xfrm>
            <a:off x="2457666" y="1954530"/>
            <a:ext cx="5600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945758-0614-40A9-8F82-A9E124568AC1}"/>
              </a:ext>
            </a:extLst>
          </p:cNvPr>
          <p:cNvCxnSpPr>
            <a:cxnSpLocks/>
          </p:cNvCxnSpPr>
          <p:nvPr/>
        </p:nvCxnSpPr>
        <p:spPr>
          <a:xfrm flipH="1">
            <a:off x="3429000" y="1965960"/>
            <a:ext cx="6210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1A29C0-8944-41DB-8F22-80B577F3827D}"/>
              </a:ext>
            </a:extLst>
          </p:cNvPr>
          <p:cNvGrpSpPr/>
          <p:nvPr/>
        </p:nvGrpSpPr>
        <p:grpSpPr>
          <a:xfrm>
            <a:off x="9037702" y="3384708"/>
            <a:ext cx="2946900" cy="1085600"/>
            <a:chOff x="8691535" y="3510438"/>
            <a:chExt cx="2946900" cy="1085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C4DF486-7D23-4D3B-8686-AA806E251F27}"/>
                    </a:ext>
                  </a:extLst>
                </p:cNvPr>
                <p:cNvSpPr txBox="1"/>
                <p:nvPr/>
              </p:nvSpPr>
              <p:spPr>
                <a:xfrm>
                  <a:off x="8691535" y="3826525"/>
                  <a:ext cx="18539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C4DF486-7D23-4D3B-8686-AA806E251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1535" y="3826525"/>
                  <a:ext cx="1853946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179ED67-C81B-4E5F-ACE0-4B2FF28A3930}"/>
                </a:ext>
              </a:extLst>
            </p:cNvPr>
            <p:cNvGrpSpPr/>
            <p:nvPr/>
          </p:nvGrpSpPr>
          <p:grpSpPr>
            <a:xfrm>
              <a:off x="9083422" y="3510438"/>
              <a:ext cx="2555013" cy="1085600"/>
              <a:chOff x="9083422" y="3510438"/>
              <a:chExt cx="2555013" cy="10856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121A88-FD6B-426A-A583-E1D06EB62296}"/>
                  </a:ext>
                </a:extLst>
              </p:cNvPr>
              <p:cNvSpPr/>
              <p:nvPr/>
            </p:nvSpPr>
            <p:spPr>
              <a:xfrm>
                <a:off x="10009580" y="3688253"/>
                <a:ext cx="1370178" cy="715566"/>
              </a:xfrm>
              <a:prstGeom prst="rect">
                <a:avLst/>
              </a:prstGeom>
              <a:solidFill>
                <a:srgbClr val="92D05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D7BBE37-C7AE-4170-8C18-FC7766096AD0}"/>
                  </a:ext>
                </a:extLst>
              </p:cNvPr>
              <p:cNvSpPr/>
              <p:nvPr/>
            </p:nvSpPr>
            <p:spPr>
              <a:xfrm>
                <a:off x="9083422" y="3510438"/>
                <a:ext cx="1070172" cy="1085600"/>
              </a:xfrm>
              <a:prstGeom prst="ellipse">
                <a:avLst/>
              </a:prstGeom>
              <a:solidFill>
                <a:srgbClr val="FF000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E207D57-607D-4330-9D3A-715E9CE2920F}"/>
                      </a:ext>
                    </a:extLst>
                  </p:cNvPr>
                  <p:cNvSpPr txBox="1"/>
                  <p:nvPr/>
                </p:nvSpPr>
                <p:spPr>
                  <a:xfrm>
                    <a:off x="9784489" y="3826525"/>
                    <a:ext cx="185394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E207D57-607D-4330-9D3A-715E9CE292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84489" y="3826525"/>
                    <a:ext cx="1853946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37F888-8C3E-406C-9A62-4B6D62762CFF}"/>
              </a:ext>
            </a:extLst>
          </p:cNvPr>
          <p:cNvGrpSpPr/>
          <p:nvPr/>
        </p:nvGrpSpPr>
        <p:grpSpPr>
          <a:xfrm>
            <a:off x="8666803" y="5391893"/>
            <a:ext cx="3072351" cy="1085600"/>
            <a:chOff x="8666803" y="5620493"/>
            <a:chExt cx="3072351" cy="10856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51833C-6C4E-4926-B0C9-70702570353E}"/>
                </a:ext>
              </a:extLst>
            </p:cNvPr>
            <p:cNvSpPr/>
            <p:nvPr/>
          </p:nvSpPr>
          <p:spPr>
            <a:xfrm>
              <a:off x="9037702" y="5620493"/>
              <a:ext cx="1070172" cy="1085600"/>
            </a:xfrm>
            <a:prstGeom prst="ellipse">
              <a:avLst/>
            </a:prstGeom>
            <a:solidFill>
              <a:srgbClr val="FF00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DF5346-881D-422A-9F1F-CDFDEF043FBE}"/>
                </a:ext>
              </a:extLst>
            </p:cNvPr>
            <p:cNvSpPr/>
            <p:nvPr/>
          </p:nvSpPr>
          <p:spPr>
            <a:xfrm>
              <a:off x="10104013" y="5778852"/>
              <a:ext cx="1370178" cy="715566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DACEB1B-B4F0-483B-854F-9AB93C6912DF}"/>
                    </a:ext>
                  </a:extLst>
                </p:cNvPr>
                <p:cNvSpPr txBox="1"/>
                <p:nvPr/>
              </p:nvSpPr>
              <p:spPr>
                <a:xfrm>
                  <a:off x="8666803" y="5906694"/>
                  <a:ext cx="18539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DACEB1B-B4F0-483B-854F-9AB93C691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803" y="5906694"/>
                  <a:ext cx="1853946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EBBF07-DFA7-4CFB-A47A-F8AA850697BF}"/>
                    </a:ext>
                  </a:extLst>
                </p:cNvPr>
                <p:cNvSpPr txBox="1"/>
                <p:nvPr/>
              </p:nvSpPr>
              <p:spPr>
                <a:xfrm>
                  <a:off x="9885208" y="5906694"/>
                  <a:ext cx="18539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EBBF07-DFA7-4CFB-A47A-F8AA850697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5208" y="5906694"/>
                  <a:ext cx="1853946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793139A-398A-49AB-8310-7997BBB963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943" y="5344232"/>
            <a:ext cx="7780272" cy="1283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79BF127-92F5-4295-9AF1-1C5DD650B34C}"/>
              </a:ext>
            </a:extLst>
          </p:cNvPr>
          <p:cNvSpPr txBox="1"/>
          <p:nvPr/>
        </p:nvSpPr>
        <p:spPr>
          <a:xfrm>
            <a:off x="6447943" y="1073122"/>
            <a:ext cx="5131192" cy="11079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70C0"/>
                </a:solidFill>
              </a:rPr>
              <a:t>There are no contact constraints!</a:t>
            </a:r>
          </a:p>
          <a:p>
            <a:pPr algn="ctr"/>
            <a:endParaRPr lang="en-US" sz="400" b="1" i="1" dirty="0"/>
          </a:p>
          <a:p>
            <a:pPr algn="ctr"/>
            <a:r>
              <a:rPr lang="en-US" sz="2000" b="1" dirty="0"/>
              <a:t>Contact constraints </a:t>
            </a:r>
            <a:r>
              <a:rPr lang="en-US" sz="2000" dirty="0"/>
              <a:t>replaced with </a:t>
            </a:r>
            <a:r>
              <a:rPr lang="en-US" sz="2000" b="1" dirty="0"/>
              <a:t>BCs</a:t>
            </a:r>
            <a:r>
              <a:rPr lang="en-US" sz="2000" dirty="0"/>
              <a:t> applied </a:t>
            </a:r>
            <a:r>
              <a:rPr lang="en-US" sz="2000" b="1" dirty="0"/>
              <a:t>iteratively </a:t>
            </a:r>
            <a:r>
              <a:rPr lang="en-US" sz="2000" dirty="0"/>
              <a:t>at contact boundaries.</a:t>
            </a:r>
          </a:p>
        </p:txBody>
      </p:sp>
    </p:spTree>
    <p:extLst>
      <p:ext uri="{BB962C8B-B14F-4D97-AF65-F5344CB8AC3E}">
        <p14:creationId xmlns:p14="http://schemas.microsoft.com/office/powerpoint/2010/main" val="37539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38350</TotalTime>
  <Words>3572</Words>
  <Application>Microsoft Office PowerPoint</Application>
  <PresentationFormat>Widescreen</PresentationFormat>
  <Paragraphs>487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Calibiri</vt:lpstr>
      <vt:lpstr>Calibri</vt:lpstr>
      <vt:lpstr>Cambria Math</vt:lpstr>
      <vt:lpstr>Garamond</vt:lpstr>
      <vt:lpstr>Gill Sans MT</vt:lpstr>
      <vt:lpstr>Symbol</vt:lpstr>
      <vt:lpstr>Trebuchet MS</vt:lpstr>
      <vt:lpstr>Wingdings</vt:lpstr>
      <vt:lpstr>Sandia Theme (White Background)</vt:lpstr>
      <vt:lpstr>The Schwarz Alternating Method for Multi-Scale Coupling and Contact in Solid Mechanics</vt:lpstr>
      <vt:lpstr>Motivation</vt:lpstr>
      <vt:lpstr>Schwarz Alternating Method for Domain Decomposition</vt:lpstr>
      <vt:lpstr>Schwarz Alternating Method for Domain Decomposition</vt:lpstr>
      <vt:lpstr>Schwarz Alternating Method for Domain Decomposition</vt:lpstr>
      <vt:lpstr>How We Use the Schwarz Alternating Method</vt:lpstr>
      <vt:lpstr>Overlapping Schwarz for Multi-scale Coupling in Solid Mechanics</vt:lpstr>
      <vt:lpstr>Non-Overlapping Schwarz Formulation for Contact Mechanics</vt:lpstr>
      <vt:lpstr>Non-Overlapping Schwarz Formulation for Contact Mechanics</vt:lpstr>
      <vt:lpstr>Numerical Results: 1D Impact Problem1</vt:lpstr>
      <vt:lpstr>Numerical Results: 1D Impact Problem1</vt:lpstr>
      <vt:lpstr>Numerical Results: 1D Impact Problem1</vt:lpstr>
      <vt:lpstr>Numerical Results: 1D Impact Problem1</vt:lpstr>
      <vt:lpstr>Numerical Results: 1D Impact Problem1</vt:lpstr>
      <vt:lpstr>Summary &amp; Future Work</vt:lpstr>
      <vt:lpstr>References</vt:lpstr>
      <vt:lpstr>Start of Backup Slides</vt:lpstr>
      <vt:lpstr>Motivation</vt:lpstr>
      <vt:lpstr>Schwarz Alternating Method for Domain Decomposition</vt:lpstr>
      <vt:lpstr>Enforcement of Contact via Alternating Schwarz</vt:lpstr>
      <vt:lpstr>Enforcement of Contact via Alternating Schwarz</vt:lpstr>
      <vt:lpstr>Enforcement of Contact via Alternating Schwarz</vt:lpstr>
      <vt:lpstr>Enforcement of Contact via Alternating Schwarz</vt:lpstr>
      <vt:lpstr>Enforcement of Contact via Alternating Schwarz</vt:lpstr>
      <vt:lpstr>Enforcement of Contact via Alternating Schwarz</vt:lpstr>
      <vt:lpstr>Numerical Results: 1D Impact Problem1</vt:lpstr>
      <vt:lpstr>Numerical Results: 1D Impact Problem1</vt:lpstr>
      <vt:lpstr>Numerical Results: 1D Impact Problem1</vt:lpstr>
      <vt:lpstr>Numerical Results: 1D Impact Problem1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Tezaur, Irina</cp:lastModifiedBy>
  <cp:revision>496</cp:revision>
  <cp:lastPrinted>2019-08-07T18:49:35Z</cp:lastPrinted>
  <dcterms:created xsi:type="dcterms:W3CDTF">2017-10-14T01:15:26Z</dcterms:created>
  <dcterms:modified xsi:type="dcterms:W3CDTF">2021-10-11T18:18:22Z</dcterms:modified>
</cp:coreProperties>
</file>