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Price" initials="SP" lastIdx="1" clrIdx="0">
    <p:extLst>
      <p:ext uri="{19B8F6BF-5375-455C-9EA6-DF929625EA0E}">
        <p15:presenceInfo xmlns:p15="http://schemas.microsoft.com/office/powerpoint/2012/main" userId="ec73f71176ee8e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E1CD3-727D-442D-A31C-8B66C2ED54C5}" v="7" dt="2019-07-12T23:55:35.786"/>
    <p1510:client id="{7B96C4B7-DEF0-43D0-8818-F06244120358}" v="538" dt="2019-07-13T01:14:39.576"/>
    <p1510:client id="{3E1CD9C5-AD0E-4302-832E-1F3C30CA79A0}" v="2" dt="2019-07-12T19:55:39.735"/>
    <p1510:client id="{08308E85-43EE-4665-9C3E-12D982642435}" v="69" dt="2019-07-12T22:43:06.945"/>
    <p1510:client id="{B7F6FC87-75B1-4F01-9895-FCB0F53957AF}" v="4" dt="2019-07-12T21:40:49.572"/>
    <p1510:client id="{7E977944-FED7-4AA1-8848-612F896BD138}" v="1" dt="2019-07-12T23:14:24.173"/>
    <p1510:client id="{1239CA61-5F05-4CCC-AA88-0876C4EAE9C3}" v="11" dt="2019-07-12T23:18:11.595"/>
    <p1510:client id="{7AA631F8-8933-47DC-91C8-D840AD0011AF}" v="102" dt="2019-07-12T15:12:36.201"/>
    <p1510:client id="{1FA511E4-1F6F-4639-99D1-0A91F62205F3}" v="28" dt="2019-07-12T23:29:11.994"/>
    <p1510:client id="{5E40996F-BEEF-4175-A43F-BD62EE434F11}" v="8" dt="2019-07-13T03:14:21.707"/>
    <p1510:client id="{94602A7D-9778-4FC8-BC88-62C1333955A3}" v="108" dt="2019-07-12T16:41:28.035"/>
    <p1510:client id="{96FAB828-DE1F-49CA-B379-C78016DC18D9}" v="468" dt="2019-07-12T22:08:53.970"/>
    <p1510:client id="{9FA13017-4BC7-4CF3-AFBD-747695BE3765}" v="23" dt="2019-07-12T23:10:03.712"/>
    <p1510:client id="{BB2AA0EB-A5C8-4769-A092-023E21B67D7A}" v="22" dt="2019-07-12T15:31:57.802"/>
    <p1510:client id="{EF87143B-BF55-4149-B29B-ACDF512C2746}" v="7" dt="2019-07-12T06:24:19.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 d="100"/>
          <a:sy n="13" d="100"/>
        </p:scale>
        <p:origin x="1164" y="1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12T08:30:05.801" idx="1">
    <p:pos x="10" y="10"/>
    <p:text>Mauro, if you want to trim down the intro text in the optim section to make more room, please do. I just slapped that in there to have something to start with, but it doesn't need to be that detailed if you want some extra space.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a:t>Click to edit Master title style</a:t>
            </a:r>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100"/>
            </a:lvl1pPr>
            <a:lvl2pPr marL="1920240" indent="0" algn="ctr">
              <a:buNone/>
              <a:defRPr sz="8400"/>
            </a:lvl2pPr>
            <a:lvl3pPr marL="3840480" indent="0" algn="ctr">
              <a:buNone/>
              <a:defRPr sz="7600"/>
            </a:lvl3pPr>
            <a:lvl4pPr marL="5760720" indent="0" algn="ctr">
              <a:buNone/>
              <a:defRPr sz="6700"/>
            </a:lvl4pPr>
            <a:lvl5pPr marL="7680960" indent="0" algn="ctr">
              <a:buNone/>
              <a:defRPr sz="6700"/>
            </a:lvl5pPr>
            <a:lvl6pPr marL="9601200" indent="0" algn="ctr">
              <a:buNone/>
              <a:defRPr sz="6700"/>
            </a:lvl6pPr>
            <a:lvl7pPr marL="11521440" indent="0" algn="ctr">
              <a:buNone/>
              <a:defRPr sz="6700"/>
            </a:lvl7pPr>
            <a:lvl8pPr marL="13441680" indent="0" algn="ctr">
              <a:buNone/>
              <a:defRPr sz="6700"/>
            </a:lvl8pPr>
            <a:lvl9pPr marL="15361920" indent="0" algn="ctr">
              <a:buNone/>
              <a:defRPr sz="6700"/>
            </a:lvl9pPr>
          </a:lstStyle>
          <a:p>
            <a:r>
              <a:rPr lang="en-US"/>
              <a:t>Click to edit Master subtitle style</a:t>
            </a:r>
          </a:p>
        </p:txBody>
      </p:sp>
      <p:sp>
        <p:nvSpPr>
          <p:cNvPr id="4" name="Date Placeholder 3"/>
          <p:cNvSpPr>
            <a:spLocks noGrp="1"/>
          </p:cNvSpPr>
          <p:nvPr>
            <p:ph type="dt" sz="half" idx="10"/>
          </p:nvPr>
        </p:nvSpPr>
        <p:spPr/>
        <p:txBody>
          <a:bodyPr/>
          <a:lstStyle/>
          <a:p>
            <a:fld id="{F2CC829C-4CED-4A41-9942-93F2C4F1000F}"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148419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C829C-4CED-4A41-9942-93F2C4F1000F}"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288725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C829C-4CED-4A41-9942-93F2C4F1000F}"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238460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C829C-4CED-4A41-9942-93F2C4F1000F}"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292077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p>
        </p:txBody>
      </p:sp>
      <p:sp>
        <p:nvSpPr>
          <p:cNvPr id="3" name="Text Placeholder 2"/>
          <p:cNvSpPr>
            <a:spLocks noGrp="1"/>
          </p:cNvSpPr>
          <p:nvPr>
            <p:ph type="body" idx="1"/>
          </p:nvPr>
        </p:nvSpPr>
        <p:spPr>
          <a:xfrm>
            <a:off x="3493770" y="22029425"/>
            <a:ext cx="44165520" cy="7200898"/>
          </a:xfrm>
        </p:spPr>
        <p:txBody>
          <a:bodyPr/>
          <a:lstStyle>
            <a:lvl1pPr marL="0" indent="0">
              <a:buNone/>
              <a:defRPr sz="10100">
                <a:solidFill>
                  <a:schemeClr val="tx1">
                    <a:tint val="75000"/>
                  </a:schemeClr>
                </a:solidFill>
              </a:defRPr>
            </a:lvl1pPr>
            <a:lvl2pPr marL="1920240" indent="0">
              <a:buNone/>
              <a:defRPr sz="8400">
                <a:solidFill>
                  <a:schemeClr val="tx1">
                    <a:tint val="75000"/>
                  </a:schemeClr>
                </a:solidFill>
              </a:defRPr>
            </a:lvl2pPr>
            <a:lvl3pPr marL="3840480" indent="0">
              <a:buNone/>
              <a:defRPr sz="7600">
                <a:solidFill>
                  <a:schemeClr val="tx1">
                    <a:tint val="75000"/>
                  </a:schemeClr>
                </a:solidFill>
              </a:defRPr>
            </a:lvl3pPr>
            <a:lvl4pPr marL="5760720" indent="0">
              <a:buNone/>
              <a:defRPr sz="6700">
                <a:solidFill>
                  <a:schemeClr val="tx1">
                    <a:tint val="75000"/>
                  </a:schemeClr>
                </a:solidFill>
              </a:defRPr>
            </a:lvl4pPr>
            <a:lvl5pPr marL="7680960" indent="0">
              <a:buNone/>
              <a:defRPr sz="6700">
                <a:solidFill>
                  <a:schemeClr val="tx1">
                    <a:tint val="75000"/>
                  </a:schemeClr>
                </a:solidFill>
              </a:defRPr>
            </a:lvl5pPr>
            <a:lvl6pPr marL="9601200" indent="0">
              <a:buNone/>
              <a:defRPr sz="6700">
                <a:solidFill>
                  <a:schemeClr val="tx1">
                    <a:tint val="75000"/>
                  </a:schemeClr>
                </a:solidFill>
              </a:defRPr>
            </a:lvl6pPr>
            <a:lvl7pPr marL="11521440" indent="0">
              <a:buNone/>
              <a:defRPr sz="6700">
                <a:solidFill>
                  <a:schemeClr val="tx1">
                    <a:tint val="75000"/>
                  </a:schemeClr>
                </a:solidFill>
              </a:defRPr>
            </a:lvl7pPr>
            <a:lvl8pPr marL="13441680" indent="0">
              <a:buNone/>
              <a:defRPr sz="6700">
                <a:solidFill>
                  <a:schemeClr val="tx1">
                    <a:tint val="75000"/>
                  </a:schemeClr>
                </a:solidFill>
              </a:defRPr>
            </a:lvl8pPr>
            <a:lvl9pPr marL="1536192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C829C-4CED-4A41-9942-93F2C4F1000F}" type="datetimeFigureOut">
              <a:rPr lang="en-US" smtClean="0"/>
              <a:t>7/27/2019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261190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04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923240" y="8763000"/>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CC829C-4CED-4A41-9942-93F2C4F1000F}" type="datetimeFigureOut">
              <a:rPr lang="en-US" smtClean="0"/>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42905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a:t>Click to edit Master title style</a:t>
            </a:r>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100" b="1"/>
            </a:lvl1pPr>
            <a:lvl2pPr marL="1920240" indent="0">
              <a:buNone/>
              <a:defRPr sz="8400" b="1"/>
            </a:lvl2pPr>
            <a:lvl3pPr marL="3840480" indent="0">
              <a:buNone/>
              <a:defRPr sz="7600" b="1"/>
            </a:lvl3pPr>
            <a:lvl4pPr marL="5760720" indent="0">
              <a:buNone/>
              <a:defRPr sz="6700" b="1"/>
            </a:lvl4pPr>
            <a:lvl5pPr marL="7680960" indent="0">
              <a:buNone/>
              <a:defRPr sz="6700" b="1"/>
            </a:lvl5pPr>
            <a:lvl6pPr marL="9601200" indent="0">
              <a:buNone/>
              <a:defRPr sz="6700" b="1"/>
            </a:lvl6pPr>
            <a:lvl7pPr marL="11521440" indent="0">
              <a:buNone/>
              <a:defRPr sz="6700" b="1"/>
            </a:lvl7pPr>
            <a:lvl8pPr marL="13441680" indent="0">
              <a:buNone/>
              <a:defRPr sz="6700" b="1"/>
            </a:lvl8pPr>
            <a:lvl9pPr marL="15361920" indent="0">
              <a:buNone/>
              <a:defRPr sz="6700" b="1"/>
            </a:lvl9pPr>
          </a:lstStyle>
          <a:p>
            <a:pPr lvl="0"/>
            <a:r>
              <a:rPr lang="en-US"/>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100" b="1"/>
            </a:lvl1pPr>
            <a:lvl2pPr marL="1920240" indent="0">
              <a:buNone/>
              <a:defRPr sz="8400" b="1"/>
            </a:lvl2pPr>
            <a:lvl3pPr marL="3840480" indent="0">
              <a:buNone/>
              <a:defRPr sz="7600" b="1"/>
            </a:lvl3pPr>
            <a:lvl4pPr marL="5760720" indent="0">
              <a:buNone/>
              <a:defRPr sz="6700" b="1"/>
            </a:lvl4pPr>
            <a:lvl5pPr marL="7680960" indent="0">
              <a:buNone/>
              <a:defRPr sz="6700" b="1"/>
            </a:lvl5pPr>
            <a:lvl6pPr marL="9601200" indent="0">
              <a:buNone/>
              <a:defRPr sz="6700" b="1"/>
            </a:lvl6pPr>
            <a:lvl7pPr marL="11521440" indent="0">
              <a:buNone/>
              <a:defRPr sz="6700" b="1"/>
            </a:lvl7pPr>
            <a:lvl8pPr marL="13441680" indent="0">
              <a:buNone/>
              <a:defRPr sz="6700" b="1"/>
            </a:lvl8pPr>
            <a:lvl9pPr marL="15361920" indent="0">
              <a:buNone/>
              <a:defRPr sz="6700" b="1"/>
            </a:lvl9pPr>
          </a:lstStyle>
          <a:p>
            <a:pPr lvl="0"/>
            <a:r>
              <a:rPr lang="en-US"/>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CC829C-4CED-4A41-9942-93F2C4F1000F}" type="datetimeFigureOut">
              <a:rPr lang="en-US" smtClean="0"/>
              <a:t>7/27/2019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252681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CC829C-4CED-4A41-9942-93F2C4F1000F}" type="datetimeFigureOut">
              <a:rPr lang="en-US" smtClean="0"/>
              <a:t>7/27/2019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406573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C829C-4CED-4A41-9942-93F2C4F1000F}" type="datetimeFigureOut">
              <a:rPr lang="en-US" smtClean="0"/>
              <a:t>7/27/2019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1340643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00"/>
            </a:lvl1pPr>
          </a:lstStyle>
          <a:p>
            <a:r>
              <a:rPr lang="en-US"/>
              <a:t>Click to edit Master title style</a:t>
            </a:r>
          </a:p>
        </p:txBody>
      </p:sp>
      <p:sp>
        <p:nvSpPr>
          <p:cNvPr id="3" name="Content Placeholder 2"/>
          <p:cNvSpPr>
            <a:spLocks noGrp="1"/>
          </p:cNvSpPr>
          <p:nvPr>
            <p:ph idx="1"/>
          </p:nvPr>
        </p:nvSpPr>
        <p:spPr>
          <a:xfrm>
            <a:off x="21769390" y="4739642"/>
            <a:ext cx="25923240" cy="23393400"/>
          </a:xfrm>
        </p:spPr>
        <p:txBody>
          <a:bodyPr/>
          <a:lstStyle>
            <a:lvl1pPr>
              <a:defRPr sz="13400"/>
            </a:lvl1pPr>
            <a:lvl2pPr>
              <a:defRPr sz="11800"/>
            </a:lvl2pPr>
            <a:lvl3pPr>
              <a:defRPr sz="101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00"/>
            </a:lvl1pPr>
            <a:lvl2pPr marL="1920240" indent="0">
              <a:buNone/>
              <a:defRPr sz="5900"/>
            </a:lvl2pPr>
            <a:lvl3pPr marL="3840480" indent="0">
              <a:buNone/>
              <a:defRPr sz="500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F2CC829C-4CED-4A41-9942-93F2C4F1000F}" type="datetimeFigureOut">
              <a:rPr lang="en-US" smtClean="0"/>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180577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00"/>
            </a:lvl1pPr>
          </a:lstStyle>
          <a:p>
            <a:r>
              <a:rPr lang="en-US"/>
              <a:t>Click to edit Master title style</a:t>
            </a:r>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00"/>
            </a:lvl1pPr>
            <a:lvl2pPr marL="1920240" indent="0">
              <a:buNone/>
              <a:defRPr sz="11800"/>
            </a:lvl2pPr>
            <a:lvl3pPr marL="3840480" indent="0">
              <a:buNone/>
              <a:defRPr sz="1010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endParaRPr lang="en-US"/>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00"/>
            </a:lvl1pPr>
            <a:lvl2pPr marL="1920240" indent="0">
              <a:buNone/>
              <a:defRPr sz="5900"/>
            </a:lvl2pPr>
            <a:lvl3pPr marL="3840480" indent="0">
              <a:buNone/>
              <a:defRPr sz="500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F2CC829C-4CED-4A41-9942-93F2C4F1000F}" type="datetimeFigureOut">
              <a:rPr lang="en-US" smtClean="0"/>
              <a:t>7/27/2019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CB3A6-D4B4-4696-B79D-B7A94F321CF3}" type="slidenum">
              <a:rPr lang="en-US" smtClean="0"/>
              <a:t>‹#›</a:t>
            </a:fld>
            <a:endParaRPr lang="en-US"/>
          </a:p>
        </p:txBody>
      </p:sp>
    </p:spTree>
    <p:extLst>
      <p:ext uri="{BB962C8B-B14F-4D97-AF65-F5344CB8AC3E}">
        <p14:creationId xmlns:p14="http://schemas.microsoft.com/office/powerpoint/2010/main" val="73659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00">
                <a:solidFill>
                  <a:schemeClr val="tx1">
                    <a:tint val="75000"/>
                  </a:schemeClr>
                </a:solidFill>
              </a:defRPr>
            </a:lvl1pPr>
          </a:lstStyle>
          <a:p>
            <a:fld id="{F2CC829C-4CED-4A41-9942-93F2C4F1000F}" type="datetimeFigureOut">
              <a:rPr lang="en-US" smtClean="0"/>
              <a:t>7/27/2019</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00">
                <a:solidFill>
                  <a:schemeClr val="tx1">
                    <a:tint val="75000"/>
                  </a:schemeClr>
                </a:solidFill>
              </a:defRPr>
            </a:lvl1pPr>
          </a:lstStyle>
          <a:p>
            <a:fld id="{E17CB3A6-D4B4-4696-B79D-B7A94F321CF3}" type="slidenum">
              <a:rPr lang="en-US" smtClean="0"/>
              <a:t>‹#›</a:t>
            </a:fld>
            <a:endParaRPr lang="en-US"/>
          </a:p>
        </p:txBody>
      </p:sp>
      <p:pic>
        <p:nvPicPr>
          <p:cNvPr id="7" name="Google Shape;6;p1">
            <a:extLst>
              <a:ext uri="{FF2B5EF4-FFF2-40B4-BE49-F238E27FC236}">
                <a16:creationId xmlns:a16="http://schemas.microsoft.com/office/drawing/2014/main" id="{1E29EFFC-A4CC-4D80-B519-EDB1A9727B57}"/>
              </a:ext>
            </a:extLst>
          </p:cNvPr>
          <p:cNvPicPr preferRelativeResize="0">
            <a:picLocks noChangeAspect="1"/>
          </p:cNvPicPr>
          <p:nvPr userDrawn="1"/>
        </p:nvPicPr>
        <p:blipFill rotWithShape="1">
          <a:blip r:embed="rId13">
            <a:alphaModFix/>
          </a:blip>
          <a:srcRect/>
          <a:stretch/>
        </p:blipFill>
        <p:spPr>
          <a:xfrm>
            <a:off x="0" y="0"/>
            <a:ext cx="51206400" cy="32918003"/>
          </a:xfrm>
          <a:prstGeom prst="rect">
            <a:avLst/>
          </a:prstGeom>
          <a:noFill/>
          <a:ln>
            <a:noFill/>
          </a:ln>
        </p:spPr>
      </p:pic>
    </p:spTree>
    <p:extLst>
      <p:ext uri="{BB962C8B-B14F-4D97-AF65-F5344CB8AC3E}">
        <p14:creationId xmlns:p14="http://schemas.microsoft.com/office/powerpoint/2010/main" val="2881939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50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80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10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60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60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60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60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60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600" kern="1200">
          <a:solidFill>
            <a:schemeClr val="tx1"/>
          </a:solidFill>
          <a:latin typeface="+mn-lt"/>
          <a:ea typeface="+mn-ea"/>
          <a:cs typeface="+mn-cs"/>
        </a:defRPr>
      </a:lvl9pPr>
    </p:bodyStyle>
    <p:otherStyle>
      <a:defPPr>
        <a:defRPr lang="en-US"/>
      </a:defPPr>
      <a:lvl1pPr marL="0" algn="l" defTabSz="3840480" rtl="0" eaLnBrk="1" latinLnBrk="0" hangingPunct="1">
        <a:defRPr sz="7600" kern="1200">
          <a:solidFill>
            <a:schemeClr val="tx1"/>
          </a:solidFill>
          <a:latin typeface="+mn-lt"/>
          <a:ea typeface="+mn-ea"/>
          <a:cs typeface="+mn-cs"/>
        </a:defRPr>
      </a:lvl1pPr>
      <a:lvl2pPr marL="1920240" algn="l" defTabSz="3840480" rtl="0" eaLnBrk="1" latinLnBrk="0" hangingPunct="1">
        <a:defRPr sz="7600" kern="1200">
          <a:solidFill>
            <a:schemeClr val="tx1"/>
          </a:solidFill>
          <a:latin typeface="+mn-lt"/>
          <a:ea typeface="+mn-ea"/>
          <a:cs typeface="+mn-cs"/>
        </a:defRPr>
      </a:lvl2pPr>
      <a:lvl3pPr marL="3840480" algn="l" defTabSz="3840480" rtl="0" eaLnBrk="1" latinLnBrk="0" hangingPunct="1">
        <a:defRPr sz="7600" kern="1200">
          <a:solidFill>
            <a:schemeClr val="tx1"/>
          </a:solidFill>
          <a:latin typeface="+mn-lt"/>
          <a:ea typeface="+mn-ea"/>
          <a:cs typeface="+mn-cs"/>
        </a:defRPr>
      </a:lvl3pPr>
      <a:lvl4pPr marL="5760720" algn="l" defTabSz="3840480" rtl="0" eaLnBrk="1" latinLnBrk="0" hangingPunct="1">
        <a:defRPr sz="7600" kern="1200">
          <a:solidFill>
            <a:schemeClr val="tx1"/>
          </a:solidFill>
          <a:latin typeface="+mn-lt"/>
          <a:ea typeface="+mn-ea"/>
          <a:cs typeface="+mn-cs"/>
        </a:defRPr>
      </a:lvl4pPr>
      <a:lvl5pPr marL="7680960" algn="l" defTabSz="3840480" rtl="0" eaLnBrk="1" latinLnBrk="0" hangingPunct="1">
        <a:defRPr sz="7600" kern="1200">
          <a:solidFill>
            <a:schemeClr val="tx1"/>
          </a:solidFill>
          <a:latin typeface="+mn-lt"/>
          <a:ea typeface="+mn-ea"/>
          <a:cs typeface="+mn-cs"/>
        </a:defRPr>
      </a:lvl5pPr>
      <a:lvl6pPr marL="9601200" algn="l" defTabSz="3840480" rtl="0" eaLnBrk="1" latinLnBrk="0" hangingPunct="1">
        <a:defRPr sz="7600" kern="1200">
          <a:solidFill>
            <a:schemeClr val="tx1"/>
          </a:solidFill>
          <a:latin typeface="+mn-lt"/>
          <a:ea typeface="+mn-ea"/>
          <a:cs typeface="+mn-cs"/>
        </a:defRPr>
      </a:lvl6pPr>
      <a:lvl7pPr marL="11521440" algn="l" defTabSz="3840480" rtl="0" eaLnBrk="1" latinLnBrk="0" hangingPunct="1">
        <a:defRPr sz="7600" kern="1200">
          <a:solidFill>
            <a:schemeClr val="tx1"/>
          </a:solidFill>
          <a:latin typeface="+mn-lt"/>
          <a:ea typeface="+mn-ea"/>
          <a:cs typeface="+mn-cs"/>
        </a:defRPr>
      </a:lvl7pPr>
      <a:lvl8pPr marL="13441680" algn="l" defTabSz="3840480" rtl="0" eaLnBrk="1" latinLnBrk="0" hangingPunct="1">
        <a:defRPr sz="7600" kern="1200">
          <a:solidFill>
            <a:schemeClr val="tx1"/>
          </a:solidFill>
          <a:latin typeface="+mn-lt"/>
          <a:ea typeface="+mn-ea"/>
          <a:cs typeface="+mn-cs"/>
        </a:defRPr>
      </a:lvl8pPr>
      <a:lvl9pPr marL="15361920" algn="l" defTabSz="3840480" rtl="0" eaLnBrk="1" latinLnBrk="0" hangingPunct="1">
        <a:defRPr sz="7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hyperlink" Target="https://doe-prospect.github.io/" TargetMode="Externa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comments" Target="../comments/comment1.xml"/><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0;p4">
            <a:extLst>
              <a:ext uri="{FF2B5EF4-FFF2-40B4-BE49-F238E27FC236}">
                <a16:creationId xmlns:a16="http://schemas.microsoft.com/office/drawing/2014/main" id="{B0B7A0DB-2232-40B9-9033-027D69CC3F15}"/>
              </a:ext>
            </a:extLst>
          </p:cNvPr>
          <p:cNvSpPr/>
          <p:nvPr/>
        </p:nvSpPr>
        <p:spPr>
          <a:xfrm>
            <a:off x="0" y="3853543"/>
            <a:ext cx="51206400" cy="25668514"/>
          </a:xfrm>
          <a:prstGeom prst="roundRect">
            <a:avLst>
              <a:gd name="adj" fmla="val 0"/>
            </a:avLst>
          </a:prstGeom>
          <a:solidFill>
            <a:srgbClr val="F2F4F6"/>
          </a:solidFill>
          <a:ln>
            <a:noFill/>
          </a:ln>
        </p:spPr>
        <p:txBody>
          <a:bodyPr spcFirstLastPara="1" wrap="square" lIns="170660" tIns="85307" rIns="170660" bIns="85307"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Novelty 1: Ice thickness is allowed to vary during the optimization (but constrained by observational uncertainties) to provide another degree of freedom.</a:t>
            </a:r>
            <a:endParaRPr sz="9240">
              <a:solidFill>
                <a:srgbClr val="FFFFFF"/>
              </a:solidFill>
              <a:latin typeface="Calibri"/>
              <a:ea typeface="Calibri"/>
              <a:cs typeface="Calibri"/>
              <a:sym typeface="Calibri"/>
            </a:endParaRPr>
          </a:p>
        </p:txBody>
      </p:sp>
      <p:sp>
        <p:nvSpPr>
          <p:cNvPr id="141" name="Google Shape;21;p4">
            <a:extLst>
              <a:ext uri="{FF2B5EF4-FFF2-40B4-BE49-F238E27FC236}">
                <a16:creationId xmlns:a16="http://schemas.microsoft.com/office/drawing/2014/main" id="{311324CB-AB28-493F-A667-DFCF40C4E08A}"/>
              </a:ext>
            </a:extLst>
          </p:cNvPr>
          <p:cNvSpPr txBox="1"/>
          <p:nvPr/>
        </p:nvSpPr>
        <p:spPr>
          <a:xfrm>
            <a:off x="780777" y="1004225"/>
            <a:ext cx="44908456" cy="3323600"/>
          </a:xfrm>
          <a:prstGeom prst="rect">
            <a:avLst/>
          </a:prstGeom>
          <a:noFill/>
          <a:ln>
            <a:noFill/>
          </a:ln>
        </p:spPr>
        <p:txBody>
          <a:bodyPr spcFirstLastPara="1" wrap="square" lIns="0" tIns="0" rIns="0" bIns="0" anchor="ctr"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ctr"/>
            <a:r>
              <a:rPr lang="en-US" sz="8950" b="1">
                <a:solidFill>
                  <a:srgbClr val="1B5FAE"/>
                </a:solidFill>
                <a:latin typeface="Calibri"/>
                <a:ea typeface="Calibri"/>
                <a:cs typeface="Calibri"/>
                <a:sym typeface="Calibri"/>
              </a:rPr>
              <a:t>Probabilistic Sea-Level Projections from Ice Sheet and Earth System Models 3: </a:t>
            </a:r>
            <a:endParaRPr lang="en-US" sz="8960" b="1">
              <a:solidFill>
                <a:srgbClr val="1B5FAE"/>
              </a:solidFill>
              <a:latin typeface="Calibri"/>
              <a:ea typeface="Calibri"/>
              <a:cs typeface="Calibri"/>
              <a:sym typeface="Calibri"/>
            </a:endParaRPr>
          </a:p>
          <a:p>
            <a:pPr algn="ctr"/>
            <a:r>
              <a:rPr lang="en-US" sz="8950" b="1">
                <a:solidFill>
                  <a:srgbClr val="1B5FAE"/>
                </a:solidFill>
                <a:latin typeface="Calibri"/>
                <a:ea typeface="Calibri"/>
                <a:cs typeface="Calibri"/>
                <a:sym typeface="Calibri"/>
              </a:rPr>
              <a:t>Performance, Optimization and Uncertainty Quantification</a:t>
            </a:r>
            <a:endParaRPr sz="8950">
              <a:solidFill>
                <a:schemeClr val="dk1"/>
              </a:solidFill>
              <a:latin typeface="Calibri"/>
              <a:ea typeface="Calibri"/>
              <a:cs typeface="Calibri"/>
              <a:sym typeface="Calibri"/>
            </a:endParaRPr>
          </a:p>
          <a:p>
            <a:pPr algn="ctr"/>
            <a:endParaRPr sz="5227">
              <a:solidFill>
                <a:schemeClr val="dk1"/>
              </a:solidFill>
            </a:endParaRPr>
          </a:p>
          <a:p>
            <a:endParaRPr sz="2613" i="1">
              <a:solidFill>
                <a:srgbClr val="990000"/>
              </a:solidFill>
            </a:endParaRPr>
          </a:p>
        </p:txBody>
      </p:sp>
      <p:sp>
        <p:nvSpPr>
          <p:cNvPr id="142" name="Google Shape;22;p4">
            <a:extLst>
              <a:ext uri="{FF2B5EF4-FFF2-40B4-BE49-F238E27FC236}">
                <a16:creationId xmlns:a16="http://schemas.microsoft.com/office/drawing/2014/main" id="{E4BD16F8-3F81-41FB-91A9-FBB3E8669549}"/>
              </a:ext>
            </a:extLst>
          </p:cNvPr>
          <p:cNvSpPr/>
          <p:nvPr/>
        </p:nvSpPr>
        <p:spPr>
          <a:xfrm>
            <a:off x="17405404" y="4154585"/>
            <a:ext cx="16672320" cy="25157233"/>
          </a:xfrm>
          <a:prstGeom prst="roundRect">
            <a:avLst>
              <a:gd name="adj" fmla="val 4585"/>
            </a:avLst>
          </a:prstGeom>
          <a:solidFill>
            <a:srgbClr val="FFFFFF"/>
          </a:solidFill>
          <a:ln w="9525" cap="flat" cmpd="sng">
            <a:solidFill>
              <a:schemeClr val="dk1"/>
            </a:solidFill>
            <a:prstDash val="solid"/>
            <a:round/>
            <a:headEnd type="none" w="sm" len="sm"/>
            <a:tailEnd type="none" w="sm" len="sm"/>
          </a:ln>
        </p:spPr>
        <p:txBody>
          <a:bodyPr spcFirstLastPara="1" wrap="square" lIns="170660" tIns="85307" rIns="170660" bIns="85307" anchor="ctr"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ctr"/>
            <a:endParaRPr lang="en-US" sz="2150">
              <a:cs typeface="Calibri"/>
            </a:endParaRPr>
          </a:p>
        </p:txBody>
      </p:sp>
      <p:sp>
        <p:nvSpPr>
          <p:cNvPr id="143" name="Google Shape;23;p4">
            <a:extLst>
              <a:ext uri="{FF2B5EF4-FFF2-40B4-BE49-F238E27FC236}">
                <a16:creationId xmlns:a16="http://schemas.microsoft.com/office/drawing/2014/main" id="{9C292A0E-B8D4-4DE3-AB6C-95EA57C08A39}"/>
              </a:ext>
            </a:extLst>
          </p:cNvPr>
          <p:cNvSpPr/>
          <p:nvPr/>
        </p:nvSpPr>
        <p:spPr>
          <a:xfrm>
            <a:off x="34336260" y="4146719"/>
            <a:ext cx="16672320" cy="25157232"/>
          </a:xfrm>
          <a:prstGeom prst="roundRect">
            <a:avLst>
              <a:gd name="adj" fmla="val 4585"/>
            </a:avLst>
          </a:prstGeom>
          <a:solidFill>
            <a:srgbClr val="FFFFFF"/>
          </a:solidFill>
          <a:ln w="9525" cap="flat" cmpd="sng">
            <a:solidFill>
              <a:schemeClr val="dk1"/>
            </a:solidFill>
            <a:prstDash val="solid"/>
            <a:round/>
            <a:headEnd type="none" w="sm" len="sm"/>
            <a:tailEnd type="none" w="sm" len="sm"/>
          </a:ln>
        </p:spPr>
        <p:txBody>
          <a:bodyPr spcFirstLastPara="1" wrap="square" lIns="170660" tIns="85307" rIns="170660" bIns="85307" anchor="ctr"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ctr"/>
            <a:r>
              <a:rPr lang="en-US" sz="9240" b="1">
                <a:solidFill>
                  <a:schemeClr val="lt1"/>
                </a:solidFill>
                <a:latin typeface="Calibri"/>
                <a:ea typeface="Calibri"/>
                <a:cs typeface="Calibri"/>
                <a:sym typeface="Calibri"/>
              </a:rPr>
              <a:t>BISICLES - Dan</a:t>
            </a:r>
            <a:endParaRPr lang="en-US" sz="2613" b="1"/>
          </a:p>
        </p:txBody>
      </p:sp>
      <p:sp>
        <p:nvSpPr>
          <p:cNvPr id="144" name="Google Shape;24;p4">
            <a:extLst>
              <a:ext uri="{FF2B5EF4-FFF2-40B4-BE49-F238E27FC236}">
                <a16:creationId xmlns:a16="http://schemas.microsoft.com/office/drawing/2014/main" id="{834AFE47-3052-4EA3-B092-1669E3861471}"/>
              </a:ext>
            </a:extLst>
          </p:cNvPr>
          <p:cNvSpPr/>
          <p:nvPr/>
        </p:nvSpPr>
        <p:spPr>
          <a:xfrm>
            <a:off x="458777" y="4157173"/>
            <a:ext cx="16672320" cy="25157231"/>
          </a:xfrm>
          <a:prstGeom prst="roundRect">
            <a:avLst>
              <a:gd name="adj" fmla="val 4585"/>
            </a:avLst>
          </a:prstGeom>
          <a:solidFill>
            <a:srgbClr val="FFFFFF"/>
          </a:solidFill>
          <a:ln w="9525" cap="flat" cmpd="sng">
            <a:solidFill>
              <a:schemeClr val="dk1"/>
            </a:solidFill>
            <a:prstDash val="solid"/>
            <a:round/>
            <a:headEnd type="none" w="sm" len="sm"/>
            <a:tailEnd type="none" w="sm" len="sm"/>
          </a:ln>
        </p:spPr>
        <p:txBody>
          <a:bodyPr spcFirstLastPara="1" wrap="square" lIns="170660" tIns="85307" rIns="170660" bIns="85307" anchor="ctr"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ctr"/>
            <a:r>
              <a:rPr lang="en-US" b="0" i="0" u="none" strike="noStrike">
                <a:solidFill>
                  <a:srgbClr val="000000"/>
                </a:solidFill>
                <a:latin typeface="Calibri"/>
                <a:ea typeface="Calibri"/>
                <a:cs typeface="Calibri"/>
              </a:rPr>
              <a:t>recomputations </a:t>
            </a:r>
            <a:endParaRPr lang="en-US" sz="2600">
              <a:solidFill>
                <a:schemeClr val="lt1"/>
              </a:solidFill>
              <a:cs typeface="Calibri"/>
            </a:endParaRPr>
          </a:p>
        </p:txBody>
      </p:sp>
      <p:sp>
        <p:nvSpPr>
          <p:cNvPr id="149" name="Google Shape;29;p4">
            <a:extLst>
              <a:ext uri="{FF2B5EF4-FFF2-40B4-BE49-F238E27FC236}">
                <a16:creationId xmlns:a16="http://schemas.microsoft.com/office/drawing/2014/main" id="{89284574-9E65-4380-A593-83DFC22E6821}"/>
              </a:ext>
            </a:extLst>
          </p:cNvPr>
          <p:cNvSpPr txBox="1"/>
          <p:nvPr/>
        </p:nvSpPr>
        <p:spPr>
          <a:xfrm>
            <a:off x="10767960" y="30024454"/>
            <a:ext cx="14835240" cy="1378720"/>
          </a:xfrm>
          <a:prstGeom prst="rect">
            <a:avLst/>
          </a:prstGeom>
          <a:noFill/>
          <a:ln>
            <a:noFill/>
          </a:ln>
        </p:spPr>
        <p:txBody>
          <a:bodyPr spcFirstLastPara="1" wrap="square" lIns="170660" tIns="170660" rIns="170660" bIns="170660"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nSpc>
                <a:spcPct val="115000"/>
              </a:lnSpc>
              <a:spcBef>
                <a:spcPts val="1027"/>
              </a:spcBef>
              <a:buClr>
                <a:schemeClr val="dk1"/>
              </a:buClr>
              <a:buSzPts val="1100"/>
            </a:pPr>
            <a:r>
              <a:rPr lang="en-US" sz="2000" b="1">
                <a:solidFill>
                  <a:srgbClr val="333333"/>
                </a:solidFill>
              </a:rPr>
              <a:t>Project Members:</a:t>
            </a:r>
            <a:r>
              <a:rPr lang="en-US" sz="2000">
                <a:solidFill>
                  <a:srgbClr val="333333"/>
                </a:solidFill>
              </a:rPr>
              <a:t> Stephen Price (PI; LANL),  Esmond Ng (PI; LBNL), </a:t>
            </a:r>
            <a:r>
              <a:rPr lang="en-US" sz="2000" err="1">
                <a:solidFill>
                  <a:srgbClr val="333333"/>
                </a:solidFill>
              </a:rPr>
              <a:t>Xylar</a:t>
            </a:r>
            <a:r>
              <a:rPr lang="en-US" sz="2000">
                <a:solidFill>
                  <a:srgbClr val="333333"/>
                </a:solidFill>
              </a:rPr>
              <a:t> Asay-Davis (LANL), Jeremy </a:t>
            </a:r>
            <a:r>
              <a:rPr lang="en-US" sz="2000" err="1">
                <a:solidFill>
                  <a:srgbClr val="333333"/>
                </a:solidFill>
              </a:rPr>
              <a:t>Bassis</a:t>
            </a:r>
            <a:r>
              <a:rPr lang="en-US" sz="2000">
                <a:solidFill>
                  <a:srgbClr val="333333"/>
                </a:solidFill>
              </a:rPr>
              <a:t> (UM), Darin Comeau (LANL), Matt Dunlop (NYU), Katherine Evans (ORNL), Matthew Hoffman (LANL), John Jakeman (SNL), Sam Kachuck (UM), Joseph Kennedy (ORNL), Dan Martin (LBNL), Mauro Perego (SNL), Mark Petersen (LANL), Andrew Salinger (SNL), Adam Schneider (UCI), Chad Sockwell (SNL), Georg Stadler (NYU), Irina </a:t>
            </a:r>
            <a:r>
              <a:rPr lang="en-US" sz="2000" err="1">
                <a:solidFill>
                  <a:srgbClr val="333333"/>
                </a:solidFill>
              </a:rPr>
              <a:t>Tezaur</a:t>
            </a:r>
            <a:r>
              <a:rPr lang="en-US" sz="2000">
                <a:solidFill>
                  <a:srgbClr val="333333"/>
                </a:solidFill>
              </a:rPr>
              <a:t> (SNL), Raymond </a:t>
            </a:r>
            <a:r>
              <a:rPr lang="en-US" sz="2000" err="1">
                <a:solidFill>
                  <a:srgbClr val="333333"/>
                </a:solidFill>
              </a:rPr>
              <a:t>Tuminaro</a:t>
            </a:r>
            <a:r>
              <a:rPr lang="en-US" sz="2000">
                <a:solidFill>
                  <a:srgbClr val="333333"/>
                </a:solidFill>
              </a:rPr>
              <a:t> (SNL), Brian Van </a:t>
            </a:r>
            <a:r>
              <a:rPr lang="en-US" sz="2000" err="1">
                <a:solidFill>
                  <a:srgbClr val="333333"/>
                </a:solidFill>
              </a:rPr>
              <a:t>Straalen</a:t>
            </a:r>
            <a:r>
              <a:rPr lang="en-US" sz="2000">
                <a:solidFill>
                  <a:srgbClr val="333333"/>
                </a:solidFill>
              </a:rPr>
              <a:t> (LBNL), Jerry Watkin (SNL), Tong Zhang (LANL)</a:t>
            </a:r>
            <a:endParaRPr lang="en-US" sz="2000">
              <a:cs typeface="Calibri"/>
            </a:endParaRPr>
          </a:p>
        </p:txBody>
      </p:sp>
      <p:sp>
        <p:nvSpPr>
          <p:cNvPr id="150" name="Google Shape;30;p4">
            <a:extLst>
              <a:ext uri="{FF2B5EF4-FFF2-40B4-BE49-F238E27FC236}">
                <a16:creationId xmlns:a16="http://schemas.microsoft.com/office/drawing/2014/main" id="{12FBD388-1CE7-41A8-AE97-EBA549462301}"/>
              </a:ext>
            </a:extLst>
          </p:cNvPr>
          <p:cNvSpPr txBox="1"/>
          <p:nvPr/>
        </p:nvSpPr>
        <p:spPr>
          <a:xfrm>
            <a:off x="26066414" y="30043139"/>
            <a:ext cx="18806480" cy="2194080"/>
          </a:xfrm>
          <a:prstGeom prst="rect">
            <a:avLst/>
          </a:prstGeom>
          <a:noFill/>
          <a:ln>
            <a:noFill/>
          </a:ln>
        </p:spPr>
        <p:txBody>
          <a:bodyPr spcFirstLastPara="1" wrap="square" lIns="170660" tIns="170660" rIns="170660" bIns="170660"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nSpc>
                <a:spcPct val="115000"/>
              </a:lnSpc>
              <a:buClr>
                <a:schemeClr val="dk1"/>
              </a:buClr>
              <a:buSzPts val="2200"/>
            </a:pPr>
            <a:r>
              <a:rPr lang="en-US" sz="6720" u="sng">
                <a:solidFill>
                  <a:schemeClr val="hlink"/>
                </a:solidFill>
                <a:latin typeface="Calibri"/>
                <a:ea typeface="Calibri"/>
                <a:cs typeface="Calibri"/>
                <a:sym typeface="Calibri"/>
                <a:hlinkClick r:id="rId2"/>
              </a:rPr>
              <a:t>https://doe-prospect.github.io/</a:t>
            </a:r>
            <a:endParaRPr sz="6720" u="sng">
              <a:solidFill>
                <a:schemeClr val="hlink"/>
              </a:solidFill>
              <a:latin typeface="Calibri"/>
              <a:ea typeface="Calibri"/>
              <a:cs typeface="Calibri"/>
              <a:sym typeface="Calibri"/>
              <a:hlinkClick r:id="rId2"/>
            </a:endParaRPr>
          </a:p>
          <a:p>
            <a:endParaRPr sz="2613"/>
          </a:p>
        </p:txBody>
      </p:sp>
      <p:pic>
        <p:nvPicPr>
          <p:cNvPr id="151" name="Google Shape;31;p4">
            <a:extLst>
              <a:ext uri="{FF2B5EF4-FFF2-40B4-BE49-F238E27FC236}">
                <a16:creationId xmlns:a16="http://schemas.microsoft.com/office/drawing/2014/main" id="{06DE7CE7-DDE3-4DBF-8C05-427A3C0EFCA6}"/>
              </a:ext>
            </a:extLst>
          </p:cNvPr>
          <p:cNvPicPr preferRelativeResize="0"/>
          <p:nvPr/>
        </p:nvPicPr>
        <p:blipFill>
          <a:blip r:embed="rId3">
            <a:alphaModFix/>
          </a:blip>
          <a:stretch>
            <a:fillRect/>
          </a:stretch>
        </p:blipFill>
        <p:spPr>
          <a:xfrm>
            <a:off x="38753764" y="29851209"/>
            <a:ext cx="6947710" cy="2084322"/>
          </a:xfrm>
          <a:prstGeom prst="rect">
            <a:avLst/>
          </a:prstGeom>
          <a:noFill/>
          <a:ln>
            <a:noFill/>
          </a:ln>
        </p:spPr>
      </p:pic>
      <p:sp>
        <p:nvSpPr>
          <p:cNvPr id="157" name="Google Shape;37;p4">
            <a:extLst>
              <a:ext uri="{FF2B5EF4-FFF2-40B4-BE49-F238E27FC236}">
                <a16:creationId xmlns:a16="http://schemas.microsoft.com/office/drawing/2014/main" id="{37532EAC-8491-4B02-8F00-7951454D691F}"/>
              </a:ext>
            </a:extLst>
          </p:cNvPr>
          <p:cNvSpPr txBox="1"/>
          <p:nvPr/>
        </p:nvSpPr>
        <p:spPr>
          <a:xfrm>
            <a:off x="19351293" y="4339587"/>
            <a:ext cx="11775134" cy="1684921"/>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ctr">
              <a:buSzPts val="9900"/>
            </a:pPr>
            <a:r>
              <a:rPr lang="en-US" sz="8950">
                <a:latin typeface="Calibri"/>
                <a:ea typeface="Calibri"/>
                <a:cs typeface="Calibri"/>
                <a:sym typeface="Calibri"/>
              </a:rPr>
              <a:t>Optimization </a:t>
            </a:r>
            <a:endParaRPr lang="en-US" sz="8950">
              <a:latin typeface="Calibri"/>
              <a:ea typeface="Calibri"/>
              <a:cs typeface="Calibri"/>
            </a:endParaRPr>
          </a:p>
        </p:txBody>
      </p:sp>
      <p:sp>
        <p:nvSpPr>
          <p:cNvPr id="171" name="Google Shape;51;p4">
            <a:extLst>
              <a:ext uri="{FF2B5EF4-FFF2-40B4-BE49-F238E27FC236}">
                <a16:creationId xmlns:a16="http://schemas.microsoft.com/office/drawing/2014/main" id="{6B97D19B-7942-4216-9ABC-30B61E122131}"/>
              </a:ext>
            </a:extLst>
          </p:cNvPr>
          <p:cNvSpPr txBox="1"/>
          <p:nvPr/>
        </p:nvSpPr>
        <p:spPr>
          <a:xfrm>
            <a:off x="35545860" y="4581190"/>
            <a:ext cx="14253120" cy="2030560"/>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ctr">
              <a:buSzPts val="9900"/>
            </a:pPr>
            <a:r>
              <a:rPr lang="en-US" sz="8960">
                <a:latin typeface="Calibri"/>
                <a:ea typeface="Calibri"/>
                <a:cs typeface="Calibri"/>
                <a:sym typeface="Calibri"/>
              </a:rPr>
              <a:t>Uncertainty Quantification</a:t>
            </a:r>
            <a:endParaRPr sz="8960">
              <a:latin typeface="Calibri"/>
              <a:ea typeface="Calibri"/>
              <a:cs typeface="Calibri"/>
              <a:sym typeface="Calibri"/>
            </a:endParaRPr>
          </a:p>
        </p:txBody>
      </p:sp>
      <p:sp>
        <p:nvSpPr>
          <p:cNvPr id="59" name="Google Shape;76;p4">
            <a:extLst>
              <a:ext uri="{FF2B5EF4-FFF2-40B4-BE49-F238E27FC236}">
                <a16:creationId xmlns:a16="http://schemas.microsoft.com/office/drawing/2014/main" id="{1A6E1973-ADDB-0244-B38C-DDC371C75EA0}"/>
              </a:ext>
            </a:extLst>
          </p:cNvPr>
          <p:cNvSpPr txBox="1"/>
          <p:nvPr/>
        </p:nvSpPr>
        <p:spPr>
          <a:xfrm>
            <a:off x="34819050" y="6235428"/>
            <a:ext cx="15654800" cy="6066723"/>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r>
              <a:rPr lang="en-US" sz="4000" b="1">
                <a:latin typeface="Calibri"/>
                <a:ea typeface="Calibri"/>
                <a:cs typeface="Calibri"/>
                <a:sym typeface="Calibri"/>
              </a:rPr>
              <a:t>Goals: </a:t>
            </a:r>
            <a:endParaRPr sz="3200">
              <a:latin typeface="Calibri"/>
              <a:ea typeface="Calibri"/>
              <a:cs typeface="Calibri"/>
              <a:sym typeface="Calibri"/>
            </a:endParaRPr>
          </a:p>
          <a:p>
            <a:pPr marL="533400" indent="-533400" algn="just">
              <a:buSzPts val="3600"/>
              <a:buFont typeface="Calibri"/>
              <a:buChar char="•"/>
            </a:pPr>
            <a:r>
              <a:rPr lang="en-US" sz="2800">
                <a:latin typeface="Calibri"/>
                <a:ea typeface="Calibri"/>
                <a:cs typeface="Calibri"/>
                <a:sym typeface="Calibri"/>
              </a:rPr>
              <a:t>Estimate uncertainty in projections of sea-level rise from ice sheet model simulations, with a particular focus on uncertainties resulting from high-dimensional parameter fields.</a:t>
            </a:r>
          </a:p>
          <a:p>
            <a:pPr algn="just">
              <a:buSzPts val="3600"/>
            </a:pPr>
            <a:br>
              <a:rPr lang="en-US" sz="2800">
                <a:latin typeface="Calibri"/>
                <a:ea typeface="Calibri"/>
                <a:cs typeface="Calibri"/>
                <a:sym typeface="Calibri"/>
              </a:rPr>
            </a:br>
            <a:endParaRPr lang="en-US" sz="2800">
              <a:latin typeface="Calibri"/>
              <a:ea typeface="Calibri"/>
              <a:cs typeface="Calibri"/>
            </a:endParaRPr>
          </a:p>
          <a:p>
            <a:pPr algn="just">
              <a:buSzPts val="3600"/>
            </a:pPr>
            <a:r>
              <a:rPr lang="en-US" sz="4000" b="1">
                <a:latin typeface="Calibri"/>
                <a:ea typeface="Calibri"/>
                <a:cs typeface="Calibri"/>
                <a:sym typeface="Calibri"/>
              </a:rPr>
              <a:t>Progress:</a:t>
            </a:r>
            <a:endParaRPr lang="en-US" sz="4000" b="1">
              <a:latin typeface="Calibri"/>
              <a:ea typeface="Calibri"/>
              <a:cs typeface="Calibri"/>
            </a:endParaRPr>
          </a:p>
          <a:p>
            <a:pPr marL="571500" indent="-571500" algn="just">
              <a:buSzPts val="3600"/>
              <a:buFont typeface="Arial" panose="020B0604020202020204" pitchFamily="34" charset="0"/>
              <a:buChar char="•"/>
            </a:pPr>
            <a:r>
              <a:rPr lang="en-US" sz="2800">
                <a:latin typeface="Calibri"/>
                <a:ea typeface="Calibri"/>
                <a:cs typeface="Calibri"/>
              </a:rPr>
              <a:t>dimension reduction and Bayesian inference to compute posterior distribution of basal friction field</a:t>
            </a:r>
          </a:p>
          <a:p>
            <a:pPr marL="571500" indent="-571500" algn="just">
              <a:buFont typeface="Arial" panose="020B0604020202020204" pitchFamily="34" charset="0"/>
              <a:buChar char="•"/>
            </a:pPr>
            <a:r>
              <a:rPr lang="en-US" sz="2800">
                <a:latin typeface="Calibri"/>
                <a:ea typeface="Calibri"/>
                <a:cs typeface="Calibri"/>
              </a:rPr>
              <a:t>propagated samples from this distribution through transient model</a:t>
            </a:r>
          </a:p>
          <a:p>
            <a:pPr marL="571500" indent="-571500" algn="just">
              <a:buFont typeface="Arial" panose="020B0604020202020204" pitchFamily="34" charset="0"/>
              <a:buChar char="•"/>
            </a:pPr>
            <a:r>
              <a:rPr lang="en-US" sz="2800">
                <a:latin typeface="Calibri"/>
                <a:ea typeface="Calibri"/>
                <a:cs typeface="Calibri"/>
              </a:rPr>
              <a:t>developed suite of models with varying fidelity (Stokes, Blatter-</a:t>
            </a:r>
            <a:r>
              <a:rPr lang="en-US" sz="2800" err="1">
                <a:latin typeface="Calibri"/>
                <a:ea typeface="Calibri"/>
                <a:cs typeface="Calibri"/>
              </a:rPr>
              <a:t>Pattyn</a:t>
            </a:r>
            <a:r>
              <a:rPr lang="en-US" sz="2800">
                <a:latin typeface="Calibri"/>
                <a:ea typeface="Calibri"/>
                <a:cs typeface="Calibri"/>
              </a:rPr>
              <a:t> (BP), and Shallow Ice Approximation (SIA)) and idealized test cases to systematically study prospects and limitation of UQ algorithms.</a:t>
            </a:r>
          </a:p>
          <a:p>
            <a:pPr algn="just">
              <a:buFont typeface="Arial" panose="020B0604020202020204" pitchFamily="34" charset="0"/>
              <a:buChar char="•"/>
            </a:pPr>
            <a:endParaRPr lang="en-US" sz="3600" b="1">
              <a:latin typeface="Calibri"/>
              <a:ea typeface="+mn-lt"/>
              <a:cs typeface="Calibri"/>
            </a:endParaRPr>
          </a:p>
          <a:p>
            <a:pPr marL="571500" indent="-571500" algn="just">
              <a:buFont typeface="Arial,Sans-Serif" panose="020B0604020202020204" pitchFamily="34" charset="0"/>
              <a:buChar char="•"/>
            </a:pPr>
            <a:endParaRPr lang="en-US" sz="4000">
              <a:latin typeface="Calibri"/>
              <a:ea typeface="Calibri"/>
              <a:cs typeface="Calibri"/>
            </a:endParaRPr>
          </a:p>
          <a:p>
            <a:endParaRPr lang="en-US" sz="4800">
              <a:latin typeface="Calibri"/>
              <a:ea typeface="Calibri"/>
              <a:cs typeface="Calibri"/>
            </a:endParaRPr>
          </a:p>
        </p:txBody>
      </p:sp>
      <p:sp>
        <p:nvSpPr>
          <p:cNvPr id="60" name="Google Shape;76;p4">
            <a:extLst>
              <a:ext uri="{FF2B5EF4-FFF2-40B4-BE49-F238E27FC236}">
                <a16:creationId xmlns:a16="http://schemas.microsoft.com/office/drawing/2014/main" id="{89BC6CE2-CB7A-0342-A77B-B55EAD023C55}"/>
              </a:ext>
            </a:extLst>
          </p:cNvPr>
          <p:cNvSpPr txBox="1"/>
          <p:nvPr/>
        </p:nvSpPr>
        <p:spPr>
          <a:xfrm>
            <a:off x="17744842" y="6179061"/>
            <a:ext cx="16068867" cy="8153541"/>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r>
              <a:rPr lang="en-US" sz="3600" b="1">
                <a:latin typeface="Calibri"/>
                <a:ea typeface="Calibri"/>
                <a:cs typeface="Calibri"/>
                <a:sym typeface="Calibri"/>
              </a:rPr>
              <a:t>Goals: </a:t>
            </a:r>
            <a:endParaRPr lang="en-US" sz="3600">
              <a:latin typeface="Calibri"/>
              <a:ea typeface="Calibri"/>
              <a:cs typeface="Calibri"/>
            </a:endParaRPr>
          </a:p>
          <a:p>
            <a:pPr algn="just">
              <a:buSzPts val="3600"/>
            </a:pPr>
            <a:r>
              <a:rPr lang="en-US" sz="2800">
                <a:latin typeface="Calibri"/>
                <a:ea typeface="Calibri"/>
                <a:cs typeface="Calibri"/>
              </a:rPr>
              <a:t>Several processes critical for the accurate modeling of ice sheets (e.g., internal rheological and basal properties) cannot be observed directly and therefore must be inferred by combining observational data and ice sheet models. This results in an optimization problem constrained by ice sheet model equations. </a:t>
            </a:r>
          </a:p>
          <a:p>
            <a:pPr algn="just">
              <a:buSzPts val="3600"/>
            </a:pPr>
            <a:br>
              <a:rPr lang="en-US" sz="2800">
                <a:cs typeface="Calibri"/>
              </a:rPr>
            </a:br>
            <a:br>
              <a:rPr lang="en-US" sz="2150"/>
            </a:br>
            <a:br>
              <a:rPr lang="en-US" sz="2150"/>
            </a:br>
            <a:br>
              <a:rPr lang="en-US" sz="2150"/>
            </a:br>
            <a:br>
              <a:rPr lang="en-US" sz="2150"/>
            </a:br>
            <a:br>
              <a:rPr lang="en-US" sz="2150"/>
            </a:br>
            <a:br>
              <a:rPr lang="en-US" sz="2150"/>
            </a:br>
            <a:br>
              <a:rPr lang="en-US" sz="2150"/>
            </a:br>
            <a:br>
              <a:rPr lang="en-US" sz="2150"/>
            </a:br>
            <a:br>
              <a:rPr lang="en-US" sz="2150"/>
            </a:br>
            <a:endParaRPr lang="en-US" sz="2800">
              <a:latin typeface="Calibri"/>
              <a:ea typeface="Calibri"/>
              <a:cs typeface="Calibri"/>
            </a:endParaRPr>
          </a:p>
          <a:p>
            <a:pPr algn="just"/>
            <a:r>
              <a:rPr lang="en-US" sz="2800">
                <a:latin typeface="Calibri"/>
                <a:ea typeface="Calibri"/>
                <a:cs typeface="Calibri"/>
              </a:rPr>
              <a:t>MALI and BISICLES already employ several modern optimization methods (see below). However, </a:t>
            </a:r>
            <a:r>
              <a:rPr lang="en-US" sz="2800" i="1" err="1">
                <a:latin typeface="Calibri"/>
                <a:ea typeface="Calibri"/>
                <a:cs typeface="Calibri"/>
              </a:rPr>
              <a:t>ProSPect</a:t>
            </a:r>
            <a:r>
              <a:rPr lang="en-US" sz="2800">
                <a:latin typeface="Calibri"/>
                <a:ea typeface="Calibri"/>
                <a:cs typeface="Calibri"/>
              </a:rPr>
              <a:t> aims to offer and perfect new methods that not only provide a best match to the observed ice sheet </a:t>
            </a:r>
            <a:r>
              <a:rPr lang="en-US" sz="2800" i="1">
                <a:latin typeface="Calibri"/>
                <a:ea typeface="Calibri"/>
                <a:cs typeface="Calibri"/>
              </a:rPr>
              <a:t>state </a:t>
            </a:r>
            <a:r>
              <a:rPr lang="en-US" sz="2800">
                <a:latin typeface="Calibri"/>
                <a:ea typeface="Calibri"/>
                <a:cs typeface="Calibri"/>
              </a:rPr>
              <a:t>but also to </a:t>
            </a:r>
            <a:r>
              <a:rPr lang="en-US" sz="2800" i="1">
                <a:latin typeface="Calibri"/>
                <a:ea typeface="Calibri"/>
                <a:cs typeface="Calibri"/>
              </a:rPr>
              <a:t>tendencies</a:t>
            </a:r>
            <a:r>
              <a:rPr lang="en-US" sz="2800">
                <a:latin typeface="Calibri"/>
                <a:ea typeface="Calibri"/>
                <a:cs typeface="Calibri"/>
              </a:rPr>
              <a:t>,</a:t>
            </a:r>
            <a:r>
              <a:rPr lang="en-US" sz="2800" i="1">
                <a:latin typeface="Calibri"/>
                <a:ea typeface="Calibri"/>
                <a:cs typeface="Calibri"/>
              </a:rPr>
              <a:t> </a:t>
            </a:r>
            <a:r>
              <a:rPr lang="en-US" sz="2800">
                <a:latin typeface="Calibri"/>
                <a:ea typeface="Calibri"/>
                <a:cs typeface="Calibri"/>
              </a:rPr>
              <a:t>while simultaneously enforcing that the initial state is self-consistent with the model physics (momentum, temperature, hydrology)</a:t>
            </a:r>
            <a:r>
              <a:rPr lang="en-US" sz="2800" i="1">
                <a:latin typeface="Calibri"/>
                <a:ea typeface="Calibri"/>
                <a:cs typeface="Calibri"/>
              </a:rPr>
              <a:t>.</a:t>
            </a:r>
            <a:r>
              <a:rPr lang="en-US" sz="2800">
                <a:latin typeface="Calibri"/>
                <a:ea typeface="Calibri"/>
                <a:cs typeface="Calibri"/>
              </a:rPr>
              <a:t> This is critically important when generating initial conditions targeted for use with coupled Earth System Models like E3SM.</a:t>
            </a:r>
          </a:p>
        </p:txBody>
      </p:sp>
      <p:sp>
        <p:nvSpPr>
          <p:cNvPr id="61" name="Google Shape;76;p4">
            <a:extLst>
              <a:ext uri="{FF2B5EF4-FFF2-40B4-BE49-F238E27FC236}">
                <a16:creationId xmlns:a16="http://schemas.microsoft.com/office/drawing/2014/main" id="{F24B99BE-FB2F-FF48-BC5F-E2235E55BB97}"/>
              </a:ext>
            </a:extLst>
          </p:cNvPr>
          <p:cNvSpPr txBox="1"/>
          <p:nvPr/>
        </p:nvSpPr>
        <p:spPr>
          <a:xfrm>
            <a:off x="1059957" y="6020781"/>
            <a:ext cx="15829063" cy="1541091"/>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r>
              <a:rPr lang="en-US" sz="3600" b="1" dirty="0">
                <a:latin typeface="Calibri"/>
                <a:ea typeface="Calibri"/>
                <a:cs typeface="Calibri"/>
                <a:sym typeface="Calibri"/>
              </a:rPr>
              <a:t>Goals: </a:t>
            </a:r>
            <a:endParaRPr sz="3600" dirty="0">
              <a:latin typeface="Calibri"/>
              <a:ea typeface="Calibri"/>
              <a:cs typeface="Calibri"/>
              <a:sym typeface="Calibri"/>
            </a:endParaRPr>
          </a:p>
          <a:p>
            <a:pPr algn="just">
              <a:buSzPts val="3600"/>
            </a:pPr>
            <a:r>
              <a:rPr lang="en-US" sz="2800" dirty="0">
                <a:latin typeface="Calibri"/>
                <a:ea typeface="Calibri"/>
                <a:cs typeface="Calibri"/>
              </a:rPr>
              <a:t>Improve time-to-solution and scalability of BISICLES and MALI on new and existing high performance computing architectures</a:t>
            </a:r>
          </a:p>
        </p:txBody>
      </p:sp>
      <p:sp>
        <p:nvSpPr>
          <p:cNvPr id="16" name="Google Shape;37;p4">
            <a:extLst>
              <a:ext uri="{FF2B5EF4-FFF2-40B4-BE49-F238E27FC236}">
                <a16:creationId xmlns:a16="http://schemas.microsoft.com/office/drawing/2014/main" id="{74AFFBA9-7397-4F4C-B0FC-DBDFAEDA2A4F}"/>
              </a:ext>
            </a:extLst>
          </p:cNvPr>
          <p:cNvSpPr txBox="1"/>
          <p:nvPr/>
        </p:nvSpPr>
        <p:spPr>
          <a:xfrm>
            <a:off x="1060292" y="4324885"/>
            <a:ext cx="16118399" cy="1689570"/>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ctr">
              <a:buSzPts val="9900"/>
            </a:pPr>
            <a:r>
              <a:rPr lang="en-US" sz="8960">
                <a:latin typeface="Calibri"/>
                <a:ea typeface="Calibri"/>
                <a:cs typeface="Calibri"/>
                <a:sym typeface="Calibri"/>
              </a:rPr>
              <a:t>Performance</a:t>
            </a:r>
            <a:endParaRPr sz="8960">
              <a:latin typeface="Calibri"/>
              <a:ea typeface="Calibri"/>
              <a:cs typeface="Calibri"/>
              <a:sym typeface="Calibri"/>
            </a:endParaRPr>
          </a:p>
        </p:txBody>
      </p:sp>
      <p:pic>
        <p:nvPicPr>
          <p:cNvPr id="2" name="Picture 2">
            <a:extLst>
              <a:ext uri="{FF2B5EF4-FFF2-40B4-BE49-F238E27FC236}">
                <a16:creationId xmlns:a16="http://schemas.microsoft.com/office/drawing/2014/main" id="{A0C14F5F-1FA7-4A72-892A-8CD7CD9669C9}"/>
              </a:ext>
            </a:extLst>
          </p:cNvPr>
          <p:cNvPicPr>
            <a:picLocks noChangeAspect="1"/>
          </p:cNvPicPr>
          <p:nvPr/>
        </p:nvPicPr>
        <p:blipFill>
          <a:blip r:embed="rId4"/>
          <a:stretch>
            <a:fillRect/>
          </a:stretch>
        </p:blipFill>
        <p:spPr>
          <a:xfrm>
            <a:off x="35844527" y="11712919"/>
            <a:ext cx="13242737" cy="5552340"/>
          </a:xfrm>
          <a:prstGeom prst="rect">
            <a:avLst/>
          </a:prstGeom>
        </p:spPr>
      </p:pic>
      <p:sp>
        <p:nvSpPr>
          <p:cNvPr id="23" name="Google Shape;76;p4">
            <a:extLst>
              <a:ext uri="{FF2B5EF4-FFF2-40B4-BE49-F238E27FC236}">
                <a16:creationId xmlns:a16="http://schemas.microsoft.com/office/drawing/2014/main" id="{FFF1DD13-3C87-437E-98ED-DB6C0EAC11B8}"/>
              </a:ext>
            </a:extLst>
          </p:cNvPr>
          <p:cNvSpPr txBox="1"/>
          <p:nvPr/>
        </p:nvSpPr>
        <p:spPr>
          <a:xfrm>
            <a:off x="1063951" y="7568364"/>
            <a:ext cx="16111011" cy="694866"/>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r>
              <a:rPr lang="en-US" sz="3600" b="1">
                <a:latin typeface="Calibri"/>
                <a:ea typeface="+mn-lt"/>
                <a:cs typeface="Calibri"/>
                <a:sym typeface="Calibri"/>
              </a:rPr>
              <a:t>Progress: </a:t>
            </a:r>
            <a:endParaRPr lang="en-US" sz="3600">
              <a:latin typeface="Calibri"/>
              <a:ea typeface="Calibri"/>
              <a:cs typeface="Calibri"/>
            </a:endParaRPr>
          </a:p>
        </p:txBody>
      </p:sp>
      <p:sp>
        <p:nvSpPr>
          <p:cNvPr id="24" name="Google Shape;76;p4">
            <a:extLst>
              <a:ext uri="{FF2B5EF4-FFF2-40B4-BE49-F238E27FC236}">
                <a16:creationId xmlns:a16="http://schemas.microsoft.com/office/drawing/2014/main" id="{36FED44C-9895-41BD-BB70-C5B07095941E}"/>
              </a:ext>
            </a:extLst>
          </p:cNvPr>
          <p:cNvSpPr txBox="1"/>
          <p:nvPr/>
        </p:nvSpPr>
        <p:spPr>
          <a:xfrm>
            <a:off x="1068457" y="8363053"/>
            <a:ext cx="8508470" cy="4050613"/>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buSzPts val="3600"/>
            </a:pPr>
            <a:r>
              <a:rPr lang="en-US" sz="2800" u="sng" dirty="0">
                <a:ea typeface="+mn-lt"/>
                <a:cs typeface="+mn-lt"/>
              </a:rPr>
              <a:t>Performance Portability</a:t>
            </a:r>
            <a:r>
              <a:rPr lang="en-US" sz="2800" dirty="0">
                <a:ea typeface="+mn-lt"/>
                <a:cs typeface="+mn-lt"/>
              </a:rPr>
              <a:t>: </a:t>
            </a:r>
            <a:endParaRPr lang="en-US" dirty="0">
              <a:cs typeface="Calibri" panose="020F0502020204030204"/>
            </a:endParaRPr>
          </a:p>
          <a:p>
            <a:pPr marL="457200" indent="-457200" algn="just">
              <a:buSzPts val="3600"/>
              <a:buFont typeface="Arial"/>
              <a:buChar char="•"/>
            </a:pPr>
            <a:r>
              <a:rPr lang="en-US" sz="2800" dirty="0">
                <a:ea typeface="+mn-lt"/>
                <a:cs typeface="+mn-lt"/>
              </a:rPr>
              <a:t>In order to run effectively on new and emerging architectures (e.g. GPUs), MALI has adopted the </a:t>
            </a:r>
            <a:r>
              <a:rPr lang="en-US" sz="2800" dirty="0" err="1">
                <a:ea typeface="+mn-lt"/>
                <a:cs typeface="+mn-lt"/>
              </a:rPr>
              <a:t>Kokkos</a:t>
            </a:r>
            <a:r>
              <a:rPr lang="en-US" sz="2800" dirty="0">
                <a:ea typeface="+mn-lt"/>
                <a:cs typeface="+mn-lt"/>
              </a:rPr>
              <a:t> programming model for on-node parallelism. The results show a speedup over traditional MPI-only simulations for the finite element assembly process of the Greenland ice sheet (4km-20km) on multiple supercomputing architectures without architecture dependent code optimizations.</a:t>
            </a:r>
          </a:p>
          <a:p>
            <a:pPr>
              <a:buSzPts val="3600"/>
            </a:pPr>
            <a:endParaRPr lang="en-US" sz="4000">
              <a:cs typeface="Calibri" panose="020F0502020204030204"/>
            </a:endParaRPr>
          </a:p>
        </p:txBody>
      </p:sp>
      <p:pic>
        <p:nvPicPr>
          <p:cNvPr id="3" name="Picture 4" descr="A close up of a map&#10;&#10;Description generated with very high confidence">
            <a:extLst>
              <a:ext uri="{FF2B5EF4-FFF2-40B4-BE49-F238E27FC236}">
                <a16:creationId xmlns:a16="http://schemas.microsoft.com/office/drawing/2014/main" id="{9A297384-6AAA-4C5D-9D34-6E7030DC833B}"/>
              </a:ext>
            </a:extLst>
          </p:cNvPr>
          <p:cNvPicPr>
            <a:picLocks noChangeAspect="1"/>
          </p:cNvPicPr>
          <p:nvPr/>
        </p:nvPicPr>
        <p:blipFill rotWithShape="1">
          <a:blip r:embed="rId5"/>
          <a:srcRect l="109" t="-142" b="12463"/>
          <a:stretch/>
        </p:blipFill>
        <p:spPr>
          <a:xfrm>
            <a:off x="923732" y="17856064"/>
            <a:ext cx="6604099" cy="3886066"/>
          </a:xfrm>
          <a:prstGeom prst="rect">
            <a:avLst/>
          </a:prstGeom>
        </p:spPr>
      </p:pic>
      <p:sp>
        <p:nvSpPr>
          <p:cNvPr id="29" name="Google Shape;76;p4">
            <a:extLst>
              <a:ext uri="{FF2B5EF4-FFF2-40B4-BE49-F238E27FC236}">
                <a16:creationId xmlns:a16="http://schemas.microsoft.com/office/drawing/2014/main" id="{0332C7E6-E08C-416A-9AF7-9804A23E17FB}"/>
              </a:ext>
            </a:extLst>
          </p:cNvPr>
          <p:cNvSpPr txBox="1"/>
          <p:nvPr/>
        </p:nvSpPr>
        <p:spPr>
          <a:xfrm>
            <a:off x="25633486" y="14487203"/>
            <a:ext cx="8253333" cy="5555637"/>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r>
              <a:rPr lang="en-US" sz="3600" b="1">
                <a:latin typeface="Calibri"/>
                <a:ea typeface="Calibri"/>
                <a:cs typeface="Calibri"/>
                <a:sym typeface="Calibri"/>
              </a:rPr>
              <a:t>Progress:</a:t>
            </a:r>
            <a:endParaRPr lang="en-US" sz="3600">
              <a:cs typeface="Calibri"/>
            </a:endParaRPr>
          </a:p>
          <a:p>
            <a:pPr algn="just">
              <a:buSzPts val="3600"/>
            </a:pPr>
            <a:r>
              <a:rPr lang="en-US" sz="2800">
                <a:latin typeface="Calibri"/>
                <a:ea typeface="Calibri"/>
                <a:cs typeface="Calibri"/>
              </a:rPr>
              <a:t>In addition to the commonly used objective functional for optimizing the ice sheet velocity field (given an assumed geometry), we have introduced new observational constraints and new parameters specifically targeting an improved match to important ice sheet model </a:t>
            </a:r>
            <a:r>
              <a:rPr lang="en-US" sz="2800" i="1">
                <a:latin typeface="Calibri"/>
                <a:ea typeface="Calibri"/>
                <a:cs typeface="Calibri"/>
              </a:rPr>
              <a:t>tendencies</a:t>
            </a:r>
            <a:r>
              <a:rPr lang="en-US" sz="2800">
                <a:latin typeface="Calibri"/>
                <a:ea typeface="Calibri"/>
                <a:cs typeface="Calibri"/>
              </a:rPr>
              <a:t> (like the rate of thickness change). Moreover we are enforcing that the initial state is self-consistent with the temperature. </a:t>
            </a:r>
          </a:p>
          <a:p>
            <a:pPr algn="just">
              <a:buSzPts val="3600"/>
            </a:pPr>
            <a:r>
              <a:rPr lang="en-US" sz="2800">
                <a:latin typeface="Calibri"/>
                <a:ea typeface="Calibri"/>
                <a:cs typeface="Calibri"/>
              </a:rPr>
              <a:t>Here (on the left and below) we present results related to the initialization of the </a:t>
            </a:r>
            <a:r>
              <a:rPr lang="en-US" sz="2800" err="1">
                <a:ea typeface="+mn-lt"/>
                <a:cs typeface="+mn-lt"/>
              </a:rPr>
              <a:t>Isunnguata</a:t>
            </a:r>
            <a:r>
              <a:rPr lang="en-US" sz="2800">
                <a:ea typeface="+mn-lt"/>
                <a:cs typeface="+mn-lt"/>
              </a:rPr>
              <a:t> </a:t>
            </a:r>
            <a:r>
              <a:rPr lang="en-US" sz="2800" err="1">
                <a:ea typeface="+mn-lt"/>
                <a:cs typeface="+mn-lt"/>
              </a:rPr>
              <a:t>Sermia</a:t>
            </a:r>
            <a:r>
              <a:rPr lang="en-US" sz="2800">
                <a:ea typeface="+mn-lt"/>
                <a:cs typeface="+mn-lt"/>
              </a:rPr>
              <a:t> glacier from Western Greenland.</a:t>
            </a:r>
            <a:endParaRPr lang="en-US" sz="2800">
              <a:cs typeface="Calibri"/>
            </a:endParaRPr>
          </a:p>
        </p:txBody>
      </p:sp>
      <p:sp>
        <p:nvSpPr>
          <p:cNvPr id="34" name="TextBox 33">
            <a:extLst>
              <a:ext uri="{FF2B5EF4-FFF2-40B4-BE49-F238E27FC236}">
                <a16:creationId xmlns:a16="http://schemas.microsoft.com/office/drawing/2014/main" id="{F9468989-2BC8-427B-8308-7BD8E3A7E07C}"/>
              </a:ext>
            </a:extLst>
          </p:cNvPr>
          <p:cNvSpPr txBox="1"/>
          <p:nvPr/>
        </p:nvSpPr>
        <p:spPr>
          <a:xfrm>
            <a:off x="29138121" y="8880179"/>
            <a:ext cx="4758700" cy="2291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Left: </a:t>
            </a:r>
            <a:r>
              <a:rPr lang="en-US" sz="2400"/>
              <a:t>Observed Antarctic ice sheet surface velocities and modeled surface velocities from BISICLES and MALI. Model-based velocities shown here rely on the "basic" optimization schemes discussion below.</a:t>
            </a:r>
            <a:endParaRPr lang="en-US">
              <a:cs typeface="Calibri" panose="020F0502020204030204"/>
            </a:endParaRPr>
          </a:p>
        </p:txBody>
      </p:sp>
      <p:pic>
        <p:nvPicPr>
          <p:cNvPr id="31" name="Picture 31" descr="A picture containing animal, map, invertebrate&#10;&#10;Description generated with very high confidence">
            <a:extLst>
              <a:ext uri="{FF2B5EF4-FFF2-40B4-BE49-F238E27FC236}">
                <a16:creationId xmlns:a16="http://schemas.microsoft.com/office/drawing/2014/main" id="{7530AA1B-AE0E-4FA3-A13F-523756D858D0}"/>
              </a:ext>
            </a:extLst>
          </p:cNvPr>
          <p:cNvPicPr>
            <a:picLocks noChangeAspect="1"/>
          </p:cNvPicPr>
          <p:nvPr/>
        </p:nvPicPr>
        <p:blipFill>
          <a:blip r:embed="rId6"/>
          <a:stretch>
            <a:fillRect/>
          </a:stretch>
        </p:blipFill>
        <p:spPr>
          <a:xfrm>
            <a:off x="17996619" y="8358917"/>
            <a:ext cx="11076315" cy="3254665"/>
          </a:xfrm>
          <a:prstGeom prst="rect">
            <a:avLst/>
          </a:prstGeom>
        </p:spPr>
      </p:pic>
      <p:pic>
        <p:nvPicPr>
          <p:cNvPr id="7" name="Picture 10">
            <a:extLst>
              <a:ext uri="{FF2B5EF4-FFF2-40B4-BE49-F238E27FC236}">
                <a16:creationId xmlns:a16="http://schemas.microsoft.com/office/drawing/2014/main" id="{3EF6738D-4DB6-4A16-AE02-A89224CFC54A}"/>
              </a:ext>
            </a:extLst>
          </p:cNvPr>
          <p:cNvPicPr>
            <a:picLocks noChangeAspect="1"/>
          </p:cNvPicPr>
          <p:nvPr/>
        </p:nvPicPr>
        <p:blipFill rotWithShape="1">
          <a:blip r:embed="rId7"/>
          <a:srcRect l="13180" t="16143" r="20533" b="28700"/>
          <a:stretch/>
        </p:blipFill>
        <p:spPr>
          <a:xfrm>
            <a:off x="29662977" y="24145357"/>
            <a:ext cx="3960497" cy="2158810"/>
          </a:xfrm>
          <a:prstGeom prst="rect">
            <a:avLst/>
          </a:prstGeom>
        </p:spPr>
      </p:pic>
      <p:pic>
        <p:nvPicPr>
          <p:cNvPr id="17" name="Picture 18" descr="A close up of a logo&#10;&#10;Description generated with high confidence">
            <a:extLst>
              <a:ext uri="{FF2B5EF4-FFF2-40B4-BE49-F238E27FC236}">
                <a16:creationId xmlns:a16="http://schemas.microsoft.com/office/drawing/2014/main" id="{F6320349-DCE1-46FB-9DF0-31857A9BC9E5}"/>
              </a:ext>
            </a:extLst>
          </p:cNvPr>
          <p:cNvPicPr>
            <a:picLocks noChangeAspect="1"/>
          </p:cNvPicPr>
          <p:nvPr/>
        </p:nvPicPr>
        <p:blipFill rotWithShape="1">
          <a:blip r:embed="rId8"/>
          <a:srcRect l="12717" t="23894" r="19364" b="27434"/>
          <a:stretch/>
        </p:blipFill>
        <p:spPr>
          <a:xfrm>
            <a:off x="25059736" y="24404151"/>
            <a:ext cx="4055276" cy="1901297"/>
          </a:xfrm>
          <a:prstGeom prst="rect">
            <a:avLst/>
          </a:prstGeom>
        </p:spPr>
      </p:pic>
      <p:pic>
        <p:nvPicPr>
          <p:cNvPr id="22" name="Picture 25" descr="A close up of a logo&#10;&#10;Description generated with high confidence">
            <a:extLst>
              <a:ext uri="{FF2B5EF4-FFF2-40B4-BE49-F238E27FC236}">
                <a16:creationId xmlns:a16="http://schemas.microsoft.com/office/drawing/2014/main" id="{1A15EA41-2543-4BA2-879F-4EC105A9216E}"/>
              </a:ext>
            </a:extLst>
          </p:cNvPr>
          <p:cNvPicPr>
            <a:picLocks noChangeAspect="1"/>
          </p:cNvPicPr>
          <p:nvPr/>
        </p:nvPicPr>
        <p:blipFill rotWithShape="1">
          <a:blip r:embed="rId9"/>
          <a:srcRect l="14009" t="14246" r="18130" b="27467"/>
          <a:stretch/>
        </p:blipFill>
        <p:spPr>
          <a:xfrm>
            <a:off x="25067517" y="21094977"/>
            <a:ext cx="4075085" cy="2241750"/>
          </a:xfrm>
          <a:prstGeom prst="rect">
            <a:avLst/>
          </a:prstGeom>
        </p:spPr>
      </p:pic>
      <p:pic>
        <p:nvPicPr>
          <p:cNvPr id="30" name="Picture 31" descr="A close up of a logo&#10;&#10;Description generated with high confidence">
            <a:extLst>
              <a:ext uri="{FF2B5EF4-FFF2-40B4-BE49-F238E27FC236}">
                <a16:creationId xmlns:a16="http://schemas.microsoft.com/office/drawing/2014/main" id="{DDCCDDB1-7D59-49C0-BBBE-1E8DAABBC1E6}"/>
              </a:ext>
            </a:extLst>
          </p:cNvPr>
          <p:cNvPicPr>
            <a:picLocks noChangeAspect="1"/>
          </p:cNvPicPr>
          <p:nvPr/>
        </p:nvPicPr>
        <p:blipFill rotWithShape="1">
          <a:blip r:embed="rId10"/>
          <a:srcRect l="13545" t="14847" r="18275" b="28214"/>
          <a:stretch/>
        </p:blipFill>
        <p:spPr>
          <a:xfrm>
            <a:off x="20634546" y="21091605"/>
            <a:ext cx="4072958" cy="2245954"/>
          </a:xfrm>
          <a:prstGeom prst="rect">
            <a:avLst/>
          </a:prstGeom>
        </p:spPr>
      </p:pic>
      <p:sp>
        <p:nvSpPr>
          <p:cNvPr id="49" name="TextBox 48">
            <a:extLst>
              <a:ext uri="{FF2B5EF4-FFF2-40B4-BE49-F238E27FC236}">
                <a16:creationId xmlns:a16="http://schemas.microsoft.com/office/drawing/2014/main" id="{53F9E47E-A73D-40F1-918D-FAD5C35C8952}"/>
              </a:ext>
            </a:extLst>
          </p:cNvPr>
          <p:cNvSpPr txBox="1"/>
          <p:nvPr/>
        </p:nvSpPr>
        <p:spPr>
          <a:xfrm>
            <a:off x="21460610" y="21543753"/>
            <a:ext cx="32922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observed surface velocity [m/</a:t>
            </a:r>
            <a:r>
              <a:rPr lang="en-US" err="1">
                <a:solidFill>
                  <a:schemeClr val="bg1"/>
                </a:solidFill>
                <a:cs typeface="Calibri"/>
              </a:rPr>
              <a:t>yr</a:t>
            </a:r>
            <a:r>
              <a:rPr lang="en-US">
                <a:solidFill>
                  <a:schemeClr val="bg1"/>
                </a:solidFill>
                <a:cs typeface="Calibri"/>
              </a:rPr>
              <a:t>]</a:t>
            </a:r>
          </a:p>
        </p:txBody>
      </p:sp>
      <p:sp>
        <p:nvSpPr>
          <p:cNvPr id="50" name="TextBox 49">
            <a:extLst>
              <a:ext uri="{FF2B5EF4-FFF2-40B4-BE49-F238E27FC236}">
                <a16:creationId xmlns:a16="http://schemas.microsoft.com/office/drawing/2014/main" id="{9D70AB24-6A08-40CD-BF4F-D02FB1ED1A7D}"/>
              </a:ext>
            </a:extLst>
          </p:cNvPr>
          <p:cNvSpPr txBox="1"/>
          <p:nvPr/>
        </p:nvSpPr>
        <p:spPr>
          <a:xfrm>
            <a:off x="25704808" y="24735527"/>
            <a:ext cx="32922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modeled  flux </a:t>
            </a:r>
            <a:r>
              <a:rPr lang="en-US">
                <a:solidFill>
                  <a:schemeClr val="bg1"/>
                </a:solidFill>
                <a:ea typeface="+mn-lt"/>
                <a:cs typeface="+mn-lt"/>
              </a:rPr>
              <a:t>divergence</a:t>
            </a:r>
            <a:r>
              <a:rPr lang="en-US">
                <a:solidFill>
                  <a:schemeClr val="bg1"/>
                </a:solidFill>
                <a:cs typeface="Calibri"/>
              </a:rPr>
              <a:t> [m / </a:t>
            </a:r>
            <a:r>
              <a:rPr lang="en-US" err="1">
                <a:solidFill>
                  <a:schemeClr val="bg1"/>
                </a:solidFill>
                <a:cs typeface="Calibri"/>
              </a:rPr>
              <a:t>yr</a:t>
            </a:r>
            <a:r>
              <a:rPr lang="en-US">
                <a:solidFill>
                  <a:schemeClr val="bg1"/>
                </a:solidFill>
                <a:cs typeface="Calibri"/>
              </a:rPr>
              <a:t>]</a:t>
            </a:r>
          </a:p>
        </p:txBody>
      </p:sp>
      <p:sp>
        <p:nvSpPr>
          <p:cNvPr id="51" name="TextBox 50">
            <a:extLst>
              <a:ext uri="{FF2B5EF4-FFF2-40B4-BE49-F238E27FC236}">
                <a16:creationId xmlns:a16="http://schemas.microsoft.com/office/drawing/2014/main" id="{EDC0C15E-A684-45B4-BEFF-6590A1A1B8F6}"/>
              </a:ext>
            </a:extLst>
          </p:cNvPr>
          <p:cNvSpPr txBox="1"/>
          <p:nvPr/>
        </p:nvSpPr>
        <p:spPr>
          <a:xfrm>
            <a:off x="25290739" y="21543751"/>
            <a:ext cx="41203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observed mass balance </a:t>
            </a:r>
            <a:br>
              <a:rPr lang="en-US">
                <a:solidFill>
                  <a:schemeClr val="bg1"/>
                </a:solidFill>
                <a:cs typeface="Calibri"/>
              </a:rPr>
            </a:br>
            <a:r>
              <a:rPr lang="en-US">
                <a:solidFill>
                  <a:schemeClr val="bg1"/>
                </a:solidFill>
                <a:cs typeface="Calibri"/>
              </a:rPr>
              <a:t>and  tendencies </a:t>
            </a:r>
            <a:r>
              <a:rPr lang="en-US">
                <a:solidFill>
                  <a:schemeClr val="bg1"/>
                </a:solidFill>
                <a:ea typeface="+mn-lt"/>
                <a:cs typeface="+mn-lt"/>
              </a:rPr>
              <a:t>[m / </a:t>
            </a:r>
            <a:r>
              <a:rPr lang="en-US" err="1">
                <a:solidFill>
                  <a:schemeClr val="bg1"/>
                </a:solidFill>
                <a:ea typeface="+mn-lt"/>
                <a:cs typeface="+mn-lt"/>
              </a:rPr>
              <a:t>yr</a:t>
            </a:r>
            <a:r>
              <a:rPr lang="en-US">
                <a:solidFill>
                  <a:schemeClr val="bg1"/>
                </a:solidFill>
                <a:ea typeface="+mn-lt"/>
                <a:cs typeface="+mn-lt"/>
              </a:rPr>
              <a:t>] </a:t>
            </a:r>
            <a:br>
              <a:rPr lang="en-US">
                <a:solidFill>
                  <a:schemeClr val="bg1"/>
                </a:solidFill>
              </a:rPr>
            </a:br>
            <a:r>
              <a:rPr lang="en-US">
                <a:solidFill>
                  <a:schemeClr val="bg1"/>
                </a:solidFill>
                <a:cs typeface="Calibri"/>
              </a:rPr>
              <a:t> (SMB + BMB - </a:t>
            </a:r>
            <a:r>
              <a:rPr lang="en-US" err="1">
                <a:solidFill>
                  <a:schemeClr val="bg1"/>
                </a:solidFill>
                <a:cs typeface="Calibri"/>
              </a:rPr>
              <a:t>dH</a:t>
            </a:r>
            <a:r>
              <a:rPr lang="en-US">
                <a:solidFill>
                  <a:schemeClr val="bg1"/>
                </a:solidFill>
                <a:cs typeface="Calibri"/>
              </a:rPr>
              <a:t>/dt)</a:t>
            </a:r>
          </a:p>
        </p:txBody>
      </p:sp>
      <p:sp>
        <p:nvSpPr>
          <p:cNvPr id="52" name="TextBox 51">
            <a:extLst>
              <a:ext uri="{FF2B5EF4-FFF2-40B4-BE49-F238E27FC236}">
                <a16:creationId xmlns:a16="http://schemas.microsoft.com/office/drawing/2014/main" id="{D604541E-180F-4458-BCA4-BE136A0DB67C}"/>
              </a:ext>
            </a:extLst>
          </p:cNvPr>
          <p:cNvSpPr txBox="1"/>
          <p:nvPr/>
        </p:nvSpPr>
        <p:spPr>
          <a:xfrm>
            <a:off x="30035267" y="24735526"/>
            <a:ext cx="34647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basal friction [kPa </a:t>
            </a:r>
            <a:r>
              <a:rPr lang="en-US" err="1">
                <a:solidFill>
                  <a:schemeClr val="bg1"/>
                </a:solidFill>
                <a:cs typeface="Calibri"/>
              </a:rPr>
              <a:t>yr</a:t>
            </a:r>
            <a:r>
              <a:rPr lang="en-US">
                <a:solidFill>
                  <a:schemeClr val="bg1"/>
                </a:solidFill>
                <a:cs typeface="Calibri"/>
              </a:rPr>
              <a:t> /m]</a:t>
            </a:r>
          </a:p>
        </p:txBody>
      </p:sp>
      <p:sp>
        <p:nvSpPr>
          <p:cNvPr id="55" name="Google Shape;76;p4">
            <a:extLst>
              <a:ext uri="{FF2B5EF4-FFF2-40B4-BE49-F238E27FC236}">
                <a16:creationId xmlns:a16="http://schemas.microsoft.com/office/drawing/2014/main" id="{5BF76563-4280-4976-8145-DCAED4806701}"/>
              </a:ext>
            </a:extLst>
          </p:cNvPr>
          <p:cNvSpPr txBox="1"/>
          <p:nvPr/>
        </p:nvSpPr>
        <p:spPr>
          <a:xfrm>
            <a:off x="34719012" y="25049812"/>
            <a:ext cx="15654800" cy="5728520"/>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r>
              <a:rPr lang="en-US" sz="4000" b="1">
                <a:latin typeface="Calibri"/>
                <a:ea typeface="+mn-lt"/>
                <a:cs typeface="Calibri"/>
              </a:rPr>
              <a:t>Ongoing work:</a:t>
            </a:r>
            <a:endParaRPr lang="en-US" sz="4000">
              <a:ea typeface="+mn-lt"/>
              <a:cs typeface="+mn-lt"/>
            </a:endParaRPr>
          </a:p>
          <a:p>
            <a:pPr marL="571500" indent="-571500" algn="just">
              <a:buFont typeface="Arial,Sans-Serif" panose="020B0604020202020204" pitchFamily="34" charset="0"/>
              <a:buChar char="•"/>
            </a:pPr>
            <a:r>
              <a:rPr lang="en-US" sz="2800">
                <a:latin typeface="Calibri"/>
                <a:cs typeface="Calibri"/>
              </a:rPr>
              <a:t>Use low fidelity models to </a:t>
            </a:r>
            <a:r>
              <a:rPr lang="en-US" sz="2800">
                <a:solidFill>
                  <a:srgbClr val="000000"/>
                </a:solidFill>
                <a:latin typeface="Calibri"/>
                <a:cs typeface="Calibri"/>
              </a:rPr>
              <a:t>study problems</a:t>
            </a:r>
            <a:r>
              <a:rPr lang="en-US" sz="2800">
                <a:latin typeface="Calibri"/>
                <a:cs typeface="Calibri"/>
              </a:rPr>
              <a:t> (such as bias above) with the large-scale, high-resolution, expensive end-to-end framework.</a:t>
            </a:r>
          </a:p>
          <a:p>
            <a:pPr marL="571500" indent="-571500" algn="just">
              <a:buFont typeface="Arial,Sans-Serif" panose="020B0604020202020204" pitchFamily="34" charset="0"/>
              <a:buChar char="•"/>
            </a:pPr>
            <a:r>
              <a:rPr lang="en-US" sz="2800">
                <a:latin typeface="Calibri"/>
                <a:cs typeface="Calibri"/>
              </a:rPr>
              <a:t>Investigate multi-fidelity methods which complement a limited number of high-fidelity simulations with a large number of low-fidelity runs in a manner that balances physical prediction and statistical errors.</a:t>
            </a:r>
            <a:endParaRPr lang="en-US" sz="2800">
              <a:latin typeface="Calibri"/>
              <a:ea typeface="Calibri"/>
              <a:cs typeface="Calibri"/>
            </a:endParaRPr>
          </a:p>
          <a:p>
            <a:pPr marL="571500" indent="-571500" algn="just">
              <a:buFont typeface="Arial,Sans-Serif" panose="020B0604020202020204" pitchFamily="34" charset="0"/>
              <a:buChar char="•"/>
            </a:pPr>
            <a:r>
              <a:rPr lang="en-US" sz="2800">
                <a:latin typeface="Calibri"/>
                <a:ea typeface="Calibri"/>
                <a:cs typeface="Calibri"/>
              </a:rPr>
              <a:t>Use dimension reduction, leveraging transient adjoints obtained from new model suite, to reduce cost of propagating uncertainties through transient model.</a:t>
            </a:r>
          </a:p>
          <a:p>
            <a:endParaRPr lang="en-US" sz="4800">
              <a:latin typeface="Calibri"/>
              <a:ea typeface="Calibri"/>
              <a:cs typeface="Calibri"/>
            </a:endParaRPr>
          </a:p>
        </p:txBody>
      </p:sp>
      <p:sp>
        <p:nvSpPr>
          <p:cNvPr id="56" name="Google Shape;76;p4">
            <a:extLst>
              <a:ext uri="{FF2B5EF4-FFF2-40B4-BE49-F238E27FC236}">
                <a16:creationId xmlns:a16="http://schemas.microsoft.com/office/drawing/2014/main" id="{FB55DFFC-01C8-4C34-8F92-5E370159FC91}"/>
              </a:ext>
            </a:extLst>
          </p:cNvPr>
          <p:cNvSpPr txBox="1"/>
          <p:nvPr/>
        </p:nvSpPr>
        <p:spPr>
          <a:xfrm>
            <a:off x="34824798" y="17258088"/>
            <a:ext cx="15654800" cy="2261420"/>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r>
              <a:rPr lang="en-US" sz="2800" b="1">
                <a:latin typeface="Calibri"/>
                <a:ea typeface="Calibri"/>
                <a:cs typeface="Calibri"/>
              </a:rPr>
              <a:t>Above: </a:t>
            </a:r>
            <a:r>
              <a:rPr lang="en-US" sz="2800">
                <a:latin typeface="Calibri"/>
                <a:ea typeface="Calibri"/>
                <a:cs typeface="Calibri"/>
              </a:rPr>
              <a:t>(Left) Map point and sample of posterior obtained from Bayesian inversion. We use dimension reduction to identify parameter directions significantly informed by data. (Right) Mean of projected sea-level rise. Log-normal prior may be cause of bias towards mass increase. </a:t>
            </a:r>
          </a:p>
          <a:p>
            <a:pPr marL="571500" indent="-571500" algn="just">
              <a:buFont typeface="Arial,Sans-Serif" panose="020B0604020202020204" pitchFamily="34" charset="0"/>
              <a:buChar char="•"/>
            </a:pPr>
            <a:endParaRPr lang="en-US" sz="4000">
              <a:latin typeface="Calibri"/>
              <a:ea typeface="Calibri"/>
              <a:cs typeface="Calibri"/>
            </a:endParaRPr>
          </a:p>
          <a:p>
            <a:endParaRPr lang="en-US" sz="4800">
              <a:latin typeface="Calibri"/>
              <a:ea typeface="Calibri"/>
              <a:cs typeface="Calibri"/>
            </a:endParaRPr>
          </a:p>
        </p:txBody>
      </p:sp>
      <p:pic>
        <p:nvPicPr>
          <p:cNvPr id="26" name="Picture 27" descr="A close up of a logo&#10;&#10;Description generated with high confidence">
            <a:extLst>
              <a:ext uri="{FF2B5EF4-FFF2-40B4-BE49-F238E27FC236}">
                <a16:creationId xmlns:a16="http://schemas.microsoft.com/office/drawing/2014/main" id="{047049C3-E851-4FF7-897A-B0300803716D}"/>
              </a:ext>
            </a:extLst>
          </p:cNvPr>
          <p:cNvPicPr>
            <a:picLocks noChangeAspect="1"/>
          </p:cNvPicPr>
          <p:nvPr/>
        </p:nvPicPr>
        <p:blipFill>
          <a:blip r:embed="rId11"/>
          <a:stretch>
            <a:fillRect/>
          </a:stretch>
        </p:blipFill>
        <p:spPr>
          <a:xfrm>
            <a:off x="34461869" y="20151366"/>
            <a:ext cx="10413255" cy="2359830"/>
          </a:xfrm>
          <a:prstGeom prst="rect">
            <a:avLst/>
          </a:prstGeom>
        </p:spPr>
      </p:pic>
      <p:sp>
        <p:nvSpPr>
          <p:cNvPr id="57" name="Google Shape;76;p4">
            <a:extLst>
              <a:ext uri="{FF2B5EF4-FFF2-40B4-BE49-F238E27FC236}">
                <a16:creationId xmlns:a16="http://schemas.microsoft.com/office/drawing/2014/main" id="{F1748229-82FE-4CF1-8B98-69949F9FBFBD}"/>
              </a:ext>
            </a:extLst>
          </p:cNvPr>
          <p:cNvSpPr txBox="1"/>
          <p:nvPr/>
        </p:nvSpPr>
        <p:spPr>
          <a:xfrm>
            <a:off x="34724186" y="22639106"/>
            <a:ext cx="10170528" cy="2096478"/>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r>
              <a:rPr lang="en-US" sz="2800" b="1">
                <a:latin typeface="Calibri"/>
                <a:ea typeface="Calibri"/>
                <a:cs typeface="Calibri"/>
              </a:rPr>
              <a:t>Above: I</a:t>
            </a:r>
            <a:r>
              <a:rPr lang="en-US" sz="2800">
                <a:latin typeface="Calibri"/>
                <a:ea typeface="Calibri"/>
                <a:cs typeface="Calibri"/>
              </a:rPr>
              <a:t>ce velocity for </a:t>
            </a:r>
            <a:r>
              <a:rPr lang="en-US" sz="2800">
                <a:ea typeface="+mn-lt"/>
                <a:cs typeface="+mn-lt"/>
              </a:rPr>
              <a:t>ISMIPHOM benchmark experiment B using SIA (left) and BP models (right). Cost is &gt;1000 times less than the above Greenland problem.</a:t>
            </a:r>
            <a:endParaRPr lang="en-US" sz="2800">
              <a:latin typeface="Calibri"/>
              <a:ea typeface="Calibri"/>
              <a:cs typeface="Calibri"/>
            </a:endParaRPr>
          </a:p>
        </p:txBody>
      </p:sp>
      <p:pic>
        <p:nvPicPr>
          <p:cNvPr id="32" name="Picture 34" descr="A picture containing sky, monitor, object, clock&#10;&#10;Description generated with high confidence">
            <a:extLst>
              <a:ext uri="{FF2B5EF4-FFF2-40B4-BE49-F238E27FC236}">
                <a16:creationId xmlns:a16="http://schemas.microsoft.com/office/drawing/2014/main" id="{F81D94A9-D121-4484-B784-AA624A45FBC4}"/>
              </a:ext>
            </a:extLst>
          </p:cNvPr>
          <p:cNvPicPr>
            <a:picLocks noChangeAspect="1"/>
          </p:cNvPicPr>
          <p:nvPr/>
        </p:nvPicPr>
        <p:blipFill>
          <a:blip r:embed="rId12"/>
          <a:stretch>
            <a:fillRect/>
          </a:stretch>
        </p:blipFill>
        <p:spPr>
          <a:xfrm>
            <a:off x="46072245" y="19384537"/>
            <a:ext cx="3934666" cy="3677310"/>
          </a:xfrm>
          <a:prstGeom prst="rect">
            <a:avLst/>
          </a:prstGeom>
        </p:spPr>
      </p:pic>
      <p:sp>
        <p:nvSpPr>
          <p:cNvPr id="62" name="Google Shape;76;p4">
            <a:extLst>
              <a:ext uri="{FF2B5EF4-FFF2-40B4-BE49-F238E27FC236}">
                <a16:creationId xmlns:a16="http://schemas.microsoft.com/office/drawing/2014/main" id="{4343085B-CBB1-4B72-8397-DF7F9657F515}"/>
              </a:ext>
            </a:extLst>
          </p:cNvPr>
          <p:cNvSpPr txBox="1"/>
          <p:nvPr/>
        </p:nvSpPr>
        <p:spPr>
          <a:xfrm>
            <a:off x="45805219" y="22953890"/>
            <a:ext cx="4805165" cy="2378208"/>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r>
              <a:rPr lang="en-US" sz="2800" b="1">
                <a:latin typeface="Calibri"/>
                <a:ea typeface="Calibri"/>
                <a:cs typeface="Calibri"/>
              </a:rPr>
              <a:t>Above: </a:t>
            </a:r>
            <a:r>
              <a:rPr lang="en-US" sz="2800">
                <a:latin typeface="Calibri"/>
                <a:ea typeface="Calibri"/>
                <a:cs typeface="Calibri"/>
              </a:rPr>
              <a:t>We can use gradients of mass loss to determine directions that significantly impact sea-level rise.</a:t>
            </a:r>
          </a:p>
        </p:txBody>
      </p:sp>
      <p:pic>
        <p:nvPicPr>
          <p:cNvPr id="10" name="Picture 10">
            <a:extLst>
              <a:ext uri="{FF2B5EF4-FFF2-40B4-BE49-F238E27FC236}">
                <a16:creationId xmlns:a16="http://schemas.microsoft.com/office/drawing/2014/main" id="{F4D5C1E5-1680-4FE0-A86A-035D05946887}"/>
              </a:ext>
            </a:extLst>
          </p:cNvPr>
          <p:cNvPicPr>
            <a:picLocks noChangeAspect="1"/>
          </p:cNvPicPr>
          <p:nvPr/>
        </p:nvPicPr>
        <p:blipFill rotWithShape="1">
          <a:blip r:embed="rId13"/>
          <a:srcRect l="14035" t="16572" r="18517" b="28164"/>
          <a:stretch/>
        </p:blipFill>
        <p:spPr>
          <a:xfrm>
            <a:off x="17503323" y="14505670"/>
            <a:ext cx="3981804" cy="2170542"/>
          </a:xfrm>
          <a:prstGeom prst="rect">
            <a:avLst/>
          </a:prstGeom>
        </p:spPr>
      </p:pic>
      <p:sp>
        <p:nvSpPr>
          <p:cNvPr id="66" name="TextBox 65">
            <a:extLst>
              <a:ext uri="{FF2B5EF4-FFF2-40B4-BE49-F238E27FC236}">
                <a16:creationId xmlns:a16="http://schemas.microsoft.com/office/drawing/2014/main" id="{264519D8-C272-4167-B580-4D8A0A66B339}"/>
              </a:ext>
            </a:extLst>
          </p:cNvPr>
          <p:cNvSpPr txBox="1"/>
          <p:nvPr/>
        </p:nvSpPr>
        <p:spPr>
          <a:xfrm>
            <a:off x="19355766" y="16244978"/>
            <a:ext cx="15841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thickness [km]</a:t>
            </a:r>
          </a:p>
        </p:txBody>
      </p:sp>
      <p:sp>
        <p:nvSpPr>
          <p:cNvPr id="12" name="TextBox 11">
            <a:extLst>
              <a:ext uri="{FF2B5EF4-FFF2-40B4-BE49-F238E27FC236}">
                <a16:creationId xmlns:a16="http://schemas.microsoft.com/office/drawing/2014/main" id="{063A4B45-6626-48B2-87E9-D4B32D00D22E}"/>
              </a:ext>
            </a:extLst>
          </p:cNvPr>
          <p:cNvSpPr txBox="1"/>
          <p:nvPr/>
        </p:nvSpPr>
        <p:spPr>
          <a:xfrm>
            <a:off x="17679068" y="16789433"/>
            <a:ext cx="82123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Novelty 1:</a:t>
            </a:r>
            <a:r>
              <a:rPr lang="en-US" sz="2000">
                <a:ea typeface="+mn-lt"/>
                <a:cs typeface="+mn-lt"/>
              </a:rPr>
              <a:t> Ice thickness is allowed to vary during the optimization (constrained by uncertainties) to provide another degree of freedom.</a:t>
            </a:r>
            <a:endParaRPr lang="en-US" sz="2000">
              <a:cs typeface="Calibri"/>
            </a:endParaRPr>
          </a:p>
        </p:txBody>
      </p:sp>
      <p:sp>
        <p:nvSpPr>
          <p:cNvPr id="58" name="TextBox 57">
            <a:extLst>
              <a:ext uri="{FF2B5EF4-FFF2-40B4-BE49-F238E27FC236}">
                <a16:creationId xmlns:a16="http://schemas.microsoft.com/office/drawing/2014/main" id="{AAAA7246-9F4B-46B2-87AA-D1324E5F6EED}"/>
              </a:ext>
            </a:extLst>
          </p:cNvPr>
          <p:cNvSpPr txBox="1"/>
          <p:nvPr/>
        </p:nvSpPr>
        <p:spPr>
          <a:xfrm>
            <a:off x="17708785" y="19912193"/>
            <a:ext cx="8064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Novelty 2</a:t>
            </a:r>
            <a:r>
              <a:rPr lang="en-US" sz="2000">
                <a:ea typeface="+mn-lt"/>
                <a:cs typeface="+mn-lt"/>
              </a:rPr>
              <a:t>: Ice temperature, a strong control on rheology, is simultaneously optimized to be consistent with ice dynamics (via enthalpy solution).</a:t>
            </a:r>
            <a:endParaRPr lang="en-US" sz="2000">
              <a:cs typeface="Calibri"/>
            </a:endParaRPr>
          </a:p>
        </p:txBody>
      </p:sp>
      <p:sp>
        <p:nvSpPr>
          <p:cNvPr id="64" name="Google Shape;76;p4">
            <a:extLst>
              <a:ext uri="{FF2B5EF4-FFF2-40B4-BE49-F238E27FC236}">
                <a16:creationId xmlns:a16="http://schemas.microsoft.com/office/drawing/2014/main" id="{708EB273-9454-4E69-AACF-D0FDB1E875E3}"/>
              </a:ext>
            </a:extLst>
          </p:cNvPr>
          <p:cNvSpPr txBox="1"/>
          <p:nvPr/>
        </p:nvSpPr>
        <p:spPr>
          <a:xfrm>
            <a:off x="18192466" y="-2066751"/>
            <a:ext cx="9702571" cy="3295516"/>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endParaRPr lang="en-US" sz="3600" b="1">
              <a:cs typeface="Calibri"/>
            </a:endParaRPr>
          </a:p>
        </p:txBody>
      </p:sp>
      <p:sp>
        <p:nvSpPr>
          <p:cNvPr id="68" name="TextBox 67">
            <a:extLst>
              <a:ext uri="{FF2B5EF4-FFF2-40B4-BE49-F238E27FC236}">
                <a16:creationId xmlns:a16="http://schemas.microsoft.com/office/drawing/2014/main" id="{3BCE8143-C011-43DD-BB00-EE314B91B9AF}"/>
              </a:ext>
            </a:extLst>
          </p:cNvPr>
          <p:cNvSpPr txBox="1"/>
          <p:nvPr/>
        </p:nvSpPr>
        <p:spPr>
          <a:xfrm>
            <a:off x="17803009" y="21802546"/>
            <a:ext cx="268835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cs typeface="Calibri"/>
              </a:rPr>
              <a:t>Inputs</a:t>
            </a:r>
            <a:br>
              <a:rPr lang="en-US" sz="3200">
                <a:cs typeface="Calibri"/>
              </a:rPr>
            </a:br>
            <a:r>
              <a:rPr lang="en-US" sz="2400">
                <a:cs typeface="Calibri"/>
              </a:rPr>
              <a:t>(from observations)</a:t>
            </a:r>
          </a:p>
        </p:txBody>
      </p:sp>
      <p:sp>
        <p:nvSpPr>
          <p:cNvPr id="69" name="TextBox 68">
            <a:extLst>
              <a:ext uri="{FF2B5EF4-FFF2-40B4-BE49-F238E27FC236}">
                <a16:creationId xmlns:a16="http://schemas.microsoft.com/office/drawing/2014/main" id="{0936B5D0-D419-4DDA-80B9-A31F690DD8E6}"/>
              </a:ext>
            </a:extLst>
          </p:cNvPr>
          <p:cNvSpPr txBox="1"/>
          <p:nvPr/>
        </p:nvSpPr>
        <p:spPr>
          <a:xfrm>
            <a:off x="17630480" y="25132342"/>
            <a:ext cx="299891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basic </a:t>
            </a:r>
            <a:r>
              <a:rPr lang="en-US" sz="2400" dirty="0" err="1">
                <a:cs typeface="Calibri"/>
              </a:rPr>
              <a:t>optim</a:t>
            </a:r>
            <a:r>
              <a:rPr lang="en-US" sz="2400" dirty="0">
                <a:cs typeface="Calibri"/>
              </a:rPr>
              <a:t>.</a:t>
            </a:r>
            <a:br>
              <a:rPr lang="en-US" sz="2400" dirty="0">
                <a:cs typeface="Calibri"/>
              </a:rPr>
            </a:br>
            <a:r>
              <a:rPr lang="en-US" sz="2000" dirty="0">
                <a:cs typeface="Calibri"/>
              </a:rPr>
              <a:t>(calibrate </a:t>
            </a:r>
            <a:r>
              <a:rPr lang="en-US" sz="2000" dirty="0">
                <a:solidFill>
                  <a:srgbClr val="C00000"/>
                </a:solidFill>
                <a:cs typeface="Calibri"/>
              </a:rPr>
              <a:t>basal friction</a:t>
            </a:r>
            <a:r>
              <a:rPr lang="en-US" sz="2000" dirty="0">
                <a:cs typeface="Calibri"/>
              </a:rPr>
              <a:t> to match </a:t>
            </a:r>
            <a:r>
              <a:rPr lang="en-US" sz="2000" dirty="0">
                <a:solidFill>
                  <a:schemeClr val="accent1"/>
                </a:solidFill>
                <a:cs typeface="Calibri"/>
              </a:rPr>
              <a:t>obs. </a:t>
            </a:r>
            <a:r>
              <a:rPr lang="en-US" sz="2000" dirty="0" err="1">
                <a:solidFill>
                  <a:schemeClr val="accent1"/>
                </a:solidFill>
                <a:cs typeface="Calibri"/>
              </a:rPr>
              <a:t>sfc</a:t>
            </a:r>
            <a:r>
              <a:rPr lang="en-US" sz="2000" dirty="0">
                <a:solidFill>
                  <a:schemeClr val="accent1"/>
                </a:solidFill>
                <a:cs typeface="Calibri"/>
              </a:rPr>
              <a:t>. velocity</a:t>
            </a:r>
            <a:r>
              <a:rPr lang="en-US" sz="2000" dirty="0">
                <a:cs typeface="Calibri"/>
              </a:rPr>
              <a:t>)</a:t>
            </a:r>
            <a:r>
              <a:rPr lang="en-US" sz="2800" dirty="0">
                <a:cs typeface="Calibri"/>
              </a:rPr>
              <a:t> </a:t>
            </a:r>
            <a:endParaRPr lang="en-US">
              <a:cs typeface="Calibri" panose="020F0502020204030204"/>
            </a:endParaRPr>
          </a:p>
        </p:txBody>
      </p:sp>
      <p:sp>
        <p:nvSpPr>
          <p:cNvPr id="70" name="TextBox 69">
            <a:extLst>
              <a:ext uri="{FF2B5EF4-FFF2-40B4-BE49-F238E27FC236}">
                <a16:creationId xmlns:a16="http://schemas.microsoft.com/office/drawing/2014/main" id="{F7BE6746-D2A3-40B9-9AF1-D3F88C332CCB}"/>
              </a:ext>
            </a:extLst>
          </p:cNvPr>
          <p:cNvSpPr txBox="1"/>
          <p:nvPr/>
        </p:nvSpPr>
        <p:spPr>
          <a:xfrm>
            <a:off x="17544215" y="27168175"/>
            <a:ext cx="3292208"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Calibri"/>
              </a:rPr>
              <a:t>improved </a:t>
            </a:r>
            <a:r>
              <a:rPr lang="en-US" sz="2400" dirty="0" err="1">
                <a:cs typeface="Calibri"/>
              </a:rPr>
              <a:t>optim</a:t>
            </a:r>
            <a:r>
              <a:rPr lang="en-US" sz="2400" dirty="0">
                <a:cs typeface="Calibri"/>
              </a:rPr>
              <a:t>.</a:t>
            </a:r>
            <a:br>
              <a:rPr lang="en-US" sz="2400" dirty="0">
                <a:cs typeface="Calibri"/>
              </a:rPr>
            </a:br>
            <a:r>
              <a:rPr lang="en-US" sz="2000" dirty="0">
                <a:cs typeface="Calibri"/>
              </a:rPr>
              <a:t>(calibrate </a:t>
            </a:r>
            <a:r>
              <a:rPr lang="en-US" sz="2000" dirty="0">
                <a:solidFill>
                  <a:srgbClr val="C00000"/>
                </a:solidFill>
                <a:cs typeface="Calibri"/>
              </a:rPr>
              <a:t>basal friction</a:t>
            </a:r>
            <a:r>
              <a:rPr lang="en-US" sz="2000" dirty="0">
                <a:cs typeface="Calibri"/>
              </a:rPr>
              <a:t> and </a:t>
            </a:r>
            <a:r>
              <a:rPr lang="en-US" sz="2000" dirty="0">
                <a:solidFill>
                  <a:srgbClr val="C00000"/>
                </a:solidFill>
                <a:cs typeface="Calibri"/>
              </a:rPr>
              <a:t>thickness</a:t>
            </a:r>
            <a:r>
              <a:rPr lang="en-US" sz="2000" dirty="0">
                <a:cs typeface="Calibri"/>
              </a:rPr>
              <a:t> to match </a:t>
            </a:r>
            <a:r>
              <a:rPr lang="en-US" sz="2000" dirty="0">
                <a:solidFill>
                  <a:schemeClr val="accent1"/>
                </a:solidFill>
                <a:cs typeface="Calibri"/>
              </a:rPr>
              <a:t>obs. </a:t>
            </a:r>
            <a:r>
              <a:rPr lang="en-US" sz="2000" dirty="0" err="1">
                <a:solidFill>
                  <a:schemeClr val="accent1"/>
                </a:solidFill>
                <a:cs typeface="Calibri"/>
              </a:rPr>
              <a:t>sfc</a:t>
            </a:r>
            <a:r>
              <a:rPr lang="en-US" sz="2000" dirty="0">
                <a:solidFill>
                  <a:schemeClr val="accent1"/>
                </a:solidFill>
                <a:cs typeface="Calibri"/>
              </a:rPr>
              <a:t>.. velocity </a:t>
            </a:r>
            <a:r>
              <a:rPr lang="en-US" sz="2000" dirty="0">
                <a:cs typeface="Calibri"/>
              </a:rPr>
              <a:t>and </a:t>
            </a:r>
            <a:r>
              <a:rPr lang="en-US" sz="2000" dirty="0">
                <a:solidFill>
                  <a:schemeClr val="accent1"/>
                </a:solidFill>
                <a:cs typeface="Calibri"/>
              </a:rPr>
              <a:t>tendencies</a:t>
            </a:r>
            <a:r>
              <a:rPr lang="en-US" sz="2000" dirty="0">
                <a:cs typeface="Calibri"/>
              </a:rPr>
              <a:t>)</a:t>
            </a:r>
            <a:r>
              <a:rPr lang="en-US" sz="2800" dirty="0">
                <a:cs typeface="Calibri"/>
              </a:rPr>
              <a:t> </a:t>
            </a:r>
            <a:endParaRPr lang="en-US" dirty="0">
              <a:cs typeface="Calibri" panose="020F0502020204030204"/>
            </a:endParaRPr>
          </a:p>
        </p:txBody>
      </p:sp>
      <p:sp>
        <p:nvSpPr>
          <p:cNvPr id="71" name="TextBox 70">
            <a:extLst>
              <a:ext uri="{FF2B5EF4-FFF2-40B4-BE49-F238E27FC236}">
                <a16:creationId xmlns:a16="http://schemas.microsoft.com/office/drawing/2014/main" id="{DB958C9B-D189-4BA6-BB09-CF65040DC5A1}"/>
              </a:ext>
            </a:extLst>
          </p:cNvPr>
          <p:cNvSpPr txBox="1"/>
          <p:nvPr/>
        </p:nvSpPr>
        <p:spPr>
          <a:xfrm>
            <a:off x="21253573" y="23734863"/>
            <a:ext cx="29989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velocity</a:t>
            </a:r>
            <a:endParaRPr lang="en-US" sz="2000">
              <a:cs typeface="Calibri"/>
            </a:endParaRPr>
          </a:p>
        </p:txBody>
      </p:sp>
      <p:sp>
        <p:nvSpPr>
          <p:cNvPr id="73" name="TextBox 72">
            <a:extLst>
              <a:ext uri="{FF2B5EF4-FFF2-40B4-BE49-F238E27FC236}">
                <a16:creationId xmlns:a16="http://schemas.microsoft.com/office/drawing/2014/main" id="{E7019B6F-709C-4873-BD85-7BA020DA872B}"/>
              </a:ext>
            </a:extLst>
          </p:cNvPr>
          <p:cNvSpPr txBox="1"/>
          <p:nvPr/>
        </p:nvSpPr>
        <p:spPr>
          <a:xfrm>
            <a:off x="25566780" y="23717611"/>
            <a:ext cx="29989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flux div.</a:t>
            </a:r>
          </a:p>
        </p:txBody>
      </p:sp>
      <p:sp>
        <p:nvSpPr>
          <p:cNvPr id="74" name="TextBox 73">
            <a:extLst>
              <a:ext uri="{FF2B5EF4-FFF2-40B4-BE49-F238E27FC236}">
                <a16:creationId xmlns:a16="http://schemas.microsoft.com/office/drawing/2014/main" id="{252F58F5-3E59-4B13-9B7E-E6BD1A97C943}"/>
              </a:ext>
            </a:extLst>
          </p:cNvPr>
          <p:cNvSpPr txBox="1"/>
          <p:nvPr/>
        </p:nvSpPr>
        <p:spPr>
          <a:xfrm>
            <a:off x="30276802" y="23700357"/>
            <a:ext cx="299891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cs typeface="Calibri"/>
              </a:rPr>
              <a:t>basal friction</a:t>
            </a:r>
            <a:endParaRPr lang="en-US"/>
          </a:p>
        </p:txBody>
      </p:sp>
      <p:sp>
        <p:nvSpPr>
          <p:cNvPr id="75" name="Google Shape;76;p4">
            <a:extLst>
              <a:ext uri="{FF2B5EF4-FFF2-40B4-BE49-F238E27FC236}">
                <a16:creationId xmlns:a16="http://schemas.microsoft.com/office/drawing/2014/main" id="{BB20A9A8-575D-4372-A7C1-744803B50C85}"/>
              </a:ext>
            </a:extLst>
          </p:cNvPr>
          <p:cNvSpPr txBox="1"/>
          <p:nvPr/>
        </p:nvSpPr>
        <p:spPr>
          <a:xfrm>
            <a:off x="1252349" y="26873053"/>
            <a:ext cx="15460581" cy="2250256"/>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buSzPts val="3600"/>
            </a:pPr>
            <a:r>
              <a:rPr lang="en-US" sz="2800" u="sng">
                <a:cs typeface="Calibri"/>
              </a:rPr>
              <a:t>Linear Solvers:</a:t>
            </a:r>
          </a:p>
          <a:p>
            <a:pPr marL="457200" indent="-457200" algn="just">
              <a:buSzPts val="3600"/>
              <a:buFont typeface="Arial"/>
              <a:buChar char="•"/>
            </a:pPr>
            <a:r>
              <a:rPr lang="en-US" sz="2800">
                <a:cs typeface="Calibri"/>
              </a:rPr>
              <a:t>In order to improve convergence and robustness of the linear solvers it is important to detect runtime geometry features like icebergs and ice hinges. In collaboration with </a:t>
            </a:r>
            <a:r>
              <a:rPr lang="en-US" sz="2800" err="1">
                <a:cs typeface="Calibri"/>
              </a:rPr>
              <a:t>FASTMath</a:t>
            </a:r>
            <a:r>
              <a:rPr lang="en-US" sz="2800">
                <a:cs typeface="Calibri"/>
              </a:rPr>
              <a:t> we developed an efficient and scalable graph algorithm for detecting such features. This work (Ian Bogle et </a:t>
            </a:r>
            <a:r>
              <a:rPr lang="en-US" sz="2800">
                <a:ea typeface="+mn-lt"/>
                <a:cs typeface="+mn-lt"/>
              </a:rPr>
              <a:t>al, Proceedings of ACM,</a:t>
            </a:r>
            <a:r>
              <a:rPr lang="en-US" sz="2800">
                <a:cs typeface="Calibri"/>
              </a:rPr>
              <a:t> 2019) lead to the </a:t>
            </a:r>
            <a:r>
              <a:rPr lang="en-US" sz="2800" b="1">
                <a:cs typeface="Calibri"/>
              </a:rPr>
              <a:t>ICPP best paper award.</a:t>
            </a:r>
            <a:r>
              <a:rPr lang="en-US" sz="2800">
                <a:cs typeface="Calibri"/>
              </a:rPr>
              <a:t> </a:t>
            </a:r>
            <a:r>
              <a:rPr lang="en-US" sz="2150">
                <a:cs typeface="Calibri"/>
              </a:rPr>
              <a:t>  </a:t>
            </a:r>
            <a:endParaRPr lang="en-US">
              <a:cs typeface="Calibri" panose="020F0502020204030204"/>
            </a:endParaRPr>
          </a:p>
        </p:txBody>
      </p:sp>
      <p:pic>
        <p:nvPicPr>
          <p:cNvPr id="4" name="Picture 4" descr="A close up of a logo&#10;&#10;Description generated with high confidence">
            <a:extLst>
              <a:ext uri="{FF2B5EF4-FFF2-40B4-BE49-F238E27FC236}">
                <a16:creationId xmlns:a16="http://schemas.microsoft.com/office/drawing/2014/main" id="{31F2ACF7-1D65-43B4-94FA-3535A5C0F25B}"/>
              </a:ext>
            </a:extLst>
          </p:cNvPr>
          <p:cNvPicPr>
            <a:picLocks noChangeAspect="1"/>
          </p:cNvPicPr>
          <p:nvPr/>
        </p:nvPicPr>
        <p:blipFill rotWithShape="1">
          <a:blip r:embed="rId14"/>
          <a:srcRect l="5482" t="26421" r="3070" b="35117"/>
          <a:stretch/>
        </p:blipFill>
        <p:spPr>
          <a:xfrm>
            <a:off x="17934317" y="17865328"/>
            <a:ext cx="7192519" cy="1981421"/>
          </a:xfrm>
          <a:prstGeom prst="rect">
            <a:avLst/>
          </a:prstGeom>
        </p:spPr>
      </p:pic>
      <p:pic>
        <p:nvPicPr>
          <p:cNvPr id="9" name="Picture 13">
            <a:extLst>
              <a:ext uri="{FF2B5EF4-FFF2-40B4-BE49-F238E27FC236}">
                <a16:creationId xmlns:a16="http://schemas.microsoft.com/office/drawing/2014/main" id="{D635CD62-E0F2-4B09-ADEB-6E0789081E3A}"/>
              </a:ext>
            </a:extLst>
          </p:cNvPr>
          <p:cNvPicPr>
            <a:picLocks noChangeAspect="1"/>
          </p:cNvPicPr>
          <p:nvPr/>
        </p:nvPicPr>
        <p:blipFill rotWithShape="1">
          <a:blip r:embed="rId13"/>
          <a:srcRect l="14715" t="16744" r="16874" b="24957"/>
          <a:stretch/>
        </p:blipFill>
        <p:spPr>
          <a:xfrm>
            <a:off x="29700748" y="21174612"/>
            <a:ext cx="3923594" cy="2164271"/>
          </a:xfrm>
          <a:prstGeom prst="rect">
            <a:avLst/>
          </a:prstGeom>
        </p:spPr>
      </p:pic>
      <p:sp>
        <p:nvSpPr>
          <p:cNvPr id="72" name="TextBox 71">
            <a:extLst>
              <a:ext uri="{FF2B5EF4-FFF2-40B4-BE49-F238E27FC236}">
                <a16:creationId xmlns:a16="http://schemas.microsoft.com/office/drawing/2014/main" id="{AF0FED94-B7B9-490C-A668-93657E000878}"/>
              </a:ext>
            </a:extLst>
          </p:cNvPr>
          <p:cNvSpPr txBox="1"/>
          <p:nvPr/>
        </p:nvSpPr>
        <p:spPr>
          <a:xfrm>
            <a:off x="30121530" y="21543752"/>
            <a:ext cx="32922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thickness (km)</a:t>
            </a:r>
          </a:p>
        </p:txBody>
      </p:sp>
      <p:sp>
        <p:nvSpPr>
          <p:cNvPr id="76" name="TextBox 75">
            <a:extLst>
              <a:ext uri="{FF2B5EF4-FFF2-40B4-BE49-F238E27FC236}">
                <a16:creationId xmlns:a16="http://schemas.microsoft.com/office/drawing/2014/main" id="{6EE9B6D2-2503-446C-B490-359F9D5F5D81}"/>
              </a:ext>
            </a:extLst>
          </p:cNvPr>
          <p:cNvSpPr txBox="1"/>
          <p:nvPr/>
        </p:nvSpPr>
        <p:spPr>
          <a:xfrm>
            <a:off x="17751251" y="23907391"/>
            <a:ext cx="272286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cs typeface="Calibri"/>
              </a:rPr>
              <a:t>Outputs</a:t>
            </a:r>
            <a:br>
              <a:rPr lang="en-US" sz="3200">
                <a:cs typeface="Calibri"/>
              </a:rPr>
            </a:br>
            <a:r>
              <a:rPr lang="en-US" sz="2400">
                <a:cs typeface="Calibri"/>
              </a:rPr>
              <a:t>(from optimization)</a:t>
            </a:r>
          </a:p>
        </p:txBody>
      </p:sp>
      <p:cxnSp>
        <p:nvCxnSpPr>
          <p:cNvPr id="19" name="Straight Arrow Connector 18">
            <a:extLst>
              <a:ext uri="{FF2B5EF4-FFF2-40B4-BE49-F238E27FC236}">
                <a16:creationId xmlns:a16="http://schemas.microsoft.com/office/drawing/2014/main" id="{E1ECC89F-4939-446F-8B84-B34C317D66EF}"/>
              </a:ext>
            </a:extLst>
          </p:cNvPr>
          <p:cNvCxnSpPr/>
          <p:nvPr/>
        </p:nvCxnSpPr>
        <p:spPr>
          <a:xfrm>
            <a:off x="17623767" y="23645003"/>
            <a:ext cx="16165901" cy="34506"/>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5" name="Picture 12" descr="A close up of a logo&#10;&#10;Description generated with high confidence">
            <a:extLst>
              <a:ext uri="{FF2B5EF4-FFF2-40B4-BE49-F238E27FC236}">
                <a16:creationId xmlns:a16="http://schemas.microsoft.com/office/drawing/2014/main" id="{9DCEDD2C-2EEA-493F-A445-398A1611FEA6}"/>
              </a:ext>
            </a:extLst>
          </p:cNvPr>
          <p:cNvPicPr>
            <a:picLocks noChangeAspect="1"/>
          </p:cNvPicPr>
          <p:nvPr/>
        </p:nvPicPr>
        <p:blipFill rotWithShape="1">
          <a:blip r:embed="rId15"/>
          <a:srcRect l="12707" t="23577" r="17403" b="28049"/>
          <a:stretch/>
        </p:blipFill>
        <p:spPr>
          <a:xfrm>
            <a:off x="20643012" y="26791347"/>
            <a:ext cx="4109555" cy="1945908"/>
          </a:xfrm>
          <a:prstGeom prst="rect">
            <a:avLst/>
          </a:prstGeom>
        </p:spPr>
      </p:pic>
      <p:sp>
        <p:nvSpPr>
          <p:cNvPr id="65" name="TextBox 64">
            <a:extLst>
              <a:ext uri="{FF2B5EF4-FFF2-40B4-BE49-F238E27FC236}">
                <a16:creationId xmlns:a16="http://schemas.microsoft.com/office/drawing/2014/main" id="{D9E72C22-58EC-4BB4-8FEF-26B65B2F505B}"/>
              </a:ext>
            </a:extLst>
          </p:cNvPr>
          <p:cNvSpPr txBox="1"/>
          <p:nvPr/>
        </p:nvSpPr>
        <p:spPr>
          <a:xfrm>
            <a:off x="21460610" y="27116417"/>
            <a:ext cx="32922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modeled surface velocity</a:t>
            </a:r>
            <a:r>
              <a:rPr lang="en-US">
                <a:solidFill>
                  <a:schemeClr val="bg1"/>
                </a:solidFill>
                <a:ea typeface="+mn-lt"/>
                <a:cs typeface="+mn-lt"/>
              </a:rPr>
              <a:t> </a:t>
            </a:r>
            <a:r>
              <a:rPr lang="en-US">
                <a:solidFill>
                  <a:schemeClr val="bg1"/>
                </a:solidFill>
                <a:cs typeface="Calibri"/>
              </a:rPr>
              <a:t>[m/</a:t>
            </a:r>
            <a:r>
              <a:rPr lang="en-US" err="1">
                <a:solidFill>
                  <a:schemeClr val="bg1"/>
                </a:solidFill>
                <a:cs typeface="Calibri"/>
              </a:rPr>
              <a:t>yr</a:t>
            </a:r>
            <a:r>
              <a:rPr lang="en-US">
                <a:solidFill>
                  <a:schemeClr val="bg1"/>
                </a:solidFill>
                <a:cs typeface="Calibri"/>
              </a:rPr>
              <a:t>]</a:t>
            </a:r>
          </a:p>
        </p:txBody>
      </p:sp>
      <p:pic>
        <p:nvPicPr>
          <p:cNvPr id="27" name="Picture 27">
            <a:extLst>
              <a:ext uri="{FF2B5EF4-FFF2-40B4-BE49-F238E27FC236}">
                <a16:creationId xmlns:a16="http://schemas.microsoft.com/office/drawing/2014/main" id="{795C8DA1-5B4C-40A4-AE23-E9D895D5658A}"/>
              </a:ext>
            </a:extLst>
          </p:cNvPr>
          <p:cNvPicPr>
            <a:picLocks noChangeAspect="1"/>
          </p:cNvPicPr>
          <p:nvPr/>
        </p:nvPicPr>
        <p:blipFill rotWithShape="1">
          <a:blip r:embed="rId16"/>
          <a:srcRect l="12592" t="23024" r="17883" b="28169"/>
          <a:stretch/>
        </p:blipFill>
        <p:spPr>
          <a:xfrm>
            <a:off x="25064118" y="26784644"/>
            <a:ext cx="4047386" cy="1953695"/>
          </a:xfrm>
          <a:prstGeom prst="rect">
            <a:avLst/>
          </a:prstGeom>
        </p:spPr>
      </p:pic>
      <p:sp>
        <p:nvSpPr>
          <p:cNvPr id="77" name="Google Shape;76;p4">
            <a:extLst>
              <a:ext uri="{FF2B5EF4-FFF2-40B4-BE49-F238E27FC236}">
                <a16:creationId xmlns:a16="http://schemas.microsoft.com/office/drawing/2014/main" id="{10AE327D-8E7F-4E55-871F-850FF0EABDF6}"/>
              </a:ext>
            </a:extLst>
          </p:cNvPr>
          <p:cNvSpPr txBox="1"/>
          <p:nvPr/>
        </p:nvSpPr>
        <p:spPr>
          <a:xfrm>
            <a:off x="1075581" y="13637091"/>
            <a:ext cx="6140593" cy="4477594"/>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r>
              <a:rPr lang="en-US" sz="2800" u="sng" dirty="0">
                <a:ea typeface="+mn-lt"/>
                <a:cs typeface="+mn-lt"/>
              </a:rPr>
              <a:t>Improvements</a:t>
            </a:r>
            <a:r>
              <a:rPr lang="en-US" sz="2800" dirty="0">
                <a:ea typeface="+mn-lt"/>
                <a:cs typeface="+mn-lt"/>
              </a:rPr>
              <a:t>: </a:t>
            </a:r>
            <a:endParaRPr lang="en-US" dirty="0"/>
          </a:p>
          <a:p>
            <a:pPr marL="457200" indent="-457200" algn="just">
              <a:buSzPts val="3600"/>
              <a:buFont typeface="Arial"/>
              <a:buChar char="•"/>
            </a:pPr>
            <a:r>
              <a:rPr lang="en-US" sz="2800" dirty="0" err="1">
                <a:ea typeface="+mn-lt"/>
                <a:cs typeface="+mn-lt"/>
              </a:rPr>
              <a:t>Memoization</a:t>
            </a:r>
            <a:r>
              <a:rPr lang="en-US" sz="2800" dirty="0">
                <a:ea typeface="+mn-lt"/>
                <a:cs typeface="+mn-lt"/>
              </a:rPr>
              <a:t> is used in MALI to store static quantities and avoid unnecessary </a:t>
            </a:r>
            <a:r>
              <a:rPr lang="en-US" sz="2800" dirty="0" err="1">
                <a:ea typeface="+mn-lt"/>
                <a:cs typeface="+mn-lt"/>
              </a:rPr>
              <a:t>recomputations</a:t>
            </a:r>
            <a:r>
              <a:rPr lang="en-US" sz="2800" dirty="0">
                <a:ea typeface="+mn-lt"/>
                <a:cs typeface="+mn-lt"/>
              </a:rPr>
              <a:t> during initialization and assembly.</a:t>
            </a:r>
          </a:p>
          <a:p>
            <a:pPr marL="457200" indent="-457200" algn="just">
              <a:buSzPts val="3600"/>
              <a:buFont typeface="Arial"/>
              <a:buChar char="•"/>
            </a:pPr>
            <a:endParaRPr lang="en-US" sz="2800">
              <a:ea typeface="+mn-lt"/>
              <a:cs typeface="+mn-lt"/>
            </a:endParaRPr>
          </a:p>
          <a:p>
            <a:pPr marL="457200" indent="-457200" algn="just">
              <a:buSzPts val="3600"/>
              <a:buFont typeface="Arial"/>
              <a:buChar char="•"/>
            </a:pPr>
            <a:r>
              <a:rPr lang="en-US" sz="2800" dirty="0" err="1">
                <a:ea typeface="+mn-lt"/>
                <a:cs typeface="+mn-lt"/>
              </a:rPr>
              <a:t>Sacado</a:t>
            </a:r>
            <a:r>
              <a:rPr lang="en-US" sz="2800" dirty="0">
                <a:ea typeface="+mn-lt"/>
                <a:cs typeface="+mn-lt"/>
              </a:rPr>
              <a:t> automatic differentiation is used with static data types to improve time-to-solution during assembly.</a:t>
            </a:r>
            <a:endParaRPr lang="en-US" sz="2150" dirty="0">
              <a:cs typeface="Calibri"/>
            </a:endParaRPr>
          </a:p>
          <a:p>
            <a:pPr marL="457200" indent="-457200" algn="just">
              <a:buSzPts val="3600"/>
              <a:buFont typeface="Arial"/>
              <a:buChar char="•"/>
            </a:pPr>
            <a:endParaRPr lang="en-US" sz="2800">
              <a:cs typeface="Calibri"/>
            </a:endParaRPr>
          </a:p>
        </p:txBody>
      </p:sp>
      <p:sp>
        <p:nvSpPr>
          <p:cNvPr id="79" name="Google Shape;76;p4">
            <a:extLst>
              <a:ext uri="{FF2B5EF4-FFF2-40B4-BE49-F238E27FC236}">
                <a16:creationId xmlns:a16="http://schemas.microsoft.com/office/drawing/2014/main" id="{CD8199D1-FD88-4170-9D75-F14317982A54}"/>
              </a:ext>
            </a:extLst>
          </p:cNvPr>
          <p:cNvSpPr txBox="1"/>
          <p:nvPr/>
        </p:nvSpPr>
        <p:spPr>
          <a:xfrm>
            <a:off x="1260857" y="22772503"/>
            <a:ext cx="15257384" cy="4082697"/>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buSzPts val="3600"/>
            </a:pPr>
            <a:r>
              <a:rPr lang="en-US" sz="2800" u="sng">
                <a:cs typeface="Calibri" panose="020F0502020204030204"/>
              </a:rPr>
              <a:t>Scalability:</a:t>
            </a:r>
          </a:p>
          <a:p>
            <a:pPr marL="457200" indent="-457200" algn="just">
              <a:buSzPts val="3600"/>
              <a:buFont typeface="Arial"/>
              <a:buChar char="•"/>
            </a:pPr>
            <a:r>
              <a:rPr lang="en-US" sz="2800" dirty="0">
                <a:cs typeface="Calibri" panose="020F0502020204030204"/>
              </a:rPr>
              <a:t>In order to scale on next generation supercomputers, MALI has focused on testing and studying the scalability of the finite element assembly process on various architectures including Intel Haswell/Skylake/KNL, IBM POWER8/POWER9, ARM Cavium ThunderX2 and NVIDIA P100/V100 </a:t>
            </a:r>
            <a:r>
              <a:rPr lang="en-US" sz="2800">
                <a:cs typeface="Calibri" panose="020F0502020204030204"/>
              </a:rPr>
              <a:t>GPUs. These studies have led to various bug fixes, improvements and insights for future </a:t>
            </a:r>
            <a:r>
              <a:rPr lang="en-US" sz="2800" dirty="0">
                <a:cs typeface="Calibri" panose="020F0502020204030204"/>
              </a:rPr>
              <a:t>architectures while preparing MALI for </a:t>
            </a:r>
            <a:r>
              <a:rPr lang="en-US" sz="2800" dirty="0" err="1">
                <a:cs typeface="Calibri" panose="020F0502020204030204"/>
              </a:rPr>
              <a:t>exascale</a:t>
            </a:r>
            <a:r>
              <a:rPr lang="en-US" sz="2800" dirty="0">
                <a:cs typeface="Calibri" panose="020F0502020204030204"/>
              </a:rPr>
              <a:t> computing.</a:t>
            </a:r>
          </a:p>
          <a:p>
            <a:pPr marL="457200" indent="-457200" algn="just">
              <a:buSzPts val="3600"/>
              <a:buFont typeface="Arial"/>
              <a:buChar char="•"/>
            </a:pPr>
            <a:endParaRPr lang="en-US" sz="2800">
              <a:cs typeface="Calibri" panose="020F0502020204030204"/>
            </a:endParaRPr>
          </a:p>
          <a:p>
            <a:pPr marL="457200" indent="-457200" algn="just">
              <a:buSzPts val="3600"/>
              <a:buFont typeface="Arial"/>
              <a:buChar char="•"/>
            </a:pPr>
            <a:r>
              <a:rPr lang="en-US" sz="2800">
                <a:cs typeface="Calibri" panose="020F0502020204030204"/>
              </a:rPr>
              <a:t>BISICLES is also undergoing scaling and performance optimization for NERSC's Cori platform after the retirement of the Edison platform.</a:t>
            </a:r>
            <a:endParaRPr lang="en-US" sz="2150">
              <a:cs typeface="Calibri"/>
            </a:endParaRPr>
          </a:p>
          <a:p>
            <a:pPr>
              <a:buSzPts val="3600"/>
            </a:pPr>
            <a:endParaRPr lang="en-US" sz="4000">
              <a:cs typeface="Calibri" panose="020F0502020204030204"/>
            </a:endParaRPr>
          </a:p>
        </p:txBody>
      </p:sp>
      <p:sp>
        <p:nvSpPr>
          <p:cNvPr id="54" name="TextBox 53">
            <a:extLst>
              <a:ext uri="{FF2B5EF4-FFF2-40B4-BE49-F238E27FC236}">
                <a16:creationId xmlns:a16="http://schemas.microsoft.com/office/drawing/2014/main" id="{774E5ED5-33DA-4E9E-B15C-0684D55F1876}"/>
              </a:ext>
            </a:extLst>
          </p:cNvPr>
          <p:cNvSpPr txBox="1"/>
          <p:nvPr/>
        </p:nvSpPr>
        <p:spPr>
          <a:xfrm>
            <a:off x="25687553" y="26995647"/>
            <a:ext cx="32922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modeled  flux </a:t>
            </a:r>
            <a:r>
              <a:rPr lang="en-US">
                <a:solidFill>
                  <a:schemeClr val="bg1"/>
                </a:solidFill>
                <a:ea typeface="+mn-lt"/>
                <a:cs typeface="+mn-lt"/>
              </a:rPr>
              <a:t>divergence</a:t>
            </a:r>
            <a:r>
              <a:rPr lang="en-US">
                <a:solidFill>
                  <a:schemeClr val="bg1"/>
                </a:solidFill>
                <a:cs typeface="Calibri"/>
              </a:rPr>
              <a:t> [m / yr]</a:t>
            </a:r>
          </a:p>
        </p:txBody>
      </p:sp>
      <p:pic>
        <p:nvPicPr>
          <p:cNvPr id="11" name="Picture 12">
            <a:extLst>
              <a:ext uri="{FF2B5EF4-FFF2-40B4-BE49-F238E27FC236}">
                <a16:creationId xmlns:a16="http://schemas.microsoft.com/office/drawing/2014/main" id="{17F58BA7-51F1-4474-B8D5-1623F47BBE1B}"/>
              </a:ext>
            </a:extLst>
          </p:cNvPr>
          <p:cNvPicPr>
            <a:picLocks noChangeAspect="1"/>
          </p:cNvPicPr>
          <p:nvPr/>
        </p:nvPicPr>
        <p:blipFill rotWithShape="1">
          <a:blip r:embed="rId17"/>
          <a:srcRect l="11368" t="23964" r="18295" b="28303"/>
          <a:stretch/>
        </p:blipFill>
        <p:spPr>
          <a:xfrm>
            <a:off x="29579977" y="26862474"/>
            <a:ext cx="4021592" cy="1919521"/>
          </a:xfrm>
          <a:prstGeom prst="rect">
            <a:avLst/>
          </a:prstGeom>
        </p:spPr>
      </p:pic>
      <p:sp>
        <p:nvSpPr>
          <p:cNvPr id="67" name="TextBox 66">
            <a:extLst>
              <a:ext uri="{FF2B5EF4-FFF2-40B4-BE49-F238E27FC236}">
                <a16:creationId xmlns:a16="http://schemas.microsoft.com/office/drawing/2014/main" id="{6AE2A408-301F-4D86-99B8-5B086A617F2D}"/>
              </a:ext>
            </a:extLst>
          </p:cNvPr>
          <p:cNvSpPr txBox="1"/>
          <p:nvPr/>
        </p:nvSpPr>
        <p:spPr>
          <a:xfrm>
            <a:off x="30035266" y="27116416"/>
            <a:ext cx="34647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basal friction [kPa </a:t>
            </a:r>
            <a:r>
              <a:rPr lang="en-US" err="1">
                <a:solidFill>
                  <a:schemeClr val="bg1"/>
                </a:solidFill>
                <a:cs typeface="Calibri"/>
              </a:rPr>
              <a:t>yr</a:t>
            </a:r>
            <a:r>
              <a:rPr lang="en-US">
                <a:solidFill>
                  <a:schemeClr val="bg1"/>
                </a:solidFill>
                <a:cs typeface="Calibri"/>
              </a:rPr>
              <a:t> /m]</a:t>
            </a:r>
          </a:p>
        </p:txBody>
      </p:sp>
      <p:pic>
        <p:nvPicPr>
          <p:cNvPr id="13" name="Picture 13" descr="A close up of a logo&#10;&#10;Description generated with high confidence">
            <a:extLst>
              <a:ext uri="{FF2B5EF4-FFF2-40B4-BE49-F238E27FC236}">
                <a16:creationId xmlns:a16="http://schemas.microsoft.com/office/drawing/2014/main" id="{8B2E4F60-6974-4566-8851-33DA001E8C9A}"/>
              </a:ext>
            </a:extLst>
          </p:cNvPr>
          <p:cNvPicPr>
            <a:picLocks noChangeAspect="1"/>
          </p:cNvPicPr>
          <p:nvPr/>
        </p:nvPicPr>
        <p:blipFill rotWithShape="1">
          <a:blip r:embed="rId18"/>
          <a:srcRect l="13329" t="16429" r="18434" b="28333"/>
          <a:stretch/>
        </p:blipFill>
        <p:spPr>
          <a:xfrm>
            <a:off x="21638592" y="14507331"/>
            <a:ext cx="3783467" cy="2184128"/>
          </a:xfrm>
          <a:prstGeom prst="rect">
            <a:avLst/>
          </a:prstGeom>
        </p:spPr>
      </p:pic>
      <p:sp>
        <p:nvSpPr>
          <p:cNvPr id="53" name="TextBox 52">
            <a:extLst>
              <a:ext uri="{FF2B5EF4-FFF2-40B4-BE49-F238E27FC236}">
                <a16:creationId xmlns:a16="http://schemas.microsoft.com/office/drawing/2014/main" id="{EE689BA2-637D-46AB-87F3-32E9FDA86DAE}"/>
              </a:ext>
            </a:extLst>
          </p:cNvPr>
          <p:cNvSpPr txBox="1"/>
          <p:nvPr/>
        </p:nvSpPr>
        <p:spPr>
          <a:xfrm>
            <a:off x="23099629" y="16244978"/>
            <a:ext cx="18602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Δ thickness [km] </a:t>
            </a:r>
          </a:p>
        </p:txBody>
      </p:sp>
      <p:sp>
        <p:nvSpPr>
          <p:cNvPr id="63" name="TextBox 62">
            <a:extLst>
              <a:ext uri="{FF2B5EF4-FFF2-40B4-BE49-F238E27FC236}">
                <a16:creationId xmlns:a16="http://schemas.microsoft.com/office/drawing/2014/main" id="{5CF434C9-1B99-43E0-8078-383F28BE78BB}"/>
              </a:ext>
            </a:extLst>
          </p:cNvPr>
          <p:cNvSpPr txBox="1"/>
          <p:nvPr/>
        </p:nvSpPr>
        <p:spPr>
          <a:xfrm>
            <a:off x="23116885" y="18746638"/>
            <a:ext cx="17567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temperature [K]</a:t>
            </a:r>
          </a:p>
        </p:txBody>
      </p:sp>
      <p:pic>
        <p:nvPicPr>
          <p:cNvPr id="20" name="Picture 24" descr="A close up of a logo&#10;&#10;Description generated with high confidence">
            <a:extLst>
              <a:ext uri="{FF2B5EF4-FFF2-40B4-BE49-F238E27FC236}">
                <a16:creationId xmlns:a16="http://schemas.microsoft.com/office/drawing/2014/main" id="{AF47C204-C401-4BB9-A8A4-3107FE2FC2D9}"/>
              </a:ext>
            </a:extLst>
          </p:cNvPr>
          <p:cNvPicPr>
            <a:picLocks noChangeAspect="1"/>
          </p:cNvPicPr>
          <p:nvPr/>
        </p:nvPicPr>
        <p:blipFill rotWithShape="1">
          <a:blip r:embed="rId19"/>
          <a:srcRect l="10600" t="23460" r="17400" b="27811"/>
          <a:stretch/>
        </p:blipFill>
        <p:spPr>
          <a:xfrm>
            <a:off x="20574000" y="24386814"/>
            <a:ext cx="4192439" cy="1946195"/>
          </a:xfrm>
          <a:prstGeom prst="rect">
            <a:avLst/>
          </a:prstGeom>
        </p:spPr>
      </p:pic>
      <p:sp>
        <p:nvSpPr>
          <p:cNvPr id="47" name="TextBox 46">
            <a:extLst>
              <a:ext uri="{FF2B5EF4-FFF2-40B4-BE49-F238E27FC236}">
                <a16:creationId xmlns:a16="http://schemas.microsoft.com/office/drawing/2014/main" id="{5EC9A50F-7EAF-406C-82D1-82D146DA49B1}"/>
              </a:ext>
            </a:extLst>
          </p:cNvPr>
          <p:cNvSpPr txBox="1"/>
          <p:nvPr/>
        </p:nvSpPr>
        <p:spPr>
          <a:xfrm>
            <a:off x="21477864" y="24649263"/>
            <a:ext cx="32922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cs typeface="Calibri"/>
              </a:rPr>
              <a:t>modeled surface velocity</a:t>
            </a:r>
            <a:r>
              <a:rPr lang="en-US">
                <a:solidFill>
                  <a:schemeClr val="bg1"/>
                </a:solidFill>
                <a:ea typeface="+mn-lt"/>
                <a:cs typeface="+mn-lt"/>
              </a:rPr>
              <a:t> </a:t>
            </a:r>
            <a:r>
              <a:rPr lang="en-US">
                <a:solidFill>
                  <a:schemeClr val="bg1"/>
                </a:solidFill>
                <a:cs typeface="Calibri"/>
              </a:rPr>
              <a:t>[m/</a:t>
            </a:r>
            <a:r>
              <a:rPr lang="en-US" err="1">
                <a:solidFill>
                  <a:schemeClr val="bg1"/>
                </a:solidFill>
                <a:cs typeface="Calibri"/>
              </a:rPr>
              <a:t>yr</a:t>
            </a:r>
            <a:r>
              <a:rPr lang="en-US">
                <a:solidFill>
                  <a:schemeClr val="bg1"/>
                </a:solidFill>
                <a:cs typeface="Calibri"/>
              </a:rPr>
              <a:t>]</a:t>
            </a:r>
          </a:p>
        </p:txBody>
      </p:sp>
      <p:pic>
        <p:nvPicPr>
          <p:cNvPr id="25" name="Picture 27" descr="A screenshot of a cell phone&#10;&#10;Description generated with very high confidence">
            <a:extLst>
              <a:ext uri="{FF2B5EF4-FFF2-40B4-BE49-F238E27FC236}">
                <a16:creationId xmlns:a16="http://schemas.microsoft.com/office/drawing/2014/main" id="{31FF95D7-CB7D-42A8-84BE-84CB06E4796B}"/>
              </a:ext>
            </a:extLst>
          </p:cNvPr>
          <p:cNvPicPr>
            <a:picLocks noChangeAspect="1"/>
          </p:cNvPicPr>
          <p:nvPr/>
        </p:nvPicPr>
        <p:blipFill rotWithShape="1">
          <a:blip r:embed="rId20"/>
          <a:srcRect t="134" r="359" b="7570"/>
          <a:stretch/>
        </p:blipFill>
        <p:spPr>
          <a:xfrm>
            <a:off x="10077450" y="7754331"/>
            <a:ext cx="6432394" cy="3967479"/>
          </a:xfrm>
          <a:prstGeom prst="rect">
            <a:avLst/>
          </a:prstGeom>
        </p:spPr>
      </p:pic>
      <p:sp>
        <p:nvSpPr>
          <p:cNvPr id="80" name="Google Shape;76;p4">
            <a:extLst>
              <a:ext uri="{FF2B5EF4-FFF2-40B4-BE49-F238E27FC236}">
                <a16:creationId xmlns:a16="http://schemas.microsoft.com/office/drawing/2014/main" id="{B918ADDE-1CF7-45E0-A8A7-65265299C15D}"/>
              </a:ext>
            </a:extLst>
          </p:cNvPr>
          <p:cNvSpPr txBox="1"/>
          <p:nvPr/>
        </p:nvSpPr>
        <p:spPr>
          <a:xfrm>
            <a:off x="1068457" y="12420703"/>
            <a:ext cx="15442670" cy="1097863"/>
          </a:xfrm>
          <a:prstGeom prst="rect">
            <a:avLst/>
          </a:prstGeom>
          <a:noFill/>
          <a:ln>
            <a:noFill/>
          </a:ln>
        </p:spPr>
        <p:txBody>
          <a:bodyPr spcFirstLastPara="1" wrap="square" lIns="170660" tIns="85307" rIns="170660" bIns="85307"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just">
              <a:buSzPts val="3600"/>
              <a:buFont typeface="Arial"/>
              <a:buChar char="•"/>
            </a:pPr>
            <a:r>
              <a:rPr lang="en-US" sz="2800">
                <a:cs typeface="Calibri" panose="020F0502020204030204"/>
              </a:rPr>
              <a:t>As a </a:t>
            </a:r>
            <a:r>
              <a:rPr lang="en-US" sz="2800" err="1">
                <a:cs typeface="Calibri" panose="020F0502020204030204"/>
              </a:rPr>
              <a:t>Chombo</a:t>
            </a:r>
            <a:r>
              <a:rPr lang="en-US" sz="2800">
                <a:cs typeface="Calibri" panose="020F0502020204030204"/>
              </a:rPr>
              <a:t>-based application,  BISICLES will be an early adopter of </a:t>
            </a:r>
            <a:r>
              <a:rPr lang="en-US" sz="2800" err="1">
                <a:cs typeface="Calibri" panose="020F0502020204030204"/>
              </a:rPr>
              <a:t>Chombo's</a:t>
            </a:r>
            <a:r>
              <a:rPr lang="en-US" sz="2800">
                <a:cs typeface="Calibri" panose="020F0502020204030204"/>
              </a:rPr>
              <a:t> PROTO framework for performance portability, currently under development as a part of the ECP project.</a:t>
            </a:r>
          </a:p>
        </p:txBody>
      </p:sp>
      <p:sp>
        <p:nvSpPr>
          <p:cNvPr id="81" name="Google Shape;76;p4">
            <a:extLst>
              <a:ext uri="{FF2B5EF4-FFF2-40B4-BE49-F238E27FC236}">
                <a16:creationId xmlns:a16="http://schemas.microsoft.com/office/drawing/2014/main" id="{C93F5C5D-E102-4C3A-B5CE-7E9671AFEEA9}"/>
              </a:ext>
            </a:extLst>
          </p:cNvPr>
          <p:cNvSpPr txBox="1"/>
          <p:nvPr/>
        </p:nvSpPr>
        <p:spPr>
          <a:xfrm>
            <a:off x="9926706" y="11620603"/>
            <a:ext cx="6851120" cy="507313"/>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just">
              <a:buSzPts val="3600"/>
            </a:pPr>
            <a:r>
              <a:rPr lang="en-US" sz="2400" dirty="0">
                <a:ea typeface="+mn-lt"/>
                <a:cs typeface="+mn-lt"/>
              </a:rPr>
              <a:t>(</a:t>
            </a:r>
            <a:r>
              <a:rPr lang="en-US" sz="2400" dirty="0" err="1">
                <a:cs typeface="Calibri" panose="020F0502020204030204"/>
              </a:rPr>
              <a:t>a,c,d,g</a:t>
            </a:r>
            <a:r>
              <a:rPr lang="en-US" sz="2400" dirty="0">
                <a:cs typeface="Calibri" panose="020F0502020204030204"/>
              </a:rPr>
              <a:t>) MPI-only (</a:t>
            </a:r>
            <a:r>
              <a:rPr lang="en-US" sz="2400" dirty="0" err="1">
                <a:cs typeface="Calibri" panose="020F0502020204030204"/>
              </a:rPr>
              <a:t>b,d</a:t>
            </a:r>
            <a:r>
              <a:rPr lang="en-US" sz="2400" dirty="0">
                <a:cs typeface="Calibri" panose="020F0502020204030204"/>
              </a:rPr>
              <a:t>) </a:t>
            </a:r>
            <a:r>
              <a:rPr lang="en-US" sz="2400" dirty="0" err="1">
                <a:cs typeface="Calibri" panose="020F0502020204030204"/>
              </a:rPr>
              <a:t>MPI+OpenMP</a:t>
            </a:r>
            <a:r>
              <a:rPr lang="en-US" sz="2400" dirty="0">
                <a:cs typeface="Calibri" panose="020F0502020204030204"/>
              </a:rPr>
              <a:t> (</a:t>
            </a:r>
            <a:r>
              <a:rPr lang="en-US" sz="2400" dirty="0" err="1">
                <a:cs typeface="Calibri" panose="020F0502020204030204"/>
              </a:rPr>
              <a:t>f,h</a:t>
            </a:r>
            <a:r>
              <a:rPr lang="en-US" sz="2400" dirty="0">
                <a:cs typeface="Calibri" panose="020F0502020204030204"/>
              </a:rPr>
              <a:t>) MPI+GPU</a:t>
            </a:r>
          </a:p>
          <a:p>
            <a:pPr>
              <a:buSzPts val="3600"/>
            </a:pPr>
            <a:endParaRPr lang="en-US" sz="2400">
              <a:cs typeface="Calibri" panose="020F0502020204030204"/>
            </a:endParaRPr>
          </a:p>
        </p:txBody>
      </p:sp>
      <p:pic>
        <p:nvPicPr>
          <p:cNvPr id="35" name="Picture 35" descr="A screenshot of a cell phone&#10;&#10;Description generated with very high confidence">
            <a:extLst>
              <a:ext uri="{FF2B5EF4-FFF2-40B4-BE49-F238E27FC236}">
                <a16:creationId xmlns:a16="http://schemas.microsoft.com/office/drawing/2014/main" id="{6CD3C6AA-E678-43F5-AA9C-C94B353C891A}"/>
              </a:ext>
            </a:extLst>
          </p:cNvPr>
          <p:cNvPicPr>
            <a:picLocks noChangeAspect="1"/>
          </p:cNvPicPr>
          <p:nvPr/>
        </p:nvPicPr>
        <p:blipFill rotWithShape="1">
          <a:blip r:embed="rId21"/>
          <a:srcRect t="4743" r="19069" b="8025"/>
          <a:stretch/>
        </p:blipFill>
        <p:spPr>
          <a:xfrm>
            <a:off x="7734300" y="13631979"/>
            <a:ext cx="8782059" cy="3591700"/>
          </a:xfrm>
          <a:prstGeom prst="rect">
            <a:avLst/>
          </a:prstGeom>
        </p:spPr>
      </p:pic>
      <p:pic>
        <p:nvPicPr>
          <p:cNvPr id="37" name="Picture 37" descr="A screenshot of a cell phone&#10;&#10;Description generated with very high confidence">
            <a:extLst>
              <a:ext uri="{FF2B5EF4-FFF2-40B4-BE49-F238E27FC236}">
                <a16:creationId xmlns:a16="http://schemas.microsoft.com/office/drawing/2014/main" id="{8869BB21-DAF5-4117-8E41-FFAD70BCA1E1}"/>
              </a:ext>
            </a:extLst>
          </p:cNvPr>
          <p:cNvPicPr>
            <a:picLocks noChangeAspect="1"/>
          </p:cNvPicPr>
          <p:nvPr/>
        </p:nvPicPr>
        <p:blipFill>
          <a:blip r:embed="rId22"/>
          <a:stretch>
            <a:fillRect/>
          </a:stretch>
        </p:blipFill>
        <p:spPr>
          <a:xfrm>
            <a:off x="7734300" y="18105120"/>
            <a:ext cx="4386172" cy="3480974"/>
          </a:xfrm>
          <a:prstGeom prst="rect">
            <a:avLst/>
          </a:prstGeom>
        </p:spPr>
      </p:pic>
      <p:sp>
        <p:nvSpPr>
          <p:cNvPr id="82" name="Google Shape;76;p4">
            <a:extLst>
              <a:ext uri="{FF2B5EF4-FFF2-40B4-BE49-F238E27FC236}">
                <a16:creationId xmlns:a16="http://schemas.microsoft.com/office/drawing/2014/main" id="{5AEC7FB1-31F3-4BB8-A484-28506A2AC82B}"/>
              </a:ext>
            </a:extLst>
          </p:cNvPr>
          <p:cNvSpPr txBox="1"/>
          <p:nvPr/>
        </p:nvSpPr>
        <p:spPr>
          <a:xfrm>
            <a:off x="8943654" y="17169544"/>
            <a:ext cx="7791759" cy="817505"/>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buSzPts val="3600"/>
            </a:pPr>
            <a:r>
              <a:rPr lang="en-US" sz="2400" dirty="0">
                <a:cs typeface="Calibri"/>
              </a:rPr>
              <a:t>Finite element assembly, 4km-20km Greenland ice sheet </a:t>
            </a:r>
            <a:endParaRPr lang="en-US" dirty="0">
              <a:cs typeface="Calibri" panose="020F0502020204030204"/>
            </a:endParaRPr>
          </a:p>
          <a:p>
            <a:pPr>
              <a:buSzPts val="3600"/>
            </a:pPr>
            <a:r>
              <a:rPr lang="en-US" sz="2400" dirty="0">
                <a:cs typeface="Calibri"/>
              </a:rPr>
              <a:t>(a) No </a:t>
            </a:r>
            <a:r>
              <a:rPr lang="en-US" sz="2400" dirty="0" err="1">
                <a:cs typeface="Calibri"/>
              </a:rPr>
              <a:t>memoization</a:t>
            </a:r>
            <a:r>
              <a:rPr lang="en-US" sz="2400" dirty="0">
                <a:cs typeface="Calibri"/>
              </a:rPr>
              <a:t> (b) </a:t>
            </a:r>
            <a:r>
              <a:rPr lang="en-US" sz="2400" dirty="0" err="1">
                <a:cs typeface="Calibri"/>
              </a:rPr>
              <a:t>Memoization</a:t>
            </a:r>
            <a:endParaRPr lang="en-US" sz="2400">
              <a:cs typeface="Calibri"/>
            </a:endParaRPr>
          </a:p>
        </p:txBody>
      </p:sp>
      <p:pic>
        <p:nvPicPr>
          <p:cNvPr id="39" name="Picture 39" descr="A screenshot of a cell phone&#10;&#10;Description generated with very high confidence">
            <a:extLst>
              <a:ext uri="{FF2B5EF4-FFF2-40B4-BE49-F238E27FC236}">
                <a16:creationId xmlns:a16="http://schemas.microsoft.com/office/drawing/2014/main" id="{E3CC6E02-54E5-45F1-9E13-251601052254}"/>
              </a:ext>
            </a:extLst>
          </p:cNvPr>
          <p:cNvPicPr>
            <a:picLocks noChangeAspect="1"/>
          </p:cNvPicPr>
          <p:nvPr/>
        </p:nvPicPr>
        <p:blipFill>
          <a:blip r:embed="rId23"/>
          <a:stretch>
            <a:fillRect/>
          </a:stretch>
        </p:blipFill>
        <p:spPr>
          <a:xfrm>
            <a:off x="12131975" y="18139626"/>
            <a:ext cx="4384375" cy="3532732"/>
          </a:xfrm>
          <a:prstGeom prst="rect">
            <a:avLst/>
          </a:prstGeom>
        </p:spPr>
      </p:pic>
      <p:sp>
        <p:nvSpPr>
          <p:cNvPr id="85" name="Google Shape;76;p4">
            <a:extLst>
              <a:ext uri="{FF2B5EF4-FFF2-40B4-BE49-F238E27FC236}">
                <a16:creationId xmlns:a16="http://schemas.microsoft.com/office/drawing/2014/main" id="{3EB78CE6-A730-4631-9D7E-CAEEE7921980}"/>
              </a:ext>
            </a:extLst>
          </p:cNvPr>
          <p:cNvSpPr txBox="1"/>
          <p:nvPr/>
        </p:nvSpPr>
        <p:spPr>
          <a:xfrm>
            <a:off x="7960243" y="21490300"/>
            <a:ext cx="4241270" cy="488263"/>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lgn="ctr">
              <a:buSzPts val="3600"/>
            </a:pPr>
            <a:r>
              <a:rPr lang="en-US" sz="2400">
                <a:cs typeface="Calibri"/>
              </a:rPr>
              <a:t>MALI, MISMIP test, single core</a:t>
            </a:r>
          </a:p>
        </p:txBody>
      </p:sp>
      <p:sp>
        <p:nvSpPr>
          <p:cNvPr id="88" name="Google Shape;76;p4">
            <a:extLst>
              <a:ext uri="{FF2B5EF4-FFF2-40B4-BE49-F238E27FC236}">
                <a16:creationId xmlns:a16="http://schemas.microsoft.com/office/drawing/2014/main" id="{CF592DEF-374F-4CCD-9581-174F04C59974}"/>
              </a:ext>
            </a:extLst>
          </p:cNvPr>
          <p:cNvSpPr txBox="1"/>
          <p:nvPr/>
        </p:nvSpPr>
        <p:spPr>
          <a:xfrm>
            <a:off x="12848185" y="21507553"/>
            <a:ext cx="4241270" cy="488263"/>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buSzPts val="3600"/>
            </a:pPr>
            <a:r>
              <a:rPr lang="en-US" sz="2400" dirty="0">
                <a:cs typeface="Calibri"/>
              </a:rPr>
              <a:t>Basal friction initialization, coarse Greenland ice sheet, single core</a:t>
            </a:r>
            <a:endParaRPr lang="en-US" dirty="0"/>
          </a:p>
        </p:txBody>
      </p:sp>
      <p:sp>
        <p:nvSpPr>
          <p:cNvPr id="89" name="Google Shape;76;p4">
            <a:extLst>
              <a:ext uri="{FF2B5EF4-FFF2-40B4-BE49-F238E27FC236}">
                <a16:creationId xmlns:a16="http://schemas.microsoft.com/office/drawing/2014/main" id="{6CEAF41F-A3D6-4023-BFB3-3CF52A515A4F}"/>
              </a:ext>
            </a:extLst>
          </p:cNvPr>
          <p:cNvSpPr txBox="1"/>
          <p:nvPr/>
        </p:nvSpPr>
        <p:spPr>
          <a:xfrm>
            <a:off x="1966322" y="21677925"/>
            <a:ext cx="6163522" cy="850213"/>
          </a:xfrm>
          <a:prstGeom prst="rect">
            <a:avLst/>
          </a:prstGeom>
          <a:noFill/>
          <a:ln>
            <a:noFill/>
          </a:ln>
        </p:spPr>
        <p:txBody>
          <a:bodyPr spcFirstLastPara="1" wrap="square" lIns="170660" tIns="85307" rIns="170660" bIns="85307" anchor="t" anchorCtr="0">
            <a:noAutofit/>
          </a:bodyPr>
          <a:lstStyle>
            <a:defPPr>
              <a:defRPr lang="en-US"/>
            </a:defPPr>
            <a:lvl1pPr marL="0" algn="l" defTabSz="547680" rtl="0" eaLnBrk="1" latinLnBrk="0" hangingPunct="1">
              <a:defRPr sz="2156" kern="1200">
                <a:solidFill>
                  <a:schemeClr val="tx1"/>
                </a:solidFill>
                <a:latin typeface="+mn-lt"/>
                <a:ea typeface="+mn-ea"/>
                <a:cs typeface="+mn-cs"/>
              </a:defRPr>
            </a:lvl1pPr>
            <a:lvl2pPr marL="547680" algn="l" defTabSz="547680" rtl="0" eaLnBrk="1" latinLnBrk="0" hangingPunct="1">
              <a:defRPr sz="2156" kern="1200">
                <a:solidFill>
                  <a:schemeClr val="tx1"/>
                </a:solidFill>
                <a:latin typeface="+mn-lt"/>
                <a:ea typeface="+mn-ea"/>
                <a:cs typeface="+mn-cs"/>
              </a:defRPr>
            </a:lvl2pPr>
            <a:lvl3pPr marL="1095360" algn="l" defTabSz="547680" rtl="0" eaLnBrk="1" latinLnBrk="0" hangingPunct="1">
              <a:defRPr sz="2156" kern="1200">
                <a:solidFill>
                  <a:schemeClr val="tx1"/>
                </a:solidFill>
                <a:latin typeface="+mn-lt"/>
                <a:ea typeface="+mn-ea"/>
                <a:cs typeface="+mn-cs"/>
              </a:defRPr>
            </a:lvl3pPr>
            <a:lvl4pPr marL="1643040" algn="l" defTabSz="547680" rtl="0" eaLnBrk="1" latinLnBrk="0" hangingPunct="1">
              <a:defRPr sz="2156" kern="1200">
                <a:solidFill>
                  <a:schemeClr val="tx1"/>
                </a:solidFill>
                <a:latin typeface="+mn-lt"/>
                <a:ea typeface="+mn-ea"/>
                <a:cs typeface="+mn-cs"/>
              </a:defRPr>
            </a:lvl4pPr>
            <a:lvl5pPr marL="2190720" algn="l" defTabSz="547680" rtl="0" eaLnBrk="1" latinLnBrk="0" hangingPunct="1">
              <a:defRPr sz="2156" kern="1200">
                <a:solidFill>
                  <a:schemeClr val="tx1"/>
                </a:solidFill>
                <a:latin typeface="+mn-lt"/>
                <a:ea typeface="+mn-ea"/>
                <a:cs typeface="+mn-cs"/>
              </a:defRPr>
            </a:lvl5pPr>
            <a:lvl6pPr marL="2738399" algn="l" defTabSz="547680" rtl="0" eaLnBrk="1" latinLnBrk="0" hangingPunct="1">
              <a:defRPr sz="2156" kern="1200">
                <a:solidFill>
                  <a:schemeClr val="tx1"/>
                </a:solidFill>
                <a:latin typeface="+mn-lt"/>
                <a:ea typeface="+mn-ea"/>
                <a:cs typeface="+mn-cs"/>
              </a:defRPr>
            </a:lvl6pPr>
            <a:lvl7pPr marL="3286079" algn="l" defTabSz="547680" rtl="0" eaLnBrk="1" latinLnBrk="0" hangingPunct="1">
              <a:defRPr sz="2156" kern="1200">
                <a:solidFill>
                  <a:schemeClr val="tx1"/>
                </a:solidFill>
                <a:latin typeface="+mn-lt"/>
                <a:ea typeface="+mn-ea"/>
                <a:cs typeface="+mn-cs"/>
              </a:defRPr>
            </a:lvl7pPr>
            <a:lvl8pPr marL="3833759" algn="l" defTabSz="547680" rtl="0" eaLnBrk="1" latinLnBrk="0" hangingPunct="1">
              <a:defRPr sz="2156" kern="1200">
                <a:solidFill>
                  <a:schemeClr val="tx1"/>
                </a:solidFill>
                <a:latin typeface="+mn-lt"/>
                <a:ea typeface="+mn-ea"/>
                <a:cs typeface="+mn-cs"/>
              </a:defRPr>
            </a:lvl8pPr>
            <a:lvl9pPr marL="4381439" algn="l" defTabSz="547680" rtl="0" eaLnBrk="1" latinLnBrk="0" hangingPunct="1">
              <a:defRPr sz="2156" kern="1200">
                <a:solidFill>
                  <a:schemeClr val="tx1"/>
                </a:solidFill>
                <a:latin typeface="+mn-lt"/>
                <a:ea typeface="+mn-ea"/>
                <a:cs typeface="+mn-cs"/>
              </a:defRPr>
            </a:lvl9pPr>
          </a:lstStyle>
          <a:p>
            <a:pPr>
              <a:buSzPts val="3600"/>
            </a:pPr>
            <a:r>
              <a:rPr lang="en-US" sz="2400" dirty="0">
                <a:cs typeface="Calibri"/>
              </a:rPr>
              <a:t>Finite element assembly strong scalability, 4km-20km Greenland ice sheet</a:t>
            </a:r>
            <a:endParaRPr lang="en-US" dirty="0">
              <a:cs typeface="Calibri" panose="020F0502020204030204"/>
            </a:endParaRPr>
          </a:p>
        </p:txBody>
      </p:sp>
    </p:spTree>
    <p:extLst>
      <p:ext uri="{BB962C8B-B14F-4D97-AF65-F5344CB8AC3E}">
        <p14:creationId xmlns:p14="http://schemas.microsoft.com/office/powerpoint/2010/main" val="2622408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691</Words>
  <Application>Microsoft Office PowerPoint</Application>
  <PresentationFormat>Custom</PresentationFormat>
  <Paragraphs>76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Arial,Sans-Serif</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Xylar Asay-Davis</dc:creator>
  <cp:lastModifiedBy>Tezaur, Irina</cp:lastModifiedBy>
  <cp:revision>56</cp:revision>
  <dcterms:created xsi:type="dcterms:W3CDTF">2019-07-01T18:29:15Z</dcterms:created>
  <dcterms:modified xsi:type="dcterms:W3CDTF">2019-07-28T00:17:04Z</dcterms:modified>
</cp:coreProperties>
</file>