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</p:sldIdLst>
  <p:sldSz cy="164592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84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 orient="horz"/>
        <p:guide pos="86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1" type="ftr"/>
          </p:nvPr>
        </p:nvSpPr>
        <p:spPr>
          <a:xfrm>
            <a:off x="9372600" y="15255241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800" lIns="501600" spcFirstLastPara="1" rIns="501600" wrap="square" tIns="2508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143000" y="3429000"/>
            <a:ext cx="25146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143000" y="5143500"/>
            <a:ext cx="25146000" cy="9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521525" lvl="0" marL="457200" marR="0" rtl="0" algn="l">
              <a:spcBef>
                <a:spcPts val="923"/>
              </a:spcBef>
              <a:spcAft>
                <a:spcPts val="0"/>
              </a:spcAft>
              <a:buClr>
                <a:schemeClr val="dk1"/>
              </a:buClr>
              <a:buSzPts val="4613"/>
              <a:buFont typeface="Arial"/>
              <a:buChar char="•"/>
              <a:defRPr b="0" i="0" sz="46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3425" lvl="1" marL="914400" marR="0" rtl="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013"/>
              <a:buFont typeface="Arial"/>
              <a:buChar char="–"/>
              <a:defRPr b="0" i="0" sz="4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90537" lvl="5" marL="27432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0537" lvl="6" marL="32004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0537" lvl="7" marL="36576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0537" lvl="8" marL="41148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9372600" y="15255241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800" lIns="501600" spcFirstLastPara="1" rIns="501600" wrap="square" tIns="2508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7431999" cy="164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143000" y="3429000"/>
            <a:ext cx="25146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143000" y="5143500"/>
            <a:ext cx="25146000" cy="9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501600" wrap="square" tIns="0"/>
          <a:lstStyle>
            <a:lvl1pPr indent="-521525" lvl="0" marL="457200" marR="0" rtl="0" algn="l">
              <a:spcBef>
                <a:spcPts val="923"/>
              </a:spcBef>
              <a:spcAft>
                <a:spcPts val="0"/>
              </a:spcAft>
              <a:buClr>
                <a:schemeClr val="dk1"/>
              </a:buClr>
              <a:buSzPts val="4613"/>
              <a:buFont typeface="Arial"/>
              <a:buChar char="•"/>
              <a:defRPr b="0" i="0" sz="46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3425" lvl="1" marL="914400" marR="0" rtl="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013"/>
              <a:buFont typeface="Arial"/>
              <a:buChar char="–"/>
              <a:defRPr b="0" i="0" sz="4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90537" lvl="5" marL="27432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0537" lvl="6" marL="32004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0537" lvl="7" marL="36576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0537" lvl="8" marL="4114800" marR="0" rtl="0" algn="l"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125"/>
              <a:buFont typeface="Arial"/>
              <a:buChar char="•"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372600" y="15255241"/>
            <a:ext cx="86868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800" lIns="501600" spcFirstLastPara="1" rIns="501600" wrap="square" tIns="2508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11197253" y="15084146"/>
            <a:ext cx="9807972" cy="723900"/>
            <a:chOff x="11184768" y="40700181"/>
            <a:chExt cx="26154592" cy="1930400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11184768" y="40700181"/>
              <a:ext cx="54864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additional information, contact:</a:t>
              </a:r>
              <a:endParaRPr/>
            </a:p>
            <a:p>
              <a:pPr indent="0" lvl="0" marL="0" marR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Staff Member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22" name="Google Shape;22;p4"/>
            <p:cNvSpPr txBox="1"/>
            <p:nvPr/>
          </p:nvSpPr>
          <p:spPr>
            <a:xfrm>
              <a:off x="19191313" y="40734047"/>
              <a:ext cx="54864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Institution or Organization</a:t>
              </a:r>
              <a:endParaRPr/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(555) 555-1234</a:t>
              </a:r>
              <a:endParaRPr/>
            </a:p>
            <a:p>
              <a:pPr indent="0" lvl="0" marL="0" marR="0" rtl="0" algn="l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staff.member@email.gov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 txBox="1"/>
            <p:nvPr/>
          </p:nvSpPr>
          <p:spPr>
            <a:xfrm>
              <a:off x="28195359" y="40801781"/>
              <a:ext cx="91440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B5FAE"/>
                  </a:solidFill>
                  <a:latin typeface="Arial"/>
                  <a:ea typeface="Arial"/>
                  <a:cs typeface="Arial"/>
                  <a:sym typeface="Arial"/>
                </a:rPr>
                <a:t>climatemodeling.science.energy.gov</a:t>
              </a:r>
              <a:endParaRPr sz="2000">
                <a:solidFill>
                  <a:srgbClr val="1B5FA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/>
        </p:nvSpPr>
        <p:spPr>
          <a:xfrm>
            <a:off x="457200" y="515349"/>
            <a:ext cx="226653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B5FAE"/>
                </a:solidFill>
                <a:latin typeface="Arial"/>
                <a:ea typeface="Arial"/>
                <a:cs typeface="Arial"/>
                <a:sym typeface="Arial"/>
              </a:rPr>
              <a:t>Probabilistic Sea-Level Projections from Ice Sheet and Earth System Models (ProsPect):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B5FAE"/>
                </a:solidFill>
                <a:latin typeface="Arial"/>
                <a:ea typeface="Arial"/>
                <a:cs typeface="Arial"/>
                <a:sym typeface="Arial"/>
              </a:rPr>
              <a:t>Ice Sheet Model Optimization, V&amp;V, and UQ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Maur Perego, Juliane, Katherine J. Evans, Joseph H. Kennedy, John Jakeman, Irina Tezaur</a:t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45735" y="4289178"/>
            <a:ext cx="8931470" cy="10181592"/>
          </a:xfrm>
          <a:prstGeom prst="roundRect">
            <a:avLst>
              <a:gd fmla="val 4585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BISICLES - Dan</a:t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9250424" y="4289178"/>
            <a:ext cx="8931600" cy="10181700"/>
          </a:xfrm>
          <a:prstGeom prst="roundRect">
            <a:avLst>
              <a:gd fmla="val 4585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BISICLES - Dan</a:t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8354797" y="4289178"/>
            <a:ext cx="8931470" cy="10181592"/>
          </a:xfrm>
          <a:prstGeom prst="roundRect">
            <a:avLst>
              <a:gd fmla="val 4585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BISICLES - Dan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57200" y="8953139"/>
            <a:ext cx="816323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 (Mauro, Juliane?)</a:t>
            </a: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0331603" y="4501600"/>
            <a:ext cx="6387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&amp; Validation 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0761697" y="9105539"/>
            <a:ext cx="4218119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UQ (John, Irina)</a:t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11866200" y="12054562"/>
            <a:ext cx="36996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Synergistic activities;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initMIP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GriOOS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ACIOS-ECP review committee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V&amp;V mini at SIAM MPE</a:t>
            </a:r>
            <a:endParaRPr sz="1800"/>
          </a:p>
        </p:txBody>
      </p:sp>
      <p:sp>
        <p:nvSpPr>
          <p:cNvPr id="32" name="Google Shape;32;p4"/>
          <p:cNvSpPr txBox="1"/>
          <p:nvPr/>
        </p:nvSpPr>
        <p:spPr>
          <a:xfrm>
            <a:off x="9519475" y="8098075"/>
            <a:ext cx="78549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Near term tasks: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Develop E3SM-MALI to produce SMB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develop better masking of MALI within E3SM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Profile and V&amp;V BISICLES performance using LIVV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475" y="5836488"/>
            <a:ext cx="4004699" cy="218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4175" y="5798806"/>
            <a:ext cx="3699599" cy="213438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10057500" y="5390800"/>
            <a:ext cx="7317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Application of LIVVkit to E3SM v1 release model</a:t>
            </a:r>
            <a:endParaRPr sz="2400"/>
          </a:p>
        </p:txBody>
      </p:sp>
      <p:sp>
        <p:nvSpPr>
          <p:cNvPr id="36" name="Google Shape;36;p4"/>
          <p:cNvSpPr txBox="1"/>
          <p:nvPr/>
        </p:nvSpPr>
        <p:spPr>
          <a:xfrm>
            <a:off x="9532388" y="10066575"/>
            <a:ext cx="4004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Connections to initial state development</a:t>
            </a:r>
            <a:endParaRPr sz="2400"/>
          </a:p>
        </p:txBody>
      </p:sp>
      <p:sp>
        <p:nvSpPr>
          <p:cNvPr id="37" name="Google Shape;37;p4"/>
          <p:cNvSpPr txBox="1"/>
          <p:nvPr/>
        </p:nvSpPr>
        <p:spPr>
          <a:xfrm>
            <a:off x="14492325" y="10061973"/>
            <a:ext cx="3217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Connections to UQ capabilities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" name="Google Shape;38;p4"/>
          <p:cNvSpPr/>
          <p:nvPr/>
        </p:nvSpPr>
        <p:spPr>
          <a:xfrm>
            <a:off x="9756025" y="10892725"/>
            <a:ext cx="2879400" cy="723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4495100" y="10921236"/>
            <a:ext cx="2879400" cy="6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