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0" r:id="rId4"/>
  </p:sldMasterIdLst>
  <p:notesMasterIdLst>
    <p:notesMasterId r:id="rId5"/>
  </p:notesMasterIdLst>
  <p:sldIdLst>
    <p:sldId id="256" r:id="rId6"/>
  </p:sldIdLst>
  <p:sldSz cy="32918400" cx="54864000"/>
  <p:notesSz cx="6858000" cy="9144000"/>
  <p:embeddedFontLst>
    <p:embeddedFont>
      <p:font typeface="Roboto Mono"/>
      <p:regular r:id="rId7"/>
      <p:bold r:id="rId8"/>
      <p:italic r:id="rId9"/>
      <p:boldItalic r:id="rId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751">
          <p15:clr>
            <a:srgbClr val="A4A3A4"/>
          </p15:clr>
        </p15:guide>
        <p15:guide id="2" pos="172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5751" orient="horz"/>
        <p:guide pos="17280"/>
      </p:guideLst>
    </p:cSldViewPr>
  </p:slideViewPr>
</p:viewPr>
</file>

<file path=ppt/_rels/presentation.xml.rels><?xml version="1.0" encoding="UTF-8" standalone="yes"?><Relationships xmlns="http://schemas.openxmlformats.org/package/2006/relationships"><Relationship Id="rId10" Type="http://schemas.openxmlformats.org/officeDocument/2006/relationships/font" Target="fonts/RobotoMon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RobotoMon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RobotoMono-regular.fntdata"/><Relationship Id="rId8" Type="http://schemas.openxmlformats.org/officeDocument/2006/relationships/font" Target="fonts/RobotoMon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 name="Shape 16"/>
        <p:cNvGrpSpPr/>
        <p:nvPr/>
      </p:nvGrpSpPr>
      <p:grpSpPr>
        <a:xfrm>
          <a:off x="0" y="0"/>
          <a:ext cx="0" cy="0"/>
          <a:chOff x="0" y="0"/>
          <a:chExt cx="0" cy="0"/>
        </a:xfrm>
      </p:grpSpPr>
      <p:sp>
        <p:nvSpPr>
          <p:cNvPr id="17" name="Google Shape;1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8" name="Google Shape;18;p1:notes"/>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 name="Shape 10"/>
        <p:cNvGrpSpPr/>
        <p:nvPr/>
      </p:nvGrpSpPr>
      <p:grpSpPr>
        <a:xfrm>
          <a:off x="0" y="0"/>
          <a:ext cx="0" cy="0"/>
          <a:chOff x="0" y="0"/>
          <a:chExt cx="0" cy="0"/>
        </a:xfrm>
      </p:grpSpPr>
      <p:sp>
        <p:nvSpPr>
          <p:cNvPr id="11" name="Google Shape;11;p2"/>
          <p:cNvSpPr txBox="1"/>
          <p:nvPr>
            <p:ph idx="11" type="ftr"/>
          </p:nvPr>
        </p:nvSpPr>
        <p:spPr>
          <a:xfrm>
            <a:off x="18745200" y="30510481"/>
            <a:ext cx="17373600" cy="1752600"/>
          </a:xfrm>
          <a:prstGeom prst="rect">
            <a:avLst/>
          </a:prstGeom>
          <a:noFill/>
          <a:ln>
            <a:noFill/>
          </a:ln>
        </p:spPr>
        <p:txBody>
          <a:bodyPr anchorCtr="0" anchor="ctr" bIns="501600" lIns="1003200" spcFirstLastPara="1" rIns="1003200" wrap="square" tIns="501600"/>
          <a:lstStyle>
            <a:lvl1pPr lvl="0" marR="0" rtl="0" algn="ctr">
              <a:spcBef>
                <a:spcPts val="0"/>
              </a:spcBef>
              <a:spcAft>
                <a:spcPts val="0"/>
              </a:spcAft>
              <a:buSzPts val="2800"/>
              <a:buNone/>
              <a:defRPr b="0" i="0" sz="3600" u="none" cap="none" strike="noStrike">
                <a:solidFill>
                  <a:srgbClr val="888888"/>
                </a:solidFill>
                <a:latin typeface="Arial"/>
                <a:ea typeface="Arial"/>
                <a:cs typeface="Arial"/>
                <a:sym typeface="Arial"/>
              </a:defRPr>
            </a:lvl1pPr>
            <a:lvl2pPr lvl="1"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2pPr>
            <a:lvl3pPr lvl="2"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3pPr>
            <a:lvl4pPr lvl="3"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4pPr>
            <a:lvl5pPr lvl="4"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5pPr>
            <a:lvl6pPr lvl="5"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6pPr>
            <a:lvl7pPr lvl="6"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7pPr>
            <a:lvl8pPr lvl="7"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8pPr>
            <a:lvl9pPr lvl="8"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2" name="Shape 12"/>
        <p:cNvGrpSpPr/>
        <p:nvPr/>
      </p:nvGrpSpPr>
      <p:grpSpPr>
        <a:xfrm>
          <a:off x="0" y="0"/>
          <a:ext cx="0" cy="0"/>
          <a:chOff x="0" y="0"/>
          <a:chExt cx="0" cy="0"/>
        </a:xfrm>
      </p:grpSpPr>
      <p:sp>
        <p:nvSpPr>
          <p:cNvPr id="13" name="Google Shape;13;p3"/>
          <p:cNvSpPr txBox="1"/>
          <p:nvPr>
            <p:ph type="title"/>
          </p:nvPr>
        </p:nvSpPr>
        <p:spPr>
          <a:xfrm>
            <a:off x="2286000" y="6858000"/>
            <a:ext cx="50292000" cy="3429000"/>
          </a:xfrm>
          <a:prstGeom prst="rect">
            <a:avLst/>
          </a:prstGeom>
          <a:noFill/>
          <a:ln>
            <a:noFill/>
          </a:ln>
        </p:spPr>
        <p:txBody>
          <a:bodyPr anchorCtr="0" anchor="ctr" bIns="0" lIns="0" spcFirstLastPara="1" rIns="0" wrap="square" tIns="0"/>
          <a:lstStyle>
            <a:lvl1pPr lvl="0" marR="0" rtl="0" algn="l">
              <a:spcBef>
                <a:spcPts val="0"/>
              </a:spcBef>
              <a:spcAft>
                <a:spcPts val="0"/>
              </a:spcAft>
              <a:buClr>
                <a:schemeClr val="dk1"/>
              </a:buClr>
              <a:buSzPts val="15000"/>
              <a:buFont typeface="Arial"/>
              <a:buNone/>
              <a:defRPr b="0" i="0" sz="15000" u="none" cap="none" strike="noStrike">
                <a:solidFill>
                  <a:schemeClr val="dk1"/>
                </a:solidFill>
                <a:latin typeface="Arial"/>
                <a:ea typeface="Arial"/>
                <a:cs typeface="Arial"/>
                <a:sym typeface="Arial"/>
              </a:defRPr>
            </a:lvl1pPr>
            <a:lvl2pPr lvl="1">
              <a:spcBef>
                <a:spcPts val="0"/>
              </a:spcBef>
              <a:spcAft>
                <a:spcPts val="0"/>
              </a:spcAft>
              <a:buSzPts val="2800"/>
              <a:buNone/>
              <a:defRPr sz="3600"/>
            </a:lvl2pPr>
            <a:lvl3pPr lvl="2">
              <a:spcBef>
                <a:spcPts val="0"/>
              </a:spcBef>
              <a:spcAft>
                <a:spcPts val="0"/>
              </a:spcAft>
              <a:buSzPts val="2800"/>
              <a:buNone/>
              <a:defRPr sz="3600"/>
            </a:lvl3pPr>
            <a:lvl4pPr lvl="3">
              <a:spcBef>
                <a:spcPts val="0"/>
              </a:spcBef>
              <a:spcAft>
                <a:spcPts val="0"/>
              </a:spcAft>
              <a:buSzPts val="2800"/>
              <a:buNone/>
              <a:defRPr sz="3600"/>
            </a:lvl4pPr>
            <a:lvl5pPr lvl="4">
              <a:spcBef>
                <a:spcPts val="0"/>
              </a:spcBef>
              <a:spcAft>
                <a:spcPts val="0"/>
              </a:spcAft>
              <a:buSzPts val="2800"/>
              <a:buNone/>
              <a:defRPr sz="3600"/>
            </a:lvl5pPr>
            <a:lvl6pPr lvl="5">
              <a:spcBef>
                <a:spcPts val="0"/>
              </a:spcBef>
              <a:spcAft>
                <a:spcPts val="0"/>
              </a:spcAft>
              <a:buSzPts val="2800"/>
              <a:buNone/>
              <a:defRPr sz="3600"/>
            </a:lvl6pPr>
            <a:lvl7pPr lvl="6">
              <a:spcBef>
                <a:spcPts val="0"/>
              </a:spcBef>
              <a:spcAft>
                <a:spcPts val="0"/>
              </a:spcAft>
              <a:buSzPts val="2800"/>
              <a:buNone/>
              <a:defRPr sz="3600"/>
            </a:lvl7pPr>
            <a:lvl8pPr lvl="7">
              <a:spcBef>
                <a:spcPts val="0"/>
              </a:spcBef>
              <a:spcAft>
                <a:spcPts val="0"/>
              </a:spcAft>
              <a:buSzPts val="2800"/>
              <a:buNone/>
              <a:defRPr sz="3600"/>
            </a:lvl8pPr>
            <a:lvl9pPr lvl="8">
              <a:spcBef>
                <a:spcPts val="0"/>
              </a:spcBef>
              <a:spcAft>
                <a:spcPts val="0"/>
              </a:spcAft>
              <a:buSzPts val="2800"/>
              <a:buNone/>
              <a:defRPr sz="3600"/>
            </a:lvl9pPr>
          </a:lstStyle>
          <a:p/>
        </p:txBody>
      </p:sp>
      <p:sp>
        <p:nvSpPr>
          <p:cNvPr id="14" name="Google Shape;14;p3"/>
          <p:cNvSpPr txBox="1"/>
          <p:nvPr>
            <p:ph idx="1" type="body"/>
          </p:nvPr>
        </p:nvSpPr>
        <p:spPr>
          <a:xfrm>
            <a:off x="2286000" y="10287000"/>
            <a:ext cx="50292000" cy="18516600"/>
          </a:xfrm>
          <a:prstGeom prst="rect">
            <a:avLst/>
          </a:prstGeom>
          <a:noFill/>
          <a:ln>
            <a:noFill/>
          </a:ln>
        </p:spPr>
        <p:txBody>
          <a:bodyPr anchorCtr="0" anchor="t" bIns="0" lIns="0" spcFirstLastPara="1" rIns="0" wrap="square" tIns="0"/>
          <a:lstStyle>
            <a:lvl1pPr indent="-812800" lvl="0" marL="457200" marR="0" rtl="0" algn="l">
              <a:spcBef>
                <a:spcPts val="1800"/>
              </a:spcBef>
              <a:spcAft>
                <a:spcPts val="0"/>
              </a:spcAft>
              <a:buClr>
                <a:schemeClr val="dk1"/>
              </a:buClr>
              <a:buSzPts val="9200"/>
              <a:buFont typeface="Arial"/>
              <a:buChar char="•"/>
              <a:defRPr b="0" i="0" sz="9200" u="none" cap="none" strike="noStrike">
                <a:solidFill>
                  <a:schemeClr val="dk1"/>
                </a:solidFill>
                <a:latin typeface="Arial"/>
                <a:ea typeface="Arial"/>
                <a:cs typeface="Arial"/>
                <a:sym typeface="Arial"/>
              </a:defRPr>
            </a:lvl1pPr>
            <a:lvl2pPr indent="-736600" lvl="1" marL="914400" marR="0" rtl="0" algn="l">
              <a:spcBef>
                <a:spcPts val="1600"/>
              </a:spcBef>
              <a:spcAft>
                <a:spcPts val="0"/>
              </a:spcAft>
              <a:buClr>
                <a:schemeClr val="dk1"/>
              </a:buClr>
              <a:buSzPts val="8000"/>
              <a:buFont typeface="Arial"/>
              <a:buChar char="–"/>
              <a:defRPr b="0" i="0" sz="8000" u="none" cap="none" strike="noStrike">
                <a:solidFill>
                  <a:schemeClr val="dk1"/>
                </a:solidFill>
                <a:latin typeface="Arial"/>
                <a:ea typeface="Arial"/>
                <a:cs typeface="Arial"/>
                <a:sym typeface="Arial"/>
              </a:defRPr>
            </a:lvl2pPr>
            <a:lvl3pPr indent="-685800" lvl="2" marL="1371600" marR="0" rtl="0" algn="l">
              <a:spcBef>
                <a:spcPts val="1400"/>
              </a:spcBef>
              <a:spcAft>
                <a:spcPts val="0"/>
              </a:spcAft>
              <a:buClr>
                <a:schemeClr val="dk1"/>
              </a:buClr>
              <a:buSzPts val="7200"/>
              <a:buFont typeface="Arial"/>
              <a:buChar char="•"/>
              <a:defRPr b="0" i="0" sz="7200" u="none" cap="none" strike="noStrike">
                <a:solidFill>
                  <a:schemeClr val="dk1"/>
                </a:solidFill>
                <a:latin typeface="Arial"/>
                <a:ea typeface="Arial"/>
                <a:cs typeface="Arial"/>
                <a:sym typeface="Arial"/>
              </a:defRPr>
            </a:lvl3pPr>
            <a:lvl4pPr indent="-647700" lvl="3" marL="1828800" marR="0" rtl="0" algn="l">
              <a:spcBef>
                <a:spcPts val="1300"/>
              </a:spcBef>
              <a:spcAft>
                <a:spcPts val="0"/>
              </a:spcAft>
              <a:buClr>
                <a:schemeClr val="dk1"/>
              </a:buClr>
              <a:buSzPts val="6600"/>
              <a:buFont typeface="Arial"/>
              <a:buChar char="–"/>
              <a:defRPr b="0" i="0" sz="6600" u="none" cap="none" strike="noStrike">
                <a:solidFill>
                  <a:schemeClr val="dk1"/>
                </a:solidFill>
                <a:latin typeface="Arial"/>
                <a:ea typeface="Arial"/>
                <a:cs typeface="Arial"/>
                <a:sym typeface="Arial"/>
              </a:defRPr>
            </a:lvl4pPr>
            <a:lvl5pPr indent="-647700" lvl="4" marL="2286000" marR="0" rtl="0" algn="l">
              <a:spcBef>
                <a:spcPts val="1300"/>
              </a:spcBef>
              <a:spcAft>
                <a:spcPts val="0"/>
              </a:spcAft>
              <a:buClr>
                <a:schemeClr val="dk1"/>
              </a:buClr>
              <a:buSzPts val="6600"/>
              <a:buFont typeface="Arial"/>
              <a:buChar char="»"/>
              <a:defRPr b="0" i="0" sz="6600" u="none" cap="none" strike="noStrike">
                <a:solidFill>
                  <a:schemeClr val="dk1"/>
                </a:solidFill>
                <a:latin typeface="Arial"/>
                <a:ea typeface="Arial"/>
                <a:cs typeface="Arial"/>
                <a:sym typeface="Arial"/>
              </a:defRPr>
            </a:lvl5pPr>
            <a:lvl6pPr indent="-755650" lvl="5" marL="2743200" marR="0" rtl="0" algn="l">
              <a:spcBef>
                <a:spcPts val="1700"/>
              </a:spcBef>
              <a:spcAft>
                <a:spcPts val="0"/>
              </a:spcAft>
              <a:buClr>
                <a:schemeClr val="dk1"/>
              </a:buClr>
              <a:buSzPts val="8300"/>
              <a:buFont typeface="Arial"/>
              <a:buChar char="•"/>
              <a:defRPr b="0" i="0" sz="8300" u="none" cap="none" strike="noStrike">
                <a:solidFill>
                  <a:schemeClr val="dk1"/>
                </a:solidFill>
                <a:latin typeface="Calibri"/>
                <a:ea typeface="Calibri"/>
                <a:cs typeface="Calibri"/>
                <a:sym typeface="Calibri"/>
              </a:defRPr>
            </a:lvl6pPr>
            <a:lvl7pPr indent="-755650" lvl="6" marL="3200400" marR="0" rtl="0" algn="l">
              <a:spcBef>
                <a:spcPts val="1700"/>
              </a:spcBef>
              <a:spcAft>
                <a:spcPts val="0"/>
              </a:spcAft>
              <a:buClr>
                <a:schemeClr val="dk1"/>
              </a:buClr>
              <a:buSzPts val="8300"/>
              <a:buFont typeface="Arial"/>
              <a:buChar char="•"/>
              <a:defRPr b="0" i="0" sz="8300" u="none" cap="none" strike="noStrike">
                <a:solidFill>
                  <a:schemeClr val="dk1"/>
                </a:solidFill>
                <a:latin typeface="Calibri"/>
                <a:ea typeface="Calibri"/>
                <a:cs typeface="Calibri"/>
                <a:sym typeface="Calibri"/>
              </a:defRPr>
            </a:lvl7pPr>
            <a:lvl8pPr indent="-755650" lvl="7" marL="3657600" marR="0" rtl="0" algn="l">
              <a:spcBef>
                <a:spcPts val="1700"/>
              </a:spcBef>
              <a:spcAft>
                <a:spcPts val="0"/>
              </a:spcAft>
              <a:buClr>
                <a:schemeClr val="dk1"/>
              </a:buClr>
              <a:buSzPts val="8300"/>
              <a:buFont typeface="Arial"/>
              <a:buChar char="•"/>
              <a:defRPr b="0" i="0" sz="8300" u="none" cap="none" strike="noStrike">
                <a:solidFill>
                  <a:schemeClr val="dk1"/>
                </a:solidFill>
                <a:latin typeface="Calibri"/>
                <a:ea typeface="Calibri"/>
                <a:cs typeface="Calibri"/>
                <a:sym typeface="Calibri"/>
              </a:defRPr>
            </a:lvl8pPr>
            <a:lvl9pPr indent="-755650" lvl="8" marL="4114800" marR="0" rtl="0" algn="l">
              <a:spcBef>
                <a:spcPts val="1700"/>
              </a:spcBef>
              <a:spcAft>
                <a:spcPts val="0"/>
              </a:spcAft>
              <a:buClr>
                <a:schemeClr val="dk1"/>
              </a:buClr>
              <a:buSzPts val="8300"/>
              <a:buFont typeface="Arial"/>
              <a:buChar char="•"/>
              <a:defRPr b="0" i="0" sz="8300" u="none" cap="none" strike="noStrike">
                <a:solidFill>
                  <a:schemeClr val="dk1"/>
                </a:solidFill>
                <a:latin typeface="Calibri"/>
                <a:ea typeface="Calibri"/>
                <a:cs typeface="Calibri"/>
                <a:sym typeface="Calibri"/>
              </a:defRPr>
            </a:lvl9pPr>
          </a:lstStyle>
          <a:p/>
        </p:txBody>
      </p:sp>
      <p:sp>
        <p:nvSpPr>
          <p:cNvPr id="15" name="Google Shape;15;p3"/>
          <p:cNvSpPr txBox="1"/>
          <p:nvPr>
            <p:ph idx="11" type="ftr"/>
          </p:nvPr>
        </p:nvSpPr>
        <p:spPr>
          <a:xfrm>
            <a:off x="18745200" y="30510481"/>
            <a:ext cx="17373600" cy="1752600"/>
          </a:xfrm>
          <a:prstGeom prst="rect">
            <a:avLst/>
          </a:prstGeom>
          <a:noFill/>
          <a:ln>
            <a:noFill/>
          </a:ln>
        </p:spPr>
        <p:txBody>
          <a:bodyPr anchorCtr="0" anchor="ctr" bIns="501600" lIns="1003200" spcFirstLastPara="1" rIns="1003200" wrap="square" tIns="501600"/>
          <a:lstStyle>
            <a:lvl1pPr lvl="0" marR="0" rtl="0" algn="ctr">
              <a:spcBef>
                <a:spcPts val="0"/>
              </a:spcBef>
              <a:spcAft>
                <a:spcPts val="0"/>
              </a:spcAft>
              <a:buSzPts val="2800"/>
              <a:buNone/>
              <a:defRPr sz="3600">
                <a:solidFill>
                  <a:srgbClr val="888888"/>
                </a:solidFill>
                <a:latin typeface="Arial"/>
                <a:ea typeface="Arial"/>
                <a:cs typeface="Arial"/>
                <a:sym typeface="Arial"/>
              </a:defRPr>
            </a:lvl1pPr>
            <a:lvl2pPr lvl="1"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2pPr>
            <a:lvl3pPr lvl="2"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3pPr>
            <a:lvl4pPr lvl="3"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4pPr>
            <a:lvl5pPr lvl="4"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5pPr>
            <a:lvl6pPr lvl="5"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6pPr>
            <a:lvl7pPr lvl="6"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7pPr>
            <a:lvl8pPr lvl="7"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8pPr>
            <a:lvl9pPr lvl="8"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0"/>
            <a:ext cx="54864000" cy="32918400"/>
          </a:xfrm>
          <a:prstGeom prst="rect">
            <a:avLst/>
          </a:prstGeom>
          <a:noFill/>
          <a:ln>
            <a:noFill/>
          </a:ln>
        </p:spPr>
      </p:pic>
      <p:sp>
        <p:nvSpPr>
          <p:cNvPr id="7" name="Google Shape;7;p1"/>
          <p:cNvSpPr txBox="1"/>
          <p:nvPr>
            <p:ph type="title"/>
          </p:nvPr>
        </p:nvSpPr>
        <p:spPr>
          <a:xfrm>
            <a:off x="2286000" y="6858000"/>
            <a:ext cx="50292000" cy="3429000"/>
          </a:xfrm>
          <a:prstGeom prst="rect">
            <a:avLst/>
          </a:prstGeom>
          <a:noFill/>
          <a:ln>
            <a:noFill/>
          </a:ln>
        </p:spPr>
        <p:txBody>
          <a:bodyPr anchorCtr="0" anchor="ctr" bIns="0" lIns="0" spcFirstLastPara="1" rIns="0" wrap="square" tIns="0"/>
          <a:lstStyle>
            <a:lvl1pPr lvl="0" marR="0" rtl="0" algn="l">
              <a:spcBef>
                <a:spcPts val="0"/>
              </a:spcBef>
              <a:spcAft>
                <a:spcPts val="0"/>
              </a:spcAft>
              <a:buClr>
                <a:schemeClr val="dk1"/>
              </a:buClr>
              <a:buSzPts val="15000"/>
              <a:buFont typeface="Arial"/>
              <a:buNone/>
              <a:defRPr b="0" i="0" sz="15000" u="none" cap="none" strike="noStrike">
                <a:solidFill>
                  <a:schemeClr val="dk1"/>
                </a:solidFill>
                <a:latin typeface="Arial"/>
                <a:ea typeface="Arial"/>
                <a:cs typeface="Arial"/>
                <a:sym typeface="Arial"/>
              </a:defRPr>
            </a:lvl1pPr>
            <a:lvl2pPr lvl="1">
              <a:spcBef>
                <a:spcPts val="0"/>
              </a:spcBef>
              <a:spcAft>
                <a:spcPts val="0"/>
              </a:spcAft>
              <a:buSzPts val="2800"/>
              <a:buNone/>
              <a:defRPr sz="3600"/>
            </a:lvl2pPr>
            <a:lvl3pPr lvl="2">
              <a:spcBef>
                <a:spcPts val="0"/>
              </a:spcBef>
              <a:spcAft>
                <a:spcPts val="0"/>
              </a:spcAft>
              <a:buSzPts val="2800"/>
              <a:buNone/>
              <a:defRPr sz="3600"/>
            </a:lvl3pPr>
            <a:lvl4pPr lvl="3">
              <a:spcBef>
                <a:spcPts val="0"/>
              </a:spcBef>
              <a:spcAft>
                <a:spcPts val="0"/>
              </a:spcAft>
              <a:buSzPts val="2800"/>
              <a:buNone/>
              <a:defRPr sz="3600"/>
            </a:lvl4pPr>
            <a:lvl5pPr lvl="4">
              <a:spcBef>
                <a:spcPts val="0"/>
              </a:spcBef>
              <a:spcAft>
                <a:spcPts val="0"/>
              </a:spcAft>
              <a:buSzPts val="2800"/>
              <a:buNone/>
              <a:defRPr sz="3600"/>
            </a:lvl5pPr>
            <a:lvl6pPr lvl="5">
              <a:spcBef>
                <a:spcPts val="0"/>
              </a:spcBef>
              <a:spcAft>
                <a:spcPts val="0"/>
              </a:spcAft>
              <a:buSzPts val="2800"/>
              <a:buNone/>
              <a:defRPr sz="3600"/>
            </a:lvl6pPr>
            <a:lvl7pPr lvl="6">
              <a:spcBef>
                <a:spcPts val="0"/>
              </a:spcBef>
              <a:spcAft>
                <a:spcPts val="0"/>
              </a:spcAft>
              <a:buSzPts val="2800"/>
              <a:buNone/>
              <a:defRPr sz="3600"/>
            </a:lvl7pPr>
            <a:lvl8pPr lvl="7">
              <a:spcBef>
                <a:spcPts val="0"/>
              </a:spcBef>
              <a:spcAft>
                <a:spcPts val="0"/>
              </a:spcAft>
              <a:buSzPts val="2800"/>
              <a:buNone/>
              <a:defRPr sz="3600"/>
            </a:lvl8pPr>
            <a:lvl9pPr lvl="8">
              <a:spcBef>
                <a:spcPts val="0"/>
              </a:spcBef>
              <a:spcAft>
                <a:spcPts val="0"/>
              </a:spcAft>
              <a:buSzPts val="2800"/>
              <a:buNone/>
              <a:defRPr sz="3600"/>
            </a:lvl9pPr>
          </a:lstStyle>
          <a:p/>
        </p:txBody>
      </p:sp>
      <p:sp>
        <p:nvSpPr>
          <p:cNvPr id="8" name="Google Shape;8;p1"/>
          <p:cNvSpPr txBox="1"/>
          <p:nvPr>
            <p:ph idx="1" type="body"/>
          </p:nvPr>
        </p:nvSpPr>
        <p:spPr>
          <a:xfrm>
            <a:off x="2286000" y="10287000"/>
            <a:ext cx="50292000" cy="18516600"/>
          </a:xfrm>
          <a:prstGeom prst="rect">
            <a:avLst/>
          </a:prstGeom>
          <a:noFill/>
          <a:ln>
            <a:noFill/>
          </a:ln>
        </p:spPr>
        <p:txBody>
          <a:bodyPr anchorCtr="0" anchor="t" bIns="0" lIns="0" spcFirstLastPara="1" rIns="1003200" wrap="square" tIns="0"/>
          <a:lstStyle>
            <a:lvl1pPr indent="-812800" lvl="0" marL="457200" marR="0" rtl="0" algn="l">
              <a:spcBef>
                <a:spcPts val="1800"/>
              </a:spcBef>
              <a:spcAft>
                <a:spcPts val="0"/>
              </a:spcAft>
              <a:buClr>
                <a:schemeClr val="dk1"/>
              </a:buClr>
              <a:buSzPts val="9200"/>
              <a:buFont typeface="Arial"/>
              <a:buChar char="•"/>
              <a:defRPr b="0" i="0" sz="9200" u="none" cap="none" strike="noStrike">
                <a:solidFill>
                  <a:schemeClr val="dk1"/>
                </a:solidFill>
                <a:latin typeface="Arial"/>
                <a:ea typeface="Arial"/>
                <a:cs typeface="Arial"/>
                <a:sym typeface="Arial"/>
              </a:defRPr>
            </a:lvl1pPr>
            <a:lvl2pPr indent="-736600" lvl="1" marL="914400" marR="0" rtl="0" algn="l">
              <a:spcBef>
                <a:spcPts val="1600"/>
              </a:spcBef>
              <a:spcAft>
                <a:spcPts val="0"/>
              </a:spcAft>
              <a:buClr>
                <a:schemeClr val="dk1"/>
              </a:buClr>
              <a:buSzPts val="8000"/>
              <a:buFont typeface="Arial"/>
              <a:buChar char="–"/>
              <a:defRPr b="0" i="0" sz="8000" u="none" cap="none" strike="noStrike">
                <a:solidFill>
                  <a:schemeClr val="dk1"/>
                </a:solidFill>
                <a:latin typeface="Arial"/>
                <a:ea typeface="Arial"/>
                <a:cs typeface="Arial"/>
                <a:sym typeface="Arial"/>
              </a:defRPr>
            </a:lvl2pPr>
            <a:lvl3pPr indent="-685800" lvl="2" marL="1371600" marR="0" rtl="0" algn="l">
              <a:spcBef>
                <a:spcPts val="1400"/>
              </a:spcBef>
              <a:spcAft>
                <a:spcPts val="0"/>
              </a:spcAft>
              <a:buClr>
                <a:schemeClr val="dk1"/>
              </a:buClr>
              <a:buSzPts val="7200"/>
              <a:buFont typeface="Arial"/>
              <a:buChar char="•"/>
              <a:defRPr b="0" i="0" sz="7200" u="none" cap="none" strike="noStrike">
                <a:solidFill>
                  <a:schemeClr val="dk1"/>
                </a:solidFill>
                <a:latin typeface="Arial"/>
                <a:ea typeface="Arial"/>
                <a:cs typeface="Arial"/>
                <a:sym typeface="Arial"/>
              </a:defRPr>
            </a:lvl3pPr>
            <a:lvl4pPr indent="-647700" lvl="3" marL="1828800" marR="0" rtl="0" algn="l">
              <a:spcBef>
                <a:spcPts val="1300"/>
              </a:spcBef>
              <a:spcAft>
                <a:spcPts val="0"/>
              </a:spcAft>
              <a:buClr>
                <a:schemeClr val="dk1"/>
              </a:buClr>
              <a:buSzPts val="6600"/>
              <a:buFont typeface="Arial"/>
              <a:buChar char="–"/>
              <a:defRPr b="0" i="0" sz="6600" u="none" cap="none" strike="noStrike">
                <a:solidFill>
                  <a:schemeClr val="dk1"/>
                </a:solidFill>
                <a:latin typeface="Arial"/>
                <a:ea typeface="Arial"/>
                <a:cs typeface="Arial"/>
                <a:sym typeface="Arial"/>
              </a:defRPr>
            </a:lvl4pPr>
            <a:lvl5pPr indent="-647700" lvl="4" marL="2286000" marR="0" rtl="0" algn="l">
              <a:spcBef>
                <a:spcPts val="1300"/>
              </a:spcBef>
              <a:spcAft>
                <a:spcPts val="0"/>
              </a:spcAft>
              <a:buClr>
                <a:schemeClr val="dk1"/>
              </a:buClr>
              <a:buSzPts val="6600"/>
              <a:buFont typeface="Arial"/>
              <a:buChar char="»"/>
              <a:defRPr b="0" i="0" sz="6600" u="none" cap="none" strike="noStrike">
                <a:solidFill>
                  <a:schemeClr val="dk1"/>
                </a:solidFill>
                <a:latin typeface="Arial"/>
                <a:ea typeface="Arial"/>
                <a:cs typeface="Arial"/>
                <a:sym typeface="Arial"/>
              </a:defRPr>
            </a:lvl5pPr>
            <a:lvl6pPr indent="-755650" lvl="5" marL="2743200" marR="0" rtl="0" algn="l">
              <a:spcBef>
                <a:spcPts val="1700"/>
              </a:spcBef>
              <a:spcAft>
                <a:spcPts val="0"/>
              </a:spcAft>
              <a:buClr>
                <a:schemeClr val="dk1"/>
              </a:buClr>
              <a:buSzPts val="8300"/>
              <a:buFont typeface="Arial"/>
              <a:buChar char="•"/>
              <a:defRPr b="0" i="0" sz="8300" u="none" cap="none" strike="noStrike">
                <a:solidFill>
                  <a:schemeClr val="dk1"/>
                </a:solidFill>
                <a:latin typeface="Calibri"/>
                <a:ea typeface="Calibri"/>
                <a:cs typeface="Calibri"/>
                <a:sym typeface="Calibri"/>
              </a:defRPr>
            </a:lvl6pPr>
            <a:lvl7pPr indent="-755650" lvl="6" marL="3200400" marR="0" rtl="0" algn="l">
              <a:spcBef>
                <a:spcPts val="1700"/>
              </a:spcBef>
              <a:spcAft>
                <a:spcPts val="0"/>
              </a:spcAft>
              <a:buClr>
                <a:schemeClr val="dk1"/>
              </a:buClr>
              <a:buSzPts val="8300"/>
              <a:buFont typeface="Arial"/>
              <a:buChar char="•"/>
              <a:defRPr b="0" i="0" sz="8300" u="none" cap="none" strike="noStrike">
                <a:solidFill>
                  <a:schemeClr val="dk1"/>
                </a:solidFill>
                <a:latin typeface="Calibri"/>
                <a:ea typeface="Calibri"/>
                <a:cs typeface="Calibri"/>
                <a:sym typeface="Calibri"/>
              </a:defRPr>
            </a:lvl7pPr>
            <a:lvl8pPr indent="-755650" lvl="7" marL="3657600" marR="0" rtl="0" algn="l">
              <a:spcBef>
                <a:spcPts val="1700"/>
              </a:spcBef>
              <a:spcAft>
                <a:spcPts val="0"/>
              </a:spcAft>
              <a:buClr>
                <a:schemeClr val="dk1"/>
              </a:buClr>
              <a:buSzPts val="8300"/>
              <a:buFont typeface="Arial"/>
              <a:buChar char="•"/>
              <a:defRPr b="0" i="0" sz="8300" u="none" cap="none" strike="noStrike">
                <a:solidFill>
                  <a:schemeClr val="dk1"/>
                </a:solidFill>
                <a:latin typeface="Calibri"/>
                <a:ea typeface="Calibri"/>
                <a:cs typeface="Calibri"/>
                <a:sym typeface="Calibri"/>
              </a:defRPr>
            </a:lvl8pPr>
            <a:lvl9pPr indent="-755650" lvl="8" marL="4114800" marR="0" rtl="0" algn="l">
              <a:spcBef>
                <a:spcPts val="1700"/>
              </a:spcBef>
              <a:spcAft>
                <a:spcPts val="0"/>
              </a:spcAft>
              <a:buClr>
                <a:schemeClr val="dk1"/>
              </a:buClr>
              <a:buSzPts val="8300"/>
              <a:buFont typeface="Arial"/>
              <a:buChar char="•"/>
              <a:defRPr b="0" i="0" sz="83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18745200" y="30510481"/>
            <a:ext cx="17373600" cy="1752600"/>
          </a:xfrm>
          <a:prstGeom prst="rect">
            <a:avLst/>
          </a:prstGeom>
          <a:noFill/>
          <a:ln>
            <a:noFill/>
          </a:ln>
        </p:spPr>
        <p:txBody>
          <a:bodyPr anchorCtr="0" anchor="ctr" bIns="501600" lIns="1003200" spcFirstLastPara="1" rIns="1003200" wrap="square" tIns="501600"/>
          <a:lstStyle>
            <a:lvl1pPr lvl="0" marR="0" rtl="0" algn="ctr">
              <a:spcBef>
                <a:spcPts val="0"/>
              </a:spcBef>
              <a:spcAft>
                <a:spcPts val="0"/>
              </a:spcAft>
              <a:buSzPts val="2800"/>
              <a:buNone/>
              <a:defRPr b="0" i="0" sz="3600" u="none" cap="none" strike="noStrike">
                <a:solidFill>
                  <a:srgbClr val="888888"/>
                </a:solidFill>
                <a:latin typeface="Arial"/>
                <a:ea typeface="Arial"/>
                <a:cs typeface="Arial"/>
                <a:sym typeface="Arial"/>
              </a:defRPr>
            </a:lvl1pPr>
            <a:lvl2pPr lvl="1"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2pPr>
            <a:lvl3pPr lvl="2"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3pPr>
            <a:lvl4pPr lvl="3"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4pPr>
            <a:lvl5pPr lvl="4"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5pPr>
            <a:lvl6pPr lvl="5"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6pPr>
            <a:lvl7pPr lvl="6"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7pPr>
            <a:lvl8pPr lvl="7"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8pPr>
            <a:lvl9pPr lvl="8" marR="0" rtl="0" algn="l">
              <a:spcBef>
                <a:spcPts val="0"/>
              </a:spcBef>
              <a:spcAft>
                <a:spcPts val="0"/>
              </a:spcAft>
              <a:buSzPts val="2800"/>
              <a:buNone/>
              <a:defRPr b="0" i="0" sz="99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1.png"/><Relationship Id="rId11" Type="http://schemas.openxmlformats.org/officeDocument/2006/relationships/image" Target="../media/image4.png"/><Relationship Id="rId22" Type="http://schemas.openxmlformats.org/officeDocument/2006/relationships/image" Target="../media/image18.png"/><Relationship Id="rId10" Type="http://schemas.openxmlformats.org/officeDocument/2006/relationships/image" Target="../media/image1.png"/><Relationship Id="rId21" Type="http://schemas.openxmlformats.org/officeDocument/2006/relationships/image" Target="../media/image12.png"/><Relationship Id="rId13" Type="http://schemas.openxmlformats.org/officeDocument/2006/relationships/image" Target="../media/image17.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hyperlink" Target="https://doe-prospect.github.io/" TargetMode="External"/><Relationship Id="rId9" Type="http://schemas.openxmlformats.org/officeDocument/2006/relationships/image" Target="../media/image3.png"/><Relationship Id="rId15" Type="http://schemas.openxmlformats.org/officeDocument/2006/relationships/image" Target="../media/image6.png"/><Relationship Id="rId14" Type="http://schemas.openxmlformats.org/officeDocument/2006/relationships/image" Target="../media/image16.png"/><Relationship Id="rId17" Type="http://schemas.openxmlformats.org/officeDocument/2006/relationships/image" Target="../media/image8.png"/><Relationship Id="rId16" Type="http://schemas.openxmlformats.org/officeDocument/2006/relationships/image" Target="../media/image2.png"/><Relationship Id="rId5" Type="http://schemas.openxmlformats.org/officeDocument/2006/relationships/image" Target="../media/image15.png"/><Relationship Id="rId19" Type="http://schemas.openxmlformats.org/officeDocument/2006/relationships/image" Target="../media/image13.png"/><Relationship Id="rId6" Type="http://schemas.openxmlformats.org/officeDocument/2006/relationships/image" Target="../media/image14.png"/><Relationship Id="rId18"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 name="Shape 19"/>
        <p:cNvGrpSpPr/>
        <p:nvPr/>
      </p:nvGrpSpPr>
      <p:grpSpPr>
        <a:xfrm>
          <a:off x="0" y="0"/>
          <a:ext cx="0" cy="0"/>
          <a:chOff x="0" y="0"/>
          <a:chExt cx="0" cy="0"/>
        </a:xfrm>
      </p:grpSpPr>
      <p:sp>
        <p:nvSpPr>
          <p:cNvPr id="20" name="Google Shape;20;p4"/>
          <p:cNvSpPr/>
          <p:nvPr/>
        </p:nvSpPr>
        <p:spPr>
          <a:xfrm>
            <a:off x="0" y="5181602"/>
            <a:ext cx="54864000" cy="24536400"/>
          </a:xfrm>
          <a:prstGeom prst="roundRect">
            <a:avLst>
              <a:gd fmla="val 0" name="adj"/>
            </a:avLst>
          </a:prstGeom>
          <a:solidFill>
            <a:srgbClr val="F2F4F6"/>
          </a:solidFill>
          <a:ln>
            <a:noFill/>
          </a:ln>
        </p:spPr>
        <p:txBody>
          <a:bodyPr anchorCtr="0" anchor="ctr" bIns="91400" lIns="182850" spcFirstLastPara="1" rIns="182850" wrap="square" tIns="91400">
            <a:noAutofit/>
          </a:bodyPr>
          <a:lstStyle/>
          <a:p>
            <a:pPr indent="0" lvl="0" marL="0" marR="0" rtl="0" algn="ctr">
              <a:spcBef>
                <a:spcPts val="0"/>
              </a:spcBef>
              <a:spcAft>
                <a:spcPts val="0"/>
              </a:spcAft>
              <a:buNone/>
            </a:pPr>
            <a:r>
              <a:rPr b="0" i="0" lang="en-US" sz="9900" u="none" cap="none" strike="noStrike">
                <a:solidFill>
                  <a:schemeClr val="lt1"/>
                </a:solidFill>
                <a:latin typeface="Calibri"/>
                <a:ea typeface="Calibri"/>
                <a:cs typeface="Calibri"/>
                <a:sym typeface="Calibri"/>
              </a:rPr>
              <a:t>BISICLES - Dan</a:t>
            </a:r>
            <a:endParaRPr b="0" i="0" sz="9900" u="none" cap="none" strike="noStrike">
              <a:solidFill>
                <a:schemeClr val="lt1"/>
              </a:solidFill>
              <a:latin typeface="Calibri"/>
              <a:ea typeface="Calibri"/>
              <a:cs typeface="Calibri"/>
              <a:sym typeface="Calibri"/>
            </a:endParaRPr>
          </a:p>
        </p:txBody>
      </p:sp>
      <p:sp>
        <p:nvSpPr>
          <p:cNvPr id="21" name="Google Shape;21;p4"/>
          <p:cNvSpPr txBox="1"/>
          <p:nvPr/>
        </p:nvSpPr>
        <p:spPr>
          <a:xfrm>
            <a:off x="857500" y="839600"/>
            <a:ext cx="44329200" cy="4055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9600" u="none" cap="none" strike="noStrike">
                <a:solidFill>
                  <a:srgbClr val="1B5FAE"/>
                </a:solidFill>
                <a:latin typeface="Arial"/>
                <a:ea typeface="Arial"/>
                <a:cs typeface="Arial"/>
                <a:sym typeface="Arial"/>
              </a:rPr>
              <a:t>Probabilistic Sea-Level Projections from Ice Sheet and Earth System Models </a:t>
            </a:r>
            <a:endParaRPr sz="2800"/>
          </a:p>
          <a:p>
            <a:pPr indent="0" lvl="0" marL="0" marR="0" rtl="0" algn="ctr">
              <a:spcBef>
                <a:spcPts val="0"/>
              </a:spcBef>
              <a:spcAft>
                <a:spcPts val="0"/>
              </a:spcAft>
              <a:buNone/>
            </a:pPr>
            <a:r>
              <a:rPr b="1" i="0" lang="en-US" sz="9600" u="none" cap="none" strike="noStrike">
                <a:solidFill>
                  <a:srgbClr val="1B5FAE"/>
                </a:solidFill>
                <a:latin typeface="Arial"/>
                <a:ea typeface="Arial"/>
                <a:cs typeface="Arial"/>
                <a:sym typeface="Arial"/>
              </a:rPr>
              <a:t>1: Ice Sheet Model Development and Applications</a:t>
            </a:r>
            <a:endParaRPr b="0" i="0" sz="7200" u="none" cap="none" strike="noStrike">
              <a:solidFill>
                <a:schemeClr val="dk1"/>
              </a:solidFill>
              <a:latin typeface="Arial"/>
              <a:ea typeface="Arial"/>
              <a:cs typeface="Arial"/>
              <a:sym typeface="Arial"/>
            </a:endParaRPr>
          </a:p>
        </p:txBody>
      </p:sp>
      <p:sp>
        <p:nvSpPr>
          <p:cNvPr id="22" name="Google Shape;22;p4"/>
          <p:cNvSpPr/>
          <p:nvPr/>
        </p:nvSpPr>
        <p:spPr>
          <a:xfrm>
            <a:off x="247000" y="12744075"/>
            <a:ext cx="27150300" cy="16747200"/>
          </a:xfrm>
          <a:prstGeom prst="roundRect">
            <a:avLst>
              <a:gd fmla="val 4585" name="adj"/>
            </a:avLst>
          </a:prstGeom>
          <a:solidFill>
            <a:srgbClr val="FFFFFF"/>
          </a:solidFill>
          <a:ln cap="flat" cmpd="sng" w="9525">
            <a:solidFill>
              <a:schemeClr val="dk1"/>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spcBef>
                <a:spcPts val="0"/>
              </a:spcBef>
              <a:spcAft>
                <a:spcPts val="0"/>
              </a:spcAft>
              <a:buNone/>
            </a:pPr>
            <a:r>
              <a:rPr b="0" i="0" lang="en-US" sz="9900" u="none" cap="none" strike="noStrike">
                <a:solidFill>
                  <a:schemeClr val="lt1"/>
                </a:solidFill>
                <a:latin typeface="Calibri"/>
                <a:ea typeface="Calibri"/>
                <a:cs typeface="Calibri"/>
                <a:sym typeface="Calibri"/>
              </a:rPr>
              <a:t>BISICLES - Dan</a:t>
            </a:r>
            <a:endParaRPr b="0" i="0" sz="9900" u="none" cap="none" strike="noStrike">
              <a:solidFill>
                <a:schemeClr val="lt1"/>
              </a:solidFill>
              <a:latin typeface="Calibri"/>
              <a:ea typeface="Calibri"/>
              <a:cs typeface="Calibri"/>
              <a:sym typeface="Calibri"/>
            </a:endParaRPr>
          </a:p>
        </p:txBody>
      </p:sp>
      <p:sp>
        <p:nvSpPr>
          <p:cNvPr id="23" name="Google Shape;23;p4"/>
          <p:cNvSpPr/>
          <p:nvPr/>
        </p:nvSpPr>
        <p:spPr>
          <a:xfrm>
            <a:off x="247000" y="5733550"/>
            <a:ext cx="27092400" cy="6719700"/>
          </a:xfrm>
          <a:prstGeom prst="roundRect">
            <a:avLst>
              <a:gd fmla="val 4585" name="adj"/>
            </a:avLst>
          </a:prstGeom>
          <a:solidFill>
            <a:srgbClr val="FFFFFF"/>
          </a:solidFill>
          <a:ln cap="flat" cmpd="sng" w="9525">
            <a:solidFill>
              <a:schemeClr val="dk1"/>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spcBef>
                <a:spcPts val="0"/>
              </a:spcBef>
              <a:spcAft>
                <a:spcPts val="0"/>
              </a:spcAft>
              <a:buNone/>
            </a:pPr>
            <a:r>
              <a:rPr lang="en-US" sz="9900">
                <a:solidFill>
                  <a:schemeClr val="lt1"/>
                </a:solidFill>
                <a:latin typeface="Calibri"/>
                <a:ea typeface="Calibri"/>
                <a:cs typeface="Calibri"/>
                <a:sym typeface="Calibri"/>
              </a:rPr>
              <a:t>BISICLES - Dan</a:t>
            </a:r>
            <a:endParaRPr sz="9900">
              <a:solidFill>
                <a:schemeClr val="lt1"/>
              </a:solidFill>
              <a:latin typeface="Calibri"/>
              <a:ea typeface="Calibri"/>
              <a:cs typeface="Calibri"/>
              <a:sym typeface="Calibri"/>
            </a:endParaRPr>
          </a:p>
        </p:txBody>
      </p:sp>
      <p:sp>
        <p:nvSpPr>
          <p:cNvPr id="24" name="Google Shape;24;p4"/>
          <p:cNvSpPr/>
          <p:nvPr/>
        </p:nvSpPr>
        <p:spPr>
          <a:xfrm>
            <a:off x="27595775" y="22576313"/>
            <a:ext cx="27092400" cy="6878100"/>
          </a:xfrm>
          <a:prstGeom prst="roundRect">
            <a:avLst>
              <a:gd fmla="val 4585" name="adj"/>
            </a:avLst>
          </a:prstGeom>
          <a:solidFill>
            <a:srgbClr val="FFFFFF"/>
          </a:solidFill>
          <a:ln cap="flat" cmpd="sng" w="9525">
            <a:solidFill>
              <a:schemeClr val="dk1"/>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spcBef>
                <a:spcPts val="0"/>
              </a:spcBef>
              <a:spcAft>
                <a:spcPts val="0"/>
              </a:spcAft>
              <a:buNone/>
            </a:pPr>
            <a:r>
              <a:rPr lang="en-US" sz="9900">
                <a:solidFill>
                  <a:schemeClr val="lt1"/>
                </a:solidFill>
                <a:latin typeface="Calibri"/>
                <a:ea typeface="Calibri"/>
                <a:cs typeface="Calibri"/>
                <a:sym typeface="Calibri"/>
              </a:rPr>
              <a:t>BISICLES - Dan</a:t>
            </a:r>
            <a:endParaRPr sz="9900">
              <a:solidFill>
                <a:schemeClr val="lt1"/>
              </a:solidFill>
              <a:latin typeface="Calibri"/>
              <a:ea typeface="Calibri"/>
              <a:cs typeface="Calibri"/>
              <a:sym typeface="Calibri"/>
            </a:endParaRPr>
          </a:p>
        </p:txBody>
      </p:sp>
      <p:sp>
        <p:nvSpPr>
          <p:cNvPr id="25" name="Google Shape;25;p4"/>
          <p:cNvSpPr txBox="1"/>
          <p:nvPr/>
        </p:nvSpPr>
        <p:spPr>
          <a:xfrm>
            <a:off x="399392" y="5581140"/>
            <a:ext cx="18048000" cy="1708200"/>
          </a:xfrm>
          <a:prstGeom prst="rect">
            <a:avLst/>
          </a:prstGeom>
          <a:noFill/>
          <a:ln>
            <a:noFill/>
          </a:ln>
        </p:spPr>
        <p:txBody>
          <a:bodyPr anchorCtr="0" anchor="t" bIns="91400" lIns="182850" spcFirstLastPara="1" rIns="182850" wrap="square" tIns="91400">
            <a:noAutofit/>
          </a:bodyPr>
          <a:lstStyle/>
          <a:p>
            <a:pPr indent="0" lvl="0" marL="0" marR="0" rtl="0" algn="l">
              <a:spcBef>
                <a:spcPts val="0"/>
              </a:spcBef>
              <a:spcAft>
                <a:spcPts val="0"/>
              </a:spcAft>
              <a:buNone/>
            </a:pPr>
            <a:r>
              <a:rPr b="1" lang="en-US" sz="7200">
                <a:solidFill>
                  <a:schemeClr val="dk1"/>
                </a:solidFill>
                <a:latin typeface="Calibri"/>
                <a:ea typeface="Calibri"/>
                <a:cs typeface="Calibri"/>
                <a:sym typeface="Calibri"/>
              </a:rPr>
              <a:t>Background &amp; Introduction</a:t>
            </a:r>
            <a:endParaRPr b="1" sz="7200">
              <a:solidFill>
                <a:schemeClr val="dk1"/>
              </a:solidFill>
              <a:latin typeface="Calibri"/>
              <a:ea typeface="Calibri"/>
              <a:cs typeface="Calibri"/>
              <a:sym typeface="Calibri"/>
            </a:endParaRPr>
          </a:p>
        </p:txBody>
      </p:sp>
      <p:sp>
        <p:nvSpPr>
          <p:cNvPr id="26" name="Google Shape;26;p4"/>
          <p:cNvSpPr/>
          <p:nvPr/>
        </p:nvSpPr>
        <p:spPr>
          <a:xfrm>
            <a:off x="27595775" y="5745975"/>
            <a:ext cx="27092400" cy="16641000"/>
          </a:xfrm>
          <a:prstGeom prst="roundRect">
            <a:avLst>
              <a:gd fmla="val 4585" name="adj"/>
            </a:avLst>
          </a:prstGeom>
          <a:solidFill>
            <a:srgbClr val="FFFFFF"/>
          </a:solidFill>
          <a:ln cap="flat" cmpd="sng" w="9525">
            <a:solidFill>
              <a:schemeClr val="dk1"/>
            </a:solidFill>
            <a:prstDash val="solid"/>
            <a:round/>
            <a:headEnd len="sm" w="sm" type="none"/>
            <a:tailEnd len="sm" w="sm" type="none"/>
          </a:ln>
        </p:spPr>
        <p:txBody>
          <a:bodyPr anchorCtr="0" anchor="ctr" bIns="91400" lIns="182850" spcFirstLastPara="1" rIns="182850" wrap="square" tIns="91400">
            <a:noAutofit/>
          </a:bodyPr>
          <a:lstStyle/>
          <a:p>
            <a:pPr indent="0" lvl="0" marL="0" rtl="0">
              <a:spcBef>
                <a:spcPts val="0"/>
              </a:spcBef>
              <a:spcAft>
                <a:spcPts val="0"/>
              </a:spcAft>
              <a:buNone/>
            </a:pPr>
            <a:r>
              <a:t/>
            </a:r>
            <a:endParaRPr sz="2800"/>
          </a:p>
        </p:txBody>
      </p:sp>
      <p:pic>
        <p:nvPicPr>
          <p:cNvPr descr="newSciDAC.jpg" id="27" name="Google Shape;27;p4"/>
          <p:cNvPicPr preferRelativeResize="0"/>
          <p:nvPr/>
        </p:nvPicPr>
        <p:blipFill rotWithShape="1">
          <a:blip r:embed="rId3">
            <a:alphaModFix/>
          </a:blip>
          <a:srcRect b="0" l="0" r="0" t="0"/>
          <a:stretch/>
        </p:blipFill>
        <p:spPr>
          <a:xfrm>
            <a:off x="40948947" y="29819603"/>
            <a:ext cx="7967304" cy="2390190"/>
          </a:xfrm>
          <a:prstGeom prst="rect">
            <a:avLst/>
          </a:prstGeom>
          <a:noFill/>
          <a:ln>
            <a:noFill/>
          </a:ln>
        </p:spPr>
      </p:pic>
      <p:sp>
        <p:nvSpPr>
          <p:cNvPr id="28" name="Google Shape;28;p4"/>
          <p:cNvSpPr txBox="1"/>
          <p:nvPr/>
        </p:nvSpPr>
        <p:spPr>
          <a:xfrm>
            <a:off x="27559475" y="30248228"/>
            <a:ext cx="12534000" cy="1292700"/>
          </a:xfrm>
          <a:prstGeom prst="rect">
            <a:avLst/>
          </a:prstGeom>
          <a:noFill/>
          <a:ln>
            <a:noFill/>
          </a:ln>
        </p:spPr>
        <p:txBody>
          <a:bodyPr anchorCtr="0" anchor="t" bIns="91400" lIns="182850" spcFirstLastPara="1" rIns="182850" wrap="square" tIns="91400">
            <a:noAutofit/>
          </a:bodyPr>
          <a:lstStyle/>
          <a:p>
            <a:pPr indent="0" lvl="0" marL="0" marR="0" rtl="0" algn="l">
              <a:spcBef>
                <a:spcPts val="0"/>
              </a:spcBef>
              <a:spcAft>
                <a:spcPts val="0"/>
              </a:spcAft>
              <a:buNone/>
            </a:pPr>
            <a:r>
              <a:rPr lang="en-US" sz="7200" u="sng">
                <a:solidFill>
                  <a:schemeClr val="hlink"/>
                </a:solidFill>
                <a:latin typeface="Arial"/>
                <a:ea typeface="Arial"/>
                <a:cs typeface="Arial"/>
                <a:sym typeface="Arial"/>
                <a:hlinkClick r:id="rId4"/>
              </a:rPr>
              <a:t>https://doe-prospect.github.io/</a:t>
            </a:r>
            <a:endParaRPr sz="7200">
              <a:solidFill>
                <a:srgbClr val="0000FF"/>
              </a:solidFill>
              <a:latin typeface="Arial"/>
              <a:ea typeface="Arial"/>
              <a:cs typeface="Arial"/>
              <a:sym typeface="Arial"/>
            </a:endParaRPr>
          </a:p>
        </p:txBody>
      </p:sp>
      <p:pic>
        <p:nvPicPr>
          <p:cNvPr id="29" name="Google Shape;29;p4"/>
          <p:cNvPicPr preferRelativeResize="0"/>
          <p:nvPr/>
        </p:nvPicPr>
        <p:blipFill rotWithShape="1">
          <a:blip r:embed="rId5">
            <a:alphaModFix/>
          </a:blip>
          <a:srcRect b="26793" l="0" r="0" t="0"/>
          <a:stretch/>
        </p:blipFill>
        <p:spPr>
          <a:xfrm>
            <a:off x="19444250" y="6289700"/>
            <a:ext cx="7628599" cy="4571999"/>
          </a:xfrm>
          <a:prstGeom prst="rect">
            <a:avLst/>
          </a:prstGeom>
          <a:noFill/>
          <a:ln>
            <a:noFill/>
          </a:ln>
        </p:spPr>
      </p:pic>
      <p:sp>
        <p:nvSpPr>
          <p:cNvPr id="30" name="Google Shape;30;p4"/>
          <p:cNvSpPr txBox="1"/>
          <p:nvPr/>
        </p:nvSpPr>
        <p:spPr>
          <a:xfrm>
            <a:off x="400300" y="6608750"/>
            <a:ext cx="19126200" cy="1280400"/>
          </a:xfrm>
          <a:prstGeom prst="rect">
            <a:avLst/>
          </a:prstGeom>
          <a:noFill/>
          <a:ln>
            <a:noFill/>
          </a:ln>
        </p:spPr>
        <p:txBody>
          <a:bodyPr anchorCtr="0" anchor="t" bIns="182850" lIns="182850" spcFirstLastPara="1" rIns="182850" wrap="square" tIns="182850">
            <a:noAutofit/>
          </a:bodyPr>
          <a:lstStyle/>
          <a:p>
            <a:pPr indent="0" lvl="0" marL="0" rtl="0">
              <a:lnSpc>
                <a:spcPct val="100000"/>
              </a:lnSpc>
              <a:spcBef>
                <a:spcPts val="0"/>
              </a:spcBef>
              <a:spcAft>
                <a:spcPts val="0"/>
              </a:spcAft>
              <a:buClr>
                <a:schemeClr val="dk1"/>
              </a:buClr>
              <a:buSzPts val="2200"/>
              <a:buFont typeface="Arial"/>
              <a:buNone/>
            </a:pPr>
            <a:r>
              <a:rPr lang="en-US" sz="3600">
                <a:solidFill>
                  <a:schemeClr val="dk1"/>
                </a:solidFill>
                <a:latin typeface="Calibri"/>
                <a:ea typeface="Calibri"/>
                <a:cs typeface="Calibri"/>
                <a:sym typeface="Calibri"/>
              </a:rPr>
              <a:t>Sea-level rise from shrinking glaciers and ice sheets is increasing. Observed acceleration in the contribution from Greenland and Antarctica (right) is a concern, particularly for West Antarctica where the ice sheet’s geometric configuration is unstable to small perturbations (below).</a:t>
            </a:r>
            <a:endParaRPr sz="3600">
              <a:solidFill>
                <a:schemeClr val="dk1"/>
              </a:solidFill>
              <a:latin typeface="Calibri"/>
              <a:ea typeface="Calibri"/>
              <a:cs typeface="Calibri"/>
              <a:sym typeface="Calibri"/>
            </a:endParaRPr>
          </a:p>
          <a:p>
            <a:pPr indent="0" lvl="0" marL="0">
              <a:lnSpc>
                <a:spcPct val="100000"/>
              </a:lnSpc>
              <a:spcBef>
                <a:spcPts val="0"/>
              </a:spcBef>
              <a:spcAft>
                <a:spcPts val="0"/>
              </a:spcAft>
              <a:buNone/>
            </a:pPr>
            <a:r>
              <a:t/>
            </a:r>
            <a:endParaRPr sz="3600"/>
          </a:p>
        </p:txBody>
      </p:sp>
      <p:sp>
        <p:nvSpPr>
          <p:cNvPr id="31" name="Google Shape;31;p4"/>
          <p:cNvSpPr txBox="1"/>
          <p:nvPr/>
        </p:nvSpPr>
        <p:spPr>
          <a:xfrm>
            <a:off x="20316600" y="5832500"/>
            <a:ext cx="6401400" cy="609600"/>
          </a:xfrm>
          <a:prstGeom prst="rect">
            <a:avLst/>
          </a:prstGeom>
          <a:noFill/>
          <a:ln>
            <a:noFill/>
          </a:ln>
        </p:spPr>
        <p:txBody>
          <a:bodyPr anchorCtr="0" anchor="ctr" bIns="182850" lIns="182850" spcFirstLastPara="1" rIns="182850" wrap="square" tIns="182850">
            <a:noAutofit/>
          </a:bodyPr>
          <a:lstStyle/>
          <a:p>
            <a:pPr indent="0" lvl="0" marL="0" rtl="0">
              <a:lnSpc>
                <a:spcPct val="115000"/>
              </a:lnSpc>
              <a:spcBef>
                <a:spcPts val="0"/>
              </a:spcBef>
              <a:spcAft>
                <a:spcPts val="0"/>
              </a:spcAft>
              <a:buNone/>
            </a:pPr>
            <a:r>
              <a:rPr i="1" lang="en-US" sz="2800">
                <a:solidFill>
                  <a:schemeClr val="dk1"/>
                </a:solidFill>
                <a:latin typeface="Calibri"/>
                <a:ea typeface="Calibri"/>
                <a:cs typeface="Calibri"/>
                <a:sym typeface="Calibri"/>
              </a:rPr>
              <a:t>(below)</a:t>
            </a:r>
            <a:r>
              <a:rPr i="1" lang="en-US" sz="2800">
                <a:solidFill>
                  <a:schemeClr val="dk1"/>
                </a:solidFill>
                <a:latin typeface="Calibri"/>
                <a:ea typeface="Calibri"/>
                <a:cs typeface="Calibri"/>
                <a:sym typeface="Calibri"/>
              </a:rPr>
              <a:t> Observed Antarctica mass loss.</a:t>
            </a:r>
            <a:endParaRPr i="1" sz="2800">
              <a:solidFill>
                <a:schemeClr val="dk1"/>
              </a:solidFill>
              <a:latin typeface="Calibri"/>
              <a:ea typeface="Calibri"/>
              <a:cs typeface="Calibri"/>
              <a:sym typeface="Calibri"/>
            </a:endParaRPr>
          </a:p>
        </p:txBody>
      </p:sp>
      <p:sp>
        <p:nvSpPr>
          <p:cNvPr id="32" name="Google Shape;32;p4"/>
          <p:cNvSpPr txBox="1"/>
          <p:nvPr/>
        </p:nvSpPr>
        <p:spPr>
          <a:xfrm>
            <a:off x="13544550" y="8156900"/>
            <a:ext cx="6000000" cy="2815200"/>
          </a:xfrm>
          <a:prstGeom prst="rect">
            <a:avLst/>
          </a:prstGeom>
          <a:noFill/>
          <a:ln>
            <a:noFill/>
          </a:ln>
        </p:spPr>
        <p:txBody>
          <a:bodyPr anchorCtr="0" anchor="ctr" bIns="182850" lIns="182850" spcFirstLastPara="1" rIns="182850" wrap="square" tIns="182850">
            <a:noAutofit/>
          </a:bodyPr>
          <a:lstStyle/>
          <a:p>
            <a:pPr indent="0" lvl="0" marL="0" rtl="0">
              <a:lnSpc>
                <a:spcPct val="100000"/>
              </a:lnSpc>
              <a:spcBef>
                <a:spcPts val="0"/>
              </a:spcBef>
              <a:spcAft>
                <a:spcPts val="0"/>
              </a:spcAft>
              <a:buNone/>
            </a:pPr>
            <a:r>
              <a:rPr i="1" lang="en-US" sz="3600">
                <a:solidFill>
                  <a:schemeClr val="dk1"/>
                </a:solidFill>
                <a:latin typeface="Calibri"/>
                <a:ea typeface="Calibri"/>
                <a:cs typeface="Calibri"/>
                <a:sym typeface="Calibri"/>
              </a:rPr>
              <a:t>ProSPect</a:t>
            </a:r>
            <a:r>
              <a:rPr lang="en-US" sz="3600">
                <a:solidFill>
                  <a:schemeClr val="dk1"/>
                </a:solidFill>
                <a:latin typeface="Calibri"/>
                <a:ea typeface="Calibri"/>
                <a:cs typeface="Calibri"/>
                <a:sym typeface="Calibri"/>
              </a:rPr>
              <a:t> will address DOE ice sheet (ISM) and Earth system model (ESM) limitations that prevent accurate sea-level</a:t>
            </a:r>
            <a:endParaRPr sz="3600">
              <a:solidFill>
                <a:schemeClr val="dk1"/>
              </a:solidFill>
              <a:latin typeface="Calibri"/>
              <a:ea typeface="Calibri"/>
              <a:cs typeface="Calibri"/>
              <a:sym typeface="Calibri"/>
            </a:endParaRPr>
          </a:p>
        </p:txBody>
      </p:sp>
      <p:sp>
        <p:nvSpPr>
          <p:cNvPr id="33" name="Google Shape;33;p4"/>
          <p:cNvSpPr txBox="1"/>
          <p:nvPr/>
        </p:nvSpPr>
        <p:spPr>
          <a:xfrm>
            <a:off x="13544550" y="10400800"/>
            <a:ext cx="13925400" cy="2052600"/>
          </a:xfrm>
          <a:prstGeom prst="rect">
            <a:avLst/>
          </a:prstGeom>
          <a:noFill/>
          <a:ln>
            <a:noFill/>
          </a:ln>
        </p:spPr>
        <p:txBody>
          <a:bodyPr anchorCtr="0" anchor="ctr" bIns="182850" lIns="182850" spcFirstLastPara="1" rIns="182850" wrap="square" tIns="182850">
            <a:noAutofit/>
          </a:bodyPr>
          <a:lstStyle/>
          <a:p>
            <a:pPr indent="0" lvl="0" marL="0" rtl="0">
              <a:lnSpc>
                <a:spcPct val="100000"/>
              </a:lnSpc>
              <a:spcBef>
                <a:spcPts val="0"/>
              </a:spcBef>
              <a:spcAft>
                <a:spcPts val="0"/>
              </a:spcAft>
              <a:buNone/>
            </a:pPr>
            <a:r>
              <a:rPr lang="en-US" sz="3600">
                <a:solidFill>
                  <a:schemeClr val="dk1"/>
                </a:solidFill>
                <a:latin typeface="Calibri"/>
                <a:ea typeface="Calibri"/>
                <a:cs typeface="Calibri"/>
                <a:sym typeface="Calibri"/>
              </a:rPr>
              <a:t>projections. Focus areas include (1) missing or inadequate model physics, (2) missing ISM and ESM coupling, (3) coupled ISM and ESM initialization methods, and (4) probabilistic sea-level projections.</a:t>
            </a:r>
            <a:endParaRPr sz="3600">
              <a:solidFill>
                <a:schemeClr val="dk1"/>
              </a:solidFill>
              <a:latin typeface="Calibri"/>
              <a:ea typeface="Calibri"/>
              <a:cs typeface="Calibri"/>
              <a:sym typeface="Calibri"/>
            </a:endParaRPr>
          </a:p>
        </p:txBody>
      </p:sp>
      <p:sp>
        <p:nvSpPr>
          <p:cNvPr id="34" name="Google Shape;34;p4"/>
          <p:cNvSpPr txBox="1"/>
          <p:nvPr/>
        </p:nvSpPr>
        <p:spPr>
          <a:xfrm>
            <a:off x="41526300" y="13001950"/>
            <a:ext cx="4236900" cy="1086000"/>
          </a:xfrm>
          <a:prstGeom prst="rect">
            <a:avLst/>
          </a:prstGeom>
          <a:noFill/>
          <a:ln>
            <a:noFill/>
          </a:ln>
        </p:spPr>
        <p:txBody>
          <a:bodyPr anchorCtr="0" anchor="t" bIns="182850" lIns="182850" spcFirstLastPara="1" rIns="182850" wrap="square" tIns="182850">
            <a:noAutofit/>
          </a:bodyPr>
          <a:lstStyle/>
          <a:p>
            <a:pPr indent="0" lvl="0" marL="0">
              <a:spcBef>
                <a:spcPts val="0"/>
              </a:spcBef>
              <a:spcAft>
                <a:spcPts val="0"/>
              </a:spcAft>
              <a:buNone/>
            </a:pPr>
            <a:r>
              <a:rPr b="1" lang="en-US" sz="3000">
                <a:latin typeface="Calibri"/>
                <a:ea typeface="Calibri"/>
                <a:cs typeface="Calibri"/>
                <a:sym typeface="Calibri"/>
              </a:rPr>
              <a:t>Performance Portability</a:t>
            </a:r>
            <a:endParaRPr b="1" sz="3000">
              <a:latin typeface="Calibri"/>
              <a:ea typeface="Calibri"/>
              <a:cs typeface="Calibri"/>
              <a:sym typeface="Calibri"/>
            </a:endParaRPr>
          </a:p>
        </p:txBody>
      </p:sp>
      <p:sp>
        <p:nvSpPr>
          <p:cNvPr id="35" name="Google Shape;35;p4"/>
          <p:cNvSpPr txBox="1"/>
          <p:nvPr/>
        </p:nvSpPr>
        <p:spPr>
          <a:xfrm>
            <a:off x="41639388" y="15076638"/>
            <a:ext cx="5513400" cy="2514000"/>
          </a:xfrm>
          <a:prstGeom prst="rect">
            <a:avLst/>
          </a:prstGeom>
          <a:noFill/>
          <a:ln>
            <a:noFill/>
          </a:ln>
        </p:spPr>
        <p:txBody>
          <a:bodyPr anchorCtr="0" anchor="t" bIns="182850" lIns="182850" spcFirstLastPara="1" rIns="182850" wrap="square" tIns="182850">
            <a:noAutofit/>
          </a:bodyPr>
          <a:lstStyle/>
          <a:p>
            <a:pPr indent="0" lvl="0" marL="0" rtl="0">
              <a:spcBef>
                <a:spcPts val="0"/>
              </a:spcBef>
              <a:spcAft>
                <a:spcPts val="0"/>
              </a:spcAft>
              <a:buNone/>
            </a:pPr>
            <a:r>
              <a:rPr i="1" lang="en-US" sz="2400">
                <a:latin typeface="Calibri"/>
                <a:ea typeface="Calibri"/>
                <a:cs typeface="Calibri"/>
                <a:sym typeface="Calibri"/>
              </a:rPr>
              <a:t>(right) Strong scalability showing that FEA performs efficiently on latest CPU/GPU architectures: SkyLake (SL), Haswell (HW), Knights Landing (KNL) and Tesla P100 GPU.</a:t>
            </a:r>
            <a:endParaRPr i="1" sz="2400"/>
          </a:p>
        </p:txBody>
      </p:sp>
      <p:pic>
        <p:nvPicPr>
          <p:cNvPr id="36" name="Google Shape;36;p4"/>
          <p:cNvPicPr preferRelativeResize="0"/>
          <p:nvPr/>
        </p:nvPicPr>
        <p:blipFill>
          <a:blip r:embed="rId6">
            <a:alphaModFix/>
          </a:blip>
          <a:stretch>
            <a:fillRect/>
          </a:stretch>
        </p:blipFill>
        <p:spPr>
          <a:xfrm>
            <a:off x="495550" y="8441325"/>
            <a:ext cx="9467851" cy="3789449"/>
          </a:xfrm>
          <a:prstGeom prst="rect">
            <a:avLst/>
          </a:prstGeom>
          <a:noFill/>
          <a:ln>
            <a:noFill/>
          </a:ln>
        </p:spPr>
      </p:pic>
      <p:sp>
        <p:nvSpPr>
          <p:cNvPr id="37" name="Google Shape;37;p4"/>
          <p:cNvSpPr txBox="1"/>
          <p:nvPr/>
        </p:nvSpPr>
        <p:spPr>
          <a:xfrm>
            <a:off x="9963400" y="8745350"/>
            <a:ext cx="3543000" cy="3630600"/>
          </a:xfrm>
          <a:prstGeom prst="rect">
            <a:avLst/>
          </a:prstGeom>
          <a:noFill/>
          <a:ln>
            <a:noFill/>
          </a:ln>
        </p:spPr>
        <p:txBody>
          <a:bodyPr anchorCtr="0" anchor="ctr" bIns="182850" lIns="182850" spcFirstLastPara="1" rIns="182850" wrap="square" tIns="182850">
            <a:noAutofit/>
          </a:bodyPr>
          <a:lstStyle/>
          <a:p>
            <a:pPr indent="0" lvl="0" marL="0" rtl="0">
              <a:lnSpc>
                <a:spcPct val="100000"/>
              </a:lnSpc>
              <a:spcBef>
                <a:spcPts val="0"/>
              </a:spcBef>
              <a:spcAft>
                <a:spcPts val="0"/>
              </a:spcAft>
              <a:buNone/>
            </a:pPr>
            <a:r>
              <a:rPr i="1" lang="en-US" sz="2800">
                <a:solidFill>
                  <a:schemeClr val="dk1"/>
                </a:solidFill>
                <a:latin typeface="Calibri"/>
                <a:ea typeface="Calibri"/>
                <a:cs typeface="Calibri"/>
                <a:sym typeface="Calibri"/>
              </a:rPr>
              <a:t>(left) A small change in flux at the ice sheet grounding line (e.g., from increased ice shelf melting) results in a positive feed- back of increasing flux and retreat.</a:t>
            </a:r>
            <a:endParaRPr i="1" sz="2800">
              <a:solidFill>
                <a:schemeClr val="dk1"/>
              </a:solidFill>
              <a:latin typeface="Calibri"/>
              <a:ea typeface="Calibri"/>
              <a:cs typeface="Calibri"/>
              <a:sym typeface="Calibri"/>
            </a:endParaRPr>
          </a:p>
          <a:p>
            <a:pPr indent="0" lvl="0" marL="0" rtl="0">
              <a:lnSpc>
                <a:spcPct val="100000"/>
              </a:lnSpc>
              <a:spcBef>
                <a:spcPts val="0"/>
              </a:spcBef>
              <a:spcAft>
                <a:spcPts val="0"/>
              </a:spcAft>
              <a:buNone/>
            </a:pPr>
            <a:r>
              <a:t/>
            </a:r>
            <a:endParaRPr i="1" sz="2800">
              <a:solidFill>
                <a:schemeClr val="dk1"/>
              </a:solidFill>
              <a:latin typeface="Calibri"/>
              <a:ea typeface="Calibri"/>
              <a:cs typeface="Calibri"/>
              <a:sym typeface="Calibri"/>
            </a:endParaRPr>
          </a:p>
        </p:txBody>
      </p:sp>
      <p:sp>
        <p:nvSpPr>
          <p:cNvPr id="38" name="Google Shape;38;p4"/>
          <p:cNvSpPr txBox="1"/>
          <p:nvPr/>
        </p:nvSpPr>
        <p:spPr>
          <a:xfrm>
            <a:off x="762850" y="13924275"/>
            <a:ext cx="19126200" cy="1280400"/>
          </a:xfrm>
          <a:prstGeom prst="rect">
            <a:avLst/>
          </a:prstGeom>
          <a:noFill/>
          <a:ln>
            <a:noFill/>
          </a:ln>
        </p:spPr>
        <p:txBody>
          <a:bodyPr anchorCtr="0" anchor="t" bIns="182850" lIns="342900" spcFirstLastPara="1" rIns="182850" wrap="square" tIns="182850">
            <a:noAutofit/>
          </a:bodyPr>
          <a:lstStyle/>
          <a:p>
            <a:pPr indent="0" lvl="0" marL="0" rtl="0">
              <a:lnSpc>
                <a:spcPct val="100000"/>
              </a:lnSpc>
              <a:spcBef>
                <a:spcPts val="0"/>
              </a:spcBef>
              <a:spcAft>
                <a:spcPts val="0"/>
              </a:spcAft>
              <a:buNone/>
            </a:pPr>
            <a:r>
              <a:rPr b="1" lang="en-US" sz="3600">
                <a:solidFill>
                  <a:schemeClr val="dk1"/>
                </a:solidFill>
                <a:latin typeface="Calibri"/>
                <a:ea typeface="Calibri"/>
                <a:cs typeface="Calibri"/>
                <a:sym typeface="Calibri"/>
              </a:rPr>
              <a:t>AMR for Ice Sheets:</a:t>
            </a:r>
            <a:endParaRPr sz="3600">
              <a:solidFill>
                <a:schemeClr val="dk1"/>
              </a:solidFill>
              <a:latin typeface="Calibri"/>
              <a:ea typeface="Calibri"/>
              <a:cs typeface="Calibri"/>
              <a:sym typeface="Calibri"/>
            </a:endParaRPr>
          </a:p>
          <a:p>
            <a:pPr indent="-457200" lvl="0" marL="342900" rtl="0">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Substantial evidence indicates that very fine (O(1km) or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finer) model resolution is required to sufficiently resolve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ice dynamics near the grounding line (GL) – the point at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which ice transitions from grounded ice sheets to floating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ice shelves. Such fine resolution is impractical for entire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continental-scale ice sheets.</a:t>
            </a:r>
            <a:endParaRPr sz="3600">
              <a:solidFill>
                <a:schemeClr val="dk1"/>
              </a:solidFill>
              <a:latin typeface="Calibri"/>
              <a:ea typeface="Calibri"/>
              <a:cs typeface="Calibri"/>
              <a:sym typeface="Calibri"/>
            </a:endParaRPr>
          </a:p>
          <a:p>
            <a:pPr indent="-457200" lvl="0" marL="342900" rtl="0">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At the same time, there are large relatively quiescent regions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for which such fine resolution represents a waste of resources.</a:t>
            </a:r>
            <a:endParaRPr sz="3600">
              <a:solidFill>
                <a:schemeClr val="dk1"/>
              </a:solidFill>
              <a:latin typeface="Calibri"/>
              <a:ea typeface="Calibri"/>
              <a:cs typeface="Calibri"/>
              <a:sym typeface="Calibri"/>
            </a:endParaRPr>
          </a:p>
          <a:p>
            <a:pPr indent="-457200" lvl="0" marL="342900" rtl="0">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The DOE SciDAC-funded BISICLES model uses adaptive mesh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refinement (AMR) to dynamically place fine resolution only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where  needed as the solution evolves, making it an ideal tool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for exploring ice sheet response to marine forcing which may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entail GL retreats over hundreds of kilometers.</a:t>
            </a:r>
            <a:endParaRPr sz="3600">
              <a:solidFill>
                <a:schemeClr val="dk1"/>
              </a:solidFill>
              <a:latin typeface="Calibri"/>
              <a:ea typeface="Calibri"/>
              <a:cs typeface="Calibri"/>
              <a:sym typeface="Calibri"/>
            </a:endParaRPr>
          </a:p>
          <a:p>
            <a:pPr indent="-457200" lvl="0" marL="342900" rtl="0">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Built on the Chombo framework, BISICLES is a robust, scalable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high-order ice sheet model (ISM) currently exploring Antarctic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response to a wide range of likely and extreme climate forcing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using sufficient resolution to accurately capture the relatively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fine-scale dynamics of the ice in ice streams and near GLs.</a:t>
            </a:r>
            <a:endParaRPr sz="3600">
              <a:solidFill>
                <a:schemeClr val="dk1"/>
              </a:solidFill>
              <a:latin typeface="Calibri"/>
              <a:ea typeface="Calibri"/>
              <a:cs typeface="Calibri"/>
              <a:sym typeface="Calibri"/>
            </a:endParaRPr>
          </a:p>
          <a:p>
            <a:pPr indent="-457200" lvl="0" marL="342900" rtl="0">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In SciDAC4, we are improving BISICLES in several directions:</a:t>
            </a:r>
            <a:endParaRPr sz="3600">
              <a:solidFill>
                <a:schemeClr val="dk1"/>
              </a:solidFill>
              <a:latin typeface="Calibri"/>
              <a:ea typeface="Calibri"/>
              <a:cs typeface="Calibri"/>
              <a:sym typeface="Calibri"/>
            </a:endParaRPr>
          </a:p>
          <a:p>
            <a:pPr indent="-571500" lvl="1" marL="914400" rtl="0">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Incorporating more-realistic physics, including new ice damage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and calving models (a major source of sensitivity and un- </a:t>
            </a:r>
            <a:endParaRPr sz="3600">
              <a:solidFill>
                <a:schemeClr val="dk1"/>
              </a:solidFill>
              <a:latin typeface="Calibri"/>
              <a:ea typeface="Calibri"/>
              <a:cs typeface="Calibri"/>
              <a:sym typeface="Calibri"/>
            </a:endParaRPr>
          </a:p>
          <a:p>
            <a:pPr indent="0" lvl="0" marL="0" rtl="0">
              <a:lnSpc>
                <a:spcPct val="100000"/>
              </a:lnSpc>
              <a:spcBef>
                <a:spcPts val="0"/>
              </a:spcBef>
              <a:spcAft>
                <a:spcPts val="0"/>
              </a:spcAft>
              <a:buNone/>
            </a:pPr>
            <a:r>
              <a:rPr lang="en-US" sz="3600">
                <a:solidFill>
                  <a:schemeClr val="dk1"/>
                </a:solidFill>
                <a:latin typeface="Calibri"/>
                <a:ea typeface="Calibri"/>
                <a:cs typeface="Calibri"/>
                <a:sym typeface="Calibri"/>
              </a:rPr>
              <a:t>         certainty in current models).</a:t>
            </a:r>
            <a:endParaRPr sz="3600">
              <a:solidFill>
                <a:schemeClr val="dk1"/>
              </a:solidFill>
              <a:latin typeface="Calibri"/>
              <a:ea typeface="Calibri"/>
              <a:cs typeface="Calibri"/>
              <a:sym typeface="Calibri"/>
            </a:endParaRPr>
          </a:p>
          <a:p>
            <a:pPr indent="-571500" lvl="1" marL="914400" rtl="0">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Incorporating an AMR model to better represent subglacial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hydrology, including  channel formation.</a:t>
            </a:r>
            <a:endParaRPr sz="3600">
              <a:solidFill>
                <a:schemeClr val="dk1"/>
              </a:solidFill>
              <a:latin typeface="Calibri"/>
              <a:ea typeface="Calibri"/>
              <a:cs typeface="Calibri"/>
              <a:sym typeface="Calibri"/>
            </a:endParaRPr>
          </a:p>
          <a:p>
            <a:pPr indent="-571500" lvl="1" marL="914400" rtl="0">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With FASTMath, developing improved model representation </a:t>
            </a:r>
            <a:br>
              <a:rPr lang="en-US" sz="36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of complex GL and ice margin geometries.</a:t>
            </a:r>
            <a:endParaRPr sz="3600">
              <a:solidFill>
                <a:schemeClr val="dk1"/>
              </a:solidFill>
              <a:latin typeface="Calibri"/>
              <a:ea typeface="Calibri"/>
              <a:cs typeface="Calibri"/>
              <a:sym typeface="Calibri"/>
            </a:endParaRPr>
          </a:p>
          <a:p>
            <a:pPr indent="-571500" lvl="1" marL="914400" rtl="0">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Continued robustness, scalability, and portability improvements.</a:t>
            </a:r>
            <a:endParaRPr sz="3600">
              <a:solidFill>
                <a:schemeClr val="dk1"/>
              </a:solidFill>
              <a:latin typeface="Calibri"/>
              <a:ea typeface="Calibri"/>
              <a:cs typeface="Calibri"/>
              <a:sym typeface="Calibri"/>
            </a:endParaRPr>
          </a:p>
          <a:p>
            <a:pPr indent="0" lvl="0" marL="0" rtl="0">
              <a:lnSpc>
                <a:spcPct val="100000"/>
              </a:lnSpc>
              <a:spcBef>
                <a:spcPts val="0"/>
              </a:spcBef>
              <a:spcAft>
                <a:spcPts val="0"/>
              </a:spcAft>
              <a:buNone/>
            </a:pPr>
            <a:r>
              <a:t/>
            </a:r>
            <a:endParaRPr sz="3600"/>
          </a:p>
        </p:txBody>
      </p:sp>
      <p:sp>
        <p:nvSpPr>
          <p:cNvPr id="39" name="Google Shape;39;p4"/>
          <p:cNvSpPr txBox="1"/>
          <p:nvPr/>
        </p:nvSpPr>
        <p:spPr>
          <a:xfrm>
            <a:off x="27635503" y="22360300"/>
            <a:ext cx="19126200" cy="1708200"/>
          </a:xfrm>
          <a:prstGeom prst="rect">
            <a:avLst/>
          </a:prstGeom>
          <a:noFill/>
          <a:ln>
            <a:noFill/>
          </a:ln>
        </p:spPr>
        <p:txBody>
          <a:bodyPr anchorCtr="0" anchor="t" bIns="91400" lIns="182850" spcFirstLastPara="1" rIns="182850" wrap="square" tIns="91400">
            <a:noAutofit/>
          </a:bodyPr>
          <a:lstStyle/>
          <a:p>
            <a:pPr indent="0" lvl="0" marL="0" marR="0" rtl="0" algn="l">
              <a:spcBef>
                <a:spcPts val="0"/>
              </a:spcBef>
              <a:spcAft>
                <a:spcPts val="0"/>
              </a:spcAft>
              <a:buNone/>
            </a:pPr>
            <a:r>
              <a:rPr b="1" lang="en-US" sz="7200">
                <a:solidFill>
                  <a:schemeClr val="dk1"/>
                </a:solidFill>
                <a:latin typeface="Calibri"/>
                <a:ea typeface="Calibri"/>
                <a:cs typeface="Calibri"/>
                <a:sym typeface="Calibri"/>
              </a:rPr>
              <a:t>Ice Sheet Model Intercomparisons</a:t>
            </a:r>
            <a:endParaRPr b="1" sz="7200">
              <a:solidFill>
                <a:schemeClr val="dk1"/>
              </a:solidFill>
              <a:latin typeface="Calibri"/>
              <a:ea typeface="Calibri"/>
              <a:cs typeface="Calibri"/>
              <a:sym typeface="Calibri"/>
            </a:endParaRPr>
          </a:p>
        </p:txBody>
      </p:sp>
      <p:sp>
        <p:nvSpPr>
          <p:cNvPr id="40" name="Google Shape;40;p4"/>
          <p:cNvSpPr txBox="1"/>
          <p:nvPr/>
        </p:nvSpPr>
        <p:spPr>
          <a:xfrm>
            <a:off x="27917290" y="5684206"/>
            <a:ext cx="15215400" cy="1708200"/>
          </a:xfrm>
          <a:prstGeom prst="rect">
            <a:avLst/>
          </a:prstGeom>
          <a:noFill/>
          <a:ln>
            <a:noFill/>
          </a:ln>
        </p:spPr>
        <p:txBody>
          <a:bodyPr anchorCtr="0" anchor="t" bIns="91400" lIns="182850" spcFirstLastPara="1" rIns="182850" wrap="square" tIns="91400">
            <a:noAutofit/>
          </a:bodyPr>
          <a:lstStyle/>
          <a:p>
            <a:pPr indent="0" lvl="0" marL="0" marR="0" rtl="0" algn="l">
              <a:spcBef>
                <a:spcPts val="0"/>
              </a:spcBef>
              <a:spcAft>
                <a:spcPts val="0"/>
              </a:spcAft>
              <a:buNone/>
            </a:pPr>
            <a:r>
              <a:rPr b="1" lang="en-US" sz="7200">
                <a:solidFill>
                  <a:schemeClr val="dk1"/>
                </a:solidFill>
                <a:latin typeface="Calibri"/>
                <a:ea typeface="Calibri"/>
                <a:cs typeface="Calibri"/>
                <a:sym typeface="Calibri"/>
              </a:rPr>
              <a:t>The MALI Ice Sheet Model</a:t>
            </a:r>
            <a:endParaRPr b="1" sz="7200">
              <a:solidFill>
                <a:schemeClr val="dk1"/>
              </a:solidFill>
              <a:latin typeface="Calibri"/>
              <a:ea typeface="Calibri"/>
              <a:cs typeface="Calibri"/>
              <a:sym typeface="Calibri"/>
            </a:endParaRPr>
          </a:p>
        </p:txBody>
      </p:sp>
      <p:sp>
        <p:nvSpPr>
          <p:cNvPr id="41" name="Google Shape;41;p4"/>
          <p:cNvSpPr txBox="1"/>
          <p:nvPr/>
        </p:nvSpPr>
        <p:spPr>
          <a:xfrm>
            <a:off x="27917300" y="6703750"/>
            <a:ext cx="26215200" cy="1280400"/>
          </a:xfrm>
          <a:prstGeom prst="rect">
            <a:avLst/>
          </a:prstGeom>
          <a:noFill/>
          <a:ln>
            <a:noFill/>
          </a:ln>
        </p:spPr>
        <p:txBody>
          <a:bodyPr anchorCtr="0" anchor="t" bIns="182850" lIns="182850" spcFirstLastPara="1" rIns="182850" wrap="square" tIns="182850">
            <a:noAutofit/>
          </a:bodyPr>
          <a:lstStyle/>
          <a:p>
            <a:pPr indent="0" lvl="0" marL="0" rtl="0">
              <a:lnSpc>
                <a:spcPct val="100000"/>
              </a:lnSpc>
              <a:spcBef>
                <a:spcPts val="0"/>
              </a:spcBef>
              <a:spcAft>
                <a:spcPts val="0"/>
              </a:spcAft>
              <a:buNone/>
            </a:pPr>
            <a:r>
              <a:rPr lang="en-US" sz="3600">
                <a:solidFill>
                  <a:schemeClr val="dk1"/>
                </a:solidFill>
                <a:latin typeface="Calibri"/>
                <a:ea typeface="Calibri"/>
                <a:cs typeface="Calibri"/>
                <a:sym typeface="Calibri"/>
              </a:rPr>
              <a:t>The MALI ice sheet model (Hoffman et al., 2018) is built using the Model for Prediction Across Scales (MPAS) software framework (Ringler et al., 2013), for developing variable resolution Earth system model components, and the Albany multi-physics code base (Salinger et al., 2016), which makes use of Trilinos solver libraries (Heroux et al, 2005). Currently, the Albany component of MALI solves a 3D, first-order approximation to the Stokes-flow equations for ice flow and is also used for optimization and initialization (other features are in development, see below). The MPAS component of MALI currently handles mass and energy conservation, a range of nominal model physics options (e.g., iceberg calving), and coupling to E3SM.  </a:t>
            </a:r>
            <a:endParaRPr sz="3600"/>
          </a:p>
        </p:txBody>
      </p:sp>
      <p:sp>
        <p:nvSpPr>
          <p:cNvPr id="42" name="Google Shape;42;p4"/>
          <p:cNvSpPr txBox="1"/>
          <p:nvPr/>
        </p:nvSpPr>
        <p:spPr>
          <a:xfrm>
            <a:off x="41526300" y="13518550"/>
            <a:ext cx="12897000" cy="1708200"/>
          </a:xfrm>
          <a:prstGeom prst="rect">
            <a:avLst/>
          </a:prstGeom>
          <a:noFill/>
          <a:ln>
            <a:noFill/>
          </a:ln>
        </p:spPr>
        <p:txBody>
          <a:bodyPr anchorCtr="0" anchor="t" bIns="182850" lIns="182850" spcFirstLastPara="1" rIns="182850" wrap="square" tIns="182850">
            <a:noAutofit/>
          </a:bodyPr>
          <a:lstStyle/>
          <a:p>
            <a:pPr indent="0" lvl="0" marL="0" rtl="0" algn="just">
              <a:spcBef>
                <a:spcPts val="0"/>
              </a:spcBef>
              <a:spcAft>
                <a:spcPts val="0"/>
              </a:spcAft>
              <a:buNone/>
            </a:pPr>
            <a:r>
              <a:rPr lang="en-US" sz="2400">
                <a:latin typeface="Calibri"/>
                <a:ea typeface="Calibri"/>
                <a:cs typeface="Calibri"/>
                <a:sym typeface="Calibri"/>
              </a:rPr>
              <a:t>In order to have MALI run efficiently on next generation architectures we focus on the performance portability of the finite element assembly (FEA) phase, that accounts for approximately half of computational cost of a land ice simulation.</a:t>
            </a:r>
            <a:endParaRPr sz="2400">
              <a:latin typeface="Calibri"/>
              <a:ea typeface="Calibri"/>
              <a:cs typeface="Calibri"/>
              <a:sym typeface="Calibri"/>
            </a:endParaRPr>
          </a:p>
        </p:txBody>
      </p:sp>
      <p:pic>
        <p:nvPicPr>
          <p:cNvPr id="43" name="Google Shape;43;p4"/>
          <p:cNvPicPr preferRelativeResize="0"/>
          <p:nvPr/>
        </p:nvPicPr>
        <p:blipFill>
          <a:blip r:embed="rId7">
            <a:alphaModFix/>
          </a:blip>
          <a:stretch>
            <a:fillRect/>
          </a:stretch>
        </p:blipFill>
        <p:spPr>
          <a:xfrm>
            <a:off x="12799358" y="12842275"/>
            <a:ext cx="9073341" cy="5140476"/>
          </a:xfrm>
          <a:prstGeom prst="rect">
            <a:avLst/>
          </a:prstGeom>
          <a:noFill/>
          <a:ln>
            <a:noFill/>
          </a:ln>
        </p:spPr>
      </p:pic>
      <p:pic>
        <p:nvPicPr>
          <p:cNvPr id="44" name="Google Shape;44;p4"/>
          <p:cNvPicPr preferRelativeResize="0"/>
          <p:nvPr/>
        </p:nvPicPr>
        <p:blipFill>
          <a:blip r:embed="rId8">
            <a:alphaModFix/>
          </a:blip>
          <a:stretch>
            <a:fillRect/>
          </a:stretch>
        </p:blipFill>
        <p:spPr>
          <a:xfrm>
            <a:off x="19604736" y="17062704"/>
            <a:ext cx="7726684" cy="7189980"/>
          </a:xfrm>
          <a:prstGeom prst="rect">
            <a:avLst/>
          </a:prstGeom>
          <a:noFill/>
          <a:ln>
            <a:noFill/>
          </a:ln>
        </p:spPr>
      </p:pic>
      <p:pic>
        <p:nvPicPr>
          <p:cNvPr id="45" name="Google Shape;45;p4"/>
          <p:cNvPicPr preferRelativeResize="0"/>
          <p:nvPr/>
        </p:nvPicPr>
        <p:blipFill>
          <a:blip r:embed="rId9">
            <a:alphaModFix/>
          </a:blip>
          <a:stretch>
            <a:fillRect/>
          </a:stretch>
        </p:blipFill>
        <p:spPr>
          <a:xfrm>
            <a:off x="13929100" y="22915880"/>
            <a:ext cx="9467848" cy="6231750"/>
          </a:xfrm>
          <a:prstGeom prst="rect">
            <a:avLst/>
          </a:prstGeom>
          <a:noFill/>
          <a:ln>
            <a:noFill/>
          </a:ln>
        </p:spPr>
      </p:pic>
      <p:sp>
        <p:nvSpPr>
          <p:cNvPr id="46" name="Google Shape;46;p4"/>
          <p:cNvSpPr txBox="1"/>
          <p:nvPr/>
        </p:nvSpPr>
        <p:spPr>
          <a:xfrm>
            <a:off x="22013850" y="13177850"/>
            <a:ext cx="5005200" cy="3213000"/>
          </a:xfrm>
          <a:prstGeom prst="rect">
            <a:avLst/>
          </a:prstGeom>
          <a:noFill/>
          <a:ln>
            <a:noFill/>
          </a:ln>
        </p:spPr>
        <p:txBody>
          <a:bodyPr anchorCtr="0" anchor="t" bIns="182850" lIns="182850" spcFirstLastPara="1" rIns="182850" wrap="square" tIns="182850">
            <a:noAutofit/>
          </a:bodyPr>
          <a:lstStyle/>
          <a:p>
            <a:pPr indent="0" lvl="0" marL="0">
              <a:spcBef>
                <a:spcPts val="0"/>
              </a:spcBef>
              <a:spcAft>
                <a:spcPts val="0"/>
              </a:spcAft>
              <a:buNone/>
            </a:pPr>
            <a:r>
              <a:rPr i="1" lang="en-US" sz="2800">
                <a:latin typeface="Calibri"/>
                <a:ea typeface="Calibri"/>
                <a:cs typeface="Calibri"/>
                <a:sym typeface="Calibri"/>
              </a:rPr>
              <a:t>(left) BISICLES-computed Antarctic ice velocity field. (inset) close-up of the Pine Island Glacier showing local mesh refinement near grounding line (red line)</a:t>
            </a:r>
            <a:endParaRPr i="1" sz="2800">
              <a:latin typeface="Calibri"/>
              <a:ea typeface="Calibri"/>
              <a:cs typeface="Calibri"/>
              <a:sym typeface="Calibri"/>
            </a:endParaRPr>
          </a:p>
        </p:txBody>
      </p:sp>
      <p:sp>
        <p:nvSpPr>
          <p:cNvPr id="47" name="Google Shape;47;p4"/>
          <p:cNvSpPr txBox="1"/>
          <p:nvPr/>
        </p:nvSpPr>
        <p:spPr>
          <a:xfrm>
            <a:off x="610440" y="12758831"/>
            <a:ext cx="15215400" cy="1708200"/>
          </a:xfrm>
          <a:prstGeom prst="rect">
            <a:avLst/>
          </a:prstGeom>
          <a:noFill/>
          <a:ln>
            <a:noFill/>
          </a:ln>
        </p:spPr>
        <p:txBody>
          <a:bodyPr anchorCtr="0" anchor="t" bIns="91400" lIns="182850" spcFirstLastPara="1" rIns="182850" wrap="square" tIns="91400">
            <a:noAutofit/>
          </a:bodyPr>
          <a:lstStyle/>
          <a:p>
            <a:pPr indent="0" lvl="0" marL="0" marR="0" rtl="0" algn="l">
              <a:spcBef>
                <a:spcPts val="0"/>
              </a:spcBef>
              <a:spcAft>
                <a:spcPts val="0"/>
              </a:spcAft>
              <a:buNone/>
            </a:pPr>
            <a:r>
              <a:rPr b="1" lang="en-US" sz="7200">
                <a:solidFill>
                  <a:schemeClr val="dk1"/>
                </a:solidFill>
                <a:latin typeface="Calibri"/>
                <a:ea typeface="Calibri"/>
                <a:cs typeface="Calibri"/>
                <a:sym typeface="Calibri"/>
              </a:rPr>
              <a:t>The </a:t>
            </a:r>
            <a:r>
              <a:rPr b="1" i="0" lang="en-US" sz="7200" u="none" cap="none" strike="noStrike">
                <a:solidFill>
                  <a:schemeClr val="dk1"/>
                </a:solidFill>
                <a:latin typeface="Calibri"/>
                <a:ea typeface="Calibri"/>
                <a:cs typeface="Calibri"/>
                <a:sym typeface="Calibri"/>
              </a:rPr>
              <a:t>BISICLES</a:t>
            </a:r>
            <a:r>
              <a:rPr b="1" lang="en-US" sz="7200">
                <a:solidFill>
                  <a:schemeClr val="dk1"/>
                </a:solidFill>
                <a:latin typeface="Calibri"/>
                <a:ea typeface="Calibri"/>
                <a:cs typeface="Calibri"/>
                <a:sym typeface="Calibri"/>
              </a:rPr>
              <a:t> Ice Sheet Model</a:t>
            </a:r>
            <a:endParaRPr b="1" sz="7200">
              <a:solidFill>
                <a:schemeClr val="dk1"/>
              </a:solidFill>
              <a:latin typeface="Calibri"/>
              <a:ea typeface="Calibri"/>
              <a:cs typeface="Calibri"/>
              <a:sym typeface="Calibri"/>
            </a:endParaRPr>
          </a:p>
        </p:txBody>
      </p:sp>
      <p:sp>
        <p:nvSpPr>
          <p:cNvPr id="48" name="Google Shape;48;p4"/>
          <p:cNvSpPr txBox="1"/>
          <p:nvPr/>
        </p:nvSpPr>
        <p:spPr>
          <a:xfrm>
            <a:off x="14182344" y="19130600"/>
            <a:ext cx="5005200" cy="3630600"/>
          </a:xfrm>
          <a:prstGeom prst="rect">
            <a:avLst/>
          </a:prstGeom>
          <a:noFill/>
          <a:ln>
            <a:noFill/>
          </a:ln>
        </p:spPr>
        <p:txBody>
          <a:bodyPr anchorCtr="0" anchor="t" bIns="182850" lIns="182850" spcFirstLastPara="1" rIns="182850" wrap="square" tIns="182850">
            <a:noAutofit/>
          </a:bodyPr>
          <a:lstStyle/>
          <a:p>
            <a:pPr indent="0" lvl="0" marL="0">
              <a:spcBef>
                <a:spcPts val="0"/>
              </a:spcBef>
              <a:spcAft>
                <a:spcPts val="0"/>
              </a:spcAft>
              <a:buNone/>
            </a:pPr>
            <a:r>
              <a:rPr i="1" lang="en-US" sz="2800">
                <a:latin typeface="Calibri"/>
                <a:ea typeface="Calibri"/>
                <a:cs typeface="Calibri"/>
                <a:sym typeface="Calibri"/>
              </a:rPr>
              <a:t>(right) 1000-year GL evolution for selected regional ice shelf collapse scenarios, computed using BISICLES (submitted to Nature Communications)</a:t>
            </a:r>
            <a:endParaRPr i="1" sz="2800">
              <a:latin typeface="Calibri"/>
              <a:ea typeface="Calibri"/>
              <a:cs typeface="Calibri"/>
              <a:sym typeface="Calibri"/>
            </a:endParaRPr>
          </a:p>
        </p:txBody>
      </p:sp>
      <p:sp>
        <p:nvSpPr>
          <p:cNvPr id="49" name="Google Shape;49;p4"/>
          <p:cNvSpPr txBox="1"/>
          <p:nvPr/>
        </p:nvSpPr>
        <p:spPr>
          <a:xfrm>
            <a:off x="23695000" y="25454425"/>
            <a:ext cx="3543000" cy="4572000"/>
          </a:xfrm>
          <a:prstGeom prst="rect">
            <a:avLst/>
          </a:prstGeom>
          <a:noFill/>
          <a:ln>
            <a:noFill/>
          </a:ln>
        </p:spPr>
        <p:txBody>
          <a:bodyPr anchorCtr="0" anchor="t" bIns="182850" lIns="182850" spcFirstLastPara="1" rIns="182850" wrap="square" tIns="182850">
            <a:noAutofit/>
          </a:bodyPr>
          <a:lstStyle/>
          <a:p>
            <a:pPr indent="0" lvl="0" marL="0">
              <a:spcBef>
                <a:spcPts val="0"/>
              </a:spcBef>
              <a:spcAft>
                <a:spcPts val="0"/>
              </a:spcAft>
              <a:buNone/>
            </a:pPr>
            <a:r>
              <a:rPr i="1" lang="en-US" sz="2800">
                <a:latin typeface="Calibri"/>
                <a:ea typeface="Calibri"/>
                <a:cs typeface="Calibri"/>
                <a:sym typeface="Calibri"/>
              </a:rPr>
              <a:t>(left) BISICLES-</a:t>
            </a:r>
            <a:br>
              <a:rPr i="1" lang="en-US" sz="2800">
                <a:latin typeface="Calibri"/>
                <a:ea typeface="Calibri"/>
                <a:cs typeface="Calibri"/>
                <a:sym typeface="Calibri"/>
              </a:rPr>
            </a:br>
            <a:r>
              <a:rPr i="1" lang="en-US" sz="2800">
                <a:latin typeface="Calibri"/>
                <a:ea typeface="Calibri"/>
                <a:cs typeface="Calibri"/>
                <a:sym typeface="Calibri"/>
              </a:rPr>
              <a:t>computed ice damage in idealized ice stream/ice calving simulation.</a:t>
            </a:r>
            <a:endParaRPr i="1" sz="2800">
              <a:latin typeface="Calibri"/>
              <a:ea typeface="Calibri"/>
              <a:cs typeface="Calibri"/>
              <a:sym typeface="Calibri"/>
            </a:endParaRPr>
          </a:p>
        </p:txBody>
      </p:sp>
      <p:pic>
        <p:nvPicPr>
          <p:cNvPr id="50" name="Google Shape;50;p4"/>
          <p:cNvPicPr preferRelativeResize="0"/>
          <p:nvPr/>
        </p:nvPicPr>
        <p:blipFill rotWithShape="1">
          <a:blip r:embed="rId10">
            <a:alphaModFix/>
          </a:blip>
          <a:srcRect b="0" l="0" r="0" t="0"/>
          <a:stretch/>
        </p:blipFill>
        <p:spPr>
          <a:xfrm>
            <a:off x="33178050" y="18394007"/>
            <a:ext cx="7848774" cy="3609492"/>
          </a:xfrm>
          <a:prstGeom prst="rect">
            <a:avLst/>
          </a:prstGeom>
          <a:noFill/>
          <a:ln>
            <a:noFill/>
          </a:ln>
        </p:spPr>
      </p:pic>
      <p:sp>
        <p:nvSpPr>
          <p:cNvPr id="51" name="Google Shape;51;p4"/>
          <p:cNvSpPr txBox="1"/>
          <p:nvPr/>
        </p:nvSpPr>
        <p:spPr>
          <a:xfrm>
            <a:off x="27718000" y="17263500"/>
            <a:ext cx="8563200" cy="752400"/>
          </a:xfrm>
          <a:prstGeom prst="rect">
            <a:avLst/>
          </a:prstGeom>
          <a:noFill/>
          <a:ln>
            <a:noFill/>
          </a:ln>
        </p:spPr>
        <p:txBody>
          <a:bodyPr anchorCtr="0" anchor="t" bIns="182850" lIns="182850" spcFirstLastPara="1" rIns="182850" wrap="square" tIns="182850">
            <a:noAutofit/>
          </a:bodyPr>
          <a:lstStyle/>
          <a:p>
            <a:pPr indent="0" lvl="0" marL="0" rtl="0">
              <a:spcBef>
                <a:spcPts val="0"/>
              </a:spcBef>
              <a:spcAft>
                <a:spcPts val="0"/>
              </a:spcAft>
              <a:buNone/>
            </a:pPr>
            <a:r>
              <a:rPr b="1" lang="en-US" sz="3000">
                <a:solidFill>
                  <a:schemeClr val="dk1"/>
                </a:solidFill>
                <a:latin typeface="Calibri"/>
                <a:ea typeface="Calibri"/>
                <a:cs typeface="Calibri"/>
                <a:sym typeface="Calibri"/>
              </a:rPr>
              <a:t>Improved physics: subglacial hydrology</a:t>
            </a:r>
            <a:endParaRPr b="1" sz="3000">
              <a:solidFill>
                <a:schemeClr val="dk1"/>
              </a:solidFill>
              <a:latin typeface="Calibri"/>
              <a:ea typeface="Calibri"/>
              <a:cs typeface="Calibri"/>
              <a:sym typeface="Calibri"/>
            </a:endParaRPr>
          </a:p>
          <a:p>
            <a:pPr indent="0" lvl="0" marL="0" rtl="0">
              <a:spcBef>
                <a:spcPts val="0"/>
              </a:spcBef>
              <a:spcAft>
                <a:spcPts val="0"/>
              </a:spcAft>
              <a:buNone/>
            </a:pPr>
            <a:r>
              <a:t/>
            </a:r>
            <a:endParaRPr sz="2800"/>
          </a:p>
        </p:txBody>
      </p:sp>
      <p:sp>
        <p:nvSpPr>
          <p:cNvPr id="52" name="Google Shape;52;p4"/>
          <p:cNvSpPr txBox="1"/>
          <p:nvPr/>
        </p:nvSpPr>
        <p:spPr>
          <a:xfrm>
            <a:off x="32837800" y="17711100"/>
            <a:ext cx="8721600" cy="6570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i="1" lang="en-US" sz="2800">
                <a:latin typeface="Calibri"/>
                <a:ea typeface="Calibri"/>
                <a:cs typeface="Calibri"/>
                <a:sym typeface="Calibri"/>
              </a:rPr>
              <a:t>(below) P</a:t>
            </a:r>
            <a:r>
              <a:rPr i="1" lang="en-US" sz="2800">
                <a:latin typeface="Calibri"/>
                <a:ea typeface="Calibri"/>
                <a:cs typeface="Calibri"/>
                <a:sym typeface="Calibri"/>
              </a:rPr>
              <a:t>reliminary Greenland ice sheet experiment.</a:t>
            </a:r>
            <a:endParaRPr i="1" sz="2800">
              <a:latin typeface="Calibri"/>
              <a:ea typeface="Calibri"/>
              <a:cs typeface="Calibri"/>
              <a:sym typeface="Calibri"/>
            </a:endParaRPr>
          </a:p>
        </p:txBody>
      </p:sp>
      <p:sp>
        <p:nvSpPr>
          <p:cNvPr id="53" name="Google Shape;53;p4"/>
          <p:cNvSpPr txBox="1"/>
          <p:nvPr/>
        </p:nvSpPr>
        <p:spPr>
          <a:xfrm>
            <a:off x="27729550" y="17755800"/>
            <a:ext cx="5513400" cy="3083400"/>
          </a:xfrm>
          <a:prstGeom prst="rect">
            <a:avLst/>
          </a:prstGeom>
          <a:noFill/>
          <a:ln>
            <a:noFill/>
          </a:ln>
        </p:spPr>
        <p:txBody>
          <a:bodyPr anchorCtr="0" anchor="t" bIns="182850" lIns="182850" spcFirstLastPara="1" rIns="182850" wrap="square" tIns="182850">
            <a:noAutofit/>
          </a:bodyPr>
          <a:lstStyle/>
          <a:p>
            <a:pPr indent="0" lvl="0" marL="0" rtl="0">
              <a:spcBef>
                <a:spcPts val="0"/>
              </a:spcBef>
              <a:spcAft>
                <a:spcPts val="0"/>
              </a:spcAft>
              <a:buNone/>
            </a:pPr>
            <a:r>
              <a:rPr lang="en-US" sz="2400">
                <a:latin typeface="Calibri"/>
                <a:ea typeface="Calibri"/>
                <a:cs typeface="Calibri"/>
                <a:sym typeface="Calibri"/>
              </a:rPr>
              <a:t>To explicitly model the lubricating effects of water flow at the glacier bed and its evolution, we are developing a new f</a:t>
            </a:r>
            <a:r>
              <a:rPr lang="en-US" sz="2400">
                <a:latin typeface="Calibri"/>
                <a:ea typeface="Calibri"/>
                <a:cs typeface="Calibri"/>
                <a:sym typeface="Calibri"/>
              </a:rPr>
              <a:t>inite element implementation of subglacial hydrology, which features englacial porosity, sediment storage, and nonlinear diffusion. The model has been verified with manufactured solutions and provides reasonable results when applied to low- resolution, realistic geometries.</a:t>
            </a:r>
            <a:endParaRPr sz="2400">
              <a:latin typeface="Calibri"/>
              <a:ea typeface="Calibri"/>
              <a:cs typeface="Calibri"/>
              <a:sym typeface="Calibri"/>
            </a:endParaRPr>
          </a:p>
        </p:txBody>
      </p:sp>
      <p:pic>
        <p:nvPicPr>
          <p:cNvPr id="54" name="Google Shape;54;p4"/>
          <p:cNvPicPr preferRelativeResize="0"/>
          <p:nvPr/>
        </p:nvPicPr>
        <p:blipFill rotWithShape="1">
          <a:blip r:embed="rId11">
            <a:alphaModFix/>
          </a:blip>
          <a:srcRect b="0" l="9304" r="17376" t="0"/>
          <a:stretch/>
        </p:blipFill>
        <p:spPr>
          <a:xfrm>
            <a:off x="27805650" y="11970012"/>
            <a:ext cx="5513596" cy="4867789"/>
          </a:xfrm>
          <a:prstGeom prst="rect">
            <a:avLst/>
          </a:prstGeom>
          <a:noFill/>
          <a:ln cap="flat" cmpd="sng" w="9525">
            <a:solidFill>
              <a:schemeClr val="dk2"/>
            </a:solidFill>
            <a:prstDash val="solid"/>
            <a:round/>
            <a:headEnd len="sm" w="sm" type="none"/>
            <a:tailEnd len="sm" w="sm" type="none"/>
          </a:ln>
        </p:spPr>
      </p:pic>
      <p:pic>
        <p:nvPicPr>
          <p:cNvPr id="55" name="Google Shape;55;p4"/>
          <p:cNvPicPr preferRelativeResize="0"/>
          <p:nvPr/>
        </p:nvPicPr>
        <p:blipFill>
          <a:blip r:embed="rId12">
            <a:alphaModFix/>
          </a:blip>
          <a:stretch>
            <a:fillRect/>
          </a:stretch>
        </p:blipFill>
        <p:spPr>
          <a:xfrm>
            <a:off x="33444794" y="11970000"/>
            <a:ext cx="7520531" cy="4867801"/>
          </a:xfrm>
          <a:prstGeom prst="rect">
            <a:avLst/>
          </a:prstGeom>
          <a:noFill/>
          <a:ln cap="flat" cmpd="sng" w="9525">
            <a:solidFill>
              <a:schemeClr val="dk2"/>
            </a:solidFill>
            <a:prstDash val="solid"/>
            <a:round/>
            <a:headEnd len="sm" w="sm" type="none"/>
            <a:tailEnd len="sm" w="sm" type="none"/>
          </a:ln>
        </p:spPr>
      </p:pic>
      <p:sp>
        <p:nvSpPr>
          <p:cNvPr id="56" name="Google Shape;56;p4"/>
          <p:cNvSpPr/>
          <p:nvPr/>
        </p:nvSpPr>
        <p:spPr>
          <a:xfrm>
            <a:off x="29549350" y="13825550"/>
            <a:ext cx="617400" cy="436800"/>
          </a:xfrm>
          <a:prstGeom prst="rect">
            <a:avLst/>
          </a:prstGeom>
          <a:noFill/>
          <a:ln cap="flat" cmpd="sng" w="9525">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a:spcBef>
                <a:spcPts val="0"/>
              </a:spcBef>
              <a:spcAft>
                <a:spcPts val="0"/>
              </a:spcAft>
              <a:buNone/>
            </a:pPr>
            <a:r>
              <a:t/>
            </a:r>
            <a:endParaRPr/>
          </a:p>
        </p:txBody>
      </p:sp>
      <p:sp>
        <p:nvSpPr>
          <p:cNvPr id="57" name="Google Shape;57;p4"/>
          <p:cNvSpPr txBox="1"/>
          <p:nvPr/>
        </p:nvSpPr>
        <p:spPr>
          <a:xfrm>
            <a:off x="27805650" y="10401900"/>
            <a:ext cx="13159800" cy="2514000"/>
          </a:xfrm>
          <a:prstGeom prst="rect">
            <a:avLst/>
          </a:prstGeom>
          <a:noFill/>
          <a:ln>
            <a:noFill/>
          </a:ln>
        </p:spPr>
        <p:txBody>
          <a:bodyPr anchorCtr="0" anchor="t" bIns="182850" lIns="182850" spcFirstLastPara="1" rIns="182850" wrap="square" tIns="182850">
            <a:noAutofit/>
          </a:bodyPr>
          <a:lstStyle/>
          <a:p>
            <a:pPr indent="0" lvl="0" marL="0" rtl="0" algn="just">
              <a:spcBef>
                <a:spcPts val="0"/>
              </a:spcBef>
              <a:spcAft>
                <a:spcPts val="0"/>
              </a:spcAft>
              <a:buNone/>
            </a:pPr>
            <a:r>
              <a:rPr i="1" lang="en-US" sz="2400">
                <a:latin typeface="Calibri"/>
                <a:ea typeface="Calibri"/>
                <a:cs typeface="Calibri"/>
                <a:sym typeface="Calibri"/>
              </a:rPr>
              <a:t>(below) Modeled Antarctic ice sheet surface velocity optimized to observed surface velocities (see Poster #2, “Optimization”) on variable resolution mesh (~20-1 km). Zoom at right shows details of velocity field and mesh resolution in region of Filchner ice shelf. </a:t>
            </a:r>
            <a:endParaRPr i="1" sz="2400"/>
          </a:p>
        </p:txBody>
      </p:sp>
      <p:pic>
        <p:nvPicPr>
          <p:cNvPr id="58" name="Google Shape;58;p4"/>
          <p:cNvPicPr preferRelativeResize="0"/>
          <p:nvPr/>
        </p:nvPicPr>
        <p:blipFill rotWithShape="1">
          <a:blip r:embed="rId13">
            <a:alphaModFix/>
          </a:blip>
          <a:srcRect b="3512" l="1951" r="30969" t="6648"/>
          <a:stretch/>
        </p:blipFill>
        <p:spPr>
          <a:xfrm>
            <a:off x="41576050" y="17802775"/>
            <a:ext cx="6655601" cy="4457101"/>
          </a:xfrm>
          <a:prstGeom prst="rect">
            <a:avLst/>
          </a:prstGeom>
          <a:noFill/>
          <a:ln>
            <a:noFill/>
          </a:ln>
        </p:spPr>
      </p:pic>
      <p:sp>
        <p:nvSpPr>
          <p:cNvPr id="59" name="Google Shape;59;p4"/>
          <p:cNvSpPr txBox="1"/>
          <p:nvPr/>
        </p:nvSpPr>
        <p:spPr>
          <a:xfrm>
            <a:off x="48323675" y="17998075"/>
            <a:ext cx="6000000" cy="3567000"/>
          </a:xfrm>
          <a:prstGeom prst="rect">
            <a:avLst/>
          </a:prstGeom>
          <a:solidFill>
            <a:schemeClr val="lt1"/>
          </a:solidFill>
          <a:ln>
            <a:noFill/>
          </a:ln>
        </p:spPr>
        <p:txBody>
          <a:bodyPr anchorCtr="0" anchor="t" bIns="182850" lIns="182850" spcFirstLastPara="1" rIns="182850" wrap="square" tIns="182850">
            <a:noAutofit/>
          </a:bodyPr>
          <a:lstStyle/>
          <a:p>
            <a:pPr indent="0" lvl="0" marL="0">
              <a:spcBef>
                <a:spcPts val="0"/>
              </a:spcBef>
              <a:spcAft>
                <a:spcPts val="0"/>
              </a:spcAft>
              <a:buClr>
                <a:schemeClr val="dk1"/>
              </a:buClr>
              <a:buSzPts val="2200"/>
              <a:buFont typeface="Arial"/>
              <a:buNone/>
            </a:pPr>
            <a:r>
              <a:rPr i="1" lang="en-US" sz="2400">
                <a:solidFill>
                  <a:schemeClr val="dk1"/>
                </a:solidFill>
                <a:latin typeface="Calibri"/>
                <a:ea typeface="Calibri"/>
                <a:cs typeface="Calibri"/>
                <a:sym typeface="Calibri"/>
              </a:rPr>
              <a:t>(left) Wall-clock time for FEA for different architectures and settings. Shared (blue) and distributed (yellow) memory assembly</a:t>
            </a:r>
            <a:r>
              <a:rPr i="1" lang="en-US" sz="2400">
                <a:solidFill>
                  <a:schemeClr val="dk1"/>
                </a:solidFill>
              </a:rPr>
              <a:t>. </a:t>
            </a:r>
            <a:endParaRPr i="1" sz="2400">
              <a:solidFill>
                <a:schemeClr val="dk1"/>
              </a:solidFill>
            </a:endParaRPr>
          </a:p>
          <a:p>
            <a:pPr indent="0" lvl="0" marL="0" rtl="0">
              <a:spcBef>
                <a:spcPts val="0"/>
              </a:spcBef>
              <a:spcAft>
                <a:spcPts val="0"/>
              </a:spcAft>
              <a:buClr>
                <a:schemeClr val="dk1"/>
              </a:buClr>
              <a:buSzPts val="2200"/>
              <a:buFont typeface="Arial"/>
              <a:buNone/>
            </a:pPr>
            <a:br>
              <a:rPr i="1" lang="en-US" sz="2800">
                <a:solidFill>
                  <a:schemeClr val="dk1"/>
                </a:solidFill>
              </a:rPr>
            </a:br>
            <a:r>
              <a:rPr lang="en-US" sz="2200">
                <a:solidFill>
                  <a:schemeClr val="dk1"/>
                </a:solidFill>
                <a:latin typeface="Roboto Mono"/>
                <a:ea typeface="Roboto Mono"/>
                <a:cs typeface="Roboto Mono"/>
                <a:sym typeface="Roboto Mono"/>
              </a:rPr>
              <a:t>Device configurations: </a:t>
            </a:r>
            <a:br>
              <a:rPr lang="en-US" sz="2200">
                <a:solidFill>
                  <a:schemeClr val="dk1"/>
                </a:solidFill>
                <a:latin typeface="Roboto Mono"/>
                <a:ea typeface="Roboto Mono"/>
                <a:cs typeface="Roboto Mono"/>
                <a:sym typeface="Roboto Mono"/>
              </a:rPr>
            </a:br>
            <a:r>
              <a:rPr lang="en-US" sz="2200">
                <a:solidFill>
                  <a:schemeClr val="dk1"/>
                </a:solidFill>
                <a:latin typeface="Roboto Mono"/>
                <a:ea typeface="Roboto Mono"/>
                <a:cs typeface="Roboto Mono"/>
                <a:sym typeface="Roboto Mono"/>
              </a:rPr>
              <a:t>a: 24 MPI, b: 24 (MPI+2OMPI), </a:t>
            </a:r>
            <a:endParaRPr sz="2200">
              <a:solidFill>
                <a:schemeClr val="dk1"/>
              </a:solidFill>
              <a:latin typeface="Roboto Mono"/>
              <a:ea typeface="Roboto Mono"/>
              <a:cs typeface="Roboto Mono"/>
              <a:sym typeface="Roboto Mono"/>
            </a:endParaRPr>
          </a:p>
          <a:p>
            <a:pPr indent="0" lvl="0" marL="0" rtl="0">
              <a:spcBef>
                <a:spcPts val="0"/>
              </a:spcBef>
              <a:spcAft>
                <a:spcPts val="0"/>
              </a:spcAft>
              <a:buClr>
                <a:schemeClr val="dk1"/>
              </a:buClr>
              <a:buSzPts val="2200"/>
              <a:buFont typeface="Arial"/>
              <a:buNone/>
            </a:pPr>
            <a:r>
              <a:rPr lang="en-US" sz="2200">
                <a:solidFill>
                  <a:schemeClr val="dk1"/>
                </a:solidFill>
                <a:latin typeface="Roboto Mono"/>
                <a:ea typeface="Roboto Mono"/>
                <a:cs typeface="Roboto Mono"/>
                <a:sym typeface="Roboto Mono"/>
              </a:rPr>
              <a:t>c: 16 MPI, d: 16 (MPI+2OMP), </a:t>
            </a:r>
            <a:endParaRPr sz="2200">
              <a:solidFill>
                <a:schemeClr val="dk1"/>
              </a:solidFill>
              <a:latin typeface="Roboto Mono"/>
              <a:ea typeface="Roboto Mono"/>
              <a:cs typeface="Roboto Mono"/>
              <a:sym typeface="Roboto Mono"/>
            </a:endParaRPr>
          </a:p>
          <a:p>
            <a:pPr indent="0" lvl="0" marL="0" rtl="0">
              <a:spcBef>
                <a:spcPts val="0"/>
              </a:spcBef>
              <a:spcAft>
                <a:spcPts val="0"/>
              </a:spcAft>
              <a:buClr>
                <a:schemeClr val="dk1"/>
              </a:buClr>
              <a:buSzPts val="2200"/>
              <a:buFont typeface="Arial"/>
              <a:buNone/>
            </a:pPr>
            <a:r>
              <a:rPr lang="en-US" sz="2200">
                <a:solidFill>
                  <a:schemeClr val="dk1"/>
                </a:solidFill>
                <a:latin typeface="Roboto Mono"/>
                <a:ea typeface="Roboto Mono"/>
                <a:cs typeface="Roboto Mono"/>
                <a:sym typeface="Roboto Mono"/>
              </a:rPr>
              <a:t>d: 68 MPI, f: 68 (MPI+4OMP), </a:t>
            </a:r>
            <a:endParaRPr sz="2200">
              <a:solidFill>
                <a:schemeClr val="dk1"/>
              </a:solidFill>
              <a:latin typeface="Roboto Mono"/>
              <a:ea typeface="Roboto Mono"/>
              <a:cs typeface="Roboto Mono"/>
              <a:sym typeface="Roboto Mono"/>
            </a:endParaRPr>
          </a:p>
          <a:p>
            <a:pPr indent="0" lvl="0" marL="0" rtl="0">
              <a:spcBef>
                <a:spcPts val="0"/>
              </a:spcBef>
              <a:spcAft>
                <a:spcPts val="0"/>
              </a:spcAft>
              <a:buClr>
                <a:schemeClr val="dk1"/>
              </a:buClr>
              <a:buSzPts val="2200"/>
              <a:buFont typeface="Arial"/>
              <a:buNone/>
            </a:pPr>
            <a:r>
              <a:rPr lang="en-US" sz="2200">
                <a:solidFill>
                  <a:schemeClr val="dk1"/>
                </a:solidFill>
                <a:latin typeface="Roboto Mono"/>
                <a:ea typeface="Roboto Mono"/>
                <a:cs typeface="Roboto Mono"/>
                <a:sym typeface="Roboto Mono"/>
              </a:rPr>
              <a:t>g:  8 MPI, h:  1 (MPI+GPU)</a:t>
            </a:r>
            <a:r>
              <a:rPr lang="en-US" sz="2400">
                <a:solidFill>
                  <a:schemeClr val="dk1"/>
                </a:solidFill>
                <a:latin typeface="Roboto Mono"/>
                <a:ea typeface="Roboto Mono"/>
                <a:cs typeface="Roboto Mono"/>
                <a:sym typeface="Roboto Mono"/>
              </a:rPr>
              <a:t> </a:t>
            </a:r>
            <a:endParaRPr sz="2400">
              <a:latin typeface="Roboto Mono"/>
              <a:ea typeface="Roboto Mono"/>
              <a:cs typeface="Roboto Mono"/>
              <a:sym typeface="Roboto Mono"/>
            </a:endParaRPr>
          </a:p>
        </p:txBody>
      </p:sp>
      <p:pic>
        <p:nvPicPr>
          <p:cNvPr id="60" name="Google Shape;60;p4"/>
          <p:cNvPicPr preferRelativeResize="0"/>
          <p:nvPr/>
        </p:nvPicPr>
        <p:blipFill rotWithShape="1">
          <a:blip r:embed="rId14">
            <a:alphaModFix/>
          </a:blip>
          <a:srcRect b="5933" l="3451" r="3255" t="6293"/>
          <a:stretch/>
        </p:blipFill>
        <p:spPr>
          <a:xfrm>
            <a:off x="48794175" y="14586270"/>
            <a:ext cx="5513598" cy="3458331"/>
          </a:xfrm>
          <a:prstGeom prst="rect">
            <a:avLst/>
          </a:prstGeom>
          <a:noFill/>
          <a:ln>
            <a:noFill/>
          </a:ln>
        </p:spPr>
      </p:pic>
      <p:cxnSp>
        <p:nvCxnSpPr>
          <p:cNvPr id="61" name="Google Shape;61;p4"/>
          <p:cNvCxnSpPr/>
          <p:nvPr/>
        </p:nvCxnSpPr>
        <p:spPr>
          <a:xfrm>
            <a:off x="47368409" y="12095588"/>
            <a:ext cx="6212700" cy="9000"/>
          </a:xfrm>
          <a:prstGeom prst="straightConnector1">
            <a:avLst/>
          </a:prstGeom>
          <a:noFill/>
          <a:ln cap="flat" cmpd="sng" w="38150">
            <a:solidFill>
              <a:srgbClr val="000000"/>
            </a:solidFill>
            <a:prstDash val="solid"/>
            <a:round/>
            <a:headEnd len="med" w="med" type="oval"/>
            <a:tailEnd len="med" w="med" type="oval"/>
          </a:ln>
        </p:spPr>
      </p:cxnSp>
      <p:sp>
        <p:nvSpPr>
          <p:cNvPr id="62" name="Google Shape;62;p4"/>
          <p:cNvSpPr txBox="1"/>
          <p:nvPr/>
        </p:nvSpPr>
        <p:spPr>
          <a:xfrm>
            <a:off x="41639400" y="10638875"/>
            <a:ext cx="4928400" cy="1191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en-US" sz="2400">
                <a:latin typeface="Calibri"/>
                <a:ea typeface="Calibri"/>
                <a:cs typeface="Calibri"/>
                <a:sym typeface="Calibri"/>
              </a:rPr>
              <a:t>To improve time stepping performance and data assimilation, we are working on a new, f</a:t>
            </a:r>
            <a:r>
              <a:rPr lang="en-US" sz="2400">
                <a:latin typeface="Calibri"/>
                <a:ea typeface="Calibri"/>
                <a:cs typeface="Calibri"/>
                <a:sym typeface="Calibri"/>
              </a:rPr>
              <a:t>inite element implementation of temperature that is implicitly coupled with the flow model.</a:t>
            </a:r>
            <a:endParaRPr b="0" sz="1600" u="none" strike="noStrike">
              <a:solidFill>
                <a:srgbClr val="000000"/>
              </a:solidFill>
              <a:latin typeface="Calibri"/>
              <a:ea typeface="Calibri"/>
              <a:cs typeface="Calibri"/>
              <a:sym typeface="Calibri"/>
            </a:endParaRPr>
          </a:p>
        </p:txBody>
      </p:sp>
      <p:grpSp>
        <p:nvGrpSpPr>
          <p:cNvPr id="63" name="Google Shape;63;p4"/>
          <p:cNvGrpSpPr/>
          <p:nvPr/>
        </p:nvGrpSpPr>
        <p:grpSpPr>
          <a:xfrm>
            <a:off x="46634207" y="10508845"/>
            <a:ext cx="7848777" cy="2479708"/>
            <a:chOff x="46862807" y="11118445"/>
            <a:chExt cx="7848777" cy="2479708"/>
          </a:xfrm>
        </p:grpSpPr>
        <p:grpSp>
          <p:nvGrpSpPr>
            <p:cNvPr id="64" name="Google Shape;64;p4"/>
            <p:cNvGrpSpPr/>
            <p:nvPr/>
          </p:nvGrpSpPr>
          <p:grpSpPr>
            <a:xfrm>
              <a:off x="46862807" y="11118445"/>
              <a:ext cx="7848777" cy="2479708"/>
              <a:chOff x="46862807" y="10051645"/>
              <a:chExt cx="7848777" cy="2479708"/>
            </a:xfrm>
          </p:grpSpPr>
          <p:sp>
            <p:nvSpPr>
              <p:cNvPr id="65" name="Google Shape;65;p4"/>
              <p:cNvSpPr txBox="1"/>
              <p:nvPr/>
            </p:nvSpPr>
            <p:spPr>
              <a:xfrm>
                <a:off x="52334898" y="12204653"/>
                <a:ext cx="2125800" cy="3267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i="0" lang="en-US" sz="1400" u="none" cap="none" strike="noStrike">
                    <a:solidFill>
                      <a:srgbClr val="000000"/>
                    </a:solidFill>
                    <a:latin typeface="Arial"/>
                    <a:ea typeface="Arial"/>
                    <a:cs typeface="Arial"/>
                    <a:sym typeface="Arial"/>
                  </a:rPr>
                  <a:t>temperate ice</a:t>
                </a:r>
                <a:endParaRPr b="0" i="0" sz="1400" u="none" cap="none" strike="noStrike">
                  <a:solidFill>
                    <a:srgbClr val="000000"/>
                  </a:solidFill>
                  <a:latin typeface="Arial"/>
                  <a:ea typeface="Arial"/>
                  <a:cs typeface="Arial"/>
                  <a:sym typeface="Arial"/>
                </a:endParaRPr>
              </a:p>
            </p:txBody>
          </p:sp>
          <p:pic>
            <p:nvPicPr>
              <p:cNvPr id="66" name="Google Shape;66;p4"/>
              <p:cNvPicPr preferRelativeResize="0"/>
              <p:nvPr/>
            </p:nvPicPr>
            <p:blipFill rotWithShape="1">
              <a:blip r:embed="rId15">
                <a:alphaModFix/>
              </a:blip>
              <a:srcRect b="0" l="0" r="0" t="0"/>
              <a:stretch/>
            </p:blipFill>
            <p:spPr>
              <a:xfrm>
                <a:off x="47459517" y="10129828"/>
                <a:ext cx="6308571" cy="2016000"/>
              </a:xfrm>
              <a:prstGeom prst="rect">
                <a:avLst/>
              </a:prstGeom>
              <a:noFill/>
              <a:ln>
                <a:noFill/>
              </a:ln>
            </p:spPr>
          </p:pic>
          <p:cxnSp>
            <p:nvCxnSpPr>
              <p:cNvPr id="67" name="Google Shape;67;p4"/>
              <p:cNvCxnSpPr/>
              <p:nvPr/>
            </p:nvCxnSpPr>
            <p:spPr>
              <a:xfrm rot="10800000">
                <a:off x="52661987" y="12190666"/>
                <a:ext cx="186600" cy="89400"/>
              </a:xfrm>
              <a:prstGeom prst="straightConnector1">
                <a:avLst/>
              </a:prstGeom>
              <a:noFill/>
              <a:ln cap="flat" cmpd="sng" w="9525">
                <a:solidFill>
                  <a:srgbClr val="000000"/>
                </a:solidFill>
                <a:prstDash val="solid"/>
                <a:round/>
                <a:headEnd len="sm" w="sm" type="none"/>
                <a:tailEnd len="med" w="med" type="triangle"/>
              </a:ln>
            </p:spPr>
          </p:cxnSp>
          <p:pic>
            <p:nvPicPr>
              <p:cNvPr id="68" name="Google Shape;68;p4"/>
              <p:cNvPicPr preferRelativeResize="0"/>
              <p:nvPr/>
            </p:nvPicPr>
            <p:blipFill rotWithShape="1">
              <a:blip r:embed="rId16">
                <a:alphaModFix/>
              </a:blip>
              <a:srcRect b="0" l="0" r="0" t="0"/>
              <a:stretch/>
            </p:blipFill>
            <p:spPr>
              <a:xfrm>
                <a:off x="46899190" y="10348653"/>
                <a:ext cx="603428" cy="1856000"/>
              </a:xfrm>
              <a:prstGeom prst="rect">
                <a:avLst/>
              </a:prstGeom>
              <a:noFill/>
              <a:ln>
                <a:noFill/>
              </a:ln>
            </p:spPr>
          </p:pic>
          <p:pic>
            <p:nvPicPr>
              <p:cNvPr id="69" name="Google Shape;69;p4"/>
              <p:cNvPicPr preferRelativeResize="0"/>
              <p:nvPr/>
            </p:nvPicPr>
            <p:blipFill rotWithShape="1">
              <a:blip r:embed="rId17">
                <a:alphaModFix/>
              </a:blip>
              <a:srcRect b="0" l="0" r="0" t="1729"/>
              <a:stretch/>
            </p:blipFill>
            <p:spPr>
              <a:xfrm>
                <a:off x="53823742" y="10420293"/>
                <a:ext cx="553143" cy="1859773"/>
              </a:xfrm>
              <a:prstGeom prst="rect">
                <a:avLst/>
              </a:prstGeom>
              <a:noFill/>
              <a:ln>
                <a:noFill/>
              </a:ln>
            </p:spPr>
          </p:pic>
          <p:cxnSp>
            <p:nvCxnSpPr>
              <p:cNvPr id="70" name="Google Shape;70;p4"/>
              <p:cNvCxnSpPr/>
              <p:nvPr/>
            </p:nvCxnSpPr>
            <p:spPr>
              <a:xfrm>
                <a:off x="50941884" y="10195918"/>
                <a:ext cx="0" cy="1897200"/>
              </a:xfrm>
              <a:prstGeom prst="straightConnector1">
                <a:avLst/>
              </a:prstGeom>
              <a:noFill/>
              <a:ln cap="flat" cmpd="sng" w="38150">
                <a:solidFill>
                  <a:srgbClr val="000000"/>
                </a:solidFill>
                <a:prstDash val="solid"/>
                <a:round/>
                <a:headEnd len="med" w="med" type="oval"/>
                <a:tailEnd len="med" w="med" type="oval"/>
              </a:ln>
            </p:spPr>
          </p:cxnSp>
          <p:sp>
            <p:nvSpPr>
              <p:cNvPr id="71" name="Google Shape;71;p4"/>
              <p:cNvSpPr txBox="1"/>
              <p:nvPr/>
            </p:nvSpPr>
            <p:spPr>
              <a:xfrm>
                <a:off x="53381684" y="10143294"/>
                <a:ext cx="13299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water porosity [%]</a:t>
                </a:r>
                <a:endParaRPr sz="1200">
                  <a:solidFill>
                    <a:srgbClr val="000000"/>
                  </a:solidFill>
                  <a:latin typeface="Calibri"/>
                  <a:ea typeface="Calibri"/>
                  <a:cs typeface="Calibri"/>
                  <a:sym typeface="Calibri"/>
                </a:endParaRPr>
              </a:p>
            </p:txBody>
          </p:sp>
          <p:sp>
            <p:nvSpPr>
              <p:cNvPr id="72" name="Google Shape;72;p4"/>
              <p:cNvSpPr txBox="1"/>
              <p:nvPr/>
            </p:nvSpPr>
            <p:spPr>
              <a:xfrm>
                <a:off x="46862807" y="10051645"/>
                <a:ext cx="5148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T [K]</a:t>
                </a:r>
                <a:endParaRPr sz="1400">
                  <a:solidFill>
                    <a:srgbClr val="000000"/>
                  </a:solidFill>
                  <a:latin typeface="Calibri"/>
                  <a:ea typeface="Calibri"/>
                  <a:cs typeface="Calibri"/>
                  <a:sym typeface="Calibri"/>
                </a:endParaRPr>
              </a:p>
            </p:txBody>
          </p:sp>
          <p:sp>
            <p:nvSpPr>
              <p:cNvPr id="73" name="Google Shape;73;p4"/>
              <p:cNvSpPr txBox="1"/>
              <p:nvPr/>
            </p:nvSpPr>
            <p:spPr>
              <a:xfrm>
                <a:off x="50493711" y="12106835"/>
                <a:ext cx="1515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200 km</a:t>
                </a:r>
                <a:endParaRPr/>
              </a:p>
            </p:txBody>
          </p:sp>
        </p:grpSp>
        <p:sp>
          <p:nvSpPr>
            <p:cNvPr id="74" name="Google Shape;74;p4"/>
            <p:cNvSpPr txBox="1"/>
            <p:nvPr/>
          </p:nvSpPr>
          <p:spPr>
            <a:xfrm>
              <a:off x="50912168" y="11918069"/>
              <a:ext cx="1515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Calibri"/>
                  <a:ea typeface="Calibri"/>
                  <a:cs typeface="Calibri"/>
                  <a:sym typeface="Calibri"/>
                </a:rPr>
                <a:t>1.5 km</a:t>
              </a:r>
              <a:endParaRPr/>
            </a:p>
          </p:txBody>
        </p:sp>
      </p:grpSp>
      <p:sp>
        <p:nvSpPr>
          <p:cNvPr id="75" name="Google Shape;75;p4"/>
          <p:cNvSpPr txBox="1"/>
          <p:nvPr/>
        </p:nvSpPr>
        <p:spPr>
          <a:xfrm>
            <a:off x="41535577" y="9905525"/>
            <a:ext cx="10056600" cy="752400"/>
          </a:xfrm>
          <a:prstGeom prst="rect">
            <a:avLst/>
          </a:prstGeom>
          <a:noFill/>
          <a:ln>
            <a:noFill/>
          </a:ln>
        </p:spPr>
        <p:txBody>
          <a:bodyPr anchorCtr="0" anchor="t" bIns="182850" lIns="182850" spcFirstLastPara="1" rIns="182850" wrap="square" tIns="182850">
            <a:noAutofit/>
          </a:bodyPr>
          <a:lstStyle/>
          <a:p>
            <a:pPr indent="0" lvl="0" marL="0" rtl="0">
              <a:spcBef>
                <a:spcPts val="0"/>
              </a:spcBef>
              <a:spcAft>
                <a:spcPts val="0"/>
              </a:spcAft>
              <a:buNone/>
            </a:pPr>
            <a:r>
              <a:rPr b="1" lang="en-US" sz="3000">
                <a:solidFill>
                  <a:schemeClr val="dk1"/>
                </a:solidFill>
                <a:latin typeface="Calibri"/>
                <a:ea typeface="Calibri"/>
                <a:cs typeface="Calibri"/>
                <a:sym typeface="Calibri"/>
              </a:rPr>
              <a:t>Improved physics: enthalpy-based thermo-mechanical model</a:t>
            </a:r>
            <a:endParaRPr b="1" sz="3000">
              <a:solidFill>
                <a:schemeClr val="dk1"/>
              </a:solidFill>
              <a:latin typeface="Calibri"/>
              <a:ea typeface="Calibri"/>
              <a:cs typeface="Calibri"/>
              <a:sym typeface="Calibri"/>
            </a:endParaRPr>
          </a:p>
          <a:p>
            <a:pPr indent="0" lvl="0" marL="0" rtl="0">
              <a:spcBef>
                <a:spcPts val="0"/>
              </a:spcBef>
              <a:spcAft>
                <a:spcPts val="0"/>
              </a:spcAft>
              <a:buNone/>
            </a:pPr>
            <a:r>
              <a:t/>
            </a:r>
            <a:endParaRPr sz="2800"/>
          </a:p>
        </p:txBody>
      </p:sp>
      <p:sp>
        <p:nvSpPr>
          <p:cNvPr id="76" name="Google Shape;76;p4"/>
          <p:cNvSpPr txBox="1"/>
          <p:nvPr/>
        </p:nvSpPr>
        <p:spPr>
          <a:xfrm>
            <a:off x="46324175" y="12755375"/>
            <a:ext cx="8235000" cy="905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Font typeface="Arial"/>
              <a:buNone/>
            </a:pPr>
            <a:r>
              <a:rPr i="1" lang="en-US" sz="2200">
                <a:solidFill>
                  <a:schemeClr val="dk1"/>
                </a:solidFill>
                <a:latin typeface="Calibri"/>
                <a:ea typeface="Calibri"/>
                <a:cs typeface="Calibri"/>
                <a:sym typeface="Calibri"/>
              </a:rPr>
              <a:t>(above) T</a:t>
            </a:r>
            <a:r>
              <a:rPr i="1" lang="en-US" sz="2200">
                <a:solidFill>
                  <a:schemeClr val="dk1"/>
                </a:solidFill>
                <a:latin typeface="Calibri"/>
                <a:ea typeface="Calibri"/>
                <a:cs typeface="Calibri"/>
                <a:sym typeface="Calibri"/>
              </a:rPr>
              <a:t>emperature superposed with water porosity in temperate ice.</a:t>
            </a:r>
            <a:endParaRPr i="1" sz="2200">
              <a:solidFill>
                <a:schemeClr val="dk1"/>
              </a:solidFill>
              <a:latin typeface="Calibri"/>
              <a:ea typeface="Calibri"/>
              <a:cs typeface="Calibri"/>
              <a:sym typeface="Calibri"/>
            </a:endParaRPr>
          </a:p>
          <a:p>
            <a:pPr indent="0" lvl="0" marL="0">
              <a:spcBef>
                <a:spcPts val="0"/>
              </a:spcBef>
              <a:spcAft>
                <a:spcPts val="0"/>
              </a:spcAft>
              <a:buNone/>
            </a:pPr>
            <a:r>
              <a:t/>
            </a:r>
            <a:endParaRPr/>
          </a:p>
        </p:txBody>
      </p:sp>
      <p:pic>
        <p:nvPicPr>
          <p:cNvPr id="77" name="Google Shape;77;p4"/>
          <p:cNvPicPr preferRelativeResize="0"/>
          <p:nvPr/>
        </p:nvPicPr>
        <p:blipFill rotWithShape="1">
          <a:blip r:embed="rId18">
            <a:alphaModFix/>
          </a:blip>
          <a:srcRect b="134307" l="-91235" r="109549" t="-102744"/>
          <a:stretch/>
        </p:blipFill>
        <p:spPr>
          <a:xfrm>
            <a:off x="23745600" y="12898850"/>
            <a:ext cx="7967301" cy="6231751"/>
          </a:xfrm>
          <a:prstGeom prst="rect">
            <a:avLst/>
          </a:prstGeom>
          <a:noFill/>
          <a:ln>
            <a:noFill/>
          </a:ln>
        </p:spPr>
      </p:pic>
      <p:pic>
        <p:nvPicPr>
          <p:cNvPr id="78" name="Google Shape;78;p4"/>
          <p:cNvPicPr preferRelativeResize="0"/>
          <p:nvPr/>
        </p:nvPicPr>
        <p:blipFill rotWithShape="1">
          <a:blip r:embed="rId19">
            <a:alphaModFix/>
          </a:blip>
          <a:srcRect b="25031" l="14608" r="8827" t="14048"/>
          <a:stretch/>
        </p:blipFill>
        <p:spPr>
          <a:xfrm>
            <a:off x="33833150" y="25004500"/>
            <a:ext cx="5629125" cy="4181606"/>
          </a:xfrm>
          <a:prstGeom prst="rect">
            <a:avLst/>
          </a:prstGeom>
          <a:noFill/>
          <a:ln>
            <a:noFill/>
          </a:ln>
        </p:spPr>
      </p:pic>
      <p:pic>
        <p:nvPicPr>
          <p:cNvPr id="79" name="Google Shape;79;p4"/>
          <p:cNvPicPr preferRelativeResize="0"/>
          <p:nvPr/>
        </p:nvPicPr>
        <p:blipFill rotWithShape="1">
          <a:blip r:embed="rId20">
            <a:alphaModFix/>
          </a:blip>
          <a:srcRect b="4287" l="15407" r="14687" t="0"/>
          <a:stretch/>
        </p:blipFill>
        <p:spPr>
          <a:xfrm>
            <a:off x="43504900" y="23945350"/>
            <a:ext cx="5497575" cy="5430875"/>
          </a:xfrm>
          <a:prstGeom prst="rect">
            <a:avLst/>
          </a:prstGeom>
          <a:noFill/>
          <a:ln>
            <a:noFill/>
          </a:ln>
        </p:spPr>
      </p:pic>
      <p:pic>
        <p:nvPicPr>
          <p:cNvPr id="80" name="Google Shape;80;p4"/>
          <p:cNvPicPr preferRelativeResize="0"/>
          <p:nvPr/>
        </p:nvPicPr>
        <p:blipFill rotWithShape="1">
          <a:blip r:embed="rId21">
            <a:alphaModFix/>
          </a:blip>
          <a:srcRect b="4297" l="13304" r="14975" t="0"/>
          <a:stretch/>
        </p:blipFill>
        <p:spPr>
          <a:xfrm>
            <a:off x="48794175" y="23895825"/>
            <a:ext cx="5629125" cy="5430875"/>
          </a:xfrm>
          <a:prstGeom prst="rect">
            <a:avLst/>
          </a:prstGeom>
          <a:noFill/>
          <a:ln>
            <a:noFill/>
          </a:ln>
        </p:spPr>
      </p:pic>
      <p:sp>
        <p:nvSpPr>
          <p:cNvPr id="81" name="Google Shape;81;p4"/>
          <p:cNvSpPr txBox="1"/>
          <p:nvPr/>
        </p:nvSpPr>
        <p:spPr>
          <a:xfrm>
            <a:off x="27641800" y="23237950"/>
            <a:ext cx="15980700" cy="3083400"/>
          </a:xfrm>
          <a:prstGeom prst="rect">
            <a:avLst/>
          </a:prstGeom>
          <a:noFill/>
          <a:ln>
            <a:noFill/>
          </a:ln>
        </p:spPr>
        <p:txBody>
          <a:bodyPr anchorCtr="0" anchor="t" bIns="182850" lIns="182850" spcFirstLastPara="1" rIns="182850" wrap="square" tIns="182850">
            <a:noAutofit/>
          </a:bodyPr>
          <a:lstStyle/>
          <a:p>
            <a:pPr indent="0" lvl="0" marL="0" rtl="0">
              <a:spcBef>
                <a:spcPts val="0"/>
              </a:spcBef>
              <a:spcAft>
                <a:spcPts val="0"/>
              </a:spcAft>
              <a:buNone/>
            </a:pPr>
            <a:r>
              <a:rPr lang="en-US" sz="2400">
                <a:latin typeface="Calibri"/>
                <a:ea typeface="Calibri"/>
                <a:cs typeface="Calibri"/>
                <a:sym typeface="Calibri"/>
              </a:rPr>
              <a:t>BISICLES and MALI are participating in international model intercomparison experiments (“MIPs”) targetting improved under- standing of ice sheet sensitivity to extreme climate forcing. In addition to providing visibility for DOE’s efforts within the broader community, MIPs provide useful benchmarks for future model development (e.g., the impact of new physics and computational performance enhancements) and a platform for quantifying ice sheet model structural uncertainty.  </a:t>
            </a:r>
            <a:endParaRPr sz="2400">
              <a:latin typeface="Calibri"/>
              <a:ea typeface="Calibri"/>
              <a:cs typeface="Calibri"/>
              <a:sym typeface="Calibri"/>
            </a:endParaRPr>
          </a:p>
        </p:txBody>
      </p:sp>
      <p:sp>
        <p:nvSpPr>
          <p:cNvPr id="82" name="Google Shape;82;p4"/>
          <p:cNvSpPr txBox="1"/>
          <p:nvPr/>
        </p:nvSpPr>
        <p:spPr>
          <a:xfrm>
            <a:off x="43622500" y="22534875"/>
            <a:ext cx="10913400" cy="1086000"/>
          </a:xfrm>
          <a:prstGeom prst="rect">
            <a:avLst/>
          </a:prstGeom>
          <a:noFill/>
          <a:ln>
            <a:noFill/>
          </a:ln>
        </p:spPr>
        <p:txBody>
          <a:bodyPr anchorCtr="0" anchor="t" bIns="182850" lIns="182850" spcFirstLastPara="1" rIns="182850" wrap="square" tIns="182850">
            <a:noAutofit/>
          </a:bodyPr>
          <a:lstStyle/>
          <a:p>
            <a:pPr indent="0" lvl="0" marL="0" rtl="0">
              <a:spcBef>
                <a:spcPts val="0"/>
              </a:spcBef>
              <a:spcAft>
                <a:spcPts val="0"/>
              </a:spcAft>
              <a:buClr>
                <a:schemeClr val="dk1"/>
              </a:buClr>
              <a:buSzPts val="2200"/>
              <a:buFont typeface="Arial"/>
              <a:buNone/>
            </a:pPr>
            <a:r>
              <a:rPr i="1" lang="en-US" sz="2400">
                <a:solidFill>
                  <a:schemeClr val="dk1"/>
                </a:solidFill>
                <a:latin typeface="Calibri"/>
                <a:ea typeface="Calibri"/>
                <a:cs typeface="Calibri"/>
                <a:sym typeface="Calibri"/>
              </a:rPr>
              <a:t>Cumulative sea-level rise (mm) simulated by BISICLES and MALI for LARMIP (left) and ABUMIP (right), which  explore </a:t>
            </a:r>
            <a:r>
              <a:rPr i="1" lang="en-US" sz="2400">
                <a:solidFill>
                  <a:schemeClr val="dk1"/>
                </a:solidFill>
                <a:latin typeface="Calibri"/>
                <a:ea typeface="Calibri"/>
                <a:cs typeface="Calibri"/>
                <a:sym typeface="Calibri"/>
              </a:rPr>
              <a:t>sensitivity</a:t>
            </a:r>
            <a:r>
              <a:rPr i="1" lang="en-US" sz="2400">
                <a:solidFill>
                  <a:schemeClr val="dk1"/>
                </a:solidFill>
                <a:latin typeface="Calibri"/>
                <a:ea typeface="Calibri"/>
                <a:cs typeface="Calibri"/>
                <a:sym typeface="Calibri"/>
              </a:rPr>
              <a:t> to large ice shelf melt perturbations and the removal of all floating ice shelves, respectively.</a:t>
            </a:r>
            <a:endParaRPr sz="2400">
              <a:latin typeface="Roboto Mono"/>
              <a:ea typeface="Roboto Mono"/>
              <a:cs typeface="Roboto Mono"/>
              <a:sym typeface="Roboto Mono"/>
            </a:endParaRPr>
          </a:p>
        </p:txBody>
      </p:sp>
      <p:sp>
        <p:nvSpPr>
          <p:cNvPr id="83" name="Google Shape;83;p4"/>
          <p:cNvSpPr txBox="1"/>
          <p:nvPr/>
        </p:nvSpPr>
        <p:spPr>
          <a:xfrm>
            <a:off x="11206550" y="30164425"/>
            <a:ext cx="15894900" cy="1477200"/>
          </a:xfrm>
          <a:prstGeom prst="rect">
            <a:avLst/>
          </a:prstGeom>
          <a:noFill/>
          <a:ln>
            <a:noFill/>
          </a:ln>
        </p:spPr>
        <p:txBody>
          <a:bodyPr anchorCtr="0" anchor="t" bIns="182850" lIns="182850" spcFirstLastPara="1" rIns="182850" wrap="square" tIns="182850">
            <a:noAutofit/>
          </a:bodyPr>
          <a:lstStyle/>
          <a:p>
            <a:pPr indent="0" lvl="0" marL="0" rtl="0">
              <a:lnSpc>
                <a:spcPct val="115000"/>
              </a:lnSpc>
              <a:spcBef>
                <a:spcPts val="1100"/>
              </a:spcBef>
              <a:spcAft>
                <a:spcPts val="0"/>
              </a:spcAft>
              <a:buClr>
                <a:srgbClr val="000000"/>
              </a:buClr>
              <a:buSzPts val="1100"/>
              <a:buFont typeface="Arial"/>
              <a:buNone/>
            </a:pPr>
            <a:r>
              <a:rPr lang="en-US" sz="2000">
                <a:solidFill>
                  <a:srgbClr val="333333"/>
                </a:solidFill>
              </a:rPr>
              <a:t>Project Members: Stephen Price (PI; LANL),  Esmond Ng (PI; LBNL), Xylar Asay-Davis (LANL), Jeremy Bassis (UM), Darin Comeau (LANL), Katherine Evans (ORNL), Matthew Hoffman (LANL), John Jakeman (SNL), Joseph Kennedy (ORNL), Dan Martin (LBNL), Juliane Muller (LBNL), Mauro Perego (SNL), Mark Petersen (LANL), Andrew Salinger (SNL), Georg Stadler (NYU), Irina Tezaur (SNL), Raymond Tuminaro (SNL), Brian Van Straalen (LBNL)</a:t>
            </a:r>
            <a:endParaRPr sz="2000">
              <a:solidFill>
                <a:srgbClr val="000000"/>
              </a:solidFill>
              <a:latin typeface="Calibri"/>
              <a:ea typeface="Calibri"/>
              <a:cs typeface="Calibri"/>
              <a:sym typeface="Calibri"/>
            </a:endParaRPr>
          </a:p>
          <a:p>
            <a:pPr indent="0" lvl="0" marL="0" rtl="0">
              <a:spcBef>
                <a:spcPts val="1100"/>
              </a:spcBef>
              <a:spcAft>
                <a:spcPts val="0"/>
              </a:spcAft>
              <a:buNone/>
            </a:pPr>
            <a:r>
              <a:t/>
            </a:r>
            <a:endParaRPr sz="4000"/>
          </a:p>
        </p:txBody>
      </p:sp>
      <p:sp>
        <p:nvSpPr>
          <p:cNvPr id="84" name="Google Shape;84;p4"/>
          <p:cNvSpPr txBox="1"/>
          <p:nvPr/>
        </p:nvSpPr>
        <p:spPr>
          <a:xfrm>
            <a:off x="39403450" y="25046600"/>
            <a:ext cx="4236900" cy="4055400"/>
          </a:xfrm>
          <a:prstGeom prst="rect">
            <a:avLst/>
          </a:prstGeom>
          <a:noFill/>
          <a:ln>
            <a:noFill/>
          </a:ln>
        </p:spPr>
        <p:txBody>
          <a:bodyPr anchorCtr="0" anchor="t" bIns="182850" lIns="182850" spcFirstLastPara="1" rIns="182850" wrap="square" tIns="182850">
            <a:noAutofit/>
          </a:bodyPr>
          <a:lstStyle/>
          <a:p>
            <a:pPr indent="0" lvl="0" marL="0" rtl="0">
              <a:spcBef>
                <a:spcPts val="0"/>
              </a:spcBef>
              <a:spcAft>
                <a:spcPts val="0"/>
              </a:spcAft>
              <a:buClr>
                <a:schemeClr val="dk1"/>
              </a:buClr>
              <a:buSzPts val="2200"/>
              <a:buFont typeface="Arial"/>
              <a:buNone/>
            </a:pPr>
            <a:r>
              <a:rPr i="1" lang="en-US" sz="2400">
                <a:solidFill>
                  <a:schemeClr val="dk1"/>
                </a:solidFill>
                <a:latin typeface="Calibri"/>
                <a:ea typeface="Calibri"/>
                <a:cs typeface="Calibri"/>
                <a:sym typeface="Calibri"/>
              </a:rPr>
              <a:t>(Left) Snapshots of Antarctic ice sheet evolution during the ABUMIP experiment. MALI surface velocity ~70 years after ice shelf removal (far left) and </a:t>
            </a:r>
            <a:r>
              <a:rPr i="1" lang="en-US" sz="2400">
                <a:solidFill>
                  <a:schemeClr val="dk1"/>
                </a:solidFill>
                <a:latin typeface="Calibri"/>
                <a:ea typeface="Calibri"/>
                <a:cs typeface="Calibri"/>
                <a:sym typeface="Calibri"/>
              </a:rPr>
              <a:t>BISICLES surface velocity 500 years after ice shelf-removal (near left), with black and magenta lines showing initial and final grounding line positions (respectively).</a:t>
            </a:r>
            <a:endParaRPr sz="2400">
              <a:latin typeface="Roboto Mono"/>
              <a:ea typeface="Roboto Mono"/>
              <a:cs typeface="Roboto Mono"/>
              <a:sym typeface="Roboto Mono"/>
            </a:endParaRPr>
          </a:p>
        </p:txBody>
      </p:sp>
      <p:pic>
        <p:nvPicPr>
          <p:cNvPr id="85" name="Google Shape;85;p4"/>
          <p:cNvPicPr preferRelativeResize="0"/>
          <p:nvPr/>
        </p:nvPicPr>
        <p:blipFill rotWithShape="1">
          <a:blip r:embed="rId22">
            <a:alphaModFix/>
          </a:blip>
          <a:srcRect b="3660" l="6369" r="19736" t="0"/>
          <a:stretch/>
        </p:blipFill>
        <p:spPr>
          <a:xfrm>
            <a:off x="27729550" y="24912425"/>
            <a:ext cx="6094824" cy="42728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