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19"/>
  </p:notesMasterIdLst>
  <p:sldIdLst>
    <p:sldId id="1439" r:id="rId2"/>
    <p:sldId id="1414" r:id="rId3"/>
    <p:sldId id="399" r:id="rId4"/>
    <p:sldId id="416" r:id="rId5"/>
    <p:sldId id="1457" r:id="rId6"/>
    <p:sldId id="1446" r:id="rId7"/>
    <p:sldId id="1460" r:id="rId8"/>
    <p:sldId id="1459" r:id="rId9"/>
    <p:sldId id="1448" r:id="rId10"/>
    <p:sldId id="1454" r:id="rId11"/>
    <p:sldId id="1453" r:id="rId12"/>
    <p:sldId id="1415" r:id="rId13"/>
    <p:sldId id="1443" r:id="rId14"/>
    <p:sldId id="1450" r:id="rId15"/>
    <p:sldId id="1451" r:id="rId16"/>
    <p:sldId id="1452" r:id="rId17"/>
    <p:sldId id="146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99DFB9"/>
    <a:srgbClr val="999999"/>
    <a:srgbClr val="0000FF"/>
    <a:srgbClr val="D5D5D5"/>
    <a:srgbClr val="005376"/>
    <a:srgbClr val="EB35E9"/>
    <a:srgbClr val="55B4EA"/>
    <a:srgbClr val="FF0001"/>
    <a:srgbClr val="AAE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2"/>
    <p:restoredTop sz="94800"/>
  </p:normalViewPr>
  <p:slideViewPr>
    <p:cSldViewPr snapToGrid="0" snapToObjects="1">
      <p:cViewPr varScale="1">
        <p:scale>
          <a:sx n="212" d="100"/>
          <a:sy n="212" d="100"/>
        </p:scale>
        <p:origin x="64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6/30/22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simple mps</a:t>
            </a:r>
          </a:p>
          <a:p>
            <a:r>
              <a:rPr lang="en-US"/>
              <a:t>  saturation</a:t>
            </a:r>
          </a:p>
          <a:p>
            <a:r>
              <a:rPr lang="en-US"/>
              <a:t>  runtime</a:t>
            </a:r>
          </a:p>
          <a:p>
            <a:r>
              <a:rPr lang="en-US"/>
              <a:t>  describe algorithm</a:t>
            </a:r>
          </a:p>
          <a:p>
            <a:r>
              <a:rPr lang="en-US"/>
              <a:t>what's not to love?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9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simple mps</a:t>
            </a:r>
          </a:p>
          <a:p>
            <a:r>
              <a:rPr lang="en-US"/>
              <a:t>  saturation</a:t>
            </a:r>
          </a:p>
          <a:p>
            <a:r>
              <a:rPr lang="en-US"/>
              <a:t>  runtime</a:t>
            </a:r>
          </a:p>
          <a:p>
            <a:r>
              <a:rPr lang="en-US"/>
              <a:t>  describe algorithm</a:t>
            </a:r>
          </a:p>
          <a:p>
            <a:r>
              <a:rPr lang="en-US"/>
              <a:t>what's not to love?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19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48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4847624"/>
            <a:ext cx="6261331" cy="779399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Scott A. Mitchell </a:t>
            </a:r>
            <a:br>
              <a:rPr lang="en-US" dirty="0"/>
            </a:br>
            <a:r>
              <a:rPr lang="en-US" dirty="0"/>
              <a:t>CCR Center for Computing Research </a:t>
            </a:r>
            <a:br>
              <a:rPr lang="en-US" dirty="0"/>
            </a:br>
            <a:r>
              <a:rPr lang="en-US" dirty="0"/>
              <a:t>Sandia National Laboratories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6/30/22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35" y="292142"/>
            <a:ext cx="1834523" cy="7066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007103" y="5872545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680" y="5841049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7950651" y="6157875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00411" y="4515772"/>
            <a:ext cx="4603750" cy="254000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D0FB7A-0984-5F42-9BF9-4F16409CEBE3}" type="datetime1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960" y="6599583"/>
            <a:ext cx="2512064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6/30/22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6/30/22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6/30/22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M 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7565573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Subtitle 2"/>
          <p:cNvSpPr txBox="1">
            <a:spLocks/>
          </p:cNvSpPr>
          <p:nvPr userDrawn="1"/>
        </p:nvSpPr>
        <p:spPr>
          <a:xfrm>
            <a:off x="689227" y="5567487"/>
            <a:ext cx="6261331" cy="35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600" kern="1200" cap="none" spc="15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685749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028624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None/>
              <a:defRPr sz="15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1371498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None/>
              <a:defRPr sz="15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714373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246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120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995" indent="0" algn="ctr" defTabSz="685766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IMR 2019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29" y="388870"/>
            <a:ext cx="2093023" cy="60463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3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934370"/>
            <a:ext cx="9399784" cy="3657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2775"/>
              </a:lnSpc>
              <a:defRPr sz="2700" spc="2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83680"/>
            <a:ext cx="724296" cy="27432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6/30/22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3" y="6583681"/>
            <a:ext cx="2623459" cy="270111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789245" y="2915629"/>
            <a:ext cx="2116047" cy="790995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 userDrawn="1"/>
        </p:nvSpPr>
        <p:spPr>
          <a:xfrm>
            <a:off x="2905294" y="2915629"/>
            <a:ext cx="1345972" cy="79099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9"/>
            <a:ext cx="3314307" cy="79099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/>
          <p:cNvSpPr/>
          <p:nvPr userDrawn="1"/>
        </p:nvSpPr>
        <p:spPr>
          <a:xfrm>
            <a:off x="7565573" y="1363919"/>
            <a:ext cx="2623459" cy="142101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36971" y="5905676"/>
            <a:ext cx="596468" cy="12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880652"/>
            <a:ext cx="813631" cy="15375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 userDrawn="1"/>
        </p:nvSpPr>
        <p:spPr>
          <a:xfrm>
            <a:off x="10260701" y="6094148"/>
            <a:ext cx="1866563" cy="52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47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47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47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6833" y="5296922"/>
            <a:ext cx="5939367" cy="270564"/>
          </a:xfrm>
        </p:spPr>
        <p:txBody>
          <a:bodyPr anchor="ctr" anchorCtr="0">
            <a:noAutofit/>
          </a:bodyPr>
          <a:lstStyle>
            <a:lvl1pPr>
              <a:defRPr sz="1200" i="1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79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68368"/>
            <a:ext cx="5099324" cy="45449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6727424"/>
            <a:ext cx="12192000" cy="130576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1623" y="6528028"/>
            <a:ext cx="12181667" cy="220198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"/>
            <a:ext cx="12192000" cy="106770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3" y="126536"/>
            <a:ext cx="12197169" cy="81372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84" y="100672"/>
            <a:ext cx="10106617" cy="88221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73D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" r="70791"/>
          <a:stretch/>
        </p:blipFill>
        <p:spPr>
          <a:xfrm>
            <a:off x="10598893" y="36958"/>
            <a:ext cx="1345996" cy="9928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</p:pic>
      <p:sp>
        <p:nvSpPr>
          <p:cNvPr id="21" name="Content Placeholder 2"/>
          <p:cNvSpPr>
            <a:spLocks noGrp="1"/>
          </p:cNvSpPr>
          <p:nvPr>
            <p:ph idx="13"/>
          </p:nvPr>
        </p:nvSpPr>
        <p:spPr>
          <a:xfrm>
            <a:off x="358184" y="1152740"/>
            <a:ext cx="11586705" cy="5340634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000" b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lnSpc>
                <a:spcPct val="90000"/>
              </a:lnSpc>
              <a:defRPr sz="18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lnSpc>
                <a:spcPct val="8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lnSpc>
                <a:spcPct val="80000"/>
              </a:lnSpc>
              <a:defRPr sz="14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lnSpc>
                <a:spcPct val="80000"/>
              </a:lnSpc>
              <a:defRPr sz="12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21623" y="6549873"/>
            <a:ext cx="12181667" cy="198353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0088" y="6493406"/>
            <a:ext cx="2844800" cy="36459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73D4"/>
                </a:solidFill>
              </a:defRPr>
            </a:lvl1pPr>
          </a:lstStyle>
          <a:p>
            <a:fld id="{092552A5-1676-4338-8794-F2C241E2F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7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21316" y="223729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4" y="6485920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CFFC65-F19B-E241-BA7B-613451C4E80D}" type="datetime1">
              <a:rPr lang="en-US" smtClean="0"/>
              <a:t>6/30/22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20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7"/>
            <a:ext cx="585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1316" y="890265"/>
            <a:ext cx="10058400" cy="5578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2" y="3391898"/>
            <a:ext cx="6857999" cy="7421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rot="5400000">
            <a:off x="339067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390643" y="380825"/>
            <a:ext cx="349504" cy="249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343B00-0E34-A74D-98FE-CA3E6E1337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9716" y="264249"/>
            <a:ext cx="1188720" cy="48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57"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75" r:id="rId3"/>
    <p:sldLayoutId id="2147483686" r:id="rId4"/>
    <p:sldLayoutId id="2147483676" r:id="rId5"/>
    <p:sldLayoutId id="2147483677" r:id="rId6"/>
    <p:sldLayoutId id="2147483687" r:id="rId7"/>
    <p:sldLayoutId id="2147483688" r:id="rId8"/>
    <p:sldLayoutId id="214748368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Relationship Id="rId9" Type="http://schemas.openxmlformats.org/officeDocument/2006/relationships/image" Target="../media/image7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emf"/><Relationship Id="rId4" Type="http://schemas.openxmlformats.org/officeDocument/2006/relationships/hyperlink" Target="https://www.goodreads.com/work/quotes/1175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2.emf"/><Relationship Id="rId3" Type="http://schemas.openxmlformats.org/officeDocument/2006/relationships/image" Target="../media/image32.jpg"/><Relationship Id="rId7" Type="http://schemas.openxmlformats.org/officeDocument/2006/relationships/image" Target="../media/image36.emf"/><Relationship Id="rId12" Type="http://schemas.openxmlformats.org/officeDocument/2006/relationships/image" Target="../media/image41.emf"/><Relationship Id="rId17" Type="http://schemas.openxmlformats.org/officeDocument/2006/relationships/image" Target="../media/image46.e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5.emf"/><Relationship Id="rId1" Type="http://schemas.openxmlformats.org/officeDocument/2006/relationships/tags" Target="../tags/tag1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emf"/><Relationship Id="rId15" Type="http://schemas.openxmlformats.org/officeDocument/2006/relationships/image" Target="../media/image4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Relationship Id="rId1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55.png"/><Relationship Id="rId5" Type="http://schemas.openxmlformats.org/officeDocument/2006/relationships/image" Target="../media/image57.jpeg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6.emf"/><Relationship Id="rId3" Type="http://schemas.openxmlformats.org/officeDocument/2006/relationships/image" Target="../media/image56.emf"/><Relationship Id="rId7" Type="http://schemas.openxmlformats.org/officeDocument/2006/relationships/image" Target="../media/image36.emf"/><Relationship Id="rId12" Type="http://schemas.openxmlformats.org/officeDocument/2006/relationships/image" Target="../media/image58.emf"/><Relationship Id="rId17" Type="http://schemas.openxmlformats.org/officeDocument/2006/relationships/image" Target="../media/image41.emf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45.emf"/><Relationship Id="rId1" Type="http://schemas.openxmlformats.org/officeDocument/2006/relationships/tags" Target="../tags/tag5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emf"/><Relationship Id="rId15" Type="http://schemas.openxmlformats.org/officeDocument/2006/relationships/image" Target="../media/image4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Relationship Id="rId14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E6E84-81B9-EECC-3A50-D91BD9FC7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3112607"/>
            <a:ext cx="11978640" cy="169025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Deterministic Linear Time for Maximal Poisson-Disk Sampling</a:t>
            </a:r>
            <a:br>
              <a:rPr lang="en-US" dirty="0"/>
            </a:br>
            <a:r>
              <a:rPr lang="en-US" dirty="0"/>
              <a:t>using Chocks without Rejection or Approximation</a:t>
            </a:r>
            <a:br>
              <a:rPr lang="en-US" dirty="0"/>
            </a:br>
            <a:r>
              <a:rPr lang="en-US" sz="2400" dirty="0"/>
              <a:t>SGP 6 July 2022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525ED-DE59-4632-539C-26AFF48A5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0696" y="5064546"/>
            <a:ext cx="2787109" cy="1760367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endParaRPr lang="en-US" dirty="0">
              <a:solidFill>
                <a:srgbClr val="00ADD1"/>
              </a:solidFill>
            </a:endParaRPr>
          </a:p>
          <a:p>
            <a:pPr algn="r">
              <a:spcBef>
                <a:spcPts val="0"/>
              </a:spcBef>
            </a:pPr>
            <a:r>
              <a:rPr lang="en-US" dirty="0">
                <a:solidFill>
                  <a:srgbClr val="00ADD1"/>
                </a:solidFill>
              </a:rPr>
              <a:t>Scott A. Mitchell</a:t>
            </a:r>
            <a:endParaRPr lang="en-US" baseline="30000" dirty="0"/>
          </a:p>
          <a:p>
            <a:pPr algn="r">
              <a:spcBef>
                <a:spcPts val="0"/>
              </a:spcBef>
            </a:pPr>
            <a:endParaRPr lang="en-US" baseline="30000" dirty="0"/>
          </a:p>
          <a:p>
            <a:pPr algn="r">
              <a:spcBef>
                <a:spcPts val="0"/>
              </a:spcBef>
            </a:pPr>
            <a:r>
              <a:rPr lang="en-US" dirty="0" err="1"/>
              <a:t>sandia.gov</a:t>
            </a:r>
            <a:r>
              <a:rPr lang="en-US"/>
              <a:t>/~</a:t>
            </a:r>
            <a:r>
              <a:rPr lang="en-US" err="1"/>
              <a:t>samitch</a:t>
            </a:r>
            <a:endParaRPr lang="en-US"/>
          </a:p>
          <a:p>
            <a:pPr algn="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DBBDB-5BEA-2E35-3B31-4222F9C8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73809-EB80-DC7E-F153-545E94531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351" y="4735114"/>
            <a:ext cx="2502070" cy="1027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0EAA6-69EB-32E9-BCDA-D7C50BEA8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984" y="5944729"/>
            <a:ext cx="2763479" cy="1223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46CD6D-4658-1554-CD30-27B3CE14294A}"/>
              </a:ext>
            </a:extLst>
          </p:cNvPr>
          <p:cNvSpPr txBox="1"/>
          <p:nvPr/>
        </p:nvSpPr>
        <p:spPr>
          <a:xfrm>
            <a:off x="10902104" y="781664"/>
            <a:ext cx="91242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/>
              <a:t>SAND2022-8831 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A49FC-A8C5-348D-1955-57C6DD587583}"/>
              </a:ext>
            </a:extLst>
          </p:cNvPr>
          <p:cNvSpPr txBox="1"/>
          <p:nvPr/>
        </p:nvSpPr>
        <p:spPr>
          <a:xfrm>
            <a:off x="10359528" y="27405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75DEA2-4E2F-5797-E2B5-69548FB0B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24" r="43514" b="84454"/>
          <a:stretch/>
        </p:blipFill>
        <p:spPr>
          <a:xfrm>
            <a:off x="596445" y="5777718"/>
            <a:ext cx="3052635" cy="495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2ADFA3-AA1F-8F04-37CD-DE776F58E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805" y="4970585"/>
            <a:ext cx="2172308" cy="1887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194F15-8907-B88B-2A8F-F3933CE5BB14}"/>
              </a:ext>
            </a:extLst>
          </p:cNvPr>
          <p:cNvSpPr txBox="1"/>
          <p:nvPr/>
        </p:nvSpPr>
        <p:spPr>
          <a:xfrm>
            <a:off x="11347336" y="4936145"/>
            <a:ext cx="877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20 minutes</a:t>
            </a:r>
          </a:p>
        </p:txBody>
      </p:sp>
    </p:spTree>
    <p:extLst>
      <p:ext uri="{BB962C8B-B14F-4D97-AF65-F5344CB8AC3E}">
        <p14:creationId xmlns:p14="http://schemas.microsoft.com/office/powerpoint/2010/main" val="5229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4151-8066-435B-DC4F-33CE0B78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DeterministicMPS (this paper)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7130B-2437-8634-B1FA-0FB16C3D1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731520"/>
            <a:ext cx="10058400" cy="5978769"/>
          </a:xfrm>
        </p:spPr>
        <p:txBody>
          <a:bodyPr>
            <a:normAutofit/>
          </a:bodyPr>
          <a:lstStyle/>
          <a:p>
            <a:r>
              <a:rPr lang="en-US"/>
              <a:t>Fix: use chocks to exactly represent uncovered area</a:t>
            </a:r>
          </a:p>
          <a:p>
            <a:pPr lvl="1"/>
            <a:r>
              <a:rPr lang="en-US"/>
              <a:t>Not polygonal approximation</a:t>
            </a:r>
          </a:p>
          <a:p>
            <a:r>
              <a:rPr lang="en-US"/>
              <a:t>Trim chocks</a:t>
            </a:r>
          </a:p>
          <a:p>
            <a:pPr lvl="1"/>
            <a:r>
              <a:rPr lang="en-US"/>
              <a:t>Split to ensure they don’t overlap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Triangulate remainder</a:t>
            </a:r>
          </a:p>
          <a:p>
            <a:pPr lvl="1"/>
            <a:r>
              <a:rPr lang="en-US"/>
              <a:t>Ear clipping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8F32E-70E4-BEA0-F61C-B374F991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A04BE-37E6-5ABF-93D4-637CE46B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643" y="359664"/>
            <a:ext cx="4309110" cy="4259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625854-DE25-ADA3-A7E4-A1864A05A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875" y="1441069"/>
            <a:ext cx="2129790" cy="2096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14C82-8EC8-5359-772C-F85FF50A9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875" y="4693628"/>
            <a:ext cx="2072729" cy="2056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9BA3DD-3CB8-4C7B-8DF3-B9E515D2E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3556" y="4639157"/>
            <a:ext cx="1999284" cy="19992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7369A11-5E6D-74DB-4A71-BA8F575F399B}"/>
              </a:ext>
            </a:extLst>
          </p:cNvPr>
          <p:cNvGrpSpPr/>
          <p:nvPr/>
        </p:nvGrpSpPr>
        <p:grpSpPr>
          <a:xfrm>
            <a:off x="239974" y="1289769"/>
            <a:ext cx="3200400" cy="1831975"/>
            <a:chOff x="1828800" y="1828800"/>
            <a:chExt cx="3200400" cy="1831975"/>
          </a:xfrm>
        </p:grpSpPr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226F03B1-8774-D31B-AF03-5937602B9AAF}"/>
                </a:ext>
              </a:extLst>
            </p:cNvPr>
            <p:cNvSpPr/>
            <p:nvPr/>
          </p:nvSpPr>
          <p:spPr>
            <a:xfrm>
              <a:off x="2743199" y="2743200"/>
              <a:ext cx="2285999" cy="914381"/>
            </a:xfrm>
            <a:prstGeom prst="triangle">
              <a:avLst>
                <a:gd name="adj" fmla="val 0"/>
              </a:avLst>
            </a:prstGeom>
            <a:solidFill>
              <a:srgbClr val="F6C1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Pie 24">
              <a:extLst>
                <a:ext uri="{FF2B5EF4-FFF2-40B4-BE49-F238E27FC236}">
                  <a16:creationId xmlns:a16="http://schemas.microsoft.com/office/drawing/2014/main" id="{E12FF00D-F5B4-1354-184A-DD1867686C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800" y="1828800"/>
              <a:ext cx="1828800" cy="1828800"/>
            </a:xfrm>
            <a:prstGeom prst="pie">
              <a:avLst>
                <a:gd name="adj1" fmla="val 1324184"/>
                <a:gd name="adj2" fmla="val 5397490"/>
              </a:avLst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C643D07-B635-3E1F-2456-9A087AEE48AF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2743200"/>
              <a:ext cx="0" cy="9144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18011E3-903D-7F4D-80B3-E6ADE1A52114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3657600"/>
              <a:ext cx="228600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8623BC7-7CBA-F638-728A-4D858534C905}"/>
                </a:ext>
              </a:extLst>
            </p:cNvPr>
            <p:cNvCxnSpPr/>
            <p:nvPr/>
          </p:nvCxnSpPr>
          <p:spPr>
            <a:xfrm>
              <a:off x="2743200" y="2743200"/>
              <a:ext cx="2286000" cy="9144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6936551-6BF3-7257-3A47-6B92B17D36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4226" y="3083651"/>
              <a:ext cx="246701" cy="57393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8A0B250-8CD3-0DF1-23D1-8AB8949C49EF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 flipH="1" flipV="1">
              <a:off x="2743199" y="2743200"/>
              <a:ext cx="600076" cy="91757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0A694E3-C23E-747D-DFAF-B20B92E6D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8000" y="2996039"/>
              <a:ext cx="230505" cy="15506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C727593-F3FC-FA73-B980-ECED66827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73045" y="3200390"/>
              <a:ext cx="230505" cy="15506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870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57882EA-C87B-3E43-5DCD-35C25032A755}"/>
              </a:ext>
            </a:extLst>
          </p:cNvPr>
          <p:cNvGrpSpPr/>
          <p:nvPr/>
        </p:nvGrpSpPr>
        <p:grpSpPr>
          <a:xfrm>
            <a:off x="782522" y="-2424268"/>
            <a:ext cx="10734399" cy="8095829"/>
            <a:chOff x="1554480" y="-4031847"/>
            <a:chExt cx="10734399" cy="809582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44001FA-4D4D-6ED9-90BC-C66FF9AC9679}"/>
                </a:ext>
              </a:extLst>
            </p:cNvPr>
            <p:cNvCxnSpPr/>
            <p:nvPr/>
          </p:nvCxnSpPr>
          <p:spPr>
            <a:xfrm rot="16200000">
              <a:off x="2854303" y="3080672"/>
              <a:ext cx="52421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0D80BE6-9FBD-F406-1D74-AE220F016C08}"/>
                </a:ext>
              </a:extLst>
            </p:cNvPr>
            <p:cNvCxnSpPr/>
            <p:nvPr/>
          </p:nvCxnSpPr>
          <p:spPr>
            <a:xfrm rot="10800000">
              <a:off x="1554480" y="3355848"/>
              <a:ext cx="364845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3F1A6F-E67A-D516-5816-721442571E93}"/>
                </a:ext>
              </a:extLst>
            </p:cNvPr>
            <p:cNvCxnSpPr/>
            <p:nvPr/>
          </p:nvCxnSpPr>
          <p:spPr>
            <a:xfrm rot="10800000">
              <a:off x="1554480" y="2313432"/>
              <a:ext cx="364845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07B210-84EE-7A4C-FD1B-2F27DD249B57}"/>
                </a:ext>
              </a:extLst>
            </p:cNvPr>
            <p:cNvCxnSpPr/>
            <p:nvPr/>
          </p:nvCxnSpPr>
          <p:spPr>
            <a:xfrm rot="10800000">
              <a:off x="1554480" y="1792224"/>
              <a:ext cx="364845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E1749D-6D72-7D1B-180B-6420C8AC5A6D}"/>
                </a:ext>
              </a:extLst>
            </p:cNvPr>
            <p:cNvCxnSpPr/>
            <p:nvPr/>
          </p:nvCxnSpPr>
          <p:spPr>
            <a:xfrm rot="10800000">
              <a:off x="1554480" y="2834640"/>
              <a:ext cx="364845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318BE-4E8F-EF7D-E154-083ADDD68837}"/>
                </a:ext>
              </a:extLst>
            </p:cNvPr>
            <p:cNvCxnSpPr/>
            <p:nvPr/>
          </p:nvCxnSpPr>
          <p:spPr>
            <a:xfrm rot="10800000">
              <a:off x="1554480" y="1271016"/>
              <a:ext cx="364845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3A9EB68-5EF4-A2ED-683B-B44A6D4D7DEF}"/>
                </a:ext>
              </a:extLst>
            </p:cNvPr>
            <p:cNvCxnSpPr/>
            <p:nvPr/>
          </p:nvCxnSpPr>
          <p:spPr>
            <a:xfrm rot="10800000">
              <a:off x="1554480" y="749808"/>
              <a:ext cx="364845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81ED7C-B01C-B9D0-2B3F-42B03A45D40B}"/>
                </a:ext>
              </a:extLst>
            </p:cNvPr>
            <p:cNvCxnSpPr>
              <a:cxnSpLocks/>
            </p:cNvCxnSpPr>
            <p:nvPr/>
          </p:nvCxnSpPr>
          <p:spPr>
            <a:xfrm>
              <a:off x="1554480" y="749808"/>
              <a:ext cx="0" cy="26060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E73B9E-AFC5-97CB-5927-F375C742267D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28" y="749808"/>
              <a:ext cx="0" cy="26060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BF8EF9-2C28-8320-BB2E-A1A0812073E0}"/>
                </a:ext>
              </a:extLst>
            </p:cNvPr>
            <p:cNvCxnSpPr>
              <a:cxnSpLocks/>
            </p:cNvCxnSpPr>
            <p:nvPr/>
          </p:nvCxnSpPr>
          <p:spPr>
            <a:xfrm>
              <a:off x="3116412" y="748216"/>
              <a:ext cx="0" cy="26060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CDFA03C-4B0E-46AB-1B41-4DCF0DAA08D2}"/>
                </a:ext>
              </a:extLst>
            </p:cNvPr>
            <p:cNvCxnSpPr>
              <a:cxnSpLocks/>
            </p:cNvCxnSpPr>
            <p:nvPr/>
          </p:nvCxnSpPr>
          <p:spPr>
            <a:xfrm>
              <a:off x="2596896" y="749808"/>
              <a:ext cx="0" cy="26060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4EA8E9B-0444-6D59-E150-B250FFF7C56A}"/>
                </a:ext>
              </a:extLst>
            </p:cNvPr>
            <p:cNvCxnSpPr>
              <a:cxnSpLocks/>
            </p:cNvCxnSpPr>
            <p:nvPr/>
          </p:nvCxnSpPr>
          <p:spPr>
            <a:xfrm>
              <a:off x="2075688" y="749808"/>
              <a:ext cx="0" cy="26060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472DD1E-9668-6492-F7E8-CD7AAE29F021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12" y="749808"/>
              <a:ext cx="0" cy="26060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4A695A-1E97-F6D3-4B8B-19C8DC93CCE5}"/>
                </a:ext>
              </a:extLst>
            </p:cNvPr>
            <p:cNvCxnSpPr>
              <a:cxnSpLocks/>
            </p:cNvCxnSpPr>
            <p:nvPr/>
          </p:nvCxnSpPr>
          <p:spPr>
            <a:xfrm>
              <a:off x="4160520" y="749808"/>
              <a:ext cx="0" cy="26060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AEF6D9-1D28-D063-CAD6-641FD1B06CAF}"/>
                </a:ext>
              </a:extLst>
            </p:cNvPr>
            <p:cNvCxnSpPr>
              <a:cxnSpLocks/>
            </p:cNvCxnSpPr>
            <p:nvPr/>
          </p:nvCxnSpPr>
          <p:spPr>
            <a:xfrm>
              <a:off x="5202936" y="749808"/>
              <a:ext cx="0" cy="26060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37B781D-2179-A1F2-D864-2410B0661B08}"/>
                </a:ext>
              </a:extLst>
            </p:cNvPr>
            <p:cNvGrpSpPr/>
            <p:nvPr/>
          </p:nvGrpSpPr>
          <p:grpSpPr>
            <a:xfrm>
              <a:off x="3712218" y="1698609"/>
              <a:ext cx="1478550" cy="1478550"/>
              <a:chOff x="6321536" y="584212"/>
              <a:chExt cx="1478550" cy="1478550"/>
            </a:xfrm>
          </p:grpSpPr>
          <p:sp>
            <p:nvSpPr>
              <p:cNvPr id="93" name="Flowchart: Connector 251">
                <a:extLst>
                  <a:ext uri="{FF2B5EF4-FFF2-40B4-BE49-F238E27FC236}">
                    <a16:creationId xmlns:a16="http://schemas.microsoft.com/office/drawing/2014/main" id="{AFB50E6A-2D98-D891-F7AD-35DC17BA0CAE}"/>
                  </a:ext>
                </a:extLst>
              </p:cNvPr>
              <p:cNvSpPr/>
              <p:nvPr/>
            </p:nvSpPr>
            <p:spPr>
              <a:xfrm rot="10800000">
                <a:off x="6321536" y="584212"/>
                <a:ext cx="1478550" cy="1478550"/>
              </a:xfrm>
              <a:prstGeom prst="flowChartConnector">
                <a:avLst/>
              </a:prstGeom>
              <a:solidFill>
                <a:srgbClr val="00B050">
                  <a:alpha val="4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8EA299A-B3C2-AE10-6E10-9DDF0FAE6B06}"/>
                  </a:ext>
                </a:extLst>
              </p:cNvPr>
              <p:cNvSpPr/>
              <p:nvPr/>
            </p:nvSpPr>
            <p:spPr>
              <a:xfrm rot="10800000">
                <a:off x="7049916" y="1312592"/>
                <a:ext cx="18288" cy="18288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BC16DC-02E2-95B6-FBB9-562C54B88678}"/>
                </a:ext>
              </a:extLst>
            </p:cNvPr>
            <p:cNvGrpSpPr/>
            <p:nvPr/>
          </p:nvGrpSpPr>
          <p:grpSpPr>
            <a:xfrm>
              <a:off x="1682092" y="801533"/>
              <a:ext cx="1478550" cy="1478550"/>
              <a:chOff x="6321536" y="584212"/>
              <a:chExt cx="1478550" cy="1478550"/>
            </a:xfrm>
          </p:grpSpPr>
          <p:sp>
            <p:nvSpPr>
              <p:cNvPr id="91" name="Flowchart: Connector 251">
                <a:extLst>
                  <a:ext uri="{FF2B5EF4-FFF2-40B4-BE49-F238E27FC236}">
                    <a16:creationId xmlns:a16="http://schemas.microsoft.com/office/drawing/2014/main" id="{4A28B567-6317-8A00-0E1A-95C7A16C5606}"/>
                  </a:ext>
                </a:extLst>
              </p:cNvPr>
              <p:cNvSpPr/>
              <p:nvPr/>
            </p:nvSpPr>
            <p:spPr>
              <a:xfrm rot="10800000">
                <a:off x="6321536" y="584212"/>
                <a:ext cx="1478550" cy="1478550"/>
              </a:xfrm>
              <a:prstGeom prst="flowChartConnector">
                <a:avLst/>
              </a:prstGeom>
              <a:solidFill>
                <a:srgbClr val="00B050">
                  <a:alpha val="4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BF955E9-D526-13BD-68DF-7760F557DD56}"/>
                  </a:ext>
                </a:extLst>
              </p:cNvPr>
              <p:cNvSpPr/>
              <p:nvPr/>
            </p:nvSpPr>
            <p:spPr>
              <a:xfrm rot="10800000">
                <a:off x="7049916" y="1312592"/>
                <a:ext cx="18288" cy="18288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681ABC0-A68D-8DC5-BCB1-105E6D453C6A}"/>
                </a:ext>
              </a:extLst>
            </p:cNvPr>
            <p:cNvGrpSpPr/>
            <p:nvPr/>
          </p:nvGrpSpPr>
          <p:grpSpPr>
            <a:xfrm>
              <a:off x="2307936" y="1818841"/>
              <a:ext cx="1478550" cy="1478550"/>
              <a:chOff x="6321536" y="584212"/>
              <a:chExt cx="1478550" cy="1478550"/>
            </a:xfrm>
          </p:grpSpPr>
          <p:sp>
            <p:nvSpPr>
              <p:cNvPr id="89" name="Flowchart: Connector 251">
                <a:extLst>
                  <a:ext uri="{FF2B5EF4-FFF2-40B4-BE49-F238E27FC236}">
                    <a16:creationId xmlns:a16="http://schemas.microsoft.com/office/drawing/2014/main" id="{667D5773-0976-D69B-1C80-CEC8E7A442DC}"/>
                  </a:ext>
                </a:extLst>
              </p:cNvPr>
              <p:cNvSpPr/>
              <p:nvPr/>
            </p:nvSpPr>
            <p:spPr>
              <a:xfrm rot="10800000">
                <a:off x="6321536" y="584212"/>
                <a:ext cx="1478550" cy="1478550"/>
              </a:xfrm>
              <a:prstGeom prst="flowChartConnector">
                <a:avLst/>
              </a:prstGeom>
              <a:solidFill>
                <a:srgbClr val="00B050">
                  <a:alpha val="4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188AF81-710D-B3F4-C374-9509A95C11FB}"/>
                  </a:ext>
                </a:extLst>
              </p:cNvPr>
              <p:cNvSpPr/>
              <p:nvPr/>
            </p:nvSpPr>
            <p:spPr>
              <a:xfrm rot="10800000">
                <a:off x="7049916" y="1312592"/>
                <a:ext cx="18288" cy="18288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CDA3D2-8B60-4E2E-666C-2B6825CD925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598350" y="919352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0D4AC8E-31B5-BF9C-31C9-F60142051FA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368427" y="1125210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66B8B33-F742-7A04-5AE3-2B3AF99F8EC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051372" y="889780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FC98DA9-70BC-1C46-A640-206708B7967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450942" y="1212559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E53CDA5-E200-9563-8054-1DEDF6A19AB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085736" y="1109018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D08A006-9040-AD76-A700-99F499A7EDE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387608" y="1109017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A3FA67-D582-D257-60C9-256F6594297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794131" y="1722211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CFA8B63-9679-1F64-5236-C0BDE5FC94C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282986" y="1329472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60F22EB-540B-E5A8-5912-5C61BDB21DC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247567" y="3158872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BB20D63-9B0E-5F57-463A-40947501BB7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214042" y="3124328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492B960-8B85-9A85-12DA-6DCC00AFE13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808585" y="1496149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8B8CCFE-F61B-E5A8-0AB3-40E4C9B350A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040472" y="1675329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CFD59F3-FEC1-0BD7-B85B-75FED65FA05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692453" y="2060866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74D672-9E93-0EEC-F88B-0D2CC135744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034176" y="821443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041C321-B2BE-6994-03EE-7882CBA53C9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458886" y="1748073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41F3E4A-4E3F-7AFE-DBE9-4FD459BA604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019656" y="2134780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F13E66D-4A07-120E-1B2C-251E122EC2A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124295" y="1400510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724F4AC-458F-21D6-382B-5D32A8398F3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334929" y="2150618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7AE841-CDC6-DDC2-E660-4D42504CE7C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352644" y="2739970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D2D7E4-F435-5B58-60D8-70567B2353C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805846" y="2987250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742AC44-CC0C-E23C-76F1-FC610D7350C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526464" y="2163299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D052CB2-EF7C-19B3-BB2E-2A5270FB4B5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204897" y="2450474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FF991F5-CDC1-B765-6BA3-1FFD905500B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932211" y="2259396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6C54486-2705-DA6D-D8C9-ACB231F8A45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095327" y="2531836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EAF1B29-757E-1339-34CE-C25056C4EB8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525411" y="1956880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81D442-11FA-66A8-483A-6ADA69A9626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094880" y="1967865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4C652BE-A4DC-F7EE-4117-8DDCA3F24C9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806443" y="2935542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088928C-1122-9597-35FA-D57D9859D10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326434" y="3242946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E50AA75-C1AF-843C-C2A0-CC502083890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837695" y="3123629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C701352-7B34-5480-5852-A47EB76E840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957324" y="2740225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38472CC-9126-DFE7-D935-C9458D95137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020943" y="3075124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6D7BAF3-B954-ECF4-D802-3796E5112ED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163616" y="2746574"/>
              <a:ext cx="18288" cy="1828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F432E56-21E4-B29E-67F5-FA320336C501}"/>
                </a:ext>
              </a:extLst>
            </p:cNvPr>
            <p:cNvGrpSpPr/>
            <p:nvPr/>
          </p:nvGrpSpPr>
          <p:grpSpPr>
            <a:xfrm>
              <a:off x="6400800" y="914400"/>
              <a:ext cx="2286000" cy="2286000"/>
              <a:chOff x="6400800" y="914400"/>
              <a:chExt cx="2286000" cy="2286000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3CB691A-5E95-E9B1-FA9A-AE4895C731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914400"/>
                <a:ext cx="0" cy="2286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F72DA5-A54B-CFE5-FDE1-0FE05F34D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86800" y="914400"/>
                <a:ext cx="0" cy="2286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8ABCF88-0899-2037-409D-43B4F089B0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914400"/>
                <a:ext cx="2286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C05F81C-9714-A7AA-742C-BC332DACF1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3200400"/>
                <a:ext cx="2286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Pie 56">
              <a:extLst>
                <a:ext uri="{FF2B5EF4-FFF2-40B4-BE49-F238E27FC236}">
                  <a16:creationId xmlns:a16="http://schemas.microsoft.com/office/drawing/2014/main" id="{C709A257-D620-D371-7F3F-A1CB157328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6411" y="-4031847"/>
              <a:ext cx="6449223" cy="6449223"/>
            </a:xfrm>
            <a:prstGeom prst="pie">
              <a:avLst>
                <a:gd name="adj1" fmla="val 1686122"/>
                <a:gd name="adj2" fmla="val 4601242"/>
              </a:avLst>
            </a:prstGeom>
            <a:solidFill>
              <a:srgbClr val="00B050">
                <a:alpha val="4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7C7A4E0-B8D9-DDB6-ED15-AC153BB1B7C2}"/>
                </a:ext>
              </a:extLst>
            </p:cNvPr>
            <p:cNvSpPr/>
            <p:nvPr/>
          </p:nvSpPr>
          <p:spPr>
            <a:xfrm>
              <a:off x="5340965" y="-1371599"/>
              <a:ext cx="3726835" cy="2119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AB3FE80-2D73-C861-24C4-47E88714602B}"/>
                </a:ext>
              </a:extLst>
            </p:cNvPr>
            <p:cNvSpPr/>
            <p:nvPr/>
          </p:nvSpPr>
          <p:spPr>
            <a:xfrm>
              <a:off x="5474316" y="-1219199"/>
              <a:ext cx="763646" cy="5283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323120D-812A-AF3F-76A6-A52787B4CAC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6922008" y="1363933"/>
              <a:ext cx="45720" cy="4572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227C51D-3CA7-53AB-8ED1-876680A9E33D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7534275" y="911243"/>
              <a:ext cx="615392" cy="9792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4067FA-B9B2-9DAB-FB2F-B8A76D2F48C0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6397923" y="1885950"/>
              <a:ext cx="1140247" cy="3862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61E5BF8-5DAC-0FDE-1C96-4E643B0DCF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3052" y="1244636"/>
              <a:ext cx="1196372" cy="1903745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2AB763A-31B3-6EE7-7F32-1BC5B8684E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0530" y="2994525"/>
              <a:ext cx="1177079" cy="15385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19EBF3D-1B53-8754-EF9B-EEFED5824556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7396037" y="1725227"/>
              <a:ext cx="144588" cy="1644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557ED3E-635C-D6B8-2252-0748EC053929}"/>
                </a:ext>
              </a:extLst>
            </p:cNvPr>
            <p:cNvCxnSpPr>
              <a:cxnSpLocks/>
            </p:cNvCxnSpPr>
            <p:nvPr/>
          </p:nvCxnSpPr>
          <p:spPr>
            <a:xfrm>
              <a:off x="8149667" y="919352"/>
              <a:ext cx="526344" cy="22810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107E4B-F57B-01B9-F349-2E4D54A47DC3}"/>
                </a:ext>
              </a:extLst>
            </p:cNvPr>
            <p:cNvCxnSpPr>
              <a:cxnSpLocks/>
            </p:cNvCxnSpPr>
            <p:nvPr/>
          </p:nvCxnSpPr>
          <p:spPr>
            <a:xfrm>
              <a:off x="7537450" y="1885950"/>
              <a:ext cx="1144936" cy="13144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0038C9B-AFEC-0A26-724A-033E7AD56BD1}"/>
                </a:ext>
              </a:extLst>
            </p:cNvPr>
            <p:cNvCxnSpPr>
              <a:cxnSpLocks/>
            </p:cNvCxnSpPr>
            <p:nvPr/>
          </p:nvCxnSpPr>
          <p:spPr>
            <a:xfrm>
              <a:off x="6403678" y="2277685"/>
              <a:ext cx="2286297" cy="9227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39D2676-AE86-550B-44B9-3AAD05EF3B41}"/>
                </a:ext>
              </a:extLst>
            </p:cNvPr>
            <p:cNvGrpSpPr/>
            <p:nvPr/>
          </p:nvGrpSpPr>
          <p:grpSpPr>
            <a:xfrm>
              <a:off x="5407490" y="-4031847"/>
              <a:ext cx="6881389" cy="8095829"/>
              <a:chOff x="10769452" y="-3922647"/>
              <a:chExt cx="6881389" cy="8095829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190DC65-9145-AD1A-9E84-0909894A7743}"/>
                  </a:ext>
                </a:extLst>
              </p:cNvPr>
              <p:cNvGrpSpPr/>
              <p:nvPr/>
            </p:nvGrpSpPr>
            <p:grpSpPr>
              <a:xfrm>
                <a:off x="14983841" y="1023600"/>
                <a:ext cx="2286000" cy="2286000"/>
                <a:chOff x="6400800" y="914400"/>
                <a:chExt cx="2286000" cy="2286000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A65520D-3C2E-E697-C963-4C7DCD0549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800" y="914400"/>
                  <a:ext cx="0" cy="228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73BB54F8-B4AC-131B-DB36-C775EAD449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86800" y="914400"/>
                  <a:ext cx="0" cy="228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95F3CC3A-5DB0-281E-ECAD-FFA1C87700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800" y="914400"/>
                  <a:ext cx="22860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B27A14BA-86B1-3738-FE36-3993BAFC3E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800" y="3200400"/>
                  <a:ext cx="22860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Pie 70">
                <a:extLst>
                  <a:ext uri="{FF2B5EF4-FFF2-40B4-BE49-F238E27FC236}">
                    <a16:creationId xmlns:a16="http://schemas.microsoft.com/office/drawing/2014/main" id="{9145D3FF-9458-E689-D90B-7309450209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69452" y="-3922647"/>
                <a:ext cx="6449223" cy="6449223"/>
              </a:xfrm>
              <a:prstGeom prst="pie">
                <a:avLst>
                  <a:gd name="adj1" fmla="val 1686122"/>
                  <a:gd name="adj2" fmla="val 4601242"/>
                </a:avLst>
              </a:prstGeom>
              <a:solidFill>
                <a:srgbClr val="00B050">
                  <a:alpha val="4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BC83527-3148-FE2E-C4A8-B8C19824D380}"/>
                  </a:ext>
                </a:extLst>
              </p:cNvPr>
              <p:cNvSpPr/>
              <p:nvPr/>
            </p:nvSpPr>
            <p:spPr>
              <a:xfrm>
                <a:off x="13924006" y="-1262399"/>
                <a:ext cx="3726835" cy="2119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92D97D0-0181-FF1E-9630-BB59E24AD208}"/>
                  </a:ext>
                </a:extLst>
              </p:cNvPr>
              <p:cNvSpPr/>
              <p:nvPr/>
            </p:nvSpPr>
            <p:spPr>
              <a:xfrm>
                <a:off x="14057357" y="-1109999"/>
                <a:ext cx="763646" cy="5283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9F22CC0-D005-6C86-76E7-0637EF265B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5869725" y="1969568"/>
                <a:ext cx="45720" cy="45720"/>
              </a:xfrm>
              <a:prstGeom prst="ellipse">
                <a:avLst/>
              </a:prstGeom>
              <a:solidFill>
                <a:srgbClr val="C00000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2A93075-F6AA-5E58-C0D4-11B5562A202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16117316" y="1020443"/>
                <a:ext cx="615392" cy="9792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7BC93A8-E0C2-94C7-C6E8-4324EEA7B0C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14980964" y="1995150"/>
                <a:ext cx="1140247" cy="38629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0730998-34F8-CE44-16DB-21D3EBA7F5C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5979078" y="1834427"/>
                <a:ext cx="144588" cy="1644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BC2F2697-A4A1-EDD4-A378-529A27F85C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32708" y="1028552"/>
                <a:ext cx="526344" cy="22810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AC503B8-8962-BF86-288B-0F104EF671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20491" y="1995150"/>
                <a:ext cx="1144936" cy="13144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B50540B-AE13-3F9F-17F7-80F59FC5DD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86719" y="2386885"/>
                <a:ext cx="2286297" cy="92271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4C8D67-7F85-0AEB-F722-B0706D18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DetermisticMPS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979B9-B802-FFB5-40E2-A3904CA6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Resampling in constant time, exact up to numerical precision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177A2-DEF2-B5B4-1EC5-8D7C34FE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Maximal Poisson-Disk Sampling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77D631-038C-314B-80D3-189B2F4568A1}"/>
              </a:ext>
            </a:extLst>
          </p:cNvPr>
          <p:cNvGrpSpPr/>
          <p:nvPr/>
        </p:nvGrpSpPr>
        <p:grpSpPr>
          <a:xfrm>
            <a:off x="1655345" y="1639241"/>
            <a:ext cx="4153996" cy="5142688"/>
            <a:chOff x="127000" y="1371600"/>
            <a:chExt cx="3976832" cy="4923356"/>
          </a:xfrm>
        </p:grpSpPr>
        <p:pic>
          <p:nvPicPr>
            <p:cNvPr id="13" name="Picture 12" descr="G0_a-nl.pdf">
              <a:extLst>
                <a:ext uri="{FF2B5EF4-FFF2-40B4-BE49-F238E27FC236}">
                  <a16:creationId xmlns:a16="http://schemas.microsoft.com/office/drawing/2014/main" id="{C7F1F6D1-B59F-0D4E-B09F-810DB272C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1" y="1371600"/>
              <a:ext cx="1737360" cy="1744660"/>
            </a:xfrm>
            <a:prstGeom prst="rect">
              <a:avLst/>
            </a:prstGeom>
          </p:spPr>
        </p:pic>
        <p:pic>
          <p:nvPicPr>
            <p:cNvPr id="14" name="Picture 13" descr="G0_b-nl.pdf">
              <a:extLst>
                <a:ext uri="{FF2B5EF4-FFF2-40B4-BE49-F238E27FC236}">
                  <a16:creationId xmlns:a16="http://schemas.microsoft.com/office/drawing/2014/main" id="{87D08BE2-9ECE-1C49-8989-441898779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110" y="1371600"/>
              <a:ext cx="1730060" cy="1737360"/>
            </a:xfrm>
            <a:prstGeom prst="rect">
              <a:avLst/>
            </a:prstGeom>
          </p:spPr>
        </p:pic>
        <p:pic>
          <p:nvPicPr>
            <p:cNvPr id="15" name="Picture 14" descr="G1_a-nl.pdf">
              <a:extLst>
                <a:ext uri="{FF2B5EF4-FFF2-40B4-BE49-F238E27FC236}">
                  <a16:creationId xmlns:a16="http://schemas.microsoft.com/office/drawing/2014/main" id="{5CAAFC74-A044-C741-A76F-4A36446C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3727450"/>
              <a:ext cx="1737360" cy="1737360"/>
            </a:xfrm>
            <a:prstGeom prst="rect">
              <a:avLst/>
            </a:prstGeom>
          </p:spPr>
        </p:pic>
        <p:pic>
          <p:nvPicPr>
            <p:cNvPr id="16" name="Picture 15" descr="G1_b-nl.pdf">
              <a:extLst>
                <a:ext uri="{FF2B5EF4-FFF2-40B4-BE49-F238E27FC236}">
                  <a16:creationId xmlns:a16="http://schemas.microsoft.com/office/drawing/2014/main" id="{AB784B89-5AF5-274E-8C23-E3EB8E069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110" y="3727450"/>
              <a:ext cx="1744722" cy="1737360"/>
            </a:xfrm>
            <a:prstGeom prst="rect">
              <a:avLst/>
            </a:prstGeom>
          </p:spPr>
        </p:pic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BD6AF162-3B83-D245-8E6D-0AE3489FE6DD}"/>
                </a:ext>
              </a:extLst>
            </p:cNvPr>
            <p:cNvSpPr/>
            <p:nvPr/>
          </p:nvSpPr>
          <p:spPr bwMode="auto">
            <a:xfrm>
              <a:off x="1511300" y="2082800"/>
              <a:ext cx="978408" cy="262620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492758-14D9-E743-A09D-B6FB638EDF5E}"/>
                </a:ext>
              </a:extLst>
            </p:cNvPr>
            <p:cNvSpPr txBox="1"/>
            <p:nvPr/>
          </p:nvSpPr>
          <p:spPr>
            <a:xfrm>
              <a:off x="1799906" y="1851574"/>
              <a:ext cx="554311" cy="287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darts</a:t>
              </a: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ACD1739-84E6-C943-902A-CFBCDC7C8D04}"/>
                </a:ext>
              </a:extLst>
            </p:cNvPr>
            <p:cNvSpPr/>
            <p:nvPr/>
          </p:nvSpPr>
          <p:spPr bwMode="auto">
            <a:xfrm rot="7800000">
              <a:off x="1589987" y="3325608"/>
              <a:ext cx="978408" cy="262621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B9F222-34D9-2B45-A8EB-3BD9C22CF56C}"/>
                </a:ext>
              </a:extLst>
            </p:cNvPr>
            <p:cNvSpPr txBox="1"/>
            <p:nvPr/>
          </p:nvSpPr>
          <p:spPr>
            <a:xfrm>
              <a:off x="2214377" y="3262078"/>
              <a:ext cx="621835" cy="287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refine</a:t>
              </a: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02328B4F-2032-CC4E-835C-E8232AF3BEE0}"/>
                </a:ext>
              </a:extLst>
            </p:cNvPr>
            <p:cNvSpPr/>
            <p:nvPr/>
          </p:nvSpPr>
          <p:spPr bwMode="auto">
            <a:xfrm>
              <a:off x="1644650" y="4527550"/>
              <a:ext cx="978408" cy="262620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D9E0AB-4222-6F4E-90BA-B62B5AA26154}"/>
                </a:ext>
              </a:extLst>
            </p:cNvPr>
            <p:cNvSpPr txBox="1"/>
            <p:nvPr/>
          </p:nvSpPr>
          <p:spPr>
            <a:xfrm>
              <a:off x="1832740" y="4327212"/>
              <a:ext cx="554311" cy="287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darts</a:t>
              </a: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37F1D5F0-3B7A-274B-B6B9-C17F237C26FE}"/>
                </a:ext>
              </a:extLst>
            </p:cNvPr>
            <p:cNvSpPr/>
            <p:nvPr/>
          </p:nvSpPr>
          <p:spPr bwMode="auto">
            <a:xfrm rot="7800000">
              <a:off x="1592577" y="5674441"/>
              <a:ext cx="978408" cy="262621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0F0C9E-A598-CB4C-B6FD-41C9AB0DBE39}"/>
                </a:ext>
              </a:extLst>
            </p:cNvPr>
            <p:cNvSpPr txBox="1"/>
            <p:nvPr/>
          </p:nvSpPr>
          <p:spPr>
            <a:xfrm>
              <a:off x="2133854" y="5746833"/>
              <a:ext cx="621835" cy="287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refine</a:t>
              </a:r>
            </a:p>
          </p:txBody>
        </p:sp>
      </p:grp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E78854C-E405-8C44-B86E-21D3C1D29E62}"/>
              </a:ext>
            </a:extLst>
          </p:cNvPr>
          <p:cNvSpPr txBox="1">
            <a:spLocks/>
          </p:cNvSpPr>
          <p:nvPr/>
        </p:nvSpPr>
        <p:spPr>
          <a:xfrm>
            <a:off x="5956607" y="2349564"/>
            <a:ext cx="4489066" cy="2735392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0" tIns="34290" rIns="0" bIns="34290" rtlCol="0">
            <a:normAutofit fontScale="92500" lnSpcReduction="10000"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lnSpc>
                <a:spcPct val="140000"/>
              </a:lnSpc>
              <a:buNone/>
            </a:pPr>
            <a:r>
              <a:rPr lang="en-US" sz="1275" u="sng">
                <a:ln w="0">
                  <a:noFill/>
                </a:ln>
                <a:latin typeface="Courier" pitchFamily="2" charset="0"/>
              </a:rPr>
              <a:t>SimpleMPS Algorithm</a:t>
            </a:r>
            <a:br>
              <a:rPr lang="en-US" sz="1275">
                <a:ln w="0">
                  <a:noFill/>
                </a:ln>
                <a:latin typeface="Courier" pitchFamily="2" charset="0"/>
              </a:rPr>
            </a:br>
            <a:r>
              <a:rPr lang="en-US" sz="1275">
                <a:ln w="0">
                  <a:noFill/>
                </a:ln>
                <a:latin typeface="Courier" pitchFamily="2" charset="0"/>
              </a:rPr>
              <a:t>divide domain into cubes</a:t>
            </a:r>
            <a:br>
              <a:rPr lang="en-US" sz="1275">
                <a:ln w="0">
                  <a:noFill/>
                </a:ln>
                <a:latin typeface="Courier" pitchFamily="2" charset="0"/>
              </a:rPr>
            </a:br>
            <a:r>
              <a:rPr lang="en-US" sz="1275">
                <a:ln w="0">
                  <a:noFill/>
                </a:ln>
                <a:latin typeface="Courier" pitchFamily="2" charset="0"/>
              </a:rPr>
              <a:t>while ∃cubes, and diagonal &gt; machine precision</a:t>
            </a:r>
            <a:br>
              <a:rPr lang="en-US" sz="1275">
                <a:ln w="0">
                  <a:noFill/>
                </a:ln>
                <a:latin typeface="Courier" pitchFamily="2" charset="0"/>
              </a:rPr>
            </a:br>
            <a:r>
              <a:rPr lang="en-US" sz="1275">
                <a:ln w="0">
                  <a:noFill/>
                </a:ln>
                <a:latin typeface="Courier" pitchFamily="2" charset="0"/>
              </a:rPr>
              <a:t>  do (k × #cubes) times:</a:t>
            </a:r>
            <a:br>
              <a:rPr lang="en-US" sz="1275">
                <a:ln w="0">
                  <a:noFill/>
                </a:ln>
                <a:latin typeface="Courier" pitchFamily="2" charset="0"/>
              </a:rPr>
            </a:br>
            <a:r>
              <a:rPr lang="en-US" sz="1275">
                <a:ln w="0">
                  <a:noFill/>
                </a:ln>
                <a:latin typeface="Courier" pitchFamily="2" charset="0"/>
              </a:rPr>
              <a:t>    pick a cube</a:t>
            </a:r>
            <a:br>
              <a:rPr lang="en-US" sz="1275">
                <a:ln w="0">
                  <a:noFill/>
                </a:ln>
                <a:latin typeface="Courier" pitchFamily="2" charset="0"/>
              </a:rPr>
            </a:br>
            <a:r>
              <a:rPr lang="en-US" sz="1275">
                <a:ln w="0">
                  <a:noFill/>
                </a:ln>
                <a:latin typeface="Courier" pitchFamily="2" charset="0"/>
              </a:rPr>
              <a:t>    pick sample from cube</a:t>
            </a:r>
            <a:br>
              <a:rPr lang="en-US" sz="1275">
                <a:ln w="0">
                  <a:noFill/>
                </a:ln>
                <a:latin typeface="Courier" pitchFamily="2" charset="0"/>
              </a:rPr>
            </a:br>
            <a:r>
              <a:rPr lang="en-US" sz="1275">
                <a:ln w="0">
                  <a:noFill/>
                </a:ln>
                <a:latin typeface="Courier" pitchFamily="2" charset="0"/>
              </a:rPr>
              <a:t>    if distance(sample, prior samples) &gt; r</a:t>
            </a:r>
            <a:br>
              <a:rPr lang="en-US" sz="1275">
                <a:ln w="0">
                  <a:noFill/>
                </a:ln>
                <a:latin typeface="Courier" pitchFamily="2" charset="0"/>
              </a:rPr>
            </a:br>
            <a:r>
              <a:rPr lang="en-US" sz="1275">
                <a:ln w="0">
                  <a:noFill/>
                </a:ln>
                <a:latin typeface="Courier" pitchFamily="2" charset="0"/>
              </a:rPr>
              <a:t>      accept sample</a:t>
            </a:r>
            <a:br>
              <a:rPr lang="en-US" sz="1275">
                <a:ln w="0">
                  <a:noFill/>
                </a:ln>
                <a:latin typeface="Courier" pitchFamily="2" charset="0"/>
              </a:rPr>
            </a:br>
            <a:r>
              <a:rPr lang="en-US" sz="1275">
                <a:ln w="0">
                  <a:noFill/>
                </a:ln>
                <a:latin typeface="Courier" pitchFamily="2" charset="0"/>
              </a:rPr>
              <a:t>      discard cube</a:t>
            </a:r>
            <a:br>
              <a:rPr lang="en-US" sz="1275">
                <a:ln w="0">
                  <a:noFill/>
                </a:ln>
                <a:latin typeface="Courier" pitchFamily="2" charset="0"/>
              </a:rPr>
            </a:br>
            <a:r>
              <a:rPr lang="en-US" sz="1275">
                <a:ln w="0">
                  <a:noFill/>
                </a:ln>
                <a:latin typeface="Courier" pitchFamily="2" charset="0"/>
              </a:rPr>
              <a:t>  refine cubes</a:t>
            </a:r>
            <a:br>
              <a:rPr lang="en-US" sz="1275">
                <a:ln w="0">
                  <a:noFill/>
                </a:ln>
                <a:latin typeface="Courier" pitchFamily="2" charset="0"/>
              </a:rPr>
            </a:br>
            <a:r>
              <a:rPr lang="en-US" sz="1275">
                <a:ln w="0">
                  <a:noFill/>
                </a:ln>
                <a:latin typeface="Courier" pitchFamily="2" charset="0"/>
              </a:rPr>
              <a:t>  discard covered cubes</a:t>
            </a:r>
            <a:endParaRPr lang="en-US" sz="1500">
              <a:ln w="0">
                <a:noFill/>
              </a:ln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AA496E-115E-B547-B4DB-05B554515A78}"/>
              </a:ext>
            </a:extLst>
          </p:cNvPr>
          <p:cNvSpPr txBox="1"/>
          <p:nvPr/>
        </p:nvSpPr>
        <p:spPr>
          <a:xfrm>
            <a:off x="6069811" y="-929"/>
            <a:ext cx="61221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Garamond" charset="0"/>
              </a:rPr>
              <a:t>SimpleMPS, “A Simple Algorithm for Maximal Poisson-Disk Sampling in High Dimensions,” Eurographics 2012.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AB7FABDA-9F10-2F4B-9572-30F72D5BB7D9}"/>
              </a:ext>
            </a:extLst>
          </p:cNvPr>
          <p:cNvSpPr txBox="1">
            <a:spLocks/>
          </p:cNvSpPr>
          <p:nvPr/>
        </p:nvSpPr>
        <p:spPr>
          <a:xfrm>
            <a:off x="821316" y="793954"/>
            <a:ext cx="6180910" cy="845287"/>
          </a:xfrm>
          <a:prstGeom prst="rect">
            <a:avLst/>
          </a:prstGeom>
        </p:spPr>
        <p:txBody>
          <a:bodyPr vert="horz" lIns="0" tIns="34290" rIns="0" bIns="34290" rtlCol="0">
            <a:normAutofit fontScale="92500" lnSpcReduction="20000"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/>
              <a:t>Equivalent to dart-throwing process, identical output</a:t>
            </a:r>
          </a:p>
          <a:p>
            <a:pPr lvl="1"/>
            <a:r>
              <a:rPr lang="en-US" sz="1900"/>
              <a:t>Guarantees saturation</a:t>
            </a:r>
          </a:p>
          <a:p>
            <a:pPr lvl="1"/>
            <a:r>
              <a:rPr lang="en-US" sz="1900">
                <a:sym typeface="Wingdings" pitchFamily="2" charset="2"/>
              </a:rPr>
              <a:t>Runtime &amp; memory, </a:t>
            </a:r>
            <a:r>
              <a:rPr lang="en-US" sz="1900" b="1">
                <a:sym typeface="Wingdings" pitchFamily="2" charset="2"/>
              </a:rPr>
              <a:t>empirically</a:t>
            </a:r>
            <a:r>
              <a:rPr lang="en-US" sz="1900">
                <a:sym typeface="Wingdings" pitchFamily="2" charset="2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239AD-1C41-925A-67AA-ADBFA548D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2600" y="1289194"/>
            <a:ext cx="502281" cy="265491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8534715-A21C-777A-6141-3F4B61D33043}"/>
              </a:ext>
            </a:extLst>
          </p:cNvPr>
          <p:cNvSpPr txBox="1">
            <a:spLocks/>
          </p:cNvSpPr>
          <p:nvPr/>
        </p:nvSpPr>
        <p:spPr>
          <a:xfrm>
            <a:off x="6397977" y="793954"/>
            <a:ext cx="6180910" cy="1097040"/>
          </a:xfrm>
          <a:prstGeom prst="rect">
            <a:avLst/>
          </a:prstGeom>
        </p:spPr>
        <p:txBody>
          <a:bodyPr vert="horz" lIns="0" tIns="34290" rIns="0" bIns="34290" rtlCol="0">
            <a:normAutofit fontScale="92500" lnSpcReduction="10000"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Other extreme from DeterministicMPS</a:t>
            </a:r>
          </a:p>
          <a:p>
            <a:pPr lvl="1"/>
            <a:r>
              <a:rPr lang="en-US" sz="1600"/>
              <a:t>Approximate uncovered regions by squares</a:t>
            </a:r>
          </a:p>
          <a:p>
            <a:pPr lvl="1"/>
            <a:r>
              <a:rPr lang="en-US" sz="1600"/>
              <a:t>Geometric computations as coarse (and fast!) as possible</a:t>
            </a:r>
          </a:p>
          <a:p>
            <a:pPr lvl="1"/>
            <a:r>
              <a:rPr lang="en-US" sz="1600"/>
              <a:t>Rejections occur </a:t>
            </a:r>
          </a:p>
        </p:txBody>
      </p:sp>
    </p:spTree>
    <p:extLst>
      <p:ext uri="{BB962C8B-B14F-4D97-AF65-F5344CB8AC3E}">
        <p14:creationId xmlns:p14="http://schemas.microsoft.com/office/powerpoint/2010/main" val="23351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G0_a-nl.pdf">
            <a:extLst>
              <a:ext uri="{FF2B5EF4-FFF2-40B4-BE49-F238E27FC236}">
                <a16:creationId xmlns:a16="http://schemas.microsoft.com/office/drawing/2014/main" id="{CA24A4D1-07A9-C9A0-2D82-0E039C793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578" y="1656311"/>
            <a:ext cx="1814758" cy="18223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0F3E00-6241-CAA8-EEC5-0C15A336DC18}"/>
              </a:ext>
            </a:extLst>
          </p:cNvPr>
          <p:cNvSpPr/>
          <p:nvPr/>
        </p:nvSpPr>
        <p:spPr>
          <a:xfrm>
            <a:off x="9861755" y="2340147"/>
            <a:ext cx="219210" cy="226064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Maximal Poisson-Disk Sampling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77D631-038C-314B-80D3-189B2F4568A1}"/>
              </a:ext>
            </a:extLst>
          </p:cNvPr>
          <p:cNvGrpSpPr/>
          <p:nvPr/>
        </p:nvGrpSpPr>
        <p:grpSpPr>
          <a:xfrm>
            <a:off x="1655345" y="1639241"/>
            <a:ext cx="4153996" cy="5142688"/>
            <a:chOff x="127000" y="1371600"/>
            <a:chExt cx="3976832" cy="4923356"/>
          </a:xfrm>
        </p:grpSpPr>
        <p:pic>
          <p:nvPicPr>
            <p:cNvPr id="13" name="Picture 12" descr="G0_a-nl.pdf">
              <a:extLst>
                <a:ext uri="{FF2B5EF4-FFF2-40B4-BE49-F238E27FC236}">
                  <a16:creationId xmlns:a16="http://schemas.microsoft.com/office/drawing/2014/main" id="{C7F1F6D1-B59F-0D4E-B09F-810DB272C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1" y="1371600"/>
              <a:ext cx="1737360" cy="1744660"/>
            </a:xfrm>
            <a:prstGeom prst="rect">
              <a:avLst/>
            </a:prstGeom>
          </p:spPr>
        </p:pic>
        <p:pic>
          <p:nvPicPr>
            <p:cNvPr id="14" name="Picture 13" descr="G0_b-nl.pdf">
              <a:extLst>
                <a:ext uri="{FF2B5EF4-FFF2-40B4-BE49-F238E27FC236}">
                  <a16:creationId xmlns:a16="http://schemas.microsoft.com/office/drawing/2014/main" id="{87D08BE2-9ECE-1C49-8989-441898779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110" y="1371600"/>
              <a:ext cx="1730060" cy="1737360"/>
            </a:xfrm>
            <a:prstGeom prst="rect">
              <a:avLst/>
            </a:prstGeom>
          </p:spPr>
        </p:pic>
        <p:pic>
          <p:nvPicPr>
            <p:cNvPr id="15" name="Picture 14" descr="G1_a-nl.pdf">
              <a:extLst>
                <a:ext uri="{FF2B5EF4-FFF2-40B4-BE49-F238E27FC236}">
                  <a16:creationId xmlns:a16="http://schemas.microsoft.com/office/drawing/2014/main" id="{5CAAFC74-A044-C741-A76F-4A36446C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3727450"/>
              <a:ext cx="1737360" cy="1737360"/>
            </a:xfrm>
            <a:prstGeom prst="rect">
              <a:avLst/>
            </a:prstGeom>
          </p:spPr>
        </p:pic>
        <p:pic>
          <p:nvPicPr>
            <p:cNvPr id="16" name="Picture 15" descr="G1_b-nl.pdf">
              <a:extLst>
                <a:ext uri="{FF2B5EF4-FFF2-40B4-BE49-F238E27FC236}">
                  <a16:creationId xmlns:a16="http://schemas.microsoft.com/office/drawing/2014/main" id="{AB784B89-5AF5-274E-8C23-E3EB8E069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110" y="3727450"/>
              <a:ext cx="1744722" cy="1737360"/>
            </a:xfrm>
            <a:prstGeom prst="rect">
              <a:avLst/>
            </a:prstGeom>
          </p:spPr>
        </p:pic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BD6AF162-3B83-D245-8E6D-0AE3489FE6DD}"/>
                </a:ext>
              </a:extLst>
            </p:cNvPr>
            <p:cNvSpPr/>
            <p:nvPr/>
          </p:nvSpPr>
          <p:spPr bwMode="auto">
            <a:xfrm>
              <a:off x="1511300" y="2082800"/>
              <a:ext cx="978408" cy="262620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492758-14D9-E743-A09D-B6FB638EDF5E}"/>
                </a:ext>
              </a:extLst>
            </p:cNvPr>
            <p:cNvSpPr txBox="1"/>
            <p:nvPr/>
          </p:nvSpPr>
          <p:spPr>
            <a:xfrm>
              <a:off x="1799906" y="1851574"/>
              <a:ext cx="554311" cy="287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darts</a:t>
              </a: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ACD1739-84E6-C943-902A-CFBCDC7C8D04}"/>
                </a:ext>
              </a:extLst>
            </p:cNvPr>
            <p:cNvSpPr/>
            <p:nvPr/>
          </p:nvSpPr>
          <p:spPr bwMode="auto">
            <a:xfrm rot="7800000">
              <a:off x="1589987" y="3325608"/>
              <a:ext cx="978408" cy="262621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B9F222-34D9-2B45-A8EB-3BD9C22CF56C}"/>
                </a:ext>
              </a:extLst>
            </p:cNvPr>
            <p:cNvSpPr txBox="1"/>
            <p:nvPr/>
          </p:nvSpPr>
          <p:spPr>
            <a:xfrm>
              <a:off x="2214377" y="3262078"/>
              <a:ext cx="621835" cy="287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refine</a:t>
              </a: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02328B4F-2032-CC4E-835C-E8232AF3BEE0}"/>
                </a:ext>
              </a:extLst>
            </p:cNvPr>
            <p:cNvSpPr/>
            <p:nvPr/>
          </p:nvSpPr>
          <p:spPr bwMode="auto">
            <a:xfrm>
              <a:off x="1644650" y="4527550"/>
              <a:ext cx="978408" cy="262620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D9E0AB-4222-6F4E-90BA-B62B5AA26154}"/>
                </a:ext>
              </a:extLst>
            </p:cNvPr>
            <p:cNvSpPr txBox="1"/>
            <p:nvPr/>
          </p:nvSpPr>
          <p:spPr>
            <a:xfrm>
              <a:off x="1832740" y="4327212"/>
              <a:ext cx="554311" cy="287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darts</a:t>
              </a: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37F1D5F0-3B7A-274B-B6B9-C17F237C26FE}"/>
                </a:ext>
              </a:extLst>
            </p:cNvPr>
            <p:cNvSpPr/>
            <p:nvPr/>
          </p:nvSpPr>
          <p:spPr bwMode="auto">
            <a:xfrm rot="7800000">
              <a:off x="1592577" y="5674441"/>
              <a:ext cx="978408" cy="262621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0F0C9E-A598-CB4C-B6FD-41C9AB0DBE39}"/>
                </a:ext>
              </a:extLst>
            </p:cNvPr>
            <p:cNvSpPr txBox="1"/>
            <p:nvPr/>
          </p:nvSpPr>
          <p:spPr>
            <a:xfrm>
              <a:off x="2133854" y="5746833"/>
              <a:ext cx="621835" cy="287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refine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3AA496E-115E-B547-B4DB-05B554515A78}"/>
              </a:ext>
            </a:extLst>
          </p:cNvPr>
          <p:cNvSpPr txBox="1"/>
          <p:nvPr/>
        </p:nvSpPr>
        <p:spPr>
          <a:xfrm>
            <a:off x="6069811" y="3917"/>
            <a:ext cx="61221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Garamond" charset="0"/>
              </a:rPr>
              <a:t>SimpleMPS, “A Simple Algorithm for Maximal Poisson-Disk Sampling in High Dimensions,” Eurographics 2012.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F8F87-88E5-64C8-0AEA-3228DFE69723}"/>
              </a:ext>
            </a:extLst>
          </p:cNvPr>
          <p:cNvGrpSpPr/>
          <p:nvPr/>
        </p:nvGrpSpPr>
        <p:grpSpPr>
          <a:xfrm>
            <a:off x="8294612" y="882837"/>
            <a:ext cx="1202893" cy="626767"/>
            <a:chOff x="8056543" y="1738936"/>
            <a:chExt cx="1202893" cy="6267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BEB67C-93EC-7460-7D00-E8DBB7BDE563}"/>
                </a:ext>
              </a:extLst>
            </p:cNvPr>
            <p:cNvSpPr txBox="1"/>
            <p:nvPr/>
          </p:nvSpPr>
          <p:spPr>
            <a:xfrm>
              <a:off x="8056543" y="1738936"/>
              <a:ext cx="120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Garamond" charset="0"/>
                </a:rPr>
                <a:t>Worst case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1FAAEB-BFC6-0799-68D8-5AD741FAA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64030" y="2077490"/>
              <a:ext cx="720532" cy="28821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B875FD9-41F6-395E-EA1D-0031C1A023CB}"/>
              </a:ext>
            </a:extLst>
          </p:cNvPr>
          <p:cNvGrpSpPr/>
          <p:nvPr/>
        </p:nvGrpSpPr>
        <p:grpSpPr>
          <a:xfrm>
            <a:off x="9664411" y="2120674"/>
            <a:ext cx="631245" cy="631245"/>
            <a:chOff x="6321536" y="584212"/>
            <a:chExt cx="1478550" cy="1478550"/>
          </a:xfrm>
        </p:grpSpPr>
        <p:sp>
          <p:nvSpPr>
            <p:cNvPr id="41" name="Flowchart: Connector 251">
              <a:extLst>
                <a:ext uri="{FF2B5EF4-FFF2-40B4-BE49-F238E27FC236}">
                  <a16:creationId xmlns:a16="http://schemas.microsoft.com/office/drawing/2014/main" id="{5F205C66-7C93-7125-A41D-B1A7FB6F41C9}"/>
                </a:ext>
              </a:extLst>
            </p:cNvPr>
            <p:cNvSpPr/>
            <p:nvPr/>
          </p:nvSpPr>
          <p:spPr>
            <a:xfrm rot="10800000">
              <a:off x="6321536" y="584212"/>
              <a:ext cx="1478550" cy="1478550"/>
            </a:xfrm>
            <a:prstGeom prst="flowChartConnector">
              <a:avLst/>
            </a:prstGeom>
            <a:solidFill>
              <a:srgbClr val="00B050">
                <a:alpha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E7D7015-3516-F0D4-613D-F89751751384}"/>
                </a:ext>
              </a:extLst>
            </p:cNvPr>
            <p:cNvSpPr/>
            <p:nvPr/>
          </p:nvSpPr>
          <p:spPr>
            <a:xfrm rot="10800000">
              <a:off x="7049916" y="1312592"/>
              <a:ext cx="18288" cy="18288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6E91DF0-54F6-9CEE-456F-C89FC67D1AA8}"/>
              </a:ext>
            </a:extLst>
          </p:cNvPr>
          <p:cNvGrpSpPr/>
          <p:nvPr/>
        </p:nvGrpSpPr>
        <p:grpSpPr>
          <a:xfrm>
            <a:off x="9837407" y="1911562"/>
            <a:ext cx="631245" cy="631245"/>
            <a:chOff x="6321536" y="584212"/>
            <a:chExt cx="1478550" cy="1478550"/>
          </a:xfrm>
        </p:grpSpPr>
        <p:sp>
          <p:nvSpPr>
            <p:cNvPr id="46" name="Flowchart: Connector 251">
              <a:extLst>
                <a:ext uri="{FF2B5EF4-FFF2-40B4-BE49-F238E27FC236}">
                  <a16:creationId xmlns:a16="http://schemas.microsoft.com/office/drawing/2014/main" id="{8751907D-2F40-692C-9DE6-EF60DF4175EB}"/>
                </a:ext>
              </a:extLst>
            </p:cNvPr>
            <p:cNvSpPr/>
            <p:nvPr/>
          </p:nvSpPr>
          <p:spPr>
            <a:xfrm rot="10800000">
              <a:off x="6321536" y="584212"/>
              <a:ext cx="1478550" cy="1478550"/>
            </a:xfrm>
            <a:prstGeom prst="flowChartConnector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2730554-A981-26BC-38BC-74F32A89C73E}"/>
                </a:ext>
              </a:extLst>
            </p:cNvPr>
            <p:cNvSpPr/>
            <p:nvPr/>
          </p:nvSpPr>
          <p:spPr>
            <a:xfrm rot="10800000">
              <a:off x="7049916" y="1312592"/>
              <a:ext cx="18288" cy="18288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C9C2267-EBAD-1475-8F4D-93E1C6842A3D}"/>
              </a:ext>
            </a:extLst>
          </p:cNvPr>
          <p:cNvGrpSpPr/>
          <p:nvPr/>
        </p:nvGrpSpPr>
        <p:grpSpPr>
          <a:xfrm>
            <a:off x="9905409" y="2174171"/>
            <a:ext cx="631245" cy="631245"/>
            <a:chOff x="6321536" y="584212"/>
            <a:chExt cx="1478550" cy="1478550"/>
          </a:xfrm>
        </p:grpSpPr>
        <p:sp>
          <p:nvSpPr>
            <p:cNvPr id="49" name="Flowchart: Connector 251">
              <a:extLst>
                <a:ext uri="{FF2B5EF4-FFF2-40B4-BE49-F238E27FC236}">
                  <a16:creationId xmlns:a16="http://schemas.microsoft.com/office/drawing/2014/main" id="{99A555B1-B3A3-353A-C5FF-A48A3E0C8D1E}"/>
                </a:ext>
              </a:extLst>
            </p:cNvPr>
            <p:cNvSpPr/>
            <p:nvPr/>
          </p:nvSpPr>
          <p:spPr>
            <a:xfrm rot="10800000">
              <a:off x="6321536" y="584212"/>
              <a:ext cx="1478550" cy="1478550"/>
            </a:xfrm>
            <a:prstGeom prst="flowChartConnector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FFE863E-723F-F132-2531-D5D64A2670DE}"/>
                </a:ext>
              </a:extLst>
            </p:cNvPr>
            <p:cNvSpPr/>
            <p:nvPr/>
          </p:nvSpPr>
          <p:spPr>
            <a:xfrm rot="10800000">
              <a:off x="7049916" y="1312592"/>
              <a:ext cx="18288" cy="18288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6578838-767D-B131-938B-578C30AB76AD}"/>
              </a:ext>
            </a:extLst>
          </p:cNvPr>
          <p:cNvGrpSpPr/>
          <p:nvPr/>
        </p:nvGrpSpPr>
        <p:grpSpPr>
          <a:xfrm>
            <a:off x="9837407" y="2296841"/>
            <a:ext cx="631245" cy="631245"/>
            <a:chOff x="6321536" y="584212"/>
            <a:chExt cx="1478550" cy="1478550"/>
          </a:xfrm>
        </p:grpSpPr>
        <p:sp>
          <p:nvSpPr>
            <p:cNvPr id="52" name="Flowchart: Connector 251">
              <a:extLst>
                <a:ext uri="{FF2B5EF4-FFF2-40B4-BE49-F238E27FC236}">
                  <a16:creationId xmlns:a16="http://schemas.microsoft.com/office/drawing/2014/main" id="{BDCDCA14-A989-47A8-5C12-F404929F60FB}"/>
                </a:ext>
              </a:extLst>
            </p:cNvPr>
            <p:cNvSpPr/>
            <p:nvPr/>
          </p:nvSpPr>
          <p:spPr>
            <a:xfrm rot="10800000">
              <a:off x="6321536" y="584212"/>
              <a:ext cx="1478550" cy="1478550"/>
            </a:xfrm>
            <a:prstGeom prst="flowChartConnector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5112391-157D-554C-4938-4F0E3024629D}"/>
                </a:ext>
              </a:extLst>
            </p:cNvPr>
            <p:cNvSpPr/>
            <p:nvPr/>
          </p:nvSpPr>
          <p:spPr>
            <a:xfrm rot="10800000">
              <a:off x="7049916" y="1312592"/>
              <a:ext cx="18288" cy="18288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0661FA6-581C-75F6-31A8-D843EE24F56F}"/>
              </a:ext>
            </a:extLst>
          </p:cNvPr>
          <p:cNvGrpSpPr/>
          <p:nvPr/>
        </p:nvGrpSpPr>
        <p:grpSpPr>
          <a:xfrm>
            <a:off x="9442423" y="1946979"/>
            <a:ext cx="631245" cy="631245"/>
            <a:chOff x="6321536" y="584212"/>
            <a:chExt cx="1478550" cy="1478550"/>
          </a:xfrm>
        </p:grpSpPr>
        <p:sp>
          <p:nvSpPr>
            <p:cNvPr id="55" name="Flowchart: Connector 251">
              <a:extLst>
                <a:ext uri="{FF2B5EF4-FFF2-40B4-BE49-F238E27FC236}">
                  <a16:creationId xmlns:a16="http://schemas.microsoft.com/office/drawing/2014/main" id="{DA2816D4-65A1-CA21-51B8-789474D69DEF}"/>
                </a:ext>
              </a:extLst>
            </p:cNvPr>
            <p:cNvSpPr/>
            <p:nvPr/>
          </p:nvSpPr>
          <p:spPr>
            <a:xfrm rot="10800000">
              <a:off x="6321536" y="584212"/>
              <a:ext cx="1478550" cy="1478550"/>
            </a:xfrm>
            <a:prstGeom prst="flowChartConnector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9C967BD-BE76-A31B-B86E-69D9E22EB6DE}"/>
                </a:ext>
              </a:extLst>
            </p:cNvPr>
            <p:cNvSpPr/>
            <p:nvPr/>
          </p:nvSpPr>
          <p:spPr>
            <a:xfrm rot="10800000">
              <a:off x="7049916" y="1312592"/>
              <a:ext cx="18288" cy="18288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ECADFDF-4747-9C20-887C-9042E75AEAB8}"/>
              </a:ext>
            </a:extLst>
          </p:cNvPr>
          <p:cNvGrpSpPr/>
          <p:nvPr/>
        </p:nvGrpSpPr>
        <p:grpSpPr>
          <a:xfrm>
            <a:off x="9671708" y="1832053"/>
            <a:ext cx="631245" cy="631245"/>
            <a:chOff x="6321536" y="584212"/>
            <a:chExt cx="1478550" cy="1478550"/>
          </a:xfrm>
        </p:grpSpPr>
        <p:sp>
          <p:nvSpPr>
            <p:cNvPr id="58" name="Flowchart: Connector 251">
              <a:extLst>
                <a:ext uri="{FF2B5EF4-FFF2-40B4-BE49-F238E27FC236}">
                  <a16:creationId xmlns:a16="http://schemas.microsoft.com/office/drawing/2014/main" id="{3879CE34-7515-8BB1-D4C4-68113E192C2D}"/>
                </a:ext>
              </a:extLst>
            </p:cNvPr>
            <p:cNvSpPr/>
            <p:nvPr/>
          </p:nvSpPr>
          <p:spPr>
            <a:xfrm rot="10800000">
              <a:off x="6321536" y="584212"/>
              <a:ext cx="1478550" cy="1478550"/>
            </a:xfrm>
            <a:prstGeom prst="flowChartConnector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AE0C716-B197-ACAB-85AF-79055D96C837}"/>
                </a:ext>
              </a:extLst>
            </p:cNvPr>
            <p:cNvSpPr/>
            <p:nvPr/>
          </p:nvSpPr>
          <p:spPr>
            <a:xfrm rot="10800000">
              <a:off x="7049916" y="1312592"/>
              <a:ext cx="18288" cy="18288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8" name="Chord 157">
            <a:extLst>
              <a:ext uri="{FF2B5EF4-FFF2-40B4-BE49-F238E27FC236}">
                <a16:creationId xmlns:a16="http://schemas.microsoft.com/office/drawing/2014/main" id="{1DE66EF1-5F22-B862-EA41-8158253D797E}"/>
              </a:ext>
            </a:extLst>
          </p:cNvPr>
          <p:cNvSpPr/>
          <p:nvPr/>
        </p:nvSpPr>
        <p:spPr>
          <a:xfrm>
            <a:off x="5445671" y="3338727"/>
            <a:ext cx="3233983" cy="3233983"/>
          </a:xfrm>
          <a:prstGeom prst="chord">
            <a:avLst>
              <a:gd name="adj1" fmla="val 1283867"/>
              <a:gd name="adj2" fmla="val 5779374"/>
            </a:avLst>
          </a:prstGeom>
          <a:solidFill>
            <a:srgbClr val="99D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439EE75E-1EBB-D003-1B24-F2274C7B95DE}"/>
              </a:ext>
            </a:extLst>
          </p:cNvPr>
          <p:cNvGrpSpPr>
            <a:grpSpLocks noChangeAspect="1"/>
          </p:cNvGrpSpPr>
          <p:nvPr/>
        </p:nvGrpSpPr>
        <p:grpSpPr>
          <a:xfrm>
            <a:off x="7989722" y="5553676"/>
            <a:ext cx="640691" cy="640080"/>
            <a:chOff x="5852160" y="4389120"/>
            <a:chExt cx="1281382" cy="1280160"/>
          </a:xfrm>
        </p:grpSpPr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1B12FF96-64BC-49CA-9FD1-857F3A86982D}"/>
                </a:ext>
              </a:extLst>
            </p:cNvPr>
            <p:cNvGrpSpPr/>
            <p:nvPr/>
          </p:nvGrpSpPr>
          <p:grpSpPr>
            <a:xfrm>
              <a:off x="5852160" y="4525010"/>
              <a:ext cx="1280160" cy="1097280"/>
              <a:chOff x="5852160" y="4572000"/>
              <a:chExt cx="1280160" cy="1097280"/>
            </a:xfrm>
          </p:grpSpPr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8807B762-49CD-0564-2873-E3DE8A3005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5720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AE8E0545-B2E4-6818-9D5E-3C96EDF6E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7548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A0948A4F-0A3B-5D96-8FDA-46018B3552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93776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3BCBE486-B45A-DB45-A07C-1BB6B4F97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12064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1A1F7B30-FCAC-EE0F-815F-55C3B08CD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30352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FEE184C9-4C81-D3D0-05E1-F300235E45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4864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0ABCE12B-28D0-B801-034B-9F8D11EEE7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6692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2C389786-426F-2846-012D-B1CBCB763B32}"/>
                </a:ext>
              </a:extLst>
            </p:cNvPr>
            <p:cNvCxnSpPr>
              <a:cxnSpLocks/>
            </p:cNvCxnSpPr>
            <p:nvPr/>
          </p:nvCxnSpPr>
          <p:spPr>
            <a:xfrm>
              <a:off x="5852160" y="4389120"/>
              <a:ext cx="1222" cy="128016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FF055686-9BF8-3091-CCE9-C660D952B019}"/>
                </a:ext>
              </a:extLst>
            </p:cNvPr>
            <p:cNvGrpSpPr/>
            <p:nvPr/>
          </p:nvGrpSpPr>
          <p:grpSpPr>
            <a:xfrm>
              <a:off x="6035040" y="4389120"/>
              <a:ext cx="1098502" cy="1280160"/>
              <a:chOff x="6035040" y="4389120"/>
              <a:chExt cx="1098502" cy="1280160"/>
            </a:xfrm>
          </p:grpSpPr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2138A97F-C8BB-FFD8-94FA-0F93F350F7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C1B6C479-2CFC-8A7F-4693-8346CCC0BD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79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195D6D32-0E68-BE05-AD6B-4AFBE06C84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C2DCB83C-0C08-121F-0D33-BE7FC5AE0A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68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A78DDA7C-1FC3-46E0-D766-DE3F7C8DAE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656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E710A514-6D20-A319-FB4D-93CBE05B1A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94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559DE71B-52FA-6F82-D019-8CAB9753A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3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AC6F84AD-322C-1F72-E590-0367A77D48AE}"/>
                </a:ext>
              </a:extLst>
            </p:cNvPr>
            <p:cNvCxnSpPr>
              <a:cxnSpLocks/>
            </p:cNvCxnSpPr>
            <p:nvPr/>
          </p:nvCxnSpPr>
          <p:spPr>
            <a:xfrm>
              <a:off x="5852160" y="4389120"/>
              <a:ext cx="128016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5A3E94D4-F375-550B-DC78-D787A9A7FDC7}"/>
                </a:ext>
              </a:extLst>
            </p:cNvPr>
            <p:cNvGrpSpPr/>
            <p:nvPr/>
          </p:nvGrpSpPr>
          <p:grpSpPr>
            <a:xfrm>
              <a:off x="5852160" y="4572000"/>
              <a:ext cx="1280160" cy="1097280"/>
              <a:chOff x="5852160" y="4572000"/>
              <a:chExt cx="1280160" cy="1097280"/>
            </a:xfrm>
          </p:grpSpPr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29760329-C27E-E62A-90C7-9F2DD2EFBD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5720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86E9A1B4-37E8-D6F4-1F03-C853D66AFD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7548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4A1411F7-09ED-5291-919C-BFA84E0934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93776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9890C5B7-B79E-878C-21C0-342817E92C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12064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BE404BB7-9F50-1B10-E75A-E269FDCBB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30352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66D2517F-35A0-B8CB-43E0-83CBB00221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4864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675865A6-4BE3-2211-C7A0-F1875EA1C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6692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BD2A4C50-3260-EFC2-87BE-B10A5BB5B010}"/>
                </a:ext>
              </a:extLst>
            </p:cNvPr>
            <p:cNvGrpSpPr/>
            <p:nvPr/>
          </p:nvGrpSpPr>
          <p:grpSpPr>
            <a:xfrm>
              <a:off x="5943600" y="4389120"/>
              <a:ext cx="1098502" cy="1280160"/>
              <a:chOff x="6035040" y="4389120"/>
              <a:chExt cx="1098502" cy="1280160"/>
            </a:xfrm>
          </p:grpSpPr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660A8F9F-EAAC-102F-B102-A78AEFEACF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1F298FDD-B68F-3C63-1C68-5932BE8152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79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1BDFF148-5258-2A40-E9AF-C4E191D4E1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8F817C03-B8F1-09E7-DD13-2C667B2F67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68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FF116B1C-38C2-5D99-880D-11C72C55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656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D54C69D9-3376-D4E2-EE37-1E79328B0B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94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7717D68E-CDA4-1035-B559-2C7BFC26FC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3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BFE2B65A-740F-0386-353D-A996EB6E1621}"/>
                </a:ext>
              </a:extLst>
            </p:cNvPr>
            <p:cNvGrpSpPr/>
            <p:nvPr/>
          </p:nvGrpSpPr>
          <p:grpSpPr>
            <a:xfrm>
              <a:off x="5852160" y="4480560"/>
              <a:ext cx="1280160" cy="1097280"/>
              <a:chOff x="5852160" y="4572000"/>
              <a:chExt cx="1280160" cy="1097280"/>
            </a:xfrm>
          </p:grpSpPr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1FEC3E82-DE6D-C861-266A-ECEA82F85F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5720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746FBDA9-2C45-2DBA-5C91-7E31385D3F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7548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856A4072-9EED-4D0D-CA2E-8F65F26E74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93776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3A5F5582-02A1-BC60-74AA-B835951338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12064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7630C45E-83A5-B913-1B0E-05E0EBD867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30352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7DEBD0DA-1E6C-1F1B-2D8C-FA3B8D66CE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4864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0401EDC9-76E5-E2F1-650D-56AFF5FCB9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6692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0CE37CC4-3663-C260-EECB-6BA0A90F61AA}"/>
                </a:ext>
              </a:extLst>
            </p:cNvPr>
            <p:cNvGrpSpPr/>
            <p:nvPr/>
          </p:nvGrpSpPr>
          <p:grpSpPr>
            <a:xfrm>
              <a:off x="5852160" y="4622800"/>
              <a:ext cx="1280160" cy="914400"/>
              <a:chOff x="5852160" y="4572000"/>
              <a:chExt cx="1280160" cy="914400"/>
            </a:xfrm>
          </p:grpSpPr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3B44D32F-44D5-000F-FCA5-8D06438743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5720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0F0361D5-2EBB-1775-9C05-17A536E35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7548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38218A60-5F04-4DB9-791E-7E36666192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93776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AC0FC516-40C3-E2B6-BD13-82EE24F5DA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12064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F3D49C44-93CD-F5E9-3405-207CAECA93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30352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776529D6-2766-5271-7DFF-80C8636BCB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4864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53AFEE8A-2CBA-C9C6-2C28-2468AC51835D}"/>
                </a:ext>
              </a:extLst>
            </p:cNvPr>
            <p:cNvGrpSpPr/>
            <p:nvPr/>
          </p:nvGrpSpPr>
          <p:grpSpPr>
            <a:xfrm>
              <a:off x="5988050" y="4389120"/>
              <a:ext cx="1098502" cy="1280160"/>
              <a:chOff x="6035040" y="4389120"/>
              <a:chExt cx="1098502" cy="1280160"/>
            </a:xfrm>
          </p:grpSpPr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B34DE337-01AC-CC8B-1D5D-44366BA68E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7D492684-2D09-FA26-A810-629DBDCB4F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79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30E7AFDA-F9B9-D54C-93A9-103BD24E5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FA895FB4-4BC4-9E90-4215-75F22D1412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68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33989113-8D27-0C40-5610-68B0D734FE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656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B4AC0E89-9450-F4B8-7EE7-12F6E3DFF2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94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39C20863-FF31-1826-42AD-2E560D3CEE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3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8D1E14CD-D6E4-70EA-321C-F55FB5FBA97D}"/>
                </a:ext>
              </a:extLst>
            </p:cNvPr>
            <p:cNvGrpSpPr/>
            <p:nvPr/>
          </p:nvGrpSpPr>
          <p:grpSpPr>
            <a:xfrm>
              <a:off x="6078855" y="4389120"/>
              <a:ext cx="915622" cy="1280160"/>
              <a:chOff x="6035040" y="4389120"/>
              <a:chExt cx="915622" cy="1280160"/>
            </a:xfrm>
          </p:grpSpPr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00EFF156-0F5A-F1F7-DD16-3EDE17AA8C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3A0DF4ED-4434-6686-ECA4-088E2E085B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79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8DD50C72-BD11-07A0-9B03-FA8C7CD7EF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F82AD0D3-F47A-620E-39F8-8AAC5D7151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68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600F4F88-4B6C-8D2C-B3DD-94F0FAC30A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656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8A9447F2-DB15-601A-D179-05FE1643A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94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CFE1A621-C563-33BE-1BA5-9255E31DE13A}"/>
              </a:ext>
            </a:extLst>
          </p:cNvPr>
          <p:cNvGrpSpPr>
            <a:grpSpLocks noChangeAspect="1"/>
          </p:cNvGrpSpPr>
          <p:nvPr/>
        </p:nvGrpSpPr>
        <p:grpSpPr>
          <a:xfrm>
            <a:off x="7669600" y="5896800"/>
            <a:ext cx="640691" cy="640080"/>
            <a:chOff x="5852160" y="4389120"/>
            <a:chExt cx="1281382" cy="1280160"/>
          </a:xfrm>
        </p:grpSpPr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41BA4C88-2276-A8C6-7C8C-5FF3684E6B76}"/>
                </a:ext>
              </a:extLst>
            </p:cNvPr>
            <p:cNvGrpSpPr/>
            <p:nvPr/>
          </p:nvGrpSpPr>
          <p:grpSpPr>
            <a:xfrm>
              <a:off x="5852160" y="4525010"/>
              <a:ext cx="1280160" cy="1097280"/>
              <a:chOff x="5852160" y="4572000"/>
              <a:chExt cx="1280160" cy="1097280"/>
            </a:xfrm>
          </p:grpSpPr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97597753-332B-7A19-E88E-FF6FB5159F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5720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02B27C14-3E89-553F-97DF-4FF46A7344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7548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70DCD4BA-AA73-EDE8-0B93-5A5C5BD350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93776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02D46B74-AF10-FD06-6DD6-62DB68D91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12064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D276B796-F357-1955-65BA-1711EC9839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30352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9633CA5D-FA23-D018-EBCE-083854D022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4864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85E1EAB7-618C-D908-4618-99BC1D86D0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6692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987714FC-05D3-6E0F-9A95-9E2791BAEA16}"/>
                </a:ext>
              </a:extLst>
            </p:cNvPr>
            <p:cNvCxnSpPr>
              <a:cxnSpLocks/>
            </p:cNvCxnSpPr>
            <p:nvPr/>
          </p:nvCxnSpPr>
          <p:spPr>
            <a:xfrm>
              <a:off x="5852160" y="4389120"/>
              <a:ext cx="1222" cy="128016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337E7362-89EA-855B-1483-EC3EFBC5D12C}"/>
                </a:ext>
              </a:extLst>
            </p:cNvPr>
            <p:cNvGrpSpPr/>
            <p:nvPr/>
          </p:nvGrpSpPr>
          <p:grpSpPr>
            <a:xfrm>
              <a:off x="6035040" y="4389120"/>
              <a:ext cx="1098502" cy="1280160"/>
              <a:chOff x="6035040" y="4389120"/>
              <a:chExt cx="1098502" cy="1280160"/>
            </a:xfrm>
          </p:grpSpPr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1A1C941A-A996-2141-66E5-E8DD76120F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8771FD94-6F4C-6FA6-3B45-E1DC92B783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79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AA48BFFA-80CB-BDD8-A2F0-215FD7BF8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999E5736-7184-8FA2-CB62-989AD8B44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68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3A35741C-ECB5-2A9C-A0E3-6CA49CD042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656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57B5FD07-5E22-AE1D-33F6-59AF807C8A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94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E5C81FCB-1785-C160-C8B2-5C60A74E9D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3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E3F34908-C07E-258B-50FB-F8A965762F3A}"/>
                </a:ext>
              </a:extLst>
            </p:cNvPr>
            <p:cNvCxnSpPr>
              <a:cxnSpLocks/>
            </p:cNvCxnSpPr>
            <p:nvPr/>
          </p:nvCxnSpPr>
          <p:spPr>
            <a:xfrm>
              <a:off x="5852160" y="4389120"/>
              <a:ext cx="128016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817C2820-16FA-E103-1343-66B2DB7F97B4}"/>
                </a:ext>
              </a:extLst>
            </p:cNvPr>
            <p:cNvGrpSpPr/>
            <p:nvPr/>
          </p:nvGrpSpPr>
          <p:grpSpPr>
            <a:xfrm>
              <a:off x="5852160" y="4572000"/>
              <a:ext cx="1280160" cy="1097280"/>
              <a:chOff x="5852160" y="4572000"/>
              <a:chExt cx="1280160" cy="1097280"/>
            </a:xfrm>
          </p:grpSpPr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689DF351-1E86-96B4-12A2-DF89755F5A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5720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192A729C-6C29-D939-081C-5B9855BDEC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7548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05EA79E6-9D46-1A64-A914-F76C72C038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93776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052795C7-529A-E640-CA5C-C795C1B101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12064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92890DFF-870A-26D3-FE17-B684222B25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30352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4144FE52-27DA-6154-6017-E271C7881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4864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A44ED2D3-9A2E-A214-F92E-E80D6186AB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6692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752F026C-B29B-E6F9-2963-65F4913522F5}"/>
                </a:ext>
              </a:extLst>
            </p:cNvPr>
            <p:cNvGrpSpPr/>
            <p:nvPr/>
          </p:nvGrpSpPr>
          <p:grpSpPr>
            <a:xfrm>
              <a:off x="5943600" y="4389120"/>
              <a:ext cx="1098502" cy="1280160"/>
              <a:chOff x="6035040" y="4389120"/>
              <a:chExt cx="1098502" cy="1280160"/>
            </a:xfrm>
          </p:grpSpPr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1F782146-8E54-EAD8-C5EB-E13EE9EC11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D3819074-8A76-3184-6BA8-3E14661A0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79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3C0B6BB7-736B-437A-B684-5C7D08139B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CDAC4470-6FD1-C91E-656D-5D1BCBBC37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68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23702FB4-DC21-E98B-F80D-5A92F04F6F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656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965577C2-400C-8407-08B6-1F421D8E2C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94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677A6C5F-AAAA-CD38-A86C-CC8ADEB5F5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3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50B99C19-D542-92F7-D0A2-26ECE0F75C13}"/>
                </a:ext>
              </a:extLst>
            </p:cNvPr>
            <p:cNvGrpSpPr/>
            <p:nvPr/>
          </p:nvGrpSpPr>
          <p:grpSpPr>
            <a:xfrm>
              <a:off x="5852160" y="4480560"/>
              <a:ext cx="1280160" cy="1097280"/>
              <a:chOff x="5852160" y="4572000"/>
              <a:chExt cx="1280160" cy="1097280"/>
            </a:xfrm>
          </p:grpSpPr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C0EA5F3C-F1FD-759E-2160-77F3011B81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5720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7FE0C86A-54CB-3A28-CBBD-2399B095E3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7548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9943403E-274A-D635-9821-82B25AC5FE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93776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11B5792F-8398-3F81-2E5B-D785FE13E8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12064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49F50FD2-DF72-3C54-9B3C-734F8CBA12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30352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724C6375-9740-298E-386C-6972C22215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4864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3B782753-00CD-D630-1079-91F8B83AF0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6692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05791E56-3E62-37BF-00C1-540D0CCF34AA}"/>
                </a:ext>
              </a:extLst>
            </p:cNvPr>
            <p:cNvGrpSpPr/>
            <p:nvPr/>
          </p:nvGrpSpPr>
          <p:grpSpPr>
            <a:xfrm>
              <a:off x="5852160" y="4622800"/>
              <a:ext cx="1280160" cy="914400"/>
              <a:chOff x="5852160" y="4572000"/>
              <a:chExt cx="1280160" cy="914400"/>
            </a:xfrm>
          </p:grpSpPr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F4B3663D-4A97-D55B-0389-A953ED510D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5720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D8763E61-F77D-712D-6EAC-CF50FD8A1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7548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41C66A7B-20D5-E7C2-2285-4C1DC92631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93776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6FB4F0D6-D1B0-52CE-6AE1-6D79FFCC2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12064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A53866D0-311F-2C28-70A3-AEEE173AAE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30352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D8C8ACB6-6FF4-843C-28E6-8B9A278495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4864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56505572-F4AA-7737-A985-C58304FD7108}"/>
                </a:ext>
              </a:extLst>
            </p:cNvPr>
            <p:cNvGrpSpPr/>
            <p:nvPr/>
          </p:nvGrpSpPr>
          <p:grpSpPr>
            <a:xfrm>
              <a:off x="5988050" y="4389120"/>
              <a:ext cx="1098502" cy="1280160"/>
              <a:chOff x="6035040" y="4389120"/>
              <a:chExt cx="1098502" cy="1280160"/>
            </a:xfrm>
          </p:grpSpPr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05EFFFD2-A855-D549-242F-98BE3D35E2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2C467DB9-C220-7557-2F8A-2A410F4154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79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3A7787A7-7BF6-D6B1-745A-D097A9DCC0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C9748207-D4B1-E1CD-E9B0-9B3661CE0A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68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928E3F3A-9A95-EA9A-BC04-B8251333C9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656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8B1DD531-CBB6-F39D-47B4-6A391F504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94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2DD50A1F-C9A3-BDA8-6818-1A6863857C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3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41D85539-1E96-CC61-41CA-504593C63A26}"/>
                </a:ext>
              </a:extLst>
            </p:cNvPr>
            <p:cNvGrpSpPr/>
            <p:nvPr/>
          </p:nvGrpSpPr>
          <p:grpSpPr>
            <a:xfrm>
              <a:off x="6078855" y="4389120"/>
              <a:ext cx="915622" cy="1280160"/>
              <a:chOff x="6035040" y="4389120"/>
              <a:chExt cx="915622" cy="1280160"/>
            </a:xfrm>
          </p:grpSpPr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8BEB61BF-9E45-C0B8-1706-5A269A8A4F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38EEB800-B44B-35AF-7682-C98E904C7A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79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CE5BF424-38F5-EBCF-9371-13447A019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D873163D-1F34-4EA7-F144-9814165E08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68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2E893F4C-E896-16B0-37A0-E4C75D21C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656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21C73689-DA60-415F-B533-6190E04A33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94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DC7FFD2C-012B-3057-36B7-02F97DD08A4B}"/>
              </a:ext>
            </a:extLst>
          </p:cNvPr>
          <p:cNvGrpSpPr>
            <a:grpSpLocks noChangeAspect="1"/>
          </p:cNvGrpSpPr>
          <p:nvPr/>
        </p:nvGrpSpPr>
        <p:grpSpPr>
          <a:xfrm>
            <a:off x="7075362" y="5986647"/>
            <a:ext cx="640691" cy="640080"/>
            <a:chOff x="5852160" y="4389120"/>
            <a:chExt cx="1281382" cy="1280160"/>
          </a:xfrm>
        </p:grpSpPr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BFFA387A-221D-FC8F-39CC-960173AC6116}"/>
                </a:ext>
              </a:extLst>
            </p:cNvPr>
            <p:cNvGrpSpPr/>
            <p:nvPr/>
          </p:nvGrpSpPr>
          <p:grpSpPr>
            <a:xfrm>
              <a:off x="5852160" y="4525010"/>
              <a:ext cx="1280160" cy="1097280"/>
              <a:chOff x="5852160" y="4572000"/>
              <a:chExt cx="1280160" cy="1097280"/>
            </a:xfrm>
          </p:grpSpPr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C0965851-1D94-1853-C477-D296063C6F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5720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D3FBA577-D122-6A51-7AA3-52B3CAD86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7548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DE531352-B030-538C-C126-AF3CAA0419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93776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B6175C10-FCF9-123C-F1EB-5976D9C987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12064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EBAC6D90-D58A-1E77-28D9-0B68E6E73C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30352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B93A0F41-E901-A3E6-5E6C-871BC26BE4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4864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B29B4E39-A8DB-E11A-575D-B79208A9D3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6692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13FC5BD3-78BB-96B1-CC79-A48BDD41EBB7}"/>
                </a:ext>
              </a:extLst>
            </p:cNvPr>
            <p:cNvCxnSpPr>
              <a:cxnSpLocks/>
            </p:cNvCxnSpPr>
            <p:nvPr/>
          </p:nvCxnSpPr>
          <p:spPr>
            <a:xfrm>
              <a:off x="5852160" y="4389120"/>
              <a:ext cx="1222" cy="128016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89DAC44F-8135-ED38-2E41-C44E41846117}"/>
                </a:ext>
              </a:extLst>
            </p:cNvPr>
            <p:cNvGrpSpPr/>
            <p:nvPr/>
          </p:nvGrpSpPr>
          <p:grpSpPr>
            <a:xfrm>
              <a:off x="6035040" y="4389120"/>
              <a:ext cx="1098502" cy="1280160"/>
              <a:chOff x="6035040" y="4389120"/>
              <a:chExt cx="1098502" cy="1280160"/>
            </a:xfrm>
          </p:grpSpPr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4B5C16C9-16BE-3959-4869-AE3A1EB1BF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60EF399E-0DDA-B462-1275-F56FD1C10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79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1B9AC537-FF69-DA11-9109-CAFB8E7F54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3AD2F793-C07B-7AAF-3B1D-0D50378469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68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ACE573D5-B65A-383A-336B-B96A3C5DB7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656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D9CF2386-006B-73D0-BCB0-6AEC63BED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94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9C525817-8ABF-E35F-1C48-44F7FFE539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3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F38D8E09-5404-9FEE-C2AC-06B8058ED77B}"/>
                </a:ext>
              </a:extLst>
            </p:cNvPr>
            <p:cNvCxnSpPr>
              <a:cxnSpLocks/>
            </p:cNvCxnSpPr>
            <p:nvPr/>
          </p:nvCxnSpPr>
          <p:spPr>
            <a:xfrm>
              <a:off x="5852160" y="4389120"/>
              <a:ext cx="128016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782F9770-F457-2CFD-A13C-2C6A5DF5350A}"/>
                </a:ext>
              </a:extLst>
            </p:cNvPr>
            <p:cNvGrpSpPr/>
            <p:nvPr/>
          </p:nvGrpSpPr>
          <p:grpSpPr>
            <a:xfrm>
              <a:off x="5852160" y="4572000"/>
              <a:ext cx="1280160" cy="1097280"/>
              <a:chOff x="5852160" y="4572000"/>
              <a:chExt cx="1280160" cy="1097280"/>
            </a:xfrm>
          </p:grpSpPr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07ED4EF0-8E75-0299-9857-F3826E31E5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5720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7C6FB6B3-8928-ABC6-8EEE-332ECF73A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7548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D9A1CD30-453E-A79A-3408-87357AEB2C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93776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3B3CE75B-5D99-4F72-C795-57C0D7C1FC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12064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8D00DAB6-3A04-EEB5-D0F1-BC4D01C660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30352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74818D02-5AF2-0B02-3BF9-EF0813CD05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4864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03EC4739-91B9-354B-CC5C-6882035FAB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6692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26916774-6C8D-06AC-3CA9-2ABCEA402733}"/>
                </a:ext>
              </a:extLst>
            </p:cNvPr>
            <p:cNvGrpSpPr/>
            <p:nvPr/>
          </p:nvGrpSpPr>
          <p:grpSpPr>
            <a:xfrm>
              <a:off x="5943600" y="4389120"/>
              <a:ext cx="1098502" cy="1280160"/>
              <a:chOff x="6035040" y="4389120"/>
              <a:chExt cx="1098502" cy="1280160"/>
            </a:xfrm>
          </p:grpSpPr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80735B1A-D052-B1D6-750D-AB882CD4F9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D8B0CCF-ED37-87B3-C076-4F92683413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79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5201D005-7CD4-6DEF-1719-4D994445A3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28A671A6-2D49-70BE-8C2F-4F127AFCFF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68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CD86A84F-64BD-7337-0B79-B8A7DFA01E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656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19F9B55B-4CA8-0C5D-3D5A-0DF9CC6456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94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D227B94B-2581-8920-14B6-82B3064E7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3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694BF942-4067-724A-5BE2-BAC17683A9E0}"/>
                </a:ext>
              </a:extLst>
            </p:cNvPr>
            <p:cNvGrpSpPr/>
            <p:nvPr/>
          </p:nvGrpSpPr>
          <p:grpSpPr>
            <a:xfrm>
              <a:off x="5852160" y="4480560"/>
              <a:ext cx="1280160" cy="1097280"/>
              <a:chOff x="5852160" y="4572000"/>
              <a:chExt cx="1280160" cy="1097280"/>
            </a:xfrm>
          </p:grpSpPr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C4AB46DE-8EF0-FF68-65BB-F42F4300DD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5720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60388D4C-92E2-1365-A383-7F1A9BD34F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7548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CA064DE8-2710-81CA-BBB5-FF319B6D3F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93776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70A51F92-24E0-24DE-6A03-82E803E81E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12064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84D68C60-F794-E700-AFAA-6E131AE390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30352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28BAC123-D785-CCE6-B68E-33B16D097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4864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7E1816D5-09B7-E808-C62E-2B96DE9540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6692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6973AC84-D1DC-F528-6FB6-CD80D2C0293E}"/>
                </a:ext>
              </a:extLst>
            </p:cNvPr>
            <p:cNvGrpSpPr/>
            <p:nvPr/>
          </p:nvGrpSpPr>
          <p:grpSpPr>
            <a:xfrm>
              <a:off x="5852160" y="4622800"/>
              <a:ext cx="1280160" cy="914400"/>
              <a:chOff x="5852160" y="4572000"/>
              <a:chExt cx="1280160" cy="914400"/>
            </a:xfrm>
          </p:grpSpPr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C2C01D19-5CF8-91AC-FF94-731C0E8674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5720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D0BC9FFC-051E-54AE-A98D-F09CF28DA2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75488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71A446CC-505B-0654-5A5A-2C00CF247F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493776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306CF7E2-0DC8-E91E-37CD-E82EAAABC3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12064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47F32F98-49D3-00F9-44EE-92E638CFE0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30352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705C7F16-880F-C043-144D-2481944F81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2160" y="5486400"/>
                <a:ext cx="1280160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FB2197FA-339F-246E-6564-56084D1A372F}"/>
                </a:ext>
              </a:extLst>
            </p:cNvPr>
            <p:cNvGrpSpPr/>
            <p:nvPr/>
          </p:nvGrpSpPr>
          <p:grpSpPr>
            <a:xfrm>
              <a:off x="5988050" y="4389120"/>
              <a:ext cx="1098502" cy="1280160"/>
              <a:chOff x="6035040" y="4389120"/>
              <a:chExt cx="1098502" cy="1280160"/>
            </a:xfrm>
          </p:grpSpPr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17D29B66-498D-28BA-E804-4A5553EC5B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8DADB68E-1AB5-90B9-7340-B1DB12200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79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A7B9A363-3068-FDE4-4997-44DF8A067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94DB08CD-D52E-80C1-3521-0BAFEB7FC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68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48DE9FA4-AC20-E268-9A45-977AF4EA8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656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DC625A01-427D-D826-D35E-23B173C872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94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5FC24FAB-8F29-1405-153A-F2815684CD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3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18E97D9F-62C3-167B-113B-FC7E0D7C3A5F}"/>
                </a:ext>
              </a:extLst>
            </p:cNvPr>
            <p:cNvGrpSpPr/>
            <p:nvPr/>
          </p:nvGrpSpPr>
          <p:grpSpPr>
            <a:xfrm>
              <a:off x="6078855" y="4389120"/>
              <a:ext cx="915622" cy="1280160"/>
              <a:chOff x="6035040" y="4389120"/>
              <a:chExt cx="915622" cy="1280160"/>
            </a:xfrm>
          </p:grpSpPr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F0372F8D-6145-2265-7BDC-5B90D8C4E5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50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7307CCE6-23BD-C3B5-0AAE-2B1E583961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792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>
                <a:extLst>
                  <a:ext uri="{FF2B5EF4-FFF2-40B4-BE49-F238E27FC236}">
                    <a16:creationId xmlns:a16="http://schemas.microsoft.com/office/drawing/2014/main" id="{DAD7D9A6-571B-0FE3-BD89-94420E510C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>
                <a:extLst>
                  <a:ext uri="{FF2B5EF4-FFF2-40B4-BE49-F238E27FC236}">
                    <a16:creationId xmlns:a16="http://schemas.microsoft.com/office/drawing/2014/main" id="{37F61413-182F-4F2C-0384-9AACFEC691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68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886C3675-2B83-FC93-0D74-BFC005941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656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3D42E08A-8869-039D-8EC1-0B6397D331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9440" y="4389120"/>
                <a:ext cx="1222" cy="128016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6" descr="G0_a-nl.pdf">
            <a:extLst>
              <a:ext uri="{FF2B5EF4-FFF2-40B4-BE49-F238E27FC236}">
                <a16:creationId xmlns:a16="http://schemas.microsoft.com/office/drawing/2014/main" id="{F50E4D38-A702-B287-E39F-D9EF036C8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85" y="1634859"/>
            <a:ext cx="1814757" cy="18223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457BAAB-4D26-4199-C156-41370507605F}"/>
              </a:ext>
            </a:extLst>
          </p:cNvPr>
          <p:cNvSpPr txBox="1"/>
          <p:nvPr/>
        </p:nvSpPr>
        <p:spPr>
          <a:xfrm>
            <a:off x="8596116" y="2136216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darts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4171FFEA-BDD3-93A7-9300-F186376A6A33}"/>
              </a:ext>
            </a:extLst>
          </p:cNvPr>
          <p:cNvSpPr/>
          <p:nvPr/>
        </p:nvSpPr>
        <p:spPr bwMode="auto">
          <a:xfrm rot="7800000">
            <a:off x="8269558" y="5610949"/>
            <a:ext cx="1021995" cy="27432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FB7332-B663-3841-6838-7D5393E44B28}"/>
              </a:ext>
            </a:extLst>
          </p:cNvPr>
          <p:cNvSpPr txBox="1"/>
          <p:nvPr/>
        </p:nvSpPr>
        <p:spPr>
          <a:xfrm>
            <a:off x="6103261" y="6603836"/>
            <a:ext cx="36343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/>
              <a:t>refine to machine precision, no more misses</a:t>
            </a: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D0803443-8B8E-B111-6A90-BD0115E20766}"/>
              </a:ext>
            </a:extLst>
          </p:cNvPr>
          <p:cNvSpPr/>
          <p:nvPr/>
        </p:nvSpPr>
        <p:spPr bwMode="auto">
          <a:xfrm>
            <a:off x="8294653" y="2377742"/>
            <a:ext cx="1021995" cy="27432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pitchFamily="18" charset="0"/>
            </a:endParaRPr>
          </a:p>
        </p:txBody>
      </p: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75A95230-FA3E-65DC-C1F9-F1078410A4FC}"/>
              </a:ext>
            </a:extLst>
          </p:cNvPr>
          <p:cNvGrpSpPr/>
          <p:nvPr/>
        </p:nvGrpSpPr>
        <p:grpSpPr>
          <a:xfrm>
            <a:off x="6858788" y="2330236"/>
            <a:ext cx="5176797" cy="3166094"/>
            <a:chOff x="6858788" y="2330236"/>
            <a:chExt cx="5176797" cy="3166094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47FAD693-AD93-FDA9-9D4F-CF748571B2C1}"/>
                </a:ext>
              </a:extLst>
            </p:cNvPr>
            <p:cNvGrpSpPr/>
            <p:nvPr/>
          </p:nvGrpSpPr>
          <p:grpSpPr>
            <a:xfrm>
              <a:off x="6858788" y="3673947"/>
              <a:ext cx="1814758" cy="1822383"/>
              <a:chOff x="6858788" y="3673947"/>
              <a:chExt cx="1814758" cy="1822383"/>
            </a:xfrm>
          </p:grpSpPr>
          <p:pic>
            <p:nvPicPr>
              <p:cNvPr id="60" name="Picture 59" descr="G0_a-nl.pdf">
                <a:extLst>
                  <a:ext uri="{FF2B5EF4-FFF2-40B4-BE49-F238E27FC236}">
                    <a16:creationId xmlns:a16="http://schemas.microsoft.com/office/drawing/2014/main" id="{E62EAE59-7AE9-8CC6-DF82-D5B1CB0AE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8788" y="3673947"/>
                <a:ext cx="1814758" cy="1822383"/>
              </a:xfrm>
              <a:prstGeom prst="rect">
                <a:avLst/>
              </a:prstGeom>
            </p:spPr>
          </p:pic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223626E-B42C-C1C9-AF05-AD4F451B18DB}"/>
                  </a:ext>
                </a:extLst>
              </p:cNvPr>
              <p:cNvGrpSpPr/>
              <p:nvPr/>
            </p:nvGrpSpPr>
            <p:grpSpPr>
              <a:xfrm>
                <a:off x="6871635" y="3689623"/>
                <a:ext cx="1783080" cy="1791900"/>
                <a:chOff x="6871635" y="3689623"/>
                <a:chExt cx="1783080" cy="1791900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153DCF64-7D52-DE6D-CD15-CF0BEDE3A9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86953" y="3694176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740A7512-E886-9687-820C-630138D133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99171" y="3694176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96BEDC0-D94B-CDBD-FB07-83FF38C5B5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27652" y="3694176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67012E61-929C-D44B-B980-CCEC998CAE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43967" y="3694176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2574F457-7CEC-37C6-5D2A-A0785D47A9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67499" y="3689623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E4C01925-60D2-F8C4-D9EC-C9FB90917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96368" y="3689623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1B4FEEAF-05A0-A8EB-7917-875E0C55F6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22861" y="3689623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B50FC8E9-DDC5-F527-589F-BE1299A677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45111" y="3689623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E7E3CAD6-190C-6A85-2FA5-E729E6C2E7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3803811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0835B923-62F3-292B-E262-79EA6DDC1B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4026061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59579791-6C1F-26E7-A205-0F0ACAB8D0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4235611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898F891C-75AC-E6C2-A146-CB214F9BDC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4454076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70FDA41F-3E24-AA08-E4FD-3D84781EDD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4685851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9FBB87F1-9BBF-0DF3-E007-D17B9D4A95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4927780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BD7012D6-F4C5-716B-BAEF-D572D34CE4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5137330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6732238F-27B1-6D32-6789-60BFA7F6D9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5356405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1EFA083-A0CC-70E1-5676-43237692AAA4}"/>
                  </a:ext>
                </a:extLst>
              </p:cNvPr>
              <p:cNvSpPr/>
              <p:nvPr/>
            </p:nvSpPr>
            <p:spPr>
              <a:xfrm>
                <a:off x="7537614" y="4231701"/>
                <a:ext cx="331375" cy="352146"/>
              </a:xfrm>
              <a:prstGeom prst="rect">
                <a:avLst/>
              </a:prstGeom>
              <a:solidFill>
                <a:srgbClr val="99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B978217-FFEB-B10B-4AAB-13DCBA26B06E}"/>
                  </a:ext>
                </a:extLst>
              </p:cNvPr>
              <p:cNvSpPr/>
              <p:nvPr/>
            </p:nvSpPr>
            <p:spPr>
              <a:xfrm>
                <a:off x="7543204" y="4458872"/>
                <a:ext cx="219210" cy="226064"/>
              </a:xfrm>
              <a:prstGeom prst="rect">
                <a:avLst/>
              </a:prstGeom>
              <a:solidFill>
                <a:srgbClr val="99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96C108CB-EBDC-FF7C-A8CC-906BFE60B281}"/>
                  </a:ext>
                </a:extLst>
              </p:cNvPr>
              <p:cNvSpPr/>
              <p:nvPr/>
            </p:nvSpPr>
            <p:spPr>
              <a:xfrm>
                <a:off x="7429451" y="4360488"/>
                <a:ext cx="219210" cy="226064"/>
              </a:xfrm>
              <a:prstGeom prst="rect">
                <a:avLst/>
              </a:prstGeom>
              <a:solidFill>
                <a:srgbClr val="99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C17860CB-7253-D6FE-4B54-2A317A506F6A}"/>
                  </a:ext>
                </a:extLst>
              </p:cNvPr>
              <p:cNvGrpSpPr/>
              <p:nvPr/>
            </p:nvGrpSpPr>
            <p:grpSpPr>
              <a:xfrm>
                <a:off x="7346621" y="4138310"/>
                <a:ext cx="631245" cy="631245"/>
                <a:chOff x="6321536" y="584212"/>
                <a:chExt cx="1478550" cy="1478550"/>
              </a:xfrm>
            </p:grpSpPr>
            <p:sp>
              <p:nvSpPr>
                <p:cNvPr id="63" name="Flowchart: Connector 251">
                  <a:extLst>
                    <a:ext uri="{FF2B5EF4-FFF2-40B4-BE49-F238E27FC236}">
                      <a16:creationId xmlns:a16="http://schemas.microsoft.com/office/drawing/2014/main" id="{6AD31F3C-0640-BCE1-F4B3-40094A36FFCE}"/>
                    </a:ext>
                  </a:extLst>
                </p:cNvPr>
                <p:cNvSpPr/>
                <p:nvPr/>
              </p:nvSpPr>
              <p:spPr>
                <a:xfrm rot="10800000">
                  <a:off x="6321536" y="584212"/>
                  <a:ext cx="1478550" cy="1478550"/>
                </a:xfrm>
                <a:prstGeom prst="flowChartConnector">
                  <a:avLst/>
                </a:prstGeom>
                <a:solidFill>
                  <a:srgbClr val="00B050">
                    <a:alpha val="40000"/>
                  </a:srgbClr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41B266BB-82F5-2962-0B6A-8BF1518C3D5F}"/>
                    </a:ext>
                  </a:extLst>
                </p:cNvPr>
                <p:cNvSpPr/>
                <p:nvPr/>
              </p:nvSpPr>
              <p:spPr>
                <a:xfrm rot="10800000">
                  <a:off x="7049916" y="1312592"/>
                  <a:ext cx="18288" cy="18288"/>
                </a:xfrm>
                <a:prstGeom prst="ellipse">
                  <a:avLst/>
                </a:prstGeom>
                <a:solidFill>
                  <a:srgbClr val="00B050"/>
                </a:solidFill>
                <a:ln w="381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77AE375E-E9C5-D4E9-2B89-059B0442568D}"/>
                </a:ext>
              </a:extLst>
            </p:cNvPr>
            <p:cNvGrpSpPr/>
            <p:nvPr/>
          </p:nvGrpSpPr>
          <p:grpSpPr>
            <a:xfrm>
              <a:off x="9176578" y="3642209"/>
              <a:ext cx="1814758" cy="1822383"/>
              <a:chOff x="6858788" y="3673947"/>
              <a:chExt cx="1814758" cy="1822383"/>
            </a:xfrm>
          </p:grpSpPr>
          <p:pic>
            <p:nvPicPr>
              <p:cNvPr id="108" name="Picture 107" descr="G0_a-nl.pdf">
                <a:extLst>
                  <a:ext uri="{FF2B5EF4-FFF2-40B4-BE49-F238E27FC236}">
                    <a16:creationId xmlns:a16="http://schemas.microsoft.com/office/drawing/2014/main" id="{EA52A8CD-D5F9-1F3B-78D7-9895C7A8B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8788" y="3673947"/>
                <a:ext cx="1814758" cy="1822383"/>
              </a:xfrm>
              <a:prstGeom prst="rect">
                <a:avLst/>
              </a:prstGeom>
            </p:spPr>
          </p:pic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6D2070C-DCAD-C033-ECD6-BF5F91431724}"/>
                  </a:ext>
                </a:extLst>
              </p:cNvPr>
              <p:cNvGrpSpPr/>
              <p:nvPr/>
            </p:nvGrpSpPr>
            <p:grpSpPr>
              <a:xfrm>
                <a:off x="6871635" y="3689623"/>
                <a:ext cx="1783080" cy="1791900"/>
                <a:chOff x="6871635" y="3689623"/>
                <a:chExt cx="1783080" cy="1791900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980EEB26-389D-CBF8-52ED-BBCEB7B593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86953" y="3694176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A51A71FF-BD85-36BB-720D-2025FA96E7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99171" y="3694176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18D9E647-287E-B792-175E-C23A15E982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27652" y="3694176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6D591900-28B2-A434-5040-387862296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43967" y="3694176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85EF55A9-E89A-2B0C-0793-4E29504EB4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67499" y="3689623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2ADF4F3B-58FF-1F01-0DDB-FEB4DB7191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96368" y="3689623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7CB38E46-2A94-20B9-31E8-15BD7D0B8D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22861" y="3689623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944B26E3-E58D-617A-4A37-8C38F687E0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45111" y="3689623"/>
                  <a:ext cx="1222" cy="1787347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3BD7649A-7B41-214F-5113-E4439C74D4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3803811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2A836F06-D7C9-9D65-DF90-7C252543E4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4026061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3DD2FD1A-AD4B-F8B3-6854-1F4CBF73CB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4235611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5AB0DB0-E7CC-4F10-D525-E3B3F7E46D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4454076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35A4FD98-5895-9EF7-0557-BAB28D751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4685851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5E5810F-1C8E-3AEB-5CF4-9772BD19F5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4927780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6AF785E9-EE55-BBBB-7EF6-34B4647B80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5137330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0576FF4C-E397-2BAD-A032-13BC0606E1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1635" y="5356405"/>
                  <a:ext cx="178308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B138ACD-78F9-DFF9-8B0C-3E231B129618}"/>
                  </a:ext>
                </a:extLst>
              </p:cNvPr>
              <p:cNvSpPr/>
              <p:nvPr/>
            </p:nvSpPr>
            <p:spPr>
              <a:xfrm>
                <a:off x="7537614" y="4231701"/>
                <a:ext cx="331375" cy="352146"/>
              </a:xfrm>
              <a:prstGeom prst="rect">
                <a:avLst/>
              </a:prstGeom>
              <a:solidFill>
                <a:srgbClr val="99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A2A4E818-9E6A-86EA-612F-466C123610B6}"/>
                  </a:ext>
                </a:extLst>
              </p:cNvPr>
              <p:cNvSpPr/>
              <p:nvPr/>
            </p:nvSpPr>
            <p:spPr>
              <a:xfrm>
                <a:off x="7543204" y="4458872"/>
                <a:ext cx="219210" cy="226064"/>
              </a:xfrm>
              <a:prstGeom prst="rect">
                <a:avLst/>
              </a:prstGeom>
              <a:solidFill>
                <a:srgbClr val="99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7F1A648-76A5-88EB-04E0-D212EA75C3F7}"/>
                  </a:ext>
                </a:extLst>
              </p:cNvPr>
              <p:cNvSpPr/>
              <p:nvPr/>
            </p:nvSpPr>
            <p:spPr>
              <a:xfrm>
                <a:off x="7429451" y="4360488"/>
                <a:ext cx="219210" cy="226064"/>
              </a:xfrm>
              <a:prstGeom prst="rect">
                <a:avLst/>
              </a:prstGeom>
              <a:solidFill>
                <a:srgbClr val="99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83CF708A-B30B-DA26-4BCC-E62F8D02F8E0}"/>
                  </a:ext>
                </a:extLst>
              </p:cNvPr>
              <p:cNvGrpSpPr/>
              <p:nvPr/>
            </p:nvGrpSpPr>
            <p:grpSpPr>
              <a:xfrm>
                <a:off x="7346621" y="4138310"/>
                <a:ext cx="631245" cy="631245"/>
                <a:chOff x="6321536" y="584212"/>
                <a:chExt cx="1478550" cy="1478550"/>
              </a:xfrm>
            </p:grpSpPr>
            <p:sp>
              <p:nvSpPr>
                <p:cNvPr id="114" name="Flowchart: Connector 251">
                  <a:extLst>
                    <a:ext uri="{FF2B5EF4-FFF2-40B4-BE49-F238E27FC236}">
                      <a16:creationId xmlns:a16="http://schemas.microsoft.com/office/drawing/2014/main" id="{01268188-8B46-EAF1-0F08-6A3A108F01BC}"/>
                    </a:ext>
                  </a:extLst>
                </p:cNvPr>
                <p:cNvSpPr/>
                <p:nvPr/>
              </p:nvSpPr>
              <p:spPr>
                <a:xfrm rot="10800000">
                  <a:off x="6321536" y="584212"/>
                  <a:ext cx="1478550" cy="1478550"/>
                </a:xfrm>
                <a:prstGeom prst="flowChartConnector">
                  <a:avLst/>
                </a:prstGeom>
                <a:solidFill>
                  <a:srgbClr val="00B050">
                    <a:alpha val="40000"/>
                  </a:srgbClr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CC0B051-94B4-4B47-0CBE-81BA6B151C30}"/>
                    </a:ext>
                  </a:extLst>
                </p:cNvPr>
                <p:cNvSpPr/>
                <p:nvPr/>
              </p:nvSpPr>
              <p:spPr>
                <a:xfrm rot="10800000">
                  <a:off x="7049916" y="1312592"/>
                  <a:ext cx="18288" cy="18288"/>
                </a:xfrm>
                <a:prstGeom prst="ellipse">
                  <a:avLst/>
                </a:prstGeom>
                <a:solidFill>
                  <a:srgbClr val="00B050"/>
                </a:solidFill>
                <a:ln w="381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CB8B968B-9592-B2A5-4C2A-B05285D4D67C}"/>
                </a:ext>
              </a:extLst>
            </p:cNvPr>
            <p:cNvSpPr/>
            <p:nvPr/>
          </p:nvSpPr>
          <p:spPr bwMode="auto">
            <a:xfrm rot="7800000">
              <a:off x="8376845" y="3675917"/>
              <a:ext cx="1021995" cy="274320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5CA081DD-F56A-36F5-0BAA-619703DD2781}"/>
                </a:ext>
              </a:extLst>
            </p:cNvPr>
            <p:cNvSpPr/>
            <p:nvPr/>
          </p:nvSpPr>
          <p:spPr bwMode="auto">
            <a:xfrm>
              <a:off x="8433943" y="4931404"/>
              <a:ext cx="1021995" cy="274320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8155AD9-C5D8-E07F-C1C5-AF4B311A0CF9}"/>
                </a:ext>
              </a:extLst>
            </p:cNvPr>
            <p:cNvSpPr txBox="1"/>
            <p:nvPr/>
          </p:nvSpPr>
          <p:spPr>
            <a:xfrm>
              <a:off x="8630412" y="4722141"/>
              <a:ext cx="57900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darts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26283807-EBBA-2A37-86D4-6DD46F205627}"/>
                </a:ext>
              </a:extLst>
            </p:cNvPr>
            <p:cNvSpPr txBox="1"/>
            <p:nvPr/>
          </p:nvSpPr>
          <p:spPr>
            <a:xfrm>
              <a:off x="11034990" y="2330236"/>
              <a:ext cx="1000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Garamond" charset="0"/>
                </a:rPr>
                <a:t>all missed!</a:t>
              </a:r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2829403F-3ED6-696B-1AA9-B2DC9EFB7C11}"/>
                </a:ext>
              </a:extLst>
            </p:cNvPr>
            <p:cNvSpPr txBox="1"/>
            <p:nvPr/>
          </p:nvSpPr>
          <p:spPr>
            <a:xfrm>
              <a:off x="10991336" y="4257857"/>
              <a:ext cx="1000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Garamond" charset="0"/>
                </a:rPr>
                <a:t>all missed!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730DD14-4583-FB70-399D-E9CC66FB2858}"/>
              </a:ext>
            </a:extLst>
          </p:cNvPr>
          <p:cNvSpPr txBox="1"/>
          <p:nvPr/>
        </p:nvSpPr>
        <p:spPr>
          <a:xfrm>
            <a:off x="9029051" y="3609556"/>
            <a:ext cx="649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refine</a:t>
            </a:r>
          </a:p>
        </p:txBody>
      </p:sp>
      <p:sp>
        <p:nvSpPr>
          <p:cNvPr id="483" name="Text Placeholder 4">
            <a:extLst>
              <a:ext uri="{FF2B5EF4-FFF2-40B4-BE49-F238E27FC236}">
                <a16:creationId xmlns:a16="http://schemas.microsoft.com/office/drawing/2014/main" id="{706BB2E4-0192-F54F-327C-5FA0A78154AD}"/>
              </a:ext>
            </a:extLst>
          </p:cNvPr>
          <p:cNvSpPr txBox="1">
            <a:spLocks/>
          </p:cNvSpPr>
          <p:nvPr/>
        </p:nvSpPr>
        <p:spPr>
          <a:xfrm>
            <a:off x="821316" y="793954"/>
            <a:ext cx="6180910" cy="845287"/>
          </a:xfrm>
          <a:prstGeom prst="rect">
            <a:avLst/>
          </a:prstGeom>
        </p:spPr>
        <p:txBody>
          <a:bodyPr vert="horz" lIns="0" tIns="34290" rIns="0" bIns="34290" rtlCol="0">
            <a:normAutofit fontScale="92500" lnSpcReduction="20000"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/>
              <a:t>Equivalent to dart-throwing process, identical output</a:t>
            </a:r>
          </a:p>
          <a:p>
            <a:pPr lvl="1"/>
            <a:r>
              <a:rPr lang="en-US" sz="1900"/>
              <a:t>Guarantees saturation</a:t>
            </a:r>
          </a:p>
          <a:p>
            <a:pPr lvl="1"/>
            <a:r>
              <a:rPr lang="en-US" sz="1900">
                <a:sym typeface="Wingdings" pitchFamily="2" charset="2"/>
              </a:rPr>
              <a:t>Runtime &amp; memory, </a:t>
            </a:r>
            <a:r>
              <a:rPr lang="en-US" sz="1900" b="1">
                <a:sym typeface="Wingdings" pitchFamily="2" charset="2"/>
              </a:rPr>
              <a:t>empirically</a:t>
            </a:r>
            <a:r>
              <a:rPr lang="en-US" sz="1900">
                <a:sym typeface="Wingdings" pitchFamily="2" charset="2"/>
              </a:rPr>
              <a:t>  </a:t>
            </a:r>
          </a:p>
        </p:txBody>
      </p:sp>
      <p:pic>
        <p:nvPicPr>
          <p:cNvPr id="484" name="Picture 483">
            <a:extLst>
              <a:ext uri="{FF2B5EF4-FFF2-40B4-BE49-F238E27FC236}">
                <a16:creationId xmlns:a16="http://schemas.microsoft.com/office/drawing/2014/main" id="{5F62A8C1-5269-1BA8-E35A-41B43521C9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2600" y="1289194"/>
            <a:ext cx="502281" cy="265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6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38" grpId="0" animBg="1"/>
      <p:bldP spid="39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D36-0464-AF0D-BDFE-7E95FE78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DeterministicMPS relationship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178E5-9FDE-BC83-40E5-88D3A68AA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2"/>
            <a:ext cx="4625075" cy="5290435"/>
          </a:xfrm>
        </p:spPr>
        <p:txBody>
          <a:bodyPr>
            <a:normAutofit/>
          </a:bodyPr>
          <a:lstStyle/>
          <a:p>
            <a:r>
              <a:rPr lang="en-US"/>
              <a:t>GridInner</a:t>
            </a:r>
          </a:p>
          <a:p>
            <a:pPr lvl="1"/>
            <a:r>
              <a:rPr lang="en-US"/>
              <a:t>Samples from subset of uncovered</a:t>
            </a:r>
          </a:p>
          <a:p>
            <a:pPr lvl="2"/>
            <a:r>
              <a:rPr lang="en-US">
                <a:solidFill>
                  <a:srgbClr val="00B050"/>
                </a:solidFill>
              </a:rPr>
              <a:t>Disk-square geometry construction</a:t>
            </a:r>
          </a:p>
          <a:p>
            <a:pPr lvl="2"/>
            <a:r>
              <a:rPr lang="en-US">
                <a:solidFill>
                  <a:srgbClr val="00B050"/>
                </a:solidFill>
              </a:rPr>
              <a:t>Triangulate</a:t>
            </a:r>
          </a:p>
          <a:p>
            <a:pPr lvl="1"/>
            <a:r>
              <a:rPr lang="en-US">
                <a:solidFill>
                  <a:srgbClr val="00B050"/>
                </a:solidFill>
              </a:rPr>
              <a:t>No rejections</a:t>
            </a:r>
          </a:p>
          <a:p>
            <a:pPr lvl="1"/>
            <a:r>
              <a:rPr lang="en-US"/>
              <a:t>Exponential complexity in accuracy</a:t>
            </a:r>
            <a:br>
              <a:rPr lang="en-US"/>
            </a:br>
            <a:r>
              <a:rPr lang="en-US"/>
              <a:t>of subset matching true domain and</a:t>
            </a:r>
            <a:br>
              <a:rPr lang="en-US"/>
            </a:br>
            <a:r>
              <a:rPr lang="en-US"/>
              <a:t>true Poisson-disk sampling</a:t>
            </a:r>
          </a:p>
          <a:p>
            <a:r>
              <a:rPr lang="en-US"/>
              <a:t>ScallopMDS</a:t>
            </a:r>
          </a:p>
          <a:p>
            <a:pPr lvl="1"/>
            <a:r>
              <a:rPr lang="en-US"/>
              <a:t>Samples from subset of uncovered</a:t>
            </a:r>
          </a:p>
          <a:p>
            <a:pPr lvl="2"/>
            <a:r>
              <a:rPr lang="en-US"/>
              <a:t>Subset never matches true domain</a:t>
            </a:r>
          </a:p>
          <a:p>
            <a:pPr lvl="2"/>
            <a:r>
              <a:rPr lang="en-US"/>
              <a:t>Not Poisson-disk sampling</a:t>
            </a:r>
          </a:p>
          <a:p>
            <a:pPr lvl="1"/>
            <a:r>
              <a:rPr lang="en-US"/>
              <a:t>No rejections</a:t>
            </a:r>
          </a:p>
          <a:p>
            <a:pPr lvl="1"/>
            <a:r>
              <a:rPr lang="en-US">
                <a:solidFill>
                  <a:srgbClr val="00B050"/>
                </a:solidFill>
              </a:rPr>
              <a:t>Inverse area transform</a:t>
            </a:r>
          </a:p>
          <a:p>
            <a:pPr lvl="2"/>
            <a:r>
              <a:rPr lang="en-US"/>
              <a:t>Linear complexity in numerical accuracy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4FFCD-2C80-B39A-C46D-20AECF3C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/>
              <a:t>14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48F618-C32D-26B3-F67F-9F582DD185B6}"/>
              </a:ext>
            </a:extLst>
          </p:cNvPr>
          <p:cNvSpPr txBox="1">
            <a:spLocks/>
          </p:cNvSpPr>
          <p:nvPr/>
        </p:nvSpPr>
        <p:spPr>
          <a:xfrm>
            <a:off x="5095692" y="3170425"/>
            <a:ext cx="4625075" cy="17453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DeterministicMPS</a:t>
            </a:r>
          </a:p>
          <a:p>
            <a:pPr lvl="1"/>
            <a:r>
              <a:rPr lang="en-US"/>
              <a:t>No rejections</a:t>
            </a:r>
          </a:p>
          <a:p>
            <a:pPr lvl="1"/>
            <a:r>
              <a:rPr lang="en-US"/>
              <a:t>Samples exactly from uncovered</a:t>
            </a:r>
          </a:p>
          <a:p>
            <a:pPr lvl="1"/>
            <a:r>
              <a:rPr lang="en-US"/>
              <a:t>Log complexity in numerical accuracy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C8B86A-8C63-2993-2C30-6425015422C4}"/>
              </a:ext>
            </a:extLst>
          </p:cNvPr>
          <p:cNvSpPr txBox="1">
            <a:spLocks/>
          </p:cNvSpPr>
          <p:nvPr/>
        </p:nvSpPr>
        <p:spPr>
          <a:xfrm>
            <a:off x="6096000" y="5357313"/>
            <a:ext cx="4625075" cy="17453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SimpleMPS</a:t>
            </a:r>
          </a:p>
          <a:p>
            <a:pPr lvl="1"/>
            <a:r>
              <a:rPr lang="en-US"/>
              <a:t>Samples from superset of uncovered</a:t>
            </a:r>
          </a:p>
          <a:p>
            <a:pPr lvl="1"/>
            <a:r>
              <a:rPr lang="en-US" sz="2000"/>
              <a:t>Rejections occur</a:t>
            </a:r>
          </a:p>
          <a:p>
            <a:pPr lvl="1"/>
            <a:r>
              <a:rPr lang="en-US" sz="2000"/>
              <a:t>Exponential worst-case</a:t>
            </a:r>
          </a:p>
          <a:p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51F56B-C833-4B86-535F-0332F79EF6F1}"/>
              </a:ext>
            </a:extLst>
          </p:cNvPr>
          <p:cNvCxnSpPr>
            <a:cxnSpLocks/>
          </p:cNvCxnSpPr>
          <p:nvPr/>
        </p:nvCxnSpPr>
        <p:spPr>
          <a:xfrm>
            <a:off x="2350294" y="2557463"/>
            <a:ext cx="2763719" cy="67068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C2C0B4-E169-6A2A-D8E4-E96ECC311408}"/>
              </a:ext>
            </a:extLst>
          </p:cNvPr>
          <p:cNvCxnSpPr>
            <a:cxnSpLocks/>
          </p:cNvCxnSpPr>
          <p:nvPr/>
        </p:nvCxnSpPr>
        <p:spPr>
          <a:xfrm flipV="1">
            <a:off x="3250406" y="4156791"/>
            <a:ext cx="1921669" cy="137961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5FD6EA9-857F-9A59-E2B7-1B46DCE2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312" y="731011"/>
            <a:ext cx="7601040" cy="19979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1673F8-22DC-1B20-EAFE-6F13FE7280E0}"/>
              </a:ext>
            </a:extLst>
          </p:cNvPr>
          <p:cNvSpPr txBox="1"/>
          <p:nvPr/>
        </p:nvSpPr>
        <p:spPr>
          <a:xfrm>
            <a:off x="8565356" y="2708760"/>
            <a:ext cx="3687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Garamond" charset="0"/>
              </a:rPr>
              <a:t>Read paper, Background other MPS</a:t>
            </a:r>
          </a:p>
          <a:p>
            <a:pPr lvl="1"/>
            <a:r>
              <a:rPr lang="en-US" sz="1400">
                <a:latin typeface="Garamond" charset="0"/>
              </a:rPr>
              <a:t>It’s excellent, but don’t take my word for it, </a:t>
            </a:r>
            <a:br>
              <a:rPr lang="en-US" sz="1400">
                <a:latin typeface="Garamond" charset="0"/>
              </a:rPr>
            </a:br>
            <a:r>
              <a:rPr lang="en-US" sz="1400">
                <a:latin typeface="Garamond" charset="0"/>
              </a:rPr>
              <a:t>take the reviewers </a:t>
            </a:r>
            <a:r>
              <a:rPr lang="en-US" sz="1400">
                <a:latin typeface="Garamond" charset="0"/>
                <a:sym typeface="Wingdings" pitchFamily="2" charset="2"/>
              </a:rPr>
              <a:t></a:t>
            </a:r>
            <a:endParaRPr lang="en-US" sz="1400">
              <a:latin typeface="Garamond" charset="0"/>
            </a:endParaRPr>
          </a:p>
          <a:p>
            <a:endParaRPr lang="en-US" sz="1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C6C7-9D23-E8E8-AA7B-722C17CC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67D27-77A3-4C3A-C568-FC3BAAED7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0058400" cy="4207748"/>
          </a:xfrm>
        </p:spPr>
        <p:txBody>
          <a:bodyPr>
            <a:normAutofit lnSpcReduction="10000"/>
          </a:bodyPr>
          <a:lstStyle/>
          <a:p>
            <a:r>
              <a:rPr lang="en-US"/>
              <a:t>Efficiency in practice</a:t>
            </a:r>
          </a:p>
          <a:p>
            <a:pPr lvl="1"/>
            <a:r>
              <a:rPr lang="en-US"/>
              <a:t>100k samples / second</a:t>
            </a:r>
          </a:p>
          <a:p>
            <a:pPr lvl="2"/>
            <a:r>
              <a:rPr lang="en-US"/>
              <a:t>Order of magnitude faster than all other </a:t>
            </a:r>
            <a:br>
              <a:rPr lang="en-US"/>
            </a:br>
            <a:r>
              <a:rPr lang="en-US"/>
              <a:t>maximal Poisson-disk methods compared</a:t>
            </a:r>
          </a:p>
          <a:p>
            <a:pPr lvl="2"/>
            <a:r>
              <a:rPr lang="en-US"/>
              <a:t>except SimpleMPS is 2-3× faster! </a:t>
            </a:r>
          </a:p>
          <a:p>
            <a:r>
              <a:rPr lang="en-US"/>
              <a:t>Open source</a:t>
            </a:r>
          </a:p>
          <a:p>
            <a:pPr lvl="1"/>
            <a:r>
              <a:rPr lang="en-US"/>
              <a:t>https://github.com/samitch/DeterministicMPS </a:t>
            </a:r>
          </a:p>
          <a:p>
            <a:pPr lvl="1"/>
            <a:r>
              <a:rPr lang="en-US"/>
              <a:t>Free for any use </a:t>
            </a:r>
          </a:p>
          <a:p>
            <a:pPr lvl="1"/>
            <a:r>
              <a:rPr lang="en-US"/>
              <a:t>No dependencies. No libraries. Nothing. Just say “no”</a:t>
            </a:r>
          </a:p>
          <a:p>
            <a:pPr lvl="1"/>
            <a:r>
              <a:rPr lang="en-US"/>
              <a:t>Replicates paper figures</a:t>
            </a:r>
          </a:p>
          <a:p>
            <a:r>
              <a:rPr lang="en-US"/>
              <a:t>Code size</a:t>
            </a:r>
          </a:p>
          <a:p>
            <a:pPr lvl="1"/>
            <a:r>
              <a:rPr lang="en-US"/>
              <a:t>Relatively large due to geometric computations</a:t>
            </a:r>
          </a:p>
          <a:p>
            <a:pPr lvl="1"/>
            <a:r>
              <a:rPr lang="en-US"/>
              <a:t>Chock sampling itself small, few dozen lines.</a:t>
            </a: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D2C7-3B72-2E17-B01E-DDE5D2CE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/>
              <a:t>15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9E3EB7-BB1A-FBC8-EFDA-340D3DD0184C}"/>
              </a:ext>
            </a:extLst>
          </p:cNvPr>
          <p:cNvGrpSpPr/>
          <p:nvPr/>
        </p:nvGrpSpPr>
        <p:grpSpPr>
          <a:xfrm>
            <a:off x="6132151" y="381301"/>
            <a:ext cx="5994898" cy="4834115"/>
            <a:chOff x="6132151" y="694343"/>
            <a:chExt cx="5994898" cy="48341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501727-7E84-67D0-B981-81D9BAABE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32151" y="1038520"/>
              <a:ext cx="5994898" cy="4489938"/>
            </a:xfrm>
            <a:prstGeom prst="rect">
              <a:avLst/>
            </a:prstGeom>
          </p:spPr>
        </p:pic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5A0D34D0-4ECF-3BA3-2D8A-7D45C60AA54C}"/>
                </a:ext>
              </a:extLst>
            </p:cNvPr>
            <p:cNvSpPr txBox="1">
              <a:spLocks/>
            </p:cNvSpPr>
            <p:nvPr/>
          </p:nvSpPr>
          <p:spPr>
            <a:xfrm>
              <a:off x="7769470" y="694343"/>
              <a:ext cx="2720259" cy="393389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36" indent="-91436" algn="l" defTabSz="914354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1pPr>
              <a:lvl2pPr marL="384029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2pPr>
              <a:lvl3pPr marL="566900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3pPr>
              <a:lvl4pPr marL="749771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4pPr>
              <a:lvl5pPr marL="932642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2">
                      <a:lumMod val="25000"/>
                    </a:schemeClr>
                  </a:solidFill>
                  <a:latin typeface="Garamond" charset="0"/>
                  <a:ea typeface="Garamond" charset="0"/>
                  <a:cs typeface="Garamond" charset="0"/>
                </a:defRPr>
              </a:lvl5pPr>
              <a:lvl6pPr marL="109994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29993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499925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69991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Verified true MPS 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7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F9950-E6BB-4BB6-FDA7-9C8CAFA9C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D5A8C-5404-AD4D-C3BF-473966450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0058400" cy="5207311"/>
          </a:xfrm>
        </p:spPr>
        <p:txBody>
          <a:bodyPr>
            <a:normAutofit/>
          </a:bodyPr>
          <a:lstStyle/>
          <a:p>
            <a:r>
              <a:rPr lang="en-US"/>
              <a:t>DeterminsticMPS</a:t>
            </a:r>
          </a:p>
          <a:p>
            <a:pPr lvl="1"/>
            <a:r>
              <a:rPr lang="en-US"/>
              <a:t>Embedded surfaces</a:t>
            </a:r>
          </a:p>
          <a:p>
            <a:pPr lvl="1"/>
            <a:r>
              <a:rPr lang="en-US"/>
              <a:t>3D</a:t>
            </a:r>
          </a:p>
          <a:p>
            <a:pPr lvl="1"/>
            <a:r>
              <a:rPr lang="en-US"/>
              <a:t>Need new inverse area transforms</a:t>
            </a:r>
          </a:p>
          <a:p>
            <a:r>
              <a:rPr lang="en-US"/>
              <a:t>Can you prove </a:t>
            </a:r>
          </a:p>
          <a:p>
            <a:pPr lvl="1"/>
            <a:r>
              <a:rPr lang="en-US"/>
              <a:t>Throw darts into a domain, then</a:t>
            </a:r>
            <a:br>
              <a:rPr lang="en-US"/>
            </a:br>
            <a:r>
              <a:rPr lang="en-US"/>
              <a:t>constant fraction accepted?</a:t>
            </a:r>
          </a:p>
          <a:p>
            <a:pPr lvl="1"/>
            <a:r>
              <a:rPr lang="en-US"/>
              <a:t>Serial: SimpleMPS provable expected runtime</a:t>
            </a:r>
          </a:p>
          <a:p>
            <a:pPr lvl="1"/>
            <a:r>
              <a:rPr lang="en-US"/>
              <a:t>Parallel: PixelPie provable expected constant</a:t>
            </a:r>
          </a:p>
          <a:p>
            <a:r>
              <a:rPr lang="en-US"/>
              <a:t>Step blue-noise and non-uniform distributions</a:t>
            </a:r>
          </a:p>
          <a:p>
            <a:pPr lvl="1"/>
            <a:r>
              <a:rPr lang="en-US"/>
              <a:t>Currently </a:t>
            </a:r>
          </a:p>
          <a:p>
            <a:pPr lvl="2"/>
            <a:r>
              <a:rPr lang="en-US"/>
              <a:t>Posteriori optimization, slow</a:t>
            </a:r>
          </a:p>
          <a:p>
            <a:pPr lvl="2"/>
            <a:r>
              <a:rPr lang="en-US"/>
              <a:t>Priori placement </a:t>
            </a:r>
          </a:p>
          <a:p>
            <a:pPr lvl="3"/>
            <a:r>
              <a:rPr lang="en-US"/>
              <a:t>Use chocks to avoid rejections and approximations</a:t>
            </a:r>
          </a:p>
          <a:p>
            <a:pPr lvl="3"/>
            <a:r>
              <a:rPr lang="en-US"/>
              <a:t>Complexity?</a:t>
            </a:r>
          </a:p>
          <a:p>
            <a:pPr lvl="4"/>
            <a:r>
              <a:rPr lang="en-US"/>
              <a:t>Quickly varying distribution = increased #neighbors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1479F-55EC-D384-0F31-5B2B3C0FD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7BD21-F2C5-BB03-3737-3789D37D3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C5A7F-157B-6FB5-2984-BBD16642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/>
              <a:t>17</a:t>
            </a:fld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A6BE746-9CDA-D1A2-8D74-B4709C2E76C2}"/>
              </a:ext>
            </a:extLst>
          </p:cNvPr>
          <p:cNvCxnSpPr/>
          <p:nvPr/>
        </p:nvCxnSpPr>
        <p:spPr>
          <a:xfrm rot="16200000">
            <a:off x="2233073" y="6541196"/>
            <a:ext cx="524218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8A1276-EB8D-1B11-7422-BBB7365FEDA6}"/>
              </a:ext>
            </a:extLst>
          </p:cNvPr>
          <p:cNvCxnSpPr/>
          <p:nvPr/>
        </p:nvCxnSpPr>
        <p:spPr>
          <a:xfrm rot="10800000">
            <a:off x="933250" y="6816372"/>
            <a:ext cx="364845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607A808-745D-9AA2-AC25-8D1698CAEC0B}"/>
              </a:ext>
            </a:extLst>
          </p:cNvPr>
          <p:cNvCxnSpPr/>
          <p:nvPr/>
        </p:nvCxnSpPr>
        <p:spPr>
          <a:xfrm rot="10800000">
            <a:off x="933250" y="5773956"/>
            <a:ext cx="364845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70FD417-7484-4873-B14A-F886EF3B9707}"/>
              </a:ext>
            </a:extLst>
          </p:cNvPr>
          <p:cNvCxnSpPr/>
          <p:nvPr/>
        </p:nvCxnSpPr>
        <p:spPr>
          <a:xfrm rot="10800000">
            <a:off x="933250" y="5252748"/>
            <a:ext cx="364845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6356C57-6BD5-48AC-0328-779A4DACD392}"/>
              </a:ext>
            </a:extLst>
          </p:cNvPr>
          <p:cNvCxnSpPr/>
          <p:nvPr/>
        </p:nvCxnSpPr>
        <p:spPr>
          <a:xfrm rot="10800000">
            <a:off x="933250" y="6295164"/>
            <a:ext cx="364845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E681C29-EC71-AEEB-5DBC-46F7EEC76EBB}"/>
              </a:ext>
            </a:extLst>
          </p:cNvPr>
          <p:cNvCxnSpPr/>
          <p:nvPr/>
        </p:nvCxnSpPr>
        <p:spPr>
          <a:xfrm rot="10800000">
            <a:off x="933250" y="4731540"/>
            <a:ext cx="364845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4386E9A-2797-3897-E296-AE0398605AC7}"/>
              </a:ext>
            </a:extLst>
          </p:cNvPr>
          <p:cNvCxnSpPr/>
          <p:nvPr/>
        </p:nvCxnSpPr>
        <p:spPr>
          <a:xfrm rot="10800000">
            <a:off x="933250" y="4210332"/>
            <a:ext cx="364845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8D0FA47-AB35-A176-20C0-3C75720D84E6}"/>
              </a:ext>
            </a:extLst>
          </p:cNvPr>
          <p:cNvCxnSpPr>
            <a:cxnSpLocks/>
          </p:cNvCxnSpPr>
          <p:nvPr/>
        </p:nvCxnSpPr>
        <p:spPr>
          <a:xfrm>
            <a:off x="933250" y="4210332"/>
            <a:ext cx="0" cy="260604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DE9049C-8770-A1DA-36CB-A4F68F544660}"/>
              </a:ext>
            </a:extLst>
          </p:cNvPr>
          <p:cNvCxnSpPr>
            <a:cxnSpLocks/>
          </p:cNvCxnSpPr>
          <p:nvPr/>
        </p:nvCxnSpPr>
        <p:spPr>
          <a:xfrm>
            <a:off x="4060498" y="4210332"/>
            <a:ext cx="0" cy="260604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3E90600-F268-1696-3E08-DA24103F4862}"/>
              </a:ext>
            </a:extLst>
          </p:cNvPr>
          <p:cNvCxnSpPr>
            <a:cxnSpLocks/>
          </p:cNvCxnSpPr>
          <p:nvPr/>
        </p:nvCxnSpPr>
        <p:spPr>
          <a:xfrm>
            <a:off x="2495182" y="4208740"/>
            <a:ext cx="0" cy="260604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7772460-4463-8EA9-736A-ECA00D3F141A}"/>
              </a:ext>
            </a:extLst>
          </p:cNvPr>
          <p:cNvCxnSpPr>
            <a:cxnSpLocks/>
          </p:cNvCxnSpPr>
          <p:nvPr/>
        </p:nvCxnSpPr>
        <p:spPr>
          <a:xfrm>
            <a:off x="1975666" y="4210332"/>
            <a:ext cx="0" cy="260604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B25C452-41B9-D7C0-42C1-19AF5E8F34B8}"/>
              </a:ext>
            </a:extLst>
          </p:cNvPr>
          <p:cNvCxnSpPr>
            <a:cxnSpLocks/>
          </p:cNvCxnSpPr>
          <p:nvPr/>
        </p:nvCxnSpPr>
        <p:spPr>
          <a:xfrm>
            <a:off x="1454458" y="4210332"/>
            <a:ext cx="0" cy="260604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6B81B73-B896-66D5-CC53-89795124DD69}"/>
              </a:ext>
            </a:extLst>
          </p:cNvPr>
          <p:cNvCxnSpPr>
            <a:cxnSpLocks/>
          </p:cNvCxnSpPr>
          <p:nvPr/>
        </p:nvCxnSpPr>
        <p:spPr>
          <a:xfrm>
            <a:off x="3018082" y="4210332"/>
            <a:ext cx="0" cy="260604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22D5FEE-F68D-B992-B94F-9EC0DFAFF026}"/>
              </a:ext>
            </a:extLst>
          </p:cNvPr>
          <p:cNvCxnSpPr>
            <a:cxnSpLocks/>
          </p:cNvCxnSpPr>
          <p:nvPr/>
        </p:nvCxnSpPr>
        <p:spPr>
          <a:xfrm>
            <a:off x="3539290" y="4210332"/>
            <a:ext cx="0" cy="260604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F44B537-A75A-1CA0-1F1C-5D5580E82EED}"/>
              </a:ext>
            </a:extLst>
          </p:cNvPr>
          <p:cNvCxnSpPr>
            <a:cxnSpLocks/>
          </p:cNvCxnSpPr>
          <p:nvPr/>
        </p:nvCxnSpPr>
        <p:spPr>
          <a:xfrm>
            <a:off x="4581706" y="4210332"/>
            <a:ext cx="0" cy="260604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178A1BD-072A-5B31-A69F-58CB88F3DF75}"/>
              </a:ext>
            </a:extLst>
          </p:cNvPr>
          <p:cNvGrpSpPr/>
          <p:nvPr/>
        </p:nvGrpSpPr>
        <p:grpSpPr>
          <a:xfrm>
            <a:off x="3090988" y="5159133"/>
            <a:ext cx="1478550" cy="1478550"/>
            <a:chOff x="6321536" y="584212"/>
            <a:chExt cx="1478550" cy="1478550"/>
          </a:xfrm>
        </p:grpSpPr>
        <p:sp>
          <p:nvSpPr>
            <p:cNvPr id="131" name="Flowchart: Connector 251">
              <a:extLst>
                <a:ext uri="{FF2B5EF4-FFF2-40B4-BE49-F238E27FC236}">
                  <a16:creationId xmlns:a16="http://schemas.microsoft.com/office/drawing/2014/main" id="{383333F7-43E5-24B1-BC7D-DE3853F39A94}"/>
                </a:ext>
              </a:extLst>
            </p:cNvPr>
            <p:cNvSpPr/>
            <p:nvPr/>
          </p:nvSpPr>
          <p:spPr>
            <a:xfrm rot="10800000">
              <a:off x="6321536" y="584212"/>
              <a:ext cx="1478550" cy="1478550"/>
            </a:xfrm>
            <a:prstGeom prst="flowChartConnector">
              <a:avLst/>
            </a:prstGeom>
            <a:solidFill>
              <a:srgbClr val="00B050">
                <a:alpha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8F3E814-0E76-5D8B-6462-4B51FF8013DA}"/>
                </a:ext>
              </a:extLst>
            </p:cNvPr>
            <p:cNvSpPr/>
            <p:nvPr/>
          </p:nvSpPr>
          <p:spPr>
            <a:xfrm rot="10800000">
              <a:off x="7049916" y="1312592"/>
              <a:ext cx="18288" cy="18288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A04748-A88F-9622-7F45-E9080EC1F426}"/>
              </a:ext>
            </a:extLst>
          </p:cNvPr>
          <p:cNvGrpSpPr/>
          <p:nvPr/>
        </p:nvGrpSpPr>
        <p:grpSpPr>
          <a:xfrm>
            <a:off x="1060862" y="4262057"/>
            <a:ext cx="1478550" cy="1478550"/>
            <a:chOff x="6321536" y="584212"/>
            <a:chExt cx="1478550" cy="1478550"/>
          </a:xfrm>
        </p:grpSpPr>
        <p:sp>
          <p:nvSpPr>
            <p:cNvPr id="129" name="Flowchart: Connector 251">
              <a:extLst>
                <a:ext uri="{FF2B5EF4-FFF2-40B4-BE49-F238E27FC236}">
                  <a16:creationId xmlns:a16="http://schemas.microsoft.com/office/drawing/2014/main" id="{525F521A-6450-80FA-911A-FDC26CD1E0A8}"/>
                </a:ext>
              </a:extLst>
            </p:cNvPr>
            <p:cNvSpPr/>
            <p:nvPr/>
          </p:nvSpPr>
          <p:spPr>
            <a:xfrm rot="10800000">
              <a:off x="6321536" y="584212"/>
              <a:ext cx="1478550" cy="1478550"/>
            </a:xfrm>
            <a:prstGeom prst="flowChartConnector">
              <a:avLst/>
            </a:prstGeom>
            <a:solidFill>
              <a:srgbClr val="00B050">
                <a:alpha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35FB0A7-9456-A7A3-28CB-250C20FC5D4E}"/>
                </a:ext>
              </a:extLst>
            </p:cNvPr>
            <p:cNvSpPr/>
            <p:nvPr/>
          </p:nvSpPr>
          <p:spPr>
            <a:xfrm rot="10800000">
              <a:off x="7049916" y="1312592"/>
              <a:ext cx="18288" cy="18288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C70A9C4-5931-62A9-4305-29EA3E456B68}"/>
              </a:ext>
            </a:extLst>
          </p:cNvPr>
          <p:cNvGrpSpPr/>
          <p:nvPr/>
        </p:nvGrpSpPr>
        <p:grpSpPr>
          <a:xfrm>
            <a:off x="1686706" y="5279365"/>
            <a:ext cx="1478550" cy="1478550"/>
            <a:chOff x="6321536" y="584212"/>
            <a:chExt cx="1478550" cy="1478550"/>
          </a:xfrm>
        </p:grpSpPr>
        <p:sp>
          <p:nvSpPr>
            <p:cNvPr id="127" name="Flowchart: Connector 251">
              <a:extLst>
                <a:ext uri="{FF2B5EF4-FFF2-40B4-BE49-F238E27FC236}">
                  <a16:creationId xmlns:a16="http://schemas.microsoft.com/office/drawing/2014/main" id="{A807DB70-8478-4972-A0FF-10CB71A0BB26}"/>
                </a:ext>
              </a:extLst>
            </p:cNvPr>
            <p:cNvSpPr/>
            <p:nvPr/>
          </p:nvSpPr>
          <p:spPr>
            <a:xfrm rot="10800000">
              <a:off x="6321536" y="584212"/>
              <a:ext cx="1478550" cy="1478550"/>
            </a:xfrm>
            <a:prstGeom prst="flowChartConnector">
              <a:avLst/>
            </a:prstGeom>
            <a:solidFill>
              <a:srgbClr val="00B050">
                <a:alpha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2B53E82D-3185-A42B-3909-B8CF12576AF3}"/>
                </a:ext>
              </a:extLst>
            </p:cNvPr>
            <p:cNvSpPr/>
            <p:nvPr/>
          </p:nvSpPr>
          <p:spPr>
            <a:xfrm rot="10800000">
              <a:off x="7049916" y="1312592"/>
              <a:ext cx="18288" cy="18288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3B6F0EFB-4950-4CCB-BACB-E542CB508D94}"/>
              </a:ext>
            </a:extLst>
          </p:cNvPr>
          <p:cNvSpPr>
            <a:spLocks noChangeAspect="1"/>
          </p:cNvSpPr>
          <p:nvPr/>
        </p:nvSpPr>
        <p:spPr>
          <a:xfrm rot="10800000">
            <a:off x="977120" y="4379876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94141C6-674B-42B9-2200-C16FDDF6ECDA}"/>
              </a:ext>
            </a:extLst>
          </p:cNvPr>
          <p:cNvSpPr>
            <a:spLocks noChangeAspect="1"/>
          </p:cNvSpPr>
          <p:nvPr/>
        </p:nvSpPr>
        <p:spPr>
          <a:xfrm rot="10800000">
            <a:off x="1747197" y="4585734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5F10A69-0ED7-730A-63D8-95D53CD17864}"/>
              </a:ext>
            </a:extLst>
          </p:cNvPr>
          <p:cNvSpPr>
            <a:spLocks noChangeAspect="1"/>
          </p:cNvSpPr>
          <p:nvPr/>
        </p:nvSpPr>
        <p:spPr>
          <a:xfrm rot="10800000">
            <a:off x="2430142" y="4350304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1B50D7F-C100-027B-6FFF-718AA04D911E}"/>
              </a:ext>
            </a:extLst>
          </p:cNvPr>
          <p:cNvSpPr>
            <a:spLocks noChangeAspect="1"/>
          </p:cNvSpPr>
          <p:nvPr/>
        </p:nvSpPr>
        <p:spPr>
          <a:xfrm rot="10800000">
            <a:off x="2829712" y="4673083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814134A-1371-6835-C20C-7E1086C64CEC}"/>
              </a:ext>
            </a:extLst>
          </p:cNvPr>
          <p:cNvSpPr>
            <a:spLocks noChangeAspect="1"/>
          </p:cNvSpPr>
          <p:nvPr/>
        </p:nvSpPr>
        <p:spPr>
          <a:xfrm rot="10800000">
            <a:off x="4464506" y="4569542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3ECA2D1-E568-ECDE-E7F9-D3DD37345508}"/>
              </a:ext>
            </a:extLst>
          </p:cNvPr>
          <p:cNvSpPr>
            <a:spLocks noChangeAspect="1"/>
          </p:cNvSpPr>
          <p:nvPr/>
        </p:nvSpPr>
        <p:spPr>
          <a:xfrm rot="10800000">
            <a:off x="3766378" y="4569541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DE05AD4-FA8D-36F2-44CF-9CD82EF2F92E}"/>
              </a:ext>
            </a:extLst>
          </p:cNvPr>
          <p:cNvSpPr>
            <a:spLocks noChangeAspect="1"/>
          </p:cNvSpPr>
          <p:nvPr/>
        </p:nvSpPr>
        <p:spPr>
          <a:xfrm rot="10800000">
            <a:off x="3172901" y="5182735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787CD9A-CEFF-817A-DD11-2A012216E116}"/>
              </a:ext>
            </a:extLst>
          </p:cNvPr>
          <p:cNvSpPr>
            <a:spLocks noChangeAspect="1"/>
          </p:cNvSpPr>
          <p:nvPr/>
        </p:nvSpPr>
        <p:spPr>
          <a:xfrm rot="10800000">
            <a:off x="2661756" y="4789996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A41F00C-BA61-2646-33CA-679E032615D6}"/>
              </a:ext>
            </a:extLst>
          </p:cNvPr>
          <p:cNvSpPr>
            <a:spLocks noChangeAspect="1"/>
          </p:cNvSpPr>
          <p:nvPr/>
        </p:nvSpPr>
        <p:spPr>
          <a:xfrm rot="10800000">
            <a:off x="2626337" y="6619396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38EFAE4-3D60-EB7B-965B-2CF3DBADE34F}"/>
              </a:ext>
            </a:extLst>
          </p:cNvPr>
          <p:cNvSpPr>
            <a:spLocks noChangeAspect="1"/>
          </p:cNvSpPr>
          <p:nvPr/>
        </p:nvSpPr>
        <p:spPr>
          <a:xfrm rot="10800000">
            <a:off x="1592812" y="6584852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CB3F3B4-B50E-6A8B-227B-8C1976E2668E}"/>
              </a:ext>
            </a:extLst>
          </p:cNvPr>
          <p:cNvSpPr>
            <a:spLocks noChangeAspect="1"/>
          </p:cNvSpPr>
          <p:nvPr/>
        </p:nvSpPr>
        <p:spPr>
          <a:xfrm rot="10800000">
            <a:off x="2187355" y="4956673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B715954-5F4D-3B83-EDD1-D06EB38C6A19}"/>
              </a:ext>
            </a:extLst>
          </p:cNvPr>
          <p:cNvSpPr>
            <a:spLocks noChangeAspect="1"/>
          </p:cNvSpPr>
          <p:nvPr/>
        </p:nvSpPr>
        <p:spPr>
          <a:xfrm rot="10800000">
            <a:off x="1419242" y="5135853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9949A36-32EB-0E9D-E5B3-743893CC70A8}"/>
              </a:ext>
            </a:extLst>
          </p:cNvPr>
          <p:cNvSpPr>
            <a:spLocks noChangeAspect="1"/>
          </p:cNvSpPr>
          <p:nvPr/>
        </p:nvSpPr>
        <p:spPr>
          <a:xfrm rot="10800000">
            <a:off x="1071223" y="5521390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35E19A9-AF70-AF10-C2B5-8DF3DB99B9EB}"/>
              </a:ext>
            </a:extLst>
          </p:cNvPr>
          <p:cNvSpPr>
            <a:spLocks noChangeAspect="1"/>
          </p:cNvSpPr>
          <p:nvPr/>
        </p:nvSpPr>
        <p:spPr>
          <a:xfrm rot="10800000">
            <a:off x="3412946" y="4281967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CF68508-3C60-67A9-93BB-FDD6EFECB98A}"/>
              </a:ext>
            </a:extLst>
          </p:cNvPr>
          <p:cNvSpPr>
            <a:spLocks noChangeAspect="1"/>
          </p:cNvSpPr>
          <p:nvPr/>
        </p:nvSpPr>
        <p:spPr>
          <a:xfrm rot="10800000">
            <a:off x="3837656" y="5208597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B1FAE01-432A-98D1-63F1-E2E79048092A}"/>
              </a:ext>
            </a:extLst>
          </p:cNvPr>
          <p:cNvSpPr>
            <a:spLocks noChangeAspect="1"/>
          </p:cNvSpPr>
          <p:nvPr/>
        </p:nvSpPr>
        <p:spPr>
          <a:xfrm rot="10800000">
            <a:off x="3398426" y="5595304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84E4A5B-46F6-8065-D9D4-6B835C4FD10E}"/>
              </a:ext>
            </a:extLst>
          </p:cNvPr>
          <p:cNvSpPr>
            <a:spLocks noChangeAspect="1"/>
          </p:cNvSpPr>
          <p:nvPr/>
        </p:nvSpPr>
        <p:spPr>
          <a:xfrm rot="10800000">
            <a:off x="4503065" y="4861034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4BEBDA4-545D-66D8-CE59-3237A2BFF933}"/>
              </a:ext>
            </a:extLst>
          </p:cNvPr>
          <p:cNvSpPr>
            <a:spLocks noChangeAspect="1"/>
          </p:cNvSpPr>
          <p:nvPr/>
        </p:nvSpPr>
        <p:spPr>
          <a:xfrm rot="10800000">
            <a:off x="2713699" y="5611142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ED93E199-49E7-0280-7E35-0FF76FE57460}"/>
              </a:ext>
            </a:extLst>
          </p:cNvPr>
          <p:cNvSpPr>
            <a:spLocks noChangeAspect="1"/>
          </p:cNvSpPr>
          <p:nvPr/>
        </p:nvSpPr>
        <p:spPr>
          <a:xfrm rot="10800000">
            <a:off x="2731414" y="6200494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B2A6C23-2F76-34C1-A3A4-6947401F2B09}"/>
              </a:ext>
            </a:extLst>
          </p:cNvPr>
          <p:cNvSpPr>
            <a:spLocks noChangeAspect="1"/>
          </p:cNvSpPr>
          <p:nvPr/>
        </p:nvSpPr>
        <p:spPr>
          <a:xfrm rot="10800000">
            <a:off x="2184616" y="6447774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CB4B831-4A59-5C4B-C8B8-5D3FFD29AC10}"/>
              </a:ext>
            </a:extLst>
          </p:cNvPr>
          <p:cNvSpPr>
            <a:spLocks noChangeAspect="1"/>
          </p:cNvSpPr>
          <p:nvPr/>
        </p:nvSpPr>
        <p:spPr>
          <a:xfrm rot="10800000">
            <a:off x="1905234" y="5623823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873B251-2408-59BF-2586-72F988C98C9F}"/>
              </a:ext>
            </a:extLst>
          </p:cNvPr>
          <p:cNvSpPr>
            <a:spLocks noChangeAspect="1"/>
          </p:cNvSpPr>
          <p:nvPr/>
        </p:nvSpPr>
        <p:spPr>
          <a:xfrm rot="10800000">
            <a:off x="1583667" y="5910998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06E4A3F-9679-689B-A872-77158B55DEC2}"/>
              </a:ext>
            </a:extLst>
          </p:cNvPr>
          <p:cNvSpPr>
            <a:spLocks noChangeAspect="1"/>
          </p:cNvSpPr>
          <p:nvPr/>
        </p:nvSpPr>
        <p:spPr>
          <a:xfrm rot="10800000">
            <a:off x="2310981" y="5719920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6282EE6-B2B1-D82A-4FF6-6B2038612B96}"/>
              </a:ext>
            </a:extLst>
          </p:cNvPr>
          <p:cNvSpPr>
            <a:spLocks noChangeAspect="1"/>
          </p:cNvSpPr>
          <p:nvPr/>
        </p:nvSpPr>
        <p:spPr>
          <a:xfrm rot="10800000">
            <a:off x="3474097" y="5992360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17C7180-8B93-CECA-6F1F-1EA9254D079D}"/>
              </a:ext>
            </a:extLst>
          </p:cNvPr>
          <p:cNvSpPr>
            <a:spLocks noChangeAspect="1"/>
          </p:cNvSpPr>
          <p:nvPr/>
        </p:nvSpPr>
        <p:spPr>
          <a:xfrm rot="10800000">
            <a:off x="3904181" y="5417404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8FE8C10-6150-C7EC-40D1-0C65B9652F57}"/>
              </a:ext>
            </a:extLst>
          </p:cNvPr>
          <p:cNvSpPr>
            <a:spLocks noChangeAspect="1"/>
          </p:cNvSpPr>
          <p:nvPr/>
        </p:nvSpPr>
        <p:spPr>
          <a:xfrm rot="10800000">
            <a:off x="4473650" y="5428389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09205BA-A8DF-6FCD-85D6-831E71B4197F}"/>
              </a:ext>
            </a:extLst>
          </p:cNvPr>
          <p:cNvSpPr>
            <a:spLocks noChangeAspect="1"/>
          </p:cNvSpPr>
          <p:nvPr/>
        </p:nvSpPr>
        <p:spPr>
          <a:xfrm rot="10800000">
            <a:off x="4185213" y="6396066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1422468-CE49-3FAA-2D9E-76BB52328EB9}"/>
              </a:ext>
            </a:extLst>
          </p:cNvPr>
          <p:cNvSpPr>
            <a:spLocks noChangeAspect="1"/>
          </p:cNvSpPr>
          <p:nvPr/>
        </p:nvSpPr>
        <p:spPr>
          <a:xfrm rot="10800000">
            <a:off x="3705204" y="6703470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A4BBD86-6FAD-9732-7FD9-CA145DA121EE}"/>
              </a:ext>
            </a:extLst>
          </p:cNvPr>
          <p:cNvSpPr>
            <a:spLocks noChangeAspect="1"/>
          </p:cNvSpPr>
          <p:nvPr/>
        </p:nvSpPr>
        <p:spPr>
          <a:xfrm rot="10800000">
            <a:off x="3216465" y="6584153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448B32B-A9C5-CC22-4627-858021E396A3}"/>
              </a:ext>
            </a:extLst>
          </p:cNvPr>
          <p:cNvSpPr>
            <a:spLocks noChangeAspect="1"/>
          </p:cNvSpPr>
          <p:nvPr/>
        </p:nvSpPr>
        <p:spPr>
          <a:xfrm rot="10800000">
            <a:off x="1336094" y="6200749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981CF14-90A4-FB64-FD76-D2F034396FEE}"/>
              </a:ext>
            </a:extLst>
          </p:cNvPr>
          <p:cNvSpPr>
            <a:spLocks noChangeAspect="1"/>
          </p:cNvSpPr>
          <p:nvPr/>
        </p:nvSpPr>
        <p:spPr>
          <a:xfrm rot="10800000">
            <a:off x="1399713" y="6535648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2A9AC8A-E399-5756-6939-61C6DE5A40DE}"/>
              </a:ext>
            </a:extLst>
          </p:cNvPr>
          <p:cNvSpPr>
            <a:spLocks noChangeAspect="1"/>
          </p:cNvSpPr>
          <p:nvPr/>
        </p:nvSpPr>
        <p:spPr>
          <a:xfrm rot="10800000">
            <a:off x="4542386" y="6207098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A297744-D3CC-E228-C17A-41F0538CDE62}"/>
              </a:ext>
            </a:extLst>
          </p:cNvPr>
          <p:cNvGrpSpPr/>
          <p:nvPr/>
        </p:nvGrpSpPr>
        <p:grpSpPr>
          <a:xfrm>
            <a:off x="5779570" y="4374924"/>
            <a:ext cx="2286000" cy="2286000"/>
            <a:chOff x="6400800" y="914400"/>
            <a:chExt cx="2286000" cy="2286000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0083963-A389-19C6-FA98-AB76ABF90822}"/>
                </a:ext>
              </a:extLst>
            </p:cNvPr>
            <p:cNvCxnSpPr>
              <a:cxnSpLocks/>
            </p:cNvCxnSpPr>
            <p:nvPr/>
          </p:nvCxnSpPr>
          <p:spPr>
            <a:xfrm>
              <a:off x="6400800" y="914400"/>
              <a:ext cx="0" cy="22860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E4810A2-5576-EB40-B126-B143A640E351}"/>
                </a:ext>
              </a:extLst>
            </p:cNvPr>
            <p:cNvCxnSpPr>
              <a:cxnSpLocks/>
            </p:cNvCxnSpPr>
            <p:nvPr/>
          </p:nvCxnSpPr>
          <p:spPr>
            <a:xfrm>
              <a:off x="8686800" y="914400"/>
              <a:ext cx="0" cy="22860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CD5E22D-1B97-4D0D-2A0B-28AA338DE25D}"/>
                </a:ext>
              </a:extLst>
            </p:cNvPr>
            <p:cNvCxnSpPr>
              <a:cxnSpLocks/>
            </p:cNvCxnSpPr>
            <p:nvPr/>
          </p:nvCxnSpPr>
          <p:spPr>
            <a:xfrm>
              <a:off x="6400800" y="914400"/>
              <a:ext cx="228600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F230F54-07A4-0295-51AC-34EA17B39F9A}"/>
                </a:ext>
              </a:extLst>
            </p:cNvPr>
            <p:cNvCxnSpPr>
              <a:cxnSpLocks/>
            </p:cNvCxnSpPr>
            <p:nvPr/>
          </p:nvCxnSpPr>
          <p:spPr>
            <a:xfrm>
              <a:off x="6400800" y="3200400"/>
              <a:ext cx="228600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95" name="Pie 94">
            <a:extLst>
              <a:ext uri="{FF2B5EF4-FFF2-40B4-BE49-F238E27FC236}">
                <a16:creationId xmlns:a16="http://schemas.microsoft.com/office/drawing/2014/main" id="{388DE3EA-007E-D267-DFA4-75482511404D}"/>
              </a:ext>
            </a:extLst>
          </p:cNvPr>
          <p:cNvSpPr>
            <a:spLocks noChangeAspect="1"/>
          </p:cNvSpPr>
          <p:nvPr/>
        </p:nvSpPr>
        <p:spPr>
          <a:xfrm>
            <a:off x="1565181" y="-571323"/>
            <a:ext cx="6449223" cy="6449223"/>
          </a:xfrm>
          <a:prstGeom prst="pie">
            <a:avLst>
              <a:gd name="adj1" fmla="val 1686122"/>
              <a:gd name="adj2" fmla="val 4601242"/>
            </a:avLst>
          </a:prstGeom>
          <a:solidFill>
            <a:srgbClr val="00B050">
              <a:alpha val="40000"/>
            </a:srgb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894DD52-8DBB-0251-7304-760D0E6A669B}"/>
              </a:ext>
            </a:extLst>
          </p:cNvPr>
          <p:cNvSpPr/>
          <p:nvPr/>
        </p:nvSpPr>
        <p:spPr>
          <a:xfrm>
            <a:off x="4719735" y="2088925"/>
            <a:ext cx="3726835" cy="211981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40F9DA9-510D-375B-8D11-AC6A5016753C}"/>
              </a:ext>
            </a:extLst>
          </p:cNvPr>
          <p:cNvSpPr/>
          <p:nvPr/>
        </p:nvSpPr>
        <p:spPr>
          <a:xfrm>
            <a:off x="4853086" y="2241325"/>
            <a:ext cx="763646" cy="52831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90A2DF2-CE57-F024-4D17-F37FB675539E}"/>
              </a:ext>
            </a:extLst>
          </p:cNvPr>
          <p:cNvSpPr>
            <a:spLocks noChangeAspect="1"/>
          </p:cNvSpPr>
          <p:nvPr/>
        </p:nvSpPr>
        <p:spPr>
          <a:xfrm rot="10800000">
            <a:off x="6679721" y="5302252"/>
            <a:ext cx="45720" cy="4572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D6C5255-A8BB-483E-951F-C374ABE9CE96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913045" y="4371767"/>
            <a:ext cx="615392" cy="97925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153E718-8FF0-9D49-CEE8-0869963B4D70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5776693" y="5346474"/>
            <a:ext cx="1140247" cy="386291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0870E41-DD4B-6BFC-F204-F355D4FF02BB}"/>
              </a:ext>
            </a:extLst>
          </p:cNvPr>
          <p:cNvCxnSpPr>
            <a:cxnSpLocks/>
          </p:cNvCxnSpPr>
          <p:nvPr/>
        </p:nvCxnSpPr>
        <p:spPr>
          <a:xfrm flipH="1">
            <a:off x="4431822" y="4705160"/>
            <a:ext cx="1196372" cy="190374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ot"/>
            <a:miter lim="800000"/>
            <a:headEnd type="arrow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BF7BFBA-342F-04D0-D760-297D7D1CD481}"/>
              </a:ext>
            </a:extLst>
          </p:cNvPr>
          <p:cNvCxnSpPr>
            <a:cxnSpLocks/>
          </p:cNvCxnSpPr>
          <p:nvPr/>
        </p:nvCxnSpPr>
        <p:spPr>
          <a:xfrm flipH="1">
            <a:off x="4429300" y="6455049"/>
            <a:ext cx="1177079" cy="15385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ot"/>
            <a:miter lim="800000"/>
            <a:headEnd type="arrow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2FC4DB1-7A05-CD36-116F-A9A8744102CF}"/>
              </a:ext>
            </a:extLst>
          </p:cNvPr>
          <p:cNvCxnSpPr>
            <a:cxnSpLocks noChangeAspect="1"/>
          </p:cNvCxnSpPr>
          <p:nvPr/>
        </p:nvCxnSpPr>
        <p:spPr>
          <a:xfrm>
            <a:off x="6774807" y="5185751"/>
            <a:ext cx="144588" cy="1644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388838C-7E7E-5731-97CE-B154FDD3ED02}"/>
              </a:ext>
            </a:extLst>
          </p:cNvPr>
          <p:cNvCxnSpPr>
            <a:cxnSpLocks/>
          </p:cNvCxnSpPr>
          <p:nvPr/>
        </p:nvCxnSpPr>
        <p:spPr>
          <a:xfrm>
            <a:off x="7528437" y="4379876"/>
            <a:ext cx="526344" cy="228104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90E97D3-AA57-0188-7624-65EB8AE792CE}"/>
              </a:ext>
            </a:extLst>
          </p:cNvPr>
          <p:cNvCxnSpPr>
            <a:cxnSpLocks/>
          </p:cNvCxnSpPr>
          <p:nvPr/>
        </p:nvCxnSpPr>
        <p:spPr>
          <a:xfrm>
            <a:off x="6916220" y="5346474"/>
            <a:ext cx="1144936" cy="131445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1DF0D8F-E092-58AF-1BCA-51EEB87B79F4}"/>
              </a:ext>
            </a:extLst>
          </p:cNvPr>
          <p:cNvCxnSpPr>
            <a:cxnSpLocks/>
          </p:cNvCxnSpPr>
          <p:nvPr/>
        </p:nvCxnSpPr>
        <p:spPr>
          <a:xfrm>
            <a:off x="5782448" y="5738209"/>
            <a:ext cx="2286297" cy="92271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9E2392-10D5-BDB3-63AC-660D4DB9AE83}"/>
              </a:ext>
            </a:extLst>
          </p:cNvPr>
          <p:cNvGrpSpPr/>
          <p:nvPr/>
        </p:nvGrpSpPr>
        <p:grpSpPr>
          <a:xfrm>
            <a:off x="8650303" y="2531583"/>
            <a:ext cx="3200400" cy="2172590"/>
            <a:chOff x="1828800" y="1828800"/>
            <a:chExt cx="3200400" cy="2172590"/>
          </a:xfrm>
        </p:grpSpPr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FF56F5C2-87AF-1ACB-0DEB-2938B9A4574C}"/>
                </a:ext>
              </a:extLst>
            </p:cNvPr>
            <p:cNvSpPr/>
            <p:nvPr/>
          </p:nvSpPr>
          <p:spPr>
            <a:xfrm>
              <a:off x="2743199" y="2743200"/>
              <a:ext cx="2285999" cy="914381"/>
            </a:xfrm>
            <a:prstGeom prst="triangle">
              <a:avLst>
                <a:gd name="adj" fmla="val 0"/>
              </a:avLst>
            </a:prstGeom>
            <a:solidFill>
              <a:srgbClr val="F6C1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4D68B1-9395-FEE3-E3D6-95EE1C668D38}"/>
                </a:ext>
              </a:extLst>
            </p:cNvPr>
            <p:cNvSpPr/>
            <p:nvPr/>
          </p:nvSpPr>
          <p:spPr>
            <a:xfrm>
              <a:off x="1828800" y="1828800"/>
              <a:ext cx="1828800" cy="18288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88742BD-C80C-790B-9131-3512B949DA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7480" y="2697480"/>
              <a:ext cx="91440" cy="9144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E0F08-010A-8451-D6BD-AC4043D0DFA1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2743200"/>
              <a:ext cx="0" cy="9144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174F628-D524-F0C0-7969-A4C6659122E7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3657600"/>
              <a:ext cx="228600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4220151-96DB-AE8E-5D09-6B815E8EE8C4}"/>
                </a:ext>
              </a:extLst>
            </p:cNvPr>
            <p:cNvCxnSpPr/>
            <p:nvPr/>
          </p:nvCxnSpPr>
          <p:spPr>
            <a:xfrm>
              <a:off x="2743200" y="2743200"/>
              <a:ext cx="2286000" cy="9144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8899A3-5253-FDB9-0E8A-A885CD6BEF88}"/>
                </a:ext>
              </a:extLst>
            </p:cNvPr>
            <p:cNvSpPr txBox="1"/>
            <p:nvPr/>
          </p:nvSpPr>
          <p:spPr>
            <a:xfrm rot="1312768">
              <a:off x="3852543" y="2886195"/>
              <a:ext cx="470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ray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3B4D1D-511A-2F75-A721-20AB5CFD0B2A}"/>
                </a:ext>
              </a:extLst>
            </p:cNvPr>
            <p:cNvSpPr txBox="1"/>
            <p:nvPr/>
          </p:nvSpPr>
          <p:spPr>
            <a:xfrm>
              <a:off x="3335571" y="3632058"/>
              <a:ext cx="910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tangent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CEC630-1E7B-407B-3F99-D7748BB2CE39}"/>
                </a:ext>
              </a:extLst>
            </p:cNvPr>
            <p:cNvSpPr txBox="1"/>
            <p:nvPr/>
          </p:nvSpPr>
          <p:spPr>
            <a:xfrm>
              <a:off x="3657600" y="2399889"/>
              <a:ext cx="678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</a:rPr>
                <a:t>circle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080359-7F66-BBC6-E247-B6E4EFA65A8D}"/>
                </a:ext>
              </a:extLst>
            </p:cNvPr>
            <p:cNvSpPr txBox="1"/>
            <p:nvPr/>
          </p:nvSpPr>
          <p:spPr>
            <a:xfrm>
              <a:off x="3470287" y="3244334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chock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51FD16-8400-D373-971B-C1AF69A625CB}"/>
              </a:ext>
            </a:extLst>
          </p:cNvPr>
          <p:cNvGrpSpPr/>
          <p:nvPr/>
        </p:nvGrpSpPr>
        <p:grpSpPr>
          <a:xfrm>
            <a:off x="8454573" y="1281697"/>
            <a:ext cx="3674712" cy="1769406"/>
            <a:chOff x="6113471" y="1796417"/>
            <a:chExt cx="3674712" cy="17694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5E62F7-CEE9-C985-D3A8-B6446F76A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113471" y="1796417"/>
              <a:ext cx="3674712" cy="1769406"/>
            </a:xfrm>
            <a:prstGeom prst="rect">
              <a:avLst/>
            </a:prstGeom>
          </p:spPr>
        </p:pic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87A4D18E-062F-5F00-95A5-D029B48E6B9A}"/>
                </a:ext>
              </a:extLst>
            </p:cNvPr>
            <p:cNvSpPr txBox="1"/>
            <p:nvPr/>
          </p:nvSpPr>
          <p:spPr>
            <a:xfrm>
              <a:off x="8164522" y="2838911"/>
              <a:ext cx="861661" cy="4370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chock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D0E0A4-137A-91E3-59E4-3CFFF90A0572}"/>
              </a:ext>
            </a:extLst>
          </p:cNvPr>
          <p:cNvSpPr txBox="1"/>
          <p:nvPr/>
        </p:nvSpPr>
        <p:spPr>
          <a:xfrm>
            <a:off x="762421" y="817790"/>
            <a:ext cx="9995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“Il semble que la perfection soit atteinte non quand il n'y a plus rien à ajouter, mais quand il n'y a plus rien à retrancher.”</a:t>
            </a:r>
          </a:p>
          <a:p>
            <a:r>
              <a:rPr lang="en-US" sz="1400"/>
              <a:t>“Perfection is achieved, not when there is nothing more to add, but when there is nothing left to take away.”</a:t>
            </a:r>
          </a:p>
          <a:p>
            <a:br>
              <a:rPr lang="en-US" sz="1400"/>
            </a:br>
            <a:r>
              <a:rPr lang="en-US" sz="1400"/>
              <a:t>― </a:t>
            </a:r>
            <a:r>
              <a:rPr lang="en-US" sz="1400" b="1"/>
              <a:t>Antoine de Saint-Exupéry, </a:t>
            </a:r>
            <a:r>
              <a:rPr lang="en-US" sz="1400" b="1">
                <a:hlinkClick r:id="rId4"/>
              </a:rPr>
              <a:t>Airman's Odyssey</a:t>
            </a:r>
            <a:endParaRPr lang="en-US" sz="140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E71E519-1264-E2E5-B43B-01E8328B0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62" y="1953855"/>
            <a:ext cx="7393823" cy="21926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C870E9-C22F-F945-4E7D-348735823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947537"/>
            <a:ext cx="10058400" cy="1254521"/>
          </a:xfrm>
        </p:spPr>
        <p:txBody>
          <a:bodyPr>
            <a:normAutofit/>
          </a:bodyPr>
          <a:lstStyle/>
          <a:p>
            <a:r>
              <a:rPr lang="en-US"/>
              <a:t>Open source</a:t>
            </a:r>
          </a:p>
          <a:p>
            <a:pPr lvl="1"/>
            <a:r>
              <a:rPr lang="en-US"/>
              <a:t>https://github.com/samitch/DeterministicMPS </a:t>
            </a:r>
          </a:p>
          <a:p>
            <a:pPr lvl="1"/>
            <a:r>
              <a:rPr lang="en-US"/>
              <a:t>Free for any use</a:t>
            </a:r>
          </a:p>
        </p:txBody>
      </p:sp>
    </p:spTree>
    <p:extLst>
      <p:ext uri="{BB962C8B-B14F-4D97-AF65-F5344CB8AC3E}">
        <p14:creationId xmlns:p14="http://schemas.microsoft.com/office/powerpoint/2010/main" val="23413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4EA52-55AE-A84D-9E02-06D5FEF6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Deterministic Linear Time for Maximal Poisson-Disk Sampling</a:t>
            </a:r>
            <a:br>
              <a:rPr lang="en-US"/>
            </a:br>
            <a:r>
              <a:rPr lang="en-US"/>
              <a:t>using Chocks without Rejection or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E0986-9278-A74A-B896-874FD40C6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4"/>
            <a:ext cx="10058400" cy="5116650"/>
          </a:xfrm>
        </p:spPr>
        <p:txBody>
          <a:bodyPr>
            <a:normAutofit/>
          </a:bodyPr>
          <a:lstStyle/>
          <a:p>
            <a:r>
              <a:rPr lang="en-US"/>
              <a:t>What’s new?</a:t>
            </a:r>
          </a:p>
          <a:p>
            <a:pPr lvl="1"/>
            <a:r>
              <a:rPr lang="en-US"/>
              <a:t>Chock geometry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marL="201159" lvl="1" indent="0">
              <a:buNone/>
            </a:pPr>
            <a:endParaRPr lang="en-US"/>
          </a:p>
          <a:p>
            <a:pPr marL="201159" lvl="1" indent="0">
              <a:buNone/>
            </a:pPr>
            <a:endParaRPr lang="en-US"/>
          </a:p>
          <a:p>
            <a:pPr lvl="1"/>
            <a:r>
              <a:rPr lang="en-US"/>
              <a:t>Uniform sampling within a chock</a:t>
            </a:r>
          </a:p>
          <a:p>
            <a:pPr lvl="2"/>
            <a:r>
              <a:rPr lang="en-US"/>
              <a:t>Enabled by inverse transform of area formula</a:t>
            </a:r>
          </a:p>
          <a:p>
            <a:pPr lvl="1"/>
            <a:r>
              <a:rPr lang="en-US"/>
              <a:t>Best-possible worst-case time</a:t>
            </a:r>
            <a:br>
              <a:rPr lang="en-US"/>
            </a:br>
            <a:r>
              <a:rPr lang="en-US"/>
              <a:t>MPS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0EC8C-78EF-4146-854D-DA4120E3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AA2DC9-D391-F603-369A-7A4C5771435F}"/>
              </a:ext>
            </a:extLst>
          </p:cNvPr>
          <p:cNvGrpSpPr/>
          <p:nvPr/>
        </p:nvGrpSpPr>
        <p:grpSpPr>
          <a:xfrm>
            <a:off x="6346306" y="1177310"/>
            <a:ext cx="3674712" cy="1769406"/>
            <a:chOff x="6113471" y="1796417"/>
            <a:chExt cx="3674712" cy="17694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9E6BAB-B67A-3FD1-339B-F206AF612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113471" y="1796417"/>
              <a:ext cx="3674712" cy="1769406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8ED3E940-6DA5-F30E-9B64-98DE3B46DEAC}"/>
                </a:ext>
              </a:extLst>
            </p:cNvPr>
            <p:cNvSpPr txBox="1"/>
            <p:nvPr/>
          </p:nvSpPr>
          <p:spPr>
            <a:xfrm>
              <a:off x="8164522" y="2838911"/>
              <a:ext cx="861661" cy="4370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chock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6F6092-3D59-8233-0CE6-F6993D33F97A}"/>
              </a:ext>
            </a:extLst>
          </p:cNvPr>
          <p:cNvGrpSpPr/>
          <p:nvPr/>
        </p:nvGrpSpPr>
        <p:grpSpPr>
          <a:xfrm>
            <a:off x="6346306" y="3028969"/>
            <a:ext cx="3200400" cy="2172590"/>
            <a:chOff x="1828800" y="1828800"/>
            <a:chExt cx="3200400" cy="2172590"/>
          </a:xfrm>
        </p:grpSpPr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35F2DD9E-C85C-9539-7A5C-1E34F2E09EBC}"/>
                </a:ext>
              </a:extLst>
            </p:cNvPr>
            <p:cNvSpPr/>
            <p:nvPr/>
          </p:nvSpPr>
          <p:spPr>
            <a:xfrm>
              <a:off x="2743199" y="2743200"/>
              <a:ext cx="2285999" cy="914381"/>
            </a:xfrm>
            <a:prstGeom prst="triangle">
              <a:avLst>
                <a:gd name="adj" fmla="val 0"/>
              </a:avLst>
            </a:prstGeom>
            <a:solidFill>
              <a:srgbClr val="F6C1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BE71DD9-E354-2621-2DD7-65549F500D28}"/>
                </a:ext>
              </a:extLst>
            </p:cNvPr>
            <p:cNvSpPr/>
            <p:nvPr/>
          </p:nvSpPr>
          <p:spPr>
            <a:xfrm>
              <a:off x="1828800" y="1828800"/>
              <a:ext cx="1828800" cy="18288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D903227-F63B-533C-7E8B-4389823779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97480" y="2697480"/>
              <a:ext cx="91440" cy="9144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6C4B73-6AF9-8C77-FEBA-1794F81A0D34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2743200"/>
              <a:ext cx="0" cy="9144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099D884-3FEE-4DC7-5BE1-6F6AC195E0FC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3657600"/>
              <a:ext cx="228600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2C59CF8-83F0-1BB4-B47D-E6392B603154}"/>
                </a:ext>
              </a:extLst>
            </p:cNvPr>
            <p:cNvCxnSpPr/>
            <p:nvPr/>
          </p:nvCxnSpPr>
          <p:spPr>
            <a:xfrm>
              <a:off x="2743200" y="2743200"/>
              <a:ext cx="2286000" cy="9144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B277767-C7D7-A4B1-ECD4-688AC144D064}"/>
                </a:ext>
              </a:extLst>
            </p:cNvPr>
            <p:cNvSpPr txBox="1"/>
            <p:nvPr/>
          </p:nvSpPr>
          <p:spPr>
            <a:xfrm rot="1312768">
              <a:off x="3852543" y="2886195"/>
              <a:ext cx="470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ray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50CB58D-5A9D-8478-62B3-67F38A339579}"/>
                </a:ext>
              </a:extLst>
            </p:cNvPr>
            <p:cNvSpPr txBox="1"/>
            <p:nvPr/>
          </p:nvSpPr>
          <p:spPr>
            <a:xfrm>
              <a:off x="3335571" y="3632058"/>
              <a:ext cx="910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tangent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7A516B-0B13-7491-4CAF-3183CDBEFD3A}"/>
                </a:ext>
              </a:extLst>
            </p:cNvPr>
            <p:cNvSpPr txBox="1"/>
            <p:nvPr/>
          </p:nvSpPr>
          <p:spPr>
            <a:xfrm>
              <a:off x="3657600" y="2399889"/>
              <a:ext cx="678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</a:rPr>
                <a:t>circle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42538FC-8E62-C1F3-D456-5CC1D76D7601}"/>
                </a:ext>
              </a:extLst>
            </p:cNvPr>
            <p:cNvSpPr txBox="1"/>
            <p:nvPr/>
          </p:nvSpPr>
          <p:spPr>
            <a:xfrm>
              <a:off x="3470287" y="3244334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chock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BF58164-67EC-49FA-B246-01BDD2B99882}"/>
              </a:ext>
            </a:extLst>
          </p:cNvPr>
          <p:cNvGrpSpPr/>
          <p:nvPr/>
        </p:nvGrpSpPr>
        <p:grpSpPr>
          <a:xfrm>
            <a:off x="8813197" y="3016808"/>
            <a:ext cx="3293743" cy="2106162"/>
            <a:chOff x="1828800" y="1828800"/>
            <a:chExt cx="3293743" cy="210616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F44020F-2A12-7A80-B4E0-5387DDB33748}"/>
                </a:ext>
              </a:extLst>
            </p:cNvPr>
            <p:cNvGrpSpPr/>
            <p:nvPr/>
          </p:nvGrpSpPr>
          <p:grpSpPr>
            <a:xfrm>
              <a:off x="1828800" y="1828800"/>
              <a:ext cx="3293743" cy="2106162"/>
              <a:chOff x="1828800" y="1828800"/>
              <a:chExt cx="3293743" cy="2106162"/>
            </a:xfrm>
          </p:grpSpPr>
          <p:sp>
            <p:nvSpPr>
              <p:cNvPr id="75" name="Triangle 74">
                <a:extLst>
                  <a:ext uri="{FF2B5EF4-FFF2-40B4-BE49-F238E27FC236}">
                    <a16:creationId xmlns:a16="http://schemas.microsoft.com/office/drawing/2014/main" id="{4888314B-C302-FCBA-8869-286D7CE83F91}"/>
                  </a:ext>
                </a:extLst>
              </p:cNvPr>
              <p:cNvSpPr/>
              <p:nvPr/>
            </p:nvSpPr>
            <p:spPr>
              <a:xfrm>
                <a:off x="2743199" y="2743200"/>
                <a:ext cx="2285999" cy="914381"/>
              </a:xfrm>
              <a:prstGeom prst="triangle">
                <a:avLst>
                  <a:gd name="adj" fmla="val 0"/>
                </a:avLst>
              </a:prstGeom>
              <a:solidFill>
                <a:srgbClr val="F6C10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Pie 75">
                <a:extLst>
                  <a:ext uri="{FF2B5EF4-FFF2-40B4-BE49-F238E27FC236}">
                    <a16:creationId xmlns:a16="http://schemas.microsoft.com/office/drawing/2014/main" id="{A9B9AE77-82F5-811B-41F1-CF20A847E0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8800" y="1828800"/>
                <a:ext cx="1828800" cy="1828800"/>
              </a:xfrm>
              <a:prstGeom prst="pie">
                <a:avLst>
                  <a:gd name="adj1" fmla="val 1324184"/>
                  <a:gd name="adj2" fmla="val 5397490"/>
                </a:avLst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57DD9258-E8D0-EBAB-F216-816E55627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3893" y="3121015"/>
                <a:ext cx="76200" cy="1587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02FC79B0-CC0B-FE1B-9CC7-6C898B75A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27293" y="3428982"/>
                <a:ext cx="95250" cy="152400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6CB67F33-1A78-AAAC-A4E1-BDC0BD8C3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78945" y="3486731"/>
                <a:ext cx="76200" cy="152400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1CD9564E-8C0B-933F-904D-274DC7DFA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71329" y="2745390"/>
                <a:ext cx="95250" cy="1079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A8CFCB16-17D6-72AC-9081-D46938094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47481" y="3725412"/>
                <a:ext cx="927100" cy="209550"/>
              </a:xfrm>
              <a:prstGeom prst="rect">
                <a:avLst/>
              </a:prstGeom>
            </p:spPr>
          </p:pic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8C951631-A9EC-B044-EECC-4A1B40E92A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97480" y="2697480"/>
                <a:ext cx="91440" cy="91440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7076849-E6CF-83A9-FB25-0DFACDD094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3200" y="2743200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E464D1C-8C87-98F9-F581-E286873239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3200" y="3657600"/>
                <a:ext cx="228600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A7BE3C8-13D6-B6D0-6750-99BFBE8C1943}"/>
                  </a:ext>
                </a:extLst>
              </p:cNvPr>
              <p:cNvCxnSpPr/>
              <p:nvPr/>
            </p:nvCxnSpPr>
            <p:spPr>
              <a:xfrm>
                <a:off x="2743200" y="2743200"/>
                <a:ext cx="2286000" cy="9144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EA73F172-253E-A10C-99A7-7BB3C91693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97480" y="3611862"/>
                <a:ext cx="91440" cy="91440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E95A2171-228A-CF6F-EFBA-739B310527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3480" y="3611880"/>
                <a:ext cx="91440" cy="91440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331E576B-91E6-6872-096B-9D5145BB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320000">
                <a:off x="3490676" y="2920580"/>
                <a:ext cx="869950" cy="209550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4F109D37-9914-E6A0-541D-FE5F3ACB9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320000">
                <a:off x="4061158" y="3345927"/>
                <a:ext cx="114300" cy="16510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99BFFB8-9BF3-217B-4D2D-D06C4AE13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20000">
                <a:off x="3161112" y="2981019"/>
                <a:ext cx="76200" cy="158750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100BEF2D-01FE-8F31-4DB2-F7B996854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4238" y="2867751"/>
                <a:ext cx="127000" cy="209550"/>
              </a:xfrm>
              <a:prstGeom prst="rect">
                <a:avLst/>
              </a:prstGeom>
            </p:spPr>
          </p:pic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9CD097-6902-ACD4-A67C-7F400BF11B93}"/>
                </a:ext>
              </a:extLst>
            </p:cNvPr>
            <p:cNvSpPr txBox="1"/>
            <p:nvPr/>
          </p:nvSpPr>
          <p:spPr>
            <a:xfrm>
              <a:off x="3257494" y="3325204"/>
              <a:ext cx="621557" cy="315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chock</a:t>
              </a: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7AEA5472-72A0-2CF9-4DE5-CEB61A600E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4975" y="2120773"/>
            <a:ext cx="2151063" cy="240451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5DBD7E8D-98BD-8F31-78CF-6F0AD73940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11" y="4393083"/>
            <a:ext cx="8030402" cy="2381430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3974A93-1046-56A1-1884-2971E48F24BB}"/>
              </a:ext>
            </a:extLst>
          </p:cNvPr>
          <p:cNvGrpSpPr/>
          <p:nvPr/>
        </p:nvGrpSpPr>
        <p:grpSpPr>
          <a:xfrm>
            <a:off x="1614975" y="2509079"/>
            <a:ext cx="4044297" cy="1185220"/>
            <a:chOff x="1544637" y="3497061"/>
            <a:chExt cx="4044297" cy="118522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72E6148-D4CE-E36F-ACA1-6F1406EC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44637" y="3516376"/>
              <a:ext cx="1179822" cy="27484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AD6A60C-41C1-2133-A1AB-F8C5601706AA}"/>
                </a:ext>
              </a:extLst>
            </p:cNvPr>
            <p:cNvSpPr txBox="1"/>
            <p:nvPr/>
          </p:nvSpPr>
          <p:spPr>
            <a:xfrm>
              <a:off x="2764643" y="3497061"/>
              <a:ext cx="18621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2">
                      <a:lumMod val="25000"/>
                    </a:schemeClr>
                  </a:solidFill>
                  <a:latin typeface="Garamond" charset="0"/>
                </a:rPr>
                <a:t>5 Newton’s iterations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FC5C6D7B-2689-4B59-D0E6-538B09FE8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29576" y="4211995"/>
              <a:ext cx="2659358" cy="470286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0BB32B17-4483-8139-7A86-20A8443B9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06738" y="3903892"/>
              <a:ext cx="960438" cy="221640"/>
            </a:xfrm>
            <a:prstGeom prst="rect">
              <a:avLst/>
            </a:prstGeom>
          </p:spPr>
        </p:pic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621E95B7-2ED2-AC23-47A2-00F07004FE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4975" y="3847030"/>
            <a:ext cx="1828799" cy="379783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8CDBA74D-046D-FE17-461B-07AFFAC5BEB4}"/>
              </a:ext>
            </a:extLst>
          </p:cNvPr>
          <p:cNvSpPr txBox="1"/>
          <p:nvPr/>
        </p:nvSpPr>
        <p:spPr>
          <a:xfrm>
            <a:off x="1005513" y="2052101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25000"/>
                  </a:schemeClr>
                </a:solidFill>
                <a:latin typeface="Garamond" charset="0"/>
              </a:rPr>
              <a:t>Area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Poisson-disk Sampling ⟹ Dart Throwing Algorithm</a:t>
            </a:r>
            <a:br>
              <a:rPr lang="en-US"/>
            </a:br>
            <a:r>
              <a:rPr lang="en-US" sz="2000"/>
              <a:t>time of arrival</a:t>
            </a:r>
            <a:r>
              <a:rPr lang="en-US"/>
              <a:t>     		    </a:t>
            </a:r>
            <a:r>
              <a:rPr lang="en-US" sz="2000"/>
              <a:t>order of arrival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859918" y="1048333"/>
            <a:ext cx="7543800" cy="1620083"/>
          </a:xfrm>
        </p:spPr>
        <p:txBody>
          <a:bodyPr>
            <a:normAutofit lnSpcReduction="10000"/>
          </a:bodyPr>
          <a:lstStyle/>
          <a:p>
            <a:pPr lvl="1"/>
            <a:r>
              <a:rPr lang="en-US"/>
              <a:t>Defined by process</a:t>
            </a:r>
          </a:p>
          <a:p>
            <a:pPr lvl="1"/>
            <a:r>
              <a:rPr lang="en-US"/>
              <a:t>Insert random disks, build set X</a:t>
            </a:r>
          </a:p>
          <a:p>
            <a:pPr lvl="1"/>
            <a:r>
              <a:rPr lang="en-US"/>
              <a:t>Disks don’t contain another sample</a:t>
            </a:r>
          </a:p>
          <a:p>
            <a:pPr lvl="1"/>
            <a:r>
              <a:rPr lang="en-US"/>
              <a:t>Poisson: points arrive at constant mean rate</a:t>
            </a:r>
          </a:p>
          <a:p>
            <a:pPr lvl="2"/>
            <a:r>
              <a:rPr lang="en-US"/>
              <a:t>Dart throwing equivalent output: unbiased order or arrival</a:t>
            </a:r>
          </a:p>
          <a:p>
            <a:pPr lvl="2"/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7052733" y="2009716"/>
            <a:ext cx="2743200" cy="2743200"/>
          </a:xfrm>
          <a:prstGeom prst="rect">
            <a:avLst/>
          </a:prstGeom>
          <a:solidFill>
            <a:srgbClr val="FFFF00">
              <a:alpha val="1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71808" y="2298642"/>
            <a:ext cx="914400" cy="914400"/>
            <a:chOff x="1014942" y="4818592"/>
            <a:chExt cx="914400" cy="914400"/>
          </a:xfrm>
        </p:grpSpPr>
        <p:sp>
          <p:nvSpPr>
            <p:cNvPr id="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16208" y="4076642"/>
            <a:ext cx="914400" cy="914400"/>
            <a:chOff x="1014942" y="4818592"/>
            <a:chExt cx="914400" cy="914400"/>
          </a:xfrm>
        </p:grpSpPr>
        <p:sp>
          <p:nvSpPr>
            <p:cNvPr id="1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466541" y="3636375"/>
            <a:ext cx="914400" cy="914400"/>
            <a:chOff x="1014942" y="4818592"/>
            <a:chExt cx="914400" cy="914400"/>
          </a:xfrm>
        </p:grpSpPr>
        <p:sp>
          <p:nvSpPr>
            <p:cNvPr id="1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593542" y="2281709"/>
            <a:ext cx="914400" cy="914400"/>
            <a:chOff x="1014942" y="4818592"/>
            <a:chExt cx="914400" cy="914400"/>
          </a:xfrm>
        </p:grpSpPr>
        <p:sp>
          <p:nvSpPr>
            <p:cNvPr id="2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544406" y="2942517"/>
            <a:ext cx="1387929" cy="760504"/>
            <a:chOff x="6020405" y="3879201"/>
            <a:chExt cx="1387929" cy="760504"/>
          </a:xfrm>
        </p:grpSpPr>
        <p:sp>
          <p:nvSpPr>
            <p:cNvPr id="25" name="Freeform 24"/>
            <p:cNvSpPr/>
            <p:nvPr/>
          </p:nvSpPr>
          <p:spPr bwMode="auto">
            <a:xfrm>
              <a:off x="6020405" y="3879201"/>
              <a:ext cx="1387929" cy="760504"/>
            </a:xfrm>
            <a:custGeom>
              <a:avLst/>
              <a:gdLst>
                <a:gd name="connsiteX0" fmla="*/ 624342 w 881517"/>
                <a:gd name="connsiteY0" fmla="*/ 517115 h 760504"/>
                <a:gd name="connsiteX1" fmla="*/ 695779 w 881517"/>
                <a:gd name="connsiteY1" fmla="*/ 464728 h 760504"/>
                <a:gd name="connsiteX2" fmla="*/ 757692 w 881517"/>
                <a:gd name="connsiteY2" fmla="*/ 412340 h 760504"/>
                <a:gd name="connsiteX3" fmla="*/ 771979 w 881517"/>
                <a:gd name="connsiteY3" fmla="*/ 402815 h 760504"/>
                <a:gd name="connsiteX4" fmla="*/ 786267 w 881517"/>
                <a:gd name="connsiteY4" fmla="*/ 398053 h 760504"/>
                <a:gd name="connsiteX5" fmla="*/ 795792 w 881517"/>
                <a:gd name="connsiteY5" fmla="*/ 383765 h 760504"/>
                <a:gd name="connsiteX6" fmla="*/ 800554 w 881517"/>
                <a:gd name="connsiteY6" fmla="*/ 364715 h 760504"/>
                <a:gd name="connsiteX7" fmla="*/ 805317 w 881517"/>
                <a:gd name="connsiteY7" fmla="*/ 340903 h 760504"/>
                <a:gd name="connsiteX8" fmla="*/ 824367 w 881517"/>
                <a:gd name="connsiteY8" fmla="*/ 312328 h 760504"/>
                <a:gd name="connsiteX9" fmla="*/ 829129 w 881517"/>
                <a:gd name="connsiteY9" fmla="*/ 298040 h 760504"/>
                <a:gd name="connsiteX10" fmla="*/ 857704 w 881517"/>
                <a:gd name="connsiteY10" fmla="*/ 264703 h 760504"/>
                <a:gd name="connsiteX11" fmla="*/ 876754 w 881517"/>
                <a:gd name="connsiteY11" fmla="*/ 188503 h 760504"/>
                <a:gd name="connsiteX12" fmla="*/ 881517 w 881517"/>
                <a:gd name="connsiteY12" fmla="*/ 174215 h 760504"/>
                <a:gd name="connsiteX13" fmla="*/ 876754 w 881517"/>
                <a:gd name="connsiteY13" fmla="*/ 145640 h 760504"/>
                <a:gd name="connsiteX14" fmla="*/ 857704 w 881517"/>
                <a:gd name="connsiteY14" fmla="*/ 117065 h 760504"/>
                <a:gd name="connsiteX15" fmla="*/ 843417 w 881517"/>
                <a:gd name="connsiteY15" fmla="*/ 83728 h 760504"/>
                <a:gd name="connsiteX16" fmla="*/ 824367 w 881517"/>
                <a:gd name="connsiteY16" fmla="*/ 64678 h 760504"/>
                <a:gd name="connsiteX17" fmla="*/ 810079 w 881517"/>
                <a:gd name="connsiteY17" fmla="*/ 59915 h 760504"/>
                <a:gd name="connsiteX18" fmla="*/ 795792 w 881517"/>
                <a:gd name="connsiteY18" fmla="*/ 50390 h 760504"/>
                <a:gd name="connsiteX19" fmla="*/ 776742 w 881517"/>
                <a:gd name="connsiteY19" fmla="*/ 40865 h 760504"/>
                <a:gd name="connsiteX20" fmla="*/ 733879 w 881517"/>
                <a:gd name="connsiteY20" fmla="*/ 21815 h 760504"/>
                <a:gd name="connsiteX21" fmla="*/ 714829 w 881517"/>
                <a:gd name="connsiteY21" fmla="*/ 12290 h 760504"/>
                <a:gd name="connsiteX22" fmla="*/ 633867 w 881517"/>
                <a:gd name="connsiteY22" fmla="*/ 12290 h 760504"/>
                <a:gd name="connsiteX23" fmla="*/ 600529 w 881517"/>
                <a:gd name="connsiteY23" fmla="*/ 45628 h 760504"/>
                <a:gd name="connsiteX24" fmla="*/ 567192 w 881517"/>
                <a:gd name="connsiteY24" fmla="*/ 83728 h 760504"/>
                <a:gd name="connsiteX25" fmla="*/ 548142 w 881517"/>
                <a:gd name="connsiteY25" fmla="*/ 126590 h 760504"/>
                <a:gd name="connsiteX26" fmla="*/ 538617 w 881517"/>
                <a:gd name="connsiteY26" fmla="*/ 150403 h 760504"/>
                <a:gd name="connsiteX27" fmla="*/ 533854 w 881517"/>
                <a:gd name="connsiteY27" fmla="*/ 183740 h 760504"/>
                <a:gd name="connsiteX28" fmla="*/ 529092 w 881517"/>
                <a:gd name="connsiteY28" fmla="*/ 298040 h 760504"/>
                <a:gd name="connsiteX29" fmla="*/ 519567 w 881517"/>
                <a:gd name="connsiteY29" fmla="*/ 312328 h 760504"/>
                <a:gd name="connsiteX30" fmla="*/ 490992 w 881517"/>
                <a:gd name="connsiteY30" fmla="*/ 336140 h 760504"/>
                <a:gd name="connsiteX31" fmla="*/ 452892 w 881517"/>
                <a:gd name="connsiteY31" fmla="*/ 364715 h 760504"/>
                <a:gd name="connsiteX32" fmla="*/ 438604 w 881517"/>
                <a:gd name="connsiteY32" fmla="*/ 369478 h 760504"/>
                <a:gd name="connsiteX33" fmla="*/ 424317 w 881517"/>
                <a:gd name="connsiteY33" fmla="*/ 374240 h 760504"/>
                <a:gd name="connsiteX34" fmla="*/ 410029 w 881517"/>
                <a:gd name="connsiteY34" fmla="*/ 383765 h 760504"/>
                <a:gd name="connsiteX35" fmla="*/ 352879 w 881517"/>
                <a:gd name="connsiteY35" fmla="*/ 393290 h 760504"/>
                <a:gd name="connsiteX36" fmla="*/ 338592 w 881517"/>
                <a:gd name="connsiteY36" fmla="*/ 402815 h 760504"/>
                <a:gd name="connsiteX37" fmla="*/ 319542 w 881517"/>
                <a:gd name="connsiteY37" fmla="*/ 421865 h 760504"/>
                <a:gd name="connsiteX38" fmla="*/ 305254 w 881517"/>
                <a:gd name="connsiteY38" fmla="*/ 426628 h 760504"/>
                <a:gd name="connsiteX39" fmla="*/ 271917 w 881517"/>
                <a:gd name="connsiteY39" fmla="*/ 436153 h 760504"/>
                <a:gd name="connsiteX40" fmla="*/ 124279 w 881517"/>
                <a:gd name="connsiteY40" fmla="*/ 431390 h 760504"/>
                <a:gd name="connsiteX41" fmla="*/ 119517 w 881517"/>
                <a:gd name="connsiteY41" fmla="*/ 412340 h 760504"/>
                <a:gd name="connsiteX42" fmla="*/ 105229 w 881517"/>
                <a:gd name="connsiteY42" fmla="*/ 402815 h 760504"/>
                <a:gd name="connsiteX43" fmla="*/ 100467 w 881517"/>
                <a:gd name="connsiteY43" fmla="*/ 388528 h 760504"/>
                <a:gd name="connsiteX44" fmla="*/ 90942 w 881517"/>
                <a:gd name="connsiteY44" fmla="*/ 374240 h 760504"/>
                <a:gd name="connsiteX45" fmla="*/ 86179 w 881517"/>
                <a:gd name="connsiteY45" fmla="*/ 350428 h 760504"/>
                <a:gd name="connsiteX46" fmla="*/ 76654 w 881517"/>
                <a:gd name="connsiteY46" fmla="*/ 317090 h 760504"/>
                <a:gd name="connsiteX47" fmla="*/ 67129 w 881517"/>
                <a:gd name="connsiteY47" fmla="*/ 302803 h 760504"/>
                <a:gd name="connsiteX48" fmla="*/ 14742 w 881517"/>
                <a:gd name="connsiteY48" fmla="*/ 288515 h 760504"/>
                <a:gd name="connsiteX49" fmla="*/ 454 w 881517"/>
                <a:gd name="connsiteY49" fmla="*/ 293278 h 760504"/>
                <a:gd name="connsiteX50" fmla="*/ 29029 w 881517"/>
                <a:gd name="connsiteY50" fmla="*/ 379003 h 760504"/>
                <a:gd name="connsiteX51" fmla="*/ 43317 w 881517"/>
                <a:gd name="connsiteY51" fmla="*/ 383765 h 760504"/>
                <a:gd name="connsiteX52" fmla="*/ 52842 w 881517"/>
                <a:gd name="connsiteY52" fmla="*/ 402815 h 760504"/>
                <a:gd name="connsiteX53" fmla="*/ 57604 w 881517"/>
                <a:gd name="connsiteY53" fmla="*/ 417103 h 760504"/>
                <a:gd name="connsiteX54" fmla="*/ 67129 w 881517"/>
                <a:gd name="connsiteY54" fmla="*/ 431390 h 760504"/>
                <a:gd name="connsiteX55" fmla="*/ 62367 w 881517"/>
                <a:gd name="connsiteY55" fmla="*/ 536165 h 760504"/>
                <a:gd name="connsiteX56" fmla="*/ 48079 w 881517"/>
                <a:gd name="connsiteY56" fmla="*/ 555215 h 760504"/>
                <a:gd name="connsiteX57" fmla="*/ 38554 w 881517"/>
                <a:gd name="connsiteY57" fmla="*/ 588553 h 760504"/>
                <a:gd name="connsiteX58" fmla="*/ 43317 w 881517"/>
                <a:gd name="connsiteY58" fmla="*/ 602840 h 760504"/>
                <a:gd name="connsiteX59" fmla="*/ 71892 w 881517"/>
                <a:gd name="connsiteY59" fmla="*/ 650465 h 760504"/>
                <a:gd name="connsiteX60" fmla="*/ 86179 w 881517"/>
                <a:gd name="connsiteY60" fmla="*/ 664753 h 760504"/>
                <a:gd name="connsiteX61" fmla="*/ 119517 w 881517"/>
                <a:gd name="connsiteY61" fmla="*/ 679040 h 760504"/>
                <a:gd name="connsiteX62" fmla="*/ 229054 w 881517"/>
                <a:gd name="connsiteY62" fmla="*/ 674278 h 760504"/>
                <a:gd name="connsiteX63" fmla="*/ 252867 w 881517"/>
                <a:gd name="connsiteY63" fmla="*/ 669515 h 760504"/>
                <a:gd name="connsiteX64" fmla="*/ 271917 w 881517"/>
                <a:gd name="connsiteY64" fmla="*/ 655228 h 760504"/>
                <a:gd name="connsiteX65" fmla="*/ 300492 w 881517"/>
                <a:gd name="connsiteY65" fmla="*/ 640940 h 760504"/>
                <a:gd name="connsiteX66" fmla="*/ 333829 w 881517"/>
                <a:gd name="connsiteY66" fmla="*/ 650465 h 760504"/>
                <a:gd name="connsiteX67" fmla="*/ 348117 w 881517"/>
                <a:gd name="connsiteY67" fmla="*/ 655228 h 760504"/>
                <a:gd name="connsiteX68" fmla="*/ 376692 w 881517"/>
                <a:gd name="connsiteY68" fmla="*/ 683803 h 760504"/>
                <a:gd name="connsiteX69" fmla="*/ 395742 w 881517"/>
                <a:gd name="connsiteY69" fmla="*/ 717140 h 760504"/>
                <a:gd name="connsiteX70" fmla="*/ 400504 w 881517"/>
                <a:gd name="connsiteY70" fmla="*/ 731428 h 760504"/>
                <a:gd name="connsiteX71" fmla="*/ 405267 w 881517"/>
                <a:gd name="connsiteY71" fmla="*/ 750478 h 760504"/>
                <a:gd name="connsiteX72" fmla="*/ 419554 w 881517"/>
                <a:gd name="connsiteY72" fmla="*/ 755240 h 760504"/>
                <a:gd name="connsiteX73" fmla="*/ 438604 w 881517"/>
                <a:gd name="connsiteY73" fmla="*/ 745715 h 760504"/>
                <a:gd name="connsiteX74" fmla="*/ 457654 w 881517"/>
                <a:gd name="connsiteY74" fmla="*/ 740953 h 760504"/>
                <a:gd name="connsiteX75" fmla="*/ 471942 w 881517"/>
                <a:gd name="connsiteY75" fmla="*/ 736190 h 760504"/>
                <a:gd name="connsiteX76" fmla="*/ 548142 w 881517"/>
                <a:gd name="connsiteY76" fmla="*/ 740953 h 760504"/>
                <a:gd name="connsiteX77" fmla="*/ 529092 w 881517"/>
                <a:gd name="connsiteY77" fmla="*/ 631415 h 760504"/>
                <a:gd name="connsiteX78" fmla="*/ 514804 w 881517"/>
                <a:gd name="connsiteY78" fmla="*/ 626653 h 760504"/>
                <a:gd name="connsiteX79" fmla="*/ 490992 w 881517"/>
                <a:gd name="connsiteY79" fmla="*/ 588553 h 760504"/>
                <a:gd name="connsiteX80" fmla="*/ 481467 w 881517"/>
                <a:gd name="connsiteY80" fmla="*/ 569503 h 760504"/>
                <a:gd name="connsiteX81" fmla="*/ 486229 w 881517"/>
                <a:gd name="connsiteY81" fmla="*/ 536165 h 760504"/>
                <a:gd name="connsiteX82" fmla="*/ 514804 w 881517"/>
                <a:gd name="connsiteY82" fmla="*/ 521878 h 760504"/>
                <a:gd name="connsiteX83" fmla="*/ 624342 w 881517"/>
                <a:gd name="connsiteY83" fmla="*/ 517115 h 76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881517" h="760504">
                  <a:moveTo>
                    <a:pt x="624342" y="517115"/>
                  </a:moveTo>
                  <a:cubicBezTo>
                    <a:pt x="654504" y="507590"/>
                    <a:pt x="673237" y="483802"/>
                    <a:pt x="695779" y="464728"/>
                  </a:cubicBezTo>
                  <a:cubicBezTo>
                    <a:pt x="716417" y="447265"/>
                    <a:pt x="735198" y="427336"/>
                    <a:pt x="757692" y="412340"/>
                  </a:cubicBezTo>
                  <a:cubicBezTo>
                    <a:pt x="762454" y="409165"/>
                    <a:pt x="766860" y="405375"/>
                    <a:pt x="771979" y="402815"/>
                  </a:cubicBezTo>
                  <a:cubicBezTo>
                    <a:pt x="776469" y="400570"/>
                    <a:pt x="781504" y="399640"/>
                    <a:pt x="786267" y="398053"/>
                  </a:cubicBezTo>
                  <a:cubicBezTo>
                    <a:pt x="789442" y="393290"/>
                    <a:pt x="793537" y="389026"/>
                    <a:pt x="795792" y="383765"/>
                  </a:cubicBezTo>
                  <a:cubicBezTo>
                    <a:pt x="798370" y="377749"/>
                    <a:pt x="799134" y="371105"/>
                    <a:pt x="800554" y="364715"/>
                  </a:cubicBezTo>
                  <a:cubicBezTo>
                    <a:pt x="802310" y="356813"/>
                    <a:pt x="801967" y="348272"/>
                    <a:pt x="805317" y="340903"/>
                  </a:cubicBezTo>
                  <a:cubicBezTo>
                    <a:pt x="810054" y="330482"/>
                    <a:pt x="824367" y="312328"/>
                    <a:pt x="824367" y="312328"/>
                  </a:cubicBezTo>
                  <a:cubicBezTo>
                    <a:pt x="825954" y="307565"/>
                    <a:pt x="825915" y="301897"/>
                    <a:pt x="829129" y="298040"/>
                  </a:cubicBezTo>
                  <a:cubicBezTo>
                    <a:pt x="849940" y="273067"/>
                    <a:pt x="848135" y="296601"/>
                    <a:pt x="857704" y="264703"/>
                  </a:cubicBezTo>
                  <a:cubicBezTo>
                    <a:pt x="865227" y="239625"/>
                    <a:pt x="868474" y="213341"/>
                    <a:pt x="876754" y="188503"/>
                  </a:cubicBezTo>
                  <a:lnTo>
                    <a:pt x="881517" y="174215"/>
                  </a:lnTo>
                  <a:cubicBezTo>
                    <a:pt x="879929" y="164690"/>
                    <a:pt x="880468" y="154554"/>
                    <a:pt x="876754" y="145640"/>
                  </a:cubicBezTo>
                  <a:cubicBezTo>
                    <a:pt x="872351" y="135073"/>
                    <a:pt x="857704" y="117065"/>
                    <a:pt x="857704" y="117065"/>
                  </a:cubicBezTo>
                  <a:cubicBezTo>
                    <a:pt x="854026" y="106029"/>
                    <a:pt x="850480" y="93145"/>
                    <a:pt x="843417" y="83728"/>
                  </a:cubicBezTo>
                  <a:cubicBezTo>
                    <a:pt x="838029" y="76544"/>
                    <a:pt x="831675" y="69898"/>
                    <a:pt x="824367" y="64678"/>
                  </a:cubicBezTo>
                  <a:cubicBezTo>
                    <a:pt x="820282" y="61760"/>
                    <a:pt x="814569" y="62160"/>
                    <a:pt x="810079" y="59915"/>
                  </a:cubicBezTo>
                  <a:cubicBezTo>
                    <a:pt x="804960" y="57355"/>
                    <a:pt x="800762" y="53230"/>
                    <a:pt x="795792" y="50390"/>
                  </a:cubicBezTo>
                  <a:cubicBezTo>
                    <a:pt x="789628" y="46868"/>
                    <a:pt x="782762" y="44628"/>
                    <a:pt x="776742" y="40865"/>
                  </a:cubicBezTo>
                  <a:cubicBezTo>
                    <a:pt x="743709" y="20220"/>
                    <a:pt x="773132" y="29666"/>
                    <a:pt x="733879" y="21815"/>
                  </a:cubicBezTo>
                  <a:cubicBezTo>
                    <a:pt x="727529" y="18640"/>
                    <a:pt x="721355" y="15087"/>
                    <a:pt x="714829" y="12290"/>
                  </a:cubicBezTo>
                  <a:cubicBezTo>
                    <a:pt x="686153" y="0"/>
                    <a:pt x="675593" y="9310"/>
                    <a:pt x="633867" y="12290"/>
                  </a:cubicBezTo>
                  <a:cubicBezTo>
                    <a:pt x="622754" y="23403"/>
                    <a:pt x="610347" y="33356"/>
                    <a:pt x="600529" y="45628"/>
                  </a:cubicBezTo>
                  <a:cubicBezTo>
                    <a:pt x="577272" y="74699"/>
                    <a:pt x="588666" y="62252"/>
                    <a:pt x="567192" y="83728"/>
                  </a:cubicBezTo>
                  <a:cubicBezTo>
                    <a:pt x="538951" y="154330"/>
                    <a:pt x="574844" y="66510"/>
                    <a:pt x="548142" y="126590"/>
                  </a:cubicBezTo>
                  <a:cubicBezTo>
                    <a:pt x="544670" y="134402"/>
                    <a:pt x="541792" y="142465"/>
                    <a:pt x="538617" y="150403"/>
                  </a:cubicBezTo>
                  <a:cubicBezTo>
                    <a:pt x="537029" y="161515"/>
                    <a:pt x="534577" y="172538"/>
                    <a:pt x="533854" y="183740"/>
                  </a:cubicBezTo>
                  <a:cubicBezTo>
                    <a:pt x="531399" y="221794"/>
                    <a:pt x="533303" y="260140"/>
                    <a:pt x="529092" y="298040"/>
                  </a:cubicBezTo>
                  <a:cubicBezTo>
                    <a:pt x="528460" y="303729"/>
                    <a:pt x="523231" y="307931"/>
                    <a:pt x="519567" y="312328"/>
                  </a:cubicBezTo>
                  <a:cubicBezTo>
                    <a:pt x="508110" y="326077"/>
                    <a:pt x="505038" y="326776"/>
                    <a:pt x="490992" y="336140"/>
                  </a:cubicBezTo>
                  <a:cubicBezTo>
                    <a:pt x="476977" y="364170"/>
                    <a:pt x="488202" y="352945"/>
                    <a:pt x="452892" y="364715"/>
                  </a:cubicBezTo>
                  <a:lnTo>
                    <a:pt x="438604" y="369478"/>
                  </a:lnTo>
                  <a:lnTo>
                    <a:pt x="424317" y="374240"/>
                  </a:lnTo>
                  <a:cubicBezTo>
                    <a:pt x="419554" y="377415"/>
                    <a:pt x="415290" y="381510"/>
                    <a:pt x="410029" y="383765"/>
                  </a:cubicBezTo>
                  <a:cubicBezTo>
                    <a:pt x="397069" y="389319"/>
                    <a:pt x="361287" y="392239"/>
                    <a:pt x="352879" y="393290"/>
                  </a:cubicBezTo>
                  <a:cubicBezTo>
                    <a:pt x="348117" y="396465"/>
                    <a:pt x="342938" y="399090"/>
                    <a:pt x="338592" y="402815"/>
                  </a:cubicBezTo>
                  <a:cubicBezTo>
                    <a:pt x="331774" y="408659"/>
                    <a:pt x="326850" y="416645"/>
                    <a:pt x="319542" y="421865"/>
                  </a:cubicBezTo>
                  <a:cubicBezTo>
                    <a:pt x="315457" y="424783"/>
                    <a:pt x="310081" y="425249"/>
                    <a:pt x="305254" y="426628"/>
                  </a:cubicBezTo>
                  <a:cubicBezTo>
                    <a:pt x="263402" y="438586"/>
                    <a:pt x="306166" y="424735"/>
                    <a:pt x="271917" y="436153"/>
                  </a:cubicBezTo>
                  <a:lnTo>
                    <a:pt x="124279" y="431390"/>
                  </a:lnTo>
                  <a:cubicBezTo>
                    <a:pt x="117812" y="430380"/>
                    <a:pt x="123148" y="417786"/>
                    <a:pt x="119517" y="412340"/>
                  </a:cubicBezTo>
                  <a:cubicBezTo>
                    <a:pt x="116342" y="407577"/>
                    <a:pt x="109992" y="405990"/>
                    <a:pt x="105229" y="402815"/>
                  </a:cubicBezTo>
                  <a:cubicBezTo>
                    <a:pt x="103642" y="398053"/>
                    <a:pt x="102712" y="393018"/>
                    <a:pt x="100467" y="388528"/>
                  </a:cubicBezTo>
                  <a:cubicBezTo>
                    <a:pt x="97907" y="383408"/>
                    <a:pt x="92952" y="379599"/>
                    <a:pt x="90942" y="374240"/>
                  </a:cubicBezTo>
                  <a:cubicBezTo>
                    <a:pt x="88100" y="366661"/>
                    <a:pt x="87935" y="358330"/>
                    <a:pt x="86179" y="350428"/>
                  </a:cubicBezTo>
                  <a:cubicBezTo>
                    <a:pt x="84957" y="344930"/>
                    <a:pt x="79838" y="323457"/>
                    <a:pt x="76654" y="317090"/>
                  </a:cubicBezTo>
                  <a:cubicBezTo>
                    <a:pt x="74094" y="311971"/>
                    <a:pt x="71983" y="305836"/>
                    <a:pt x="67129" y="302803"/>
                  </a:cubicBezTo>
                  <a:cubicBezTo>
                    <a:pt x="55756" y="295695"/>
                    <a:pt x="28339" y="291235"/>
                    <a:pt x="14742" y="288515"/>
                  </a:cubicBezTo>
                  <a:cubicBezTo>
                    <a:pt x="9979" y="290103"/>
                    <a:pt x="839" y="288272"/>
                    <a:pt x="454" y="293278"/>
                  </a:cubicBezTo>
                  <a:cubicBezTo>
                    <a:pt x="0" y="299184"/>
                    <a:pt x="6297" y="371427"/>
                    <a:pt x="29029" y="379003"/>
                  </a:cubicBezTo>
                  <a:lnTo>
                    <a:pt x="43317" y="383765"/>
                  </a:lnTo>
                  <a:cubicBezTo>
                    <a:pt x="46492" y="390115"/>
                    <a:pt x="50045" y="396289"/>
                    <a:pt x="52842" y="402815"/>
                  </a:cubicBezTo>
                  <a:cubicBezTo>
                    <a:pt x="54819" y="407429"/>
                    <a:pt x="55359" y="412613"/>
                    <a:pt x="57604" y="417103"/>
                  </a:cubicBezTo>
                  <a:cubicBezTo>
                    <a:pt x="60164" y="422222"/>
                    <a:pt x="63954" y="426628"/>
                    <a:pt x="67129" y="431390"/>
                  </a:cubicBezTo>
                  <a:cubicBezTo>
                    <a:pt x="65542" y="466315"/>
                    <a:pt x="67683" y="501610"/>
                    <a:pt x="62367" y="536165"/>
                  </a:cubicBezTo>
                  <a:cubicBezTo>
                    <a:pt x="61160" y="544010"/>
                    <a:pt x="52017" y="548323"/>
                    <a:pt x="48079" y="555215"/>
                  </a:cubicBezTo>
                  <a:cubicBezTo>
                    <a:pt x="45045" y="560525"/>
                    <a:pt x="39584" y="584435"/>
                    <a:pt x="38554" y="588553"/>
                  </a:cubicBezTo>
                  <a:cubicBezTo>
                    <a:pt x="40142" y="593315"/>
                    <a:pt x="41278" y="598253"/>
                    <a:pt x="43317" y="602840"/>
                  </a:cubicBezTo>
                  <a:cubicBezTo>
                    <a:pt x="52773" y="624115"/>
                    <a:pt x="57461" y="633629"/>
                    <a:pt x="71892" y="650465"/>
                  </a:cubicBezTo>
                  <a:cubicBezTo>
                    <a:pt x="76275" y="655579"/>
                    <a:pt x="80698" y="660838"/>
                    <a:pt x="86179" y="664753"/>
                  </a:cubicBezTo>
                  <a:cubicBezTo>
                    <a:pt x="96479" y="672110"/>
                    <a:pt x="107856" y="675154"/>
                    <a:pt x="119517" y="679040"/>
                  </a:cubicBezTo>
                  <a:cubicBezTo>
                    <a:pt x="156029" y="677453"/>
                    <a:pt x="192600" y="676882"/>
                    <a:pt x="229054" y="674278"/>
                  </a:cubicBezTo>
                  <a:cubicBezTo>
                    <a:pt x="237128" y="673701"/>
                    <a:pt x="245470" y="672803"/>
                    <a:pt x="252867" y="669515"/>
                  </a:cubicBezTo>
                  <a:cubicBezTo>
                    <a:pt x="260120" y="666291"/>
                    <a:pt x="265458" y="659842"/>
                    <a:pt x="271917" y="655228"/>
                  </a:cubicBezTo>
                  <a:cubicBezTo>
                    <a:pt x="288074" y="643687"/>
                    <a:pt x="282797" y="646839"/>
                    <a:pt x="300492" y="640940"/>
                  </a:cubicBezTo>
                  <a:lnTo>
                    <a:pt x="333829" y="650465"/>
                  </a:lnTo>
                  <a:cubicBezTo>
                    <a:pt x="338638" y="651908"/>
                    <a:pt x="344154" y="652146"/>
                    <a:pt x="348117" y="655228"/>
                  </a:cubicBezTo>
                  <a:cubicBezTo>
                    <a:pt x="358750" y="663498"/>
                    <a:pt x="370668" y="671755"/>
                    <a:pt x="376692" y="683803"/>
                  </a:cubicBezTo>
                  <a:cubicBezTo>
                    <a:pt x="388777" y="707972"/>
                    <a:pt x="382279" y="696946"/>
                    <a:pt x="395742" y="717140"/>
                  </a:cubicBezTo>
                  <a:cubicBezTo>
                    <a:pt x="397329" y="721903"/>
                    <a:pt x="399125" y="726601"/>
                    <a:pt x="400504" y="731428"/>
                  </a:cubicBezTo>
                  <a:cubicBezTo>
                    <a:pt x="402302" y="737722"/>
                    <a:pt x="401178" y="745367"/>
                    <a:pt x="405267" y="750478"/>
                  </a:cubicBezTo>
                  <a:cubicBezTo>
                    <a:pt x="408403" y="754398"/>
                    <a:pt x="414792" y="753653"/>
                    <a:pt x="419554" y="755240"/>
                  </a:cubicBezTo>
                  <a:cubicBezTo>
                    <a:pt x="425904" y="752065"/>
                    <a:pt x="431956" y="748208"/>
                    <a:pt x="438604" y="745715"/>
                  </a:cubicBezTo>
                  <a:cubicBezTo>
                    <a:pt x="444733" y="743417"/>
                    <a:pt x="451360" y="742751"/>
                    <a:pt x="457654" y="740953"/>
                  </a:cubicBezTo>
                  <a:cubicBezTo>
                    <a:pt x="462481" y="739574"/>
                    <a:pt x="467179" y="737778"/>
                    <a:pt x="471942" y="736190"/>
                  </a:cubicBezTo>
                  <a:cubicBezTo>
                    <a:pt x="497342" y="737778"/>
                    <a:pt x="531850" y="760504"/>
                    <a:pt x="548142" y="740953"/>
                  </a:cubicBezTo>
                  <a:cubicBezTo>
                    <a:pt x="564089" y="721816"/>
                    <a:pt x="555949" y="653796"/>
                    <a:pt x="529092" y="631415"/>
                  </a:cubicBezTo>
                  <a:cubicBezTo>
                    <a:pt x="525235" y="628201"/>
                    <a:pt x="519567" y="628240"/>
                    <a:pt x="514804" y="626653"/>
                  </a:cubicBezTo>
                  <a:cubicBezTo>
                    <a:pt x="505002" y="597244"/>
                    <a:pt x="516875" y="627377"/>
                    <a:pt x="490992" y="588553"/>
                  </a:cubicBezTo>
                  <a:cubicBezTo>
                    <a:pt x="487054" y="582646"/>
                    <a:pt x="484642" y="575853"/>
                    <a:pt x="481467" y="569503"/>
                  </a:cubicBezTo>
                  <a:cubicBezTo>
                    <a:pt x="483054" y="558390"/>
                    <a:pt x="481670" y="546423"/>
                    <a:pt x="486229" y="536165"/>
                  </a:cubicBezTo>
                  <a:cubicBezTo>
                    <a:pt x="488486" y="531088"/>
                    <a:pt x="509301" y="522107"/>
                    <a:pt x="514804" y="521878"/>
                  </a:cubicBezTo>
                  <a:cubicBezTo>
                    <a:pt x="548113" y="520490"/>
                    <a:pt x="594180" y="526640"/>
                    <a:pt x="624342" y="51711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00333" y="3926416"/>
              <a:ext cx="323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>
                  <a:latin typeface="Calibri"/>
                </a:rPr>
                <a:t>Ω</a:t>
              </a:r>
              <a:endParaRPr lang="en-US" sz="20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74341" y="4187825"/>
              <a:ext cx="48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>
                  <a:latin typeface="Calibri"/>
                </a:rPr>
                <a:t>x</a:t>
              </a:r>
              <a:r>
                <a:rPr lang="en-US" i="1" baseline="-25000">
                  <a:latin typeface="Calibri"/>
                </a:rPr>
                <a:t>4</a:t>
              </a:r>
              <a:r>
                <a:rPr lang="en-US">
                  <a:latin typeface="Calibri"/>
                </a:rPr>
                <a:t>?</a:t>
              </a:r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873" y="2852296"/>
            <a:ext cx="4726507" cy="3259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00" y="1497482"/>
            <a:ext cx="452967" cy="5032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406" y="4577282"/>
            <a:ext cx="4656668" cy="303696"/>
          </a:xfrm>
          <a:prstGeom prst="rect">
            <a:avLst/>
          </a:prstGeom>
        </p:spPr>
      </p:pic>
      <p:grpSp>
        <p:nvGrpSpPr>
          <p:cNvPr id="303" name="Group 302"/>
          <p:cNvGrpSpPr/>
          <p:nvPr/>
        </p:nvGrpSpPr>
        <p:grpSpPr>
          <a:xfrm>
            <a:off x="6628343" y="1587444"/>
            <a:ext cx="3589866" cy="3547533"/>
            <a:chOff x="5104343" y="2524127"/>
            <a:chExt cx="3589866" cy="3547533"/>
          </a:xfrm>
        </p:grpSpPr>
        <p:grpSp>
          <p:nvGrpSpPr>
            <p:cNvPr id="304" name="Group 303"/>
            <p:cNvGrpSpPr/>
            <p:nvPr/>
          </p:nvGrpSpPr>
          <p:grpSpPr>
            <a:xfrm>
              <a:off x="5104343" y="2524127"/>
              <a:ext cx="3589866" cy="3547533"/>
              <a:chOff x="5104343" y="2524127"/>
              <a:chExt cx="3589866" cy="3547533"/>
            </a:xfrm>
          </p:grpSpPr>
          <p:grpSp>
            <p:nvGrpSpPr>
              <p:cNvPr id="308" name="Group 307"/>
              <p:cNvGrpSpPr/>
              <p:nvPr/>
            </p:nvGrpSpPr>
            <p:grpSpPr>
              <a:xfrm>
                <a:off x="5104343" y="2524127"/>
                <a:ext cx="3589866" cy="3496734"/>
                <a:chOff x="5104343" y="2524127"/>
                <a:chExt cx="3589866" cy="3496734"/>
              </a:xfrm>
            </p:grpSpPr>
            <p:grpSp>
              <p:nvGrpSpPr>
                <p:cNvPr id="315" name="Group 314"/>
                <p:cNvGrpSpPr/>
                <p:nvPr/>
              </p:nvGrpSpPr>
              <p:grpSpPr>
                <a:xfrm>
                  <a:off x="5434542" y="4412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7" name="Oval 37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6" name="Group 315"/>
                <p:cNvGrpSpPr/>
                <p:nvPr/>
              </p:nvGrpSpPr>
              <p:grpSpPr>
                <a:xfrm>
                  <a:off x="6873875" y="42343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5" name="Oval 37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7" name="Group 316"/>
                <p:cNvGrpSpPr/>
                <p:nvPr/>
              </p:nvGrpSpPr>
              <p:grpSpPr>
                <a:xfrm>
                  <a:off x="7263343" y="32437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3" name="Oval 37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8" name="Group 317"/>
                <p:cNvGrpSpPr/>
                <p:nvPr/>
              </p:nvGrpSpPr>
              <p:grpSpPr>
                <a:xfrm>
                  <a:off x="5180543" y="2574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1" name="Oval 37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9" name="Group 318"/>
                <p:cNvGrpSpPr/>
                <p:nvPr/>
              </p:nvGrpSpPr>
              <p:grpSpPr>
                <a:xfrm>
                  <a:off x="5104343" y="37094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9" name="Oval 36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0" name="Group 319"/>
                <p:cNvGrpSpPr/>
                <p:nvPr/>
              </p:nvGrpSpPr>
              <p:grpSpPr>
                <a:xfrm>
                  <a:off x="5840943" y="37771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Oval 36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1" name="Group 320"/>
                <p:cNvGrpSpPr/>
                <p:nvPr/>
              </p:nvGrpSpPr>
              <p:grpSpPr>
                <a:xfrm>
                  <a:off x="7779809" y="4606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5" name="Oval 36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2" name="Group 321"/>
                <p:cNvGrpSpPr/>
                <p:nvPr/>
              </p:nvGrpSpPr>
              <p:grpSpPr>
                <a:xfrm>
                  <a:off x="7305676" y="4479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Oval 36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3" name="Group 322"/>
                <p:cNvGrpSpPr/>
                <p:nvPr/>
              </p:nvGrpSpPr>
              <p:grpSpPr>
                <a:xfrm>
                  <a:off x="6975476" y="49032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Oval 36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4" name="Group 323"/>
                <p:cNvGrpSpPr/>
                <p:nvPr/>
              </p:nvGrpSpPr>
              <p:grpSpPr>
                <a:xfrm>
                  <a:off x="7593542" y="28458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Oval 35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5" name="Group 324"/>
                <p:cNvGrpSpPr/>
                <p:nvPr/>
              </p:nvGrpSpPr>
              <p:grpSpPr>
                <a:xfrm>
                  <a:off x="7077076" y="2761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7" name="Oval 35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6" name="Group 325"/>
                <p:cNvGrpSpPr/>
                <p:nvPr/>
              </p:nvGrpSpPr>
              <p:grpSpPr>
                <a:xfrm>
                  <a:off x="6365875" y="50895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5" name="Oval 35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7" name="Group 326"/>
                <p:cNvGrpSpPr/>
                <p:nvPr/>
              </p:nvGrpSpPr>
              <p:grpSpPr>
                <a:xfrm>
                  <a:off x="7449609" y="51064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3" name="Oval 35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8" name="Group 327"/>
                <p:cNvGrpSpPr/>
                <p:nvPr/>
              </p:nvGrpSpPr>
              <p:grpSpPr>
                <a:xfrm>
                  <a:off x="6772276" y="37602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1" name="Oval 35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9" name="Group 328"/>
                <p:cNvGrpSpPr/>
                <p:nvPr/>
              </p:nvGrpSpPr>
              <p:grpSpPr>
                <a:xfrm>
                  <a:off x="6247343" y="29897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Oval 34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0" name="Group 329"/>
                <p:cNvGrpSpPr/>
                <p:nvPr/>
              </p:nvGrpSpPr>
              <p:grpSpPr>
                <a:xfrm>
                  <a:off x="7618942" y="3768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Oval 34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1" name="Group 330"/>
                <p:cNvGrpSpPr/>
                <p:nvPr/>
              </p:nvGrpSpPr>
              <p:grpSpPr>
                <a:xfrm>
                  <a:off x="6306609" y="35739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Oval 34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2" name="Group 331"/>
                <p:cNvGrpSpPr/>
                <p:nvPr/>
              </p:nvGrpSpPr>
              <p:grpSpPr>
                <a:xfrm>
                  <a:off x="6755343" y="3192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3" name="Group 332"/>
                <p:cNvGrpSpPr/>
                <p:nvPr/>
              </p:nvGrpSpPr>
              <p:grpSpPr>
                <a:xfrm>
                  <a:off x="5231342" y="3133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4" name="Group 333"/>
                <p:cNvGrpSpPr/>
                <p:nvPr/>
              </p:nvGrpSpPr>
              <p:grpSpPr>
                <a:xfrm>
                  <a:off x="6433609" y="25241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5" name="Group 334"/>
                <p:cNvGrpSpPr/>
                <p:nvPr/>
              </p:nvGrpSpPr>
              <p:grpSpPr>
                <a:xfrm>
                  <a:off x="5773209" y="2557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9" name="Group 308"/>
              <p:cNvGrpSpPr/>
              <p:nvPr/>
            </p:nvGrpSpPr>
            <p:grpSpPr>
              <a:xfrm>
                <a:off x="6374342" y="4319061"/>
                <a:ext cx="914400" cy="914400"/>
                <a:chOff x="1014942" y="4818592"/>
                <a:chExt cx="914400" cy="914400"/>
              </a:xfrm>
            </p:grpSpPr>
            <p:sp>
              <p:nvSpPr>
                <p:cNvPr id="31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Oval 31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0" name="Group 309"/>
              <p:cNvGrpSpPr/>
              <p:nvPr/>
            </p:nvGrpSpPr>
            <p:grpSpPr>
              <a:xfrm>
                <a:off x="5840941" y="5157260"/>
                <a:ext cx="914400" cy="914400"/>
                <a:chOff x="1014942" y="4818592"/>
                <a:chExt cx="914400" cy="914400"/>
              </a:xfrm>
            </p:grpSpPr>
            <p:sp>
              <p:nvSpPr>
                <p:cNvPr id="31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Oval 31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5" name="Group 304"/>
            <p:cNvGrpSpPr/>
            <p:nvPr/>
          </p:nvGrpSpPr>
          <p:grpSpPr>
            <a:xfrm>
              <a:off x="7762875" y="3294593"/>
              <a:ext cx="914400" cy="914400"/>
              <a:chOff x="1014942" y="4818592"/>
              <a:chExt cx="914400" cy="914400"/>
            </a:xfrm>
          </p:grpSpPr>
          <p:sp>
            <p:nvSpPr>
              <p:cNvPr id="306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BAD8BAC-DDE7-C865-BA6B-DFE4E402316C}"/>
              </a:ext>
            </a:extLst>
          </p:cNvPr>
          <p:cNvSpPr txBox="1"/>
          <p:nvPr/>
        </p:nvSpPr>
        <p:spPr>
          <a:xfrm>
            <a:off x="7195577" y="793077"/>
            <a:ext cx="474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Poisson: points arrive at constant mean 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F5BB27-A865-A2F7-F7CA-16459F7EB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373" y="3719068"/>
            <a:ext cx="829090" cy="1706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AF6C81-6FC0-65DA-A9C3-A972D1489F1B}"/>
              </a:ext>
            </a:extLst>
          </p:cNvPr>
          <p:cNvSpPr txBox="1"/>
          <p:nvPr/>
        </p:nvSpPr>
        <p:spPr>
          <a:xfrm>
            <a:off x="1465240" y="3455320"/>
            <a:ext cx="2169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Poisson-process time: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9290C3A-008F-87B3-8A1E-E94454B098F0}"/>
              </a:ext>
            </a:extLst>
          </p:cNvPr>
          <p:cNvSpPr txBox="1"/>
          <p:nvPr/>
        </p:nvSpPr>
        <p:spPr>
          <a:xfrm>
            <a:off x="1503562" y="3778482"/>
            <a:ext cx="21226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/>
              <a:t>Dart order of arrival: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AAAE2A7-D00D-DD8B-202F-5E8B94841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5855" y="3853348"/>
            <a:ext cx="2791971" cy="2143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51F775-FAFA-E767-45F6-636C33F5F1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1775" y="3515450"/>
            <a:ext cx="2762928" cy="240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3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or Process?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821317" y="890265"/>
            <a:ext cx="3198797" cy="5578875"/>
          </a:xfrm>
        </p:spPr>
        <p:txBody>
          <a:bodyPr>
            <a:normAutofit/>
          </a:bodyPr>
          <a:lstStyle/>
          <a:p>
            <a:r>
              <a:rPr lang="en-US" sz="1800" dirty="0"/>
              <a:t>Which would you rather have?</a:t>
            </a:r>
          </a:p>
          <a:p>
            <a:endParaRPr lang="en-US" sz="1800" dirty="0"/>
          </a:p>
          <a:p>
            <a:r>
              <a:rPr lang="en-US" sz="1800" dirty="0"/>
              <a:t>Definition of desired output </a:t>
            </a:r>
          </a:p>
          <a:p>
            <a:pPr lvl="1"/>
            <a:r>
              <a:rPr lang="en-US" sz="1600" dirty="0"/>
              <a:t>Sorted order</a:t>
            </a:r>
          </a:p>
          <a:p>
            <a:pPr lvl="2"/>
            <a:r>
              <a:rPr lang="en-US" sz="1200" dirty="0"/>
              <a:t>So you can discover quicksort</a:t>
            </a:r>
          </a:p>
          <a:p>
            <a:pPr marL="171450" indent="0">
              <a:buNone/>
            </a:pPr>
            <a:endParaRPr lang="en-US" sz="1800" dirty="0"/>
          </a:p>
          <a:p>
            <a:pPr marL="171450" indent="0">
              <a:buNone/>
            </a:pPr>
            <a:endParaRPr lang="en-US" sz="1800" dirty="0"/>
          </a:p>
          <a:p>
            <a:r>
              <a:rPr lang="en-US" sz="1800" dirty="0"/>
              <a:t>Process to obtain it (e.g. algorithm)</a:t>
            </a:r>
          </a:p>
          <a:p>
            <a:pPr lvl="1"/>
            <a:r>
              <a:rPr lang="en-US" sz="1600" dirty="0" err="1"/>
              <a:t>Bubblesort</a:t>
            </a:r>
            <a:r>
              <a:rPr lang="en-US" sz="1600"/>
              <a:t> algorithm O( n</a:t>
            </a:r>
            <a:r>
              <a:rPr lang="en-US" sz="1600" baseline="30000"/>
              <a:t>2 </a:t>
            </a:r>
            <a:r>
              <a:rPr lang="en-US" sz="1600"/>
              <a:t>)</a:t>
            </a:r>
          </a:p>
          <a:p>
            <a:pPr lvl="1"/>
            <a:endParaRPr lang="en-US" sz="1600"/>
          </a:p>
          <a:p>
            <a:r>
              <a:rPr lang="en-US" sz="1800"/>
              <a:t>Another example:</a:t>
            </a:r>
          </a:p>
          <a:p>
            <a:pPr lvl="1"/>
            <a:r>
              <a:rPr lang="en-US" sz="1600"/>
              <a:t>Ax=b</a:t>
            </a:r>
          </a:p>
          <a:p>
            <a:pPr lvl="1"/>
            <a:r>
              <a:rPr lang="en-US" sz="1600"/>
              <a:t>Gaussian Elimination O( n</a:t>
            </a:r>
            <a:r>
              <a:rPr lang="en-US" sz="1600" baseline="30000"/>
              <a:t>3 </a:t>
            </a:r>
            <a:r>
              <a:rPr lang="en-US" sz="1600"/>
              <a:t>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26D6C0-37DC-5994-1547-7CB68D070BBA}"/>
              </a:ext>
            </a:extLst>
          </p:cNvPr>
          <p:cNvSpPr txBox="1">
            <a:spLocks/>
          </p:cNvSpPr>
          <p:nvPr/>
        </p:nvSpPr>
        <p:spPr>
          <a:xfrm>
            <a:off x="4326789" y="867580"/>
            <a:ext cx="4777807" cy="59775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Blue-noise </a:t>
            </a:r>
            <a:r>
              <a:rPr lang="en-US" b="1" dirty="0"/>
              <a:t>is a desired output</a:t>
            </a:r>
            <a:br>
              <a:rPr lang="en-US" b="1" dirty="0"/>
            </a:br>
            <a:r>
              <a:rPr lang="en-US" dirty="0"/>
              <a:t>Fourier transform of a distribution</a:t>
            </a:r>
          </a:p>
          <a:p>
            <a:pPr lvl="1"/>
            <a:r>
              <a:rPr lang="en-US" b="1"/>
              <a:t>Def. </a:t>
            </a:r>
            <a:r>
              <a:rPr lang="en-US"/>
              <a:t>power density </a:t>
            </a:r>
            <a:br>
              <a:rPr lang="en-US"/>
            </a:br>
            <a:r>
              <a:rPr lang="en-US"/>
              <a:t>increases 3.01 dB per octave </a:t>
            </a:r>
            <a:br>
              <a:rPr lang="en-US"/>
            </a:br>
            <a:r>
              <a:rPr lang="en-US"/>
              <a:t>(density proportional to </a:t>
            </a:r>
            <a:r>
              <a:rPr lang="en-US" i="1"/>
              <a:t>f</a:t>
            </a:r>
            <a:r>
              <a:rPr lang="en-US"/>
              <a:t> ) </a:t>
            </a:r>
            <a:br>
              <a:rPr lang="en-US"/>
            </a:br>
            <a:r>
              <a:rPr lang="en-US"/>
              <a:t>over a finite frequency range.</a:t>
            </a:r>
          </a:p>
          <a:p>
            <a:pPr lvl="1"/>
            <a:r>
              <a:rPr lang="en-US"/>
              <a:t>In computer graphics, </a:t>
            </a:r>
            <a:br>
              <a:rPr lang="en-US"/>
            </a:br>
            <a:r>
              <a:rPr lang="en-US"/>
              <a:t>"blue noise" is </a:t>
            </a:r>
            <a:r>
              <a:rPr lang="en-US" b="1"/>
              <a:t>loosely any noise </a:t>
            </a:r>
            <a:br>
              <a:rPr lang="en-US" b="1"/>
            </a:br>
            <a:r>
              <a:rPr lang="en-US"/>
              <a:t>with minimal low frequency components and </a:t>
            </a:r>
            <a:br>
              <a:rPr lang="en-US"/>
            </a:br>
            <a:r>
              <a:rPr lang="en-US"/>
              <a:t>no concentrated spikes in energy. [Wikipedia]</a:t>
            </a:r>
          </a:p>
          <a:p>
            <a:r>
              <a:rPr lang="en-US" dirty="0"/>
              <a:t>Poisson-disk Sampling </a:t>
            </a:r>
            <a:r>
              <a:rPr lang="en-US" b="1" dirty="0"/>
              <a:t>is a process</a:t>
            </a:r>
            <a:br>
              <a:rPr lang="en-US" b="1" dirty="0"/>
            </a:br>
            <a:r>
              <a:rPr lang="en-US" dirty="0"/>
              <a:t>for generating a distribution</a:t>
            </a:r>
          </a:p>
          <a:p>
            <a:pPr lvl="1"/>
            <a:r>
              <a:rPr lang="en-US" dirty="0"/>
              <a:t>Output resembles blue-noise, but is not same</a:t>
            </a:r>
          </a:p>
          <a:p>
            <a:pPr lvl="1"/>
            <a:r>
              <a:rPr lang="en-US" dirty="0"/>
              <a:t>What is the definition of its output?</a:t>
            </a:r>
            <a:br>
              <a:rPr lang="en-US" dirty="0"/>
            </a:br>
            <a:r>
              <a:rPr lang="en-US" dirty="0"/>
              <a:t>I don’t know, but it looks like this: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E7E0F5-25B5-C734-AB3F-D6BB5F42B702}"/>
              </a:ext>
            </a:extLst>
          </p:cNvPr>
          <p:cNvGrpSpPr/>
          <p:nvPr/>
        </p:nvGrpSpPr>
        <p:grpSpPr>
          <a:xfrm>
            <a:off x="9200134" y="1131189"/>
            <a:ext cx="2364786" cy="2364786"/>
            <a:chOff x="9570594" y="-873074"/>
            <a:chExt cx="2618244" cy="261824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5C1BE12F-2629-1EC6-00B4-AA768F7E4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0594" y="-873074"/>
              <a:ext cx="2618244" cy="261824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AD5ED4-4842-6260-8E41-7AEBD8864AC2}"/>
                </a:ext>
              </a:extLst>
            </p:cNvPr>
            <p:cNvSpPr txBox="1"/>
            <p:nvPr/>
          </p:nvSpPr>
          <p:spPr>
            <a:xfrm>
              <a:off x="10089928" y="95208"/>
              <a:ext cx="1260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Blue Noise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8E5376-9911-5C3C-E5C0-F43954E43B25}"/>
              </a:ext>
            </a:extLst>
          </p:cNvPr>
          <p:cNvGrpSpPr>
            <a:grpSpLocks noChangeAspect="1"/>
          </p:cNvGrpSpPr>
          <p:nvPr/>
        </p:nvGrpSpPr>
        <p:grpSpPr>
          <a:xfrm>
            <a:off x="9111235" y="3856349"/>
            <a:ext cx="2512906" cy="2483274"/>
            <a:chOff x="8291959" y="-277256"/>
            <a:chExt cx="3589866" cy="354753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86CCE47-A1F7-730E-83FC-3BE42034111D}"/>
                </a:ext>
              </a:extLst>
            </p:cNvPr>
            <p:cNvGrpSpPr/>
            <p:nvPr/>
          </p:nvGrpSpPr>
          <p:grpSpPr>
            <a:xfrm>
              <a:off x="8291959" y="-277256"/>
              <a:ext cx="3589866" cy="3547533"/>
              <a:chOff x="5104343" y="2524127"/>
              <a:chExt cx="3589866" cy="354753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FCC258FF-C3F6-6CF0-46A4-D0C66A7642F0}"/>
                  </a:ext>
                </a:extLst>
              </p:cNvPr>
              <p:cNvGrpSpPr/>
              <p:nvPr/>
            </p:nvGrpSpPr>
            <p:grpSpPr>
              <a:xfrm>
                <a:off x="5104343" y="2524127"/>
                <a:ext cx="3589866" cy="3547533"/>
                <a:chOff x="5104343" y="2524127"/>
                <a:chExt cx="3589866" cy="3547533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39DFC002-5621-4375-E168-75705D30E01C}"/>
                    </a:ext>
                  </a:extLst>
                </p:cNvPr>
                <p:cNvGrpSpPr/>
                <p:nvPr/>
              </p:nvGrpSpPr>
              <p:grpSpPr>
                <a:xfrm>
                  <a:off x="5104343" y="2524127"/>
                  <a:ext cx="3589866" cy="3496734"/>
                  <a:chOff x="5104343" y="2524127"/>
                  <a:chExt cx="3589866" cy="3496734"/>
                </a:xfrm>
              </p:grpSpPr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DA269DFB-38B3-3FD7-02A8-D2E92BBA2719}"/>
                      </a:ext>
                    </a:extLst>
                  </p:cNvPr>
                  <p:cNvGrpSpPr/>
                  <p:nvPr/>
                </p:nvGrpSpPr>
                <p:grpSpPr>
                  <a:xfrm>
                    <a:off x="5434542" y="4412194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123" name="Flowchart: Connector 9">
                      <a:extLst>
                        <a:ext uri="{FF2B5EF4-FFF2-40B4-BE49-F238E27FC236}">
                          <a16:creationId xmlns:a16="http://schemas.microsoft.com/office/drawing/2014/main" id="{47A99AEA-B3BF-30AA-F526-645F92C7C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" name="Oval 123">
                      <a:extLst>
                        <a:ext uri="{FF2B5EF4-FFF2-40B4-BE49-F238E27FC236}">
                          <a16:creationId xmlns:a16="http://schemas.microsoft.com/office/drawing/2014/main" id="{0CA2B346-C54F-22F7-E0F6-653AAECE5E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52720307-7696-09F1-EB0C-DFD9815A94EB}"/>
                      </a:ext>
                    </a:extLst>
                  </p:cNvPr>
                  <p:cNvGrpSpPr/>
                  <p:nvPr/>
                </p:nvGrpSpPr>
                <p:grpSpPr>
                  <a:xfrm>
                    <a:off x="6873875" y="4234394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121" name="Flowchart: Connector 9">
                      <a:extLst>
                        <a:ext uri="{FF2B5EF4-FFF2-40B4-BE49-F238E27FC236}">
                          <a16:creationId xmlns:a16="http://schemas.microsoft.com/office/drawing/2014/main" id="{50EAC751-BF86-C9B3-F107-4FE1599AE5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" name="Oval 121">
                      <a:extLst>
                        <a:ext uri="{FF2B5EF4-FFF2-40B4-BE49-F238E27FC236}">
                          <a16:creationId xmlns:a16="http://schemas.microsoft.com/office/drawing/2014/main" id="{2697A6F2-ADA4-F72D-13FE-24BB0E13C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E136AA8B-BB03-4F2D-F3FE-85E8158B3905}"/>
                      </a:ext>
                    </a:extLst>
                  </p:cNvPr>
                  <p:cNvGrpSpPr/>
                  <p:nvPr/>
                </p:nvGrpSpPr>
                <p:grpSpPr>
                  <a:xfrm>
                    <a:off x="7263343" y="3243793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119" name="Flowchart: Connector 9">
                      <a:extLst>
                        <a:ext uri="{FF2B5EF4-FFF2-40B4-BE49-F238E27FC236}">
                          <a16:creationId xmlns:a16="http://schemas.microsoft.com/office/drawing/2014/main" id="{0BDF3421-B6BB-E9BC-4560-DB76B77F45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0" name="Oval 119">
                      <a:extLst>
                        <a:ext uri="{FF2B5EF4-FFF2-40B4-BE49-F238E27FC236}">
                          <a16:creationId xmlns:a16="http://schemas.microsoft.com/office/drawing/2014/main" id="{0BB7A551-F3C6-D965-BD56-B54C53A32D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2FE3D250-2CCC-16FC-5F60-DA97027CE936}"/>
                      </a:ext>
                    </a:extLst>
                  </p:cNvPr>
                  <p:cNvGrpSpPr/>
                  <p:nvPr/>
                </p:nvGrpSpPr>
                <p:grpSpPr>
                  <a:xfrm>
                    <a:off x="5180543" y="2574927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117" name="Flowchart: Connector 9">
                      <a:extLst>
                        <a:ext uri="{FF2B5EF4-FFF2-40B4-BE49-F238E27FC236}">
                          <a16:creationId xmlns:a16="http://schemas.microsoft.com/office/drawing/2014/main" id="{55D29B37-65F1-8865-4D3E-CEBE6960A8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" name="Oval 117">
                      <a:extLst>
                        <a:ext uri="{FF2B5EF4-FFF2-40B4-BE49-F238E27FC236}">
                          <a16:creationId xmlns:a16="http://schemas.microsoft.com/office/drawing/2014/main" id="{53E5BCCB-6B62-DE2E-0806-C8E52DC48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250F7D9C-B7F4-01E2-451D-FAD5DC857D99}"/>
                      </a:ext>
                    </a:extLst>
                  </p:cNvPr>
                  <p:cNvGrpSpPr/>
                  <p:nvPr/>
                </p:nvGrpSpPr>
                <p:grpSpPr>
                  <a:xfrm>
                    <a:off x="5104343" y="3709460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115" name="Flowchart: Connector 9">
                      <a:extLst>
                        <a:ext uri="{FF2B5EF4-FFF2-40B4-BE49-F238E27FC236}">
                          <a16:creationId xmlns:a16="http://schemas.microsoft.com/office/drawing/2014/main" id="{8D52A8EE-3DF1-B9F3-7616-9B3B68D5F5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6" name="Oval 115">
                      <a:extLst>
                        <a:ext uri="{FF2B5EF4-FFF2-40B4-BE49-F238E27FC236}">
                          <a16:creationId xmlns:a16="http://schemas.microsoft.com/office/drawing/2014/main" id="{3B140930-05F0-A1EE-AA5E-EC297F82AE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5C292B4-FAEB-29F4-C42E-704D8DFE2A73}"/>
                      </a:ext>
                    </a:extLst>
                  </p:cNvPr>
                  <p:cNvGrpSpPr/>
                  <p:nvPr/>
                </p:nvGrpSpPr>
                <p:grpSpPr>
                  <a:xfrm>
                    <a:off x="5840943" y="3777193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113" name="Flowchart: Connector 9">
                      <a:extLst>
                        <a:ext uri="{FF2B5EF4-FFF2-40B4-BE49-F238E27FC236}">
                          <a16:creationId xmlns:a16="http://schemas.microsoft.com/office/drawing/2014/main" id="{0C71BFF6-F87E-1DD9-684F-9AFD4C9A98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" name="Oval 113">
                      <a:extLst>
                        <a:ext uri="{FF2B5EF4-FFF2-40B4-BE49-F238E27FC236}">
                          <a16:creationId xmlns:a16="http://schemas.microsoft.com/office/drawing/2014/main" id="{1F2202F2-F4BA-CE5B-D7B3-7C651B23A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A28A9061-1F13-C636-908B-CA452879F91A}"/>
                      </a:ext>
                    </a:extLst>
                  </p:cNvPr>
                  <p:cNvGrpSpPr/>
                  <p:nvPr/>
                </p:nvGrpSpPr>
                <p:grpSpPr>
                  <a:xfrm>
                    <a:off x="7779809" y="4606927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111" name="Flowchart: Connector 9">
                      <a:extLst>
                        <a:ext uri="{FF2B5EF4-FFF2-40B4-BE49-F238E27FC236}">
                          <a16:creationId xmlns:a16="http://schemas.microsoft.com/office/drawing/2014/main" id="{59F0FE82-AE22-D050-DFC5-462C69AF96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" name="Oval 111">
                      <a:extLst>
                        <a:ext uri="{FF2B5EF4-FFF2-40B4-BE49-F238E27FC236}">
                          <a16:creationId xmlns:a16="http://schemas.microsoft.com/office/drawing/2014/main" id="{BE55C27D-50D8-B968-5FD3-7782C00F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B2B2434D-4225-09B7-5577-35BBBC5D0A56}"/>
                      </a:ext>
                    </a:extLst>
                  </p:cNvPr>
                  <p:cNvGrpSpPr/>
                  <p:nvPr/>
                </p:nvGrpSpPr>
                <p:grpSpPr>
                  <a:xfrm>
                    <a:off x="7305676" y="4479927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109" name="Flowchart: Connector 9">
                      <a:extLst>
                        <a:ext uri="{FF2B5EF4-FFF2-40B4-BE49-F238E27FC236}">
                          <a16:creationId xmlns:a16="http://schemas.microsoft.com/office/drawing/2014/main" id="{B11AB078-082C-C555-C162-A1E818A1C5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CDB9F6E0-530E-7E1E-2412-74CAAC403A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9604804A-66E0-4ACB-23EB-7D75E9F081AE}"/>
                      </a:ext>
                    </a:extLst>
                  </p:cNvPr>
                  <p:cNvGrpSpPr/>
                  <p:nvPr/>
                </p:nvGrpSpPr>
                <p:grpSpPr>
                  <a:xfrm>
                    <a:off x="6975476" y="4903261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107" name="Flowchart: Connector 9">
                      <a:extLst>
                        <a:ext uri="{FF2B5EF4-FFF2-40B4-BE49-F238E27FC236}">
                          <a16:creationId xmlns:a16="http://schemas.microsoft.com/office/drawing/2014/main" id="{211A9921-48B5-D0B7-42F8-78B58F572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" name="Oval 107">
                      <a:extLst>
                        <a:ext uri="{FF2B5EF4-FFF2-40B4-BE49-F238E27FC236}">
                          <a16:creationId xmlns:a16="http://schemas.microsoft.com/office/drawing/2014/main" id="{D1BE07A8-EF28-CB32-A736-34205C444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7D24E352-0DC2-1920-592B-288363B445A6}"/>
                      </a:ext>
                    </a:extLst>
                  </p:cNvPr>
                  <p:cNvGrpSpPr/>
                  <p:nvPr/>
                </p:nvGrpSpPr>
                <p:grpSpPr>
                  <a:xfrm>
                    <a:off x="7593542" y="2845860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105" name="Flowchart: Connector 9">
                      <a:extLst>
                        <a:ext uri="{FF2B5EF4-FFF2-40B4-BE49-F238E27FC236}">
                          <a16:creationId xmlns:a16="http://schemas.microsoft.com/office/drawing/2014/main" id="{9226C685-A789-B88A-50BC-67DA38622B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" name="Oval 105">
                      <a:extLst>
                        <a:ext uri="{FF2B5EF4-FFF2-40B4-BE49-F238E27FC236}">
                          <a16:creationId xmlns:a16="http://schemas.microsoft.com/office/drawing/2014/main" id="{C6DA88B8-DC46-0531-925B-0367BD97B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CC81335D-445F-E0CE-4342-8BB5EB074A92}"/>
                      </a:ext>
                    </a:extLst>
                  </p:cNvPr>
                  <p:cNvGrpSpPr/>
                  <p:nvPr/>
                </p:nvGrpSpPr>
                <p:grpSpPr>
                  <a:xfrm>
                    <a:off x="7077076" y="2761194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103" name="Flowchart: Connector 9">
                      <a:extLst>
                        <a:ext uri="{FF2B5EF4-FFF2-40B4-BE49-F238E27FC236}">
                          <a16:creationId xmlns:a16="http://schemas.microsoft.com/office/drawing/2014/main" id="{E1A35964-199D-04B2-60B3-13F8B512C0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" name="Oval 103">
                      <a:extLst>
                        <a:ext uri="{FF2B5EF4-FFF2-40B4-BE49-F238E27FC236}">
                          <a16:creationId xmlns:a16="http://schemas.microsoft.com/office/drawing/2014/main" id="{2E68629F-6DBD-550A-AB4B-13BAD52A53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6F18D917-18F1-DC02-8FF5-C344C258D0A8}"/>
                      </a:ext>
                    </a:extLst>
                  </p:cNvPr>
                  <p:cNvGrpSpPr/>
                  <p:nvPr/>
                </p:nvGrpSpPr>
                <p:grpSpPr>
                  <a:xfrm>
                    <a:off x="6365875" y="5089527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101" name="Flowchart: Connector 9">
                      <a:extLst>
                        <a:ext uri="{FF2B5EF4-FFF2-40B4-BE49-F238E27FC236}">
                          <a16:creationId xmlns:a16="http://schemas.microsoft.com/office/drawing/2014/main" id="{5080A3D3-FD35-2338-094E-0EA752B7E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" name="Oval 101">
                      <a:extLst>
                        <a:ext uri="{FF2B5EF4-FFF2-40B4-BE49-F238E27FC236}">
                          <a16:creationId xmlns:a16="http://schemas.microsoft.com/office/drawing/2014/main" id="{F45F9DB2-9390-4749-C52E-C2A04F3C72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FB6B74CC-30F0-C1B8-9D4C-13E7A4535EA8}"/>
                      </a:ext>
                    </a:extLst>
                  </p:cNvPr>
                  <p:cNvGrpSpPr/>
                  <p:nvPr/>
                </p:nvGrpSpPr>
                <p:grpSpPr>
                  <a:xfrm>
                    <a:off x="7449609" y="5106461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99" name="Flowchart: Connector 9">
                      <a:extLst>
                        <a:ext uri="{FF2B5EF4-FFF2-40B4-BE49-F238E27FC236}">
                          <a16:creationId xmlns:a16="http://schemas.microsoft.com/office/drawing/2014/main" id="{6215E1BB-E069-3935-7388-8706FE0E20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Oval 99">
                      <a:extLst>
                        <a:ext uri="{FF2B5EF4-FFF2-40B4-BE49-F238E27FC236}">
                          <a16:creationId xmlns:a16="http://schemas.microsoft.com/office/drawing/2014/main" id="{0C4E4C56-0401-F5E7-DF17-49CD4DC03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89EDF413-05AA-0D46-D4D0-62D06215C72C}"/>
                      </a:ext>
                    </a:extLst>
                  </p:cNvPr>
                  <p:cNvGrpSpPr/>
                  <p:nvPr/>
                </p:nvGrpSpPr>
                <p:grpSpPr>
                  <a:xfrm>
                    <a:off x="6772276" y="3760260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97" name="Flowchart: Connector 9">
                      <a:extLst>
                        <a:ext uri="{FF2B5EF4-FFF2-40B4-BE49-F238E27FC236}">
                          <a16:creationId xmlns:a16="http://schemas.microsoft.com/office/drawing/2014/main" id="{218402EB-0185-22CF-A2A0-F262358B8A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" name="Oval 97">
                      <a:extLst>
                        <a:ext uri="{FF2B5EF4-FFF2-40B4-BE49-F238E27FC236}">
                          <a16:creationId xmlns:a16="http://schemas.microsoft.com/office/drawing/2014/main" id="{90490BF0-DFBE-520F-A2DF-81FCD800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2D3691A1-C533-0248-5E4D-43E428355D21}"/>
                      </a:ext>
                    </a:extLst>
                  </p:cNvPr>
                  <p:cNvGrpSpPr/>
                  <p:nvPr/>
                </p:nvGrpSpPr>
                <p:grpSpPr>
                  <a:xfrm>
                    <a:off x="6247343" y="2989794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95" name="Flowchart: Connector 9">
                      <a:extLst>
                        <a:ext uri="{FF2B5EF4-FFF2-40B4-BE49-F238E27FC236}">
                          <a16:creationId xmlns:a16="http://schemas.microsoft.com/office/drawing/2014/main" id="{75DFD57F-D7AF-3A8F-208E-0BB1BEACF7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7873A3DE-0586-53D0-D8BA-240093C5F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8AE9D1AF-FBCF-12BB-79B0-D8C227683185}"/>
                      </a:ext>
                    </a:extLst>
                  </p:cNvPr>
                  <p:cNvGrpSpPr/>
                  <p:nvPr/>
                </p:nvGrpSpPr>
                <p:grpSpPr>
                  <a:xfrm>
                    <a:off x="7618942" y="3768727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93" name="Flowchart: Connector 9">
                      <a:extLst>
                        <a:ext uri="{FF2B5EF4-FFF2-40B4-BE49-F238E27FC236}">
                          <a16:creationId xmlns:a16="http://schemas.microsoft.com/office/drawing/2014/main" id="{74ADE6D9-E078-F91F-904F-1FA91C22D2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" name="Oval 93">
                      <a:extLst>
                        <a:ext uri="{FF2B5EF4-FFF2-40B4-BE49-F238E27FC236}">
                          <a16:creationId xmlns:a16="http://schemas.microsoft.com/office/drawing/2014/main" id="{47567AA2-7704-2FDD-008C-450591D28B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id="{C55FF49E-001B-FE4F-A9F2-AB2FF1E66CD7}"/>
                      </a:ext>
                    </a:extLst>
                  </p:cNvPr>
                  <p:cNvGrpSpPr/>
                  <p:nvPr/>
                </p:nvGrpSpPr>
                <p:grpSpPr>
                  <a:xfrm>
                    <a:off x="6306609" y="3573994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91" name="Flowchart: Connector 9">
                      <a:extLst>
                        <a:ext uri="{FF2B5EF4-FFF2-40B4-BE49-F238E27FC236}">
                          <a16:creationId xmlns:a16="http://schemas.microsoft.com/office/drawing/2014/main" id="{E8A62000-3781-4D1D-776E-A659876B74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4AF52A66-2039-724C-A663-FEC8E295B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991C6689-AB8C-4FB5-D574-EA78F2E973C3}"/>
                      </a:ext>
                    </a:extLst>
                  </p:cNvPr>
                  <p:cNvGrpSpPr/>
                  <p:nvPr/>
                </p:nvGrpSpPr>
                <p:grpSpPr>
                  <a:xfrm>
                    <a:off x="6755343" y="3192993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89" name="Flowchart: Connector 9">
                      <a:extLst>
                        <a:ext uri="{FF2B5EF4-FFF2-40B4-BE49-F238E27FC236}">
                          <a16:creationId xmlns:a16="http://schemas.microsoft.com/office/drawing/2014/main" id="{58932ED2-0A63-5EAA-67C6-A711ECB85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481F0F5E-CE0B-F06B-5E27-47EA2FB80F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A59E776D-8C33-B038-4F0E-791F0E82DA02}"/>
                      </a:ext>
                    </a:extLst>
                  </p:cNvPr>
                  <p:cNvGrpSpPr/>
                  <p:nvPr/>
                </p:nvGrpSpPr>
                <p:grpSpPr>
                  <a:xfrm>
                    <a:off x="5231342" y="3133727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87" name="Flowchart: Connector 9">
                      <a:extLst>
                        <a:ext uri="{FF2B5EF4-FFF2-40B4-BE49-F238E27FC236}">
                          <a16:creationId xmlns:a16="http://schemas.microsoft.com/office/drawing/2014/main" id="{630F6029-BC60-B5B5-0C66-9CDD92C27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F020E8B7-430D-2475-AAAA-2123770338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02B924D0-7AD5-2C00-A94A-3A157F0DA2FD}"/>
                      </a:ext>
                    </a:extLst>
                  </p:cNvPr>
                  <p:cNvGrpSpPr/>
                  <p:nvPr/>
                </p:nvGrpSpPr>
                <p:grpSpPr>
                  <a:xfrm>
                    <a:off x="6433609" y="2524127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85" name="Flowchart: Connector 9">
                      <a:extLst>
                        <a:ext uri="{FF2B5EF4-FFF2-40B4-BE49-F238E27FC236}">
                          <a16:creationId xmlns:a16="http://schemas.microsoft.com/office/drawing/2014/main" id="{12EFBA21-F492-3680-8959-16A47EEE1B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87C4F6EC-E3D0-79A6-A1B9-9A00BCECC2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304E6DCB-2322-31FF-E0EE-849BC2687C9E}"/>
                      </a:ext>
                    </a:extLst>
                  </p:cNvPr>
                  <p:cNvGrpSpPr/>
                  <p:nvPr/>
                </p:nvGrpSpPr>
                <p:grpSpPr>
                  <a:xfrm>
                    <a:off x="5773209" y="2557993"/>
                    <a:ext cx="914400" cy="914400"/>
                    <a:chOff x="1014942" y="4818592"/>
                    <a:chExt cx="914400" cy="914400"/>
                  </a:xfrm>
                </p:grpSpPr>
                <p:sp>
                  <p:nvSpPr>
                    <p:cNvPr id="83" name="Flowchart: Connector 9">
                      <a:extLst>
                        <a:ext uri="{FF2B5EF4-FFF2-40B4-BE49-F238E27FC236}">
                          <a16:creationId xmlns:a16="http://schemas.microsoft.com/office/drawing/2014/main" id="{62E2078D-9A87-5EB7-B6CA-5DAEBC9538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9418814A-6E25-F45F-F674-2EB2D183F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7DB41895-C8E4-B8B8-78E7-471B4ADBEF6F}"/>
                    </a:ext>
                  </a:extLst>
                </p:cNvPr>
                <p:cNvGrpSpPr/>
                <p:nvPr/>
              </p:nvGrpSpPr>
              <p:grpSpPr>
                <a:xfrm>
                  <a:off x="6374342" y="43190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60" name="Flowchart: Connector 9">
                    <a:extLst>
                      <a:ext uri="{FF2B5EF4-FFF2-40B4-BE49-F238E27FC236}">
                        <a16:creationId xmlns:a16="http://schemas.microsoft.com/office/drawing/2014/main" id="{49E0C03D-18B8-7D8B-D6CC-3663EBC0838A}"/>
                      </a:ext>
                    </a:extLst>
                  </p:cNvPr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A5118823-1DDD-E6F8-6514-2573970E9B4E}"/>
                      </a:ext>
                    </a:extLst>
                  </p:cNvPr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A5DED62E-C239-6184-F32E-3E5276EB439C}"/>
                    </a:ext>
                  </a:extLst>
                </p:cNvPr>
                <p:cNvGrpSpPr/>
                <p:nvPr/>
              </p:nvGrpSpPr>
              <p:grpSpPr>
                <a:xfrm>
                  <a:off x="5840941" y="51572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58" name="Flowchart: Connector 9">
                    <a:extLst>
                      <a:ext uri="{FF2B5EF4-FFF2-40B4-BE49-F238E27FC236}">
                        <a16:creationId xmlns:a16="http://schemas.microsoft.com/office/drawing/2014/main" id="{4DE19F4D-6E50-5A0C-8513-7D234327BE7B}"/>
                      </a:ext>
                    </a:extLst>
                  </p:cNvPr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726773AF-9C14-2775-557A-1DDE16B4BC47}"/>
                      </a:ext>
                    </a:extLst>
                  </p:cNvPr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06393F5-AF2C-48B8-91F5-7DDE52277A20}"/>
                  </a:ext>
                </a:extLst>
              </p:cNvPr>
              <p:cNvGrpSpPr/>
              <p:nvPr/>
            </p:nvGrpSpPr>
            <p:grpSpPr>
              <a:xfrm>
                <a:off x="7762875" y="3294593"/>
                <a:ext cx="914400" cy="914400"/>
                <a:chOff x="1014942" y="4818592"/>
                <a:chExt cx="914400" cy="914400"/>
              </a:xfrm>
            </p:grpSpPr>
            <p:sp>
              <p:nvSpPr>
                <p:cNvPr id="53" name="Flowchart: Connector 9">
                  <a:extLst>
                    <a:ext uri="{FF2B5EF4-FFF2-40B4-BE49-F238E27FC236}">
                      <a16:creationId xmlns:a16="http://schemas.microsoft.com/office/drawing/2014/main" id="{B25FE2C4-E810-70B7-CE01-380A079689B1}"/>
                    </a:ext>
                  </a:extLst>
                </p:cNvPr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2A16E16C-15F4-C3B5-1866-53E0C1FC8553}"/>
                    </a:ext>
                  </a:extLst>
                </p:cNvPr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602D064-F92C-D77B-1C25-8DD54A8E6F36}"/>
                </a:ext>
              </a:extLst>
            </p:cNvPr>
            <p:cNvSpPr/>
            <p:nvPr/>
          </p:nvSpPr>
          <p:spPr bwMode="auto">
            <a:xfrm>
              <a:off x="8716349" y="145016"/>
              <a:ext cx="2743200" cy="2743200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pitchFamily="18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2A10B18-DB53-696C-6EB6-CB6605B6EB65}"/>
                </a:ext>
              </a:extLst>
            </p:cNvPr>
            <p:cNvGrpSpPr/>
            <p:nvPr/>
          </p:nvGrpSpPr>
          <p:grpSpPr>
            <a:xfrm>
              <a:off x="8935424" y="433942"/>
              <a:ext cx="914400" cy="914400"/>
              <a:chOff x="1014942" y="4818592"/>
              <a:chExt cx="914400" cy="914400"/>
            </a:xfrm>
          </p:grpSpPr>
          <p:sp>
            <p:nvSpPr>
              <p:cNvPr id="34" name="Flowchart: Connector 9">
                <a:extLst>
                  <a:ext uri="{FF2B5EF4-FFF2-40B4-BE49-F238E27FC236}">
                    <a16:creationId xmlns:a16="http://schemas.microsoft.com/office/drawing/2014/main" id="{EEFC8E4A-9798-51F5-3DBA-0B89A6E644E3}"/>
                  </a:ext>
                </a:extLst>
              </p:cNvPr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EBE4286-33DE-5331-9EE1-B2B8227BFACB}"/>
                  </a:ext>
                </a:extLst>
              </p:cNvPr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6FE03AB-5FE1-E630-67E2-1AF1311470E3}"/>
                </a:ext>
              </a:extLst>
            </p:cNvPr>
            <p:cNvGrpSpPr/>
            <p:nvPr/>
          </p:nvGrpSpPr>
          <p:grpSpPr>
            <a:xfrm>
              <a:off x="8579824" y="2211942"/>
              <a:ext cx="914400" cy="914400"/>
              <a:chOff x="1014942" y="4818592"/>
              <a:chExt cx="914400" cy="914400"/>
            </a:xfrm>
          </p:grpSpPr>
          <p:sp>
            <p:nvSpPr>
              <p:cNvPr id="37" name="Flowchart: Connector 9">
                <a:extLst>
                  <a:ext uri="{FF2B5EF4-FFF2-40B4-BE49-F238E27FC236}">
                    <a16:creationId xmlns:a16="http://schemas.microsoft.com/office/drawing/2014/main" id="{116CA34A-2C67-F90D-8CCF-1DB7F7E488E7}"/>
                  </a:ext>
                </a:extLst>
              </p:cNvPr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B613E8B-9A2C-FA0E-0C74-54C3320A4CE1}"/>
                  </a:ext>
                </a:extLst>
              </p:cNvPr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E5F2048-9436-BC8D-422F-8DD907969168}"/>
                </a:ext>
              </a:extLst>
            </p:cNvPr>
            <p:cNvGrpSpPr/>
            <p:nvPr/>
          </p:nvGrpSpPr>
          <p:grpSpPr>
            <a:xfrm>
              <a:off x="9130157" y="1771675"/>
              <a:ext cx="914400" cy="914400"/>
              <a:chOff x="1014942" y="4818592"/>
              <a:chExt cx="914400" cy="914400"/>
            </a:xfrm>
          </p:grpSpPr>
          <p:sp>
            <p:nvSpPr>
              <p:cNvPr id="40" name="Flowchart: Connector 9">
                <a:extLst>
                  <a:ext uri="{FF2B5EF4-FFF2-40B4-BE49-F238E27FC236}">
                    <a16:creationId xmlns:a16="http://schemas.microsoft.com/office/drawing/2014/main" id="{3D632015-FFEF-9D8B-B2CA-B372BEEA3756}"/>
                  </a:ext>
                </a:extLst>
              </p:cNvPr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0F47FA6-98FC-1734-8AE9-AEF1A12DB2F0}"/>
                  </a:ext>
                </a:extLst>
              </p:cNvPr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A13C3B6-10C5-8F6F-D8F6-A37739852C21}"/>
                </a:ext>
              </a:extLst>
            </p:cNvPr>
            <p:cNvSpPr/>
            <p:nvPr/>
          </p:nvSpPr>
          <p:spPr>
            <a:xfrm>
              <a:off x="9709786" y="869638"/>
              <a:ext cx="18289" cy="18289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F481D0-BEE1-6E3A-6E14-79398040B0AA}"/>
              </a:ext>
            </a:extLst>
          </p:cNvPr>
          <p:cNvGrpSpPr/>
          <p:nvPr/>
        </p:nvGrpSpPr>
        <p:grpSpPr>
          <a:xfrm>
            <a:off x="1965691" y="5270197"/>
            <a:ext cx="6899524" cy="1617432"/>
            <a:chOff x="1965691" y="5270197"/>
            <a:chExt cx="6899524" cy="1617432"/>
          </a:xfrm>
        </p:grpSpPr>
        <p:pic>
          <p:nvPicPr>
            <p:cNvPr id="127" name="Picture 11" descr="page6image11307040">
              <a:extLst>
                <a:ext uri="{FF2B5EF4-FFF2-40B4-BE49-F238E27FC236}">
                  <a16:creationId xmlns:a16="http://schemas.microsoft.com/office/drawing/2014/main" id="{01E41502-37F0-97E4-E8F2-4B7FD0F19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188" y="5277836"/>
              <a:ext cx="1554480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9D25D3F-B856-8D29-C557-B7FC1CB1EE94}"/>
                </a:ext>
              </a:extLst>
            </p:cNvPr>
            <p:cNvSpPr txBox="1"/>
            <p:nvPr/>
          </p:nvSpPr>
          <p:spPr>
            <a:xfrm rot="16200000">
              <a:off x="5632018" y="5916504"/>
              <a:ext cx="11396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0000FF"/>
                  </a:solidFill>
                </a:rPr>
                <a:t>Poisson-disk</a:t>
              </a:r>
            </a:p>
          </p:txBody>
        </p:sp>
        <p:pic>
          <p:nvPicPr>
            <p:cNvPr id="129" name="Picture 1" descr="page4image78457824">
              <a:extLst>
                <a:ext uri="{FF2B5EF4-FFF2-40B4-BE49-F238E27FC236}">
                  <a16:creationId xmlns:a16="http://schemas.microsoft.com/office/drawing/2014/main" id="{B9118984-DB03-D84C-4882-3970028B1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02" r="17049" b="60120"/>
            <a:stretch/>
          </p:blipFill>
          <p:spPr bwMode="auto">
            <a:xfrm>
              <a:off x="6718031" y="5270197"/>
              <a:ext cx="1716091" cy="161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AB7EEEB-001D-CCCB-E2BB-4E0ED994D828}"/>
                </a:ext>
              </a:extLst>
            </p:cNvPr>
            <p:cNvSpPr txBox="1"/>
            <p:nvPr/>
          </p:nvSpPr>
          <p:spPr>
            <a:xfrm rot="16200000">
              <a:off x="7980069" y="5901187"/>
              <a:ext cx="10743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0000FF"/>
                  </a:solidFill>
                </a:rPr>
                <a:t>Blue Noise 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E7D1596C-0644-811C-A015-9D45E839168E}"/>
                </a:ext>
              </a:extLst>
            </p:cNvPr>
            <p:cNvSpPr txBox="1"/>
            <p:nvPr/>
          </p:nvSpPr>
          <p:spPr>
            <a:xfrm rot="16200000">
              <a:off x="8363475" y="5954821"/>
              <a:ext cx="7264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[HSD13]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02FBB114-9DD8-16D4-AE98-8BFCFB5FB09E}"/>
                </a:ext>
              </a:extLst>
            </p:cNvPr>
            <p:cNvSpPr txBox="1"/>
            <p:nvPr/>
          </p:nvSpPr>
          <p:spPr>
            <a:xfrm rot="16200000">
              <a:off x="6051000" y="5951616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[DH06a]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34079D-4DFB-46B6-8AF2-9ADB2B12FF44}"/>
                </a:ext>
              </a:extLst>
            </p:cNvPr>
            <p:cNvSpPr txBox="1"/>
            <p:nvPr/>
          </p:nvSpPr>
          <p:spPr>
            <a:xfrm>
              <a:off x="1965691" y="6226897"/>
              <a:ext cx="16514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C00000"/>
                  </a:solidFill>
                </a:rPr>
                <a:t>Oscillating rings</a:t>
              </a:r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596148A-0D55-8F6C-BC15-24413908C43B}"/>
                </a:ext>
              </a:extLst>
            </p:cNvPr>
            <p:cNvCxnSpPr>
              <a:cxnSpLocks/>
            </p:cNvCxnSpPr>
            <p:nvPr/>
          </p:nvCxnSpPr>
          <p:spPr>
            <a:xfrm>
              <a:off x="3609820" y="6398421"/>
              <a:ext cx="1654152" cy="70719"/>
            </a:xfrm>
            <a:prstGeom prst="line">
              <a:avLst/>
            </a:prstGeom>
            <a:ln w="25400">
              <a:solidFill>
                <a:srgbClr val="C0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19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Poisson-disk Sampling vs. Blue Noise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859918" y="1048333"/>
            <a:ext cx="7543800" cy="5321987"/>
          </a:xfrm>
        </p:spPr>
        <p:txBody>
          <a:bodyPr>
            <a:normAutofit/>
          </a:bodyPr>
          <a:lstStyle/>
          <a:p>
            <a:r>
              <a:rPr lang="en-US"/>
              <a:t>Graphics community history</a:t>
            </a:r>
          </a:p>
          <a:p>
            <a:pPr lvl="1"/>
            <a:r>
              <a:rPr lang="en-US"/>
              <a:t>Early claim that distribution of human retina receptors was Poisson-disk</a:t>
            </a:r>
          </a:p>
          <a:p>
            <a:pPr lvl="1"/>
            <a:r>
              <a:rPr lang="en-US"/>
              <a:t>When looking at images (e.g. stippling), Blue-noise</a:t>
            </a:r>
          </a:p>
          <a:p>
            <a:pPr lvl="2"/>
            <a:r>
              <a:rPr lang="en-US"/>
              <a:t>Randomness avoids aliasing artifacts</a:t>
            </a:r>
          </a:p>
          <a:p>
            <a:pPr lvl="2"/>
            <a:r>
              <a:rPr lang="en-US"/>
              <a:t>Separation provides efficiency, no redundant samples</a:t>
            </a:r>
          </a:p>
          <a:p>
            <a:pPr lvl="1"/>
            <a:r>
              <a:rPr lang="en-US"/>
              <a:t>Dart throwing process produces the same points as the Poisson-disk process</a:t>
            </a:r>
          </a:p>
          <a:p>
            <a:pPr lvl="3"/>
            <a:r>
              <a:rPr lang="en-US"/>
              <a:t>Simple algorithm</a:t>
            </a:r>
          </a:p>
          <a:p>
            <a:pPr lvl="3"/>
            <a:r>
              <a:rPr lang="en-US"/>
              <a:t>Output close-enough to blue-noise</a:t>
            </a:r>
          </a:p>
          <a:p>
            <a:pPr lvl="2"/>
            <a:r>
              <a:rPr lang="en-US" b="1"/>
              <a:t>Not</a:t>
            </a:r>
            <a:r>
              <a:rPr lang="en-US"/>
              <a:t> saturation in finite runtime.</a:t>
            </a:r>
          </a:p>
          <a:p>
            <a:pPr lvl="3"/>
            <a:r>
              <a:rPr lang="en-US">
                <a:solidFill>
                  <a:srgbClr val="00B050"/>
                </a:solidFill>
              </a:rPr>
              <a:t>Fix: only generate samples from the uncovered subdomain</a:t>
            </a:r>
          </a:p>
        </p:txBody>
      </p:sp>
    </p:spTree>
    <p:extLst>
      <p:ext uri="{BB962C8B-B14F-4D97-AF65-F5344CB8AC3E}">
        <p14:creationId xmlns:p14="http://schemas.microsoft.com/office/powerpoint/2010/main" val="417822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4B43B-DBC3-6724-D3BA-8BC0079B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Scalloped Sectors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B32608-B0B4-23DD-373D-390EB48BC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28619-4868-2CB3-284A-090DB1096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1316" y="890266"/>
            <a:ext cx="6265728" cy="5864102"/>
          </a:xfrm>
        </p:spPr>
        <p:txBody>
          <a:bodyPr>
            <a:normAutofit/>
          </a:bodyPr>
          <a:lstStyle/>
          <a:p>
            <a:r>
              <a:rPr lang="en-US"/>
              <a:t>Advancing front</a:t>
            </a:r>
          </a:p>
          <a:p>
            <a:pPr lvl="1"/>
            <a:r>
              <a:rPr lang="en-US"/>
              <a:t>Next disk distance [r, 2r] from a prior disk</a:t>
            </a:r>
          </a:p>
          <a:p>
            <a:pPr lvl="1"/>
            <a:r>
              <a:rPr lang="en-US"/>
              <a:t>Never here, </a:t>
            </a:r>
            <a:br>
              <a:rPr lang="en-US"/>
            </a:br>
            <a:r>
              <a:rPr lang="en-US"/>
              <a:t>so not Poisson-disk process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F09F2-CF00-30F4-D618-EFE7ECDA91A4}"/>
              </a:ext>
            </a:extLst>
          </p:cNvPr>
          <p:cNvSpPr txBox="1"/>
          <p:nvPr/>
        </p:nvSpPr>
        <p:spPr>
          <a:xfrm>
            <a:off x="3694807" y="307481"/>
            <a:ext cx="5682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Garamond" charset="0"/>
              </a:rPr>
              <a:t>ScallopMDS, “Using Scalloped Sectors to Generate Poisson-disk Sampling Patterns” SIGGRAPH 2006.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AE02C-4050-9288-D3D2-B702211B5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86998">
            <a:off x="5856264" y="392218"/>
            <a:ext cx="1879600" cy="20447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1ADCB75-DF61-48BA-A7D2-8372FFF6BBE9}"/>
              </a:ext>
            </a:extLst>
          </p:cNvPr>
          <p:cNvGrpSpPr/>
          <p:nvPr/>
        </p:nvGrpSpPr>
        <p:grpSpPr>
          <a:xfrm>
            <a:off x="5439620" y="1503554"/>
            <a:ext cx="622356" cy="622356"/>
            <a:chOff x="6321536" y="584212"/>
            <a:chExt cx="1478550" cy="1478550"/>
          </a:xfrm>
        </p:grpSpPr>
        <p:sp>
          <p:nvSpPr>
            <p:cNvPr id="18" name="Flowchart: Connector 251">
              <a:extLst>
                <a:ext uri="{FF2B5EF4-FFF2-40B4-BE49-F238E27FC236}">
                  <a16:creationId xmlns:a16="http://schemas.microsoft.com/office/drawing/2014/main" id="{7D38AB9B-4A7F-133C-7144-B7C6D99A36F6}"/>
                </a:ext>
              </a:extLst>
            </p:cNvPr>
            <p:cNvSpPr/>
            <p:nvPr/>
          </p:nvSpPr>
          <p:spPr>
            <a:xfrm rot="10800000">
              <a:off x="6321536" y="584212"/>
              <a:ext cx="1478550" cy="1478550"/>
            </a:xfrm>
            <a:prstGeom prst="flowChartConnector">
              <a:avLst/>
            </a:prstGeom>
            <a:solidFill>
              <a:srgbClr val="00B050">
                <a:alpha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6B73C0A-0B3F-90C8-D715-C198681EBD51}"/>
                </a:ext>
              </a:extLst>
            </p:cNvPr>
            <p:cNvSpPr/>
            <p:nvPr/>
          </p:nvSpPr>
          <p:spPr>
            <a:xfrm rot="10800000">
              <a:off x="7049916" y="1312592"/>
              <a:ext cx="18288" cy="18288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D48E6A-8269-D735-6B31-C0500AB3AC6E}"/>
              </a:ext>
            </a:extLst>
          </p:cNvPr>
          <p:cNvCxnSpPr>
            <a:cxnSpLocks/>
          </p:cNvCxnSpPr>
          <p:nvPr/>
        </p:nvCxnSpPr>
        <p:spPr>
          <a:xfrm flipV="1">
            <a:off x="3709182" y="1814732"/>
            <a:ext cx="1992923" cy="3751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32B02C-C76E-B547-464D-098C4B8A121D}"/>
              </a:ext>
            </a:extLst>
          </p:cNvPr>
          <p:cNvCxnSpPr/>
          <p:nvPr/>
        </p:nvCxnSpPr>
        <p:spPr>
          <a:xfrm>
            <a:off x="5029900" y="1402080"/>
            <a:ext cx="1144173" cy="30948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322CE0C-EE52-99FF-053D-CEC0A1D773C1}"/>
              </a:ext>
            </a:extLst>
          </p:cNvPr>
          <p:cNvGrpSpPr/>
          <p:nvPr/>
        </p:nvGrpSpPr>
        <p:grpSpPr>
          <a:xfrm>
            <a:off x="1175879" y="2222632"/>
            <a:ext cx="1554480" cy="1923812"/>
            <a:chOff x="8128691" y="3737277"/>
            <a:chExt cx="1554480" cy="1923812"/>
          </a:xfrm>
        </p:grpSpPr>
        <p:pic>
          <p:nvPicPr>
            <p:cNvPr id="51" name="Picture 11" descr="page6image11307040">
              <a:extLst>
                <a:ext uri="{FF2B5EF4-FFF2-40B4-BE49-F238E27FC236}">
                  <a16:creationId xmlns:a16="http://schemas.microsoft.com/office/drawing/2014/main" id="{613005D0-37DC-B49E-1BE4-6418D13BD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8691" y="3737277"/>
              <a:ext cx="1554480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1C4F956-C5FB-A546-74BE-FE96DC018F0D}"/>
                </a:ext>
              </a:extLst>
            </p:cNvPr>
            <p:cNvSpPr txBox="1"/>
            <p:nvPr/>
          </p:nvSpPr>
          <p:spPr>
            <a:xfrm>
              <a:off x="8171536" y="5291757"/>
              <a:ext cx="1416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Poisson-disk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C05873-7DE3-49F6-D6C8-1B548DE8798A}"/>
              </a:ext>
            </a:extLst>
          </p:cNvPr>
          <p:cNvGrpSpPr/>
          <p:nvPr/>
        </p:nvGrpSpPr>
        <p:grpSpPr>
          <a:xfrm>
            <a:off x="1953119" y="2225250"/>
            <a:ext cx="4480184" cy="2196778"/>
            <a:chOff x="6829127" y="5290639"/>
            <a:chExt cx="4480184" cy="2196778"/>
          </a:xfrm>
        </p:grpSpPr>
        <p:pic>
          <p:nvPicPr>
            <p:cNvPr id="54" name="Picture 10" descr="page6image11309952">
              <a:extLst>
                <a:ext uri="{FF2B5EF4-FFF2-40B4-BE49-F238E27FC236}">
                  <a16:creationId xmlns:a16="http://schemas.microsoft.com/office/drawing/2014/main" id="{6506DA6D-C6F0-91FD-D56B-042272F42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8691" y="5290639"/>
              <a:ext cx="1554480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F807B2-2BB3-64E4-D39A-D605927EF9A9}"/>
                </a:ext>
              </a:extLst>
            </p:cNvPr>
            <p:cNvSpPr txBox="1"/>
            <p:nvPr/>
          </p:nvSpPr>
          <p:spPr>
            <a:xfrm>
              <a:off x="8095239" y="6841086"/>
              <a:ext cx="25831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Scallop-disk</a:t>
              </a:r>
              <a:br>
                <a:rPr lang="en-US">
                  <a:solidFill>
                    <a:srgbClr val="0000FF"/>
                  </a:solidFill>
                </a:rPr>
              </a:br>
              <a:r>
                <a:rPr lang="en-US"/>
                <a:t>not Poisson-disk output</a:t>
              </a: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15BF1CB-E5DD-1150-1A06-A7FF6E767139}"/>
                </a:ext>
              </a:extLst>
            </p:cNvPr>
            <p:cNvSpPr txBox="1"/>
            <p:nvPr/>
          </p:nvSpPr>
          <p:spPr>
            <a:xfrm>
              <a:off x="9646676" y="6126125"/>
              <a:ext cx="1662635" cy="469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Brighter rings</a:t>
              </a:r>
            </a:p>
            <a:p>
              <a:pPr algn="ctr"/>
              <a:r>
                <a:rPr lang="en-US" sz="1050"/>
                <a:t>Figures from their paper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040DA60-08E1-CD9E-FE14-9FEA70CBDCCE}"/>
                </a:ext>
              </a:extLst>
            </p:cNvPr>
            <p:cNvCxnSpPr>
              <a:cxnSpLocks/>
            </p:cNvCxnSpPr>
            <p:nvPr/>
          </p:nvCxnSpPr>
          <p:spPr>
            <a:xfrm>
              <a:off x="6829127" y="6391719"/>
              <a:ext cx="208284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813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4B43B-DBC3-6724-D3BA-8BC0079B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Scalloped Sectors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B32608-B0B4-23DD-373D-390EB48BC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28619-4868-2CB3-284A-090DB1096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1316" y="890266"/>
            <a:ext cx="6265728" cy="5864102"/>
          </a:xfrm>
        </p:spPr>
        <p:txBody>
          <a:bodyPr>
            <a:normAutofit/>
          </a:bodyPr>
          <a:lstStyle/>
          <a:p>
            <a:r>
              <a:rPr lang="en-US"/>
              <a:t>Advancing front</a:t>
            </a:r>
          </a:p>
          <a:p>
            <a:pPr lvl="1"/>
            <a:r>
              <a:rPr lang="en-US"/>
              <a:t>Next disk distance [r, 2r] from a prior disk</a:t>
            </a:r>
          </a:p>
          <a:p>
            <a:pPr lvl="1"/>
            <a:r>
              <a:rPr lang="en-US"/>
              <a:t>Never here, </a:t>
            </a:r>
            <a:br>
              <a:rPr lang="en-US"/>
            </a:br>
            <a:r>
              <a:rPr lang="en-US"/>
              <a:t>so not Poisson-disk process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F09F2-CF00-30F4-D618-EFE7ECDA91A4}"/>
              </a:ext>
            </a:extLst>
          </p:cNvPr>
          <p:cNvSpPr txBox="1"/>
          <p:nvPr/>
        </p:nvSpPr>
        <p:spPr>
          <a:xfrm>
            <a:off x="3694807" y="307481"/>
            <a:ext cx="5682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Garamond" charset="0"/>
              </a:rPr>
              <a:t>ScallopMDS, “Using Scalloped Sectors to Generate </a:t>
            </a:r>
            <a:r>
              <a:rPr lang="en-US" sz="1050" strike="sngStrike">
                <a:solidFill>
                  <a:srgbClr val="C00000"/>
                </a:solidFill>
                <a:latin typeface="Garamond" charset="0"/>
              </a:rPr>
              <a:t>Poisson</a:t>
            </a:r>
            <a:r>
              <a:rPr lang="en-US" sz="1050">
                <a:latin typeface="Garamond" charset="0"/>
              </a:rPr>
              <a:t>-disk Sampling Patterns” SIGGRAPH 2006.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AE02C-4050-9288-D3D2-B702211B5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86998">
            <a:off x="5856264" y="392218"/>
            <a:ext cx="1879600" cy="20447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1ADCB75-DF61-48BA-A7D2-8372FFF6BBE9}"/>
              </a:ext>
            </a:extLst>
          </p:cNvPr>
          <p:cNvGrpSpPr/>
          <p:nvPr/>
        </p:nvGrpSpPr>
        <p:grpSpPr>
          <a:xfrm>
            <a:off x="5439620" y="1503554"/>
            <a:ext cx="622356" cy="622356"/>
            <a:chOff x="6321536" y="584212"/>
            <a:chExt cx="1478550" cy="1478550"/>
          </a:xfrm>
        </p:grpSpPr>
        <p:sp>
          <p:nvSpPr>
            <p:cNvPr id="18" name="Flowchart: Connector 251">
              <a:extLst>
                <a:ext uri="{FF2B5EF4-FFF2-40B4-BE49-F238E27FC236}">
                  <a16:creationId xmlns:a16="http://schemas.microsoft.com/office/drawing/2014/main" id="{7D38AB9B-4A7F-133C-7144-B7C6D99A36F6}"/>
                </a:ext>
              </a:extLst>
            </p:cNvPr>
            <p:cNvSpPr/>
            <p:nvPr/>
          </p:nvSpPr>
          <p:spPr>
            <a:xfrm rot="10800000">
              <a:off x="6321536" y="584212"/>
              <a:ext cx="1478550" cy="1478550"/>
            </a:xfrm>
            <a:prstGeom prst="flowChartConnector">
              <a:avLst/>
            </a:prstGeom>
            <a:solidFill>
              <a:srgbClr val="00B050">
                <a:alpha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6B73C0A-0B3F-90C8-D715-C198681EBD51}"/>
                </a:ext>
              </a:extLst>
            </p:cNvPr>
            <p:cNvSpPr/>
            <p:nvPr/>
          </p:nvSpPr>
          <p:spPr>
            <a:xfrm rot="10800000">
              <a:off x="7049916" y="1312592"/>
              <a:ext cx="18288" cy="18288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D48E6A-8269-D735-6B31-C0500AB3AC6E}"/>
              </a:ext>
            </a:extLst>
          </p:cNvPr>
          <p:cNvCxnSpPr>
            <a:cxnSpLocks/>
          </p:cNvCxnSpPr>
          <p:nvPr/>
        </p:nvCxnSpPr>
        <p:spPr>
          <a:xfrm flipV="1">
            <a:off x="3709182" y="1814732"/>
            <a:ext cx="1992923" cy="3751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32B02C-C76E-B547-464D-098C4B8A121D}"/>
              </a:ext>
            </a:extLst>
          </p:cNvPr>
          <p:cNvCxnSpPr/>
          <p:nvPr/>
        </p:nvCxnSpPr>
        <p:spPr>
          <a:xfrm>
            <a:off x="5029900" y="1402080"/>
            <a:ext cx="1144173" cy="30948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322CE0C-EE52-99FF-053D-CEC0A1D773C1}"/>
              </a:ext>
            </a:extLst>
          </p:cNvPr>
          <p:cNvGrpSpPr/>
          <p:nvPr/>
        </p:nvGrpSpPr>
        <p:grpSpPr>
          <a:xfrm>
            <a:off x="1175879" y="2222632"/>
            <a:ext cx="1554480" cy="1923812"/>
            <a:chOff x="8128691" y="3737277"/>
            <a:chExt cx="1554480" cy="1923812"/>
          </a:xfrm>
        </p:grpSpPr>
        <p:pic>
          <p:nvPicPr>
            <p:cNvPr id="51" name="Picture 11" descr="page6image11307040">
              <a:extLst>
                <a:ext uri="{FF2B5EF4-FFF2-40B4-BE49-F238E27FC236}">
                  <a16:creationId xmlns:a16="http://schemas.microsoft.com/office/drawing/2014/main" id="{613005D0-37DC-B49E-1BE4-6418D13BD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8691" y="3737277"/>
              <a:ext cx="1554480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1C4F956-C5FB-A546-74BE-FE96DC018F0D}"/>
                </a:ext>
              </a:extLst>
            </p:cNvPr>
            <p:cNvSpPr txBox="1"/>
            <p:nvPr/>
          </p:nvSpPr>
          <p:spPr>
            <a:xfrm>
              <a:off x="8171536" y="5291757"/>
              <a:ext cx="1416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Poisson-disk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C05873-7DE3-49F6-D6C8-1B548DE8798A}"/>
              </a:ext>
            </a:extLst>
          </p:cNvPr>
          <p:cNvGrpSpPr/>
          <p:nvPr/>
        </p:nvGrpSpPr>
        <p:grpSpPr>
          <a:xfrm>
            <a:off x="1953119" y="2225250"/>
            <a:ext cx="4480184" cy="2196778"/>
            <a:chOff x="6829127" y="5290639"/>
            <a:chExt cx="4480184" cy="2196778"/>
          </a:xfrm>
        </p:grpSpPr>
        <p:pic>
          <p:nvPicPr>
            <p:cNvPr id="54" name="Picture 10" descr="page6image11309952">
              <a:extLst>
                <a:ext uri="{FF2B5EF4-FFF2-40B4-BE49-F238E27FC236}">
                  <a16:creationId xmlns:a16="http://schemas.microsoft.com/office/drawing/2014/main" id="{6506DA6D-C6F0-91FD-D56B-042272F42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8691" y="5290639"/>
              <a:ext cx="1554480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F807B2-2BB3-64E4-D39A-D605927EF9A9}"/>
                </a:ext>
              </a:extLst>
            </p:cNvPr>
            <p:cNvSpPr txBox="1"/>
            <p:nvPr/>
          </p:nvSpPr>
          <p:spPr>
            <a:xfrm>
              <a:off x="8095239" y="6841086"/>
              <a:ext cx="25831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Scallop-disk</a:t>
              </a:r>
              <a:br>
                <a:rPr lang="en-US">
                  <a:solidFill>
                    <a:srgbClr val="0000FF"/>
                  </a:solidFill>
                </a:rPr>
              </a:br>
              <a:r>
                <a:rPr lang="en-US"/>
                <a:t>not Poisson-disk output</a:t>
              </a: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15BF1CB-E5DD-1150-1A06-A7FF6E767139}"/>
                </a:ext>
              </a:extLst>
            </p:cNvPr>
            <p:cNvSpPr txBox="1"/>
            <p:nvPr/>
          </p:nvSpPr>
          <p:spPr>
            <a:xfrm>
              <a:off x="9646676" y="6126125"/>
              <a:ext cx="1662635" cy="469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Brighter rings</a:t>
              </a:r>
            </a:p>
            <a:p>
              <a:pPr algn="ctr"/>
              <a:r>
                <a:rPr lang="en-US" sz="1050"/>
                <a:t>Figures from their paper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040DA60-08E1-CD9E-FE14-9FEA70CBDCCE}"/>
                </a:ext>
              </a:extLst>
            </p:cNvPr>
            <p:cNvCxnSpPr>
              <a:cxnSpLocks/>
            </p:cNvCxnSpPr>
            <p:nvPr/>
          </p:nvCxnSpPr>
          <p:spPr>
            <a:xfrm>
              <a:off x="6829127" y="6391719"/>
              <a:ext cx="208284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927054-F913-B5FD-D554-1D403E5D3959}"/>
              </a:ext>
            </a:extLst>
          </p:cNvPr>
          <p:cNvGrpSpPr/>
          <p:nvPr/>
        </p:nvGrpSpPr>
        <p:grpSpPr>
          <a:xfrm>
            <a:off x="3121038" y="4568279"/>
            <a:ext cx="3966006" cy="2180785"/>
            <a:chOff x="8023995" y="1871224"/>
            <a:chExt cx="3966006" cy="21807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2D24D43-84E3-6650-1CE4-9E0BDD9EF5C3}"/>
                </a:ext>
              </a:extLst>
            </p:cNvPr>
            <p:cNvGrpSpPr/>
            <p:nvPr/>
          </p:nvGrpSpPr>
          <p:grpSpPr>
            <a:xfrm>
              <a:off x="8023995" y="1871224"/>
              <a:ext cx="3966006" cy="2180785"/>
              <a:chOff x="2244368" y="1363818"/>
              <a:chExt cx="3966006" cy="223089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10FE84F-2353-9D7C-B180-B8FFF366EDA4}"/>
                  </a:ext>
                </a:extLst>
              </p:cNvPr>
              <p:cNvSpPr/>
              <p:nvPr/>
            </p:nvSpPr>
            <p:spPr>
              <a:xfrm>
                <a:off x="2244368" y="1363818"/>
                <a:ext cx="3966006" cy="177090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1" descr="page4image78457824">
                <a:extLst>
                  <a:ext uri="{FF2B5EF4-FFF2-40B4-BE49-F238E27FC236}">
                    <a16:creationId xmlns:a16="http://schemas.microsoft.com/office/drawing/2014/main" id="{8C3AC68A-761D-2147-1082-13195F3358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7" r="67832" b="50985"/>
              <a:stretch/>
            </p:blipFill>
            <p:spPr bwMode="auto">
              <a:xfrm>
                <a:off x="4310301" y="1593082"/>
                <a:ext cx="1812568" cy="12823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" descr="page4image78457824">
                <a:extLst>
                  <a:ext uri="{FF2B5EF4-FFF2-40B4-BE49-F238E27FC236}">
                    <a16:creationId xmlns:a16="http://schemas.microsoft.com/office/drawing/2014/main" id="{2BB75B41-0378-2E90-E155-C7B1C0A252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702" r="17049" b="60120"/>
              <a:stretch/>
            </p:blipFill>
            <p:spPr bwMode="auto">
              <a:xfrm>
                <a:off x="2297948" y="1452717"/>
                <a:ext cx="1656711" cy="15973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4A1751-4B43-54B3-1BB6-A8562A355ACC}"/>
                  </a:ext>
                </a:extLst>
              </p:cNvPr>
              <p:cNvSpPr txBox="1"/>
              <p:nvPr/>
            </p:nvSpPr>
            <p:spPr>
              <a:xfrm>
                <a:off x="2382031" y="3216896"/>
                <a:ext cx="3817071" cy="37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0000FF"/>
                    </a:solidFill>
                  </a:rPr>
                  <a:t>“Step Blue Noise” = real blue noise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0AD80B-0047-CF35-D214-C14B7C07DDB9}"/>
                </a:ext>
              </a:extLst>
            </p:cNvPr>
            <p:cNvSpPr txBox="1"/>
            <p:nvPr/>
          </p:nvSpPr>
          <p:spPr>
            <a:xfrm>
              <a:off x="10720068" y="3303445"/>
              <a:ext cx="8194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[HSD13]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39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4B43B-DBC3-6724-D3BA-8BC0079B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Scalloped Sectors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B32608-B0B4-23DD-373D-390EB48BC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28619-4868-2CB3-284A-090DB1096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1316" y="890266"/>
            <a:ext cx="6265728" cy="5864102"/>
          </a:xfrm>
        </p:spPr>
        <p:txBody>
          <a:bodyPr>
            <a:normAutofit/>
          </a:bodyPr>
          <a:lstStyle/>
          <a:p>
            <a:r>
              <a:rPr lang="en-US"/>
              <a:t>Advancing front</a:t>
            </a:r>
          </a:p>
          <a:p>
            <a:pPr lvl="1"/>
            <a:r>
              <a:rPr lang="en-US"/>
              <a:t>Next disk distance [r, 2r] from a prior disk</a:t>
            </a:r>
          </a:p>
          <a:p>
            <a:pPr lvl="1"/>
            <a:r>
              <a:rPr lang="en-US"/>
              <a:t>Inverse transform sampling</a:t>
            </a:r>
          </a:p>
          <a:p>
            <a:pPr lvl="2"/>
            <a:r>
              <a:rPr lang="en-US"/>
              <a:t>Given an area formula for a shape</a:t>
            </a:r>
          </a:p>
          <a:p>
            <a:pPr lvl="2"/>
            <a:r>
              <a:rPr lang="en-US"/>
              <a:t>Invert it to generate samples uniformly by area</a:t>
            </a:r>
          </a:p>
          <a:p>
            <a:pPr lvl="2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r>
              <a:rPr lang="en-US"/>
              <a:t>Uniform-random by area from a sector</a:t>
            </a:r>
          </a:p>
          <a:p>
            <a:pPr lvl="2"/>
            <a:r>
              <a:rPr lang="en-US"/>
              <a:t>Area formula</a:t>
            </a:r>
          </a:p>
          <a:p>
            <a:pPr lvl="3"/>
            <a:r>
              <a:rPr lang="en-US"/>
              <a:t>Integral over 6 trig and 2 inverse trig functions</a:t>
            </a:r>
          </a:p>
          <a:p>
            <a:pPr lvl="3"/>
            <a:r>
              <a:rPr lang="en-US"/>
              <a:t>And 2 variations</a:t>
            </a:r>
          </a:p>
          <a:p>
            <a:pPr lvl="2"/>
            <a:r>
              <a:rPr lang="en-US"/>
              <a:t>Inverse area transform</a:t>
            </a:r>
          </a:p>
          <a:p>
            <a:pPr lvl="3"/>
            <a:r>
              <a:rPr lang="en-US"/>
              <a:t>Binary search over area integral</a:t>
            </a:r>
          </a:p>
          <a:p>
            <a:pPr lvl="4"/>
            <a:endParaRPr lang="en-US"/>
          </a:p>
          <a:p>
            <a:pPr lvl="3"/>
            <a:r>
              <a:rPr lang="en-US"/>
              <a:t>O( M(b) (b + log b )) × time for integral</a:t>
            </a:r>
          </a:p>
          <a:p>
            <a:pPr marL="749772" lvl="4" indent="0">
              <a:buNone/>
            </a:pPr>
            <a:r>
              <a:rPr lang="en-US"/>
              <a:t>M(b) = time for b-bit multiplication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F09F2-CF00-30F4-D618-EFE7ECDA91A4}"/>
              </a:ext>
            </a:extLst>
          </p:cNvPr>
          <p:cNvSpPr txBox="1"/>
          <p:nvPr/>
        </p:nvSpPr>
        <p:spPr>
          <a:xfrm>
            <a:off x="3694807" y="307481"/>
            <a:ext cx="5682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Garamond" charset="0"/>
              </a:rPr>
              <a:t>ScallopMDS, “Using Scalloped Sectors to Generate </a:t>
            </a:r>
            <a:r>
              <a:rPr lang="en-US" sz="1050" strike="sngStrike">
                <a:solidFill>
                  <a:srgbClr val="C00000"/>
                </a:solidFill>
                <a:latin typeface="Garamond" charset="0"/>
              </a:rPr>
              <a:t>Poisson</a:t>
            </a:r>
            <a:r>
              <a:rPr lang="en-US" sz="1050">
                <a:latin typeface="Garamond" charset="0"/>
              </a:rPr>
              <a:t>-disk Sampling Patterns” SIGGRAPH 2006.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AE02C-4050-9288-D3D2-B702211B5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86998">
            <a:off x="5856264" y="392218"/>
            <a:ext cx="1879600" cy="20447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32B02C-C76E-B547-464D-098C4B8A121D}"/>
              </a:ext>
            </a:extLst>
          </p:cNvPr>
          <p:cNvCxnSpPr/>
          <p:nvPr/>
        </p:nvCxnSpPr>
        <p:spPr>
          <a:xfrm>
            <a:off x="5029900" y="1402080"/>
            <a:ext cx="1144173" cy="30948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598A84-42AD-BCB7-939A-B846B57B08B3}"/>
              </a:ext>
            </a:extLst>
          </p:cNvPr>
          <p:cNvGrpSpPr/>
          <p:nvPr/>
        </p:nvGrpSpPr>
        <p:grpSpPr>
          <a:xfrm>
            <a:off x="8322450" y="1844697"/>
            <a:ext cx="3293743" cy="2106162"/>
            <a:chOff x="1828800" y="1828800"/>
            <a:chExt cx="3293743" cy="210616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2657FD-0992-8362-6D70-EDECB4C16FE2}"/>
                </a:ext>
              </a:extLst>
            </p:cNvPr>
            <p:cNvGrpSpPr/>
            <p:nvPr/>
          </p:nvGrpSpPr>
          <p:grpSpPr>
            <a:xfrm>
              <a:off x="1828800" y="1828800"/>
              <a:ext cx="3293743" cy="2106162"/>
              <a:chOff x="1828800" y="1828800"/>
              <a:chExt cx="3293743" cy="2106162"/>
            </a:xfrm>
          </p:grpSpPr>
          <p:sp>
            <p:nvSpPr>
              <p:cNvPr id="23" name="Triangle 22">
                <a:extLst>
                  <a:ext uri="{FF2B5EF4-FFF2-40B4-BE49-F238E27FC236}">
                    <a16:creationId xmlns:a16="http://schemas.microsoft.com/office/drawing/2014/main" id="{76908AB1-DA3B-CB34-8EE9-82E173904623}"/>
                  </a:ext>
                </a:extLst>
              </p:cNvPr>
              <p:cNvSpPr/>
              <p:nvPr/>
            </p:nvSpPr>
            <p:spPr>
              <a:xfrm>
                <a:off x="2743199" y="2743200"/>
                <a:ext cx="2285999" cy="914381"/>
              </a:xfrm>
              <a:prstGeom prst="triangle">
                <a:avLst>
                  <a:gd name="adj" fmla="val 0"/>
                </a:avLst>
              </a:prstGeom>
              <a:solidFill>
                <a:srgbClr val="F6C10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Pie 23">
                <a:extLst>
                  <a:ext uri="{FF2B5EF4-FFF2-40B4-BE49-F238E27FC236}">
                    <a16:creationId xmlns:a16="http://schemas.microsoft.com/office/drawing/2014/main" id="{3CBAF3C2-8E8E-9716-1174-D54EB6378E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28800" y="1828800"/>
                <a:ext cx="1828800" cy="1828800"/>
              </a:xfrm>
              <a:prstGeom prst="pie">
                <a:avLst>
                  <a:gd name="adj1" fmla="val 1324184"/>
                  <a:gd name="adj2" fmla="val 5397490"/>
                </a:avLst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7F9D6FF-A698-18C7-5108-6057230DD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3893" y="3121015"/>
                <a:ext cx="76200" cy="15875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93164D-06AB-3B0E-B988-BE21720B2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27293" y="3428982"/>
                <a:ext cx="95250" cy="15240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D3980D5-1243-8635-82D9-5B4A9CDC2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78945" y="3486731"/>
                <a:ext cx="76200" cy="15240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246CC4A-F00C-4C23-60E0-810EC5CC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71329" y="2745390"/>
                <a:ext cx="95250" cy="10795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75DA8D6-CCBF-A293-FAD0-4329B960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47481" y="3725412"/>
                <a:ext cx="927100" cy="209550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574D6B7-0D92-53AF-76AC-5BCA849963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97480" y="2697480"/>
                <a:ext cx="91440" cy="91440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8A74670-B5A2-D1C8-93C1-3E0DCB6CCD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3200" y="2743200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E31303D-C1A8-CC45-F042-E2769A7DE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3200" y="3657600"/>
                <a:ext cx="228600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FA3ECB4-F4F4-87D6-D728-354B0360AF27}"/>
                  </a:ext>
                </a:extLst>
              </p:cNvPr>
              <p:cNvCxnSpPr/>
              <p:nvPr/>
            </p:nvCxnSpPr>
            <p:spPr>
              <a:xfrm>
                <a:off x="2743200" y="2743200"/>
                <a:ext cx="2286000" cy="9144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6783E48-87FE-803F-AD63-FDA4E6DC9B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97480" y="3611862"/>
                <a:ext cx="91440" cy="91440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AD616B2-0FE4-5C6E-BFF8-43ED287835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3480" y="3611880"/>
                <a:ext cx="91440" cy="91440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173C87C-40AB-604D-9127-77A697E35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320000">
                <a:off x="3490676" y="2920580"/>
                <a:ext cx="869950" cy="20955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2135F84-51F2-32BA-0BA3-797EE23AA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320000">
                <a:off x="4061158" y="3345927"/>
                <a:ext cx="114300" cy="16510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9BBDBF0-BDCA-C147-2786-26EDB4DB7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20000">
                <a:off x="3161112" y="2981019"/>
                <a:ext cx="76200" cy="1587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9BF251D-ADE2-A22B-E90D-3851A996A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4238" y="2867751"/>
                <a:ext cx="127000" cy="209550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C72571-67BC-1134-B2A2-C3F6F669DC88}"/>
                </a:ext>
              </a:extLst>
            </p:cNvPr>
            <p:cNvSpPr txBox="1"/>
            <p:nvPr/>
          </p:nvSpPr>
          <p:spPr>
            <a:xfrm>
              <a:off x="3257494" y="3325204"/>
              <a:ext cx="621557" cy="315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chock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C11E9B0B-D143-7CDB-A3C0-38FDD2E5DA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4392" y="1625100"/>
            <a:ext cx="2873491" cy="85213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FAC27C-F656-D354-992F-C9C2640A21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6440" y="6510722"/>
            <a:ext cx="1266071" cy="262922"/>
          </a:xfrm>
          <a:prstGeom prst="rect">
            <a:avLst/>
          </a:prstGeom>
        </p:spPr>
      </p:pic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1CEF4548-DB66-D01A-5B4C-DD8A0CA01F59}"/>
              </a:ext>
            </a:extLst>
          </p:cNvPr>
          <p:cNvSpPr txBox="1">
            <a:spLocks/>
          </p:cNvSpPr>
          <p:nvPr/>
        </p:nvSpPr>
        <p:spPr>
          <a:xfrm>
            <a:off x="5029900" y="2474103"/>
            <a:ext cx="7621644" cy="30541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DeterminsticMPS</a:t>
            </a:r>
          </a:p>
          <a:p>
            <a:pPr lvl="1"/>
            <a:r>
              <a:rPr lang="en-US"/>
              <a:t>True Poisson-disk pattern </a:t>
            </a:r>
          </a:p>
          <a:p>
            <a:pPr lvl="1"/>
            <a:r>
              <a:rPr lang="en-US"/>
              <a:t>Uniform-random by area of a chock</a:t>
            </a:r>
          </a:p>
          <a:p>
            <a:pPr lvl="2"/>
            <a:r>
              <a:rPr lang="en-US"/>
              <a:t>Area formula</a:t>
            </a:r>
          </a:p>
          <a:p>
            <a:pPr lvl="3"/>
            <a:r>
              <a:rPr lang="en-US"/>
              <a:t>1 trig function </a:t>
            </a:r>
          </a:p>
          <a:p>
            <a:pPr lvl="3"/>
            <a:endParaRPr lang="en-US"/>
          </a:p>
          <a:p>
            <a:pPr lvl="2"/>
            <a:r>
              <a:rPr lang="en-US"/>
              <a:t>Inverse area transform</a:t>
            </a:r>
          </a:p>
          <a:p>
            <a:pPr lvl="3"/>
            <a:r>
              <a:rPr lang="en-US"/>
              <a:t>5 Newton’s iterations for 15 digits of accuracy</a:t>
            </a:r>
          </a:p>
          <a:p>
            <a:pPr lvl="4"/>
            <a:r>
              <a:rPr lang="en-US"/>
              <a:t>For higher precision, double precision each iteration</a:t>
            </a:r>
          </a:p>
          <a:p>
            <a:pPr lvl="3"/>
            <a:r>
              <a:rPr lang="en-US"/>
              <a:t>O( M(b) log b 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EB8D771-752E-6823-224A-A2C144E5B417}"/>
              </a:ext>
            </a:extLst>
          </p:cNvPr>
          <p:cNvGrpSpPr/>
          <p:nvPr/>
        </p:nvGrpSpPr>
        <p:grpSpPr>
          <a:xfrm>
            <a:off x="6580276" y="5460382"/>
            <a:ext cx="2924843" cy="1014703"/>
            <a:chOff x="2592345" y="3564415"/>
            <a:chExt cx="2924843" cy="101470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9821ECC-152D-B4DB-EE67-94BA3AAE2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92345" y="3603285"/>
              <a:ext cx="960438" cy="22373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7E4CE74-13CD-660E-E0A2-771A7985C176}"/>
                </a:ext>
              </a:extLst>
            </p:cNvPr>
            <p:cNvSpPr txBox="1"/>
            <p:nvPr/>
          </p:nvSpPr>
          <p:spPr>
            <a:xfrm>
              <a:off x="3582291" y="3564415"/>
              <a:ext cx="18621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2">
                      <a:lumMod val="25000"/>
                    </a:schemeClr>
                  </a:solidFill>
                  <a:latin typeface="Garamond" charset="0"/>
                </a:rPr>
                <a:t>5 Newton’s iterations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BB9DD3-3539-0A5E-B55A-96E977E93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14017" y="4154137"/>
              <a:ext cx="2403171" cy="42498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A732FDF-87D0-109C-740E-3E3EF93A6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06738" y="3903892"/>
              <a:ext cx="960438" cy="221640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861B301-4899-D906-4853-F3602B30BB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66969" y="3906899"/>
            <a:ext cx="2001550" cy="223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7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B3F94B4-3857-146C-748E-9269BF0B1240}"/>
              </a:ext>
            </a:extLst>
          </p:cNvPr>
          <p:cNvGrpSpPr/>
          <p:nvPr/>
        </p:nvGrpSpPr>
        <p:grpSpPr>
          <a:xfrm>
            <a:off x="6023465" y="-1759059"/>
            <a:ext cx="6389378" cy="7516987"/>
            <a:chOff x="617285" y="-890891"/>
            <a:chExt cx="6881389" cy="809582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7D327BB-ECD7-1F97-4B70-F4157C359D3A}"/>
                </a:ext>
              </a:extLst>
            </p:cNvPr>
            <p:cNvGrpSpPr/>
            <p:nvPr/>
          </p:nvGrpSpPr>
          <p:grpSpPr>
            <a:xfrm>
              <a:off x="4831674" y="4055356"/>
              <a:ext cx="2286000" cy="2286000"/>
              <a:chOff x="6400800" y="914400"/>
              <a:chExt cx="2286000" cy="228600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32ED9EB-6DCD-5305-3B33-47B24B843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914400"/>
                <a:ext cx="0" cy="228600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6543486-12F1-2A01-FF92-EE7DA92F09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86800" y="914400"/>
                <a:ext cx="0" cy="228600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206A655-4DF5-D81C-DD6B-1DA1AD329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914400"/>
                <a:ext cx="2286000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E4279CC-9020-1D22-E1BE-CC4B2FFBE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3200400"/>
                <a:ext cx="2286000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63" name="Pie 62">
              <a:extLst>
                <a:ext uri="{FF2B5EF4-FFF2-40B4-BE49-F238E27FC236}">
                  <a16:creationId xmlns:a16="http://schemas.microsoft.com/office/drawing/2014/main" id="{F7E17558-43E8-223F-01EA-C06FEAAD9C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7285" y="-890891"/>
              <a:ext cx="6449223" cy="6449223"/>
            </a:xfrm>
            <a:prstGeom prst="pie">
              <a:avLst>
                <a:gd name="adj1" fmla="val 1686122"/>
                <a:gd name="adj2" fmla="val 4601242"/>
              </a:avLst>
            </a:prstGeom>
            <a:solidFill>
              <a:srgbClr val="00B050">
                <a:alpha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E4B96DD-6E73-FF85-B169-D42860911368}"/>
                </a:ext>
              </a:extLst>
            </p:cNvPr>
            <p:cNvSpPr/>
            <p:nvPr/>
          </p:nvSpPr>
          <p:spPr>
            <a:xfrm>
              <a:off x="3771839" y="1769357"/>
              <a:ext cx="3726835" cy="211981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C037F18-86C3-438D-9F15-DF38981DC9A9}"/>
                </a:ext>
              </a:extLst>
            </p:cNvPr>
            <p:cNvSpPr/>
            <p:nvPr/>
          </p:nvSpPr>
          <p:spPr>
            <a:xfrm>
              <a:off x="3905190" y="1921757"/>
              <a:ext cx="763646" cy="528318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0101C5D-C813-E221-7A54-ABA0C057D9F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352882" y="4504889"/>
              <a:ext cx="45720" cy="4572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08729AB-F79A-42BC-3079-5A40C71BAC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5149" y="3758841"/>
              <a:ext cx="802750" cy="127261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45E6EA6-53AA-48B0-3BAB-B359F7389145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4378112" y="5028858"/>
              <a:ext cx="1596562" cy="52817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1C5BF72-5D76-2A8A-405C-1E5890CDC0C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541" y="4060308"/>
              <a:ext cx="526344" cy="228104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D3E94FE-EBDF-61A2-CF28-2EA06CE191EE}"/>
                </a:ext>
              </a:extLst>
            </p:cNvPr>
            <p:cNvCxnSpPr>
              <a:cxnSpLocks/>
            </p:cNvCxnSpPr>
            <p:nvPr/>
          </p:nvCxnSpPr>
          <p:spPr>
            <a:xfrm>
              <a:off x="5968324" y="5026906"/>
              <a:ext cx="1144936" cy="131445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072D4FF-F193-6C54-B113-80E88D425AAB}"/>
                </a:ext>
              </a:extLst>
            </p:cNvPr>
            <p:cNvCxnSpPr>
              <a:cxnSpLocks/>
            </p:cNvCxnSpPr>
            <p:nvPr/>
          </p:nvCxnSpPr>
          <p:spPr>
            <a:xfrm>
              <a:off x="4831673" y="5406988"/>
              <a:ext cx="2289176" cy="93436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4829B24-00ED-9D57-085B-E7B051AF9545}"/>
                </a:ext>
              </a:extLst>
            </p:cNvPr>
            <p:cNvSpPr txBox="1"/>
            <p:nvPr/>
          </p:nvSpPr>
          <p:spPr>
            <a:xfrm rot="19112821">
              <a:off x="5663141" y="4781250"/>
              <a:ext cx="426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C00000"/>
                  </a:solidFill>
                </a:rPr>
                <a:t>gap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EADB37BE-53E0-4A55-4B97-5D80365C8B9E}"/>
              </a:ext>
            </a:extLst>
          </p:cNvPr>
          <p:cNvSpPr>
            <a:spLocks noChangeAspect="1"/>
          </p:cNvSpPr>
          <p:nvPr/>
        </p:nvSpPr>
        <p:spPr>
          <a:xfrm rot="10800000">
            <a:off x="6935153" y="-940135"/>
            <a:ext cx="18288" cy="1828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755C9-0269-5B23-6595-9C0A1586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GridInner: Linear-time Poisson-disk patterns. Jones&amp;Karger, 2011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B7CF2F-66B8-97DE-A002-449A5F060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1FBB3-0DFD-D0D1-A1C1-2047BE50A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GridInner Algorithm</a:t>
            </a:r>
          </a:p>
          <a:p>
            <a:pPr lvl="1"/>
            <a:r>
              <a:rPr lang="en-US"/>
              <a:t>Background grid</a:t>
            </a:r>
          </a:p>
          <a:p>
            <a:pPr lvl="1"/>
            <a:r>
              <a:rPr lang="en-US"/>
              <a:t>Each square gets candidate sample </a:t>
            </a:r>
          </a:p>
          <a:p>
            <a:pPr lvl="2"/>
            <a:r>
              <a:rPr lang="en-US"/>
              <a:t>Random expovariate time</a:t>
            </a:r>
          </a:p>
          <a:p>
            <a:pPr lvl="1"/>
            <a:r>
              <a:rPr lang="en-US"/>
              <a:t>Candidates earlier than neighbors </a:t>
            </a:r>
            <a:r>
              <a:rPr lang="en-US" b="1"/>
              <a:t>accepted</a:t>
            </a:r>
          </a:p>
          <a:p>
            <a:pPr lvl="2"/>
            <a:r>
              <a:rPr lang="en-US"/>
              <a:t>In any order, congruent to Poisson-disk process</a:t>
            </a:r>
          </a:p>
          <a:p>
            <a:pPr lvl="2"/>
            <a:r>
              <a:rPr lang="en-US"/>
              <a:t>Covered neighbors are </a:t>
            </a:r>
            <a:r>
              <a:rPr lang="en-US" b="1"/>
              <a:t>resampled</a:t>
            </a:r>
          </a:p>
          <a:p>
            <a:pPr lvl="3"/>
            <a:r>
              <a:rPr lang="en-US"/>
              <a:t>Uncovered scooped-square</a:t>
            </a:r>
          </a:p>
          <a:p>
            <a:pPr lvl="3"/>
            <a:r>
              <a:rPr lang="en-US"/>
              <a:t>Time += expovariate in remaining grid-square area</a:t>
            </a:r>
          </a:p>
          <a:p>
            <a:pPr lvl="3"/>
            <a:endParaRPr lang="en-US"/>
          </a:p>
          <a:p>
            <a:pPr lvl="2"/>
            <a:r>
              <a:rPr lang="en-US"/>
              <a:t>Repeat until domain is covered</a:t>
            </a:r>
          </a:p>
          <a:p>
            <a:pPr lvl="1"/>
            <a:r>
              <a:rPr lang="en-US"/>
              <a:t>Congruent to Poisson-disk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97F11-9F65-F610-DA5B-36B444C2D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92" y="4402051"/>
            <a:ext cx="2074985" cy="2074985"/>
          </a:xfrm>
          <a:prstGeom prst="rect">
            <a:avLst/>
          </a:prstGeom>
        </p:spPr>
      </p:pic>
      <p:sp>
        <p:nvSpPr>
          <p:cNvPr id="53" name="Hexagon 52">
            <a:extLst>
              <a:ext uri="{FF2B5EF4-FFF2-40B4-BE49-F238E27FC236}">
                <a16:creationId xmlns:a16="http://schemas.microsoft.com/office/drawing/2014/main" id="{42AE0D0B-DF0B-9C09-3095-822FC1E71253}"/>
              </a:ext>
            </a:extLst>
          </p:cNvPr>
          <p:cNvSpPr/>
          <p:nvPr/>
        </p:nvSpPr>
        <p:spPr>
          <a:xfrm>
            <a:off x="7006573" y="4612378"/>
            <a:ext cx="1496014" cy="1336431"/>
          </a:xfrm>
          <a:prstGeom prst="hexagon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95A9D8B3-4836-DD35-2D00-BA4986514FC2}"/>
              </a:ext>
            </a:extLst>
          </p:cNvPr>
          <p:cNvSpPr txBox="1">
            <a:spLocks/>
          </p:cNvSpPr>
          <p:nvPr/>
        </p:nvSpPr>
        <p:spPr>
          <a:xfrm>
            <a:off x="6311029" y="898161"/>
            <a:ext cx="5668779" cy="3502594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What’s not to love? </a:t>
            </a:r>
          </a:p>
          <a:p>
            <a:r>
              <a:rPr lang="en-US"/>
              <a:t>Resampling implementation</a:t>
            </a:r>
          </a:p>
          <a:p>
            <a:pPr lvl="1"/>
            <a:r>
              <a:rPr lang="en-US"/>
              <a:t>Disks approximated by s-sided polygons</a:t>
            </a:r>
          </a:p>
          <a:p>
            <a:pPr lvl="1"/>
            <a:r>
              <a:rPr lang="en-US"/>
              <a:t>Subtract polygon from square</a:t>
            </a:r>
          </a:p>
          <a:p>
            <a:pPr lvl="1"/>
            <a:r>
              <a:rPr lang="en-US"/>
              <a:t>Triangulate</a:t>
            </a:r>
          </a:p>
          <a:p>
            <a:pPr lvl="1"/>
            <a:r>
              <a:rPr lang="en-US"/>
              <a:t>Pick a triangle</a:t>
            </a:r>
          </a:p>
          <a:p>
            <a:pPr lvl="1"/>
            <a:r>
              <a:rPr lang="en-US"/>
              <a:t>Pick sample in triangle</a:t>
            </a:r>
          </a:p>
          <a:p>
            <a:r>
              <a:rPr lang="en-US"/>
              <a:t>How many sides do we need?</a:t>
            </a:r>
          </a:p>
          <a:p>
            <a:pPr lvl="1"/>
            <a:r>
              <a:rPr lang="en-US"/>
              <a:t>b-bits of accuracy, need gap = 2</a:t>
            </a:r>
            <a:r>
              <a:rPr lang="en-US" baseline="30000"/>
              <a:t>O(-b)</a:t>
            </a:r>
          </a:p>
          <a:p>
            <a:pPr lvl="1"/>
            <a:r>
              <a:rPr lang="en-US">
                <a:solidFill>
                  <a:srgbClr val="C00000"/>
                </a:solidFill>
              </a:rPr>
              <a:t>gap</a:t>
            </a:r>
            <a:r>
              <a:rPr lang="en-US"/>
              <a:t> = 1 – cos(𝛑/s) = O(sides</a:t>
            </a:r>
            <a:r>
              <a:rPr lang="en-US" baseline="30000"/>
              <a:t>-2</a:t>
            </a:r>
            <a:r>
              <a:rPr lang="en-US"/>
              <a:t>)</a:t>
            </a:r>
          </a:p>
          <a:p>
            <a:pPr lvl="1"/>
            <a:r>
              <a:rPr lang="en-US"/>
              <a:t>sides = 2</a:t>
            </a:r>
            <a:r>
              <a:rPr lang="en-US" baseline="30000"/>
              <a:t>O(b)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864896-EDB5-4755-6442-E4A68F207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647" y="3524921"/>
            <a:ext cx="2394657" cy="1811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32A800-D5C1-8B35-027A-D890D54F5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510" y="3532770"/>
            <a:ext cx="1218079" cy="173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E80B28-F3B1-F127-E75F-6F187D4B9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616" y="4431102"/>
            <a:ext cx="2668506" cy="1823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7A3AD6-F8FB-4A57-71C3-A5F021B32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8643" y="4463178"/>
            <a:ext cx="2656616" cy="1791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34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2.9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7|0.7|0.6|4.4|2.8|22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11|4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4|3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7|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10.6"/>
</p:tagLst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54403</TotalTime>
  <Words>1416</Words>
  <Application>Microsoft Macintosh PowerPoint</Application>
  <PresentationFormat>Widescreen</PresentationFormat>
  <Paragraphs>297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Century Gothic</vt:lpstr>
      <vt:lpstr>Courier</vt:lpstr>
      <vt:lpstr>Garamond</vt:lpstr>
      <vt:lpstr>Gill Sans MT</vt:lpstr>
      <vt:lpstr>Times</vt:lpstr>
      <vt:lpstr>Trebuchet MS</vt:lpstr>
      <vt:lpstr>Sandia Theme (White Background)</vt:lpstr>
      <vt:lpstr>Deterministic Linear Time for Maximal Poisson-Disk Sampling using Chocks without Rejection or Approximation SGP 6 July 2022</vt:lpstr>
      <vt:lpstr>Deterministic Linear Time for Maximal Poisson-Disk Sampling using Chocks without Rejection or Approximation</vt:lpstr>
      <vt:lpstr>Poisson-disk Sampling ⟹ Dart Throwing Algorithm time of arrival           order of arrival</vt:lpstr>
      <vt:lpstr>Definition or Process?</vt:lpstr>
      <vt:lpstr>Poisson-disk Sampling vs. Blue Noise</vt:lpstr>
      <vt:lpstr>Scalloped Sectors</vt:lpstr>
      <vt:lpstr>Scalloped Sectors</vt:lpstr>
      <vt:lpstr>Scalloped Sectors</vt:lpstr>
      <vt:lpstr>GridInner: Linear-time Poisson-disk patterns. Jones&amp;Karger, 2011</vt:lpstr>
      <vt:lpstr>DeterministicMPS (this paper)</vt:lpstr>
      <vt:lpstr>DetermisticMPS</vt:lpstr>
      <vt:lpstr>Simple Maximal Poisson-Disk Sampling</vt:lpstr>
      <vt:lpstr>Simple Maximal Poisson-Disk Sampling</vt:lpstr>
      <vt:lpstr>DeterministicMPS relationship summary</vt:lpstr>
      <vt:lpstr>Practical Matters</vt:lpstr>
      <vt:lpstr>Open Problems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Mitchell, Scott A</cp:lastModifiedBy>
  <cp:revision>424</cp:revision>
  <cp:lastPrinted>2021-04-27T17:11:36Z</cp:lastPrinted>
  <dcterms:created xsi:type="dcterms:W3CDTF">2017-10-14T01:15:26Z</dcterms:created>
  <dcterms:modified xsi:type="dcterms:W3CDTF">2022-06-30T21:22:06Z</dcterms:modified>
</cp:coreProperties>
</file>