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2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3.bin" ContentType="application/vnd.openxmlformats-officedocument.oleObject"/>
  <Override PartName="/ppt/notesSlides/notesSlide21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9" r:id="rId3"/>
    <p:sldId id="258" r:id="rId4"/>
    <p:sldId id="302" r:id="rId5"/>
    <p:sldId id="304" r:id="rId6"/>
    <p:sldId id="297" r:id="rId7"/>
    <p:sldId id="298" r:id="rId8"/>
    <p:sldId id="303" r:id="rId9"/>
    <p:sldId id="311" r:id="rId10"/>
    <p:sldId id="308" r:id="rId11"/>
    <p:sldId id="305" r:id="rId12"/>
    <p:sldId id="299" r:id="rId13"/>
    <p:sldId id="315" r:id="rId14"/>
    <p:sldId id="314" r:id="rId15"/>
    <p:sldId id="307" r:id="rId16"/>
    <p:sldId id="310" r:id="rId17"/>
    <p:sldId id="318" r:id="rId18"/>
    <p:sldId id="319" r:id="rId19"/>
    <p:sldId id="320" r:id="rId20"/>
    <p:sldId id="309" r:id="rId21"/>
    <p:sldId id="312" r:id="rId22"/>
    <p:sldId id="317" r:id="rId23"/>
    <p:sldId id="296" r:id="rId24"/>
    <p:sldId id="321" r:id="rId25"/>
  </p:sldIdLst>
  <p:sldSz cx="9144000" cy="6858000" type="screen4x3"/>
  <p:notesSz cx="6940550" cy="9080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8405"/>
    <a:srgbClr val="01AAA0"/>
    <a:srgbClr val="FFD906"/>
    <a:srgbClr val="FF0000"/>
    <a:srgbClr val="00D200"/>
    <a:srgbClr val="FA0456"/>
    <a:srgbClr val="3366FF"/>
    <a:srgbClr val="000000"/>
    <a:srgbClr val="080808"/>
    <a:srgbClr val="3A9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6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6064" y="-2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3" d="100"/>
          <a:sy n="173" d="100"/>
        </p:scale>
        <p:origin x="-6392" y="-96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0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40225"/>
            <a:ext cx="5049837" cy="410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581" tIns="46085" rIns="90581" bIns="46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7388"/>
            <a:ext cx="4522788" cy="33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89174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4563" y="4331154"/>
            <a:ext cx="5049837" cy="4105275"/>
          </a:xfrm>
          <a:ln/>
        </p:spPr>
        <p:txBody>
          <a:bodyPr/>
          <a:lstStyle/>
          <a:p>
            <a:r>
              <a:rPr lang="en-US" dirty="0" smtClean="0"/>
              <a:t>&lt;25 min gross talk slot – aim for 20 min talk + questions&gt;</a:t>
            </a:r>
          </a:p>
          <a:p>
            <a:endParaRPr lang="en-US" dirty="0" smtClean="0"/>
          </a:p>
          <a:p>
            <a:r>
              <a:rPr lang="en-US" dirty="0" smtClean="0"/>
              <a:t>Great to be back at IMR. </a:t>
            </a:r>
          </a:p>
          <a:p>
            <a:endParaRPr lang="en-US" dirty="0"/>
          </a:p>
          <a:p>
            <a:r>
              <a:rPr lang="en-US" dirty="0" smtClean="0"/>
              <a:t>Also thank John Owen’s group at UC Davis, and </a:t>
            </a:r>
          </a:p>
          <a:p>
            <a:r>
              <a:rPr lang="en-US" dirty="0" smtClean="0"/>
              <a:t>Vitus Leung, Pat Knupp, and Joe Bishop and Mario Martinez</a:t>
            </a:r>
            <a:endParaRPr lang="en-US" dirty="0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1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07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27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27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6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05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90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99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6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3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77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7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71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6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MPS is a hot topic in computer graphics, but not many people have heard of it around here, so let me start from the beginning and define it.</a:t>
            </a:r>
          </a:p>
        </p:txBody>
      </p:sp>
    </p:spTree>
    <p:extLst>
      <p:ext uri="{BB962C8B-B14F-4D97-AF65-F5344CB8AC3E}">
        <p14:creationId xmlns:p14="http://schemas.microsoft.com/office/powerpoint/2010/main" val="234528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8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2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Subtitle 24 pt</a:t>
            </a:r>
          </a:p>
          <a:p>
            <a:pPr lvl="1"/>
            <a:r>
              <a:rPr lang="en-US" smtClean="0"/>
              <a:t>Second level 22 pt</a:t>
            </a:r>
          </a:p>
          <a:p>
            <a:pPr lvl="2"/>
            <a:r>
              <a:rPr lang="en-US" smtClean="0"/>
              <a:t>Third level 20 pt</a:t>
            </a:r>
          </a:p>
          <a:p>
            <a:pPr lvl="3"/>
            <a:r>
              <a:rPr lang="en-US" smtClean="0"/>
              <a:t>Fourth level 18pt</a:t>
            </a:r>
          </a:p>
          <a:p>
            <a:pPr lvl="4"/>
            <a:r>
              <a:rPr lang="en-US" smtClean="0"/>
              <a:t>Fifth level 18pt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- 28 Point Helvetica Bold</a:t>
            </a:r>
          </a:p>
        </p:txBody>
      </p:sp>
      <p:pic>
        <p:nvPicPr>
          <p:cNvPr id="1030" name="Picture 6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emf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emf"/><Relationship Id="rId20" Type="http://schemas.openxmlformats.org/officeDocument/2006/relationships/oleObject" Target="../embeddings/oleObject10.bin"/><Relationship Id="rId21" Type="http://schemas.openxmlformats.org/officeDocument/2006/relationships/image" Target="../media/image42.emf"/><Relationship Id="rId22" Type="http://schemas.openxmlformats.org/officeDocument/2006/relationships/oleObject" Target="../embeddings/oleObject11.bin"/><Relationship Id="rId23" Type="http://schemas.openxmlformats.org/officeDocument/2006/relationships/image" Target="../media/image43.e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37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38.e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39.emf"/><Relationship Id="rId16" Type="http://schemas.openxmlformats.org/officeDocument/2006/relationships/oleObject" Target="../embeddings/oleObject8.bin"/><Relationship Id="rId17" Type="http://schemas.openxmlformats.org/officeDocument/2006/relationships/image" Target="../media/image40.emf"/><Relationship Id="rId18" Type="http://schemas.openxmlformats.org/officeDocument/2006/relationships/oleObject" Target="../embeddings/oleObject9.bin"/><Relationship Id="rId19" Type="http://schemas.openxmlformats.org/officeDocument/2006/relationships/image" Target="../media/image4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4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5.emf"/><Relationship Id="rId7" Type="http://schemas.openxmlformats.org/officeDocument/2006/relationships/image" Target="../media/image45.emf"/><Relationship Id="rId8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5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63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57.emf"/><Relationship Id="rId7" Type="http://schemas.openxmlformats.org/officeDocument/2006/relationships/image" Target="../media/image64.emf"/><Relationship Id="rId8" Type="http://schemas.openxmlformats.org/officeDocument/2006/relationships/image" Target="../media/image62.emf"/><Relationship Id="rId9" Type="http://schemas.openxmlformats.org/officeDocument/2006/relationships/image" Target="../media/image65.emf"/><Relationship Id="rId10" Type="http://schemas.openxmlformats.org/officeDocument/2006/relationships/image" Target="../media/image61.emf"/><Relationship Id="rId11" Type="http://schemas.openxmlformats.org/officeDocument/2006/relationships/image" Target="../media/image6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emf"/><Relationship Id="rId12" Type="http://schemas.openxmlformats.org/officeDocument/2006/relationships/image" Target="../media/image5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67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68.emf"/><Relationship Id="rId10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2" Type="http://schemas.microsoft.com/office/2007/relationships/media" Target="../media/media1.mpg"/><Relationship Id="rId3" Type="http://schemas.openxmlformats.org/officeDocument/2006/relationships/video" Target="../media/media1.mp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981200" y="6283325"/>
            <a:ext cx="5180013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Sandia is a multiprogram laboratory operated by Sandia Corporation, a Lockheed Martin Company,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for the United States Department of Energy’s National Nuclear Security Administration</a:t>
            </a:r>
            <a:br>
              <a:rPr lang="en-US" sz="900" dirty="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Helvetica" pitchFamily="34" charset="0"/>
              </a:rPr>
              <a:t> under contract DE-AC04-94AL85000.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0700" y="4938134"/>
            <a:ext cx="8070850" cy="1763120"/>
          </a:xfrm>
          <a:noFill/>
          <a:ln/>
        </p:spPr>
        <p:txBody>
          <a:bodyPr/>
          <a:lstStyle/>
          <a:p>
            <a:pPr marL="342900" indent="-171450">
              <a:lnSpc>
                <a:spcPct val="80000"/>
              </a:lnSpc>
            </a:pPr>
            <a:endParaRPr lang="en-US" sz="1600" dirty="0" smtClean="0">
              <a:solidFill>
                <a:schemeClr val="accent2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dirty="0">
                <a:solidFill>
                  <a:schemeClr val="tx2"/>
                </a:solidFill>
              </a:rPr>
              <a:t>Mohamed S. Ebeida </a:t>
            </a:r>
            <a:r>
              <a:rPr lang="en-US" sz="1600" dirty="0"/>
              <a:t>&amp;</a:t>
            </a:r>
            <a:r>
              <a:rPr lang="en-US" sz="1600" dirty="0">
                <a:solidFill>
                  <a:schemeClr val="tx2"/>
                </a:solidFill>
              </a:rPr>
              <a:t> Scott A. Mitchell </a:t>
            </a:r>
            <a:r>
              <a:rPr lang="en-US" sz="1600" dirty="0">
                <a:solidFill>
                  <a:schemeClr val="tx1"/>
                </a:solidFill>
              </a:rPr>
              <a:t>(speaker)</a:t>
            </a:r>
          </a:p>
          <a:p>
            <a:pPr marL="342900" indent="-171450">
              <a:lnSpc>
                <a:spcPct val="80000"/>
              </a:lnSpc>
            </a:pPr>
            <a:endParaRPr lang="en-US" sz="1600" dirty="0" smtClean="0">
              <a:solidFill>
                <a:schemeClr val="accent6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chemeClr val="accent6"/>
                </a:solidFill>
              </a:rPr>
              <a:t>20</a:t>
            </a:r>
            <a:r>
              <a:rPr lang="en-US" sz="1600" baseline="30000" dirty="0" smtClean="0">
                <a:solidFill>
                  <a:schemeClr val="accent6"/>
                </a:solidFill>
              </a:rPr>
              <a:t>th</a:t>
            </a:r>
            <a:r>
              <a:rPr lang="en-US" sz="1600" dirty="0" smtClean="0">
                <a:solidFill>
                  <a:schemeClr val="accent6"/>
                </a:solidFill>
              </a:rPr>
              <a:t> International Meshing Roundtable</a:t>
            </a:r>
          </a:p>
          <a:p>
            <a:pPr marL="342900" indent="-171450">
              <a:lnSpc>
                <a:spcPct val="80000"/>
              </a:lnSpc>
            </a:pPr>
            <a:r>
              <a:rPr lang="en-US" sz="1600" dirty="0" smtClean="0">
                <a:solidFill>
                  <a:schemeClr val="accent6"/>
                </a:solidFill>
              </a:rPr>
              <a:t>Paris, France</a:t>
            </a:r>
          </a:p>
          <a:p>
            <a:pPr marL="342900" indent="-171450">
              <a:lnSpc>
                <a:spcPct val="80000"/>
              </a:lnSpc>
            </a:pP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4101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324600"/>
            <a:ext cx="11049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106" name="Picture 10" descr="NNSAlogo041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343650"/>
            <a:ext cx="914400" cy="3333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0722" y="4154979"/>
            <a:ext cx="8286750" cy="1015835"/>
          </a:xfrm>
          <a:noFill/>
          <a:ln/>
        </p:spPr>
        <p:txBody>
          <a:bodyPr/>
          <a:lstStyle/>
          <a:p>
            <a:r>
              <a:rPr lang="en-US" sz="3200" dirty="0"/>
              <a:t>Uniform Random Voronoi </a:t>
            </a:r>
            <a:r>
              <a:rPr lang="en-US" sz="3200" dirty="0" smtClean="0"/>
              <a:t>Meshes</a:t>
            </a:r>
            <a:endParaRPr lang="en-US" sz="2400" dirty="0">
              <a:solidFill>
                <a:schemeClr val="tx1"/>
              </a:solidFill>
              <a:latin typeface="Helvetica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839900" y="0"/>
            <a:ext cx="6473681" cy="3702591"/>
            <a:chOff x="5510002" y="270051"/>
            <a:chExt cx="4146427" cy="2371529"/>
          </a:xfrm>
        </p:grpSpPr>
        <p:pic>
          <p:nvPicPr>
            <p:cNvPr id="10" name="Picture 9" descr="mesh_wb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354" y="270051"/>
              <a:ext cx="4106075" cy="236518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510002" y="2109923"/>
              <a:ext cx="612861" cy="53165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8" name="Picture 7" descr="vectorstock_419186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95" y="2831463"/>
            <a:ext cx="1465963" cy="1435100"/>
          </a:xfrm>
          <a:prstGeom prst="rect">
            <a:avLst/>
          </a:prstGeom>
        </p:spPr>
      </p:pic>
      <p:pic>
        <p:nvPicPr>
          <p:cNvPr id="11" name="Picture 30" descr="902151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559"/>
            <a:ext cx="3768470" cy="36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472659"/>
            <a:ext cx="2518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Notre Dame de Paris, Gargoyle, by </a:t>
            </a:r>
            <a:r>
              <a:rPr lang="en-US" sz="800" b="1" dirty="0" err="1" smtClean="0"/>
              <a:t>FreiGurita</a:t>
            </a:r>
            <a:r>
              <a:rPr lang="en-US" sz="800" b="1" dirty="0" smtClean="0"/>
              <a:t> (1968)</a:t>
            </a:r>
            <a:endParaRPr lang="en-US" sz="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3568700"/>
            <a:ext cx="3090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+two </a:t>
            </a:r>
            <a:r>
              <a:rPr lang="en-US" dirty="0">
                <a:solidFill>
                  <a:srgbClr val="FF0000"/>
                </a:solidFill>
              </a:rPr>
              <a:t>other 2011 </a:t>
            </a:r>
            <a:r>
              <a:rPr lang="en-US" dirty="0" smtClean="0">
                <a:solidFill>
                  <a:srgbClr val="FF0000"/>
                </a:solidFill>
              </a:rPr>
              <a:t>papers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Voronoi Mesher</a:t>
            </a:r>
          </a:p>
          <a:p>
            <a:pPr lvl="1"/>
            <a:r>
              <a:rPr lang="en-US"/>
              <a:t>CVT Centroidal Voronoi Tessellation</a:t>
            </a:r>
          </a:p>
          <a:p>
            <a:pPr lvl="2"/>
            <a:r>
              <a:rPr lang="en-US"/>
              <a:t>Seed = cell’s center of mass</a:t>
            </a:r>
          </a:p>
          <a:p>
            <a:pPr lvl="2"/>
            <a:r>
              <a:rPr lang="en-US"/>
              <a:t>Via iterative adjustment of seed location</a:t>
            </a:r>
          </a:p>
          <a:p>
            <a:pPr lvl="2"/>
            <a:r>
              <a:rPr lang="en-US"/>
              <a:t>Good shaped cells, but “biased”, regular mesh</a:t>
            </a:r>
          </a:p>
          <a:p>
            <a:pPr lvl="2"/>
            <a:r>
              <a:rPr lang="en-US"/>
              <a:t>Target app: fracture simulations with fracture along mesh edges</a:t>
            </a:r>
          </a:p>
          <a:p>
            <a:r>
              <a:rPr lang="en-US"/>
              <a:t>Primal meshers</a:t>
            </a:r>
          </a:p>
          <a:p>
            <a:pPr lvl="1"/>
            <a:r>
              <a:rPr lang="en-US"/>
              <a:t>Miller: maximal disk packings for bounded edge-radius tet meshes</a:t>
            </a:r>
          </a:p>
          <a:p>
            <a:pPr lvl="1"/>
            <a:r>
              <a:rPr lang="en-US"/>
              <a:t>Shimada and Gossard Bubble meshes</a:t>
            </a:r>
          </a:p>
          <a:p>
            <a:pPr lvl="2"/>
            <a:r>
              <a:rPr lang="en-US"/>
              <a:t>Force network, insertion and removal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00" y="1282700"/>
            <a:ext cx="1422400" cy="1447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7069667" y="1244600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 flipH="1" flipV="1">
            <a:off x="7078134" y="1227666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10077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ok-mesh_clipp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44" y="1195406"/>
            <a:ext cx="2061990" cy="3356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IMR paper algorithm!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58172"/>
            <a:ext cx="7772400" cy="4572000"/>
          </a:xfrm>
        </p:spPr>
        <p:txBody>
          <a:bodyPr/>
          <a:lstStyle/>
          <a:p>
            <a:r>
              <a:rPr lang="en-US" sz="1600" dirty="0">
                <a:solidFill>
                  <a:schemeClr val="tx2"/>
                </a:solidFill>
              </a:rPr>
              <a:t>Random Polyhedral </a:t>
            </a:r>
            <a:r>
              <a:rPr lang="en-US" sz="1600" dirty="0" smtClean="0">
                <a:solidFill>
                  <a:schemeClr val="tx2"/>
                </a:solidFill>
              </a:rPr>
              <a:t>Meshing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Generate random points using the maximal Poisson-disk process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Points placed on reflex boundary features, but not concave or flat features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Contrast to primal methods</a:t>
            </a:r>
          </a:p>
          <a:p>
            <a:pPr lvl="1"/>
            <a:r>
              <a:rPr lang="en-US" sz="1400" dirty="0">
                <a:solidFill>
                  <a:schemeClr val="tx2"/>
                </a:solidFill>
              </a:rPr>
              <a:t>S</a:t>
            </a:r>
            <a:r>
              <a:rPr lang="en-US" sz="1400" dirty="0" smtClean="0">
                <a:solidFill>
                  <a:schemeClr val="tx2"/>
                </a:solidFill>
              </a:rPr>
              <a:t>ymbolically split points (not in paper)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Construct Voronoi cells 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Bounding box, cut by boundary and Voronoi planes</a:t>
            </a:r>
          </a:p>
          <a:p>
            <a:pPr lvl="3"/>
            <a:r>
              <a:rPr lang="en-US" sz="1100" dirty="0" smtClean="0">
                <a:solidFill>
                  <a:schemeClr val="tx2"/>
                </a:solidFill>
              </a:rPr>
              <a:t>Bounding box works because cells have bounded size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Small edges collapsed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Get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Voronoi mesh of convex polyhedral cells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Bounded cell aspect ratio and facet dihedrals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Random orientation of mesh edges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Needed for fracture mechanics where cracks are restricted to edges</a:t>
            </a:r>
            <a:endParaRPr lang="en-US" sz="1200" dirty="0"/>
          </a:p>
        </p:txBody>
      </p:sp>
      <p:pic>
        <p:nvPicPr>
          <p:cNvPr id="5" name="Picture 4" descr="rook-mesh_clipped_zoom_in_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41" y="4696908"/>
            <a:ext cx="3751759" cy="2161092"/>
          </a:xfrm>
          <a:prstGeom prst="rect">
            <a:avLst/>
          </a:prstGeom>
        </p:spPr>
      </p:pic>
      <p:pic>
        <p:nvPicPr>
          <p:cNvPr id="6" name="Picture 5" descr="rook-mesh_clipped_zoom_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12" y="4691204"/>
            <a:ext cx="3408699" cy="2166796"/>
          </a:xfrm>
          <a:prstGeom prst="rect">
            <a:avLst/>
          </a:prstGeom>
        </p:spPr>
      </p:pic>
      <p:pic>
        <p:nvPicPr>
          <p:cNvPr id="8" name="Picture 7" descr="rook-boundari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93" y="0"/>
            <a:ext cx="980536" cy="15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51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/>
        </p:nvSpPr>
        <p:spPr>
          <a:xfrm>
            <a:off x="1411766" y="5369443"/>
            <a:ext cx="4223489" cy="1457528"/>
          </a:xfrm>
          <a:custGeom>
            <a:avLst/>
            <a:gdLst>
              <a:gd name="connsiteX0" fmla="*/ 0 w 2444191"/>
              <a:gd name="connsiteY0" fmla="*/ 0 h 635028"/>
              <a:gd name="connsiteX1" fmla="*/ 898599 w 2444191"/>
              <a:gd name="connsiteY1" fmla="*/ 155762 h 635028"/>
              <a:gd name="connsiteX2" fmla="*/ 2444191 w 2444191"/>
              <a:gd name="connsiteY2" fmla="*/ 635028 h 635028"/>
              <a:gd name="connsiteX3" fmla="*/ 1563563 w 2444191"/>
              <a:gd name="connsiteY3" fmla="*/ 491248 h 635028"/>
              <a:gd name="connsiteX4" fmla="*/ 0 w 2444191"/>
              <a:gd name="connsiteY4" fmla="*/ 0 h 63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191" h="635028">
                <a:moveTo>
                  <a:pt x="0" y="0"/>
                </a:moveTo>
                <a:lnTo>
                  <a:pt x="898599" y="155762"/>
                </a:lnTo>
                <a:lnTo>
                  <a:pt x="2444191" y="635028"/>
                </a:lnTo>
                <a:lnTo>
                  <a:pt x="1563563" y="49124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1423092" y="4189283"/>
            <a:ext cx="3922721" cy="1525973"/>
          </a:xfrm>
          <a:custGeom>
            <a:avLst/>
            <a:gdLst>
              <a:gd name="connsiteX0" fmla="*/ 0 w 2258480"/>
              <a:gd name="connsiteY0" fmla="*/ 533184 h 688945"/>
              <a:gd name="connsiteX1" fmla="*/ 904590 w 2258480"/>
              <a:gd name="connsiteY1" fmla="*/ 688945 h 688945"/>
              <a:gd name="connsiteX2" fmla="*/ 2258480 w 2258480"/>
              <a:gd name="connsiteY2" fmla="*/ 137789 h 688945"/>
              <a:gd name="connsiteX3" fmla="*/ 1395824 w 2258480"/>
              <a:gd name="connsiteY3" fmla="*/ 0 h 688945"/>
              <a:gd name="connsiteX4" fmla="*/ 0 w 2258480"/>
              <a:gd name="connsiteY4" fmla="*/ 533184 h 68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480" h="688945">
                <a:moveTo>
                  <a:pt x="0" y="533184"/>
                </a:moveTo>
                <a:lnTo>
                  <a:pt x="904590" y="688945"/>
                </a:lnTo>
                <a:lnTo>
                  <a:pt x="2258480" y="137789"/>
                </a:lnTo>
                <a:lnTo>
                  <a:pt x="1395824" y="0"/>
                </a:lnTo>
                <a:lnTo>
                  <a:pt x="0" y="533184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187450"/>
            <a:ext cx="7772400" cy="2864736"/>
          </a:xfrm>
        </p:spPr>
        <p:txBody>
          <a:bodyPr/>
          <a:lstStyle/>
          <a:p>
            <a:r>
              <a:rPr lang="en-US" sz="1600" dirty="0" smtClean="0"/>
              <a:t>Maximally sample</a:t>
            </a:r>
            <a:endParaRPr lang="en-US" sz="1600" dirty="0" smtClean="0">
              <a:solidFill>
                <a:schemeClr val="tx2"/>
              </a:solidFill>
            </a:endParaRP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Points interior to domain, not on </a:t>
            </a:r>
            <a:r>
              <a:rPr lang="en-US" sz="1600" dirty="0">
                <a:solidFill>
                  <a:srgbClr val="0000FF"/>
                </a:solidFill>
              </a:rPr>
              <a:t>boundary…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…unless we have to:</a:t>
            </a:r>
            <a:r>
              <a:rPr lang="en-US" sz="1600" dirty="0"/>
              <a:t> </a:t>
            </a:r>
            <a:endParaRPr lang="en-US" sz="1600" dirty="0" smtClean="0">
              <a:solidFill>
                <a:srgbClr val="0000FF"/>
              </a:solidFill>
            </a:endParaRPr>
          </a:p>
          <a:p>
            <a:pPr lvl="2"/>
            <a:r>
              <a:rPr lang="en-US" sz="1400" dirty="0" smtClean="0"/>
              <a:t>Reflex features require special care, not sharp ones</a:t>
            </a:r>
          </a:p>
          <a:p>
            <a:pPr lvl="3"/>
            <a:r>
              <a:rPr lang="en-US" sz="1200" dirty="0"/>
              <a:t>“Reflex” includes 2-sided </a:t>
            </a:r>
            <a:r>
              <a:rPr lang="en-US" sz="1200" dirty="0" smtClean="0"/>
              <a:t>facets</a:t>
            </a:r>
          </a:p>
          <a:p>
            <a:pPr lvl="2"/>
            <a:r>
              <a:rPr lang="en-US" sz="1400" dirty="0" smtClean="0"/>
              <a:t>Not </a:t>
            </a:r>
            <a:r>
              <a:rPr lang="en-US" sz="1400" dirty="0"/>
              <a:t>the dual of a body-fitted primal mesh</a:t>
            </a:r>
          </a:p>
          <a:p>
            <a:pPr lvl="3"/>
            <a:r>
              <a:rPr lang="en-US" sz="1200" dirty="0"/>
              <a:t>Better (not constant 90°) dihedrals at </a:t>
            </a:r>
            <a:r>
              <a:rPr lang="en-US" sz="1200" dirty="0" smtClean="0"/>
              <a:t>boundary</a:t>
            </a:r>
          </a:p>
          <a:p>
            <a:r>
              <a:rPr lang="en-US" sz="1600" dirty="0" smtClean="0"/>
              <a:t>Goal: cells </a:t>
            </a:r>
            <a:r>
              <a:rPr lang="en-US" sz="1600" dirty="0"/>
              <a:t>align with </a:t>
            </a:r>
            <a:r>
              <a:rPr lang="en-US" sz="1600" dirty="0" smtClean="0"/>
              <a:t>boundary features</a:t>
            </a:r>
            <a:r>
              <a:rPr lang="en-US" sz="1600" dirty="0"/>
              <a:t>, cells </a:t>
            </a:r>
            <a:r>
              <a:rPr lang="en-US" sz="1600" dirty="0" smtClean="0"/>
              <a:t>are convex</a:t>
            </a:r>
            <a:endParaRPr lang="en-US" sz="1600" dirty="0"/>
          </a:p>
          <a:p>
            <a:r>
              <a:rPr lang="en-US" sz="1600" dirty="0" smtClean="0"/>
              <a:t>Sufficient: every </a:t>
            </a:r>
            <a:r>
              <a:rPr lang="en-US" sz="1600" dirty="0"/>
              <a:t>point </a:t>
            </a:r>
            <a:r>
              <a:rPr lang="en-US" sz="1600" dirty="0" smtClean="0"/>
              <a:t>on </a:t>
            </a:r>
            <a:r>
              <a:rPr lang="en-US" sz="1600" dirty="0"/>
              <a:t>a reflex </a:t>
            </a:r>
            <a:r>
              <a:rPr lang="en-US" sz="1600" dirty="0" smtClean="0"/>
              <a:t>face </a:t>
            </a:r>
            <a:r>
              <a:rPr lang="en-US" sz="1600" dirty="0"/>
              <a:t>is closest to a sample from that reflex feature (or sub-facet</a:t>
            </a:r>
            <a:r>
              <a:rPr lang="en-US" sz="1600" dirty="0" smtClean="0"/>
              <a:t>)</a:t>
            </a:r>
          </a:p>
          <a:p>
            <a:pPr lvl="1"/>
            <a:r>
              <a:rPr lang="en-US" sz="1400" dirty="0" err="1" smtClean="0"/>
              <a:t>Sqrt</a:t>
            </a:r>
            <a:r>
              <a:rPr lang="en-US" sz="1400" dirty="0" smtClean="0"/>
              <a:t>(2) denser sampling on reflex feature</a:t>
            </a:r>
            <a:endParaRPr lang="en-US" sz="1400" dirty="0"/>
          </a:p>
          <a:p>
            <a:endParaRPr lang="en-US" sz="1800" dirty="0"/>
          </a:p>
        </p:txBody>
      </p:sp>
      <p:pic>
        <p:nvPicPr>
          <p:cNvPr id="4" name="Picture 3" descr="cell-terminolog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136650"/>
            <a:ext cx="2933700" cy="14224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8000" y="481418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omain</a:t>
            </a:r>
          </a:p>
          <a:p>
            <a:r>
              <a:rPr lang="en-US" sz="1200" dirty="0" smtClean="0"/>
              <a:t>interior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1265274" y="513434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35349" y="5493489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70708" y="4199254"/>
            <a:ext cx="3026058" cy="2514660"/>
            <a:chOff x="1770708" y="4199254"/>
            <a:chExt cx="3026058" cy="2514660"/>
          </a:xfrm>
        </p:grpSpPr>
        <p:grpSp>
          <p:nvGrpSpPr>
            <p:cNvPr id="9" name="Group 8"/>
            <p:cNvGrpSpPr/>
            <p:nvPr/>
          </p:nvGrpSpPr>
          <p:grpSpPr>
            <a:xfrm>
              <a:off x="1992958" y="5418454"/>
              <a:ext cx="2803808" cy="1295460"/>
              <a:chOff x="1992958" y="5418454"/>
              <a:chExt cx="2803808" cy="129546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688408" y="60534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313758" y="58185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83558" y="57550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456508" y="56026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469458" y="63138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992958" y="54184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93208" y="60598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15358" y="60280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770708" y="4199254"/>
              <a:ext cx="2837349" cy="1313935"/>
              <a:chOff x="1770708" y="4199254"/>
              <a:chExt cx="2837349" cy="131393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235611" y="4972197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629195" y="5113079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071393" y="502383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758276" y="4774695"/>
                <a:ext cx="3579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434408" y="47961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280749" y="4385511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071451" y="4524818"/>
                <a:ext cx="4375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21395" y="4389148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61458" y="47834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70708" y="50374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409008" y="41992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9783768"/>
                  </p:ext>
                </p:extLst>
              </p:nvPr>
            </p:nvGraphicFramePr>
            <p:xfrm>
              <a:off x="3352800" y="4461933"/>
              <a:ext cx="508000" cy="440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4" name="Equation" r:id="rId5" imgW="381000" imgH="330200" progId="Equation.3">
                      <p:embed/>
                    </p:oleObj>
                  </mc:Choice>
                  <mc:Fallback>
                    <p:oleObj name="Equation" r:id="rId5" imgW="381000" imgH="330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352800" y="4461933"/>
                            <a:ext cx="508000" cy="44026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14" name="Picture 13" descr="protec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70" y="3625850"/>
            <a:ext cx="1398176" cy="92075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256243"/>
              </p:ext>
            </p:extLst>
          </p:nvPr>
        </p:nvGraphicFramePr>
        <p:xfrm>
          <a:off x="6437923" y="3810000"/>
          <a:ext cx="100818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" name="Equation" r:id="rId8" imgW="609600" imgH="330200" progId="Equation.3">
                  <p:embed/>
                </p:oleObj>
              </mc:Choice>
              <mc:Fallback>
                <p:oleObj name="Equation" r:id="rId8" imgW="6096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37923" y="3810000"/>
                        <a:ext cx="1008185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3822700" y="538568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omain</a:t>
            </a:r>
          </a:p>
          <a:p>
            <a:r>
              <a:rPr lang="en-US" sz="1200" dirty="0" smtClean="0"/>
              <a:t>interior</a:t>
            </a:r>
            <a:endParaRPr lang="en-US" sz="12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1079500" y="5209658"/>
            <a:ext cx="1851394" cy="833955"/>
            <a:chOff x="1149350" y="5209658"/>
            <a:chExt cx="1851394" cy="833955"/>
          </a:xfrm>
        </p:grpSpPr>
        <p:grpSp>
          <p:nvGrpSpPr>
            <p:cNvPr id="54" name="Group 53"/>
            <p:cNvGrpSpPr/>
            <p:nvPr/>
          </p:nvGrpSpPr>
          <p:grpSpPr>
            <a:xfrm>
              <a:off x="1665767" y="5209658"/>
              <a:ext cx="1334977" cy="620145"/>
              <a:chOff x="1665767" y="5209658"/>
              <a:chExt cx="1334977" cy="620145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035839" y="530712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665767" y="5209658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369288" y="537092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617971" y="5429693"/>
                <a:ext cx="3827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3246338"/>
                </p:ext>
              </p:extLst>
            </p:nvPr>
          </p:nvGraphicFramePr>
          <p:xfrm>
            <a:off x="1149350" y="5465763"/>
            <a:ext cx="666750" cy="577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" name="Equation" r:id="rId10" imgW="381000" imgH="330200" progId="Equation.3">
                    <p:embed/>
                  </p:oleObj>
                </mc:Choice>
                <mc:Fallback>
                  <p:oleObj name="Equation" r:id="rId10" imgW="381000" imgH="330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49350" y="5465763"/>
                          <a:ext cx="666750" cy="577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" name="Group 99"/>
          <p:cNvGrpSpPr/>
          <p:nvPr/>
        </p:nvGrpSpPr>
        <p:grpSpPr>
          <a:xfrm>
            <a:off x="495300" y="3938904"/>
            <a:ext cx="3794408" cy="2919096"/>
            <a:chOff x="495300" y="3938904"/>
            <a:chExt cx="3794408" cy="2919096"/>
          </a:xfrm>
        </p:grpSpPr>
        <p:grpSp>
          <p:nvGrpSpPr>
            <p:cNvPr id="23" name="Group 22"/>
            <p:cNvGrpSpPr/>
            <p:nvPr/>
          </p:nvGrpSpPr>
          <p:grpSpPr>
            <a:xfrm>
              <a:off x="495300" y="3938904"/>
              <a:ext cx="3794408" cy="2919096"/>
              <a:chOff x="495300" y="3938904"/>
              <a:chExt cx="3794408" cy="2919096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660400" y="6288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663700" y="47517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006600" y="43326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184400" y="4866004"/>
                <a:ext cx="787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187700" y="49549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692400" y="4002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209800" y="5907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95300" y="53613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035300" y="61106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238500" y="63519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962400" y="64578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168400" y="39389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850900" y="43326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71900" y="42437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2578100" y="64578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727200" y="57550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130371"/>
                </p:ext>
              </p:extLst>
            </p:nvPr>
          </p:nvGraphicFramePr>
          <p:xfrm>
            <a:off x="1562100" y="4267200"/>
            <a:ext cx="492725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7" name="Equation" r:id="rId12" imgW="114300" imgH="127000" progId="Equation.3">
                    <p:embed/>
                  </p:oleObj>
                </mc:Choice>
                <mc:Fallback>
                  <p:oleObj name="Equation" r:id="rId12" imgW="114300" imgH="127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562100" y="4267200"/>
                          <a:ext cx="492725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7" name="Group 106"/>
          <p:cNvGrpSpPr/>
          <p:nvPr/>
        </p:nvGrpSpPr>
        <p:grpSpPr>
          <a:xfrm>
            <a:off x="653108" y="3957954"/>
            <a:ext cx="4702458" cy="2597210"/>
            <a:chOff x="653108" y="3957954"/>
            <a:chExt cx="4702458" cy="2597210"/>
          </a:xfrm>
        </p:grpSpPr>
        <p:grpSp>
          <p:nvGrpSpPr>
            <p:cNvPr id="7" name="Group 6"/>
            <p:cNvGrpSpPr/>
            <p:nvPr/>
          </p:nvGrpSpPr>
          <p:grpSpPr>
            <a:xfrm>
              <a:off x="653108" y="3957954"/>
              <a:ext cx="1781458" cy="2597210"/>
              <a:chOff x="653108" y="3957954"/>
              <a:chExt cx="1781458" cy="259721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516708" y="61550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84908" y="42881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53108" y="54756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107258" y="39579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graphicFrame>
            <p:nvGraphicFramePr>
              <p:cNvPr id="51" name="Object 5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5209614"/>
                  </p:ext>
                </p:extLst>
              </p:nvPr>
            </p:nvGraphicFramePr>
            <p:xfrm>
              <a:off x="1631950" y="4279194"/>
              <a:ext cx="292100" cy="324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8" name="Equation" r:id="rId14" imgW="114300" imgH="127000" progId="Equation.3">
                      <p:embed/>
                    </p:oleObj>
                  </mc:Choice>
                  <mc:Fallback>
                    <p:oleObj name="Equation" r:id="rId14" imgW="114300" imgH="1270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1631950" y="4279194"/>
                            <a:ext cx="292100" cy="32455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6" name="Group 105"/>
            <p:cNvGrpSpPr/>
            <p:nvPr/>
          </p:nvGrpSpPr>
          <p:grpSpPr>
            <a:xfrm>
              <a:off x="3402658" y="5126354"/>
              <a:ext cx="1952908" cy="1022410"/>
              <a:chOff x="3402658" y="5126354"/>
              <a:chExt cx="1952908" cy="1022410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5028258" y="57486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4190058" y="56470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402658" y="54946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405958" y="512635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1168400" y="3964304"/>
            <a:ext cx="4632608" cy="3017551"/>
            <a:chOff x="1168400" y="3964304"/>
            <a:chExt cx="4632608" cy="3017551"/>
          </a:xfrm>
        </p:grpSpPr>
        <p:grpSp>
          <p:nvGrpSpPr>
            <p:cNvPr id="12" name="Group 11"/>
            <p:cNvGrpSpPr/>
            <p:nvPr/>
          </p:nvGrpSpPr>
          <p:grpSpPr>
            <a:xfrm>
              <a:off x="1168400" y="5184258"/>
              <a:ext cx="1794244" cy="902216"/>
              <a:chOff x="5372100" y="6162158"/>
              <a:chExt cx="1794244" cy="90221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729767" y="6162158"/>
                <a:ext cx="1436577" cy="632845"/>
                <a:chOff x="5729767" y="6162158"/>
                <a:chExt cx="1436577" cy="632845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6061739" y="6234224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x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729767" y="6162158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x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348818" y="6302745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x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560288" y="634882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x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783571" y="6394893"/>
                  <a:ext cx="38277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x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  <p:graphicFrame>
            <p:nvGraphicFramePr>
              <p:cNvPr id="50" name="Object 4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8428743"/>
                  </p:ext>
                </p:extLst>
              </p:nvPr>
            </p:nvGraphicFramePr>
            <p:xfrm>
              <a:off x="5372100" y="6553199"/>
              <a:ext cx="400050" cy="511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9" name="Equation" r:id="rId16" imgW="228600" imgH="292100" progId="Equation.3">
                      <p:embed/>
                    </p:oleObj>
                  </mc:Choice>
                  <mc:Fallback>
                    <p:oleObj name="Equation" r:id="rId16" imgW="228600" imgH="292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5372100" y="6553199"/>
                            <a:ext cx="400050" cy="511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8" name="Group 137"/>
            <p:cNvGrpSpPr/>
            <p:nvPr/>
          </p:nvGrpSpPr>
          <p:grpSpPr>
            <a:xfrm>
              <a:off x="1765300" y="3964304"/>
              <a:ext cx="4035708" cy="3017551"/>
              <a:chOff x="1765300" y="3964304"/>
              <a:chExt cx="4035708" cy="3017551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4470400" y="46247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876800" y="44215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673600" y="41548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4381500" y="40913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889500" y="64578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11600" y="62503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473700" y="65817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181600" y="4256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695700" y="39643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3454400" y="40659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3073400" y="42691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2717800" y="44469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400300" y="45866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146300" y="47136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765300" y="4891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136900" y="53232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3746500" y="50057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127500" y="48152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146300" y="55137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441700" y="51581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3124200" y="5907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628900" y="57169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3149600" y="56153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3708400" y="6161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3822700" y="59074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3467100" y="57550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343400" y="63519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660900" y="62503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4229100" y="60725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4025900" y="40278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</p:grpSp>
      <p:cxnSp>
        <p:nvCxnSpPr>
          <p:cNvPr id="142" name="Straight Connector 141"/>
          <p:cNvCxnSpPr/>
          <p:nvPr/>
        </p:nvCxnSpPr>
        <p:spPr bwMode="auto">
          <a:xfrm>
            <a:off x="6197600" y="6121400"/>
            <a:ext cx="2451100" cy="25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" name="TextBox 142"/>
          <p:cNvSpPr txBox="1"/>
          <p:nvPr/>
        </p:nvSpPr>
        <p:spPr>
          <a:xfrm>
            <a:off x="6134100" y="6108700"/>
            <a:ext cx="274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Reflex face (line, plane, …)</a:t>
            </a:r>
            <a:endParaRPr lang="en-US" sz="1800" dirty="0"/>
          </a:p>
        </p:txBody>
      </p:sp>
      <p:sp>
        <p:nvSpPr>
          <p:cNvPr id="147" name="TextBox 146"/>
          <p:cNvSpPr txBox="1"/>
          <p:nvPr/>
        </p:nvSpPr>
        <p:spPr>
          <a:xfrm>
            <a:off x="7010400" y="457390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162800" y="4813300"/>
            <a:ext cx="312906" cy="1320800"/>
            <a:chOff x="7162800" y="4813300"/>
            <a:chExt cx="312906" cy="1320800"/>
          </a:xfrm>
        </p:grpSpPr>
        <p:cxnSp>
          <p:nvCxnSpPr>
            <p:cNvPr id="149" name="Straight Connector 148"/>
            <p:cNvCxnSpPr/>
            <p:nvPr/>
          </p:nvCxnSpPr>
          <p:spPr bwMode="auto">
            <a:xfrm>
              <a:off x="7162800" y="4813300"/>
              <a:ext cx="12700" cy="1320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0" name="TextBox 149"/>
            <p:cNvSpPr txBox="1"/>
            <p:nvPr/>
          </p:nvSpPr>
          <p:spPr>
            <a:xfrm>
              <a:off x="7162800" y="568960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</a:t>
              </a:r>
              <a:endParaRPr lang="en-US" sz="2000" dirty="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5880100" y="5143500"/>
            <a:ext cx="3263900" cy="1955800"/>
            <a:chOff x="5880100" y="5143500"/>
            <a:chExt cx="3263900" cy="1955800"/>
          </a:xfrm>
        </p:grpSpPr>
        <p:grpSp>
          <p:nvGrpSpPr>
            <p:cNvPr id="155" name="Group 154"/>
            <p:cNvGrpSpPr/>
            <p:nvPr/>
          </p:nvGrpSpPr>
          <p:grpSpPr>
            <a:xfrm>
              <a:off x="5880100" y="5143500"/>
              <a:ext cx="3263900" cy="1955800"/>
              <a:chOff x="5880100" y="5143500"/>
              <a:chExt cx="3263900" cy="1955800"/>
            </a:xfrm>
          </p:grpSpPr>
          <p:sp>
            <p:nvSpPr>
              <p:cNvPr id="152" name="TextBox 151"/>
              <p:cNvSpPr txBox="1"/>
              <p:nvPr/>
            </p:nvSpPr>
            <p:spPr>
              <a:xfrm>
                <a:off x="8001000" y="5894704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 bwMode="auto">
              <a:xfrm>
                <a:off x="7188200" y="5143500"/>
                <a:ext cx="1955800" cy="19558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880100" y="5765800"/>
                <a:ext cx="13244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/>
                  <a:t>r</a:t>
                </a:r>
                <a:r>
                  <a:rPr lang="en-US" sz="1600" i="1" baseline="-25000" dirty="0" smtClean="0"/>
                  <a:t>e</a:t>
                </a:r>
                <a:r>
                  <a:rPr lang="en-US" sz="1600" baseline="-25000" dirty="0" smtClean="0"/>
                  <a:t> </a:t>
                </a:r>
                <a:r>
                  <a:rPr lang="en-US" sz="1600" dirty="0" err="1" smtClean="0"/>
                  <a:t>maximality</a:t>
                </a:r>
                <a:endParaRPr lang="en-US" sz="1600" dirty="0"/>
              </a:p>
            </p:txBody>
          </p:sp>
        </p:grpSp>
        <p:graphicFrame>
          <p:nvGraphicFramePr>
            <p:cNvPr id="157" name="Object 1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2420876"/>
                </p:ext>
              </p:extLst>
            </p:nvPr>
          </p:nvGraphicFramePr>
          <p:xfrm>
            <a:off x="7524750" y="5823284"/>
            <a:ext cx="425450" cy="380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0" name="Equation" r:id="rId18" imgW="241300" imgH="215900" progId="Equation.3">
                    <p:embed/>
                  </p:oleObj>
                </mc:Choice>
                <mc:Fallback>
                  <p:oleObj name="Equation" r:id="rId18" imgW="241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524750" y="5823284"/>
                          <a:ext cx="425450" cy="3806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4" name="Group 163"/>
          <p:cNvGrpSpPr/>
          <p:nvPr/>
        </p:nvGrpSpPr>
        <p:grpSpPr>
          <a:xfrm>
            <a:off x="6673850" y="4610100"/>
            <a:ext cx="3035300" cy="3035300"/>
            <a:chOff x="6642100" y="4597400"/>
            <a:chExt cx="3035300" cy="3035300"/>
          </a:xfrm>
        </p:grpSpPr>
        <p:grpSp>
          <p:nvGrpSpPr>
            <p:cNvPr id="162" name="Group 161"/>
            <p:cNvGrpSpPr/>
            <p:nvPr/>
          </p:nvGrpSpPr>
          <p:grpSpPr>
            <a:xfrm>
              <a:off x="6642100" y="4597400"/>
              <a:ext cx="3035300" cy="3035300"/>
              <a:chOff x="6642100" y="4597400"/>
              <a:chExt cx="3035300" cy="3035300"/>
            </a:xfrm>
          </p:grpSpPr>
          <p:sp>
            <p:nvSpPr>
              <p:cNvPr id="156" name="Oval 155"/>
              <p:cNvSpPr>
                <a:spLocks noChangeAspect="1"/>
              </p:cNvSpPr>
              <p:nvPr/>
            </p:nvSpPr>
            <p:spPr bwMode="auto">
              <a:xfrm>
                <a:off x="6642100" y="4597400"/>
                <a:ext cx="3035300" cy="30353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7315200" y="4648200"/>
                <a:ext cx="10587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/>
                  <a:t>r</a:t>
                </a:r>
                <a:r>
                  <a:rPr lang="en-US" sz="1600" dirty="0" smtClean="0"/>
                  <a:t> disk-free</a:t>
                </a:r>
                <a:endParaRPr lang="en-US" sz="1600" dirty="0"/>
              </a:p>
            </p:txBody>
          </p:sp>
          <p:cxnSp>
            <p:nvCxnSpPr>
              <p:cNvPr id="161" name="Straight Connector 160"/>
              <p:cNvCxnSpPr/>
              <p:nvPr/>
            </p:nvCxnSpPr>
            <p:spPr bwMode="auto">
              <a:xfrm flipH="1" flipV="1">
                <a:off x="7131050" y="4800600"/>
                <a:ext cx="996950" cy="13335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aphicFrame>
          <p:nvGraphicFramePr>
            <p:cNvPr id="163" name="Object 1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7535952"/>
                </p:ext>
              </p:extLst>
            </p:nvPr>
          </p:nvGraphicFramePr>
          <p:xfrm>
            <a:off x="7708900" y="5295900"/>
            <a:ext cx="571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" name="Equation" r:id="rId20" imgW="228600" imgH="127000" progId="Equation.3">
                    <p:embed/>
                  </p:oleObj>
                </mc:Choice>
                <mc:Fallback>
                  <p:oleObj name="Equation" r:id="rId20" imgW="228600" imgH="127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708900" y="5295900"/>
                          <a:ext cx="571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7" name="Object 1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512805"/>
              </p:ext>
            </p:extLst>
          </p:nvPr>
        </p:nvGraphicFramePr>
        <p:xfrm>
          <a:off x="5421313" y="4787900"/>
          <a:ext cx="17097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" name="Equation" r:id="rId22" imgW="1079500" imgH="635000" progId="Equation.3">
                  <p:embed/>
                </p:oleObj>
              </mc:Choice>
              <mc:Fallback>
                <p:oleObj name="Equation" r:id="rId22" imgW="10795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421313" y="4787900"/>
                        <a:ext cx="1709737" cy="100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7966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8588"/>
            <a:ext cx="7772400" cy="1014412"/>
          </a:xfrm>
        </p:spPr>
        <p:txBody>
          <a:bodyPr/>
          <a:lstStyle/>
          <a:p>
            <a:r>
              <a:rPr lang="en-US" dirty="0"/>
              <a:t> Bonus: Convex </a:t>
            </a:r>
            <a:r>
              <a:rPr lang="en-US" dirty="0" smtClean="0"/>
              <a:t>Cells</a:t>
            </a:r>
            <a:br>
              <a:rPr lang="en-US" dirty="0" smtClean="0"/>
            </a:br>
            <a:r>
              <a:rPr lang="en-US" dirty="0" smtClean="0"/>
              <a:t>Paper: star-shaped cells at reflex 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168400"/>
            <a:ext cx="7772400" cy="2679700"/>
          </a:xfrm>
        </p:spPr>
        <p:txBody>
          <a:bodyPr/>
          <a:lstStyle/>
          <a:p>
            <a:r>
              <a:rPr lang="en-US" dirty="0"/>
              <a:t>Clipping by </a:t>
            </a:r>
            <a:r>
              <a:rPr lang="en-US" dirty="0" smtClean="0"/>
              <a:t>boundary</a:t>
            </a:r>
          </a:p>
          <a:p>
            <a:pPr lvl="1"/>
            <a:r>
              <a:rPr lang="en-US" dirty="0" smtClean="0"/>
              <a:t>By prior page only non-reflex (convex) boundary features affect interior samples</a:t>
            </a:r>
          </a:p>
          <a:p>
            <a:pPr lvl="1"/>
            <a:r>
              <a:rPr lang="en-US" dirty="0" smtClean="0"/>
              <a:t>Intersection of convex </a:t>
            </a:r>
            <a:r>
              <a:rPr lang="en-US" dirty="0" err="1" smtClean="0"/>
              <a:t>Voronoi</a:t>
            </a:r>
            <a:r>
              <a:rPr lang="en-US" dirty="0" smtClean="0"/>
              <a:t> cell w/ convex boundary = convex clipped cell</a:t>
            </a:r>
          </a:p>
          <a:p>
            <a:r>
              <a:rPr lang="en-US" dirty="0" smtClean="0"/>
              <a:t>Symbolic duplication of reflex samples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542" y="4191000"/>
            <a:ext cx="2820458" cy="20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199" y="3505199"/>
            <a:ext cx="3010595" cy="1695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100" y="5099364"/>
            <a:ext cx="3062452" cy="17586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114300" y="4038600"/>
            <a:ext cx="30226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84300" y="4102100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+mn-lt"/>
              </a:rPr>
              <a:t>x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25500" y="3708400"/>
            <a:ext cx="1295400" cy="1320800"/>
          </a:xfrm>
          <a:custGeom>
            <a:avLst/>
            <a:gdLst>
              <a:gd name="connsiteX0" fmla="*/ 0 w 1295400"/>
              <a:gd name="connsiteY0" fmla="*/ 419100 h 1320800"/>
              <a:gd name="connsiteX1" fmla="*/ 317500 w 1295400"/>
              <a:gd name="connsiteY1" fmla="*/ 1231900 h 1320800"/>
              <a:gd name="connsiteX2" fmla="*/ 825500 w 1295400"/>
              <a:gd name="connsiteY2" fmla="*/ 1320800 h 1320800"/>
              <a:gd name="connsiteX3" fmla="*/ 1295400 w 1295400"/>
              <a:gd name="connsiteY3" fmla="*/ 889000 h 1320800"/>
              <a:gd name="connsiteX4" fmla="*/ 1181100 w 1295400"/>
              <a:gd name="connsiteY4" fmla="*/ 431800 h 1320800"/>
              <a:gd name="connsiteX5" fmla="*/ 673100 w 1295400"/>
              <a:gd name="connsiteY5" fmla="*/ 0 h 1320800"/>
              <a:gd name="connsiteX6" fmla="*/ 0 w 1295400"/>
              <a:gd name="connsiteY6" fmla="*/ 4191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400" h="1320800">
                <a:moveTo>
                  <a:pt x="0" y="419100"/>
                </a:moveTo>
                <a:lnTo>
                  <a:pt x="317500" y="1231900"/>
                </a:lnTo>
                <a:lnTo>
                  <a:pt x="825500" y="1320800"/>
                </a:lnTo>
                <a:lnTo>
                  <a:pt x="1295400" y="889000"/>
                </a:lnTo>
                <a:lnTo>
                  <a:pt x="1181100" y="431800"/>
                </a:lnTo>
                <a:lnTo>
                  <a:pt x="673100" y="0"/>
                </a:lnTo>
                <a:lnTo>
                  <a:pt x="0" y="419100"/>
                </a:lnTo>
                <a:close/>
              </a:path>
            </a:pathLst>
          </a:custGeom>
          <a:ln w="25400">
            <a:solidFill>
              <a:schemeClr val="tx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127000" y="5689600"/>
            <a:ext cx="30226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435100" y="5867400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+mn-lt"/>
              </a:rPr>
              <a:t>x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838200" y="5359400"/>
            <a:ext cx="1295400" cy="1320800"/>
          </a:xfrm>
          <a:custGeom>
            <a:avLst/>
            <a:gdLst>
              <a:gd name="connsiteX0" fmla="*/ 0 w 1295400"/>
              <a:gd name="connsiteY0" fmla="*/ 419100 h 1320800"/>
              <a:gd name="connsiteX1" fmla="*/ 317500 w 1295400"/>
              <a:gd name="connsiteY1" fmla="*/ 1231900 h 1320800"/>
              <a:gd name="connsiteX2" fmla="*/ 825500 w 1295400"/>
              <a:gd name="connsiteY2" fmla="*/ 1320800 h 1320800"/>
              <a:gd name="connsiteX3" fmla="*/ 1295400 w 1295400"/>
              <a:gd name="connsiteY3" fmla="*/ 889000 h 1320800"/>
              <a:gd name="connsiteX4" fmla="*/ 1181100 w 1295400"/>
              <a:gd name="connsiteY4" fmla="*/ 431800 h 1320800"/>
              <a:gd name="connsiteX5" fmla="*/ 673100 w 1295400"/>
              <a:gd name="connsiteY5" fmla="*/ 0 h 1320800"/>
              <a:gd name="connsiteX6" fmla="*/ 0 w 1295400"/>
              <a:gd name="connsiteY6" fmla="*/ 4191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400" h="1320800">
                <a:moveTo>
                  <a:pt x="0" y="419100"/>
                </a:moveTo>
                <a:lnTo>
                  <a:pt x="317500" y="1231900"/>
                </a:lnTo>
                <a:lnTo>
                  <a:pt x="825500" y="1320800"/>
                </a:lnTo>
                <a:lnTo>
                  <a:pt x="1295400" y="889000"/>
                </a:lnTo>
                <a:lnTo>
                  <a:pt x="1181100" y="431800"/>
                </a:lnTo>
                <a:lnTo>
                  <a:pt x="673100" y="0"/>
                </a:lnTo>
                <a:lnTo>
                  <a:pt x="0" y="419100"/>
                </a:lnTo>
                <a:close/>
              </a:path>
            </a:pathLst>
          </a:custGeom>
          <a:ln w="25400">
            <a:solidFill>
              <a:schemeClr val="tx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84300" y="5600700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+mn-lt"/>
              </a:rPr>
              <a:t>x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1016000" y="5969000"/>
            <a:ext cx="1041400" cy="25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862715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187450"/>
            <a:ext cx="7772400" cy="4572000"/>
          </a:xfrm>
        </p:spPr>
        <p:txBody>
          <a:bodyPr/>
          <a:lstStyle/>
          <a:p>
            <a:r>
              <a:rPr lang="en-US" dirty="0"/>
              <a:t>Provable facet dihedral angle bounds</a:t>
            </a:r>
          </a:p>
          <a:p>
            <a:r>
              <a:rPr lang="en-US" dirty="0" smtClean="0"/>
              <a:t>Provable cell aspect ratios</a:t>
            </a:r>
          </a:p>
        </p:txBody>
      </p:sp>
      <p:pic>
        <p:nvPicPr>
          <p:cNvPr id="7" name="Picture 6" descr="mesh_0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026952"/>
            <a:ext cx="1670049" cy="1646001"/>
          </a:xfrm>
          <a:prstGeom prst="rect">
            <a:avLst/>
          </a:prstGeom>
        </p:spPr>
      </p:pic>
      <p:pic>
        <p:nvPicPr>
          <p:cNvPr id="8" name="Picture 7" descr="mesh_clipped_0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4733616"/>
            <a:ext cx="1746250" cy="1927534"/>
          </a:xfrm>
          <a:prstGeom prst="rect">
            <a:avLst/>
          </a:prstGeom>
        </p:spPr>
      </p:pic>
      <p:pic>
        <p:nvPicPr>
          <p:cNvPr id="9" name="Picture 8" descr="mesh_clipped_0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0" y="4752272"/>
            <a:ext cx="1504950" cy="1769178"/>
          </a:xfrm>
          <a:prstGeom prst="rect">
            <a:avLst/>
          </a:prstGeom>
        </p:spPr>
      </p:pic>
      <p:pic>
        <p:nvPicPr>
          <p:cNvPr id="10" name="Picture 9" descr="mesh_0-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3034653"/>
            <a:ext cx="1651000" cy="1651000"/>
          </a:xfrm>
          <a:prstGeom prst="rect">
            <a:avLst/>
          </a:prstGeom>
        </p:spPr>
      </p:pic>
      <p:pic>
        <p:nvPicPr>
          <p:cNvPr id="12" name="Picture 11" descr="mesh_w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54" y="3835949"/>
            <a:ext cx="4106075" cy="23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7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7788"/>
            <a:ext cx="7772400" cy="1014412"/>
          </a:xfrm>
        </p:spPr>
        <p:txBody>
          <a:bodyPr/>
          <a:lstStyle/>
          <a:p>
            <a:r>
              <a:rPr lang="en-US" dirty="0" smtClean="0"/>
              <a:t>Quality proof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524000"/>
            <a:ext cx="7772400" cy="4572000"/>
          </a:xfrm>
        </p:spPr>
        <p:txBody>
          <a:bodyPr/>
          <a:lstStyle/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 smtClean="0"/>
              <a:t>“Maximality” </a:t>
            </a:r>
            <a:r>
              <a:rPr lang="en-US" sz="2000" dirty="0"/>
              <a:t>bounds </a:t>
            </a:r>
            <a:r>
              <a:rPr lang="en-US" sz="2000" dirty="0" smtClean="0"/>
              <a:t>the maximum distance </a:t>
            </a:r>
            <a:r>
              <a:rPr lang="en-US" sz="2000" dirty="0"/>
              <a:t>from 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Voronoi</a:t>
            </a:r>
            <a:r>
              <a:rPr lang="en-US" sz="2000" dirty="0" smtClean="0"/>
              <a:t> cell</a:t>
            </a:r>
            <a:r>
              <a:rPr lang="en-US" sz="2000" dirty="0"/>
              <a:t> </a:t>
            </a:r>
            <a:r>
              <a:rPr lang="en-US" sz="2000" dirty="0" smtClean="0"/>
              <a:t>seed to its vertices</a:t>
            </a:r>
            <a:br>
              <a:rPr lang="en-US" sz="2000" dirty="0" smtClean="0"/>
            </a:br>
            <a:r>
              <a:rPr lang="en-US" sz="2000" dirty="0" smtClean="0"/>
              <a:t>= Delaunay vertex to circle center</a:t>
            </a:r>
            <a:endParaRPr lang="en-US" sz="2000" dirty="0"/>
          </a:p>
          <a:p>
            <a:pPr lvl="1"/>
            <a:r>
              <a:rPr lang="en-US" sz="2000" dirty="0" smtClean="0"/>
              <a:t>“Disk-free” bounds the minimum distance between </a:t>
            </a:r>
            <a:br>
              <a:rPr lang="en-US" sz="2000" dirty="0" smtClean="0"/>
            </a:br>
            <a:r>
              <a:rPr lang="en-US" sz="2000" dirty="0" smtClean="0"/>
              <a:t>two seeds</a:t>
            </a:r>
            <a:br>
              <a:rPr lang="en-US" sz="2000" dirty="0" smtClean="0"/>
            </a:br>
            <a:r>
              <a:rPr lang="en-US" sz="2000" dirty="0" smtClean="0"/>
              <a:t>= a Delaunay edge</a:t>
            </a:r>
            <a:endParaRPr lang="en-US" sz="2000" dirty="0"/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866891" y="1254173"/>
            <a:ext cx="3111879" cy="719490"/>
            <a:chOff x="1388986" y="2839655"/>
            <a:chExt cx="3111879" cy="7194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8986" y="3189939"/>
              <a:ext cx="3111879" cy="3692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62725" y="2839655"/>
              <a:ext cx="1166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/>
                <a:t>Voronoi</a:t>
              </a:r>
              <a:r>
                <a:rPr lang="en-US" sz="1800" dirty="0"/>
                <a:t>:</a:t>
              </a:r>
            </a:p>
          </p:txBody>
        </p:sp>
      </p:grpSp>
      <p:pic>
        <p:nvPicPr>
          <p:cNvPr id="8" name="Picture 7" descr="dihedr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0" y="4508500"/>
            <a:ext cx="1784350" cy="2248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000" y="4152900"/>
            <a:ext cx="3879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Voronoi</a:t>
            </a:r>
            <a:r>
              <a:rPr lang="en-US" dirty="0" smtClean="0"/>
              <a:t> facet dihedral angles: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9800" y="3822700"/>
            <a:ext cx="332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Delaunay triangle angles: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900" y="4051299"/>
            <a:ext cx="2235200" cy="2423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99" y="825500"/>
            <a:ext cx="4964451" cy="120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6200" y="6358235"/>
            <a:ext cx="162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Chew 89</a:t>
            </a:r>
          </a:p>
        </p:txBody>
      </p:sp>
    </p:spTree>
    <p:extLst>
      <p:ext uri="{BB962C8B-B14F-4D97-AF65-F5344CB8AC3E}">
        <p14:creationId xmlns:p14="http://schemas.microsoft.com/office/powerpoint/2010/main" val="3875751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1288"/>
            <a:ext cx="7772400" cy="1014412"/>
          </a:xfrm>
        </p:spPr>
        <p:txBody>
          <a:bodyPr/>
          <a:lstStyle/>
          <a:p>
            <a:r>
              <a:rPr lang="en-US" dirty="0" smtClean="0"/>
              <a:t>Aspect Ratio Proofs </a:t>
            </a:r>
            <a:br>
              <a:rPr lang="en-US" dirty="0" smtClean="0"/>
            </a:br>
            <a:r>
              <a:rPr lang="en-US" dirty="0" smtClean="0"/>
              <a:t>(star-shaped cells)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181100"/>
            <a:ext cx="8432800" cy="4572000"/>
          </a:xfrm>
        </p:spPr>
        <p:txBody>
          <a:bodyPr/>
          <a:lstStyle/>
          <a:p>
            <a:r>
              <a:rPr lang="en-US" dirty="0"/>
              <a:t>Aspect </a:t>
            </a:r>
            <a:r>
              <a:rPr lang="en-US" dirty="0" smtClean="0"/>
              <a:t>ratio</a:t>
            </a:r>
          </a:p>
          <a:p>
            <a:pPr lvl="1"/>
            <a:r>
              <a:rPr lang="en-US" dirty="0" smtClean="0"/>
              <a:t>Circumscribed sphere radius &lt; r </a:t>
            </a:r>
            <a:r>
              <a:rPr lang="en-US" sz="1800" dirty="0" smtClean="0"/>
              <a:t>(from </a:t>
            </a:r>
            <a:r>
              <a:rPr lang="en-US" sz="1800" dirty="0" err="1" smtClean="0"/>
              <a:t>maximality</a:t>
            </a:r>
            <a:r>
              <a:rPr lang="en-US" sz="1800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Inscribed sphere radius &gt; some factor r </a:t>
            </a:r>
            <a:r>
              <a:rPr lang="en-US" sz="1800" dirty="0" smtClean="0"/>
              <a:t>(from disk-free)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0" dirty="0" smtClean="0"/>
              <a:t>If cell is interior: r/2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4" name="Picture 3" descr="insphere-pla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1" y="2971800"/>
            <a:ext cx="2925817" cy="1663700"/>
          </a:xfrm>
          <a:prstGeom prst="rect">
            <a:avLst/>
          </a:prstGeom>
        </p:spPr>
      </p:pic>
      <p:pic>
        <p:nvPicPr>
          <p:cNvPr id="5" name="Picture 4" descr="insphere-con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225800"/>
            <a:ext cx="3027218" cy="1447800"/>
          </a:xfrm>
          <a:prstGeom prst="rect">
            <a:avLst/>
          </a:prstGeom>
        </p:spPr>
      </p:pic>
      <p:pic>
        <p:nvPicPr>
          <p:cNvPr id="6" name="Picture 5" descr="insphere-cone-f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349500"/>
            <a:ext cx="272251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5100" y="4711700"/>
            <a:ext cx="275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Facets of one vertex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600" y="4724400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Clipped by one facet: r/4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4749800"/>
            <a:ext cx="256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Facets of one edge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700" y="5194300"/>
            <a:ext cx="396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Disjoint facets: feature size </a:t>
            </a:r>
            <a:r>
              <a:rPr lang="en-US" i="1" dirty="0" err="1" smtClean="0"/>
              <a:t>fs</a:t>
            </a:r>
            <a:endParaRPr lang="en-US" i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842164"/>
              </p:ext>
            </p:extLst>
          </p:nvPr>
        </p:nvGraphicFramePr>
        <p:xfrm>
          <a:off x="1911349" y="5727700"/>
          <a:ext cx="540011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Equation" r:id="rId7" imgW="2324100" imgH="431800" progId="Equation.3">
                  <p:embed/>
                </p:oleObj>
              </mc:Choice>
              <mc:Fallback>
                <p:oleObj name="Equation" r:id="rId7" imgW="232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11349" y="5727700"/>
                        <a:ext cx="5400115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97191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t-r-interior-0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97531"/>
            <a:ext cx="8399203" cy="50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046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ig-r-interior-0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" y="1314304"/>
            <a:ext cx="8394701" cy="50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92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-interior-0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b="1229"/>
          <a:stretch>
            <a:fillRect/>
          </a:stretch>
        </p:blipFill>
        <p:spPr bwMode="auto">
          <a:xfrm>
            <a:off x="38100" y="1371600"/>
            <a:ext cx="8376918" cy="4927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19537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ok-mesh_clipp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44" y="1195406"/>
            <a:ext cx="2061990" cy="3356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58172"/>
            <a:ext cx="7772400" cy="4572000"/>
          </a:xfrm>
        </p:spPr>
        <p:txBody>
          <a:bodyPr/>
          <a:lstStyle/>
          <a:p>
            <a:r>
              <a:rPr lang="en-US" sz="1600" dirty="0" smtClean="0">
                <a:solidFill>
                  <a:schemeClr val="tx2"/>
                </a:solidFill>
              </a:rPr>
              <a:t>Random Polyhedral Meshing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Generate random points using the maximal Poisson-disk process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Points placed on reflex boundary features, but not concave or flat features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Contrast to primal methods</a:t>
            </a:r>
          </a:p>
          <a:p>
            <a:pPr lvl="1"/>
            <a:r>
              <a:rPr lang="en-US" sz="1400" dirty="0">
                <a:solidFill>
                  <a:schemeClr val="tx2"/>
                </a:solidFill>
              </a:rPr>
              <a:t>S</a:t>
            </a:r>
            <a:r>
              <a:rPr lang="en-US" sz="1400" dirty="0" smtClean="0">
                <a:solidFill>
                  <a:schemeClr val="tx2"/>
                </a:solidFill>
              </a:rPr>
              <a:t>ymbolically split points (not in paper)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Construct Voronoi cells 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Bounding box, cut by boundary and Voronoi planes</a:t>
            </a:r>
          </a:p>
          <a:p>
            <a:pPr lvl="3"/>
            <a:r>
              <a:rPr lang="en-US" sz="1100" dirty="0" smtClean="0">
                <a:solidFill>
                  <a:schemeClr val="tx2"/>
                </a:solidFill>
              </a:rPr>
              <a:t>Bounding box works because cells have bounded size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Small edges collapsed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Get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Voronoi mesh of convex polyhedral cells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Bounded cell aspect ratio and facet dihedrals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Random orientation of mesh edges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Needed for fracture mechanics where cracks are restricted to edges</a:t>
            </a:r>
            <a:endParaRPr lang="en-US" sz="1200" dirty="0"/>
          </a:p>
        </p:txBody>
      </p:sp>
      <p:pic>
        <p:nvPicPr>
          <p:cNvPr id="5" name="Picture 4" descr="rook-mesh_clipped_zoom_in_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41" y="4696908"/>
            <a:ext cx="3751759" cy="2161092"/>
          </a:xfrm>
          <a:prstGeom prst="rect">
            <a:avLst/>
          </a:prstGeom>
        </p:spPr>
      </p:pic>
      <p:pic>
        <p:nvPicPr>
          <p:cNvPr id="6" name="Picture 5" descr="rook-mesh_clipped_zoom_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12" y="4691204"/>
            <a:ext cx="3408699" cy="2166796"/>
          </a:xfrm>
          <a:prstGeom prst="rect">
            <a:avLst/>
          </a:prstGeom>
        </p:spPr>
      </p:pic>
      <p:pic>
        <p:nvPicPr>
          <p:cNvPr id="8" name="Picture 7" descr="rook-boundari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93" y="0"/>
            <a:ext cx="980536" cy="15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837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51408"/>
            <a:ext cx="5270500" cy="1014412"/>
          </a:xfrm>
        </p:spPr>
        <p:txBody>
          <a:bodyPr/>
          <a:lstStyle/>
          <a:p>
            <a:r>
              <a:rPr lang="en-US" dirty="0" smtClean="0"/>
              <a:t>Observed</a:t>
            </a:r>
            <a:br>
              <a:rPr lang="en-US" dirty="0" smtClean="0"/>
            </a:br>
            <a:r>
              <a:rPr lang="en-US" dirty="0" smtClean="0"/>
              <a:t>Aspect </a:t>
            </a:r>
            <a:r>
              <a:rPr lang="en-US" dirty="0"/>
              <a:t>Ratio</a:t>
            </a:r>
          </a:p>
        </p:txBody>
      </p:sp>
      <p:pic>
        <p:nvPicPr>
          <p:cNvPr id="4" name="Content Placeholder 3" descr="A-interior-02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b="1229"/>
          <a:stretch>
            <a:fillRect/>
          </a:stretch>
        </p:blipFill>
        <p:spPr>
          <a:xfrm>
            <a:off x="115615" y="4121479"/>
            <a:ext cx="4502100" cy="2648294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077574"/>
              </p:ext>
            </p:extLst>
          </p:nvPr>
        </p:nvGraphicFramePr>
        <p:xfrm>
          <a:off x="3743885" y="139700"/>
          <a:ext cx="540011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5" imgW="2324100" imgH="431800" progId="Equation.3">
                  <p:embed/>
                </p:oleObj>
              </mc:Choice>
              <mc:Fallback>
                <p:oleObj name="Equation" r:id="rId5" imgW="2324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43885" y="139700"/>
                        <a:ext cx="5400115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-fringe-0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4074083"/>
            <a:ext cx="4559300" cy="2749502"/>
          </a:xfrm>
          <a:prstGeom prst="rect">
            <a:avLst/>
          </a:prstGeom>
        </p:spPr>
      </p:pic>
      <p:pic>
        <p:nvPicPr>
          <p:cNvPr id="7" name="Picture 6" descr="big-r-interior-0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699331"/>
            <a:ext cx="2305050" cy="1390068"/>
          </a:xfrm>
          <a:prstGeom prst="rect">
            <a:avLst/>
          </a:prstGeom>
        </p:spPr>
      </p:pic>
      <p:pic>
        <p:nvPicPr>
          <p:cNvPr id="8" name="Picture 7" descr="big-r-fringe-0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1" y="2641600"/>
            <a:ext cx="2632434" cy="1587498"/>
          </a:xfrm>
          <a:prstGeom prst="rect">
            <a:avLst/>
          </a:prstGeom>
        </p:spPr>
      </p:pic>
      <p:pic>
        <p:nvPicPr>
          <p:cNvPr id="9" name="Picture 8" descr="lit-r-interior-0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179353"/>
            <a:ext cx="2235200" cy="1347945"/>
          </a:xfrm>
          <a:prstGeom prst="rect">
            <a:avLst/>
          </a:prstGeom>
        </p:spPr>
      </p:pic>
      <p:pic>
        <p:nvPicPr>
          <p:cNvPr id="10" name="Picture 9" descr="lit-r-fringe-02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168400"/>
            <a:ext cx="2527138" cy="1523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9500" y="2286000"/>
            <a:ext cx="171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</a:t>
            </a:r>
            <a:r>
              <a:rPr lang="en-US" sz="1800" dirty="0" smtClean="0"/>
              <a:t>tar-shaped cells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435100"/>
            <a:ext cx="117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inradius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30500" y="3009900"/>
            <a:ext cx="1330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outradius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4648200"/>
            <a:ext cx="1871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= </a:t>
            </a:r>
            <a:r>
              <a:rPr lang="en-US" dirty="0" err="1" smtClean="0"/>
              <a:t>inradius</a:t>
            </a:r>
            <a:r>
              <a:rPr lang="en-US" dirty="0" smtClean="0"/>
              <a:t> /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 smtClean="0"/>
              <a:t>outradius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715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7324"/>
            <a:ext cx="7772400" cy="1014412"/>
          </a:xfrm>
        </p:spPr>
        <p:txBody>
          <a:bodyPr/>
          <a:lstStyle/>
          <a:p>
            <a:r>
              <a:rPr lang="en-US"/>
              <a:t>Quality plots</a:t>
            </a:r>
            <a:br>
              <a:rPr lang="en-US"/>
            </a:br>
            <a:r>
              <a:rPr lang="en-US"/>
              <a:t>Dihedral Angles</a:t>
            </a:r>
          </a:p>
        </p:txBody>
      </p:sp>
      <p:pic>
        <p:nvPicPr>
          <p:cNvPr id="4" name="Content Placeholder 3" descr="border-dihedrals-02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b="1229"/>
          <a:stretch>
            <a:fillRect/>
          </a:stretch>
        </p:blipFill>
        <p:spPr>
          <a:xfrm>
            <a:off x="0" y="1238926"/>
            <a:ext cx="4766728" cy="2803958"/>
          </a:xfrm>
        </p:spPr>
      </p:pic>
      <p:pic>
        <p:nvPicPr>
          <p:cNvPr id="5" name="Picture 4" descr="interior-dihedrals-0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58" y="1228031"/>
            <a:ext cx="4710642" cy="284076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350667"/>
              </p:ext>
            </p:extLst>
          </p:nvPr>
        </p:nvGraphicFramePr>
        <p:xfrm>
          <a:off x="5812589" y="3943350"/>
          <a:ext cx="2683711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Equation" r:id="rId6" imgW="1397000" imgH="241300" progId="Equation.3">
                  <p:embed/>
                </p:oleObj>
              </mc:Choice>
              <mc:Fallback>
                <p:oleObj name="Equation" r:id="rId6" imgW="1397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12589" y="3943350"/>
                        <a:ext cx="2683711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279181"/>
              </p:ext>
            </p:extLst>
          </p:nvPr>
        </p:nvGraphicFramePr>
        <p:xfrm>
          <a:off x="133350" y="4032250"/>
          <a:ext cx="5222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Equation" r:id="rId8" imgW="2717800" imgH="241300" progId="Equation.3">
                  <p:embed/>
                </p:oleObj>
              </mc:Choice>
              <mc:Fallback>
                <p:oleObj name="Equation" r:id="rId8" imgW="2717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3350" y="4032250"/>
                        <a:ext cx="5222875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709521"/>
              </p:ext>
            </p:extLst>
          </p:nvPr>
        </p:nvGraphicFramePr>
        <p:xfrm>
          <a:off x="139700" y="4451350"/>
          <a:ext cx="4319588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Equation" r:id="rId10" imgW="2247900" imgH="241300" progId="Equation.3">
                  <p:embed/>
                </p:oleObj>
              </mc:Choice>
              <mc:Fallback>
                <p:oleObj name="Equation" r:id="rId10" imgW="2247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9700" y="4451350"/>
                        <a:ext cx="4319588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dihedral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50" y="4495800"/>
            <a:ext cx="1784350" cy="2248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000" y="4940300"/>
            <a:ext cx="62354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Recall proofs idea:</a:t>
            </a:r>
          </a:p>
          <a:p>
            <a:r>
              <a:rPr lang="en-US" dirty="0" smtClean="0"/>
              <a:t>Distance from seed to </a:t>
            </a:r>
          </a:p>
          <a:p>
            <a:r>
              <a:rPr lang="en-US" dirty="0" smtClean="0"/>
              <a:t>  cell vertex bounded above by </a:t>
            </a:r>
            <a:r>
              <a:rPr lang="en-US" dirty="0" err="1" smtClean="0"/>
              <a:t>maximality</a:t>
            </a:r>
            <a:endParaRPr lang="en-US" dirty="0" smtClean="0"/>
          </a:p>
          <a:p>
            <a:r>
              <a:rPr lang="en-US" dirty="0" smtClean="0"/>
              <a:t>  cell facet distance bounded below by disk-free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67000" y="1231900"/>
            <a:ext cx="2422996" cy="2387600"/>
            <a:chOff x="2667000" y="1231900"/>
            <a:chExt cx="2422996" cy="2387600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2667000" y="1231900"/>
              <a:ext cx="12700" cy="2387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667000" y="1333500"/>
              <a:ext cx="24229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If we sampled all domain faces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then all angles would be 90°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9335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Quality: what’s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168400"/>
            <a:ext cx="7772400" cy="4572000"/>
          </a:xfrm>
        </p:spPr>
        <p:txBody>
          <a:bodyPr/>
          <a:lstStyle/>
          <a:p>
            <a:pPr marL="171450" indent="0">
              <a:buNone/>
            </a:pPr>
            <a:r>
              <a:rPr lang="en-US" dirty="0"/>
              <a:t>Work in </a:t>
            </a:r>
            <a:r>
              <a:rPr lang="en-US" dirty="0" smtClean="0"/>
              <a:t>progress:</a:t>
            </a:r>
          </a:p>
          <a:p>
            <a:r>
              <a:rPr lang="en-US" dirty="0" smtClean="0"/>
              <a:t>Short edges</a:t>
            </a:r>
          </a:p>
          <a:p>
            <a:pPr lvl="1"/>
            <a:r>
              <a:rPr lang="en-US" dirty="0" smtClean="0"/>
              <a:t>Collapsed, leading to non-planar faces</a:t>
            </a:r>
          </a:p>
          <a:p>
            <a:pPr lvl="1"/>
            <a:r>
              <a:rPr lang="en-US" dirty="0" smtClean="0"/>
              <a:t>OK for Joe Bishop fracture simulation but not ideal</a:t>
            </a:r>
          </a:p>
          <a:p>
            <a:r>
              <a:rPr lang="en-US" dirty="0" err="1" smtClean="0"/>
              <a:t>Voronoi</a:t>
            </a:r>
            <a:r>
              <a:rPr lang="en-US" dirty="0" smtClean="0"/>
              <a:t> </a:t>
            </a:r>
            <a:r>
              <a:rPr lang="en-US" i="1" dirty="0" smtClean="0"/>
              <a:t>facet</a:t>
            </a:r>
            <a:r>
              <a:rPr lang="en-US" dirty="0" smtClean="0"/>
              <a:t> aspect ratio bounds</a:t>
            </a:r>
          </a:p>
          <a:p>
            <a:pPr lvl="1"/>
            <a:r>
              <a:rPr lang="en-US" dirty="0" smtClean="0"/>
              <a:t>Smoothing or sample insertion constraints may fix</a:t>
            </a:r>
          </a:p>
          <a:p>
            <a:r>
              <a:rPr lang="en-US" dirty="0" smtClean="0"/>
              <a:t>90° facet dihedrals between samples </a:t>
            </a:r>
            <a:r>
              <a:rPr lang="en-US" i="1" dirty="0" smtClean="0"/>
              <a:t>on reflex faces. </a:t>
            </a:r>
            <a:r>
              <a:rPr lang="en-US" dirty="0" smtClean="0"/>
              <a:t>(Recall no samples </a:t>
            </a:r>
            <a:r>
              <a:rPr lang="en-US" i="1" dirty="0" smtClean="0"/>
              <a:t>on</a:t>
            </a:r>
            <a:r>
              <a:rPr lang="en-US" dirty="0" smtClean="0"/>
              <a:t> other faces)</a:t>
            </a:r>
          </a:p>
          <a:p>
            <a:pPr lvl="1"/>
            <a:r>
              <a:rPr lang="en-US" dirty="0" smtClean="0"/>
              <a:t>Small random perpendicular offsets may fix</a:t>
            </a:r>
          </a:p>
          <a:p>
            <a:pPr lvl="1"/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31800" y="5854700"/>
            <a:ext cx="2870200" cy="127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97508" y="56216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2308" y="56216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5408" y="56216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072616" y="5621654"/>
            <a:ext cx="378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6208" y="56216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9808" y="56216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87400" y="5613400"/>
            <a:ext cx="0" cy="508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282700" y="5600700"/>
            <a:ext cx="0" cy="508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009900" y="5600700"/>
            <a:ext cx="0" cy="508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438400" y="5613400"/>
            <a:ext cx="0" cy="508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866900" y="5600700"/>
            <a:ext cx="0" cy="508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9" name="Group 58"/>
          <p:cNvGrpSpPr/>
          <p:nvPr/>
        </p:nvGrpSpPr>
        <p:grpSpPr>
          <a:xfrm>
            <a:off x="4971108" y="5513704"/>
            <a:ext cx="3172108" cy="702946"/>
            <a:chOff x="4767908" y="5875654"/>
            <a:chExt cx="3172108" cy="702946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4902200" y="6248400"/>
              <a:ext cx="2870200" cy="127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4767908" y="60153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12708" y="60153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15808" y="59899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6543016" y="5875654"/>
              <a:ext cx="378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96608" y="59518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0208" y="58883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>
              <a:off x="5753100" y="6007100"/>
              <a:ext cx="44450" cy="2476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7480300" y="6007100"/>
              <a:ext cx="19050" cy="2540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6908800" y="5969000"/>
              <a:ext cx="88900" cy="2921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6305550" y="5994400"/>
              <a:ext cx="31750" cy="2603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5390208" y="61550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96608" y="60915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flipH="1">
              <a:off x="6543016" y="6155054"/>
              <a:ext cx="378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15808" y="607885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5207000" y="6235700"/>
              <a:ext cx="63500" cy="3429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207000" y="5975350"/>
              <a:ext cx="63500" cy="2730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5759450" y="6267450"/>
              <a:ext cx="57150" cy="2667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299200" y="6254750"/>
              <a:ext cx="44450" cy="2413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6915150" y="6254750"/>
              <a:ext cx="69850" cy="2667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7486650" y="6254750"/>
              <a:ext cx="19050" cy="1968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0" name="Picture 59" descr="vectorstock_41918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95" y="5244463"/>
            <a:ext cx="1465963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548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03" y="1184329"/>
            <a:ext cx="4916545" cy="5673671"/>
          </a:xfrm>
        </p:spPr>
        <p:txBody>
          <a:bodyPr/>
          <a:lstStyle/>
          <a:p>
            <a:r>
              <a:rPr lang="en-US" sz="1400" dirty="0" smtClean="0"/>
              <a:t>w/ Patney, Davidson, Owens (UC Davis)</a:t>
            </a:r>
          </a:p>
          <a:p>
            <a:r>
              <a:rPr lang="en-US" sz="1400" dirty="0" smtClean="0"/>
              <a:t>w/ </a:t>
            </a:r>
            <a:r>
              <a:rPr lang="en-US" sz="1400" dirty="0" err="1" smtClean="0"/>
              <a:t>Knupp</a:t>
            </a:r>
            <a:r>
              <a:rPr lang="en-US" sz="1400" dirty="0" smtClean="0"/>
              <a:t>, Bishop, Martinez, Leung (SNL)</a:t>
            </a:r>
          </a:p>
          <a:p>
            <a:endParaRPr lang="en-US" sz="1400" dirty="0"/>
          </a:p>
          <a:p>
            <a:r>
              <a:rPr lang="en-US" sz="1400" dirty="0" smtClean="0"/>
              <a:t>1. Maximal </a:t>
            </a:r>
            <a:r>
              <a:rPr lang="en-US" sz="1400" dirty="0"/>
              <a:t>Poisson-disk sampling point </a:t>
            </a:r>
            <a:r>
              <a:rPr lang="en-US" sz="1400" dirty="0" smtClean="0"/>
              <a:t>clouds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Essence: </a:t>
            </a:r>
            <a:r>
              <a:rPr lang="en-US" sz="1200" dirty="0">
                <a:solidFill>
                  <a:schemeClr val="tx1"/>
                </a:solidFill>
              </a:rPr>
              <a:t>First </a:t>
            </a:r>
            <a:r>
              <a:rPr lang="en-US" sz="1200" dirty="0"/>
              <a:t>provable maximal, bias</a:t>
            </a:r>
            <a:r>
              <a:rPr lang="en-US" sz="1200" dirty="0" smtClean="0"/>
              <a:t>-free</a:t>
            </a:r>
            <a:r>
              <a:rPr lang="en-US" sz="1200" dirty="0"/>
              <a:t>,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O</a:t>
            </a:r>
            <a:r>
              <a:rPr lang="en-US" sz="1200" dirty="0"/>
              <a:t>(n) space, E(n log n ) time</a:t>
            </a:r>
          </a:p>
          <a:p>
            <a:pPr lvl="2"/>
            <a:r>
              <a:rPr lang="en-US" sz="1200" dirty="0">
                <a:solidFill>
                  <a:srgbClr val="00AE00"/>
                </a:solidFill>
              </a:rPr>
              <a:t>Impact: </a:t>
            </a:r>
            <a:r>
              <a:rPr lang="en-US" sz="1200" dirty="0"/>
              <a:t>Graphics hot topic (texture synthesis). Ensemble calculations for V&amp;V</a:t>
            </a:r>
          </a:p>
          <a:p>
            <a:pPr marL="457200" lvl="1" indent="0">
              <a:buNone/>
            </a:pPr>
            <a:r>
              <a:rPr lang="en-US" sz="1400" dirty="0" smtClean="0"/>
              <a:t>2. Triangular meshes</a:t>
            </a:r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Essence: </a:t>
            </a:r>
            <a:r>
              <a:rPr lang="en-US" sz="1200" dirty="0" smtClean="0"/>
              <a:t>Provable quality bounds from </a:t>
            </a:r>
            <a:br>
              <a:rPr lang="en-US" sz="1200" dirty="0" smtClean="0"/>
            </a:br>
            <a:r>
              <a:rPr lang="en-US" sz="1200" dirty="0" smtClean="0"/>
              <a:t>random points</a:t>
            </a:r>
          </a:p>
          <a:p>
            <a:pPr lvl="2"/>
            <a:r>
              <a:rPr lang="en-US" sz="1200" dirty="0">
                <a:solidFill>
                  <a:srgbClr val="00AE00"/>
                </a:solidFill>
              </a:rPr>
              <a:t>Impact: </a:t>
            </a:r>
            <a:r>
              <a:rPr lang="en-US" sz="1200" dirty="0"/>
              <a:t>Seismic simulations</a:t>
            </a:r>
            <a:endParaRPr lang="en-US" sz="1200" dirty="0" smtClean="0"/>
          </a:p>
          <a:p>
            <a:pPr marL="457200" lvl="1" indent="0">
              <a:buNone/>
            </a:pPr>
            <a:r>
              <a:rPr lang="en-US" sz="1400" dirty="0" smtClean="0"/>
              <a:t>3. Voronoi meshes</a:t>
            </a:r>
            <a:endParaRPr lang="en-US" sz="1000" dirty="0" smtClean="0"/>
          </a:p>
          <a:p>
            <a:pPr lvl="2"/>
            <a:r>
              <a:rPr lang="en-US" sz="1200" dirty="0" smtClean="0">
                <a:solidFill>
                  <a:schemeClr val="tx2"/>
                </a:solidFill>
              </a:rPr>
              <a:t>Essence:</a:t>
            </a:r>
            <a:r>
              <a:rPr lang="en-US" sz="1200" dirty="0" smtClean="0"/>
              <a:t> </a:t>
            </a:r>
            <a:r>
              <a:rPr lang="en-US" sz="1200" dirty="0"/>
              <a:t>NOT the dual of a boundary-fitted triangulation</a:t>
            </a:r>
          </a:p>
          <a:p>
            <a:pPr lvl="2"/>
            <a:r>
              <a:rPr lang="en-US" sz="1200" dirty="0">
                <a:solidFill>
                  <a:srgbClr val="00AE00"/>
                </a:solidFill>
              </a:rPr>
              <a:t>Impact: </a:t>
            </a:r>
            <a:r>
              <a:rPr lang="en-US" sz="1200" dirty="0"/>
              <a:t>Fracture </a:t>
            </a:r>
            <a:r>
              <a:rPr lang="en-US" sz="1200" dirty="0" smtClean="0"/>
              <a:t>simulations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72203" y="1995996"/>
            <a:ext cx="4290303" cy="108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sz="1000" i="1" dirty="0"/>
              <a:t>Efficient Maximal Poisson-Disk Sampling</a:t>
            </a:r>
            <a:r>
              <a:rPr lang="en-US" sz="1000" dirty="0"/>
              <a:t>.  </a:t>
            </a:r>
            <a:br>
              <a:rPr lang="en-US" sz="1000" dirty="0"/>
            </a:br>
            <a:r>
              <a:rPr lang="en-US" sz="1000" dirty="0"/>
              <a:t>Ebeida, Patney, Mitchell, Davidson, Knupp &amp; Owens. </a:t>
            </a:r>
            <a:br>
              <a:rPr lang="en-US" sz="1000" dirty="0"/>
            </a:br>
            <a:r>
              <a:rPr lang="en-US" sz="1000" dirty="0"/>
              <a:t>SIGGRAPH 2011. ACM Transactions on Graphics. </a:t>
            </a:r>
            <a:br>
              <a:rPr lang="en-US" sz="1000" dirty="0"/>
            </a:br>
            <a:endParaRPr lang="en-US" sz="1200" dirty="0" smtClean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472197" y="2989606"/>
            <a:ext cx="4290303" cy="9303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sz="1000" i="1" dirty="0"/>
              <a:t>Efficient and Good Delaunay Meshes From Random Points</a:t>
            </a:r>
            <a:r>
              <a:rPr lang="en-US" sz="1000" dirty="0"/>
              <a:t>. Ebeida, Mitchell, Davidson, Patney, Knupp &amp; Owens. </a:t>
            </a:r>
            <a:br>
              <a:rPr lang="en-US" sz="1000" dirty="0"/>
            </a:br>
            <a:r>
              <a:rPr lang="en-US" sz="1000" dirty="0"/>
              <a:t>SIAM Conference on Geometric and Physical Modeling. </a:t>
            </a:r>
            <a:br>
              <a:rPr lang="en-US" sz="1000" dirty="0"/>
            </a:br>
            <a:r>
              <a:rPr lang="en-US" sz="1000" dirty="0"/>
              <a:t>J Computer-Aided Design special issue</a:t>
            </a:r>
            <a:r>
              <a:rPr lang="en-US" sz="1000" dirty="0" smtClean="0"/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70894" y="3926702"/>
            <a:ext cx="4290303" cy="624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sz="1000" i="1" dirty="0"/>
              <a:t>Uniform Random Voronoi Meshes</a:t>
            </a:r>
            <a:r>
              <a:rPr lang="en-US" sz="1000" dirty="0"/>
              <a:t>. </a:t>
            </a:r>
            <a:br>
              <a:rPr lang="en-US" sz="1000" dirty="0"/>
            </a:br>
            <a:r>
              <a:rPr lang="en-US" sz="1000" dirty="0"/>
              <a:t>Ebeida &amp; Mitchell.</a:t>
            </a:r>
            <a:br>
              <a:rPr lang="en-US" sz="1000" dirty="0"/>
            </a:br>
            <a:r>
              <a:rPr lang="en-US" sz="1000" dirty="0"/>
              <a:t>International Meshing Roundtable, Oct 2011</a:t>
            </a:r>
            <a:r>
              <a:rPr lang="en-US" sz="1000" dirty="0" smtClean="0"/>
              <a:t>.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44255" y="3243704"/>
            <a:ext cx="16179" cy="12458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668057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1467104"/>
            <a:ext cx="5537199" cy="2657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9" y="4156538"/>
            <a:ext cx="5482865" cy="282846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0"/>
            <a:ext cx="6235700" cy="12954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285750">
              <a:buFontTx/>
              <a:buChar char="-"/>
            </a:pPr>
            <a:r>
              <a:rPr lang="en-US" sz="1600" i="1" dirty="0" smtClean="0">
                <a:solidFill>
                  <a:schemeClr val="tx2"/>
                </a:solidFill>
              </a:rPr>
              <a:t>Community </a:t>
            </a:r>
            <a:r>
              <a:rPr lang="en-US" sz="1600" i="1" dirty="0">
                <a:solidFill>
                  <a:schemeClr val="tx2"/>
                </a:solidFill>
              </a:rPr>
              <a:t>should consider using maximal samples for mesh </a:t>
            </a:r>
            <a:r>
              <a:rPr lang="en-US" sz="1600" i="1" dirty="0" smtClean="0">
                <a:solidFill>
                  <a:schemeClr val="tx2"/>
                </a:solidFill>
              </a:rPr>
              <a:t>points</a:t>
            </a:r>
            <a:r>
              <a:rPr lang="en-US" sz="1400" i="1" dirty="0" smtClean="0">
                <a:solidFill>
                  <a:schemeClr val="tx2"/>
                </a:solidFill>
              </a:rPr>
              <a:t>… even if Poisson-disk process isn’t important </a:t>
            </a:r>
          </a:p>
          <a:p>
            <a:pPr lvl="1">
              <a:buFontTx/>
              <a:buChar char="-"/>
            </a:pPr>
            <a:r>
              <a:rPr lang="en-US" sz="1400" i="1" dirty="0" smtClean="0">
                <a:solidFill>
                  <a:schemeClr val="tx2"/>
                </a:solidFill>
              </a:rPr>
              <a:t>Better sizing control.</a:t>
            </a:r>
          </a:p>
          <a:p>
            <a:pPr lvl="1">
              <a:buFontTx/>
              <a:buChar char="-"/>
            </a:pPr>
            <a:r>
              <a:rPr lang="en-US" sz="1400" i="1" dirty="0" smtClean="0">
                <a:solidFill>
                  <a:schemeClr val="tx2"/>
                </a:solidFill>
              </a:rPr>
              <a:t>Never O(n</a:t>
            </a:r>
            <a:r>
              <a:rPr lang="en-US" sz="1400" i="1" baseline="30000" dirty="0" smtClean="0">
                <a:solidFill>
                  <a:schemeClr val="tx2"/>
                </a:solidFill>
              </a:rPr>
              <a:t>2</a:t>
            </a:r>
            <a:r>
              <a:rPr lang="en-US" sz="1400" i="1" dirty="0" smtClean="0">
                <a:solidFill>
                  <a:schemeClr val="tx2"/>
                </a:solidFill>
              </a:rPr>
              <a:t>)</a:t>
            </a:r>
          </a:p>
          <a:p>
            <a:pPr lvl="2">
              <a:buFontTx/>
              <a:buChar char="-"/>
            </a:pPr>
            <a:r>
              <a:rPr lang="en-US" sz="1050" i="1" dirty="0" smtClean="0">
                <a:solidFill>
                  <a:schemeClr val="tx1"/>
                </a:solidFill>
              </a:rPr>
              <a:t>To do: study element count and grading vs. Delaunay refinement</a:t>
            </a:r>
            <a:r>
              <a:rPr lang="en-US" sz="1050" i="1" dirty="0">
                <a:solidFill>
                  <a:schemeClr val="tx1"/>
                </a:solidFill>
              </a:rPr>
              <a:t>.</a:t>
            </a:r>
            <a:endParaRPr lang="en-US" sz="1050" i="1" dirty="0" smtClean="0">
              <a:solidFill>
                <a:schemeClr val="tx1"/>
              </a:solidFill>
            </a:endParaRPr>
          </a:p>
        </p:txBody>
      </p:sp>
      <p:pic>
        <p:nvPicPr>
          <p:cNvPr id="10" name="Picture 9" descr="gpu-ff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0"/>
            <a:ext cx="3302000" cy="3302000"/>
          </a:xfrm>
          <a:prstGeom prst="rect">
            <a:avLst/>
          </a:prstGeom>
        </p:spPr>
      </p:pic>
      <p:pic>
        <p:nvPicPr>
          <p:cNvPr id="12" name="Picture 11" descr="sq_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384860"/>
            <a:ext cx="3454400" cy="34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79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738"/>
            <a:ext cx="7772400" cy="1014412"/>
          </a:xfrm>
        </p:spPr>
        <p:txBody>
          <a:bodyPr/>
          <a:lstStyle/>
          <a:p>
            <a:r>
              <a:rPr lang="en-US" dirty="0"/>
              <a:t>Maximal Poisson-Disk </a:t>
            </a:r>
            <a:r>
              <a:rPr lang="en-US" dirty="0" smtClean="0"/>
              <a:t>Sampling (MPS)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4572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MPS?</a:t>
            </a:r>
          </a:p>
          <a:p>
            <a:pPr lvl="1"/>
            <a:r>
              <a:rPr lang="en-US" dirty="0" smtClean="0"/>
              <a:t>Dart-throwing</a:t>
            </a:r>
          </a:p>
          <a:p>
            <a:pPr lvl="1"/>
            <a:r>
              <a:rPr lang="en-US" dirty="0"/>
              <a:t>Insert random points into a domain, build set X</a:t>
            </a:r>
          </a:p>
          <a:p>
            <a:pPr lvl="2"/>
            <a:r>
              <a:rPr lang="en-US" dirty="0"/>
              <a:t>With the “Poisson” process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528733" y="2946400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47808" y="3235326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92208" y="5013326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2541" y="457305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69542" y="3218393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20405" y="3879201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latin typeface="Calibri"/>
                </a:rPr>
                <a:t>x</a:t>
              </a:r>
              <a:r>
                <a:rPr lang="en-US" sz="1800" i="1" baseline="-25000" dirty="0" smtClean="0">
                  <a:latin typeface="Calibri"/>
                </a:rPr>
                <a:t>4</a:t>
              </a:r>
              <a:r>
                <a:rPr lang="en-US" sz="1800" dirty="0" smtClean="0">
                  <a:latin typeface="Calibri"/>
                </a:rPr>
                <a:t>?</a:t>
              </a:r>
              <a:endParaRPr lang="en-US" sz="1800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3318915"/>
            <a:ext cx="3822700" cy="898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1" y="284901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434165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71" y="4256636"/>
            <a:ext cx="4656668" cy="303696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5104343" y="2524127"/>
            <a:ext cx="3589866" cy="3547533"/>
            <a:chOff x="5104343" y="2524127"/>
            <a:chExt cx="3589866" cy="3547533"/>
          </a:xfrm>
        </p:grpSpPr>
        <p:grpSp>
          <p:nvGrpSpPr>
            <p:cNvPr id="304" name="Group 303"/>
            <p:cNvGrpSpPr/>
            <p:nvPr/>
          </p:nvGrpSpPr>
          <p:grpSpPr>
            <a:xfrm>
              <a:off x="5104343" y="2524127"/>
              <a:ext cx="3589866" cy="3547533"/>
              <a:chOff x="5104343" y="2524127"/>
              <a:chExt cx="3589866" cy="354753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5104343" y="2524127"/>
                <a:ext cx="3589866" cy="3496734"/>
                <a:chOff x="5104343" y="2524127"/>
                <a:chExt cx="3589866" cy="3496734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5434542" y="4412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6873875" y="42343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7263343" y="32437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8" name="Group 317"/>
                <p:cNvGrpSpPr/>
                <p:nvPr/>
              </p:nvGrpSpPr>
              <p:grpSpPr>
                <a:xfrm>
                  <a:off x="5180543" y="2574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1" name="Oval 37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5104343" y="37094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0" name="Group 319"/>
                <p:cNvGrpSpPr/>
                <p:nvPr/>
              </p:nvGrpSpPr>
              <p:grpSpPr>
                <a:xfrm>
                  <a:off x="5840943" y="37771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779809" y="4606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305676" y="4479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3" name="Oval 36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3" name="Group 322"/>
                <p:cNvGrpSpPr/>
                <p:nvPr/>
              </p:nvGrpSpPr>
              <p:grpSpPr>
                <a:xfrm>
                  <a:off x="6975476" y="49032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7593542" y="28458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>
                  <a:off x="7077076" y="2761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6" name="Group 325"/>
                <p:cNvGrpSpPr/>
                <p:nvPr/>
              </p:nvGrpSpPr>
              <p:grpSpPr>
                <a:xfrm>
                  <a:off x="6365875" y="50895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7449609" y="51064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8" name="Group 327"/>
                <p:cNvGrpSpPr/>
                <p:nvPr/>
              </p:nvGrpSpPr>
              <p:grpSpPr>
                <a:xfrm>
                  <a:off x="6772276" y="3760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6247343" y="29897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7618942" y="3768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6306609" y="35739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6755343" y="3192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5231342" y="3133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4" name="Group 333"/>
                <p:cNvGrpSpPr/>
                <p:nvPr/>
              </p:nvGrpSpPr>
              <p:grpSpPr>
                <a:xfrm>
                  <a:off x="6433609" y="25241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5" name="Group 334"/>
                <p:cNvGrpSpPr/>
                <p:nvPr/>
              </p:nvGrpSpPr>
              <p:grpSpPr>
                <a:xfrm>
                  <a:off x="5773209" y="2557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09" name="Group 308"/>
              <p:cNvGrpSpPr/>
              <p:nvPr/>
            </p:nvGrpSpPr>
            <p:grpSpPr>
              <a:xfrm>
                <a:off x="6374342" y="43190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1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5840941" y="5157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1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762875" y="3294593"/>
              <a:ext cx="914400" cy="914400"/>
              <a:chOff x="1014942" y="4818592"/>
              <a:chExt cx="914400" cy="914400"/>
            </a:xfrm>
          </p:grpSpPr>
          <p:sp>
            <p:nvSpPr>
              <p:cNvPr id="30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02" name="Picture 101" descr="vectorstock_419186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9" y="1678159"/>
            <a:ext cx="881410" cy="8628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Process ≠ Algorithm</a:t>
            </a:r>
          </a:p>
        </p:txBody>
      </p:sp>
      <p:pic>
        <p:nvPicPr>
          <p:cNvPr id="4" name="Content Placeholder 3" descr="percentage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b="1024"/>
          <a:stretch>
            <a:fillRect/>
          </a:stretch>
        </p:blipFill>
        <p:spPr>
          <a:xfrm>
            <a:off x="2392363" y="1277937"/>
            <a:ext cx="4156075" cy="2444750"/>
          </a:xfrm>
          <a:prstGeom prst="rect">
            <a:avLst/>
          </a:prstGeom>
        </p:spPr>
      </p:pic>
      <p:pic>
        <p:nvPicPr>
          <p:cNvPr id="5" name="Picture 4" descr="polyg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3" y="4738496"/>
            <a:ext cx="1828800" cy="1940560"/>
          </a:xfrm>
          <a:prstGeom prst="rect">
            <a:avLst/>
          </a:prstGeom>
        </p:spPr>
      </p:pic>
      <p:pic>
        <p:nvPicPr>
          <p:cNvPr id="6" name="Picture 5" descr="polygon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30" y="4691888"/>
            <a:ext cx="2204720" cy="1910080"/>
          </a:xfrm>
          <a:prstGeom prst="rect">
            <a:avLst/>
          </a:prstGeom>
        </p:spPr>
      </p:pic>
      <p:pic>
        <p:nvPicPr>
          <p:cNvPr id="7" name="Picture 6" descr="polygon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30" y="4657646"/>
            <a:ext cx="2184400" cy="193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3613720" y="2399773"/>
            <a:ext cx="553998" cy="341206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dirty="0" smtClean="0"/>
              <a:t>Algorithm progress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547813" y="4460875"/>
            <a:ext cx="582612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 rot="16200000">
            <a:off x="8075544" y="2567211"/>
            <a:ext cx="430887" cy="341206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liver regions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30647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“Efficient </a:t>
            </a:r>
            <a:r>
              <a:rPr lang="en-US" dirty="0"/>
              <a:t>maximal Poisson-disk </a:t>
            </a:r>
            <a:r>
              <a:rPr lang="en-US" dirty="0" smtClean="0"/>
              <a:t>sampling”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76452" y="2191488"/>
            <a:ext cx="6420293" cy="478465"/>
          </a:xfrm>
        </p:spPr>
        <p:txBody>
          <a:bodyPr/>
          <a:lstStyle/>
          <a:p>
            <a:pPr marL="171450" indent="0">
              <a:buNone/>
            </a:pPr>
            <a:r>
              <a:rPr lang="en-US" sz="2000" dirty="0" smtClean="0"/>
              <a:t>Background grid of squares (cubes…) for locality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3765" y="1135383"/>
            <a:ext cx="60402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provably correct, time- space-optimal algorithm.</a:t>
            </a:r>
          </a:p>
          <a:p>
            <a:r>
              <a:rPr lang="en-US" sz="1600" dirty="0" smtClean="0"/>
              <a:t>Mohamed </a:t>
            </a:r>
            <a:r>
              <a:rPr lang="en-US" sz="1600" dirty="0"/>
              <a:t>S. Ebeida, Anjul Patney, Scott A. Mitchell, </a:t>
            </a:r>
            <a:endParaRPr lang="en-US" sz="1600" dirty="0" smtClean="0"/>
          </a:p>
          <a:p>
            <a:r>
              <a:rPr lang="en-US" sz="1600" dirty="0" smtClean="0"/>
              <a:t>Andrew </a:t>
            </a:r>
            <a:r>
              <a:rPr lang="en-US" sz="1600" dirty="0"/>
              <a:t>Davidson, Patrick M. Knupp, and John D. Owens. </a:t>
            </a:r>
            <a:endParaRPr lang="en-US" sz="1600" dirty="0" smtClean="0"/>
          </a:p>
          <a:p>
            <a:r>
              <a:rPr lang="en-US" sz="1600" dirty="0" smtClean="0"/>
              <a:t>ACM </a:t>
            </a:r>
            <a:r>
              <a:rPr lang="en-US" sz="1600" dirty="0"/>
              <a:t>Transactions on Graphics (Proc. SIGGRAPH 2011), 30(4), 2011.</a:t>
            </a:r>
          </a:p>
        </p:txBody>
      </p:sp>
      <p:sp>
        <p:nvSpPr>
          <p:cNvPr id="13" name="Rectangle 12"/>
          <p:cNvSpPr/>
          <p:nvPr/>
        </p:nvSpPr>
        <p:spPr>
          <a:xfrm rot="10800000">
            <a:off x="1593995" y="5856891"/>
            <a:ext cx="524885" cy="524218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1593995" y="6381109"/>
            <a:ext cx="52488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>
            <a:off x="1856772" y="6119000"/>
            <a:ext cx="52421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0800000">
            <a:off x="2087403" y="6346690"/>
            <a:ext cx="48514" cy="574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 rot="10800000">
            <a:off x="1575301" y="6354380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 rot="10800000">
            <a:off x="2095104" y="5835239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0800000">
            <a:off x="1080045" y="5856891"/>
            <a:ext cx="524885" cy="524218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rot="10800000">
            <a:off x="1080045" y="6381109"/>
            <a:ext cx="52488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>
            <a:off x="1342821" y="6119000"/>
            <a:ext cx="52421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10800000">
            <a:off x="1573452" y="6346690"/>
            <a:ext cx="48514" cy="574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 rot="10800000">
            <a:off x="1061350" y="6354380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rot="10800000">
            <a:off x="1581153" y="5835239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562861" y="5856891"/>
            <a:ext cx="524885" cy="524218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rot="10800000">
            <a:off x="562861" y="6381109"/>
            <a:ext cx="52488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>
            <a:off x="825638" y="6119000"/>
            <a:ext cx="52421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rot="10800000">
            <a:off x="1056269" y="6346690"/>
            <a:ext cx="48514" cy="574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rot="10800000">
            <a:off x="544166" y="6354380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 rot="10800000">
            <a:off x="1063970" y="5835239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 rot="10800000">
            <a:off x="2088942" y="5318538"/>
            <a:ext cx="568317" cy="577368"/>
            <a:chOff x="2323604" y="4377774"/>
            <a:chExt cx="702944" cy="714139"/>
          </a:xfrm>
        </p:grpSpPr>
        <p:sp>
          <p:nvSpPr>
            <p:cNvPr id="32" name="Rectangle 31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 rot="10800000">
            <a:off x="1575301" y="5318538"/>
            <a:ext cx="568317" cy="577368"/>
            <a:chOff x="2323604" y="4377774"/>
            <a:chExt cx="702944" cy="714139"/>
          </a:xfrm>
        </p:grpSpPr>
        <p:sp>
          <p:nvSpPr>
            <p:cNvPr id="39" name="Rectangle 38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 rot="10800000">
            <a:off x="1061350" y="5318538"/>
            <a:ext cx="568317" cy="577368"/>
            <a:chOff x="2323604" y="4377774"/>
            <a:chExt cx="702944" cy="714139"/>
          </a:xfrm>
        </p:grpSpPr>
        <p:sp>
          <p:nvSpPr>
            <p:cNvPr id="46" name="Rectangle 45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10800000">
            <a:off x="544166" y="5318538"/>
            <a:ext cx="568317" cy="577368"/>
            <a:chOff x="2323604" y="4377774"/>
            <a:chExt cx="702944" cy="714139"/>
          </a:xfrm>
        </p:grpSpPr>
        <p:sp>
          <p:nvSpPr>
            <p:cNvPr id="53" name="Rectangle 52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 rot="10800000">
            <a:off x="32065" y="5318538"/>
            <a:ext cx="568317" cy="577368"/>
            <a:chOff x="2323604" y="4377774"/>
            <a:chExt cx="702944" cy="714139"/>
          </a:xfrm>
        </p:grpSpPr>
        <p:sp>
          <p:nvSpPr>
            <p:cNvPr id="60" name="Rectangle 59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17"/>
          <p:cNvGrpSpPr>
            <a:grpSpLocks noChangeAspect="1"/>
          </p:cNvGrpSpPr>
          <p:nvPr/>
        </p:nvGrpSpPr>
        <p:grpSpPr>
          <a:xfrm rot="10800000">
            <a:off x="2088942" y="4805629"/>
            <a:ext cx="568317" cy="576634"/>
            <a:chOff x="2323604" y="4377774"/>
            <a:chExt cx="702944" cy="714139"/>
          </a:xfrm>
        </p:grpSpPr>
        <p:sp>
          <p:nvSpPr>
            <p:cNvPr id="67" name="Rectangle 66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3" name="Group 32"/>
          <p:cNvGrpSpPr>
            <a:grpSpLocks noChangeAspect="1"/>
          </p:cNvGrpSpPr>
          <p:nvPr/>
        </p:nvGrpSpPr>
        <p:grpSpPr>
          <a:xfrm rot="10800000">
            <a:off x="1575301" y="4805629"/>
            <a:ext cx="568317" cy="576634"/>
            <a:chOff x="2323604" y="4377774"/>
            <a:chExt cx="702944" cy="714139"/>
          </a:xfrm>
        </p:grpSpPr>
        <p:sp>
          <p:nvSpPr>
            <p:cNvPr id="74" name="Rectangle 73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Rectangle 79"/>
          <p:cNvSpPr/>
          <p:nvPr/>
        </p:nvSpPr>
        <p:spPr>
          <a:xfrm rot="10800000">
            <a:off x="1080045" y="4827281"/>
            <a:ext cx="524885" cy="524218"/>
          </a:xfrm>
          <a:prstGeom prst="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1" name="Straight Connector 80"/>
          <p:cNvCxnSpPr/>
          <p:nvPr/>
        </p:nvCxnSpPr>
        <p:spPr>
          <a:xfrm rot="10800000">
            <a:off x="1080045" y="5351499"/>
            <a:ext cx="52488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>
            <a:off x="1342821" y="5089391"/>
            <a:ext cx="524218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 rot="10800000">
            <a:off x="1573452" y="5317081"/>
            <a:ext cx="48514" cy="5749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/>
          <p:cNvSpPr/>
          <p:nvPr/>
        </p:nvSpPr>
        <p:spPr>
          <a:xfrm rot="10800000">
            <a:off x="1061350" y="5324771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>
          <a:xfrm rot="10800000">
            <a:off x="1581153" y="4805629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90"/>
          <p:cNvGrpSpPr>
            <a:grpSpLocks noChangeAspect="1"/>
          </p:cNvGrpSpPr>
          <p:nvPr/>
        </p:nvGrpSpPr>
        <p:grpSpPr>
          <a:xfrm rot="10800000">
            <a:off x="544166" y="4805629"/>
            <a:ext cx="568317" cy="576634"/>
            <a:chOff x="2323604" y="4377774"/>
            <a:chExt cx="702944" cy="714139"/>
          </a:xfrm>
        </p:grpSpPr>
        <p:sp>
          <p:nvSpPr>
            <p:cNvPr id="87" name="Rectangle 86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" name="Group 97"/>
          <p:cNvGrpSpPr>
            <a:grpSpLocks noChangeAspect="1"/>
          </p:cNvGrpSpPr>
          <p:nvPr/>
        </p:nvGrpSpPr>
        <p:grpSpPr>
          <a:xfrm rot="10800000">
            <a:off x="32065" y="4805629"/>
            <a:ext cx="568317" cy="576634"/>
            <a:chOff x="2323604" y="4377774"/>
            <a:chExt cx="702944" cy="714139"/>
          </a:xfrm>
        </p:grpSpPr>
        <p:sp>
          <p:nvSpPr>
            <p:cNvPr id="94" name="Rectangle 93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0" name="Group 17"/>
          <p:cNvGrpSpPr>
            <a:grpSpLocks noChangeAspect="1"/>
          </p:cNvGrpSpPr>
          <p:nvPr/>
        </p:nvGrpSpPr>
        <p:grpSpPr>
          <a:xfrm rot="10800000">
            <a:off x="2088942" y="4287375"/>
            <a:ext cx="568317" cy="576634"/>
            <a:chOff x="2323604" y="4377774"/>
            <a:chExt cx="702944" cy="714139"/>
          </a:xfrm>
        </p:grpSpPr>
        <p:sp>
          <p:nvSpPr>
            <p:cNvPr id="101" name="Rectangle 100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7" name="Group 32"/>
          <p:cNvGrpSpPr>
            <a:grpSpLocks noChangeAspect="1"/>
          </p:cNvGrpSpPr>
          <p:nvPr/>
        </p:nvGrpSpPr>
        <p:grpSpPr>
          <a:xfrm rot="10800000">
            <a:off x="1575301" y="4287375"/>
            <a:ext cx="568317" cy="576634"/>
            <a:chOff x="2323604" y="4377774"/>
            <a:chExt cx="702944" cy="714139"/>
          </a:xfrm>
        </p:grpSpPr>
        <p:sp>
          <p:nvSpPr>
            <p:cNvPr id="108" name="Rectangle 107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4" name="Group 39"/>
          <p:cNvGrpSpPr>
            <a:grpSpLocks noChangeAspect="1"/>
          </p:cNvGrpSpPr>
          <p:nvPr/>
        </p:nvGrpSpPr>
        <p:grpSpPr>
          <a:xfrm rot="10800000">
            <a:off x="1061350" y="4287375"/>
            <a:ext cx="568317" cy="576634"/>
            <a:chOff x="2323604" y="4377774"/>
            <a:chExt cx="702944" cy="714139"/>
          </a:xfrm>
        </p:grpSpPr>
        <p:sp>
          <p:nvSpPr>
            <p:cNvPr id="115" name="Rectangle 114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Oval 118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1" name="Group 90"/>
          <p:cNvGrpSpPr>
            <a:grpSpLocks noChangeAspect="1"/>
          </p:cNvGrpSpPr>
          <p:nvPr/>
        </p:nvGrpSpPr>
        <p:grpSpPr>
          <a:xfrm rot="10800000">
            <a:off x="544166" y="4287375"/>
            <a:ext cx="568317" cy="576634"/>
            <a:chOff x="2323604" y="4377774"/>
            <a:chExt cx="702944" cy="714139"/>
          </a:xfrm>
        </p:grpSpPr>
        <p:sp>
          <p:nvSpPr>
            <p:cNvPr id="122" name="Rectangle 121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8" name="Group 97"/>
          <p:cNvGrpSpPr>
            <a:grpSpLocks noChangeAspect="1"/>
          </p:cNvGrpSpPr>
          <p:nvPr/>
        </p:nvGrpSpPr>
        <p:grpSpPr>
          <a:xfrm rot="10800000">
            <a:off x="32065" y="4287375"/>
            <a:ext cx="568317" cy="576634"/>
            <a:chOff x="2323604" y="4377774"/>
            <a:chExt cx="702944" cy="714139"/>
          </a:xfrm>
        </p:grpSpPr>
        <p:sp>
          <p:nvSpPr>
            <p:cNvPr id="129" name="Rectangle 128"/>
            <p:cNvSpPr/>
            <p:nvPr/>
          </p:nvSpPr>
          <p:spPr>
            <a:xfrm>
              <a:off x="2354201" y="4415874"/>
              <a:ext cx="649224" cy="64922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2354201" y="4415874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5400000">
              <a:off x="2029589" y="4740486"/>
              <a:ext cx="64922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2333129" y="4387298"/>
              <a:ext cx="60006" cy="7120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2966542" y="4377774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33"/>
            <p:cNvSpPr/>
            <p:nvPr/>
          </p:nvSpPr>
          <p:spPr>
            <a:xfrm>
              <a:off x="2323604" y="5020711"/>
              <a:ext cx="60006" cy="7120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5" name="Rectangle 134"/>
          <p:cNvSpPr/>
          <p:nvPr/>
        </p:nvSpPr>
        <p:spPr>
          <a:xfrm rot="10800000">
            <a:off x="1593995" y="3793059"/>
            <a:ext cx="524885" cy="524218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/>
          <p:cNvCxnSpPr/>
          <p:nvPr/>
        </p:nvCxnSpPr>
        <p:spPr>
          <a:xfrm rot="10800000">
            <a:off x="1593995" y="4317277"/>
            <a:ext cx="52488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16200000">
            <a:off x="1856772" y="4055168"/>
            <a:ext cx="52421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 rot="10800000">
            <a:off x="2087403" y="4282858"/>
            <a:ext cx="48514" cy="574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val 138"/>
          <p:cNvSpPr/>
          <p:nvPr/>
        </p:nvSpPr>
        <p:spPr>
          <a:xfrm rot="10800000">
            <a:off x="1575301" y="4290549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Oval 139"/>
          <p:cNvSpPr/>
          <p:nvPr/>
        </p:nvSpPr>
        <p:spPr>
          <a:xfrm rot="10800000">
            <a:off x="2095104" y="3771407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Rectangle 140"/>
          <p:cNvSpPr/>
          <p:nvPr/>
        </p:nvSpPr>
        <p:spPr>
          <a:xfrm rot="10800000">
            <a:off x="1080045" y="3793059"/>
            <a:ext cx="524885" cy="524218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2" name="Straight Connector 141"/>
          <p:cNvCxnSpPr/>
          <p:nvPr/>
        </p:nvCxnSpPr>
        <p:spPr>
          <a:xfrm rot="10800000">
            <a:off x="1080045" y="4317277"/>
            <a:ext cx="52488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6200000">
            <a:off x="1342821" y="4055168"/>
            <a:ext cx="52421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Oval 143"/>
          <p:cNvSpPr/>
          <p:nvPr/>
        </p:nvSpPr>
        <p:spPr>
          <a:xfrm rot="10800000">
            <a:off x="1573452" y="4282858"/>
            <a:ext cx="48514" cy="574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Oval 144"/>
          <p:cNvSpPr/>
          <p:nvPr/>
        </p:nvSpPr>
        <p:spPr>
          <a:xfrm rot="10800000">
            <a:off x="1061350" y="4290549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Oval 145"/>
          <p:cNvSpPr/>
          <p:nvPr/>
        </p:nvSpPr>
        <p:spPr>
          <a:xfrm rot="10800000">
            <a:off x="1581153" y="3771407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/>
          <p:cNvSpPr/>
          <p:nvPr/>
        </p:nvSpPr>
        <p:spPr>
          <a:xfrm rot="10800000">
            <a:off x="562861" y="3793059"/>
            <a:ext cx="524885" cy="524218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8" name="Straight Connector 147"/>
          <p:cNvCxnSpPr/>
          <p:nvPr/>
        </p:nvCxnSpPr>
        <p:spPr>
          <a:xfrm rot="10800000">
            <a:off x="562861" y="4317277"/>
            <a:ext cx="52488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16200000">
            <a:off x="825638" y="4055168"/>
            <a:ext cx="52421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Oval 149"/>
          <p:cNvSpPr/>
          <p:nvPr/>
        </p:nvSpPr>
        <p:spPr>
          <a:xfrm rot="10800000">
            <a:off x="1056269" y="4282858"/>
            <a:ext cx="48514" cy="5749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Oval 150"/>
          <p:cNvSpPr/>
          <p:nvPr/>
        </p:nvSpPr>
        <p:spPr>
          <a:xfrm rot="10800000">
            <a:off x="544166" y="4290549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Oval 151"/>
          <p:cNvSpPr/>
          <p:nvPr/>
        </p:nvSpPr>
        <p:spPr>
          <a:xfrm rot="10800000">
            <a:off x="1063970" y="3771407"/>
            <a:ext cx="48514" cy="5749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TextBox 152"/>
          <p:cNvSpPr txBox="1"/>
          <p:nvPr/>
        </p:nvSpPr>
        <p:spPr>
          <a:xfrm>
            <a:off x="3884283" y="6220165"/>
            <a:ext cx="2379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+mn-lt"/>
              </a:rPr>
              <a:t>Everything is O(1)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0" y="6519446"/>
            <a:ext cx="2972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Sid Meier’s Civilization Template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1430158" y="3766801"/>
            <a:ext cx="1478550" cy="1478550"/>
            <a:chOff x="1483321" y="3046149"/>
            <a:chExt cx="1478550" cy="1478550"/>
          </a:xfrm>
        </p:grpSpPr>
        <p:sp>
          <p:nvSpPr>
            <p:cNvPr id="156" name="Flowchart: Connector 251"/>
            <p:cNvSpPr/>
            <p:nvPr/>
          </p:nvSpPr>
          <p:spPr>
            <a:xfrm rot="10800000">
              <a:off x="1483321" y="3046149"/>
              <a:ext cx="1478550" cy="147855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/>
            <p:cNvSpPr/>
            <p:nvPr/>
          </p:nvSpPr>
          <p:spPr>
            <a:xfrm rot="10800000">
              <a:off x="2215203" y="3778031"/>
              <a:ext cx="14786" cy="14786"/>
            </a:xfrm>
            <a:prstGeom prst="ellipse">
              <a:avLst/>
            </a:prstGeom>
            <a:solidFill>
              <a:schemeClr val="tx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Picture 158" descr="Steps_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2652085"/>
            <a:ext cx="6045200" cy="3390900"/>
          </a:xfrm>
          <a:prstGeom prst="rect">
            <a:avLst/>
          </a:prstGeom>
        </p:spPr>
      </p:pic>
      <p:grpSp>
        <p:nvGrpSpPr>
          <p:cNvPr id="160" name="Group 159"/>
          <p:cNvGrpSpPr>
            <a:grpSpLocks noChangeAspect="1"/>
          </p:cNvGrpSpPr>
          <p:nvPr/>
        </p:nvGrpSpPr>
        <p:grpSpPr>
          <a:xfrm>
            <a:off x="419398" y="1884326"/>
            <a:ext cx="1600041" cy="1495908"/>
            <a:chOff x="486698" y="2709611"/>
            <a:chExt cx="978053" cy="914400"/>
          </a:xfrm>
        </p:grpSpPr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942220" y="2842191"/>
              <a:ext cx="324612" cy="32461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10000"/>
              </a:schemeClr>
            </a:solidFill>
            <a:ln w="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6698" y="2709611"/>
              <a:ext cx="914400" cy="914400"/>
              <a:chOff x="1014942" y="4818592"/>
              <a:chExt cx="914400" cy="914400"/>
            </a:xfrm>
          </p:grpSpPr>
          <p:sp>
            <p:nvSpPr>
              <p:cNvPr id="8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" name="Straight Connector 9"/>
            <p:cNvCxnSpPr>
              <a:stCxn id="9" idx="3"/>
              <a:endCxn id="8" idx="7"/>
            </p:cNvCxnSpPr>
            <p:nvPr/>
          </p:nvCxnSpPr>
          <p:spPr bwMode="auto">
            <a:xfrm flipV="1">
              <a:off x="942004" y="2843522"/>
              <a:ext cx="325183" cy="33432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077806" y="2902162"/>
              <a:ext cx="386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r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60223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464" y="1213794"/>
            <a:ext cx="4019550" cy="468854"/>
          </a:xfrm>
        </p:spPr>
        <p:txBody>
          <a:bodyPr/>
          <a:lstStyle/>
          <a:p>
            <a:r>
              <a:rPr lang="en-US" sz="2000" dirty="0" smtClean="0"/>
              <a:t>Algorithm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maximal Poisson-disk </a:t>
            </a:r>
            <a:r>
              <a:rPr lang="en-US" dirty="0" smtClean="0"/>
              <a:t>sampling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5709" y="1371051"/>
            <a:ext cx="2625194" cy="2640466"/>
            <a:chOff x="88979" y="2808851"/>
            <a:chExt cx="2625194" cy="2640466"/>
          </a:xfrm>
        </p:grpSpPr>
        <p:sp>
          <p:nvSpPr>
            <p:cNvPr id="6" name="Rectangle 5"/>
            <p:cNvSpPr/>
            <p:nvPr/>
          </p:nvSpPr>
          <p:spPr>
            <a:xfrm rot="10800000">
              <a:off x="1650909" y="4894335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 rot="10800000">
              <a:off x="1650909" y="5418553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>
              <a:off x="1913686" y="5156444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 rot="10800000">
              <a:off x="2144317" y="5384134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 rot="10800000">
              <a:off x="1632215" y="5391824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 rot="10800000">
              <a:off x="2152018" y="487268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136959" y="4894335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136959" y="5418553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>
              <a:off x="1399735" y="5156444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 rot="10800000">
              <a:off x="1630366" y="5384134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 rot="10800000">
              <a:off x="1118264" y="5391824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 rot="10800000">
              <a:off x="1638067" y="487268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619775" y="4894335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10800000">
              <a:off x="619775" y="5418553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>
              <a:off x="882552" y="5156444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 rot="10800000">
              <a:off x="1113183" y="5384134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 rot="10800000">
              <a:off x="601080" y="5391824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 rot="10800000">
              <a:off x="1120884" y="487268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 rot="10800000">
              <a:off x="2145856" y="4355982"/>
              <a:ext cx="568317" cy="577368"/>
              <a:chOff x="2323604" y="4377774"/>
              <a:chExt cx="702944" cy="714139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 rot="10800000">
              <a:off x="1632215" y="4355982"/>
              <a:ext cx="568317" cy="577368"/>
              <a:chOff x="2323604" y="4377774"/>
              <a:chExt cx="702944" cy="714139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 rot="10800000">
              <a:off x="1118264" y="4355982"/>
              <a:ext cx="568317" cy="577368"/>
              <a:chOff x="2323604" y="4377774"/>
              <a:chExt cx="702944" cy="714139"/>
            </a:xfrm>
          </p:grpSpPr>
          <p:sp>
            <p:nvSpPr>
              <p:cNvPr id="131" name="Rectangle 130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Oval 133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 rot="10800000">
              <a:off x="601080" y="4355982"/>
              <a:ext cx="568317" cy="577368"/>
              <a:chOff x="2323604" y="4377774"/>
              <a:chExt cx="702944" cy="714139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Oval 127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 rot="10800000">
              <a:off x="88979" y="4355982"/>
              <a:ext cx="568317" cy="577368"/>
              <a:chOff x="2323604" y="4377774"/>
              <a:chExt cx="702944" cy="714139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Oval 121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17"/>
            <p:cNvGrpSpPr>
              <a:grpSpLocks noChangeAspect="1"/>
            </p:cNvGrpSpPr>
            <p:nvPr/>
          </p:nvGrpSpPr>
          <p:grpSpPr>
            <a:xfrm rot="10800000">
              <a:off x="2145856" y="3843073"/>
              <a:ext cx="568317" cy="576634"/>
              <a:chOff x="2323604" y="4377774"/>
              <a:chExt cx="702944" cy="714139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115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32"/>
            <p:cNvGrpSpPr>
              <a:grpSpLocks noChangeAspect="1"/>
            </p:cNvGrpSpPr>
            <p:nvPr/>
          </p:nvGrpSpPr>
          <p:grpSpPr>
            <a:xfrm rot="10800000">
              <a:off x="1632215" y="3843073"/>
              <a:ext cx="568317" cy="576634"/>
              <a:chOff x="2323604" y="4377774"/>
              <a:chExt cx="702944" cy="714139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val 109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 rot="10800000">
              <a:off x="1136959" y="3864725"/>
              <a:ext cx="524885" cy="524218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rot="10800000">
              <a:off x="1136959" y="4388943"/>
              <a:ext cx="524885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>
              <a:off x="1399735" y="4126835"/>
              <a:ext cx="524218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 rot="10800000">
              <a:off x="1630366" y="4354525"/>
              <a:ext cx="48514" cy="5749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 rot="10800000">
              <a:off x="1118264" y="4362215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 rot="10800000">
              <a:off x="1638067" y="384307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 90"/>
            <p:cNvGrpSpPr>
              <a:grpSpLocks noChangeAspect="1"/>
            </p:cNvGrpSpPr>
            <p:nvPr/>
          </p:nvGrpSpPr>
          <p:grpSpPr>
            <a:xfrm rot="10800000">
              <a:off x="601080" y="3843073"/>
              <a:ext cx="568317" cy="576634"/>
              <a:chOff x="2323604" y="4377774"/>
              <a:chExt cx="702944" cy="714139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103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8" name="Group 97"/>
            <p:cNvGrpSpPr>
              <a:grpSpLocks noChangeAspect="1"/>
            </p:cNvGrpSpPr>
            <p:nvPr/>
          </p:nvGrpSpPr>
          <p:grpSpPr>
            <a:xfrm rot="10800000">
              <a:off x="88979" y="3843073"/>
              <a:ext cx="568317" cy="576634"/>
              <a:chOff x="2323604" y="4377774"/>
              <a:chExt cx="702944" cy="714139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9" name="Group 17"/>
            <p:cNvGrpSpPr>
              <a:grpSpLocks noChangeAspect="1"/>
            </p:cNvGrpSpPr>
            <p:nvPr/>
          </p:nvGrpSpPr>
          <p:grpSpPr>
            <a:xfrm rot="10800000">
              <a:off x="2145856" y="3324819"/>
              <a:ext cx="568317" cy="576634"/>
              <a:chOff x="2323604" y="4377774"/>
              <a:chExt cx="702944" cy="714139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up 32"/>
            <p:cNvGrpSpPr>
              <a:grpSpLocks noChangeAspect="1"/>
            </p:cNvGrpSpPr>
            <p:nvPr/>
          </p:nvGrpSpPr>
          <p:grpSpPr>
            <a:xfrm rot="10800000">
              <a:off x="1632215" y="3324819"/>
              <a:ext cx="568317" cy="576634"/>
              <a:chOff x="2323604" y="4377774"/>
              <a:chExt cx="702944" cy="714139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1" name="Group 39"/>
            <p:cNvGrpSpPr>
              <a:grpSpLocks noChangeAspect="1"/>
            </p:cNvGrpSpPr>
            <p:nvPr/>
          </p:nvGrpSpPr>
          <p:grpSpPr>
            <a:xfrm rot="10800000">
              <a:off x="1118264" y="3324819"/>
              <a:ext cx="568317" cy="576634"/>
              <a:chOff x="2323604" y="4377774"/>
              <a:chExt cx="702944" cy="714139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2" name="Group 90"/>
            <p:cNvGrpSpPr>
              <a:grpSpLocks noChangeAspect="1"/>
            </p:cNvGrpSpPr>
            <p:nvPr/>
          </p:nvGrpSpPr>
          <p:grpSpPr>
            <a:xfrm rot="10800000">
              <a:off x="601080" y="3324819"/>
              <a:ext cx="568317" cy="576634"/>
              <a:chOff x="2323604" y="4377774"/>
              <a:chExt cx="702944" cy="714139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3" name="Group 97"/>
            <p:cNvGrpSpPr>
              <a:grpSpLocks noChangeAspect="1"/>
            </p:cNvGrpSpPr>
            <p:nvPr/>
          </p:nvGrpSpPr>
          <p:grpSpPr>
            <a:xfrm rot="10800000">
              <a:off x="88979" y="3324819"/>
              <a:ext cx="568317" cy="576634"/>
              <a:chOff x="2323604" y="4377774"/>
              <a:chExt cx="702944" cy="714139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 rot="10800000">
              <a:off x="1650909" y="2830503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10800000">
              <a:off x="1650909" y="3354721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>
              <a:off x="1913686" y="3092612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 rot="10800000">
              <a:off x="2144317" y="3320302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 rot="10800000">
              <a:off x="1632215" y="332799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 rot="10800000">
              <a:off x="2152018" y="2808851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 rot="10800000">
              <a:off x="1136959" y="2830503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50"/>
            <p:cNvCxnSpPr/>
            <p:nvPr/>
          </p:nvCxnSpPr>
          <p:spPr>
            <a:xfrm rot="10800000">
              <a:off x="1136959" y="3354721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6200000">
              <a:off x="1399735" y="3092612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 rot="10800000">
              <a:off x="1630366" y="3320302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 rot="10800000">
              <a:off x="1118264" y="332799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 rot="10800000">
              <a:off x="1638067" y="2808851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 rot="10800000">
              <a:off x="619775" y="2830503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 rot="10800000">
              <a:off x="619775" y="3354721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>
              <a:off x="882552" y="3092612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 rot="10800000">
              <a:off x="1113183" y="3320302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 rot="10800000">
              <a:off x="601080" y="332799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 rot="10800000">
              <a:off x="1120884" y="2808851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920031" y="1526085"/>
            <a:ext cx="6655351" cy="1728527"/>
            <a:chOff x="908217" y="2597571"/>
            <a:chExt cx="6655351" cy="1728527"/>
          </a:xfrm>
        </p:grpSpPr>
        <p:sp>
          <p:nvSpPr>
            <p:cNvPr id="178" name="Content Placeholder 2"/>
            <p:cNvSpPr txBox="1">
              <a:spLocks/>
            </p:cNvSpPr>
            <p:nvPr/>
          </p:nvSpPr>
          <p:spPr bwMode="auto">
            <a:xfrm>
              <a:off x="2541368" y="2597571"/>
              <a:ext cx="5022200" cy="1460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lvl="1"/>
              <a:r>
                <a:rPr lang="en-US" sz="1800" dirty="0" smtClean="0"/>
                <a:t>Phase I</a:t>
              </a:r>
              <a:br>
                <a:rPr lang="en-US" sz="1800" dirty="0" smtClean="0"/>
              </a:br>
              <a:r>
                <a:rPr lang="en-US" sz="1600" dirty="0" smtClean="0"/>
                <a:t>Throw darts in squares</a:t>
              </a:r>
            </a:p>
            <a:p>
              <a:pPr lvl="2"/>
              <a:r>
                <a:rPr lang="en-US" sz="1600" dirty="0"/>
                <a:t>Pick square uniformly</a:t>
              </a:r>
            </a:p>
            <a:p>
              <a:pPr lvl="2"/>
              <a:r>
                <a:rPr lang="en-US" sz="1600" dirty="0" smtClean="0"/>
                <a:t>Pick point in square uniformly</a:t>
              </a:r>
            </a:p>
          </p:txBody>
        </p:sp>
        <p:grpSp>
          <p:nvGrpSpPr>
            <p:cNvPr id="62" name="Group 21"/>
            <p:cNvGrpSpPr/>
            <p:nvPr/>
          </p:nvGrpSpPr>
          <p:grpSpPr>
            <a:xfrm rot="10800000">
              <a:off x="908217" y="2847548"/>
              <a:ext cx="1478550" cy="1478550"/>
              <a:chOff x="711339" y="-66690"/>
              <a:chExt cx="1828800" cy="1828800"/>
            </a:xfrm>
            <a:solidFill>
              <a:schemeClr val="accent1">
                <a:lumMod val="60000"/>
                <a:lumOff val="40000"/>
                <a:alpha val="30000"/>
              </a:schemeClr>
            </a:solidFill>
          </p:grpSpPr>
          <p:sp>
            <p:nvSpPr>
              <p:cNvPr id="63" name="Flowchart: Connector 251"/>
              <p:cNvSpPr/>
              <p:nvPr/>
            </p:nvSpPr>
            <p:spPr>
              <a:xfrm>
                <a:off x="711339" y="-66690"/>
                <a:ext cx="1828800" cy="1828800"/>
              </a:xfrm>
              <a:prstGeom prst="flowChartConnector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616596" y="838567"/>
                <a:ext cx="18289" cy="18289"/>
              </a:xfrm>
              <a:prstGeom prst="ellipse">
                <a:avLst/>
              </a:prstGeom>
              <a:solidFill>
                <a:schemeClr val="tx2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90" name="Group 189"/>
          <p:cNvGrpSpPr/>
          <p:nvPr/>
        </p:nvGrpSpPr>
        <p:grpSpPr>
          <a:xfrm>
            <a:off x="5731542" y="2253423"/>
            <a:ext cx="4019550" cy="4319837"/>
            <a:chOff x="5719728" y="3264999"/>
            <a:chExt cx="4019550" cy="4319837"/>
          </a:xfrm>
        </p:grpSpPr>
        <p:cxnSp>
          <p:nvCxnSpPr>
            <p:cNvPr id="165" name="Straight Connector 164"/>
            <p:cNvCxnSpPr/>
            <p:nvPr/>
          </p:nvCxnSpPr>
          <p:spPr bwMode="auto">
            <a:xfrm rot="5400000" flipV="1">
              <a:off x="7043118" y="4131774"/>
              <a:ext cx="1746250" cy="127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 rot="5400000">
              <a:off x="6836743" y="4642949"/>
              <a:ext cx="723900" cy="1447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 rot="5400000" flipV="1">
              <a:off x="8427418" y="4493724"/>
              <a:ext cx="679450" cy="1701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88" name="Group 187"/>
            <p:cNvGrpSpPr/>
            <p:nvPr/>
          </p:nvGrpSpPr>
          <p:grpSpPr>
            <a:xfrm>
              <a:off x="5719728" y="5009132"/>
              <a:ext cx="4019550" cy="2575704"/>
              <a:chOff x="5719728" y="5009132"/>
              <a:chExt cx="4019550" cy="2575704"/>
            </a:xfrm>
          </p:grpSpPr>
          <p:sp>
            <p:nvSpPr>
              <p:cNvPr id="184" name="Content Placeholder 2"/>
              <p:cNvSpPr txBox="1">
                <a:spLocks/>
              </p:cNvSpPr>
              <p:nvPr/>
            </p:nvSpPr>
            <p:spPr bwMode="auto">
              <a:xfrm>
                <a:off x="5719728" y="6100021"/>
                <a:ext cx="4019550" cy="148481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34290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4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–"/>
                  <a:defRPr sz="2200" b="1">
                    <a:solidFill>
                      <a:srgbClr val="000000"/>
                    </a:solidFill>
                    <a:latin typeface="+mn-lt"/>
                  </a:defRPr>
                </a:lvl2pPr>
                <a:lvl3pPr marL="10858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 b="1">
                    <a:solidFill>
                      <a:srgbClr val="000000"/>
                    </a:solidFill>
                    <a:latin typeface="+mn-lt"/>
                  </a:defRPr>
                </a:lvl3pPr>
                <a:lvl4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–"/>
                  <a:defRPr b="1">
                    <a:solidFill>
                      <a:srgbClr val="000000"/>
                    </a:solidFill>
                    <a:latin typeface="+mn-lt"/>
                  </a:defRPr>
                </a:lvl4pPr>
                <a:lvl5pPr marL="19431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5pPr>
                <a:lvl6pPr marL="24003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6pPr>
                <a:lvl7pPr marL="28575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7pPr>
                <a:lvl8pPr marL="33147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8pPr>
                <a:lvl9pPr marL="37719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457200" lvl="1" indent="0">
                  <a:buNone/>
                </a:pPr>
                <a:r>
                  <a:rPr lang="en-US" sz="1600" dirty="0" smtClean="0"/>
                  <a:t>   E(n) throws proof idea</a:t>
                </a:r>
              </a:p>
              <a:p>
                <a:pPr lvl="2"/>
                <a:r>
                  <a:rPr lang="en-US" sz="1400" dirty="0" smtClean="0"/>
                  <a:t>Hit/miss ratio = </a:t>
                </a:r>
                <a:br>
                  <a:rPr lang="en-US" sz="1400" dirty="0" smtClean="0"/>
                </a:br>
                <a:r>
                  <a:rPr lang="en-US" sz="1400" dirty="0" smtClean="0"/>
                  <a:t>Voronoi cell area ratio &gt;  constant.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In practice, use flat implicit   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</a:t>
                </a:r>
                <a:r>
                  <a:rPr lang="en-US" sz="1600" dirty="0" err="1" smtClean="0"/>
                  <a:t>octree</a:t>
                </a:r>
                <a:r>
                  <a:rPr lang="en-US" sz="1600" dirty="0" smtClean="0"/>
                  <a:t> in d&gt;2</a:t>
                </a:r>
              </a:p>
            </p:txBody>
          </p:sp>
          <p:grpSp>
            <p:nvGrpSpPr>
              <p:cNvPr id="187" name="Group 186"/>
              <p:cNvGrpSpPr/>
              <p:nvPr/>
            </p:nvGrpSpPr>
            <p:grpSpPr>
              <a:xfrm>
                <a:off x="7270661" y="5009132"/>
                <a:ext cx="1600200" cy="1156153"/>
                <a:chOff x="7270661" y="5009132"/>
                <a:chExt cx="1600200" cy="1156153"/>
              </a:xfrm>
            </p:grpSpPr>
            <p:grpSp>
              <p:nvGrpSpPr>
                <p:cNvPr id="186" name="Group 185"/>
                <p:cNvGrpSpPr/>
                <p:nvPr/>
              </p:nvGrpSpPr>
              <p:grpSpPr>
                <a:xfrm>
                  <a:off x="7270661" y="5009132"/>
                  <a:ext cx="1600200" cy="1156153"/>
                  <a:chOff x="7270661" y="5009132"/>
                  <a:chExt cx="1600200" cy="1156153"/>
                </a:xfrm>
              </p:grpSpPr>
              <p:sp>
                <p:nvSpPr>
                  <p:cNvPr id="170" name="Freeform 169"/>
                  <p:cNvSpPr/>
                  <p:nvPr/>
                </p:nvSpPr>
                <p:spPr>
                  <a:xfrm rot="5400000">
                    <a:off x="7820994" y="4458799"/>
                    <a:ext cx="499533" cy="1600200"/>
                  </a:xfrm>
                  <a:custGeom>
                    <a:avLst/>
                    <a:gdLst>
                      <a:gd name="connsiteX0" fmla="*/ 499533 w 499533"/>
                      <a:gd name="connsiteY0" fmla="*/ 1600200 h 1600200"/>
                      <a:gd name="connsiteX1" fmla="*/ 469900 w 499533"/>
                      <a:gd name="connsiteY1" fmla="*/ 1532467 h 1600200"/>
                      <a:gd name="connsiteX2" fmla="*/ 448733 w 499533"/>
                      <a:gd name="connsiteY2" fmla="*/ 1477433 h 1600200"/>
                      <a:gd name="connsiteX3" fmla="*/ 427566 w 499533"/>
                      <a:gd name="connsiteY3" fmla="*/ 1397000 h 1600200"/>
                      <a:gd name="connsiteX4" fmla="*/ 402166 w 499533"/>
                      <a:gd name="connsiteY4" fmla="*/ 1299633 h 1600200"/>
                      <a:gd name="connsiteX5" fmla="*/ 385233 w 499533"/>
                      <a:gd name="connsiteY5" fmla="*/ 1227667 h 1600200"/>
                      <a:gd name="connsiteX6" fmla="*/ 372533 w 499533"/>
                      <a:gd name="connsiteY6" fmla="*/ 1164167 h 1600200"/>
                      <a:gd name="connsiteX7" fmla="*/ 364066 w 499533"/>
                      <a:gd name="connsiteY7" fmla="*/ 1117600 h 1600200"/>
                      <a:gd name="connsiteX8" fmla="*/ 355600 w 499533"/>
                      <a:gd name="connsiteY8" fmla="*/ 1058333 h 1600200"/>
                      <a:gd name="connsiteX9" fmla="*/ 351366 w 499533"/>
                      <a:gd name="connsiteY9" fmla="*/ 1007533 h 1600200"/>
                      <a:gd name="connsiteX10" fmla="*/ 342900 w 499533"/>
                      <a:gd name="connsiteY10" fmla="*/ 965200 h 1600200"/>
                      <a:gd name="connsiteX11" fmla="*/ 338666 w 499533"/>
                      <a:gd name="connsiteY11" fmla="*/ 910167 h 1600200"/>
                      <a:gd name="connsiteX12" fmla="*/ 334433 w 499533"/>
                      <a:gd name="connsiteY12" fmla="*/ 859367 h 1600200"/>
                      <a:gd name="connsiteX13" fmla="*/ 338666 w 499533"/>
                      <a:gd name="connsiteY13" fmla="*/ 812800 h 1600200"/>
                      <a:gd name="connsiteX14" fmla="*/ 338666 w 499533"/>
                      <a:gd name="connsiteY14" fmla="*/ 762000 h 1600200"/>
                      <a:gd name="connsiteX15" fmla="*/ 338666 w 499533"/>
                      <a:gd name="connsiteY15" fmla="*/ 690033 h 1600200"/>
                      <a:gd name="connsiteX16" fmla="*/ 342900 w 499533"/>
                      <a:gd name="connsiteY16" fmla="*/ 618067 h 1600200"/>
                      <a:gd name="connsiteX17" fmla="*/ 347133 w 499533"/>
                      <a:gd name="connsiteY17" fmla="*/ 546100 h 1600200"/>
                      <a:gd name="connsiteX18" fmla="*/ 355600 w 499533"/>
                      <a:gd name="connsiteY18" fmla="*/ 469900 h 1600200"/>
                      <a:gd name="connsiteX19" fmla="*/ 368300 w 499533"/>
                      <a:gd name="connsiteY19" fmla="*/ 393700 h 1600200"/>
                      <a:gd name="connsiteX20" fmla="*/ 381000 w 499533"/>
                      <a:gd name="connsiteY20" fmla="*/ 334433 h 1600200"/>
                      <a:gd name="connsiteX21" fmla="*/ 393700 w 499533"/>
                      <a:gd name="connsiteY21" fmla="*/ 266700 h 1600200"/>
                      <a:gd name="connsiteX22" fmla="*/ 406400 w 499533"/>
                      <a:gd name="connsiteY22" fmla="*/ 207433 h 1600200"/>
                      <a:gd name="connsiteX23" fmla="*/ 419100 w 499533"/>
                      <a:gd name="connsiteY23" fmla="*/ 165100 h 1600200"/>
                      <a:gd name="connsiteX24" fmla="*/ 436033 w 499533"/>
                      <a:gd name="connsiteY24" fmla="*/ 101600 h 1600200"/>
                      <a:gd name="connsiteX25" fmla="*/ 448733 w 499533"/>
                      <a:gd name="connsiteY25" fmla="*/ 63500 h 1600200"/>
                      <a:gd name="connsiteX26" fmla="*/ 469900 w 499533"/>
                      <a:gd name="connsiteY26" fmla="*/ 4233 h 1600200"/>
                      <a:gd name="connsiteX27" fmla="*/ 381000 w 499533"/>
                      <a:gd name="connsiteY27" fmla="*/ 0 h 1600200"/>
                      <a:gd name="connsiteX28" fmla="*/ 0 w 499533"/>
                      <a:gd name="connsiteY28" fmla="*/ 948267 h 1600200"/>
                      <a:gd name="connsiteX29" fmla="*/ 325966 w 499533"/>
                      <a:gd name="connsiteY29" fmla="*/ 1600200 h 1600200"/>
                      <a:gd name="connsiteX30" fmla="*/ 499533 w 499533"/>
                      <a:gd name="connsiteY30" fmla="*/ 1600200 h 16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99533" h="1600200">
                        <a:moveTo>
                          <a:pt x="499533" y="1600200"/>
                        </a:moveTo>
                        <a:lnTo>
                          <a:pt x="469900" y="1532467"/>
                        </a:lnTo>
                        <a:lnTo>
                          <a:pt x="448733" y="1477433"/>
                        </a:lnTo>
                        <a:lnTo>
                          <a:pt x="427566" y="1397000"/>
                        </a:lnTo>
                        <a:lnTo>
                          <a:pt x="402166" y="1299633"/>
                        </a:lnTo>
                        <a:lnTo>
                          <a:pt x="385233" y="1227667"/>
                        </a:lnTo>
                        <a:lnTo>
                          <a:pt x="372533" y="1164167"/>
                        </a:lnTo>
                        <a:lnTo>
                          <a:pt x="364066" y="1117600"/>
                        </a:lnTo>
                        <a:lnTo>
                          <a:pt x="355600" y="1058333"/>
                        </a:lnTo>
                        <a:lnTo>
                          <a:pt x="351366" y="1007533"/>
                        </a:lnTo>
                        <a:lnTo>
                          <a:pt x="342900" y="965200"/>
                        </a:lnTo>
                        <a:lnTo>
                          <a:pt x="338666" y="910167"/>
                        </a:lnTo>
                        <a:lnTo>
                          <a:pt x="334433" y="859367"/>
                        </a:lnTo>
                        <a:lnTo>
                          <a:pt x="338666" y="812800"/>
                        </a:lnTo>
                        <a:lnTo>
                          <a:pt x="338666" y="762000"/>
                        </a:lnTo>
                        <a:lnTo>
                          <a:pt x="338666" y="690033"/>
                        </a:lnTo>
                        <a:lnTo>
                          <a:pt x="342900" y="618067"/>
                        </a:lnTo>
                        <a:lnTo>
                          <a:pt x="347133" y="546100"/>
                        </a:lnTo>
                        <a:lnTo>
                          <a:pt x="355600" y="469900"/>
                        </a:lnTo>
                        <a:lnTo>
                          <a:pt x="368300" y="393700"/>
                        </a:lnTo>
                        <a:lnTo>
                          <a:pt x="381000" y="334433"/>
                        </a:lnTo>
                        <a:lnTo>
                          <a:pt x="393700" y="266700"/>
                        </a:lnTo>
                        <a:lnTo>
                          <a:pt x="406400" y="207433"/>
                        </a:lnTo>
                        <a:lnTo>
                          <a:pt x="419100" y="165100"/>
                        </a:lnTo>
                        <a:lnTo>
                          <a:pt x="436033" y="101600"/>
                        </a:lnTo>
                        <a:lnTo>
                          <a:pt x="448733" y="63500"/>
                        </a:lnTo>
                        <a:lnTo>
                          <a:pt x="469900" y="4233"/>
                        </a:lnTo>
                        <a:lnTo>
                          <a:pt x="381000" y="0"/>
                        </a:lnTo>
                        <a:lnTo>
                          <a:pt x="0" y="948267"/>
                        </a:lnTo>
                        <a:lnTo>
                          <a:pt x="325966" y="1600200"/>
                        </a:lnTo>
                        <a:lnTo>
                          <a:pt x="499533" y="160020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cxnSp>
                <p:nvCxnSpPr>
                  <p:cNvPr id="171" name="Straight Arrow Connector 170"/>
                  <p:cNvCxnSpPr/>
                  <p:nvPr/>
                </p:nvCxnSpPr>
                <p:spPr bwMode="auto">
                  <a:xfrm rot="5400000" flipH="1">
                    <a:off x="8163635" y="5537670"/>
                    <a:ext cx="438150" cy="259834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172" name="Oval 171"/>
                  <p:cNvSpPr/>
                  <p:nvPr/>
                </p:nvSpPr>
                <p:spPr>
                  <a:xfrm rot="5400000">
                    <a:off x="8153310" y="5373199"/>
                    <a:ext cx="76200" cy="76200"/>
                  </a:xfrm>
                  <a:prstGeom prst="ellipse">
                    <a:avLst/>
                  </a:prstGeom>
                  <a:solidFill>
                    <a:schemeClr val="tx2">
                      <a:alpha val="80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  <p:sp>
                <p:nvSpPr>
                  <p:cNvPr id="181" name="TextBox 180"/>
                  <p:cNvSpPr txBox="1"/>
                  <p:nvPr/>
                </p:nvSpPr>
                <p:spPr>
                  <a:xfrm>
                    <a:off x="7593367" y="5826731"/>
                    <a:ext cx="40127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hit</a:t>
                    </a:r>
                  </a:p>
                </p:txBody>
              </p:sp>
              <p:sp>
                <p:nvSpPr>
                  <p:cNvPr id="182" name="TextBox 181"/>
                  <p:cNvSpPr txBox="1"/>
                  <p:nvPr/>
                </p:nvSpPr>
                <p:spPr>
                  <a:xfrm>
                    <a:off x="8236891" y="5810128"/>
                    <a:ext cx="56097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miss</a:t>
                    </a:r>
                  </a:p>
                </p:txBody>
              </p:sp>
              <p:sp>
                <p:nvSpPr>
                  <p:cNvPr id="185" name="Oval 184"/>
                  <p:cNvSpPr/>
                  <p:nvPr/>
                </p:nvSpPr>
                <p:spPr>
                  <a:xfrm rot="5400000">
                    <a:off x="7911858" y="5067461"/>
                    <a:ext cx="76200" cy="76200"/>
                  </a:xfrm>
                  <a:prstGeom prst="ellipse">
                    <a:avLst/>
                  </a:prstGeom>
                  <a:solidFill>
                    <a:schemeClr val="tx2">
                      <a:alpha val="80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</a:endParaRPr>
                  </a:p>
                </p:txBody>
              </p:sp>
            </p:grpSp>
            <p:cxnSp>
              <p:nvCxnSpPr>
                <p:cNvPr id="176" name="Straight Arrow Connector 175"/>
                <p:cNvCxnSpPr/>
                <p:nvPr/>
              </p:nvCxnSpPr>
              <p:spPr bwMode="auto">
                <a:xfrm rot="5400000" flipH="1" flipV="1">
                  <a:off x="7538160" y="5439616"/>
                  <a:ext cx="673100" cy="121166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  <p:grpSp>
        <p:nvGrpSpPr>
          <p:cNvPr id="193" name="Group 192"/>
          <p:cNvGrpSpPr/>
          <p:nvPr/>
        </p:nvGrpSpPr>
        <p:grpSpPr>
          <a:xfrm>
            <a:off x="2544828" y="2462973"/>
            <a:ext cx="6723079" cy="2286000"/>
            <a:chOff x="2533014" y="3474549"/>
            <a:chExt cx="6723079" cy="2286000"/>
          </a:xfrm>
        </p:grpSpPr>
        <p:grpSp>
          <p:nvGrpSpPr>
            <p:cNvPr id="191" name="Group 190"/>
            <p:cNvGrpSpPr/>
            <p:nvPr/>
          </p:nvGrpSpPr>
          <p:grpSpPr>
            <a:xfrm>
              <a:off x="2533014" y="3474549"/>
              <a:ext cx="6723079" cy="2286000"/>
              <a:chOff x="2533014" y="3474549"/>
              <a:chExt cx="6723079" cy="2286000"/>
            </a:xfrm>
          </p:grpSpPr>
          <p:sp>
            <p:nvSpPr>
              <p:cNvPr id="179" name="Content Placeholder 2"/>
              <p:cNvSpPr txBox="1">
                <a:spLocks/>
              </p:cNvSpPr>
              <p:nvPr/>
            </p:nvSpPr>
            <p:spPr bwMode="auto">
              <a:xfrm>
                <a:off x="2533014" y="3627695"/>
                <a:ext cx="4250887" cy="15086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0487" tIns="44450" rIns="90487" bIns="44450" numCol="1" anchor="t" anchorCtr="0" compatLnSpc="1">
                <a:prstTxWarp prst="textNoShape">
                  <a:avLst/>
                </a:prstTxWarp>
              </a:bodyPr>
              <a:lstStyle>
                <a:lvl1pPr marL="34290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400" b="1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–"/>
                  <a:defRPr sz="2200" b="1">
                    <a:solidFill>
                      <a:srgbClr val="000000"/>
                    </a:solidFill>
                    <a:latin typeface="+mn-lt"/>
                  </a:defRPr>
                </a:lvl2pPr>
                <a:lvl3pPr marL="10858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 b="1">
                    <a:solidFill>
                      <a:srgbClr val="000000"/>
                    </a:solidFill>
                    <a:latin typeface="+mn-lt"/>
                  </a:defRPr>
                </a:lvl3pPr>
                <a:lvl4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–"/>
                  <a:defRPr b="1">
                    <a:solidFill>
                      <a:srgbClr val="000000"/>
                    </a:solidFill>
                    <a:latin typeface="+mn-lt"/>
                  </a:defRPr>
                </a:lvl4pPr>
                <a:lvl5pPr marL="19431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5pPr>
                <a:lvl6pPr marL="24003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6pPr>
                <a:lvl7pPr marL="28575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7pPr>
                <a:lvl8pPr marL="33147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8pPr>
                <a:lvl9pPr marL="3771900" indent="-1143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b="1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lvl="1"/>
                <a:r>
                  <a:rPr lang="en-US" sz="1800" dirty="0" smtClean="0"/>
                  <a:t>Phase II</a:t>
                </a:r>
                <a:br>
                  <a:rPr lang="en-US" sz="1800" dirty="0" smtClean="0"/>
                </a:br>
                <a:r>
                  <a:rPr lang="en-US" sz="1600" dirty="0" smtClean="0"/>
                  <a:t>Throw darts in polygons    slivers</a:t>
                </a:r>
              </a:p>
              <a:p>
                <a:pPr lvl="2"/>
                <a:r>
                  <a:rPr lang="en-US" sz="1600" dirty="0"/>
                  <a:t>Pick sliver weighted by area</a:t>
                </a:r>
              </a:p>
              <a:p>
                <a:pPr lvl="2"/>
                <a:r>
                  <a:rPr lang="en-US" sz="1600" dirty="0" smtClean="0"/>
                  <a:t>Pick point in sliver uniformly</a:t>
                </a:r>
              </a:p>
            </p:txBody>
          </p:sp>
          <p:pic>
            <p:nvPicPr>
              <p:cNvPr id="163" name="Picture 162" descr="polygon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900243" y="3404699"/>
                <a:ext cx="2286000" cy="2425700"/>
              </a:xfrm>
              <a:prstGeom prst="rect">
                <a:avLst/>
              </a:prstGeom>
            </p:spPr>
          </p:pic>
          <p:cxnSp>
            <p:nvCxnSpPr>
              <p:cNvPr id="173" name="Straight Connector 172"/>
              <p:cNvCxnSpPr>
                <a:stCxn id="170" idx="0"/>
              </p:cNvCxnSpPr>
              <p:nvPr/>
            </p:nvCxnSpPr>
            <p:spPr bwMode="auto">
              <a:xfrm rot="5400000" flipH="1">
                <a:off x="7081391" y="4296006"/>
                <a:ext cx="402167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/>
              <p:cNvCxnSpPr>
                <a:stCxn id="170" idx="26"/>
              </p:cNvCxnSpPr>
              <p:nvPr/>
            </p:nvCxnSpPr>
            <p:spPr bwMode="auto">
              <a:xfrm rot="5400000" flipH="1" flipV="1">
                <a:off x="8783191" y="4367973"/>
                <a:ext cx="194734" cy="423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aphicFrame>
          <p:nvGraphicFramePr>
            <p:cNvPr id="192" name="Object 1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1027172"/>
                </p:ext>
              </p:extLst>
            </p:nvPr>
          </p:nvGraphicFramePr>
          <p:xfrm>
            <a:off x="5682724" y="3968535"/>
            <a:ext cx="211336" cy="211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5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682724" y="3968535"/>
                          <a:ext cx="211336" cy="2113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9" name="Picture 188" descr="ratio_of_invalid_polys_per_st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" y="4267200"/>
            <a:ext cx="62928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4300" y="1312315"/>
            <a:ext cx="3822700" cy="898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0" y="1473200"/>
            <a:ext cx="157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</a:t>
            </a:r>
            <a:r>
              <a:rPr lang="en-US" sz="1200" dirty="0" smtClean="0"/>
              <a:t>ithout selecting from </a:t>
            </a:r>
          </a:p>
          <a:p>
            <a:r>
              <a:rPr lang="en-US" sz="1200" dirty="0" smtClean="0"/>
              <a:t>entire domain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29968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07" y="95272"/>
            <a:ext cx="3615497" cy="1014412"/>
          </a:xfrm>
        </p:spPr>
        <p:txBody>
          <a:bodyPr/>
          <a:lstStyle/>
          <a:p>
            <a:r>
              <a:rPr lang="en-US" dirty="0" smtClean="0"/>
              <a:t>Also Triangular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168400"/>
            <a:ext cx="7772400" cy="1575399"/>
          </a:xfrm>
        </p:spPr>
        <p:txBody>
          <a:bodyPr/>
          <a:lstStyle/>
          <a:p>
            <a:r>
              <a:rPr lang="en-US" sz="1400" dirty="0" smtClean="0">
                <a:solidFill>
                  <a:srgbClr val="FF0000"/>
                </a:solidFill>
              </a:rPr>
              <a:t>Reverse cause-effect</a:t>
            </a:r>
          </a:p>
          <a:p>
            <a:pPr lvl="1"/>
            <a:r>
              <a:rPr lang="en-US" sz="1400" dirty="0" smtClean="0"/>
              <a:t>Delaunay Refinement: </a:t>
            </a:r>
            <a:br>
              <a:rPr lang="en-US" sz="1400" dirty="0" smtClean="0"/>
            </a:br>
            <a:r>
              <a:rPr lang="en-US" sz="1400" dirty="0" smtClean="0"/>
              <a:t>Insert </a:t>
            </a:r>
            <a:r>
              <a:rPr lang="en-US" sz="1400" dirty="0" smtClean="0">
                <a:solidFill>
                  <a:srgbClr val="0000FF"/>
                </a:solidFill>
              </a:rPr>
              <a:t>circle-centers </a:t>
            </a:r>
            <a:r>
              <a:rPr lang="en-US" sz="1400" dirty="0" smtClean="0"/>
              <a:t>to kill large Delaunay circles</a:t>
            </a:r>
          </a:p>
          <a:p>
            <a:pPr lvl="2"/>
            <a:r>
              <a:rPr lang="en-US" sz="1200" dirty="0" smtClean="0"/>
              <a:t>Maximal sample results</a:t>
            </a:r>
          </a:p>
          <a:p>
            <a:pPr lvl="1"/>
            <a:r>
              <a:rPr lang="en-US" sz="1400" dirty="0" smtClean="0"/>
              <a:t>MPS: Insert points </a:t>
            </a:r>
            <a:r>
              <a:rPr lang="en-US" sz="1400" dirty="0" smtClean="0">
                <a:solidFill>
                  <a:schemeClr val="tx2"/>
                </a:solidFill>
              </a:rPr>
              <a:t>randomly</a:t>
            </a:r>
            <a:r>
              <a:rPr lang="en-US" sz="1400" dirty="0" smtClean="0"/>
              <a:t> to maximally sample</a:t>
            </a:r>
          </a:p>
          <a:p>
            <a:pPr lvl="2"/>
            <a:r>
              <a:rPr lang="en-US" sz="1200" dirty="0" smtClean="0"/>
              <a:t>Small Delaunay circles result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1343" y="0"/>
            <a:ext cx="48467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“Efficient </a:t>
            </a:r>
            <a:r>
              <a:rPr lang="en-US" sz="1200" dirty="0"/>
              <a:t>and good Delaunay meshes from random points</a:t>
            </a:r>
            <a:r>
              <a:rPr lang="en-US" sz="1200" dirty="0" smtClean="0"/>
              <a:t>.”</a:t>
            </a:r>
            <a:endParaRPr lang="en-US" sz="1200" dirty="0"/>
          </a:p>
          <a:p>
            <a:r>
              <a:rPr lang="en-US" sz="1200" dirty="0" smtClean="0"/>
              <a:t>Mohamed </a:t>
            </a:r>
            <a:r>
              <a:rPr lang="en-US" sz="1200" dirty="0"/>
              <a:t>S. Ebeida, Scott A. Mitchell, Andrew A. Davidson, Anjul Patney,</a:t>
            </a:r>
          </a:p>
          <a:p>
            <a:r>
              <a:rPr lang="en-US" sz="1200" dirty="0"/>
              <a:t>Patrick M. Knupp, and John D. Owens. </a:t>
            </a:r>
            <a:endParaRPr lang="en-US" sz="1200" dirty="0" smtClean="0"/>
          </a:p>
          <a:p>
            <a:r>
              <a:rPr lang="en-US" sz="1200" dirty="0" smtClean="0"/>
              <a:t>Computer</a:t>
            </a:r>
            <a:r>
              <a:rPr lang="en-US" sz="1200" dirty="0"/>
              <a:t>-Aided Design, 2011. Proc. 2011 SIAM </a:t>
            </a:r>
            <a:r>
              <a:rPr lang="en-US" sz="1200" dirty="0" smtClean="0"/>
              <a:t>Conference </a:t>
            </a:r>
            <a:r>
              <a:rPr lang="en-US" sz="1200" dirty="0"/>
              <a:t>on </a:t>
            </a:r>
            <a:endParaRPr lang="en-US" sz="1200" dirty="0" smtClean="0"/>
          </a:p>
          <a:p>
            <a:r>
              <a:rPr lang="en-US" sz="1200" dirty="0" smtClean="0"/>
              <a:t>Geometric </a:t>
            </a:r>
            <a:r>
              <a:rPr lang="en-US" sz="1200" dirty="0"/>
              <a:t>and Physical Modeling (GD/SPM11).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859" y="1217245"/>
            <a:ext cx="9012206" cy="5082275"/>
            <a:chOff x="89859" y="1217245"/>
            <a:chExt cx="9012206" cy="5082275"/>
          </a:xfrm>
        </p:grpSpPr>
        <p:pic>
          <p:nvPicPr>
            <p:cNvPr id="6" name="Picture 5" descr="interior-disk-proof-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3138" y="4280220"/>
              <a:ext cx="2463800" cy="2019300"/>
            </a:xfrm>
            <a:prstGeom prst="rect">
              <a:avLst/>
            </a:prstGeom>
          </p:spPr>
        </p:pic>
        <p:pic>
          <p:nvPicPr>
            <p:cNvPr id="7" name="Picture 6" descr="edge-angle-line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02"/>
            <a:stretch/>
          </p:blipFill>
          <p:spPr>
            <a:xfrm>
              <a:off x="5718785" y="1217245"/>
              <a:ext cx="3383280" cy="1906121"/>
            </a:xfrm>
            <a:prstGeom prst="rect">
              <a:avLst/>
            </a:prstGeom>
          </p:spPr>
        </p:pic>
        <p:pic>
          <p:nvPicPr>
            <p:cNvPr id="8" name="Picture 7" descr="final_cdt_seismic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" y="3163759"/>
              <a:ext cx="6007100" cy="30353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56242" y="3737440"/>
              <a:ext cx="181431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Cover the boundary </a:t>
              </a:r>
              <a:br>
                <a:rPr lang="en-US" sz="1600" dirty="0"/>
              </a:br>
              <a:r>
                <a:rPr lang="en-US" sz="1600" dirty="0"/>
                <a:t>with random disks</a:t>
              </a: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89859" y="2570065"/>
              <a:ext cx="7772400" cy="1999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lvl="1"/>
              <a:r>
                <a:rPr lang="en-US" sz="1400" dirty="0" smtClean="0">
                  <a:solidFill>
                    <a:srgbClr val="FF0000"/>
                  </a:solidFill>
                </a:rPr>
                <a:t>Nearly identical angle bounds either way</a:t>
              </a:r>
            </a:p>
            <a:p>
              <a:pPr lvl="2"/>
              <a:r>
                <a:rPr lang="en-US" sz="1200" dirty="0" smtClean="0"/>
                <a:t>Delaunay circle-centers can be ignored!</a:t>
              </a:r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r>
                <a:rPr lang="en-US" sz="1400" dirty="0" smtClean="0"/>
                <a:t>Simple algorithm for covering the boundary randomly</a:t>
              </a:r>
            </a:p>
            <a:p>
              <a:pPr lvl="1"/>
              <a:r>
                <a:rPr lang="en-US" sz="1200" dirty="0" smtClean="0"/>
                <a:t>Complicated geometric proof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3541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ps-serial-on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5" y="3150954"/>
            <a:ext cx="5268522" cy="3498865"/>
          </a:xfrm>
          <a:prstGeom prst="rect">
            <a:avLst/>
          </a:prstGeom>
        </p:spPr>
      </p:pic>
      <p:pic>
        <p:nvPicPr>
          <p:cNvPr id="4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8" y="3152740"/>
            <a:ext cx="5279462" cy="35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1062981" y="5879632"/>
            <a:ext cx="4205446" cy="27557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098925" y="4981008"/>
            <a:ext cx="4073652" cy="11622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B48405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82442" y="2425253"/>
            <a:ext cx="7772400" cy="8517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But once points are generated we’re as fast as Triangle, and our GPU code is 2x faster</a:t>
            </a:r>
          </a:p>
          <a:p>
            <a:pPr lvl="1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3150"/>
            <a:ext cx="7772400" cy="1014412"/>
          </a:xfrm>
        </p:spPr>
        <p:txBody>
          <a:bodyPr/>
          <a:lstStyle/>
          <a:p>
            <a:r>
              <a:rPr lang="en-US" dirty="0" smtClean="0"/>
              <a:t>“Efficient” for MPS, scales great,</a:t>
            </a:r>
            <a:br>
              <a:rPr lang="en-US" dirty="0" smtClean="0"/>
            </a:br>
            <a:r>
              <a:rPr lang="en-US" dirty="0" smtClean="0"/>
              <a:t>but how fast?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809" y="1170541"/>
            <a:ext cx="7772400" cy="1399524"/>
          </a:xfrm>
        </p:spPr>
        <p:txBody>
          <a:bodyPr/>
          <a:lstStyle/>
          <a:p>
            <a:r>
              <a:rPr lang="en-US" sz="1800" dirty="0" smtClean="0"/>
              <a:t>Delaunay refinement</a:t>
            </a:r>
          </a:p>
          <a:p>
            <a:pPr lvl="1"/>
            <a:r>
              <a:rPr lang="en-US" sz="1800" dirty="0" smtClean="0"/>
              <a:t>Points from deterministic process - </a:t>
            </a:r>
            <a:r>
              <a:rPr lang="en-US" sz="1800" dirty="0" smtClean="0">
                <a:solidFill>
                  <a:srgbClr val="FF0000"/>
                </a:solidFill>
              </a:rPr>
              <a:t>fast</a:t>
            </a:r>
          </a:p>
          <a:p>
            <a:r>
              <a:rPr lang="en-US" sz="1800" dirty="0" smtClean="0"/>
              <a:t>MPS</a:t>
            </a:r>
          </a:p>
          <a:p>
            <a:pPr lvl="1"/>
            <a:r>
              <a:rPr lang="en-US" sz="1800" dirty="0" smtClean="0"/>
              <a:t>Points from strict unbiased random process – </a:t>
            </a:r>
            <a:r>
              <a:rPr lang="en-US" sz="1800" dirty="0" smtClean="0">
                <a:solidFill>
                  <a:srgbClr val="FF0000"/>
                </a:solidFill>
              </a:rPr>
              <a:t>slow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7915" y="4750726"/>
            <a:ext cx="11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B48405"/>
                </a:solidFill>
              </a:rPr>
              <a:t>MPS GPU (</a:t>
            </a:r>
            <a:r>
              <a:rPr lang="en-US" sz="1200" dirty="0" err="1" smtClean="0">
                <a:solidFill>
                  <a:srgbClr val="B48405"/>
                </a:solidFill>
              </a:rPr>
              <a:t>est</a:t>
            </a:r>
            <a:r>
              <a:rPr lang="en-US" sz="1200" dirty="0" smtClean="0">
                <a:solidFill>
                  <a:srgbClr val="B48405"/>
                </a:solidFill>
              </a:rPr>
              <a:t>)</a:t>
            </a:r>
            <a:endParaRPr lang="en-US" sz="1200" dirty="0">
              <a:solidFill>
                <a:srgbClr val="B4840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6399" y="5747832"/>
            <a:ext cx="2397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Triangle point generation (estimate)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025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MPS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585200" cy="4572000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dirty="0"/>
              <a:t>Fracture mechanics simulations</a:t>
            </a:r>
          </a:p>
          <a:p>
            <a:pPr marL="742950" lvl="2"/>
            <a:r>
              <a:rPr lang="en-US" dirty="0"/>
              <a:t>Fractures occur on </a:t>
            </a:r>
            <a:r>
              <a:rPr lang="en-US" dirty="0" err="1"/>
              <a:t>Voronoi</a:t>
            </a:r>
            <a:r>
              <a:rPr lang="en-US" dirty="0"/>
              <a:t> cell boundaries</a:t>
            </a:r>
          </a:p>
          <a:p>
            <a:pPr marL="1200150" lvl="3"/>
            <a:r>
              <a:rPr lang="en-US" dirty="0"/>
              <a:t>Mesh variation     material strength </a:t>
            </a:r>
            <a:r>
              <a:rPr lang="en-US" dirty="0" smtClean="0"/>
              <a:t>variation</a:t>
            </a:r>
          </a:p>
          <a:p>
            <a:pPr marL="1600200" lvl="4"/>
            <a:r>
              <a:rPr lang="en-US" dirty="0"/>
              <a:t>Ensembles of </a:t>
            </a:r>
            <a:r>
              <a:rPr lang="en-US" dirty="0" smtClean="0"/>
              <a:t>simulations</a:t>
            </a:r>
            <a:endParaRPr lang="en-US" dirty="0"/>
          </a:p>
          <a:p>
            <a:pPr marL="1200150" lvl="3"/>
            <a:r>
              <a:rPr lang="en-US" dirty="0" smtClean="0">
                <a:solidFill>
                  <a:schemeClr val="tx2"/>
                </a:solidFill>
              </a:rPr>
              <a:t>Unbiased sampling gives realistic cracks</a:t>
            </a:r>
          </a:p>
          <a:p>
            <a:pPr marL="1600200" lvl="4"/>
            <a:r>
              <a:rPr lang="en-US" dirty="0">
                <a:solidFill>
                  <a:schemeClr val="tx2"/>
                </a:solidFill>
              </a:rPr>
              <a:t>Edge orientations are uniform </a:t>
            </a:r>
            <a:r>
              <a:rPr lang="en-US" dirty="0" smtClean="0">
                <a:solidFill>
                  <a:schemeClr val="tx2"/>
                </a:solidFill>
              </a:rPr>
              <a:t>random</a:t>
            </a:r>
          </a:p>
          <a:p>
            <a:pPr marL="742950" lvl="2"/>
            <a:r>
              <a:rPr lang="en-US" dirty="0" smtClean="0"/>
              <a:t>Domains</a:t>
            </a:r>
            <a:r>
              <a:rPr lang="en-US" dirty="0"/>
              <a:t>: non-</a:t>
            </a:r>
            <a:r>
              <a:rPr lang="en-US" dirty="0" smtClean="0"/>
              <a:t>convex, internal </a:t>
            </a:r>
            <a:r>
              <a:rPr lang="en-US" dirty="0"/>
              <a:t>boundaries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0" y="1799167"/>
            <a:ext cx="520700" cy="2768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472" y="3683003"/>
            <a:ext cx="1511300" cy="12192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873" y="4775203"/>
            <a:ext cx="1663700" cy="10668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3566" y="5723467"/>
            <a:ext cx="2971800" cy="66040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386364" y="3327397"/>
            <a:ext cx="275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Fracture Simulations</a:t>
            </a: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538920"/>
              </p:ext>
            </p:extLst>
          </p:nvPr>
        </p:nvGraphicFramePr>
        <p:xfrm>
          <a:off x="2913617" y="2127384"/>
          <a:ext cx="254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10" imgW="152400" imgH="152400" progId="Equation.3">
                  <p:embed/>
                </p:oleObj>
              </mc:Choice>
              <mc:Fallback>
                <p:oleObj name="Equation" r:id="rId10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13617" y="2127384"/>
                        <a:ext cx="2540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TextBox 98"/>
          <p:cNvSpPr txBox="1"/>
          <p:nvPr/>
        </p:nvSpPr>
        <p:spPr>
          <a:xfrm>
            <a:off x="7662693" y="3725333"/>
            <a:ext cx="148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of </a:t>
            </a:r>
            <a:br>
              <a:rPr lang="en-US" sz="1400"/>
            </a:br>
            <a:r>
              <a:rPr lang="en-US" sz="1400"/>
              <a:t>Joe Bishop (SNL)</a:t>
            </a:r>
          </a:p>
        </p:txBody>
      </p:sp>
      <p:pic>
        <p:nvPicPr>
          <p:cNvPr id="101" name="test2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75000" y="4402667"/>
            <a:ext cx="3601155" cy="245533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260084" y="1896533"/>
            <a:ext cx="812800" cy="1011768"/>
            <a:chOff x="4774184" y="3179233"/>
            <a:chExt cx="812800" cy="1011768"/>
          </a:xfrm>
        </p:grpSpPr>
        <p:grpSp>
          <p:nvGrpSpPr>
            <p:cNvPr id="18" name="Group 17"/>
            <p:cNvGrpSpPr/>
            <p:nvPr/>
          </p:nvGrpSpPr>
          <p:grpSpPr>
            <a:xfrm>
              <a:off x="5129784" y="3409357"/>
              <a:ext cx="457200" cy="457200"/>
              <a:chOff x="1014942" y="4818592"/>
              <a:chExt cx="914400" cy="914400"/>
            </a:xfrm>
          </p:grpSpPr>
          <p:sp>
            <p:nvSpPr>
              <p:cNvPr id="1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774184" y="3409356"/>
              <a:ext cx="457200" cy="457200"/>
              <a:chOff x="1014942" y="4818592"/>
              <a:chExt cx="914400" cy="914400"/>
            </a:xfrm>
          </p:grpSpPr>
          <p:sp>
            <p:nvSpPr>
              <p:cNvPr id="2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 bwMode="auto">
            <a:xfrm flipH="1" flipV="1">
              <a:off x="5173133" y="3179233"/>
              <a:ext cx="8467" cy="10117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5173134" y="3708401"/>
              <a:ext cx="173566" cy="677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5168900" y="3496734"/>
              <a:ext cx="173567" cy="465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5338235" y="3670301"/>
              <a:ext cx="224365" cy="1100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5334000" y="3492499"/>
              <a:ext cx="232834" cy="177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113684" y="4579215"/>
            <a:ext cx="32683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Impact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Joe </a:t>
            </a:r>
            <a:r>
              <a:rPr lang="en-US" sz="2000" dirty="0" smtClean="0">
                <a:solidFill>
                  <a:srgbClr val="FF0000"/>
                </a:solidFill>
              </a:rPr>
              <a:t>Bishop, SNL org </a:t>
            </a:r>
            <a:r>
              <a:rPr lang="en-US" sz="2000" dirty="0">
                <a:solidFill>
                  <a:srgbClr val="FF0000"/>
                </a:solidFill>
              </a:rPr>
              <a:t>1500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FF0000"/>
                </a:solidFill>
              </a:rPr>
              <a:t>racture </a:t>
            </a:r>
            <a:r>
              <a:rPr lang="en-US" sz="2000" dirty="0">
                <a:solidFill>
                  <a:srgbClr val="FF0000"/>
                </a:solidFill>
              </a:rPr>
              <a:t>simulation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Need random meshes because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 cracks are along </a:t>
            </a:r>
            <a:r>
              <a:rPr lang="en-US" sz="2000" dirty="0">
                <a:solidFill>
                  <a:srgbClr val="FF0000"/>
                </a:solidFill>
              </a:rPr>
              <a:t>edges</a:t>
            </a:r>
          </a:p>
        </p:txBody>
      </p:sp>
    </p:spTree>
    <p:extLst>
      <p:ext uri="{BB962C8B-B14F-4D97-AF65-F5344CB8AC3E}">
        <p14:creationId xmlns:p14="http://schemas.microsoft.com/office/powerpoint/2010/main" val="11417171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60030</TotalTime>
  <Words>1266</Words>
  <Application>Microsoft Macintosh PowerPoint</Application>
  <PresentationFormat>On-screen Show (4:3)</PresentationFormat>
  <Paragraphs>335</Paragraphs>
  <Slides>24</Slides>
  <Notes>24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Design</vt:lpstr>
      <vt:lpstr>Equation</vt:lpstr>
      <vt:lpstr>Uniform Random Voronoi Meshes</vt:lpstr>
      <vt:lpstr>Summary</vt:lpstr>
      <vt:lpstr>Maximal Poisson-Disk Sampling (MPS) </vt:lpstr>
      <vt:lpstr>Statistical Process ≠ Algorithm</vt:lpstr>
      <vt:lpstr>“Efficient maximal Poisson-disk sampling”</vt:lpstr>
      <vt:lpstr>Efficient maximal Poisson-disk sampling</vt:lpstr>
      <vt:lpstr>Also Triangular Meshes</vt:lpstr>
      <vt:lpstr>“Efficient” for MPS, scales great, but how fast?</vt:lpstr>
      <vt:lpstr>What is MPS good for?</vt:lpstr>
      <vt:lpstr>Alternatives</vt:lpstr>
      <vt:lpstr>IMR paper algorithm!</vt:lpstr>
      <vt:lpstr>Boundary Sampling</vt:lpstr>
      <vt:lpstr> Bonus: Convex Cells Paper: star-shaped cells at reflex faces</vt:lpstr>
      <vt:lpstr>Voronoi Quality</vt:lpstr>
      <vt:lpstr>Quality proof idea</vt:lpstr>
      <vt:lpstr>Aspect Ratio Proofs  (star-shaped cells)</vt:lpstr>
      <vt:lpstr>Interior cells</vt:lpstr>
      <vt:lpstr>Interior cells</vt:lpstr>
      <vt:lpstr>PowerPoint Presentation</vt:lpstr>
      <vt:lpstr>Observed Aspect Ratio</vt:lpstr>
      <vt:lpstr>Quality plots Dihedral Angles</vt:lpstr>
      <vt:lpstr>Quality: what’s missing?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Scott Mitchell</cp:lastModifiedBy>
  <cp:revision>731</cp:revision>
  <cp:lastPrinted>2011-09-09T19:40:28Z</cp:lastPrinted>
  <dcterms:modified xsi:type="dcterms:W3CDTF">2011-11-03T18:48:41Z</dcterms:modified>
</cp:coreProperties>
</file>