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ata4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4" r:id="rId3"/>
    <p:sldId id="259" r:id="rId4"/>
    <p:sldId id="260" r:id="rId5"/>
    <p:sldId id="277" r:id="rId6"/>
    <p:sldId id="257" r:id="rId7"/>
    <p:sldId id="278" r:id="rId8"/>
    <p:sldId id="262" r:id="rId9"/>
    <p:sldId id="268" r:id="rId10"/>
    <p:sldId id="263" r:id="rId11"/>
    <p:sldId id="273" r:id="rId12"/>
    <p:sldId id="265" r:id="rId13"/>
    <p:sldId id="272" r:id="rId14"/>
    <p:sldId id="274" r:id="rId15"/>
    <p:sldId id="270" r:id="rId16"/>
    <p:sldId id="271" r:id="rId17"/>
    <p:sldId id="276" r:id="rId18"/>
    <p:sldId id="275" r:id="rId19"/>
    <p:sldId id="261" r:id="rId20"/>
    <p:sldId id="267" r:id="rId21"/>
  </p:sldIdLst>
  <p:sldSz cx="9144000" cy="6858000" type="screen4x3"/>
  <p:notesSz cx="6940550" cy="90805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0">
          <p15:clr>
            <a:srgbClr val="A4A3A4"/>
          </p15:clr>
        </p15:guide>
        <p15:guide id="2" pos="218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296"/>
    <a:srgbClr val="FF35FB"/>
    <a:srgbClr val="37519A"/>
    <a:srgbClr val="263869"/>
    <a:srgbClr val="850085"/>
    <a:srgbClr val="01AAA0"/>
    <a:srgbClr val="FFD906"/>
    <a:srgbClr val="FF0000"/>
    <a:srgbClr val="00D200"/>
    <a:srgbClr val="FA0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87" autoAdjust="0"/>
    <p:restoredTop sz="94801" autoAdjust="0"/>
  </p:normalViewPr>
  <p:slideViewPr>
    <p:cSldViewPr snapToGrid="0">
      <p:cViewPr varScale="1">
        <p:scale>
          <a:sx n="107" d="100"/>
          <a:sy n="107" d="100"/>
        </p:scale>
        <p:origin x="223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8" d="100"/>
          <a:sy n="128" d="100"/>
        </p:scale>
        <p:origin x="-4416" y="-128"/>
      </p:cViewPr>
      <p:guideLst>
        <p:guide orient="horz" pos="2860"/>
        <p:guide pos="21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C1C0E-DF67-4B43-9C2E-085FF95D3DE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076DA3-AF76-4677-A9E0-C6D606CB85C8}">
      <dgm:prSet phldrT="[Text]"/>
      <dgm:spPr/>
      <dgm:t>
        <a:bodyPr/>
        <a:lstStyle/>
        <a:p>
          <a:r>
            <a:rPr lang="en-US" dirty="0" smtClean="0"/>
            <a:t>Schedule</a:t>
          </a:r>
          <a:endParaRPr lang="en-US" dirty="0"/>
        </a:p>
      </dgm:t>
    </dgm:pt>
    <dgm:pt modelId="{D61AA506-6DC5-4DD6-91A7-29ED57730C3E}" type="parTrans" cxnId="{0B6B6B18-F37C-4A9B-8B2C-E1FC0060A88A}">
      <dgm:prSet/>
      <dgm:spPr/>
      <dgm:t>
        <a:bodyPr/>
        <a:lstStyle/>
        <a:p>
          <a:endParaRPr lang="en-US"/>
        </a:p>
      </dgm:t>
    </dgm:pt>
    <dgm:pt modelId="{27FAF2CB-F049-42A1-8508-FCDB8884A229}" type="sibTrans" cxnId="{0B6B6B18-F37C-4A9B-8B2C-E1FC0060A88A}">
      <dgm:prSet/>
      <dgm:spPr/>
      <dgm:t>
        <a:bodyPr/>
        <a:lstStyle/>
        <a:p>
          <a:endParaRPr lang="en-US"/>
        </a:p>
      </dgm:t>
    </dgm:pt>
    <dgm:pt modelId="{D34DC3F8-15E5-4BC0-A55C-CAD74262BAD1}">
      <dgm:prSet phldrT="[Text]"/>
      <dgm:spPr/>
      <dgm:t>
        <a:bodyPr/>
        <a:lstStyle/>
        <a:p>
          <a:r>
            <a:rPr lang="en-US" dirty="0" smtClean="0"/>
            <a:t>Evaluate Scenario 1</a:t>
          </a:r>
        </a:p>
        <a:p>
          <a:r>
            <a:rPr lang="en-US" dirty="0" smtClean="0"/>
            <a:t>10am-3pm</a:t>
          </a:r>
        </a:p>
        <a:p>
          <a:r>
            <a:rPr lang="en-US" dirty="0" smtClean="0"/>
            <a:t>p</a:t>
          </a:r>
          <a:r>
            <a:rPr lang="en-US" baseline="-25000" dirty="0" smtClean="0"/>
            <a:t>1</a:t>
          </a:r>
          <a:r>
            <a:rPr lang="en-US" baseline="0" dirty="0" smtClean="0"/>
            <a:t> = 1/3</a:t>
          </a:r>
          <a:endParaRPr lang="en-US" dirty="0"/>
        </a:p>
      </dgm:t>
    </dgm:pt>
    <dgm:pt modelId="{1A9F6629-66A4-40FB-9AB7-FA81A87079CF}" type="sibTrans" cxnId="{549E14DF-E82F-443C-87C1-584692FCD97E}">
      <dgm:prSet/>
      <dgm:spPr/>
      <dgm:t>
        <a:bodyPr/>
        <a:lstStyle/>
        <a:p>
          <a:endParaRPr lang="en-US"/>
        </a:p>
      </dgm:t>
    </dgm:pt>
    <dgm:pt modelId="{2DCC62A7-5F26-4899-9864-DC3727B812F3}" type="parTrans" cxnId="{549E14DF-E82F-443C-87C1-584692FCD97E}">
      <dgm:prSet/>
      <dgm:spPr/>
      <dgm:t>
        <a:bodyPr/>
        <a:lstStyle/>
        <a:p>
          <a:endParaRPr lang="en-US"/>
        </a:p>
      </dgm:t>
    </dgm:pt>
    <dgm:pt modelId="{1DCCB597-E216-4DE7-83CE-9862F3D4A617}">
      <dgm:prSet phldrT="[Text]"/>
      <dgm:spPr/>
      <dgm:t>
        <a:bodyPr/>
        <a:lstStyle/>
        <a:p>
          <a:r>
            <a:rPr lang="en-US" dirty="0" smtClean="0"/>
            <a:t>Evaluate Scenario 3</a:t>
          </a:r>
        </a:p>
        <a:p>
          <a:r>
            <a:rPr lang="en-US" dirty="0" smtClean="0"/>
            <a:t>2pm-7pm</a:t>
          </a:r>
        </a:p>
        <a:p>
          <a:r>
            <a:rPr lang="en-US" smtClean="0"/>
            <a:t>p</a:t>
          </a:r>
          <a:r>
            <a:rPr lang="en-US" baseline="-25000" smtClean="0"/>
            <a:t>1</a:t>
          </a:r>
          <a:r>
            <a:rPr lang="en-US" baseline="0" smtClean="0"/>
            <a:t> </a:t>
          </a:r>
          <a:r>
            <a:rPr lang="en-US" baseline="0" dirty="0" smtClean="0"/>
            <a:t>= 1/3</a:t>
          </a:r>
          <a:endParaRPr lang="en-US" dirty="0"/>
        </a:p>
      </dgm:t>
    </dgm:pt>
    <dgm:pt modelId="{693B6D54-C2BA-43FC-AACD-63AD7B19138D}" type="parTrans" cxnId="{52F73C37-CE16-4C88-B005-9B993C15997B}">
      <dgm:prSet/>
      <dgm:spPr/>
      <dgm:t>
        <a:bodyPr/>
        <a:lstStyle/>
        <a:p>
          <a:endParaRPr lang="en-US"/>
        </a:p>
      </dgm:t>
    </dgm:pt>
    <dgm:pt modelId="{C72135CD-FE2E-477E-982F-FE22C81F1A26}" type="sibTrans" cxnId="{52F73C37-CE16-4C88-B005-9B993C15997B}">
      <dgm:prSet/>
      <dgm:spPr/>
      <dgm:t>
        <a:bodyPr/>
        <a:lstStyle/>
        <a:p>
          <a:endParaRPr lang="en-US"/>
        </a:p>
      </dgm:t>
    </dgm:pt>
    <dgm:pt modelId="{EE2AF509-9E44-4ED9-B7E5-5519E72119B6}">
      <dgm:prSet phldrT="[Text]"/>
      <dgm:spPr/>
      <dgm:t>
        <a:bodyPr/>
        <a:lstStyle/>
        <a:p>
          <a:r>
            <a:rPr lang="en-US" dirty="0" smtClean="0"/>
            <a:t>Evaluate Scenario 2</a:t>
          </a:r>
        </a:p>
        <a:p>
          <a:r>
            <a:rPr lang="en-US" dirty="0" smtClean="0"/>
            <a:t>12pm-5pm</a:t>
          </a:r>
        </a:p>
        <a:p>
          <a:r>
            <a:rPr lang="en-US" dirty="0" smtClean="0"/>
            <a:t>p</a:t>
          </a:r>
          <a:r>
            <a:rPr lang="en-US" baseline="-25000" dirty="0" smtClean="0"/>
            <a:t>1</a:t>
          </a:r>
          <a:r>
            <a:rPr lang="en-US" baseline="0" dirty="0" smtClean="0"/>
            <a:t> = 1/3</a:t>
          </a:r>
          <a:endParaRPr lang="en-US" dirty="0"/>
        </a:p>
      </dgm:t>
    </dgm:pt>
    <dgm:pt modelId="{ADBAFBD8-341B-4EF9-91DC-F23E0D9F25EF}" type="parTrans" cxnId="{ABF9EA6B-A103-481A-933A-31637C704715}">
      <dgm:prSet/>
      <dgm:spPr/>
      <dgm:t>
        <a:bodyPr/>
        <a:lstStyle/>
        <a:p>
          <a:endParaRPr lang="en-US"/>
        </a:p>
      </dgm:t>
    </dgm:pt>
    <dgm:pt modelId="{CB0E59C0-9AE0-4911-926D-F5978FBEF237}" type="sibTrans" cxnId="{ABF9EA6B-A103-481A-933A-31637C704715}">
      <dgm:prSet/>
      <dgm:spPr/>
      <dgm:t>
        <a:bodyPr/>
        <a:lstStyle/>
        <a:p>
          <a:endParaRPr lang="en-US"/>
        </a:p>
      </dgm:t>
    </dgm:pt>
    <dgm:pt modelId="{53434EB1-6887-454C-96AB-7BD984539045}" type="pres">
      <dgm:prSet presAssocID="{5D3C1C0E-DF67-4B43-9C2E-085FF95D3D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85CC41F-2D31-4EB1-9B38-AF22DF502A65}" type="pres">
      <dgm:prSet presAssocID="{58076DA3-AF76-4677-A9E0-C6D606CB85C8}" presName="hierRoot1" presStyleCnt="0"/>
      <dgm:spPr/>
    </dgm:pt>
    <dgm:pt modelId="{F9ACCE9E-8A93-4696-8E73-120DF21CDCF7}" type="pres">
      <dgm:prSet presAssocID="{58076DA3-AF76-4677-A9E0-C6D606CB85C8}" presName="composite" presStyleCnt="0"/>
      <dgm:spPr/>
    </dgm:pt>
    <dgm:pt modelId="{0CA3942B-E3BD-4A90-9263-EF0C75D03E2A}" type="pres">
      <dgm:prSet presAssocID="{58076DA3-AF76-4677-A9E0-C6D606CB85C8}" presName="background" presStyleLbl="node0" presStyleIdx="0" presStyleCnt="1"/>
      <dgm:spPr/>
    </dgm:pt>
    <dgm:pt modelId="{4857CE37-67F9-479E-BB1C-D8A6423D27EA}" type="pres">
      <dgm:prSet presAssocID="{58076DA3-AF76-4677-A9E0-C6D606CB85C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A551F6-B940-4DAB-855C-DCF498200B56}" type="pres">
      <dgm:prSet presAssocID="{58076DA3-AF76-4677-A9E0-C6D606CB85C8}" presName="hierChild2" presStyleCnt="0"/>
      <dgm:spPr/>
    </dgm:pt>
    <dgm:pt modelId="{D856E8DE-1CFD-4621-AB82-BD5734A30E4D}" type="pres">
      <dgm:prSet presAssocID="{2DCC62A7-5F26-4899-9864-DC3727B812F3}" presName="Name10" presStyleLbl="parChTrans1D2" presStyleIdx="0" presStyleCnt="3"/>
      <dgm:spPr/>
      <dgm:t>
        <a:bodyPr/>
        <a:lstStyle/>
        <a:p>
          <a:endParaRPr lang="en-US"/>
        </a:p>
      </dgm:t>
    </dgm:pt>
    <dgm:pt modelId="{2EA35F1D-6079-4FE8-98F4-A53666F8126A}" type="pres">
      <dgm:prSet presAssocID="{D34DC3F8-15E5-4BC0-A55C-CAD74262BAD1}" presName="hierRoot2" presStyleCnt="0"/>
      <dgm:spPr/>
    </dgm:pt>
    <dgm:pt modelId="{D76CB284-3876-4B87-90B3-321E01B22B3F}" type="pres">
      <dgm:prSet presAssocID="{D34DC3F8-15E5-4BC0-A55C-CAD74262BAD1}" presName="composite2" presStyleCnt="0"/>
      <dgm:spPr/>
    </dgm:pt>
    <dgm:pt modelId="{C5FA8301-BC79-4785-87BA-2F2268BCCB2F}" type="pres">
      <dgm:prSet presAssocID="{D34DC3F8-15E5-4BC0-A55C-CAD74262BAD1}" presName="background2" presStyleLbl="node2" presStyleIdx="0" presStyleCnt="3"/>
      <dgm:spPr/>
    </dgm:pt>
    <dgm:pt modelId="{5E311681-0476-4FB1-82C2-7F4A01378350}" type="pres">
      <dgm:prSet presAssocID="{D34DC3F8-15E5-4BC0-A55C-CAD74262BAD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26F22D-97E9-4F9D-BEC0-198A9CE035C6}" type="pres">
      <dgm:prSet presAssocID="{D34DC3F8-15E5-4BC0-A55C-CAD74262BAD1}" presName="hierChild3" presStyleCnt="0"/>
      <dgm:spPr/>
    </dgm:pt>
    <dgm:pt modelId="{23C31294-518D-4807-ADC0-8F4546E7DAD8}" type="pres">
      <dgm:prSet presAssocID="{ADBAFBD8-341B-4EF9-91DC-F23E0D9F25E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D02F94A6-C856-450C-BAB9-ED86250256B5}" type="pres">
      <dgm:prSet presAssocID="{EE2AF509-9E44-4ED9-B7E5-5519E72119B6}" presName="hierRoot2" presStyleCnt="0"/>
      <dgm:spPr/>
    </dgm:pt>
    <dgm:pt modelId="{0A403F14-F4C5-4B63-8F96-80089CAD7551}" type="pres">
      <dgm:prSet presAssocID="{EE2AF509-9E44-4ED9-B7E5-5519E72119B6}" presName="composite2" presStyleCnt="0"/>
      <dgm:spPr/>
    </dgm:pt>
    <dgm:pt modelId="{FA97E3B6-CA9D-42C1-B7EA-77CC70A82C31}" type="pres">
      <dgm:prSet presAssocID="{EE2AF509-9E44-4ED9-B7E5-5519E72119B6}" presName="background2" presStyleLbl="node2" presStyleIdx="1" presStyleCnt="3"/>
      <dgm:spPr/>
    </dgm:pt>
    <dgm:pt modelId="{D135DCD6-9C1E-4D86-B2AB-6F6D75461BC4}" type="pres">
      <dgm:prSet presAssocID="{EE2AF509-9E44-4ED9-B7E5-5519E72119B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339822-DC06-4111-A269-7F3462391BCE}" type="pres">
      <dgm:prSet presAssocID="{EE2AF509-9E44-4ED9-B7E5-5519E72119B6}" presName="hierChild3" presStyleCnt="0"/>
      <dgm:spPr/>
    </dgm:pt>
    <dgm:pt modelId="{ED1474C7-798C-4F69-BE3F-E3F048748D79}" type="pres">
      <dgm:prSet presAssocID="{693B6D54-C2BA-43FC-AACD-63AD7B19138D}" presName="Name10" presStyleLbl="parChTrans1D2" presStyleIdx="2" presStyleCnt="3"/>
      <dgm:spPr/>
      <dgm:t>
        <a:bodyPr/>
        <a:lstStyle/>
        <a:p>
          <a:endParaRPr lang="en-US"/>
        </a:p>
      </dgm:t>
    </dgm:pt>
    <dgm:pt modelId="{780646EF-C6C4-4420-AE18-6BBFB38FBDD3}" type="pres">
      <dgm:prSet presAssocID="{1DCCB597-E216-4DE7-83CE-9862F3D4A617}" presName="hierRoot2" presStyleCnt="0"/>
      <dgm:spPr/>
    </dgm:pt>
    <dgm:pt modelId="{36C5790D-0AF2-4FC9-A515-984D55DDD1EC}" type="pres">
      <dgm:prSet presAssocID="{1DCCB597-E216-4DE7-83CE-9862F3D4A617}" presName="composite2" presStyleCnt="0"/>
      <dgm:spPr/>
    </dgm:pt>
    <dgm:pt modelId="{B8424D2F-6B88-4ED7-9D30-37441FAB0263}" type="pres">
      <dgm:prSet presAssocID="{1DCCB597-E216-4DE7-83CE-9862F3D4A617}" presName="background2" presStyleLbl="node2" presStyleIdx="2" presStyleCnt="3"/>
      <dgm:spPr/>
    </dgm:pt>
    <dgm:pt modelId="{40C019A2-E756-4222-9978-B2457607AB72}" type="pres">
      <dgm:prSet presAssocID="{1DCCB597-E216-4DE7-83CE-9862F3D4A61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88178F-6492-477F-A781-C958C176C80B}" type="pres">
      <dgm:prSet presAssocID="{1DCCB597-E216-4DE7-83CE-9862F3D4A617}" presName="hierChild3" presStyleCnt="0"/>
      <dgm:spPr/>
    </dgm:pt>
  </dgm:ptLst>
  <dgm:cxnLst>
    <dgm:cxn modelId="{4E75742C-76F5-A14F-989B-B4AC691EBD94}" type="presOf" srcId="{693B6D54-C2BA-43FC-AACD-63AD7B19138D}" destId="{ED1474C7-798C-4F69-BE3F-E3F048748D79}" srcOrd="0" destOrd="0" presId="urn:microsoft.com/office/officeart/2005/8/layout/hierarchy1"/>
    <dgm:cxn modelId="{33C0BCBD-1939-5242-A054-9A323F8EA202}" type="presOf" srcId="{5D3C1C0E-DF67-4B43-9C2E-085FF95D3DE8}" destId="{53434EB1-6887-454C-96AB-7BD984539045}" srcOrd="0" destOrd="0" presId="urn:microsoft.com/office/officeart/2005/8/layout/hierarchy1"/>
    <dgm:cxn modelId="{0A5A27E6-6099-2A47-9A94-0F74D6A83493}" type="presOf" srcId="{1DCCB597-E216-4DE7-83CE-9862F3D4A617}" destId="{40C019A2-E756-4222-9978-B2457607AB72}" srcOrd="0" destOrd="0" presId="urn:microsoft.com/office/officeart/2005/8/layout/hierarchy1"/>
    <dgm:cxn modelId="{8D32AA6D-23B2-7941-9159-0FA4EDD44A2E}" type="presOf" srcId="{D34DC3F8-15E5-4BC0-A55C-CAD74262BAD1}" destId="{5E311681-0476-4FB1-82C2-7F4A01378350}" srcOrd="0" destOrd="0" presId="urn:microsoft.com/office/officeart/2005/8/layout/hierarchy1"/>
    <dgm:cxn modelId="{52F73C37-CE16-4C88-B005-9B993C15997B}" srcId="{58076DA3-AF76-4677-A9E0-C6D606CB85C8}" destId="{1DCCB597-E216-4DE7-83CE-9862F3D4A617}" srcOrd="2" destOrd="0" parTransId="{693B6D54-C2BA-43FC-AACD-63AD7B19138D}" sibTransId="{C72135CD-FE2E-477E-982F-FE22C81F1A26}"/>
    <dgm:cxn modelId="{549E14DF-E82F-443C-87C1-584692FCD97E}" srcId="{58076DA3-AF76-4677-A9E0-C6D606CB85C8}" destId="{D34DC3F8-15E5-4BC0-A55C-CAD74262BAD1}" srcOrd="0" destOrd="0" parTransId="{2DCC62A7-5F26-4899-9864-DC3727B812F3}" sibTransId="{1A9F6629-66A4-40FB-9AB7-FA81A87079CF}"/>
    <dgm:cxn modelId="{93E02574-F353-744E-AD1C-6B47BD8E3D03}" type="presOf" srcId="{58076DA3-AF76-4677-A9E0-C6D606CB85C8}" destId="{4857CE37-67F9-479E-BB1C-D8A6423D27EA}" srcOrd="0" destOrd="0" presId="urn:microsoft.com/office/officeart/2005/8/layout/hierarchy1"/>
    <dgm:cxn modelId="{0B6B6B18-F37C-4A9B-8B2C-E1FC0060A88A}" srcId="{5D3C1C0E-DF67-4B43-9C2E-085FF95D3DE8}" destId="{58076DA3-AF76-4677-A9E0-C6D606CB85C8}" srcOrd="0" destOrd="0" parTransId="{D61AA506-6DC5-4DD6-91A7-29ED57730C3E}" sibTransId="{27FAF2CB-F049-42A1-8508-FCDB8884A229}"/>
    <dgm:cxn modelId="{5C26F8F2-ED2F-F447-A443-6EE45DD634AB}" type="presOf" srcId="{EE2AF509-9E44-4ED9-B7E5-5519E72119B6}" destId="{D135DCD6-9C1E-4D86-B2AB-6F6D75461BC4}" srcOrd="0" destOrd="0" presId="urn:microsoft.com/office/officeart/2005/8/layout/hierarchy1"/>
    <dgm:cxn modelId="{1985D9A8-6335-414C-B32E-C7CD2E2BFC9A}" type="presOf" srcId="{ADBAFBD8-341B-4EF9-91DC-F23E0D9F25EF}" destId="{23C31294-518D-4807-ADC0-8F4546E7DAD8}" srcOrd="0" destOrd="0" presId="urn:microsoft.com/office/officeart/2005/8/layout/hierarchy1"/>
    <dgm:cxn modelId="{E9D9FDC9-61D1-4C46-98F9-9E476B46F589}" type="presOf" srcId="{2DCC62A7-5F26-4899-9864-DC3727B812F3}" destId="{D856E8DE-1CFD-4621-AB82-BD5734A30E4D}" srcOrd="0" destOrd="0" presId="urn:microsoft.com/office/officeart/2005/8/layout/hierarchy1"/>
    <dgm:cxn modelId="{ABF9EA6B-A103-481A-933A-31637C704715}" srcId="{58076DA3-AF76-4677-A9E0-C6D606CB85C8}" destId="{EE2AF509-9E44-4ED9-B7E5-5519E72119B6}" srcOrd="1" destOrd="0" parTransId="{ADBAFBD8-341B-4EF9-91DC-F23E0D9F25EF}" sibTransId="{CB0E59C0-9AE0-4911-926D-F5978FBEF237}"/>
    <dgm:cxn modelId="{D47534E5-21C9-5B45-ABC4-EE04E4893457}" type="presParOf" srcId="{53434EB1-6887-454C-96AB-7BD984539045}" destId="{385CC41F-2D31-4EB1-9B38-AF22DF502A65}" srcOrd="0" destOrd="0" presId="urn:microsoft.com/office/officeart/2005/8/layout/hierarchy1"/>
    <dgm:cxn modelId="{93D43AEF-D178-2C42-8CD5-1E70EB82CDF4}" type="presParOf" srcId="{385CC41F-2D31-4EB1-9B38-AF22DF502A65}" destId="{F9ACCE9E-8A93-4696-8E73-120DF21CDCF7}" srcOrd="0" destOrd="0" presId="urn:microsoft.com/office/officeart/2005/8/layout/hierarchy1"/>
    <dgm:cxn modelId="{9A900282-AC90-7348-9C49-D782A94429D8}" type="presParOf" srcId="{F9ACCE9E-8A93-4696-8E73-120DF21CDCF7}" destId="{0CA3942B-E3BD-4A90-9263-EF0C75D03E2A}" srcOrd="0" destOrd="0" presId="urn:microsoft.com/office/officeart/2005/8/layout/hierarchy1"/>
    <dgm:cxn modelId="{9D4BF5C7-13D7-1145-82FE-5DF575407761}" type="presParOf" srcId="{F9ACCE9E-8A93-4696-8E73-120DF21CDCF7}" destId="{4857CE37-67F9-479E-BB1C-D8A6423D27EA}" srcOrd="1" destOrd="0" presId="urn:microsoft.com/office/officeart/2005/8/layout/hierarchy1"/>
    <dgm:cxn modelId="{7C3DD007-2D35-0D40-AC1F-D614E2376E0F}" type="presParOf" srcId="{385CC41F-2D31-4EB1-9B38-AF22DF502A65}" destId="{23A551F6-B940-4DAB-855C-DCF498200B56}" srcOrd="1" destOrd="0" presId="urn:microsoft.com/office/officeart/2005/8/layout/hierarchy1"/>
    <dgm:cxn modelId="{027EBE20-9EC7-F845-BC30-49857B80158D}" type="presParOf" srcId="{23A551F6-B940-4DAB-855C-DCF498200B56}" destId="{D856E8DE-1CFD-4621-AB82-BD5734A30E4D}" srcOrd="0" destOrd="0" presId="urn:microsoft.com/office/officeart/2005/8/layout/hierarchy1"/>
    <dgm:cxn modelId="{64DE88D2-2069-8342-AB5C-F2B2657D246D}" type="presParOf" srcId="{23A551F6-B940-4DAB-855C-DCF498200B56}" destId="{2EA35F1D-6079-4FE8-98F4-A53666F8126A}" srcOrd="1" destOrd="0" presId="urn:microsoft.com/office/officeart/2005/8/layout/hierarchy1"/>
    <dgm:cxn modelId="{ABB8C352-A2D3-394F-B023-B239EA95845A}" type="presParOf" srcId="{2EA35F1D-6079-4FE8-98F4-A53666F8126A}" destId="{D76CB284-3876-4B87-90B3-321E01B22B3F}" srcOrd="0" destOrd="0" presId="urn:microsoft.com/office/officeart/2005/8/layout/hierarchy1"/>
    <dgm:cxn modelId="{BC3428CA-A6C6-0049-922D-7D7CB070F08C}" type="presParOf" srcId="{D76CB284-3876-4B87-90B3-321E01B22B3F}" destId="{C5FA8301-BC79-4785-87BA-2F2268BCCB2F}" srcOrd="0" destOrd="0" presId="urn:microsoft.com/office/officeart/2005/8/layout/hierarchy1"/>
    <dgm:cxn modelId="{0EBACE78-7C30-7D4D-913D-31CC51FA5FD1}" type="presParOf" srcId="{D76CB284-3876-4B87-90B3-321E01B22B3F}" destId="{5E311681-0476-4FB1-82C2-7F4A01378350}" srcOrd="1" destOrd="0" presId="urn:microsoft.com/office/officeart/2005/8/layout/hierarchy1"/>
    <dgm:cxn modelId="{3A89FF6B-21D0-9340-9DAB-FBE393A22EB0}" type="presParOf" srcId="{2EA35F1D-6079-4FE8-98F4-A53666F8126A}" destId="{5226F22D-97E9-4F9D-BEC0-198A9CE035C6}" srcOrd="1" destOrd="0" presId="urn:microsoft.com/office/officeart/2005/8/layout/hierarchy1"/>
    <dgm:cxn modelId="{6B687600-2C0B-2A4D-A55B-1E7E7CD72291}" type="presParOf" srcId="{23A551F6-B940-4DAB-855C-DCF498200B56}" destId="{23C31294-518D-4807-ADC0-8F4546E7DAD8}" srcOrd="2" destOrd="0" presId="urn:microsoft.com/office/officeart/2005/8/layout/hierarchy1"/>
    <dgm:cxn modelId="{EC90A2F9-CEAD-0346-98C0-3C0CC922A38D}" type="presParOf" srcId="{23A551F6-B940-4DAB-855C-DCF498200B56}" destId="{D02F94A6-C856-450C-BAB9-ED86250256B5}" srcOrd="3" destOrd="0" presId="urn:microsoft.com/office/officeart/2005/8/layout/hierarchy1"/>
    <dgm:cxn modelId="{385507D8-0523-8B41-8AA1-E40F672F3066}" type="presParOf" srcId="{D02F94A6-C856-450C-BAB9-ED86250256B5}" destId="{0A403F14-F4C5-4B63-8F96-80089CAD7551}" srcOrd="0" destOrd="0" presId="urn:microsoft.com/office/officeart/2005/8/layout/hierarchy1"/>
    <dgm:cxn modelId="{7EB15583-CC8B-9A48-9CAE-D0EBEAAE9F4D}" type="presParOf" srcId="{0A403F14-F4C5-4B63-8F96-80089CAD7551}" destId="{FA97E3B6-CA9D-42C1-B7EA-77CC70A82C31}" srcOrd="0" destOrd="0" presId="urn:microsoft.com/office/officeart/2005/8/layout/hierarchy1"/>
    <dgm:cxn modelId="{AD87947A-BF78-6C45-B361-3E892DE2A96B}" type="presParOf" srcId="{0A403F14-F4C5-4B63-8F96-80089CAD7551}" destId="{D135DCD6-9C1E-4D86-B2AB-6F6D75461BC4}" srcOrd="1" destOrd="0" presId="urn:microsoft.com/office/officeart/2005/8/layout/hierarchy1"/>
    <dgm:cxn modelId="{1A094AB6-E922-F446-BBB2-58B9C1C62F88}" type="presParOf" srcId="{D02F94A6-C856-450C-BAB9-ED86250256B5}" destId="{93339822-DC06-4111-A269-7F3462391BCE}" srcOrd="1" destOrd="0" presId="urn:microsoft.com/office/officeart/2005/8/layout/hierarchy1"/>
    <dgm:cxn modelId="{750C84A6-0633-F14C-A261-716E0FCB5273}" type="presParOf" srcId="{23A551F6-B940-4DAB-855C-DCF498200B56}" destId="{ED1474C7-798C-4F69-BE3F-E3F048748D79}" srcOrd="4" destOrd="0" presId="urn:microsoft.com/office/officeart/2005/8/layout/hierarchy1"/>
    <dgm:cxn modelId="{4F2C319D-4C1A-B24A-8A5D-F3F2B0B35182}" type="presParOf" srcId="{23A551F6-B940-4DAB-855C-DCF498200B56}" destId="{780646EF-C6C4-4420-AE18-6BBFB38FBDD3}" srcOrd="5" destOrd="0" presId="urn:microsoft.com/office/officeart/2005/8/layout/hierarchy1"/>
    <dgm:cxn modelId="{6D4322E5-90F0-234A-B7BD-7F175F7A1E5E}" type="presParOf" srcId="{780646EF-C6C4-4420-AE18-6BBFB38FBDD3}" destId="{36C5790D-0AF2-4FC9-A515-984D55DDD1EC}" srcOrd="0" destOrd="0" presId="urn:microsoft.com/office/officeart/2005/8/layout/hierarchy1"/>
    <dgm:cxn modelId="{69353576-B822-3745-B68A-72234D7A7E1A}" type="presParOf" srcId="{36C5790D-0AF2-4FC9-A515-984D55DDD1EC}" destId="{B8424D2F-6B88-4ED7-9D30-37441FAB0263}" srcOrd="0" destOrd="0" presId="urn:microsoft.com/office/officeart/2005/8/layout/hierarchy1"/>
    <dgm:cxn modelId="{2A1054DD-8DD8-EC49-B9F6-4E119B335F70}" type="presParOf" srcId="{36C5790D-0AF2-4FC9-A515-984D55DDD1EC}" destId="{40C019A2-E756-4222-9978-B2457607AB72}" srcOrd="1" destOrd="0" presId="urn:microsoft.com/office/officeart/2005/8/layout/hierarchy1"/>
    <dgm:cxn modelId="{27549248-8CEB-F948-AF79-70A60FD6D6AC}" type="presParOf" srcId="{780646EF-C6C4-4420-AE18-6BBFB38FBDD3}" destId="{4A88178F-6492-477F-A781-C958C176C80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3C1C0E-DF67-4B43-9C2E-085FF95D3DE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076DA3-AF76-4677-A9E0-C6D606CB85C8}">
      <dgm:prSet phldrT="[Text]"/>
      <dgm:spPr/>
      <dgm:t>
        <a:bodyPr/>
        <a:lstStyle/>
        <a:p>
          <a:r>
            <a:rPr lang="en-US" dirty="0" smtClean="0"/>
            <a:t>Schedule</a:t>
          </a:r>
          <a:endParaRPr lang="en-US" dirty="0"/>
        </a:p>
      </dgm:t>
    </dgm:pt>
    <dgm:pt modelId="{D61AA506-6DC5-4DD6-91A7-29ED57730C3E}" type="parTrans" cxnId="{0B6B6B18-F37C-4A9B-8B2C-E1FC0060A88A}">
      <dgm:prSet/>
      <dgm:spPr/>
      <dgm:t>
        <a:bodyPr/>
        <a:lstStyle/>
        <a:p>
          <a:endParaRPr lang="en-US"/>
        </a:p>
      </dgm:t>
    </dgm:pt>
    <dgm:pt modelId="{27FAF2CB-F049-42A1-8508-FCDB8884A229}" type="sibTrans" cxnId="{0B6B6B18-F37C-4A9B-8B2C-E1FC0060A88A}">
      <dgm:prSet/>
      <dgm:spPr/>
      <dgm:t>
        <a:bodyPr/>
        <a:lstStyle/>
        <a:p>
          <a:endParaRPr lang="en-US"/>
        </a:p>
      </dgm:t>
    </dgm:pt>
    <dgm:pt modelId="{D34DC3F8-15E5-4BC0-A55C-CAD74262BAD1}">
      <dgm:prSet phldrT="[Text]"/>
      <dgm:spPr/>
      <dgm:t>
        <a:bodyPr/>
        <a:lstStyle/>
        <a:p>
          <a:r>
            <a:rPr lang="en-US" dirty="0" smtClean="0"/>
            <a:t>Evaluate Scenario </a:t>
          </a:r>
          <a:r>
            <a:rPr lang="en-US" dirty="0" smtClean="0"/>
            <a:t>1</a:t>
          </a:r>
        </a:p>
        <a:p>
          <a:r>
            <a:rPr lang="en-US" dirty="0" smtClean="0"/>
            <a:t>10am-3pm</a:t>
          </a:r>
        </a:p>
        <a:p>
          <a:r>
            <a:rPr lang="en-US" dirty="0" smtClean="0"/>
            <a:t>p</a:t>
          </a:r>
          <a:r>
            <a:rPr lang="en-US" baseline="-25000" dirty="0" smtClean="0"/>
            <a:t>1</a:t>
          </a:r>
          <a:r>
            <a:rPr lang="en-US" baseline="0" dirty="0" smtClean="0"/>
            <a:t> = 1/3</a:t>
          </a:r>
          <a:endParaRPr lang="en-US" dirty="0"/>
        </a:p>
      </dgm:t>
    </dgm:pt>
    <dgm:pt modelId="{1A9F6629-66A4-40FB-9AB7-FA81A87079CF}" type="sibTrans" cxnId="{549E14DF-E82F-443C-87C1-584692FCD97E}">
      <dgm:prSet/>
      <dgm:spPr/>
      <dgm:t>
        <a:bodyPr/>
        <a:lstStyle/>
        <a:p>
          <a:endParaRPr lang="en-US"/>
        </a:p>
      </dgm:t>
    </dgm:pt>
    <dgm:pt modelId="{2DCC62A7-5F26-4899-9864-DC3727B812F3}" type="parTrans" cxnId="{549E14DF-E82F-443C-87C1-584692FCD97E}">
      <dgm:prSet/>
      <dgm:spPr/>
      <dgm:t>
        <a:bodyPr/>
        <a:lstStyle/>
        <a:p>
          <a:endParaRPr lang="en-US"/>
        </a:p>
      </dgm:t>
    </dgm:pt>
    <dgm:pt modelId="{1DCCB597-E216-4DE7-83CE-9862F3D4A617}">
      <dgm:prSet phldrT="[Text]"/>
      <dgm:spPr/>
      <dgm:t>
        <a:bodyPr/>
        <a:lstStyle/>
        <a:p>
          <a:r>
            <a:rPr lang="en-US" dirty="0" smtClean="0"/>
            <a:t>Evaluate Scenario </a:t>
          </a:r>
          <a:r>
            <a:rPr lang="en-US" dirty="0" smtClean="0"/>
            <a:t>3</a:t>
          </a:r>
        </a:p>
        <a:p>
          <a:r>
            <a:rPr lang="en-US" dirty="0" smtClean="0"/>
            <a:t>2pm-7pm</a:t>
          </a:r>
        </a:p>
        <a:p>
          <a:r>
            <a:rPr lang="en-US" smtClean="0"/>
            <a:t>p</a:t>
          </a:r>
          <a:r>
            <a:rPr lang="en-US" baseline="-25000" smtClean="0"/>
            <a:t>1</a:t>
          </a:r>
          <a:r>
            <a:rPr lang="en-US" baseline="0" smtClean="0"/>
            <a:t> </a:t>
          </a:r>
          <a:r>
            <a:rPr lang="en-US" baseline="0" dirty="0" smtClean="0"/>
            <a:t>= 1/3</a:t>
          </a:r>
          <a:endParaRPr lang="en-US" dirty="0"/>
        </a:p>
      </dgm:t>
    </dgm:pt>
    <dgm:pt modelId="{693B6D54-C2BA-43FC-AACD-63AD7B19138D}" type="parTrans" cxnId="{52F73C37-CE16-4C88-B005-9B993C15997B}">
      <dgm:prSet/>
      <dgm:spPr/>
      <dgm:t>
        <a:bodyPr/>
        <a:lstStyle/>
        <a:p>
          <a:endParaRPr lang="en-US"/>
        </a:p>
      </dgm:t>
    </dgm:pt>
    <dgm:pt modelId="{C72135CD-FE2E-477E-982F-FE22C81F1A26}" type="sibTrans" cxnId="{52F73C37-CE16-4C88-B005-9B993C15997B}">
      <dgm:prSet/>
      <dgm:spPr/>
      <dgm:t>
        <a:bodyPr/>
        <a:lstStyle/>
        <a:p>
          <a:endParaRPr lang="en-US"/>
        </a:p>
      </dgm:t>
    </dgm:pt>
    <dgm:pt modelId="{EE2AF509-9E44-4ED9-B7E5-5519E72119B6}">
      <dgm:prSet phldrT="[Text]"/>
      <dgm:spPr/>
      <dgm:t>
        <a:bodyPr/>
        <a:lstStyle/>
        <a:p>
          <a:r>
            <a:rPr lang="en-US" dirty="0" smtClean="0"/>
            <a:t>Evaluate Scenario 2</a:t>
          </a:r>
        </a:p>
        <a:p>
          <a:r>
            <a:rPr lang="en-US" dirty="0" smtClean="0"/>
            <a:t>12pm-5pm</a:t>
          </a:r>
        </a:p>
        <a:p>
          <a:r>
            <a:rPr lang="en-US" dirty="0" smtClean="0"/>
            <a:t>p</a:t>
          </a:r>
          <a:r>
            <a:rPr lang="en-US" baseline="-25000" dirty="0" smtClean="0"/>
            <a:t>1</a:t>
          </a:r>
          <a:r>
            <a:rPr lang="en-US" baseline="0" dirty="0" smtClean="0"/>
            <a:t> = 1/3</a:t>
          </a:r>
          <a:endParaRPr lang="en-US" dirty="0"/>
        </a:p>
      </dgm:t>
    </dgm:pt>
    <dgm:pt modelId="{ADBAFBD8-341B-4EF9-91DC-F23E0D9F25EF}" type="parTrans" cxnId="{ABF9EA6B-A103-481A-933A-31637C704715}">
      <dgm:prSet/>
      <dgm:spPr/>
      <dgm:t>
        <a:bodyPr/>
        <a:lstStyle/>
        <a:p>
          <a:endParaRPr lang="en-US"/>
        </a:p>
      </dgm:t>
    </dgm:pt>
    <dgm:pt modelId="{CB0E59C0-9AE0-4911-926D-F5978FBEF237}" type="sibTrans" cxnId="{ABF9EA6B-A103-481A-933A-31637C704715}">
      <dgm:prSet/>
      <dgm:spPr/>
      <dgm:t>
        <a:bodyPr/>
        <a:lstStyle/>
        <a:p>
          <a:endParaRPr lang="en-US"/>
        </a:p>
      </dgm:t>
    </dgm:pt>
    <dgm:pt modelId="{53434EB1-6887-454C-96AB-7BD984539045}" type="pres">
      <dgm:prSet presAssocID="{5D3C1C0E-DF67-4B43-9C2E-085FF95D3D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85CC41F-2D31-4EB1-9B38-AF22DF502A65}" type="pres">
      <dgm:prSet presAssocID="{58076DA3-AF76-4677-A9E0-C6D606CB85C8}" presName="hierRoot1" presStyleCnt="0"/>
      <dgm:spPr/>
    </dgm:pt>
    <dgm:pt modelId="{F9ACCE9E-8A93-4696-8E73-120DF21CDCF7}" type="pres">
      <dgm:prSet presAssocID="{58076DA3-AF76-4677-A9E0-C6D606CB85C8}" presName="composite" presStyleCnt="0"/>
      <dgm:spPr/>
    </dgm:pt>
    <dgm:pt modelId="{0CA3942B-E3BD-4A90-9263-EF0C75D03E2A}" type="pres">
      <dgm:prSet presAssocID="{58076DA3-AF76-4677-A9E0-C6D606CB85C8}" presName="background" presStyleLbl="node0" presStyleIdx="0" presStyleCnt="1"/>
      <dgm:spPr/>
    </dgm:pt>
    <dgm:pt modelId="{4857CE37-67F9-479E-BB1C-D8A6423D27EA}" type="pres">
      <dgm:prSet presAssocID="{58076DA3-AF76-4677-A9E0-C6D606CB85C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A551F6-B940-4DAB-855C-DCF498200B56}" type="pres">
      <dgm:prSet presAssocID="{58076DA3-AF76-4677-A9E0-C6D606CB85C8}" presName="hierChild2" presStyleCnt="0"/>
      <dgm:spPr/>
    </dgm:pt>
    <dgm:pt modelId="{D856E8DE-1CFD-4621-AB82-BD5734A30E4D}" type="pres">
      <dgm:prSet presAssocID="{2DCC62A7-5F26-4899-9864-DC3727B812F3}" presName="Name10" presStyleLbl="parChTrans1D2" presStyleIdx="0" presStyleCnt="3"/>
      <dgm:spPr/>
      <dgm:t>
        <a:bodyPr/>
        <a:lstStyle/>
        <a:p>
          <a:endParaRPr lang="en-US"/>
        </a:p>
      </dgm:t>
    </dgm:pt>
    <dgm:pt modelId="{2EA35F1D-6079-4FE8-98F4-A53666F8126A}" type="pres">
      <dgm:prSet presAssocID="{D34DC3F8-15E5-4BC0-A55C-CAD74262BAD1}" presName="hierRoot2" presStyleCnt="0"/>
      <dgm:spPr/>
    </dgm:pt>
    <dgm:pt modelId="{D76CB284-3876-4B87-90B3-321E01B22B3F}" type="pres">
      <dgm:prSet presAssocID="{D34DC3F8-15E5-4BC0-A55C-CAD74262BAD1}" presName="composite2" presStyleCnt="0"/>
      <dgm:spPr/>
    </dgm:pt>
    <dgm:pt modelId="{C5FA8301-BC79-4785-87BA-2F2268BCCB2F}" type="pres">
      <dgm:prSet presAssocID="{D34DC3F8-15E5-4BC0-A55C-CAD74262BAD1}" presName="background2" presStyleLbl="node2" presStyleIdx="0" presStyleCnt="3"/>
      <dgm:spPr/>
    </dgm:pt>
    <dgm:pt modelId="{5E311681-0476-4FB1-82C2-7F4A01378350}" type="pres">
      <dgm:prSet presAssocID="{D34DC3F8-15E5-4BC0-A55C-CAD74262BAD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26F22D-97E9-4F9D-BEC0-198A9CE035C6}" type="pres">
      <dgm:prSet presAssocID="{D34DC3F8-15E5-4BC0-A55C-CAD74262BAD1}" presName="hierChild3" presStyleCnt="0"/>
      <dgm:spPr/>
    </dgm:pt>
    <dgm:pt modelId="{23C31294-518D-4807-ADC0-8F4546E7DAD8}" type="pres">
      <dgm:prSet presAssocID="{ADBAFBD8-341B-4EF9-91DC-F23E0D9F25E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D02F94A6-C856-450C-BAB9-ED86250256B5}" type="pres">
      <dgm:prSet presAssocID="{EE2AF509-9E44-4ED9-B7E5-5519E72119B6}" presName="hierRoot2" presStyleCnt="0"/>
      <dgm:spPr/>
    </dgm:pt>
    <dgm:pt modelId="{0A403F14-F4C5-4B63-8F96-80089CAD7551}" type="pres">
      <dgm:prSet presAssocID="{EE2AF509-9E44-4ED9-B7E5-5519E72119B6}" presName="composite2" presStyleCnt="0"/>
      <dgm:spPr/>
    </dgm:pt>
    <dgm:pt modelId="{FA97E3B6-CA9D-42C1-B7EA-77CC70A82C31}" type="pres">
      <dgm:prSet presAssocID="{EE2AF509-9E44-4ED9-B7E5-5519E72119B6}" presName="background2" presStyleLbl="node2" presStyleIdx="1" presStyleCnt="3"/>
      <dgm:spPr/>
    </dgm:pt>
    <dgm:pt modelId="{D135DCD6-9C1E-4D86-B2AB-6F6D75461BC4}" type="pres">
      <dgm:prSet presAssocID="{EE2AF509-9E44-4ED9-B7E5-5519E72119B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339822-DC06-4111-A269-7F3462391BCE}" type="pres">
      <dgm:prSet presAssocID="{EE2AF509-9E44-4ED9-B7E5-5519E72119B6}" presName="hierChild3" presStyleCnt="0"/>
      <dgm:spPr/>
    </dgm:pt>
    <dgm:pt modelId="{ED1474C7-798C-4F69-BE3F-E3F048748D79}" type="pres">
      <dgm:prSet presAssocID="{693B6D54-C2BA-43FC-AACD-63AD7B19138D}" presName="Name10" presStyleLbl="parChTrans1D2" presStyleIdx="2" presStyleCnt="3"/>
      <dgm:spPr/>
      <dgm:t>
        <a:bodyPr/>
        <a:lstStyle/>
        <a:p>
          <a:endParaRPr lang="en-US"/>
        </a:p>
      </dgm:t>
    </dgm:pt>
    <dgm:pt modelId="{780646EF-C6C4-4420-AE18-6BBFB38FBDD3}" type="pres">
      <dgm:prSet presAssocID="{1DCCB597-E216-4DE7-83CE-9862F3D4A617}" presName="hierRoot2" presStyleCnt="0"/>
      <dgm:spPr/>
    </dgm:pt>
    <dgm:pt modelId="{36C5790D-0AF2-4FC9-A515-984D55DDD1EC}" type="pres">
      <dgm:prSet presAssocID="{1DCCB597-E216-4DE7-83CE-9862F3D4A617}" presName="composite2" presStyleCnt="0"/>
      <dgm:spPr/>
    </dgm:pt>
    <dgm:pt modelId="{B8424D2F-6B88-4ED7-9D30-37441FAB0263}" type="pres">
      <dgm:prSet presAssocID="{1DCCB597-E216-4DE7-83CE-9862F3D4A617}" presName="background2" presStyleLbl="node2" presStyleIdx="2" presStyleCnt="3"/>
      <dgm:spPr/>
    </dgm:pt>
    <dgm:pt modelId="{40C019A2-E756-4222-9978-B2457607AB72}" type="pres">
      <dgm:prSet presAssocID="{1DCCB597-E216-4DE7-83CE-9862F3D4A61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88178F-6492-477F-A781-C958C176C80B}" type="pres">
      <dgm:prSet presAssocID="{1DCCB597-E216-4DE7-83CE-9862F3D4A617}" presName="hierChild3" presStyleCnt="0"/>
      <dgm:spPr/>
    </dgm:pt>
  </dgm:ptLst>
  <dgm:cxnLst>
    <dgm:cxn modelId="{C0BB1338-9135-D84D-B503-47C327E7F2F0}" type="presOf" srcId="{2DCC62A7-5F26-4899-9864-DC3727B812F3}" destId="{D856E8DE-1CFD-4621-AB82-BD5734A30E4D}" srcOrd="0" destOrd="0" presId="urn:microsoft.com/office/officeart/2005/8/layout/hierarchy1"/>
    <dgm:cxn modelId="{B021A1F0-549B-444B-BE9D-F9AA010A5594}" type="presOf" srcId="{1DCCB597-E216-4DE7-83CE-9862F3D4A617}" destId="{40C019A2-E756-4222-9978-B2457607AB72}" srcOrd="0" destOrd="0" presId="urn:microsoft.com/office/officeart/2005/8/layout/hierarchy1"/>
    <dgm:cxn modelId="{246AE68F-A03A-4E1E-9F3A-7B4010DA464C}" type="presOf" srcId="{5D3C1C0E-DF67-4B43-9C2E-085FF95D3DE8}" destId="{53434EB1-6887-454C-96AB-7BD984539045}" srcOrd="0" destOrd="0" presId="urn:microsoft.com/office/officeart/2005/8/layout/hierarchy1"/>
    <dgm:cxn modelId="{5A8EE2D4-7B9F-284C-AD2D-B2FF0A3B0043}" type="presOf" srcId="{ADBAFBD8-341B-4EF9-91DC-F23E0D9F25EF}" destId="{23C31294-518D-4807-ADC0-8F4546E7DAD8}" srcOrd="0" destOrd="0" presId="urn:microsoft.com/office/officeart/2005/8/layout/hierarchy1"/>
    <dgm:cxn modelId="{ABF9EA6B-A103-481A-933A-31637C704715}" srcId="{58076DA3-AF76-4677-A9E0-C6D606CB85C8}" destId="{EE2AF509-9E44-4ED9-B7E5-5519E72119B6}" srcOrd="1" destOrd="0" parTransId="{ADBAFBD8-341B-4EF9-91DC-F23E0D9F25EF}" sibTransId="{CB0E59C0-9AE0-4911-926D-F5978FBEF237}"/>
    <dgm:cxn modelId="{4CED8F80-A83C-F646-AC30-1EC4250A9072}" type="presOf" srcId="{58076DA3-AF76-4677-A9E0-C6D606CB85C8}" destId="{4857CE37-67F9-479E-BB1C-D8A6423D27EA}" srcOrd="0" destOrd="0" presId="urn:microsoft.com/office/officeart/2005/8/layout/hierarchy1"/>
    <dgm:cxn modelId="{52F73C37-CE16-4C88-B005-9B993C15997B}" srcId="{58076DA3-AF76-4677-A9E0-C6D606CB85C8}" destId="{1DCCB597-E216-4DE7-83CE-9862F3D4A617}" srcOrd="2" destOrd="0" parTransId="{693B6D54-C2BA-43FC-AACD-63AD7B19138D}" sibTransId="{C72135CD-FE2E-477E-982F-FE22C81F1A26}"/>
    <dgm:cxn modelId="{549E14DF-E82F-443C-87C1-584692FCD97E}" srcId="{58076DA3-AF76-4677-A9E0-C6D606CB85C8}" destId="{D34DC3F8-15E5-4BC0-A55C-CAD74262BAD1}" srcOrd="0" destOrd="0" parTransId="{2DCC62A7-5F26-4899-9864-DC3727B812F3}" sibTransId="{1A9F6629-66A4-40FB-9AB7-FA81A87079CF}"/>
    <dgm:cxn modelId="{0B6B6B18-F37C-4A9B-8B2C-E1FC0060A88A}" srcId="{5D3C1C0E-DF67-4B43-9C2E-085FF95D3DE8}" destId="{58076DA3-AF76-4677-A9E0-C6D606CB85C8}" srcOrd="0" destOrd="0" parTransId="{D61AA506-6DC5-4DD6-91A7-29ED57730C3E}" sibTransId="{27FAF2CB-F049-42A1-8508-FCDB8884A229}"/>
    <dgm:cxn modelId="{588B47CF-EF13-0741-A98D-155885DF69DA}" type="presOf" srcId="{EE2AF509-9E44-4ED9-B7E5-5519E72119B6}" destId="{D135DCD6-9C1E-4D86-B2AB-6F6D75461BC4}" srcOrd="0" destOrd="0" presId="urn:microsoft.com/office/officeart/2005/8/layout/hierarchy1"/>
    <dgm:cxn modelId="{97E328B6-2CB2-584D-8ACF-71377E4F1FC9}" type="presOf" srcId="{693B6D54-C2BA-43FC-AACD-63AD7B19138D}" destId="{ED1474C7-798C-4F69-BE3F-E3F048748D79}" srcOrd="0" destOrd="0" presId="urn:microsoft.com/office/officeart/2005/8/layout/hierarchy1"/>
    <dgm:cxn modelId="{742536D1-7712-854A-817C-5D9A3BBEA579}" type="presOf" srcId="{D34DC3F8-15E5-4BC0-A55C-CAD74262BAD1}" destId="{5E311681-0476-4FB1-82C2-7F4A01378350}" srcOrd="0" destOrd="0" presId="urn:microsoft.com/office/officeart/2005/8/layout/hierarchy1"/>
    <dgm:cxn modelId="{C6581BE1-BE1A-3340-B073-45AC8F980A5B}" type="presParOf" srcId="{53434EB1-6887-454C-96AB-7BD984539045}" destId="{385CC41F-2D31-4EB1-9B38-AF22DF502A65}" srcOrd="0" destOrd="0" presId="urn:microsoft.com/office/officeart/2005/8/layout/hierarchy1"/>
    <dgm:cxn modelId="{C56D4723-6F1C-4D4D-85E1-184AE84FB5A9}" type="presParOf" srcId="{385CC41F-2D31-4EB1-9B38-AF22DF502A65}" destId="{F9ACCE9E-8A93-4696-8E73-120DF21CDCF7}" srcOrd="0" destOrd="0" presId="urn:microsoft.com/office/officeart/2005/8/layout/hierarchy1"/>
    <dgm:cxn modelId="{F62EEBBE-90E1-AE4C-8770-DA41BBF3EAB4}" type="presParOf" srcId="{F9ACCE9E-8A93-4696-8E73-120DF21CDCF7}" destId="{0CA3942B-E3BD-4A90-9263-EF0C75D03E2A}" srcOrd="0" destOrd="0" presId="urn:microsoft.com/office/officeart/2005/8/layout/hierarchy1"/>
    <dgm:cxn modelId="{46C59459-4532-BB42-B9E5-B123B469090B}" type="presParOf" srcId="{F9ACCE9E-8A93-4696-8E73-120DF21CDCF7}" destId="{4857CE37-67F9-479E-BB1C-D8A6423D27EA}" srcOrd="1" destOrd="0" presId="urn:microsoft.com/office/officeart/2005/8/layout/hierarchy1"/>
    <dgm:cxn modelId="{33E4AA86-8A0D-E64D-BEF7-601C2AA49B34}" type="presParOf" srcId="{385CC41F-2D31-4EB1-9B38-AF22DF502A65}" destId="{23A551F6-B940-4DAB-855C-DCF498200B56}" srcOrd="1" destOrd="0" presId="urn:microsoft.com/office/officeart/2005/8/layout/hierarchy1"/>
    <dgm:cxn modelId="{C23DA7AF-36CE-7D49-835B-BAD60CE71825}" type="presParOf" srcId="{23A551F6-B940-4DAB-855C-DCF498200B56}" destId="{D856E8DE-1CFD-4621-AB82-BD5734A30E4D}" srcOrd="0" destOrd="0" presId="urn:microsoft.com/office/officeart/2005/8/layout/hierarchy1"/>
    <dgm:cxn modelId="{190A0D0C-C1CC-7941-8DC7-E7BA290AAB59}" type="presParOf" srcId="{23A551F6-B940-4DAB-855C-DCF498200B56}" destId="{2EA35F1D-6079-4FE8-98F4-A53666F8126A}" srcOrd="1" destOrd="0" presId="urn:microsoft.com/office/officeart/2005/8/layout/hierarchy1"/>
    <dgm:cxn modelId="{63A893FE-1A4F-B842-9D7E-3F0228D790AF}" type="presParOf" srcId="{2EA35F1D-6079-4FE8-98F4-A53666F8126A}" destId="{D76CB284-3876-4B87-90B3-321E01B22B3F}" srcOrd="0" destOrd="0" presId="urn:microsoft.com/office/officeart/2005/8/layout/hierarchy1"/>
    <dgm:cxn modelId="{38046ACA-60A6-FA4F-B1AE-25318237F181}" type="presParOf" srcId="{D76CB284-3876-4B87-90B3-321E01B22B3F}" destId="{C5FA8301-BC79-4785-87BA-2F2268BCCB2F}" srcOrd="0" destOrd="0" presId="urn:microsoft.com/office/officeart/2005/8/layout/hierarchy1"/>
    <dgm:cxn modelId="{F766D076-7F80-B44C-9906-DC4C47DB171A}" type="presParOf" srcId="{D76CB284-3876-4B87-90B3-321E01B22B3F}" destId="{5E311681-0476-4FB1-82C2-7F4A01378350}" srcOrd="1" destOrd="0" presId="urn:microsoft.com/office/officeart/2005/8/layout/hierarchy1"/>
    <dgm:cxn modelId="{B2150034-8506-7345-9943-91A4A3370A65}" type="presParOf" srcId="{2EA35F1D-6079-4FE8-98F4-A53666F8126A}" destId="{5226F22D-97E9-4F9D-BEC0-198A9CE035C6}" srcOrd="1" destOrd="0" presId="urn:microsoft.com/office/officeart/2005/8/layout/hierarchy1"/>
    <dgm:cxn modelId="{47E96B9F-7885-C142-A232-BB5B255E5F46}" type="presParOf" srcId="{23A551F6-B940-4DAB-855C-DCF498200B56}" destId="{23C31294-518D-4807-ADC0-8F4546E7DAD8}" srcOrd="2" destOrd="0" presId="urn:microsoft.com/office/officeart/2005/8/layout/hierarchy1"/>
    <dgm:cxn modelId="{555CBB81-E0F1-9444-A877-64F4BF38433B}" type="presParOf" srcId="{23A551F6-B940-4DAB-855C-DCF498200B56}" destId="{D02F94A6-C856-450C-BAB9-ED86250256B5}" srcOrd="3" destOrd="0" presId="urn:microsoft.com/office/officeart/2005/8/layout/hierarchy1"/>
    <dgm:cxn modelId="{7011CB16-E927-E644-BE77-B35C790FB08A}" type="presParOf" srcId="{D02F94A6-C856-450C-BAB9-ED86250256B5}" destId="{0A403F14-F4C5-4B63-8F96-80089CAD7551}" srcOrd="0" destOrd="0" presId="urn:microsoft.com/office/officeart/2005/8/layout/hierarchy1"/>
    <dgm:cxn modelId="{C052BFF5-FE5C-B040-AF1F-44DAED08CC41}" type="presParOf" srcId="{0A403F14-F4C5-4B63-8F96-80089CAD7551}" destId="{FA97E3B6-CA9D-42C1-B7EA-77CC70A82C31}" srcOrd="0" destOrd="0" presId="urn:microsoft.com/office/officeart/2005/8/layout/hierarchy1"/>
    <dgm:cxn modelId="{84232855-FE2E-D84A-BF1E-7E8A271A7FE2}" type="presParOf" srcId="{0A403F14-F4C5-4B63-8F96-80089CAD7551}" destId="{D135DCD6-9C1E-4D86-B2AB-6F6D75461BC4}" srcOrd="1" destOrd="0" presId="urn:microsoft.com/office/officeart/2005/8/layout/hierarchy1"/>
    <dgm:cxn modelId="{3FB8D1A4-6750-6C46-9EC4-A1302AC27425}" type="presParOf" srcId="{D02F94A6-C856-450C-BAB9-ED86250256B5}" destId="{93339822-DC06-4111-A269-7F3462391BCE}" srcOrd="1" destOrd="0" presId="urn:microsoft.com/office/officeart/2005/8/layout/hierarchy1"/>
    <dgm:cxn modelId="{9ED430F3-E217-C14F-93B7-41D9D916DC2C}" type="presParOf" srcId="{23A551F6-B940-4DAB-855C-DCF498200B56}" destId="{ED1474C7-798C-4F69-BE3F-E3F048748D79}" srcOrd="4" destOrd="0" presId="urn:microsoft.com/office/officeart/2005/8/layout/hierarchy1"/>
    <dgm:cxn modelId="{E31BA106-D644-DB40-BDAB-D7491F38D618}" type="presParOf" srcId="{23A551F6-B940-4DAB-855C-DCF498200B56}" destId="{780646EF-C6C4-4420-AE18-6BBFB38FBDD3}" srcOrd="5" destOrd="0" presId="urn:microsoft.com/office/officeart/2005/8/layout/hierarchy1"/>
    <dgm:cxn modelId="{D7F64BC9-190F-F54C-A552-09194C2F66AB}" type="presParOf" srcId="{780646EF-C6C4-4420-AE18-6BBFB38FBDD3}" destId="{36C5790D-0AF2-4FC9-A515-984D55DDD1EC}" srcOrd="0" destOrd="0" presId="urn:microsoft.com/office/officeart/2005/8/layout/hierarchy1"/>
    <dgm:cxn modelId="{757439F7-3F17-4A46-87A2-82A180B8A59A}" type="presParOf" srcId="{36C5790D-0AF2-4FC9-A515-984D55DDD1EC}" destId="{B8424D2F-6B88-4ED7-9D30-37441FAB0263}" srcOrd="0" destOrd="0" presId="urn:microsoft.com/office/officeart/2005/8/layout/hierarchy1"/>
    <dgm:cxn modelId="{31CD845C-88BF-EA45-A930-A62DDCAED62E}" type="presParOf" srcId="{36C5790D-0AF2-4FC9-A515-984D55DDD1EC}" destId="{40C019A2-E756-4222-9978-B2457607AB72}" srcOrd="1" destOrd="0" presId="urn:microsoft.com/office/officeart/2005/8/layout/hierarchy1"/>
    <dgm:cxn modelId="{884130AE-453C-1146-B26D-26FDF1C125AB}" type="presParOf" srcId="{780646EF-C6C4-4420-AE18-6BBFB38FBDD3}" destId="{4A88178F-6492-477F-A781-C958C176C80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3C1C0E-DF67-4B43-9C2E-085FF95D3DE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076DA3-AF76-4677-A9E0-C6D606CB85C8}">
      <dgm:prSet phldrT="[Text]"/>
      <dgm:spPr/>
      <dgm:t>
        <a:bodyPr/>
        <a:lstStyle/>
        <a:p>
          <a:r>
            <a:rPr lang="en-US" dirty="0" smtClean="0"/>
            <a:t>Schedule</a:t>
          </a:r>
          <a:endParaRPr lang="en-US" dirty="0"/>
        </a:p>
      </dgm:t>
    </dgm:pt>
    <dgm:pt modelId="{D61AA506-6DC5-4DD6-91A7-29ED57730C3E}" type="parTrans" cxnId="{0B6B6B18-F37C-4A9B-8B2C-E1FC0060A88A}">
      <dgm:prSet/>
      <dgm:spPr/>
      <dgm:t>
        <a:bodyPr/>
        <a:lstStyle/>
        <a:p>
          <a:endParaRPr lang="en-US"/>
        </a:p>
      </dgm:t>
    </dgm:pt>
    <dgm:pt modelId="{27FAF2CB-F049-42A1-8508-FCDB8884A229}" type="sibTrans" cxnId="{0B6B6B18-F37C-4A9B-8B2C-E1FC0060A88A}">
      <dgm:prSet/>
      <dgm:spPr/>
      <dgm:t>
        <a:bodyPr/>
        <a:lstStyle/>
        <a:p>
          <a:endParaRPr lang="en-US"/>
        </a:p>
      </dgm:t>
    </dgm:pt>
    <dgm:pt modelId="{D34DC3F8-15E5-4BC0-A55C-CAD74262BAD1}">
      <dgm:prSet phldrT="[Text]"/>
      <dgm:spPr/>
      <dgm:t>
        <a:bodyPr/>
        <a:lstStyle/>
        <a:p>
          <a:r>
            <a:rPr lang="en-US" dirty="0" smtClean="0"/>
            <a:t>Evaluate</a:t>
          </a:r>
          <a:endParaRPr lang="en-US" dirty="0"/>
        </a:p>
      </dgm:t>
    </dgm:pt>
    <dgm:pt modelId="{1A9F6629-66A4-40FB-9AB7-FA81A87079CF}" type="sibTrans" cxnId="{549E14DF-E82F-443C-87C1-584692FCD97E}">
      <dgm:prSet/>
      <dgm:spPr/>
      <dgm:t>
        <a:bodyPr/>
        <a:lstStyle/>
        <a:p>
          <a:endParaRPr lang="en-US"/>
        </a:p>
      </dgm:t>
    </dgm:pt>
    <dgm:pt modelId="{2DCC62A7-5F26-4899-9864-DC3727B812F3}" type="parTrans" cxnId="{549E14DF-E82F-443C-87C1-584692FCD97E}">
      <dgm:prSet/>
      <dgm:spPr/>
      <dgm:t>
        <a:bodyPr/>
        <a:lstStyle/>
        <a:p>
          <a:endParaRPr lang="en-US"/>
        </a:p>
      </dgm:t>
    </dgm:pt>
    <dgm:pt modelId="{53434EB1-6887-454C-96AB-7BD984539045}" type="pres">
      <dgm:prSet presAssocID="{5D3C1C0E-DF67-4B43-9C2E-085FF95D3D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85CC41F-2D31-4EB1-9B38-AF22DF502A65}" type="pres">
      <dgm:prSet presAssocID="{58076DA3-AF76-4677-A9E0-C6D606CB85C8}" presName="hierRoot1" presStyleCnt="0"/>
      <dgm:spPr/>
    </dgm:pt>
    <dgm:pt modelId="{F9ACCE9E-8A93-4696-8E73-120DF21CDCF7}" type="pres">
      <dgm:prSet presAssocID="{58076DA3-AF76-4677-A9E0-C6D606CB85C8}" presName="composite" presStyleCnt="0"/>
      <dgm:spPr/>
    </dgm:pt>
    <dgm:pt modelId="{0CA3942B-E3BD-4A90-9263-EF0C75D03E2A}" type="pres">
      <dgm:prSet presAssocID="{58076DA3-AF76-4677-A9E0-C6D606CB85C8}" presName="background" presStyleLbl="node0" presStyleIdx="0" presStyleCnt="1"/>
      <dgm:spPr/>
    </dgm:pt>
    <dgm:pt modelId="{4857CE37-67F9-479E-BB1C-D8A6423D27EA}" type="pres">
      <dgm:prSet presAssocID="{58076DA3-AF76-4677-A9E0-C6D606CB85C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A551F6-B940-4DAB-855C-DCF498200B56}" type="pres">
      <dgm:prSet presAssocID="{58076DA3-AF76-4677-A9E0-C6D606CB85C8}" presName="hierChild2" presStyleCnt="0"/>
      <dgm:spPr/>
    </dgm:pt>
    <dgm:pt modelId="{D856E8DE-1CFD-4621-AB82-BD5734A30E4D}" type="pres">
      <dgm:prSet presAssocID="{2DCC62A7-5F26-4899-9864-DC3727B812F3}" presName="Name10" presStyleLbl="parChTrans1D2" presStyleIdx="0" presStyleCnt="1"/>
      <dgm:spPr/>
      <dgm:t>
        <a:bodyPr/>
        <a:lstStyle/>
        <a:p>
          <a:endParaRPr lang="en-US"/>
        </a:p>
      </dgm:t>
    </dgm:pt>
    <dgm:pt modelId="{2EA35F1D-6079-4FE8-98F4-A53666F8126A}" type="pres">
      <dgm:prSet presAssocID="{D34DC3F8-15E5-4BC0-A55C-CAD74262BAD1}" presName="hierRoot2" presStyleCnt="0"/>
      <dgm:spPr/>
    </dgm:pt>
    <dgm:pt modelId="{D76CB284-3876-4B87-90B3-321E01B22B3F}" type="pres">
      <dgm:prSet presAssocID="{D34DC3F8-15E5-4BC0-A55C-CAD74262BAD1}" presName="composite2" presStyleCnt="0"/>
      <dgm:spPr/>
    </dgm:pt>
    <dgm:pt modelId="{C5FA8301-BC79-4785-87BA-2F2268BCCB2F}" type="pres">
      <dgm:prSet presAssocID="{D34DC3F8-15E5-4BC0-A55C-CAD74262BAD1}" presName="background2" presStyleLbl="node2" presStyleIdx="0" presStyleCnt="1"/>
      <dgm:spPr/>
    </dgm:pt>
    <dgm:pt modelId="{5E311681-0476-4FB1-82C2-7F4A01378350}" type="pres">
      <dgm:prSet presAssocID="{D34DC3F8-15E5-4BC0-A55C-CAD74262BAD1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26F22D-97E9-4F9D-BEC0-198A9CE035C6}" type="pres">
      <dgm:prSet presAssocID="{D34DC3F8-15E5-4BC0-A55C-CAD74262BAD1}" presName="hierChild3" presStyleCnt="0"/>
      <dgm:spPr/>
    </dgm:pt>
  </dgm:ptLst>
  <dgm:cxnLst>
    <dgm:cxn modelId="{29088691-259E-9540-8A89-8AC7A26D5930}" type="presOf" srcId="{D34DC3F8-15E5-4BC0-A55C-CAD74262BAD1}" destId="{5E311681-0476-4FB1-82C2-7F4A01378350}" srcOrd="0" destOrd="0" presId="urn:microsoft.com/office/officeart/2005/8/layout/hierarchy1"/>
    <dgm:cxn modelId="{53295D2F-52FE-394F-ADA9-B1B29A94D103}" type="presOf" srcId="{58076DA3-AF76-4677-A9E0-C6D606CB85C8}" destId="{4857CE37-67F9-479E-BB1C-D8A6423D27EA}" srcOrd="0" destOrd="0" presId="urn:microsoft.com/office/officeart/2005/8/layout/hierarchy1"/>
    <dgm:cxn modelId="{34673157-F2E4-DF4B-AD2A-3426E2B77B6D}" type="presOf" srcId="{2DCC62A7-5F26-4899-9864-DC3727B812F3}" destId="{D856E8DE-1CFD-4621-AB82-BD5734A30E4D}" srcOrd="0" destOrd="0" presId="urn:microsoft.com/office/officeart/2005/8/layout/hierarchy1"/>
    <dgm:cxn modelId="{0B6B6B18-F37C-4A9B-8B2C-E1FC0060A88A}" srcId="{5D3C1C0E-DF67-4B43-9C2E-085FF95D3DE8}" destId="{58076DA3-AF76-4677-A9E0-C6D606CB85C8}" srcOrd="0" destOrd="0" parTransId="{D61AA506-6DC5-4DD6-91A7-29ED57730C3E}" sibTransId="{27FAF2CB-F049-42A1-8508-FCDB8884A229}"/>
    <dgm:cxn modelId="{549E14DF-E82F-443C-87C1-584692FCD97E}" srcId="{58076DA3-AF76-4677-A9E0-C6D606CB85C8}" destId="{D34DC3F8-15E5-4BC0-A55C-CAD74262BAD1}" srcOrd="0" destOrd="0" parTransId="{2DCC62A7-5F26-4899-9864-DC3727B812F3}" sibTransId="{1A9F6629-66A4-40FB-9AB7-FA81A87079CF}"/>
    <dgm:cxn modelId="{3E72858D-265E-894F-BC54-6174161F7AE7}" type="presOf" srcId="{5D3C1C0E-DF67-4B43-9C2E-085FF95D3DE8}" destId="{53434EB1-6887-454C-96AB-7BD984539045}" srcOrd="0" destOrd="0" presId="urn:microsoft.com/office/officeart/2005/8/layout/hierarchy1"/>
    <dgm:cxn modelId="{0FF7E11B-AAEF-414C-9569-3656F77418D8}" type="presParOf" srcId="{53434EB1-6887-454C-96AB-7BD984539045}" destId="{385CC41F-2D31-4EB1-9B38-AF22DF502A65}" srcOrd="0" destOrd="0" presId="urn:microsoft.com/office/officeart/2005/8/layout/hierarchy1"/>
    <dgm:cxn modelId="{A7C13713-5886-3049-B9D8-07CB0F707B4D}" type="presParOf" srcId="{385CC41F-2D31-4EB1-9B38-AF22DF502A65}" destId="{F9ACCE9E-8A93-4696-8E73-120DF21CDCF7}" srcOrd="0" destOrd="0" presId="urn:microsoft.com/office/officeart/2005/8/layout/hierarchy1"/>
    <dgm:cxn modelId="{B5ACF4A9-A690-BD4F-9BF4-77042F7BEA9D}" type="presParOf" srcId="{F9ACCE9E-8A93-4696-8E73-120DF21CDCF7}" destId="{0CA3942B-E3BD-4A90-9263-EF0C75D03E2A}" srcOrd="0" destOrd="0" presId="urn:microsoft.com/office/officeart/2005/8/layout/hierarchy1"/>
    <dgm:cxn modelId="{FC1D6873-A3EF-1047-9FFD-6FA9F34EEFA6}" type="presParOf" srcId="{F9ACCE9E-8A93-4696-8E73-120DF21CDCF7}" destId="{4857CE37-67F9-479E-BB1C-D8A6423D27EA}" srcOrd="1" destOrd="0" presId="urn:microsoft.com/office/officeart/2005/8/layout/hierarchy1"/>
    <dgm:cxn modelId="{3436EAD6-E78F-EA4C-9DA3-A4496D34708A}" type="presParOf" srcId="{385CC41F-2D31-4EB1-9B38-AF22DF502A65}" destId="{23A551F6-B940-4DAB-855C-DCF498200B56}" srcOrd="1" destOrd="0" presId="urn:microsoft.com/office/officeart/2005/8/layout/hierarchy1"/>
    <dgm:cxn modelId="{010EBB01-0846-8240-907B-8A94AE9A76F6}" type="presParOf" srcId="{23A551F6-B940-4DAB-855C-DCF498200B56}" destId="{D856E8DE-1CFD-4621-AB82-BD5734A30E4D}" srcOrd="0" destOrd="0" presId="urn:microsoft.com/office/officeart/2005/8/layout/hierarchy1"/>
    <dgm:cxn modelId="{D325BCD5-849C-D24E-8356-790548DF1304}" type="presParOf" srcId="{23A551F6-B940-4DAB-855C-DCF498200B56}" destId="{2EA35F1D-6079-4FE8-98F4-A53666F8126A}" srcOrd="1" destOrd="0" presId="urn:microsoft.com/office/officeart/2005/8/layout/hierarchy1"/>
    <dgm:cxn modelId="{8CFED7E4-66BC-924B-9881-053468A5B483}" type="presParOf" srcId="{2EA35F1D-6079-4FE8-98F4-A53666F8126A}" destId="{D76CB284-3876-4B87-90B3-321E01B22B3F}" srcOrd="0" destOrd="0" presId="urn:microsoft.com/office/officeart/2005/8/layout/hierarchy1"/>
    <dgm:cxn modelId="{3E41DF42-6544-B642-819A-8505326B12A6}" type="presParOf" srcId="{D76CB284-3876-4B87-90B3-321E01B22B3F}" destId="{C5FA8301-BC79-4785-87BA-2F2268BCCB2F}" srcOrd="0" destOrd="0" presId="urn:microsoft.com/office/officeart/2005/8/layout/hierarchy1"/>
    <dgm:cxn modelId="{3615A82D-318D-9241-8877-6E06B3E2B393}" type="presParOf" srcId="{D76CB284-3876-4B87-90B3-321E01B22B3F}" destId="{5E311681-0476-4FB1-82C2-7F4A01378350}" srcOrd="1" destOrd="0" presId="urn:microsoft.com/office/officeart/2005/8/layout/hierarchy1"/>
    <dgm:cxn modelId="{CEF14FB8-A501-CF40-91AF-6EF08F69F300}" type="presParOf" srcId="{2EA35F1D-6079-4FE8-98F4-A53666F8126A}" destId="{5226F22D-97E9-4F9D-BEC0-198A9CE035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3C1C0E-DF67-4B43-9C2E-085FF95D3DE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076DA3-AF76-4677-A9E0-C6D606CB85C8}">
      <dgm:prSet phldrT="[Text]"/>
      <dgm:spPr/>
      <dgm:t>
        <a:bodyPr/>
        <a:lstStyle/>
        <a:p>
          <a:r>
            <a:rPr lang="en-US" dirty="0" smtClean="0"/>
            <a:t>Schedule</a:t>
          </a:r>
          <a:endParaRPr lang="en-US" dirty="0"/>
        </a:p>
      </dgm:t>
    </dgm:pt>
    <dgm:pt modelId="{D61AA506-6DC5-4DD6-91A7-29ED57730C3E}" type="parTrans" cxnId="{0B6B6B18-F37C-4A9B-8B2C-E1FC0060A88A}">
      <dgm:prSet/>
      <dgm:spPr/>
      <dgm:t>
        <a:bodyPr/>
        <a:lstStyle/>
        <a:p>
          <a:endParaRPr lang="en-US"/>
        </a:p>
      </dgm:t>
    </dgm:pt>
    <dgm:pt modelId="{27FAF2CB-F049-42A1-8508-FCDB8884A229}" type="sibTrans" cxnId="{0B6B6B18-F37C-4A9B-8B2C-E1FC0060A88A}">
      <dgm:prSet/>
      <dgm:spPr/>
      <dgm:t>
        <a:bodyPr/>
        <a:lstStyle/>
        <a:p>
          <a:endParaRPr lang="en-US"/>
        </a:p>
      </dgm:t>
    </dgm:pt>
    <dgm:pt modelId="{D34DC3F8-15E5-4BC0-A55C-CAD74262BAD1}">
      <dgm:prSet phldrT="[Text]"/>
      <dgm:spPr/>
      <dgm:t>
        <a:bodyPr/>
        <a:lstStyle/>
        <a:p>
          <a:r>
            <a:rPr lang="en-US" dirty="0" smtClean="0"/>
            <a:t>Evaluate</a:t>
          </a:r>
          <a:endParaRPr lang="en-US" dirty="0"/>
        </a:p>
      </dgm:t>
    </dgm:pt>
    <dgm:pt modelId="{1A9F6629-66A4-40FB-9AB7-FA81A87079CF}" type="sibTrans" cxnId="{549E14DF-E82F-443C-87C1-584692FCD97E}">
      <dgm:prSet/>
      <dgm:spPr/>
      <dgm:t>
        <a:bodyPr/>
        <a:lstStyle/>
        <a:p>
          <a:endParaRPr lang="en-US"/>
        </a:p>
      </dgm:t>
    </dgm:pt>
    <dgm:pt modelId="{2DCC62A7-5F26-4899-9864-DC3727B812F3}" type="parTrans" cxnId="{549E14DF-E82F-443C-87C1-584692FCD97E}">
      <dgm:prSet/>
      <dgm:spPr/>
      <dgm:t>
        <a:bodyPr/>
        <a:lstStyle/>
        <a:p>
          <a:endParaRPr lang="en-US"/>
        </a:p>
      </dgm:t>
    </dgm:pt>
    <dgm:pt modelId="{53434EB1-6887-454C-96AB-7BD984539045}" type="pres">
      <dgm:prSet presAssocID="{5D3C1C0E-DF67-4B43-9C2E-085FF95D3D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85CC41F-2D31-4EB1-9B38-AF22DF502A65}" type="pres">
      <dgm:prSet presAssocID="{58076DA3-AF76-4677-A9E0-C6D606CB85C8}" presName="hierRoot1" presStyleCnt="0"/>
      <dgm:spPr/>
    </dgm:pt>
    <dgm:pt modelId="{F9ACCE9E-8A93-4696-8E73-120DF21CDCF7}" type="pres">
      <dgm:prSet presAssocID="{58076DA3-AF76-4677-A9E0-C6D606CB85C8}" presName="composite" presStyleCnt="0"/>
      <dgm:spPr/>
    </dgm:pt>
    <dgm:pt modelId="{0CA3942B-E3BD-4A90-9263-EF0C75D03E2A}" type="pres">
      <dgm:prSet presAssocID="{58076DA3-AF76-4677-A9E0-C6D606CB85C8}" presName="background" presStyleLbl="node0" presStyleIdx="0" presStyleCnt="1"/>
      <dgm:spPr/>
    </dgm:pt>
    <dgm:pt modelId="{4857CE37-67F9-479E-BB1C-D8A6423D27EA}" type="pres">
      <dgm:prSet presAssocID="{58076DA3-AF76-4677-A9E0-C6D606CB85C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A551F6-B940-4DAB-855C-DCF498200B56}" type="pres">
      <dgm:prSet presAssocID="{58076DA3-AF76-4677-A9E0-C6D606CB85C8}" presName="hierChild2" presStyleCnt="0"/>
      <dgm:spPr/>
    </dgm:pt>
    <dgm:pt modelId="{D856E8DE-1CFD-4621-AB82-BD5734A30E4D}" type="pres">
      <dgm:prSet presAssocID="{2DCC62A7-5F26-4899-9864-DC3727B812F3}" presName="Name10" presStyleLbl="parChTrans1D2" presStyleIdx="0" presStyleCnt="1"/>
      <dgm:spPr/>
      <dgm:t>
        <a:bodyPr/>
        <a:lstStyle/>
        <a:p>
          <a:endParaRPr lang="en-US"/>
        </a:p>
      </dgm:t>
    </dgm:pt>
    <dgm:pt modelId="{2EA35F1D-6079-4FE8-98F4-A53666F8126A}" type="pres">
      <dgm:prSet presAssocID="{D34DC3F8-15E5-4BC0-A55C-CAD74262BAD1}" presName="hierRoot2" presStyleCnt="0"/>
      <dgm:spPr/>
    </dgm:pt>
    <dgm:pt modelId="{D76CB284-3876-4B87-90B3-321E01B22B3F}" type="pres">
      <dgm:prSet presAssocID="{D34DC3F8-15E5-4BC0-A55C-CAD74262BAD1}" presName="composite2" presStyleCnt="0"/>
      <dgm:spPr/>
    </dgm:pt>
    <dgm:pt modelId="{C5FA8301-BC79-4785-87BA-2F2268BCCB2F}" type="pres">
      <dgm:prSet presAssocID="{D34DC3F8-15E5-4BC0-A55C-CAD74262BAD1}" presName="background2" presStyleLbl="node2" presStyleIdx="0" presStyleCnt="1"/>
      <dgm:spPr/>
    </dgm:pt>
    <dgm:pt modelId="{5E311681-0476-4FB1-82C2-7F4A01378350}" type="pres">
      <dgm:prSet presAssocID="{D34DC3F8-15E5-4BC0-A55C-CAD74262BAD1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26F22D-97E9-4F9D-BEC0-198A9CE035C6}" type="pres">
      <dgm:prSet presAssocID="{D34DC3F8-15E5-4BC0-A55C-CAD74262BAD1}" presName="hierChild3" presStyleCnt="0"/>
      <dgm:spPr/>
    </dgm:pt>
  </dgm:ptLst>
  <dgm:cxnLst>
    <dgm:cxn modelId="{7AC1DBA9-07C4-4686-B6A6-9B2B78F77777}" type="presOf" srcId="{D34DC3F8-15E5-4BC0-A55C-CAD74262BAD1}" destId="{5E311681-0476-4FB1-82C2-7F4A01378350}" srcOrd="0" destOrd="0" presId="urn:microsoft.com/office/officeart/2005/8/layout/hierarchy1"/>
    <dgm:cxn modelId="{68D88F88-CAC3-4092-A644-1E2E71BDEEEE}" type="presOf" srcId="{5D3C1C0E-DF67-4B43-9C2E-085FF95D3DE8}" destId="{53434EB1-6887-454C-96AB-7BD984539045}" srcOrd="0" destOrd="0" presId="urn:microsoft.com/office/officeart/2005/8/layout/hierarchy1"/>
    <dgm:cxn modelId="{97805C77-5B3D-41BB-AFC1-850F6D113F5D}" type="presOf" srcId="{58076DA3-AF76-4677-A9E0-C6D606CB85C8}" destId="{4857CE37-67F9-479E-BB1C-D8A6423D27EA}" srcOrd="0" destOrd="0" presId="urn:microsoft.com/office/officeart/2005/8/layout/hierarchy1"/>
    <dgm:cxn modelId="{549E14DF-E82F-443C-87C1-584692FCD97E}" srcId="{58076DA3-AF76-4677-A9E0-C6D606CB85C8}" destId="{D34DC3F8-15E5-4BC0-A55C-CAD74262BAD1}" srcOrd="0" destOrd="0" parTransId="{2DCC62A7-5F26-4899-9864-DC3727B812F3}" sibTransId="{1A9F6629-66A4-40FB-9AB7-FA81A87079CF}"/>
    <dgm:cxn modelId="{0B6B6B18-F37C-4A9B-8B2C-E1FC0060A88A}" srcId="{5D3C1C0E-DF67-4B43-9C2E-085FF95D3DE8}" destId="{58076DA3-AF76-4677-A9E0-C6D606CB85C8}" srcOrd="0" destOrd="0" parTransId="{D61AA506-6DC5-4DD6-91A7-29ED57730C3E}" sibTransId="{27FAF2CB-F049-42A1-8508-FCDB8884A229}"/>
    <dgm:cxn modelId="{D17A887A-5C12-4533-B6D5-D51251AF738A}" type="presOf" srcId="{2DCC62A7-5F26-4899-9864-DC3727B812F3}" destId="{D856E8DE-1CFD-4621-AB82-BD5734A30E4D}" srcOrd="0" destOrd="0" presId="urn:microsoft.com/office/officeart/2005/8/layout/hierarchy1"/>
    <dgm:cxn modelId="{CFB767CB-AAED-403D-8711-D82B83BA9D9E}" type="presParOf" srcId="{53434EB1-6887-454C-96AB-7BD984539045}" destId="{385CC41F-2D31-4EB1-9B38-AF22DF502A65}" srcOrd="0" destOrd="0" presId="urn:microsoft.com/office/officeart/2005/8/layout/hierarchy1"/>
    <dgm:cxn modelId="{C442C544-6D7A-4E1B-8F32-64E64FFF4082}" type="presParOf" srcId="{385CC41F-2D31-4EB1-9B38-AF22DF502A65}" destId="{F9ACCE9E-8A93-4696-8E73-120DF21CDCF7}" srcOrd="0" destOrd="0" presId="urn:microsoft.com/office/officeart/2005/8/layout/hierarchy1"/>
    <dgm:cxn modelId="{7B6CF88D-4EA9-4BF1-A79D-08007A225FCE}" type="presParOf" srcId="{F9ACCE9E-8A93-4696-8E73-120DF21CDCF7}" destId="{0CA3942B-E3BD-4A90-9263-EF0C75D03E2A}" srcOrd="0" destOrd="0" presId="urn:microsoft.com/office/officeart/2005/8/layout/hierarchy1"/>
    <dgm:cxn modelId="{092824C3-AD37-4596-818C-EF46FC76B65A}" type="presParOf" srcId="{F9ACCE9E-8A93-4696-8E73-120DF21CDCF7}" destId="{4857CE37-67F9-479E-BB1C-D8A6423D27EA}" srcOrd="1" destOrd="0" presId="urn:microsoft.com/office/officeart/2005/8/layout/hierarchy1"/>
    <dgm:cxn modelId="{147EDE67-2116-42A1-AFB2-6EA3BB35ED59}" type="presParOf" srcId="{385CC41F-2D31-4EB1-9B38-AF22DF502A65}" destId="{23A551F6-B940-4DAB-855C-DCF498200B56}" srcOrd="1" destOrd="0" presId="urn:microsoft.com/office/officeart/2005/8/layout/hierarchy1"/>
    <dgm:cxn modelId="{0511FB00-1B08-4329-9D09-63DBF7370217}" type="presParOf" srcId="{23A551F6-B940-4DAB-855C-DCF498200B56}" destId="{D856E8DE-1CFD-4621-AB82-BD5734A30E4D}" srcOrd="0" destOrd="0" presId="urn:microsoft.com/office/officeart/2005/8/layout/hierarchy1"/>
    <dgm:cxn modelId="{F1273B91-9543-497F-8CF9-B6263DA2C3C9}" type="presParOf" srcId="{23A551F6-B940-4DAB-855C-DCF498200B56}" destId="{2EA35F1D-6079-4FE8-98F4-A53666F8126A}" srcOrd="1" destOrd="0" presId="urn:microsoft.com/office/officeart/2005/8/layout/hierarchy1"/>
    <dgm:cxn modelId="{63D0FF9A-7ECA-402E-B263-6089A437D44E}" type="presParOf" srcId="{2EA35F1D-6079-4FE8-98F4-A53666F8126A}" destId="{D76CB284-3876-4B87-90B3-321E01B22B3F}" srcOrd="0" destOrd="0" presId="urn:microsoft.com/office/officeart/2005/8/layout/hierarchy1"/>
    <dgm:cxn modelId="{A7E98D6A-CFC7-43D9-B34B-B5CE7D282A52}" type="presParOf" srcId="{D76CB284-3876-4B87-90B3-321E01B22B3F}" destId="{C5FA8301-BC79-4785-87BA-2F2268BCCB2F}" srcOrd="0" destOrd="0" presId="urn:microsoft.com/office/officeart/2005/8/layout/hierarchy1"/>
    <dgm:cxn modelId="{299BCE3A-4000-46BD-B332-901BA1574C09}" type="presParOf" srcId="{D76CB284-3876-4B87-90B3-321E01B22B3F}" destId="{5E311681-0476-4FB1-82C2-7F4A01378350}" srcOrd="1" destOrd="0" presId="urn:microsoft.com/office/officeart/2005/8/layout/hierarchy1"/>
    <dgm:cxn modelId="{87C9A03F-1419-4A3D-B6D0-08D675632942}" type="presParOf" srcId="{2EA35F1D-6079-4FE8-98F4-A53666F8126A}" destId="{5226F22D-97E9-4F9D-BEC0-198A9CE035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474C7-798C-4F69-BE3F-E3F048748D79}">
      <dsp:nvSpPr>
        <dsp:cNvPr id="0" name=""/>
        <dsp:cNvSpPr/>
      </dsp:nvSpPr>
      <dsp:spPr>
        <a:xfrm>
          <a:off x="2177653" y="1355315"/>
          <a:ext cx="1545431" cy="367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05"/>
              </a:lnTo>
              <a:lnTo>
                <a:pt x="1545431" y="250605"/>
              </a:lnTo>
              <a:lnTo>
                <a:pt x="1545431" y="3677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31294-518D-4807-ADC0-8F4546E7DAD8}">
      <dsp:nvSpPr>
        <dsp:cNvPr id="0" name=""/>
        <dsp:cNvSpPr/>
      </dsp:nvSpPr>
      <dsp:spPr>
        <a:xfrm>
          <a:off x="2131933" y="1355315"/>
          <a:ext cx="91440" cy="3677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77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6E8DE-1CFD-4621-AB82-BD5734A30E4D}">
      <dsp:nvSpPr>
        <dsp:cNvPr id="0" name=""/>
        <dsp:cNvSpPr/>
      </dsp:nvSpPr>
      <dsp:spPr>
        <a:xfrm>
          <a:off x="632221" y="1355315"/>
          <a:ext cx="1545431" cy="367742"/>
        </a:xfrm>
        <a:custGeom>
          <a:avLst/>
          <a:gdLst/>
          <a:ahLst/>
          <a:cxnLst/>
          <a:rect l="0" t="0" r="0" b="0"/>
          <a:pathLst>
            <a:path>
              <a:moveTo>
                <a:pt x="1545431" y="0"/>
              </a:moveTo>
              <a:lnTo>
                <a:pt x="1545431" y="250605"/>
              </a:lnTo>
              <a:lnTo>
                <a:pt x="0" y="250605"/>
              </a:lnTo>
              <a:lnTo>
                <a:pt x="0" y="3677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3942B-E3BD-4A90-9263-EF0C75D03E2A}">
      <dsp:nvSpPr>
        <dsp:cNvPr id="0" name=""/>
        <dsp:cNvSpPr/>
      </dsp:nvSpPr>
      <dsp:spPr>
        <a:xfrm>
          <a:off x="1545431" y="552393"/>
          <a:ext cx="1264443" cy="802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7CE37-67F9-479E-BB1C-D8A6423D27EA}">
      <dsp:nvSpPr>
        <dsp:cNvPr id="0" name=""/>
        <dsp:cNvSpPr/>
      </dsp:nvSpPr>
      <dsp:spPr>
        <a:xfrm>
          <a:off x="1685925" y="685862"/>
          <a:ext cx="1264443" cy="802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Schedule</a:t>
          </a:r>
          <a:endParaRPr lang="en-US" sz="1000" kern="1200" dirty="0"/>
        </a:p>
      </dsp:txBody>
      <dsp:txXfrm>
        <a:off x="1709442" y="709379"/>
        <a:ext cx="1217409" cy="755887"/>
      </dsp:txXfrm>
    </dsp:sp>
    <dsp:sp modelId="{C5FA8301-BC79-4785-87BA-2F2268BCCB2F}">
      <dsp:nvSpPr>
        <dsp:cNvPr id="0" name=""/>
        <dsp:cNvSpPr/>
      </dsp:nvSpPr>
      <dsp:spPr>
        <a:xfrm>
          <a:off x="0" y="1723057"/>
          <a:ext cx="1264443" cy="802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11681-0476-4FB1-82C2-7F4A01378350}">
      <dsp:nvSpPr>
        <dsp:cNvPr id="0" name=""/>
        <dsp:cNvSpPr/>
      </dsp:nvSpPr>
      <dsp:spPr>
        <a:xfrm>
          <a:off x="140493" y="1856526"/>
          <a:ext cx="1264443" cy="802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Evaluate Scenario 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10am-3pm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</a:t>
          </a:r>
          <a:r>
            <a:rPr lang="en-US" sz="1000" kern="1200" baseline="-25000" dirty="0" smtClean="0"/>
            <a:t>1</a:t>
          </a:r>
          <a:r>
            <a:rPr lang="en-US" sz="1000" kern="1200" baseline="0" dirty="0" smtClean="0"/>
            <a:t> = 1/3</a:t>
          </a:r>
          <a:endParaRPr lang="en-US" sz="1000" kern="1200" dirty="0"/>
        </a:p>
      </dsp:txBody>
      <dsp:txXfrm>
        <a:off x="164010" y="1880043"/>
        <a:ext cx="1217409" cy="755887"/>
      </dsp:txXfrm>
    </dsp:sp>
    <dsp:sp modelId="{FA97E3B6-CA9D-42C1-B7EA-77CC70A82C31}">
      <dsp:nvSpPr>
        <dsp:cNvPr id="0" name=""/>
        <dsp:cNvSpPr/>
      </dsp:nvSpPr>
      <dsp:spPr>
        <a:xfrm>
          <a:off x="1545431" y="1723057"/>
          <a:ext cx="1264443" cy="802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5DCD6-9C1E-4D86-B2AB-6F6D75461BC4}">
      <dsp:nvSpPr>
        <dsp:cNvPr id="0" name=""/>
        <dsp:cNvSpPr/>
      </dsp:nvSpPr>
      <dsp:spPr>
        <a:xfrm>
          <a:off x="1685925" y="1856526"/>
          <a:ext cx="1264443" cy="802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Evaluate Scenario 2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12pm-5pm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</a:t>
          </a:r>
          <a:r>
            <a:rPr lang="en-US" sz="1000" kern="1200" baseline="-25000" dirty="0" smtClean="0"/>
            <a:t>1</a:t>
          </a:r>
          <a:r>
            <a:rPr lang="en-US" sz="1000" kern="1200" baseline="0" dirty="0" smtClean="0"/>
            <a:t> = 1/3</a:t>
          </a:r>
          <a:endParaRPr lang="en-US" sz="1000" kern="1200" dirty="0"/>
        </a:p>
      </dsp:txBody>
      <dsp:txXfrm>
        <a:off x="1709442" y="1880043"/>
        <a:ext cx="1217409" cy="755887"/>
      </dsp:txXfrm>
    </dsp:sp>
    <dsp:sp modelId="{B8424D2F-6B88-4ED7-9D30-37441FAB0263}">
      <dsp:nvSpPr>
        <dsp:cNvPr id="0" name=""/>
        <dsp:cNvSpPr/>
      </dsp:nvSpPr>
      <dsp:spPr>
        <a:xfrm>
          <a:off x="3090862" y="1723057"/>
          <a:ext cx="1264443" cy="802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019A2-E756-4222-9978-B2457607AB72}">
      <dsp:nvSpPr>
        <dsp:cNvPr id="0" name=""/>
        <dsp:cNvSpPr/>
      </dsp:nvSpPr>
      <dsp:spPr>
        <a:xfrm>
          <a:off x="3231356" y="1856526"/>
          <a:ext cx="1264443" cy="802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Evaluate Scenario 3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2pm-7pm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p</a:t>
          </a:r>
          <a:r>
            <a:rPr lang="en-US" sz="1000" kern="1200" baseline="-25000" smtClean="0"/>
            <a:t>1</a:t>
          </a:r>
          <a:r>
            <a:rPr lang="en-US" sz="1000" kern="1200" baseline="0" smtClean="0"/>
            <a:t> </a:t>
          </a:r>
          <a:r>
            <a:rPr lang="en-US" sz="1000" kern="1200" baseline="0" dirty="0" smtClean="0"/>
            <a:t>= 1/3</a:t>
          </a:r>
          <a:endParaRPr lang="en-US" sz="1000" kern="1200" dirty="0"/>
        </a:p>
      </dsp:txBody>
      <dsp:txXfrm>
        <a:off x="3254873" y="1880043"/>
        <a:ext cx="1217409" cy="755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6E8DE-1CFD-4621-AB82-BD5734A30E4D}">
      <dsp:nvSpPr>
        <dsp:cNvPr id="0" name=""/>
        <dsp:cNvSpPr/>
      </dsp:nvSpPr>
      <dsp:spPr>
        <a:xfrm>
          <a:off x="1255960" y="799688"/>
          <a:ext cx="91440" cy="3660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0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3942B-E3BD-4A90-9263-EF0C75D03E2A}">
      <dsp:nvSpPr>
        <dsp:cNvPr id="0" name=""/>
        <dsp:cNvSpPr/>
      </dsp:nvSpPr>
      <dsp:spPr>
        <a:xfrm>
          <a:off x="672405" y="509"/>
          <a:ext cx="1258550" cy="799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7CE37-67F9-479E-BB1C-D8A6423D27EA}">
      <dsp:nvSpPr>
        <dsp:cNvPr id="0" name=""/>
        <dsp:cNvSpPr/>
      </dsp:nvSpPr>
      <dsp:spPr>
        <a:xfrm>
          <a:off x="812244" y="133356"/>
          <a:ext cx="1258550" cy="799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Schedule</a:t>
          </a:r>
          <a:endParaRPr lang="en-US" sz="2000" kern="1200" dirty="0"/>
        </a:p>
      </dsp:txBody>
      <dsp:txXfrm>
        <a:off x="835651" y="156763"/>
        <a:ext cx="1211736" cy="752365"/>
      </dsp:txXfrm>
    </dsp:sp>
    <dsp:sp modelId="{C5FA8301-BC79-4785-87BA-2F2268BCCB2F}">
      <dsp:nvSpPr>
        <dsp:cNvPr id="0" name=""/>
        <dsp:cNvSpPr/>
      </dsp:nvSpPr>
      <dsp:spPr>
        <a:xfrm>
          <a:off x="672405" y="1165717"/>
          <a:ext cx="1258550" cy="799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11681-0476-4FB1-82C2-7F4A01378350}">
      <dsp:nvSpPr>
        <dsp:cNvPr id="0" name=""/>
        <dsp:cNvSpPr/>
      </dsp:nvSpPr>
      <dsp:spPr>
        <a:xfrm>
          <a:off x="812244" y="1298564"/>
          <a:ext cx="1258550" cy="799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Evaluate</a:t>
          </a:r>
          <a:endParaRPr lang="en-US" sz="2000" kern="1200" dirty="0"/>
        </a:p>
      </dsp:txBody>
      <dsp:txXfrm>
        <a:off x="835651" y="1321971"/>
        <a:ext cx="1211736" cy="752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300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340225"/>
            <a:ext cx="5049837" cy="410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581" tIns="46085" rIns="90581" bIns="46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687388"/>
            <a:ext cx="4522788" cy="339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891742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2438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4875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57313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09750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Fraction</a:t>
            </a:r>
            <a:r>
              <a:rPr lang="en-US" baseline="0"/>
              <a:t> of work…</a:t>
            </a:r>
            <a:endParaRPr lang="en-US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93544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44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6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6530"/>
            <a:ext cx="7772400" cy="1014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0988"/>
            <a:ext cx="1943100" cy="5815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0988"/>
            <a:ext cx="5676900" cy="5815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694"/>
            <a:ext cx="7772400" cy="1014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45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6528"/>
            <a:ext cx="7772400" cy="1014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9950"/>
            <a:ext cx="7772400" cy="1014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Subtitle 24 pt</a:t>
            </a:r>
          </a:p>
          <a:p>
            <a:pPr lvl="1"/>
            <a:r>
              <a:rPr lang="en-US" smtClean="0"/>
              <a:t>Second level 22 pt</a:t>
            </a:r>
          </a:p>
          <a:p>
            <a:pPr lvl="2"/>
            <a:r>
              <a:rPr lang="en-US" smtClean="0"/>
              <a:t>Third level 20 pt</a:t>
            </a:r>
          </a:p>
          <a:p>
            <a:pPr lvl="3"/>
            <a:r>
              <a:rPr lang="en-US" smtClean="0"/>
              <a:t>Fourth level 18pt</a:t>
            </a:r>
          </a:p>
          <a:p>
            <a:pPr lvl="4"/>
            <a:r>
              <a:rPr lang="en-US" smtClean="0"/>
              <a:t>Fifth level 18pt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817563" y="1143000"/>
            <a:ext cx="75898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0988"/>
            <a:ext cx="7772400" cy="1014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- 28 Point Helvetica Bold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3641" y="-3388"/>
            <a:ext cx="1589117" cy="65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SNL_color_stack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91435" y="676642"/>
            <a:ext cx="935182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9pPr>
    </p:titleStyle>
    <p:bodyStyle>
      <a:lvl1pPr marL="34290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200" b="1">
          <a:solidFill>
            <a:srgbClr val="000000"/>
          </a:solidFill>
          <a:latin typeface="+mn-lt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rgbClr val="000000"/>
          </a:solidFill>
          <a:latin typeface="+mn-lt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b="1">
          <a:solidFill>
            <a:srgbClr val="000000"/>
          </a:solidFill>
          <a:latin typeface="+mn-lt"/>
        </a:defRPr>
      </a:lvl4pPr>
      <a:lvl5pPr marL="19431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5pPr>
      <a:lvl6pPr marL="24003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6pPr>
      <a:lvl7pPr marL="28575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7pPr>
      <a:lvl8pPr marL="33147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8pPr>
      <a:lvl9pPr marL="37719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jpeg"/><Relationship Id="rId5" Type="http://schemas.openxmlformats.org/officeDocument/2006/relationships/image" Target="../media/image1.emf"/><Relationship Id="rId6" Type="http://schemas.openxmlformats.org/officeDocument/2006/relationships/image" Target="../media/image2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emf"/><Relationship Id="rId10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Relationship Id="rId17" Type="http://schemas.openxmlformats.org/officeDocument/2006/relationships/image" Target="../media/image57.png"/><Relationship Id="rId18" Type="http://schemas.openxmlformats.org/officeDocument/2006/relationships/image" Target="../media/image58.png"/><Relationship Id="rId19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cgvalic/GeoPlac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diagramDrawing" Target="../diagrams/drawing1.xml"/><Relationship Id="rId20" Type="http://schemas.openxmlformats.org/officeDocument/2006/relationships/diagramLayout" Target="../diagrams/layout20.xml"/><Relationship Id="rId21" Type="http://schemas.openxmlformats.org/officeDocument/2006/relationships/diagramQuickStyle" Target="../diagrams/quickStyle20.xml"/><Relationship Id="rId22" Type="http://schemas.openxmlformats.org/officeDocument/2006/relationships/diagramColors" Target="../diagrams/colors20.xml"/><Relationship Id="rId10" Type="http://schemas.openxmlformats.org/officeDocument/2006/relationships/diagramData" Target="../diagrams/data2.xml"/><Relationship Id="rId11" Type="http://schemas.openxmlformats.org/officeDocument/2006/relationships/diagramLayout" Target="../diagrams/layout10.xml"/><Relationship Id="rId12" Type="http://schemas.openxmlformats.org/officeDocument/2006/relationships/diagramQuickStyle" Target="../diagrams/quickStyle10.xml"/><Relationship Id="rId13" Type="http://schemas.openxmlformats.org/officeDocument/2006/relationships/diagramColors" Target="../diagrams/colors10.xml"/><Relationship Id="rId14" Type="http://schemas.openxmlformats.org/officeDocument/2006/relationships/diagramData" Target="../diagrams/data3.xml"/><Relationship Id="rId15" Type="http://schemas.openxmlformats.org/officeDocument/2006/relationships/diagramLayout" Target="../diagrams/layout2.xml"/><Relationship Id="rId16" Type="http://schemas.openxmlformats.org/officeDocument/2006/relationships/diagramQuickStyle" Target="../diagrams/quickStyle2.xml"/><Relationship Id="rId17" Type="http://schemas.openxmlformats.org/officeDocument/2006/relationships/diagramColors" Target="../diagrams/colors2.xml"/><Relationship Id="rId18" Type="http://schemas.microsoft.com/office/2007/relationships/diagramDrawing" Target="../diagrams/drawing2.xml"/><Relationship Id="rId19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85" y="29623"/>
            <a:ext cx="1973888" cy="3289814"/>
          </a:xfrm>
          <a:prstGeom prst="rect">
            <a:avLst/>
          </a:prstGeom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645724" y="5985377"/>
            <a:ext cx="5850960" cy="782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Helvetica" pitchFamily="34" charset="0"/>
              </a:rPr>
              <a:t>This material is based upon work supported by the U.S. Department of Energy, Office of Science, </a:t>
            </a:r>
          </a:p>
          <a:p>
            <a:pPr algn="ctr"/>
            <a:r>
              <a:rPr lang="en-US" sz="900" dirty="0">
                <a:solidFill>
                  <a:srgbClr val="000000"/>
                </a:solidFill>
                <a:latin typeface="Helvetica" pitchFamily="34" charset="0"/>
              </a:rPr>
              <a:t>Office of Advanced Scientific Computing Research (ASCR), Applied Mathematics Program.</a:t>
            </a:r>
          </a:p>
          <a:p>
            <a:pPr algn="ctr"/>
            <a:r>
              <a:rPr lang="en-US" sz="900" dirty="0">
                <a:solidFill>
                  <a:srgbClr val="000000"/>
                </a:solidFill>
                <a:latin typeface="Helvetica" pitchFamily="34" charset="0"/>
              </a:rPr>
              <a:t>Sandia National Laboratories is a multi-mission laboratory managed and operated by National Technology and </a:t>
            </a:r>
            <a:br>
              <a:rPr lang="en-US" sz="900" dirty="0">
                <a:solidFill>
                  <a:srgbClr val="000000"/>
                </a:solidFill>
                <a:latin typeface="Helvetica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Helvetica" pitchFamily="34" charset="0"/>
              </a:rPr>
              <a:t>Engineering Solutions of Sandia, LLC., a wholly owned subsidiary of Honeywell International, Inc., for the </a:t>
            </a:r>
          </a:p>
          <a:p>
            <a:pPr algn="ctr"/>
            <a:r>
              <a:rPr lang="en-US" sz="900" dirty="0">
                <a:solidFill>
                  <a:srgbClr val="000000"/>
                </a:solidFill>
                <a:latin typeface="Helvetica" pitchFamily="34" charset="0"/>
              </a:rPr>
              <a:t>U.S. Department of Energy's National Nuclear Security Administration under contract DE-NA-0003525.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0700" y="4392034"/>
            <a:ext cx="8070850" cy="1763120"/>
          </a:xfrm>
          <a:noFill/>
          <a:ln/>
        </p:spPr>
        <p:txBody>
          <a:bodyPr/>
          <a:lstStyle/>
          <a:p>
            <a:pPr marL="342900" indent="-171450">
              <a:lnSpc>
                <a:spcPct val="80000"/>
              </a:lnSpc>
            </a:pPr>
            <a:endParaRPr lang="en-US" sz="1600" dirty="0" smtClean="0">
              <a:solidFill>
                <a:schemeClr val="accent2"/>
              </a:solidFill>
            </a:endParaRPr>
          </a:p>
          <a:p>
            <a:pPr marL="342900" indent="-171450">
              <a:lnSpc>
                <a:spcPct val="80000"/>
              </a:lnSpc>
            </a:pPr>
            <a:r>
              <a:rPr lang="en-US" sz="1600" dirty="0">
                <a:solidFill>
                  <a:schemeClr val="tx2"/>
                </a:solidFill>
              </a:rPr>
              <a:t>Sandia National Labs: </a:t>
            </a:r>
            <a:r>
              <a:rPr lang="en-US" sz="1600" dirty="0"/>
              <a:t>Systems Mission Engineering, </a:t>
            </a:r>
            <a:br>
              <a:rPr lang="en-US" sz="1600" dirty="0"/>
            </a:br>
            <a:r>
              <a:rPr lang="en-US" sz="1600" dirty="0"/>
              <a:t>Information Systems Analysis Center, and Center for Computing Research</a:t>
            </a:r>
          </a:p>
          <a:p>
            <a:pPr marL="342900" indent="-171450">
              <a:lnSpc>
                <a:spcPct val="80000"/>
              </a:lnSpc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chemeClr val="accent6"/>
                </a:solidFill>
              </a:rPr>
              <a:t>CCCG 2017, Ottawa</a:t>
            </a:r>
          </a:p>
          <a:p>
            <a:pPr marL="342900" indent="-171450">
              <a:lnSpc>
                <a:spcPct val="80000"/>
              </a:lnSpc>
            </a:pPr>
            <a:r>
              <a:rPr lang="en-US" sz="1600" dirty="0">
                <a:solidFill>
                  <a:schemeClr val="accent6"/>
                </a:solidFill>
              </a:rPr>
              <a:t>Thursday 27 July 2017, 13:30-13:50, Session 4B in TB 340</a:t>
            </a:r>
          </a:p>
          <a:p>
            <a:pPr marL="342900" indent="-171450">
              <a:lnSpc>
                <a:spcPct val="80000"/>
              </a:lnSpc>
            </a:pPr>
            <a:r>
              <a:rPr lang="en-US" sz="1100" dirty="0">
                <a:solidFill>
                  <a:schemeClr val="tx1"/>
                </a:solidFill>
              </a:rPr>
              <a:t>20</a:t>
            </a:r>
            <a:r>
              <a:rPr lang="en-US" sz="1100" dirty="0" smtClean="0">
                <a:solidFill>
                  <a:schemeClr val="tx1"/>
                </a:solidFill>
              </a:rPr>
              <a:t> minutes elapsed (&lt;17 + transition and questions)</a:t>
            </a:r>
            <a:br>
              <a:rPr lang="en-US" sz="1100" dirty="0" smtClean="0">
                <a:solidFill>
                  <a:schemeClr val="tx1"/>
                </a:solidFill>
              </a:rPr>
            </a:b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4106" name="Picture 10" descr="NNSAlogo041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343650"/>
            <a:ext cx="914400" cy="3333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443" y="3319437"/>
            <a:ext cx="8286750" cy="1203559"/>
          </a:xfrm>
          <a:noFill/>
          <a:ln/>
        </p:spPr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  <a:latin typeface="Helvetica" pitchFamily="34" charset="0"/>
              </a:rPr>
              <a:t>Nonoverlapping</a:t>
            </a:r>
            <a:r>
              <a:rPr lang="en-US" sz="2400" dirty="0">
                <a:solidFill>
                  <a:schemeClr val="tx1"/>
                </a:solidFill>
                <a:latin typeface="Helvetica" pitchFamily="34" charset="0"/>
              </a:rPr>
              <a:t> Grid-aligned Rectangle Placement </a:t>
            </a:r>
            <a:br>
              <a:rPr lang="en-US" sz="2400" dirty="0">
                <a:solidFill>
                  <a:schemeClr val="tx1"/>
                </a:solidFill>
                <a:latin typeface="Helvetica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Helvetica" pitchFamily="34" charset="0"/>
              </a:rPr>
              <a:t>for High Value Areas</a:t>
            </a:r>
            <a:br>
              <a:rPr lang="en-US" sz="2400" dirty="0">
                <a:solidFill>
                  <a:schemeClr val="tx1"/>
                </a:solidFill>
                <a:latin typeface="Helvetica" pitchFamily="34" charset="0"/>
              </a:rPr>
            </a:br>
            <a:r>
              <a:rPr lang="en-US" sz="1800" dirty="0"/>
              <a:t>Stephen Rowe, Christopher Valicka, </a:t>
            </a:r>
            <a:r>
              <a:rPr lang="en-US" sz="1800" i="1" dirty="0"/>
              <a:t>Scott Mitchell</a:t>
            </a:r>
            <a:r>
              <a:rPr lang="en-US" sz="1800" i="1" dirty="0">
                <a:solidFill>
                  <a:schemeClr val="tx1"/>
                </a:solidFill>
              </a:rPr>
              <a:t> </a:t>
            </a:r>
            <a:r>
              <a:rPr lang="en-US" sz="1800" dirty="0"/>
              <a:t>and Simon Zou</a:t>
            </a:r>
            <a:endParaRPr lang="en-US" sz="1800" dirty="0">
              <a:solidFill>
                <a:schemeClr val="tx1"/>
              </a:solidFill>
              <a:latin typeface="Helvetica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3641" y="-3388"/>
            <a:ext cx="1589117" cy="65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SNL_color_stack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1435" y="676642"/>
            <a:ext cx="935182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LDRD_logo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96" y="3733800"/>
            <a:ext cx="4634547" cy="210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LDRD_logo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696" y="3886200"/>
            <a:ext cx="4634547" cy="210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LDRD_logo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6096" y="4038600"/>
            <a:ext cx="4634547" cy="210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178" y="1135749"/>
            <a:ext cx="1294041" cy="5857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16" y="-5736"/>
            <a:ext cx="1999607" cy="33155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" y="358066"/>
            <a:ext cx="3112116" cy="24465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8758" y="2745018"/>
            <a:ext cx="2856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Mississippi River courtesy </a:t>
            </a:r>
            <a:r>
              <a:rPr lang="en-US" sz="1400" dirty="0" err="1" smtClean="0">
                <a:solidFill>
                  <a:schemeClr val="tx2"/>
                </a:solidFill>
              </a:rPr>
              <a:t>wikipedia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220592" y="1157780"/>
            <a:ext cx="365944" cy="241679"/>
          </a:xfrm>
          <a:prstGeom prst="rightArrow">
            <a:avLst/>
          </a:prstGeom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576107" y="1157779"/>
            <a:ext cx="365944" cy="241679"/>
          </a:xfrm>
          <a:prstGeom prst="rightArrow">
            <a:avLst/>
          </a:prstGeom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Subfootprint Problem Statement</a:t>
            </a:r>
            <a:br>
              <a:rPr lang="en-US" dirty="0" err="1"/>
            </a:br>
            <a:r>
              <a:rPr lang="en-US" sz="2000" dirty="0" err="1"/>
              <a:t>Subject of CCCG Paper </a:t>
            </a:r>
            <a:r>
              <a:rPr lang="en-US" sz="2000" dirty="0" err="1">
                <a:sym typeface="Wingdings"/>
              </a:rPr>
              <a:t>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1800" dirty="0">
                <a:solidFill>
                  <a:srgbClr val="0070C0"/>
                </a:solidFill>
              </a:rPr>
              <a:t>Within Footprint, </a:t>
            </a:r>
            <a:r>
              <a:rPr lang="en-US" sz="1800" dirty="0"/>
              <a:t>areas of extra interest, </a:t>
            </a:r>
            <a:r>
              <a:rPr lang="en-US" sz="1600" dirty="0"/>
              <a:t>devote extra bandwidth</a:t>
            </a:r>
          </a:p>
          <a:p>
            <a:pPr lvl="1"/>
            <a:r>
              <a:rPr lang="en-US" sz="1800" dirty="0"/>
              <a:t>Hardware capabilities</a:t>
            </a:r>
          </a:p>
          <a:p>
            <a:pPr lvl="2"/>
            <a:r>
              <a:rPr lang="en-US" sz="1600" dirty="0"/>
              <a:t>Grid in sensor screen space, pixels grouped into square “chips”</a:t>
            </a:r>
          </a:p>
          <a:p>
            <a:pPr lvl="3"/>
            <a:r>
              <a:rPr lang="en-US" sz="1400" dirty="0"/>
              <a:t>chips have differing values</a:t>
            </a:r>
          </a:p>
          <a:p>
            <a:pPr lvl="2"/>
            <a:r>
              <a:rPr lang="en-US" sz="1600" dirty="0"/>
              <a:t>Define K rectangle subfootprints, different shapes, non-overlap</a:t>
            </a:r>
          </a:p>
          <a:p>
            <a:pPr lvl="2"/>
            <a:r>
              <a:rPr lang="en-US" sz="1600" dirty="0"/>
              <a:t>Each subfootprint gets the same bandwidth, regardless of #chips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364" y="3521301"/>
            <a:ext cx="1999607" cy="3315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10" y="3885103"/>
            <a:ext cx="3112116" cy="2446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171" y="3540500"/>
            <a:ext cx="3260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Monitor the Mississippi River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001565" y="4684817"/>
            <a:ext cx="365944" cy="241679"/>
          </a:xfrm>
          <a:prstGeom prst="rightArrow">
            <a:avLst/>
          </a:prstGeom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483" y="3556660"/>
            <a:ext cx="1973888" cy="328981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535205" y="4684816"/>
            <a:ext cx="365944" cy="241679"/>
          </a:xfrm>
          <a:prstGeom prst="rightArrow">
            <a:avLst/>
          </a:prstGeom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2888" y="6400138"/>
            <a:ext cx="2367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Figure courtesy Wikipedia</a:t>
            </a:r>
          </a:p>
        </p:txBody>
      </p:sp>
    </p:spTree>
    <p:extLst>
      <p:ext uri="{BB962C8B-B14F-4D97-AF65-F5344CB8AC3E}">
        <p14:creationId xmlns:p14="http://schemas.microsoft.com/office/powerpoint/2010/main" val="84158362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Subfootprint Problem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1800" dirty="0"/>
              <a:t>Each subfootprint gets same bandwidth, regardless of #chips</a:t>
            </a:r>
          </a:p>
          <a:p>
            <a:pPr lvl="2"/>
            <a:r>
              <a:rPr lang="en-US" sz="1600" dirty="0"/>
              <a:t>max value covered s.t. bandwidth per covered chip &gt; B </a:t>
            </a:r>
            <a:r>
              <a:rPr lang="en-US" sz="1600" dirty="0">
                <a:sym typeface="Wingdings"/>
              </a:rPr>
              <a:t> </a:t>
            </a:r>
            <a:br>
              <a:rPr lang="en-US" sz="1600" dirty="0">
                <a:sym typeface="Wingdings"/>
              </a:rPr>
            </a:br>
            <a:r>
              <a:rPr lang="en-US" sz="1600" dirty="0">
                <a:sym typeface="Wingdings"/>
              </a:rPr>
              <a:t>(equiv s.t. for k subfeet, max subfoot size)</a:t>
            </a:r>
          </a:p>
          <a:p>
            <a:pPr lvl="2"/>
            <a:r>
              <a:rPr lang="en-US" sz="1600" dirty="0">
                <a:sym typeface="Wingdings"/>
              </a:rPr>
              <a:t>min bandwidth s.t. high-value chips covered</a:t>
            </a:r>
          </a:p>
          <a:p>
            <a:pPr lvl="2"/>
            <a:r>
              <a:rPr lang="mr-IN" sz="1600" dirty="0">
                <a:sym typeface="Wingdings"/>
              </a:rPr>
              <a:t>…</a:t>
            </a:r>
            <a:r>
              <a:rPr lang="en-US" sz="1600" dirty="0">
                <a:sym typeface="Wingdings"/>
              </a:rPr>
              <a:t> </a:t>
            </a:r>
            <a:r>
              <a:rPr lang="en-US" sz="1600" dirty="0">
                <a:solidFill>
                  <a:schemeClr val="accent6"/>
                </a:solidFill>
                <a:sym typeface="Wingdings"/>
              </a:rPr>
              <a:t>future work, other variants, rich problem space in general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sz="1800" dirty="0"/>
              <a:t>Degrees of freedom</a:t>
            </a:r>
          </a:p>
          <a:p>
            <a:pPr lvl="2"/>
            <a:r>
              <a:rPr lang="en-US" sz="1600" dirty="0"/>
              <a:t>Number of subfootprints, 1..K (solve for each)</a:t>
            </a:r>
          </a:p>
          <a:p>
            <a:pPr lvl="2"/>
            <a:r>
              <a:rPr lang="en-US" sz="1600" dirty="0"/>
              <a:t>Different shape rectangles: 1x4, 2x2, 4x1 (1x3)</a:t>
            </a:r>
          </a:p>
          <a:p>
            <a:pPr lvl="2"/>
            <a:r>
              <a:rPr lang="en-US" sz="1600" dirty="0"/>
              <a:t>Shift *footprint* to make high priority pixels easier to cover, e.g. lumped into a single ”chip”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50" y="4391600"/>
            <a:ext cx="2605042" cy="19634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0" y="4404264"/>
            <a:ext cx="2591803" cy="1953821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10800000">
            <a:off x="2600014" y="4863342"/>
            <a:ext cx="580351" cy="259928"/>
          </a:xfrm>
          <a:prstGeom prst="rightArrow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860321" y="5095119"/>
            <a:ext cx="569842" cy="259278"/>
          </a:xfrm>
          <a:prstGeom prst="rightArrow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Times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215307" y="4172848"/>
            <a:ext cx="2604819" cy="1963633"/>
            <a:chOff x="3203431" y="4618173"/>
            <a:chExt cx="2604819" cy="196363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431" y="4618173"/>
              <a:ext cx="2604819" cy="196363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576263" y="4898571"/>
              <a:ext cx="2017798" cy="1569645"/>
            </a:xfrm>
            <a:prstGeom prst="rect">
              <a:avLst/>
            </a:prstGeom>
            <a:ln w="19050">
              <a:solidFill>
                <a:schemeClr val="accent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08970" y="4783773"/>
              <a:ext cx="2017798" cy="1569645"/>
            </a:xfrm>
            <a:prstGeom prst="rect">
              <a:avLst/>
            </a:prstGeom>
            <a:ln w="19050">
              <a:solidFill>
                <a:srgbClr val="7030A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83702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Subfootprint</a:t>
            </a:r>
            <a:r>
              <a:rPr lang="en-US" dirty="0"/>
              <a:t> Solution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pixel-shift</a:t>
            </a:r>
          </a:p>
          <a:p>
            <a:pPr lvl="1"/>
            <a:r>
              <a:rPr lang="en-US" dirty="0"/>
              <a:t>Exact solution via MIP</a:t>
            </a:r>
          </a:p>
          <a:p>
            <a:pPr lvl="1"/>
            <a:r>
              <a:rPr lang="en-US" dirty="0"/>
              <a:t>Runtime too long to consider all shifts!</a:t>
            </a:r>
          </a:p>
          <a:p>
            <a:r>
              <a:rPr lang="en-US" dirty="0"/>
              <a:t>Explore pixel-shifts</a:t>
            </a:r>
          </a:p>
          <a:p>
            <a:pPr lvl="1"/>
            <a:r>
              <a:rPr lang="en-US" dirty="0"/>
              <a:t>For all shifts</a:t>
            </a:r>
          </a:p>
          <a:p>
            <a:pPr lvl="2"/>
            <a:r>
              <a:rPr lang="en-US" dirty="0"/>
              <a:t>compute fast greedy heuristic solution</a:t>
            </a:r>
          </a:p>
          <a:p>
            <a:pPr lvl="1"/>
            <a:r>
              <a:rPr lang="en-US" dirty="0"/>
              <a:t>Cluster shifts by the similarity of their heuristic solutions</a:t>
            </a:r>
          </a:p>
          <a:p>
            <a:pPr lvl="2"/>
            <a:r>
              <a:rPr lang="en-US" dirty="0"/>
              <a:t>For each cluster, find exemplar shift with highest greedy value, solve MIP on it</a:t>
            </a:r>
          </a:p>
          <a:p>
            <a:pPr lvl="3"/>
            <a:r>
              <a:rPr lang="en-US" dirty="0"/>
              <a:t>Recall context of contingency planning: </a:t>
            </a:r>
            <a:br>
              <a:rPr lang="en-US" dirty="0"/>
            </a:br>
            <a:r>
              <a:rPr lang="en-US" dirty="0"/>
              <a:t>a set of dissimilar solution may be useful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9427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16200000">
            <a:off x="8098400" y="5710537"/>
            <a:ext cx="1267356" cy="628082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6766" y="4628763"/>
            <a:ext cx="2035198" cy="456097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 rot="16200000">
            <a:off x="6498827" y="5710538"/>
            <a:ext cx="1267356" cy="628082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MIP, given a pixel-shift</a:t>
            </a:r>
            <a:br>
              <a:rPr lang="en-US" dirty="0"/>
            </a:br>
            <a:r>
              <a:rPr lang="en-US" sz="2400" dirty="0"/>
              <a:t>(efficiency: avoid redundant degrees of freedom)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4500"/>
            <a:ext cx="7772400" cy="3272136"/>
          </a:xfrm>
        </p:spPr>
        <p:txBody>
          <a:bodyPr/>
          <a:lstStyle/>
          <a:p>
            <a:r>
              <a:rPr lang="en-US" sz="1800" dirty="0"/>
              <a:t>Max covered value, s.t. K fixed, max subfoot size</a:t>
            </a:r>
          </a:p>
          <a:p>
            <a:r>
              <a:rPr lang="en-US" sz="1800" dirty="0"/>
              <a:t>Domain discrete MxN grid</a:t>
            </a:r>
          </a:p>
          <a:p>
            <a:r>
              <a:rPr lang="en-US" sz="1800" dirty="0"/>
              <a:t>Subfootprint defined by four variables</a:t>
            </a:r>
          </a:p>
          <a:p>
            <a:pPr lvl="1"/>
            <a:r>
              <a:rPr lang="en-US" sz="1800" dirty="0"/>
              <a:t>lower left, upper right corners: </a:t>
            </a:r>
          </a:p>
          <a:p>
            <a:endParaRPr lang="en-US" sz="1800" dirty="0"/>
          </a:p>
          <a:p>
            <a:r>
              <a:rPr lang="en-US" sz="1800" dirty="0"/>
              <a:t>Order </a:t>
            </a:r>
            <a:r>
              <a:rPr lang="en-US" sz="1800" dirty="0" err="1"/>
              <a:t>subfootprints 1..K</a:t>
            </a:r>
            <a:r>
              <a:rPr lang="en-US" sz="1800" dirty="0"/>
              <a:t> by lex min corner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Variant 1 Non-overlap, </a:t>
            </a:r>
            <a:r>
              <a:rPr lang="en-US" sz="1400" dirty="0"/>
              <a:t>D const</a:t>
            </a:r>
            <a:r>
              <a:rPr lang="en-US" sz="18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31" y="2373094"/>
            <a:ext cx="2772888" cy="355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6191" y="1594328"/>
            <a:ext cx="1603169" cy="57001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80" y="1962464"/>
            <a:ext cx="295020" cy="314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283" y="1437364"/>
            <a:ext cx="275462" cy="2890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7" y="3276017"/>
            <a:ext cx="3954483" cy="382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77" y="4349004"/>
            <a:ext cx="3058396" cy="15765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51201" y="5301294"/>
            <a:ext cx="940130" cy="62147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20211" y="4323317"/>
            <a:ext cx="2035198" cy="972806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/>
              <a:t>Y</a:t>
            </a:r>
            <a:r>
              <a:rPr lang="en-US" sz="1400" baseline="-25000" dirty="0" err="1"/>
              <a:t>above </a:t>
            </a:r>
            <a:br>
              <a:rPr lang="en-US" sz="1400" baseline="-25000" dirty="0" err="1"/>
            </a:br>
            <a:r>
              <a:rPr lang="en-US" sz="1400" dirty="0" err="1"/>
              <a:t>may be 1</a:t>
            </a:r>
            <a:endParaRPr kumimoji="0" lang="en-US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 bwMode="auto">
          <a:xfrm flipV="1">
            <a:off x="5637810" y="4999241"/>
            <a:ext cx="0" cy="2968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457694" y="540651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784668" y="4553540"/>
            <a:ext cx="613326" cy="496779"/>
            <a:chOff x="6179360" y="3810685"/>
            <a:chExt cx="613326" cy="496779"/>
          </a:xfrm>
        </p:grpSpPr>
        <p:sp>
          <p:nvSpPr>
            <p:cNvPr id="14" name="Rectangle 13"/>
            <p:cNvSpPr/>
            <p:nvPr/>
          </p:nvSpPr>
          <p:spPr>
            <a:xfrm>
              <a:off x="6179360" y="3810685"/>
              <a:ext cx="613326" cy="49677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11959" y="3810685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k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462652" y="4001355"/>
            <a:ext cx="940130" cy="62147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01537" y="3545258"/>
            <a:ext cx="2035198" cy="458647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7919136" y="3707024"/>
            <a:ext cx="0" cy="2968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stCxn id="22" idx="2"/>
          </p:cNvCxnSpPr>
          <p:nvPr/>
        </p:nvCxnSpPr>
        <p:spPr bwMode="auto">
          <a:xfrm>
            <a:off x="7932717" y="4622825"/>
            <a:ext cx="11648" cy="3095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7462652" y="5661127"/>
            <a:ext cx="940130" cy="62147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7086724" y="5971862"/>
            <a:ext cx="36576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8416363" y="5971862"/>
            <a:ext cx="36576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7804689" y="5748688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84323" y="411218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45057" y="3234056"/>
            <a:ext cx="265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non-overlap:</a:t>
            </a:r>
            <a:br>
              <a:rPr lang="en-US" sz="1400" dirty="0"/>
            </a:br>
            <a:r>
              <a:rPr lang="en-US" sz="1400" dirty="0"/>
              <a:t>k lies entirely in 1 of 4 half-spaces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685800" y="5662444"/>
            <a:ext cx="7772400" cy="9772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 b="1">
                <a:solidFill>
                  <a:srgbClr val="000000"/>
                </a:solidFill>
                <a:latin typeface="+mn-lt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+mn-lt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rgbClr val="000000"/>
                </a:solidFill>
                <a:latin typeface="+mn-lt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9pPr>
          </a:lstStyle>
          <a:p>
            <a:endParaRPr lang="en-US" sz="1800" kern="0" dirty="0"/>
          </a:p>
          <a:p>
            <a:r>
              <a:rPr lang="en-US" sz="1800" kern="0" dirty="0"/>
              <a:t>Problem: can’t compute area with </a:t>
            </a:r>
            <a:br>
              <a:rPr lang="en-US" sz="1800" kern="0" dirty="0"/>
            </a:br>
            <a:r>
              <a:rPr lang="en-US" sz="1800" kern="0" dirty="0"/>
              <a:t>	        only linear constraints </a:t>
            </a:r>
          </a:p>
          <a:p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1029999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MIP, given a pixel-shift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799" y="1254500"/>
            <a:ext cx="8386949" cy="1708394"/>
          </a:xfrm>
        </p:spPr>
        <p:txBody>
          <a:bodyPr/>
          <a:lstStyle/>
          <a:p>
            <a:r>
              <a:rPr lang="en-US" sz="2000" dirty="0"/>
              <a:t>Problem: can’t compute area with only linear constraints</a:t>
            </a:r>
          </a:p>
          <a:p>
            <a:r>
              <a:rPr lang="en-US" sz="2000" dirty="0"/>
              <a:t>Variant 2</a:t>
            </a:r>
          </a:p>
          <a:p>
            <a:pPr lvl="1"/>
            <a:r>
              <a:rPr lang="en-US" sz="2000" dirty="0"/>
              <a:t>Decision vars</a:t>
            </a:r>
          </a:p>
          <a:p>
            <a:pPr marL="914400" lvl="2" indent="0">
              <a:buNone/>
            </a:pPr>
            <a:r>
              <a:rPr lang="en-US" sz="1800" dirty="0"/>
              <a:t>	= 1 iff chip (i,j) in subfootprint k </a:t>
            </a:r>
            <a:r>
              <a:rPr lang="en-US" sz="1400" b="0" dirty="0"/>
              <a:t>(several equations with slack vars)</a:t>
            </a:r>
          </a:p>
          <a:p>
            <a:pPr lvl="1"/>
            <a:endParaRPr lang="en-US" dirty="0"/>
          </a:p>
          <a:p>
            <a:pPr marL="171450" indent="0">
              <a:buNone/>
            </a:pPr>
            <a:endParaRPr lang="en-US" sz="2000" dirty="0"/>
          </a:p>
          <a:p>
            <a:pPr marL="171450" indent="0">
              <a:buNone/>
            </a:pPr>
            <a:endParaRPr lang="en-US" sz="2000" dirty="0"/>
          </a:p>
          <a:p>
            <a:pPr marL="171450" indent="0">
              <a:buNone/>
            </a:pPr>
            <a:endParaRPr lang="en-US" sz="2000" dirty="0"/>
          </a:p>
          <a:p>
            <a:pPr marL="171450" indent="0">
              <a:buNone/>
            </a:pPr>
            <a:endParaRPr lang="en-US" sz="2000" dirty="0"/>
          </a:p>
          <a:p>
            <a:pPr marL="171450" indent="0">
              <a:buNone/>
            </a:pPr>
            <a:endParaRPr lang="en-US" sz="2000" dirty="0"/>
          </a:p>
          <a:p>
            <a:pPr marL="17145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Simple, but many binary variables, slow runtime, minutes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8" y="2305050"/>
            <a:ext cx="485509" cy="4468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98" y="5662119"/>
            <a:ext cx="1488681" cy="59997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64" y="4560355"/>
            <a:ext cx="1852551" cy="5159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48" y="5111614"/>
            <a:ext cx="2802577" cy="40885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98038" y="2901460"/>
            <a:ext cx="2864823" cy="507463"/>
            <a:chOff x="685800" y="3078335"/>
            <a:chExt cx="2864823" cy="50746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982" y="3078335"/>
              <a:ext cx="1718641" cy="422069"/>
            </a:xfrm>
            <a:prstGeom prst="rect">
              <a:avLst/>
            </a:prstGeom>
          </p:spPr>
        </p:pic>
        <p:sp>
          <p:nvSpPr>
            <p:cNvPr id="41" name="Content Placeholder 3"/>
            <p:cNvSpPr txBox="1">
              <a:spLocks/>
            </p:cNvSpPr>
            <p:nvPr/>
          </p:nvSpPr>
          <p:spPr bwMode="auto">
            <a:xfrm>
              <a:off x="685800" y="3086420"/>
              <a:ext cx="1737427" cy="4993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</a:bodyPr>
            <a:lstStyle>
              <a:lvl1pPr marL="34290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 b="1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–"/>
                <a:defRPr sz="2200" b="1">
                  <a:solidFill>
                    <a:srgbClr val="000000"/>
                  </a:solidFill>
                  <a:latin typeface="+mn-lt"/>
                </a:defRPr>
              </a:lvl2pPr>
              <a:lvl3pPr marL="10858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rgbClr val="000000"/>
                  </a:solidFill>
                  <a:latin typeface="+mn-lt"/>
                </a:defRPr>
              </a:lvl3pPr>
              <a:lvl4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rgbClr val="000000"/>
                  </a:solidFill>
                  <a:latin typeface="+mn-lt"/>
                </a:defRPr>
              </a:lvl4pPr>
              <a:lvl5pPr marL="19431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5pPr>
              <a:lvl6pPr marL="24003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6pPr>
              <a:lvl7pPr marL="28575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7pPr>
              <a:lvl8pPr marL="33147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8pPr>
              <a:lvl9pPr marL="37719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marL="457200" lvl="1" indent="0">
                <a:buFontTx/>
                <a:buNone/>
              </a:pPr>
              <a:r>
                <a:rPr lang="en-US" sz="1800" kern="0" dirty="0"/>
                <a:t>Area</a:t>
              </a:r>
              <a:endParaRPr lang="en-US" kern="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14283" y="2862472"/>
            <a:ext cx="4187249" cy="540607"/>
            <a:chOff x="889799" y="3662057"/>
            <a:chExt cx="4187249" cy="54060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980" y="3662057"/>
              <a:ext cx="2089068" cy="395657"/>
            </a:xfrm>
            <a:prstGeom prst="rect">
              <a:avLst/>
            </a:prstGeom>
          </p:spPr>
        </p:pic>
        <p:sp>
          <p:nvSpPr>
            <p:cNvPr id="46" name="Content Placeholder 3"/>
            <p:cNvSpPr txBox="1">
              <a:spLocks/>
            </p:cNvSpPr>
            <p:nvPr/>
          </p:nvSpPr>
          <p:spPr bwMode="auto">
            <a:xfrm>
              <a:off x="889799" y="3689624"/>
              <a:ext cx="2319223" cy="5130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</a:bodyPr>
            <a:lstStyle>
              <a:lvl1pPr marL="34290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 b="1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–"/>
                <a:defRPr sz="2200" b="1">
                  <a:solidFill>
                    <a:srgbClr val="000000"/>
                  </a:solidFill>
                  <a:latin typeface="+mn-lt"/>
                </a:defRPr>
              </a:lvl2pPr>
              <a:lvl3pPr marL="10858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rgbClr val="000000"/>
                  </a:solidFill>
                  <a:latin typeface="+mn-lt"/>
                </a:defRPr>
              </a:lvl3pPr>
              <a:lvl4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rgbClr val="000000"/>
                  </a:solidFill>
                  <a:latin typeface="+mn-lt"/>
                </a:defRPr>
              </a:lvl4pPr>
              <a:lvl5pPr marL="19431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5pPr>
              <a:lvl6pPr marL="24003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6pPr>
              <a:lvl7pPr marL="28575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7pPr>
              <a:lvl8pPr marL="33147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8pPr>
              <a:lvl9pPr marL="37719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marL="457200" lvl="1" indent="0">
                <a:buFontTx/>
                <a:buNone/>
              </a:pPr>
              <a:r>
                <a:rPr lang="en-US" sz="1800" kern="0" dirty="0"/>
                <a:t>Non-overlap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5799" y="3417008"/>
            <a:ext cx="4478532" cy="508654"/>
            <a:chOff x="685800" y="3565515"/>
            <a:chExt cx="4478532" cy="50865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3624" y="3565515"/>
              <a:ext cx="1440708" cy="343138"/>
            </a:xfrm>
            <a:prstGeom prst="rect">
              <a:avLst/>
            </a:prstGeom>
          </p:spPr>
        </p:pic>
        <p:sp>
          <p:nvSpPr>
            <p:cNvPr id="47" name="Content Placeholder 3"/>
            <p:cNvSpPr txBox="1">
              <a:spLocks/>
            </p:cNvSpPr>
            <p:nvPr/>
          </p:nvSpPr>
          <p:spPr bwMode="auto">
            <a:xfrm>
              <a:off x="685800" y="3571359"/>
              <a:ext cx="3228241" cy="5028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</a:bodyPr>
            <a:lstStyle>
              <a:lvl1pPr marL="34290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 b="1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–"/>
                <a:defRPr sz="2200" b="1">
                  <a:solidFill>
                    <a:srgbClr val="000000"/>
                  </a:solidFill>
                  <a:latin typeface="+mn-lt"/>
                </a:defRPr>
              </a:lvl2pPr>
              <a:lvl3pPr marL="10858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rgbClr val="000000"/>
                  </a:solidFill>
                  <a:latin typeface="+mn-lt"/>
                </a:defRPr>
              </a:lvl3pPr>
              <a:lvl4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rgbClr val="000000"/>
                  </a:solidFill>
                  <a:latin typeface="+mn-lt"/>
                </a:defRPr>
              </a:lvl4pPr>
              <a:lvl5pPr marL="19431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5pPr>
              <a:lvl6pPr marL="24003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6pPr>
              <a:lvl7pPr marL="28575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7pPr>
              <a:lvl8pPr marL="33147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8pPr>
              <a:lvl9pPr marL="37719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marL="457200" lvl="1" indent="0">
                <a:buFontTx/>
                <a:buNone/>
              </a:pPr>
              <a:r>
                <a:rPr lang="en-US" sz="1800" kern="0" dirty="0"/>
                <a:t>Bandwidth constraint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8038" y="4105760"/>
            <a:ext cx="3193231" cy="449705"/>
            <a:chOff x="698038" y="4105760"/>
            <a:chExt cx="3193231" cy="44970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465" y="4135494"/>
              <a:ext cx="1455804" cy="338991"/>
            </a:xfrm>
            <a:prstGeom prst="rect">
              <a:avLst/>
            </a:prstGeom>
          </p:spPr>
        </p:pic>
        <p:sp>
          <p:nvSpPr>
            <p:cNvPr id="48" name="Content Placeholder 3"/>
            <p:cNvSpPr txBox="1">
              <a:spLocks/>
            </p:cNvSpPr>
            <p:nvPr/>
          </p:nvSpPr>
          <p:spPr bwMode="auto">
            <a:xfrm>
              <a:off x="698038" y="4105760"/>
              <a:ext cx="1909702" cy="4497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</a:bodyPr>
            <a:lstStyle>
              <a:lvl1pPr marL="34290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 b="1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–"/>
                <a:defRPr sz="2200" b="1">
                  <a:solidFill>
                    <a:srgbClr val="000000"/>
                  </a:solidFill>
                  <a:latin typeface="+mn-lt"/>
                </a:defRPr>
              </a:lvl2pPr>
              <a:lvl3pPr marL="10858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rgbClr val="000000"/>
                  </a:solidFill>
                  <a:latin typeface="+mn-lt"/>
                </a:defRPr>
              </a:lvl3pPr>
              <a:lvl4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rgbClr val="000000"/>
                  </a:solidFill>
                  <a:latin typeface="+mn-lt"/>
                </a:defRPr>
              </a:lvl4pPr>
              <a:lvl5pPr marL="19431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5pPr>
              <a:lvl6pPr marL="24003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6pPr>
              <a:lvl7pPr marL="28575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7pPr>
              <a:lvl8pPr marL="33147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8pPr>
              <a:lvl9pPr marL="37719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marL="457200" lvl="1" indent="0">
                <a:buFontTx/>
                <a:buNone/>
              </a:pPr>
              <a:r>
                <a:rPr lang="en-US" sz="1800" kern="0" dirty="0"/>
                <a:t>Objective</a:t>
              </a:r>
            </a:p>
          </p:txBody>
        </p:sp>
      </p:grpSp>
      <p:sp>
        <p:nvSpPr>
          <p:cNvPr id="49" name="Content Placeholder 3"/>
          <p:cNvSpPr txBox="1">
            <a:spLocks/>
          </p:cNvSpPr>
          <p:nvPr/>
        </p:nvSpPr>
        <p:spPr bwMode="auto">
          <a:xfrm>
            <a:off x="1118656" y="4542427"/>
            <a:ext cx="5209936" cy="449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 b="1">
                <a:solidFill>
                  <a:srgbClr val="000000"/>
                </a:solidFill>
                <a:latin typeface="+mn-lt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+mn-lt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rgbClr val="000000"/>
                </a:solidFill>
                <a:latin typeface="+mn-lt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sz="1800" kern="0" dirty="0"/>
              <a:t>R rewards value of covered chips</a:t>
            </a:r>
          </a:p>
          <a:p>
            <a:pPr marL="457200" lvl="1" indent="0">
              <a:buFontTx/>
              <a:buNone/>
            </a:pPr>
            <a:r>
              <a:rPr lang="en-US" sz="1800" kern="0" dirty="0"/>
              <a:t>z ≈ x  </a:t>
            </a:r>
            <a:r>
              <a:rPr lang="en-US" sz="1400" kern="0" dirty="0"/>
              <a:t>rewards high value chips </a:t>
            </a:r>
            <a:r>
              <a:rPr lang="en-US" sz="1800" kern="0" dirty="0"/>
              <a:t/>
            </a:r>
            <a:br>
              <a:rPr lang="en-US" sz="1800" kern="0" dirty="0"/>
            </a:br>
            <a:r>
              <a:rPr lang="en-US" sz="1400" kern="0" dirty="0"/>
              <a:t>being in small subfootprints </a:t>
            </a:r>
            <a:br>
              <a:rPr lang="en-US" sz="1400" kern="0" dirty="0"/>
            </a:br>
            <a:r>
              <a:rPr lang="en-US" sz="1400" kern="0" dirty="0"/>
              <a:t>(gets more bandwidth) </a:t>
            </a:r>
          </a:p>
        </p:txBody>
      </p:sp>
      <p:sp>
        <p:nvSpPr>
          <p:cNvPr id="50" name="Content Placeholder 3"/>
          <p:cNvSpPr txBox="1">
            <a:spLocks/>
          </p:cNvSpPr>
          <p:nvPr/>
        </p:nvSpPr>
        <p:spPr bwMode="auto">
          <a:xfrm>
            <a:off x="1118656" y="5674606"/>
            <a:ext cx="5209936" cy="449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 b="1">
                <a:solidFill>
                  <a:srgbClr val="000000"/>
                </a:solidFill>
                <a:latin typeface="+mn-lt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+mn-lt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rgbClr val="000000"/>
                </a:solidFill>
                <a:latin typeface="+mn-lt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sz="1800" kern="0" dirty="0"/>
              <a:t>P </a:t>
            </a:r>
            <a:r>
              <a:rPr lang="en-US" sz="1400" kern="0" dirty="0"/>
              <a:t>penalizes covering zero-value chips</a:t>
            </a:r>
          </a:p>
        </p:txBody>
      </p:sp>
    </p:spTree>
    <p:extLst>
      <p:ext uri="{BB962C8B-B14F-4D97-AF65-F5344CB8AC3E}">
        <p14:creationId xmlns:p14="http://schemas.microsoft.com/office/powerpoint/2010/main" val="39740517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Explore pixel-shifts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Solving MIP for for all shifts is intractable</a:t>
            </a:r>
          </a:p>
          <a:p>
            <a:pPr lvl="1"/>
            <a:r>
              <a:rPr lang="en-US" dirty="0"/>
              <a:t>For all shifts:</a:t>
            </a:r>
          </a:p>
          <a:p>
            <a:pPr lvl="2"/>
            <a:r>
              <a:rPr lang="en-US" dirty="0"/>
              <a:t>fast greedy heuristic, fixed K</a:t>
            </a:r>
          </a:p>
          <a:p>
            <a:pPr lvl="3"/>
            <a:r>
              <a:rPr lang="en-US" dirty="0"/>
              <a:t>Iteratively consider all rectangle shapes with A &lt; B/K</a:t>
            </a:r>
          </a:p>
          <a:p>
            <a:pPr lvl="3"/>
            <a:r>
              <a:rPr lang="en-US" dirty="0"/>
              <a:t>Choose rectangle covering maximum sum of value</a:t>
            </a:r>
            <a:br>
              <a:rPr lang="en-US" dirty="0"/>
            </a:br>
            <a:r>
              <a:rPr lang="en-US" dirty="0"/>
              <a:t>subject to non-overlap prior rectangles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Hypothesis</a:t>
            </a:r>
          </a:p>
          <a:p>
            <a:pPr lvl="2"/>
            <a:r>
              <a:rPr lang="en-US" dirty="0"/>
              <a:t>comparing two pixel shifts,</a:t>
            </a:r>
            <a:br>
              <a:rPr lang="en-US" dirty="0"/>
            </a:br>
            <a:r>
              <a:rPr lang="en-US" dirty="0"/>
              <a:t>similarity of greedy </a:t>
            </a:r>
            <a:br>
              <a:rPr lang="en-US" dirty="0"/>
            </a:br>
            <a:r>
              <a:rPr lang="en-US" dirty="0"/>
              <a:t>correlates to similarity of opt</a:t>
            </a:r>
          </a:p>
          <a:p>
            <a:pPr lvl="2"/>
            <a:r>
              <a:rPr lang="en-US" dirty="0"/>
              <a:t>Which chips are covered</a:t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How</a:t>
            </a:r>
            <a:r>
              <a:rPr lang="en-US" dirty="0"/>
              <a:t> chips are covered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22" y="3506488"/>
            <a:ext cx="1457861" cy="2399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31" y="3506488"/>
            <a:ext cx="1439407" cy="2399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1485" y="5916607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greedy</a:t>
            </a:r>
          </a:p>
          <a:p>
            <a:r>
              <a:rPr lang="en-US" sz="1800" dirty="0"/>
              <a:t>spread out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62768" y="5905500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optimal</a:t>
            </a:r>
            <a:br>
              <a:rPr lang="en-US" sz="1800" dirty="0"/>
            </a:br>
            <a:r>
              <a:rPr lang="en-US" sz="1800" dirty="0"/>
              <a:t>compact</a:t>
            </a:r>
          </a:p>
        </p:txBody>
      </p:sp>
    </p:spTree>
    <p:extLst>
      <p:ext uri="{BB962C8B-B14F-4D97-AF65-F5344CB8AC3E}">
        <p14:creationId xmlns:p14="http://schemas.microsoft.com/office/powerpoint/2010/main" val="5421439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shifts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4500"/>
            <a:ext cx="7772400" cy="4172523"/>
          </a:xfrm>
        </p:spPr>
        <p:txBody>
          <a:bodyPr/>
          <a:lstStyle/>
          <a:p>
            <a:pPr lvl="1"/>
            <a:r>
              <a:rPr lang="en-US" sz="2000" dirty="0"/>
              <a:t>Cluster shifts by the similarity of greedy solutions</a:t>
            </a:r>
          </a:p>
          <a:p>
            <a:pPr lvl="1"/>
            <a:r>
              <a:rPr lang="en-US" sz="2000" dirty="0"/>
              <a:t>k-means cluster </a:t>
            </a:r>
            <a:r>
              <a:rPr lang="en-US" sz="2000" dirty="0">
                <a:solidFill>
                  <a:schemeClr val="tx2"/>
                </a:solidFill>
              </a:rPr>
              <a:t>centers by distance</a:t>
            </a:r>
          </a:p>
          <a:p>
            <a:pPr lvl="2"/>
            <a:r>
              <a:rPr lang="en-US" sz="1800" dirty="0"/>
              <a:t>first center = shift w/ highest greedy solution</a:t>
            </a:r>
          </a:p>
          <a:p>
            <a:pPr lvl="2"/>
            <a:r>
              <a:rPr lang="en-US" sz="1800" dirty="0"/>
              <a:t>next center = shift w/ max min distance to all prior centers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Distance defined by an approx Wasserstein distance:</a:t>
            </a:r>
            <a:br>
              <a:rPr lang="en-US" sz="2000" dirty="0"/>
            </a:br>
            <a:r>
              <a:rPr lang="en-US" sz="2000" dirty="0"/>
              <a:t>D’ = sum of work to translate layout A to B</a:t>
            </a:r>
          </a:p>
          <a:p>
            <a:pPr lvl="2"/>
            <a:r>
              <a:rPr lang="en-US" sz="1800" dirty="0"/>
              <a:t>Chip D’(c</a:t>
            </a:r>
            <a:r>
              <a:rPr lang="en-US" sz="1800" baseline="-25000" dirty="0"/>
              <a:t>1</a:t>
            </a:r>
            <a:r>
              <a:rPr lang="en-US" sz="1800" dirty="0"/>
              <a:t>,c</a:t>
            </a:r>
            <a:r>
              <a:rPr lang="en-US" sz="1800" baseline="-25000" dirty="0"/>
              <a:t>2</a:t>
            </a:r>
            <a:r>
              <a:rPr lang="en-US" sz="1800" dirty="0"/>
              <a:t>) = L</a:t>
            </a:r>
            <a:r>
              <a:rPr lang="en-US" sz="1800" baseline="-25000" dirty="0"/>
              <a:t>1</a:t>
            </a:r>
            <a:r>
              <a:rPr lang="en-US" sz="1800" dirty="0"/>
              <a:t>(c</a:t>
            </a:r>
            <a:r>
              <a:rPr lang="en-US" sz="1800" baseline="-25000" dirty="0"/>
              <a:t>1</a:t>
            </a:r>
            <a:r>
              <a:rPr lang="en-US" sz="1800" dirty="0"/>
              <a:t>,c</a:t>
            </a:r>
            <a:r>
              <a:rPr lang="en-US" sz="1800" baseline="-25000" dirty="0"/>
              <a:t>2</a:t>
            </a:r>
            <a:r>
              <a:rPr lang="en-US" sz="1800" dirty="0"/>
              <a:t>)</a:t>
            </a:r>
          </a:p>
          <a:p>
            <a:pPr lvl="2"/>
            <a:r>
              <a:rPr lang="en-US" sz="1800" dirty="0"/>
              <a:t>Subfoot D’(A</a:t>
            </a:r>
            <a:r>
              <a:rPr lang="en-US" sz="1800" baseline="-25000" dirty="0"/>
              <a:t>i</a:t>
            </a:r>
            <a:r>
              <a:rPr lang="en-US" sz="1800" dirty="0"/>
              <a:t>, B</a:t>
            </a:r>
            <a:r>
              <a:rPr lang="en-US" sz="1800" baseline="-25000" dirty="0"/>
              <a:t>j</a:t>
            </a:r>
            <a:r>
              <a:rPr lang="en-US" sz="1800" dirty="0"/>
              <a:t>) = sum D’(c</a:t>
            </a:r>
            <a:r>
              <a:rPr lang="en-US" sz="1800" baseline="-25000" dirty="0"/>
              <a:t>A</a:t>
            </a:r>
            <a:r>
              <a:rPr lang="en-US" sz="1800" dirty="0"/>
              <a:t>,c</a:t>
            </a:r>
            <a:r>
              <a:rPr lang="en-US" sz="1800" baseline="-25000" dirty="0"/>
              <a:t>B</a:t>
            </a:r>
            <a:r>
              <a:rPr lang="en-US" sz="1800" dirty="0"/>
              <a:t>), greedy pair chips</a:t>
            </a:r>
          </a:p>
          <a:p>
            <a:pPr lvl="2"/>
            <a:r>
              <a:rPr lang="en-US" sz="1800" dirty="0"/>
              <a:t>Layout D’(A,B) = sum</a:t>
            </a:r>
            <a:r>
              <a:rPr lang="en-US" sz="1800" baseline="-25000" dirty="0"/>
              <a:t>i,j</a:t>
            </a:r>
            <a:r>
              <a:rPr lang="en-US" sz="1800" dirty="0"/>
              <a:t> D’(A</a:t>
            </a:r>
            <a:r>
              <a:rPr lang="en-US" sz="1800" baseline="-25000" dirty="0"/>
              <a:t>i</a:t>
            </a:r>
            <a:r>
              <a:rPr lang="en-US" sz="1800" dirty="0"/>
              <a:t>,B</a:t>
            </a:r>
            <a:r>
              <a:rPr lang="en-US" sz="1800" baseline="-25000" dirty="0"/>
              <a:t>j</a:t>
            </a:r>
            <a:r>
              <a:rPr lang="en-US" sz="1800" dirty="0"/>
              <a:t>)</a:t>
            </a:r>
          </a:p>
          <a:p>
            <a:pPr lvl="3"/>
            <a:r>
              <a:rPr lang="en-US" sz="1600" dirty="0"/>
              <a:t>for each pair, match closest </a:t>
            </a:r>
          </a:p>
          <a:p>
            <a:pPr lvl="2"/>
            <a:r>
              <a:rPr lang="en-US" sz="1800" dirty="0"/>
              <a:t>work( translate entire layout ) = 0</a:t>
            </a:r>
          </a:p>
          <a:p>
            <a:pPr lvl="1"/>
            <a:r>
              <a:rPr lang="en-US" dirty="0"/>
              <a:t>Cluster is “Voronoi cell” of its </a:t>
            </a:r>
            <a:r>
              <a:rPr lang="en-US" dirty="0">
                <a:solidFill>
                  <a:schemeClr val="tx1"/>
                </a:solidFill>
              </a:rPr>
              <a:t>center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set of shifts closer to it than any other </a:t>
            </a:r>
            <a:r>
              <a:rPr lang="en-US" dirty="0">
                <a:solidFill>
                  <a:schemeClr val="tx1"/>
                </a:solidFill>
              </a:rPr>
              <a:t>center</a:t>
            </a:r>
          </a:p>
        </p:txBody>
      </p:sp>
      <p:sp>
        <p:nvSpPr>
          <p:cNvPr id="4" name="Oval 3"/>
          <p:cNvSpPr/>
          <p:nvPr/>
        </p:nvSpPr>
        <p:spPr>
          <a:xfrm>
            <a:off x="1727860" y="2660073"/>
            <a:ext cx="534389" cy="421574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05991" y="2921330"/>
            <a:ext cx="59376" cy="5937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85901" y="2660073"/>
            <a:ext cx="534389" cy="421574"/>
            <a:chOff x="2485901" y="2660073"/>
            <a:chExt cx="534389" cy="421574"/>
          </a:xfrm>
        </p:grpSpPr>
        <p:sp>
          <p:nvSpPr>
            <p:cNvPr id="5" name="Oval 4"/>
            <p:cNvSpPr/>
            <p:nvPr/>
          </p:nvSpPr>
          <p:spPr>
            <a:xfrm>
              <a:off x="2485901" y="2660073"/>
              <a:ext cx="534389" cy="42157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664031" y="2921329"/>
              <a:ext cx="59376" cy="59377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69870" y="2660073"/>
              <a:ext cx="59376" cy="59377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43942" y="2660073"/>
            <a:ext cx="534389" cy="421574"/>
            <a:chOff x="3243942" y="2660073"/>
            <a:chExt cx="534389" cy="421574"/>
          </a:xfrm>
        </p:grpSpPr>
        <p:grpSp>
          <p:nvGrpSpPr>
            <p:cNvPr id="13" name="Group 12"/>
            <p:cNvGrpSpPr/>
            <p:nvPr/>
          </p:nvGrpSpPr>
          <p:grpSpPr>
            <a:xfrm>
              <a:off x="3243942" y="2660073"/>
              <a:ext cx="534389" cy="421574"/>
              <a:chOff x="2485901" y="2660073"/>
              <a:chExt cx="534389" cy="42157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485901" y="2660073"/>
                <a:ext cx="534389" cy="421574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664031" y="2921329"/>
                <a:ext cx="59376" cy="59377"/>
              </a:xfrm>
              <a:prstGeom prst="ellipse">
                <a:avLst/>
              </a:prstGeom>
              <a:solidFill>
                <a:schemeClr val="tx1"/>
              </a:solidFill>
              <a:ln w="1905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869870" y="2660073"/>
                <a:ext cx="59376" cy="59377"/>
              </a:xfrm>
              <a:prstGeom prst="ellipse">
                <a:avLst/>
              </a:prstGeom>
              <a:solidFill>
                <a:schemeClr val="tx1"/>
              </a:solidFill>
              <a:ln w="1905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3344883" y="2683824"/>
              <a:ext cx="59376" cy="59377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56461" y="2648196"/>
            <a:ext cx="534389" cy="421574"/>
            <a:chOff x="3243942" y="2660073"/>
            <a:chExt cx="534389" cy="421574"/>
          </a:xfrm>
        </p:grpSpPr>
        <p:grpSp>
          <p:nvGrpSpPr>
            <p:cNvPr id="20" name="Group 19"/>
            <p:cNvGrpSpPr/>
            <p:nvPr/>
          </p:nvGrpSpPr>
          <p:grpSpPr>
            <a:xfrm>
              <a:off x="3243942" y="2660073"/>
              <a:ext cx="534389" cy="421574"/>
              <a:chOff x="2485901" y="2660073"/>
              <a:chExt cx="534389" cy="421574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485901" y="2660073"/>
                <a:ext cx="534389" cy="421574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664031" y="2921329"/>
                <a:ext cx="59376" cy="59377"/>
              </a:xfrm>
              <a:prstGeom prst="ellipse">
                <a:avLst/>
              </a:prstGeom>
              <a:solidFill>
                <a:schemeClr val="tx1"/>
              </a:solidFill>
              <a:ln w="1905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69870" y="2660073"/>
                <a:ext cx="59376" cy="59377"/>
              </a:xfrm>
              <a:prstGeom prst="ellipse">
                <a:avLst/>
              </a:prstGeom>
              <a:solidFill>
                <a:schemeClr val="tx1"/>
              </a:solidFill>
              <a:ln w="1905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3344883" y="2683824"/>
              <a:ext cx="59376" cy="59377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4439389" y="2891640"/>
            <a:ext cx="59376" cy="5937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676895" y="2660071"/>
            <a:ext cx="534389" cy="421574"/>
            <a:chOff x="3243942" y="2660073"/>
            <a:chExt cx="534389" cy="421574"/>
          </a:xfrm>
        </p:grpSpPr>
        <p:grpSp>
          <p:nvGrpSpPr>
            <p:cNvPr id="27" name="Group 26"/>
            <p:cNvGrpSpPr/>
            <p:nvPr/>
          </p:nvGrpSpPr>
          <p:grpSpPr>
            <a:xfrm>
              <a:off x="3243942" y="2660073"/>
              <a:ext cx="534389" cy="421574"/>
              <a:chOff x="2485901" y="2660073"/>
              <a:chExt cx="534389" cy="421574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485901" y="2660073"/>
                <a:ext cx="534389" cy="421574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664031" y="2921329"/>
                <a:ext cx="59376" cy="59377"/>
              </a:xfrm>
              <a:prstGeom prst="ellipse">
                <a:avLst/>
              </a:prstGeom>
              <a:solidFill>
                <a:schemeClr val="tx1"/>
              </a:solidFill>
              <a:ln w="1905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869870" y="2660073"/>
                <a:ext cx="59376" cy="59377"/>
              </a:xfrm>
              <a:prstGeom prst="ellipse">
                <a:avLst/>
              </a:prstGeom>
              <a:solidFill>
                <a:schemeClr val="tx1"/>
              </a:solidFill>
              <a:ln w="1905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344883" y="2683824"/>
              <a:ext cx="59376" cy="59377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5159823" y="2903515"/>
            <a:ext cx="59376" cy="5937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990108" y="2841169"/>
            <a:ext cx="59376" cy="5937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397329" y="2654131"/>
            <a:ext cx="534389" cy="421574"/>
            <a:chOff x="3243942" y="2660073"/>
            <a:chExt cx="534389" cy="421574"/>
          </a:xfrm>
        </p:grpSpPr>
        <p:grpSp>
          <p:nvGrpSpPr>
            <p:cNvPr id="35" name="Group 34"/>
            <p:cNvGrpSpPr/>
            <p:nvPr/>
          </p:nvGrpSpPr>
          <p:grpSpPr>
            <a:xfrm>
              <a:off x="3243942" y="2660073"/>
              <a:ext cx="534389" cy="421574"/>
              <a:chOff x="2485901" y="2660073"/>
              <a:chExt cx="534389" cy="421574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485901" y="2660073"/>
                <a:ext cx="534389" cy="421574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664031" y="2921329"/>
                <a:ext cx="59376" cy="59377"/>
              </a:xfrm>
              <a:prstGeom prst="ellipse">
                <a:avLst/>
              </a:prstGeom>
              <a:solidFill>
                <a:schemeClr val="tx1"/>
              </a:solidFill>
              <a:ln w="1905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869870" y="2660073"/>
                <a:ext cx="59376" cy="59377"/>
              </a:xfrm>
              <a:prstGeom prst="ellipse">
                <a:avLst/>
              </a:prstGeom>
              <a:solidFill>
                <a:schemeClr val="tx1"/>
              </a:solidFill>
              <a:ln w="1905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36" name="Oval 35"/>
            <p:cNvSpPr/>
            <p:nvPr/>
          </p:nvSpPr>
          <p:spPr>
            <a:xfrm>
              <a:off x="3344883" y="2683824"/>
              <a:ext cx="59376" cy="59377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5880257" y="2897575"/>
            <a:ext cx="59376" cy="5937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710542" y="2835229"/>
            <a:ext cx="59376" cy="5937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376053" y="2870857"/>
            <a:ext cx="59376" cy="5937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177140" y="2660070"/>
            <a:ext cx="534389" cy="421574"/>
            <a:chOff x="3243942" y="2660073"/>
            <a:chExt cx="534389" cy="421574"/>
          </a:xfrm>
        </p:grpSpPr>
        <p:grpSp>
          <p:nvGrpSpPr>
            <p:cNvPr id="44" name="Group 43"/>
            <p:cNvGrpSpPr/>
            <p:nvPr/>
          </p:nvGrpSpPr>
          <p:grpSpPr>
            <a:xfrm>
              <a:off x="3243942" y="2660073"/>
              <a:ext cx="534389" cy="421574"/>
              <a:chOff x="2485901" y="2660073"/>
              <a:chExt cx="534389" cy="421574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2485901" y="2660073"/>
                <a:ext cx="534389" cy="421574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664031" y="2921329"/>
                <a:ext cx="59376" cy="59377"/>
              </a:xfrm>
              <a:prstGeom prst="ellipse">
                <a:avLst/>
              </a:prstGeom>
              <a:solidFill>
                <a:schemeClr val="tx1"/>
              </a:solidFill>
              <a:ln w="1905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869870" y="2660073"/>
                <a:ext cx="59376" cy="59377"/>
              </a:xfrm>
              <a:prstGeom prst="ellipse">
                <a:avLst/>
              </a:prstGeom>
              <a:solidFill>
                <a:schemeClr val="tx1"/>
              </a:solidFill>
              <a:ln w="1905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3344883" y="2683824"/>
              <a:ext cx="59376" cy="59377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6660068" y="2903514"/>
            <a:ext cx="59376" cy="5937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490353" y="2841168"/>
            <a:ext cx="59376" cy="5937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155864" y="2876796"/>
            <a:ext cx="59376" cy="5937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502716" y="3040081"/>
            <a:ext cx="59376" cy="5937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897077" y="2660070"/>
            <a:ext cx="534389" cy="421574"/>
            <a:chOff x="3243942" y="2660073"/>
            <a:chExt cx="534389" cy="421574"/>
          </a:xfrm>
        </p:grpSpPr>
        <p:grpSp>
          <p:nvGrpSpPr>
            <p:cNvPr id="54" name="Group 53"/>
            <p:cNvGrpSpPr/>
            <p:nvPr/>
          </p:nvGrpSpPr>
          <p:grpSpPr>
            <a:xfrm>
              <a:off x="3243942" y="2660073"/>
              <a:ext cx="534389" cy="421574"/>
              <a:chOff x="2485901" y="2660073"/>
              <a:chExt cx="534389" cy="421574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485901" y="2660073"/>
                <a:ext cx="534389" cy="421574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664031" y="2921329"/>
                <a:ext cx="59376" cy="59377"/>
              </a:xfrm>
              <a:prstGeom prst="ellipse">
                <a:avLst/>
              </a:prstGeom>
              <a:solidFill>
                <a:schemeClr val="tx1"/>
              </a:solidFill>
              <a:ln w="1905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869870" y="2660073"/>
                <a:ext cx="59376" cy="59377"/>
              </a:xfrm>
              <a:prstGeom prst="ellipse">
                <a:avLst/>
              </a:prstGeom>
              <a:solidFill>
                <a:schemeClr val="tx1"/>
              </a:solidFill>
              <a:ln w="1905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55" name="Oval 54"/>
            <p:cNvSpPr/>
            <p:nvPr/>
          </p:nvSpPr>
          <p:spPr>
            <a:xfrm>
              <a:off x="3344883" y="2683824"/>
              <a:ext cx="59376" cy="59377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59" name="Oval 58"/>
          <p:cNvSpPr/>
          <p:nvPr/>
        </p:nvSpPr>
        <p:spPr>
          <a:xfrm>
            <a:off x="7380005" y="2903514"/>
            <a:ext cx="59376" cy="5937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210290" y="2841168"/>
            <a:ext cx="59376" cy="5937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875801" y="2876796"/>
            <a:ext cx="59376" cy="5937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222653" y="3040081"/>
            <a:ext cx="59376" cy="5937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7031405" y="2805540"/>
            <a:ext cx="59376" cy="59377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6479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Greedy Exemplars for MIP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/>
              <a:t>Cluster shifts by distance </a:t>
            </a:r>
            <a:endParaRPr lang="en-US" sz="1800" dirty="0"/>
          </a:p>
          <a:p>
            <a:pPr lvl="2"/>
            <a:r>
              <a:rPr lang="en-US" sz="1800" dirty="0"/>
              <a:t>Cluster </a:t>
            </a:r>
            <a:r>
              <a:rPr lang="en-US" sz="1800" dirty="0">
                <a:solidFill>
                  <a:schemeClr val="tx2"/>
                </a:solidFill>
              </a:rPr>
              <a:t>exemplar by value </a:t>
            </a:r>
            <a:r>
              <a:rPr lang="en-US" sz="1800" dirty="0"/>
              <a:t>= best greedy layout</a:t>
            </a:r>
          </a:p>
          <a:p>
            <a:pPr lvl="2"/>
            <a:r>
              <a:rPr lang="en-US" sz="1800" dirty="0"/>
              <a:t>Compute MIP on exemplars, take best one</a:t>
            </a:r>
            <a:endParaRPr lang="en-US" sz="1600" dirty="0"/>
          </a:p>
          <a:p>
            <a:pPr marL="457200" lvl="1" indent="0">
              <a:buNone/>
            </a:pPr>
            <a:r>
              <a:rPr lang="en-US" sz="2000" dirty="0"/>
              <a:t>Evidence that clusters capture qualitatively (geometric) layout differences, and are about the same within a cluster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4" y="3111333"/>
            <a:ext cx="3827978" cy="2323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12" y="3111333"/>
            <a:ext cx="3727038" cy="2269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0802" y="5475229"/>
            <a:ext cx="2580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Within a cluster</a:t>
            </a:r>
          </a:p>
          <a:p>
            <a:r>
              <a:rPr lang="en-US" sz="1800" dirty="0"/>
              <a:t>greedy and MIP (optimal)</a:t>
            </a:r>
          </a:p>
          <a:p>
            <a:r>
              <a:rPr lang="en-US" sz="1800" dirty="0"/>
              <a:t>corelate well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7002" y="5475229"/>
            <a:ext cx="34079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Between clusters, difference</a:t>
            </a:r>
          </a:p>
          <a:p>
            <a:r>
              <a:rPr lang="en-US" sz="1800" dirty="0"/>
              <a:t>between greedy and MIP (optimal)</a:t>
            </a:r>
          </a:p>
          <a:p>
            <a:r>
              <a:rPr lang="en-US" sz="1800" dirty="0"/>
              <a:t>varies significantly</a:t>
            </a:r>
          </a:p>
        </p:txBody>
      </p:sp>
    </p:spTree>
    <p:extLst>
      <p:ext uri="{BB962C8B-B14F-4D97-AF65-F5344CB8AC3E}">
        <p14:creationId xmlns:p14="http://schemas.microsoft.com/office/powerpoint/2010/main" val="71913895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  <a:br>
              <a:rPr lang="en-US" dirty="0"/>
            </a:br>
            <a:r>
              <a:rPr lang="en-US" sz="3600" dirty="0" smtClean="0"/>
              <a:t>c</a:t>
            </a:r>
            <a:r>
              <a:rPr lang="en-US" sz="2000" dirty="0" smtClean="0"/>
              <a:t>enter </a:t>
            </a:r>
            <a:r>
              <a:rPr lang="en-US" sz="2000" dirty="0"/>
              <a:t>(greedy), </a:t>
            </a:r>
            <a:r>
              <a:rPr lang="en-US" sz="3600" dirty="0" smtClean="0"/>
              <a:t>e</a:t>
            </a:r>
            <a:r>
              <a:rPr lang="en-US" sz="2000" dirty="0" smtClean="0"/>
              <a:t>xemplar </a:t>
            </a:r>
            <a:r>
              <a:rPr lang="en-US" sz="2000" dirty="0"/>
              <a:t>(greedy), </a:t>
            </a:r>
            <a:r>
              <a:rPr lang="en-US" sz="3600" dirty="0" smtClean="0"/>
              <a:t>o</a:t>
            </a:r>
            <a:r>
              <a:rPr lang="en-US" sz="2000" dirty="0" smtClean="0"/>
              <a:t>pt-exemplar </a:t>
            </a:r>
            <a:r>
              <a:rPr lang="en-US" sz="2000" dirty="0"/>
              <a:t>(MIP)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0" y="1299490"/>
            <a:ext cx="985996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09" y="1299489"/>
            <a:ext cx="977934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37" y="1299489"/>
            <a:ext cx="980607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2041" y="160317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646" y="1299489"/>
            <a:ext cx="979714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070" y="29555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22" y="1299489"/>
            <a:ext cx="987444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18" y="1299489"/>
            <a:ext cx="986827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32" y="1299489"/>
            <a:ext cx="978426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11" y="1299489"/>
            <a:ext cx="986826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17" y="1299489"/>
            <a:ext cx="1004383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" y="4217424"/>
            <a:ext cx="978426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" y="4221619"/>
            <a:ext cx="993913" cy="228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37" y="4217424"/>
            <a:ext cx="982934" cy="228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31" y="4217425"/>
            <a:ext cx="982935" cy="2286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39" y="4217425"/>
            <a:ext cx="986828" cy="2286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35457" y="4524641"/>
            <a:ext cx="35779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6" y="4217425"/>
            <a:ext cx="1000409" cy="228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394" y="4217425"/>
            <a:ext cx="986828" cy="2286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7" y="4217425"/>
            <a:ext cx="993915" cy="2286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534" y="4217425"/>
            <a:ext cx="985500" cy="2286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03316" y="42363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18646" y="295551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54203" y="475324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14965" y="28791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4980" y="44215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5983" y="3629078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34250" y="361439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79693" y="36219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83073" y="3667375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01340" y="365269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46783" y="366024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41383" y="3651515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59650" y="363683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05093" y="364438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44" name="Rectangle 43"/>
          <p:cNvSpPr/>
          <p:nvPr/>
        </p:nvSpPr>
        <p:spPr>
          <a:xfrm>
            <a:off x="0" y="1270787"/>
            <a:ext cx="2947544" cy="2396588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61916" y="1263654"/>
            <a:ext cx="2947544" cy="2396588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22394" y="1263032"/>
            <a:ext cx="2947544" cy="2396588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4162130"/>
            <a:ext cx="2947544" cy="2396588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99744" y="4151610"/>
            <a:ext cx="2947544" cy="2396588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346339" y="4149844"/>
            <a:ext cx="2947544" cy="2396588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88042" y="4631724"/>
            <a:ext cx="35779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41855327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Github</a:t>
            </a:r>
            <a:r>
              <a:rPr lang="en-US" dirty="0"/>
              <a:t> </a:t>
            </a:r>
            <a:r>
              <a:rPr lang="en-US" dirty="0" err="1"/>
              <a:t>GeoPlace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https://github.com/cgvalic/GeoPlace</a:t>
            </a:r>
            <a:endParaRPr lang="en-US" dirty="0"/>
          </a:p>
          <a:p>
            <a:pPr lvl="1"/>
            <a:r>
              <a:rPr lang="en-US" dirty="0"/>
              <a:t>contains software for footprint and </a:t>
            </a:r>
            <a:r>
              <a:rPr lang="en-US" dirty="0" err="1"/>
              <a:t>subfootprint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7597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introduce remote sensing and scheduling geometric problems to CCCG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/>
              <a:t>Sandia National Labs Team: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Stephen Rowe, Christopher Valicka, Simon Zou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Systems Mission Engineering and</a:t>
            </a:r>
            <a:br>
              <a:rPr lang="en-US" sz="1600" dirty="0"/>
            </a:br>
            <a:r>
              <a:rPr lang="en-US" sz="1600" dirty="0"/>
              <a:t>Information Systems Analysis Center</a:t>
            </a:r>
          </a:p>
          <a:p>
            <a:pPr lvl="3">
              <a:lnSpc>
                <a:spcPct val="80000"/>
              </a:lnSpc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Schedule a collection of satellites to monitor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Earth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over time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Scott Mitchell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Center for Computing Research</a:t>
            </a:r>
          </a:p>
          <a:p>
            <a:pPr lvl="3">
              <a:lnSpc>
                <a:spcPct val="80000"/>
              </a:lnSpc>
            </a:pPr>
            <a:r>
              <a:rPr lang="en-US" sz="1400" dirty="0"/>
              <a:t>Applied Math, CS, far from applications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2-year “LDRD” project to connect the Centers, math/CS approach to applied problem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U.S. law, labs can “tax” 6% of funds-in to use for discretionary research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In same way, goal of paper is to connect CCCG </a:t>
            </a:r>
            <a:br>
              <a:rPr lang="en-US" sz="1800" dirty="0"/>
            </a:br>
            <a:r>
              <a:rPr lang="en-US" sz="1800" dirty="0"/>
              <a:t>to this problem area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Chris Valicka knows problem area well, </a:t>
            </a:r>
            <a:br>
              <a:rPr lang="en-US" sz="1800" dirty="0"/>
            </a:br>
            <a:r>
              <a:rPr lang="en-US" sz="1800" dirty="0"/>
              <a:t>regrets could not come to CCCG and discuss more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Scott can connect you</a:t>
            </a:r>
          </a:p>
          <a:p>
            <a:pPr lvl="2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1" y="3510811"/>
            <a:ext cx="1294041" cy="585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3" y="1254500"/>
            <a:ext cx="2043186" cy="164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275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Pareto-optimal maximize chip coverage while minimizing bandwidth</a:t>
            </a:r>
          </a:p>
          <a:p>
            <a:r>
              <a:rPr lang="en-US" dirty="0"/>
              <a:t>Many other geometric </a:t>
            </a:r>
            <a:r>
              <a:rPr lang="en-US" dirty="0" err="1"/>
              <a:t>subproblems</a:t>
            </a:r>
            <a:r>
              <a:rPr lang="en-US" dirty="0"/>
              <a:t> arise in remote sensing / satellite</a:t>
            </a:r>
          </a:p>
          <a:p>
            <a:pPr lvl="1"/>
            <a:r>
              <a:rPr lang="en-US" dirty="0"/>
              <a:t>contact cgvalic@sandia.gov or samitch@sandia.gov</a:t>
            </a:r>
          </a:p>
        </p:txBody>
      </p:sp>
    </p:spTree>
    <p:extLst>
      <p:ext uri="{BB962C8B-B14F-4D97-AF65-F5344CB8AC3E}">
        <p14:creationId xmlns:p14="http://schemas.microsoft.com/office/powerpoint/2010/main" val="87903425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66" y="4259272"/>
            <a:ext cx="4235117" cy="2820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Context: Remote Sensing </a:t>
            </a:r>
            <a:br>
              <a:rPr lang="en-US"/>
            </a:br>
            <a:r>
              <a:rPr lang="en-US"/>
              <a:t>Constellation Planning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66" y="3097482"/>
            <a:ext cx="4632782" cy="37338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144106"/>
            <a:ext cx="8229600" cy="35110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 b="1">
                <a:solidFill>
                  <a:srgbClr val="000000"/>
                </a:solidFill>
                <a:latin typeface="+mn-lt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+mn-lt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rgbClr val="000000"/>
                </a:solidFill>
                <a:latin typeface="+mn-lt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1600" kern="0" dirty="0" smtClean="0"/>
              <a:t>Problem:</a:t>
            </a:r>
          </a:p>
          <a:p>
            <a:pPr lvl="1"/>
            <a:r>
              <a:rPr lang="en-US" sz="1600" kern="0" dirty="0" smtClean="0"/>
              <a:t>Manage a collection of satellites scheduled to monitor locations in space and time</a:t>
            </a:r>
          </a:p>
          <a:p>
            <a:r>
              <a:rPr lang="en-US" sz="1600" kern="0" dirty="0" smtClean="0"/>
              <a:t>Challenges:</a:t>
            </a:r>
          </a:p>
          <a:p>
            <a:pPr lvl="1"/>
            <a:r>
              <a:rPr lang="en-US" sz="1600" kern="0" dirty="0" smtClean="0"/>
              <a:t>Sensors highly flexible, not captured in scheduling models</a:t>
            </a:r>
          </a:p>
          <a:p>
            <a:pPr lvl="1"/>
            <a:r>
              <a:rPr lang="en-US" sz="1600" kern="0" dirty="0" smtClean="0"/>
              <a:t>Schedules underutilize expensive sensors</a:t>
            </a:r>
          </a:p>
          <a:p>
            <a:r>
              <a:rPr lang="en-US" sz="1600" kern="0" dirty="0"/>
              <a:t>Approach</a:t>
            </a:r>
          </a:p>
          <a:p>
            <a:pPr lvl="1"/>
            <a:r>
              <a:rPr lang="en-US" sz="1400" dirty="0"/>
              <a:t>Mixed-Integer Program (MIP) </a:t>
            </a:r>
            <a:br>
              <a:rPr lang="en-US" sz="1400" dirty="0"/>
            </a:br>
            <a:r>
              <a:rPr lang="en-US" sz="1400" dirty="0"/>
              <a:t>for constellation scheduling</a:t>
            </a:r>
          </a:p>
          <a:p>
            <a:pPr lvl="1"/>
            <a:r>
              <a:rPr lang="en-US" sz="1400" dirty="0" err="1"/>
              <a:t>Subproblems</a:t>
            </a:r>
            <a:r>
              <a:rPr lang="en-US" sz="1400" dirty="0"/>
              <a:t> modeled as MIP</a:t>
            </a:r>
          </a:p>
          <a:p>
            <a:pPr lvl="2"/>
            <a:r>
              <a:rPr lang="en-US" sz="1400" kern="0" dirty="0"/>
              <a:t>Easy integration into larger </a:t>
            </a:r>
            <a:r>
              <a:rPr lang="en-US" sz="1400" kern="0" dirty="0" smtClean="0"/>
              <a:t/>
            </a:r>
            <a:br>
              <a:rPr lang="en-US" sz="1400" kern="0" dirty="0" smtClean="0"/>
            </a:br>
            <a:r>
              <a:rPr lang="en-US" sz="1400" kern="0" dirty="0" smtClean="0"/>
              <a:t>problem</a:t>
            </a:r>
            <a:endParaRPr lang="en-US" sz="1400" dirty="0"/>
          </a:p>
        </p:txBody>
      </p:sp>
      <p:sp>
        <p:nvSpPr>
          <p:cNvPr id="4" name="Oval 3"/>
          <p:cNvSpPr/>
          <p:nvPr/>
        </p:nvSpPr>
        <p:spPr>
          <a:xfrm>
            <a:off x="7790213" y="641268"/>
            <a:ext cx="1270660" cy="502838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3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Complications</a:t>
            </a:r>
            <a:br>
              <a:rPr lang="en-US" dirty="0"/>
            </a:br>
            <a:r>
              <a:rPr lang="en-US" sz="2400" dirty="0"/>
              <a:t>Heterogeneous </a:t>
            </a:r>
            <a:r>
              <a:rPr lang="en-US" sz="2400" dirty="0" smtClean="0"/>
              <a:t>aperture</a:t>
            </a:r>
            <a:r>
              <a:rPr lang="en-US" sz="2400" dirty="0"/>
              <a:t>, evolving view location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87" y="1844393"/>
            <a:ext cx="1600200" cy="117445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-914400" y="3497618"/>
            <a:ext cx="10972800" cy="73152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26412">
            <a:off x="2787913" y="1259060"/>
            <a:ext cx="1600200" cy="117445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7226" y="2795340"/>
            <a:ext cx="457200" cy="457200"/>
          </a:xfrm>
          <a:prstGeom prst="ellipse">
            <a:avLst/>
          </a:prstGeom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359413" y="2477270"/>
            <a:ext cx="457200" cy="457200"/>
          </a:xfrm>
          <a:prstGeom prst="ellipse">
            <a:avLst/>
          </a:prstGeom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07426" y="3715873"/>
            <a:ext cx="1108678" cy="1108678"/>
          </a:xfrm>
          <a:prstGeom prst="ellipse">
            <a:avLst/>
          </a:prstGeom>
          <a:solidFill>
            <a:schemeClr val="bg1">
              <a:alpha val="31000"/>
            </a:schemeClr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9" name="Straight Connector 18"/>
          <p:cNvCxnSpPr>
            <a:stCxn id="16" idx="6"/>
            <a:endCxn id="17" idx="6"/>
          </p:cNvCxnSpPr>
          <p:nvPr/>
        </p:nvCxnSpPr>
        <p:spPr bwMode="auto">
          <a:xfrm>
            <a:off x="3816613" y="2705870"/>
            <a:ext cx="299491" cy="15643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6" idx="2"/>
            <a:endCxn id="17" idx="2"/>
          </p:cNvCxnSpPr>
          <p:nvPr/>
        </p:nvCxnSpPr>
        <p:spPr bwMode="auto">
          <a:xfrm flipH="1">
            <a:off x="3007426" y="2705870"/>
            <a:ext cx="351987" cy="15643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Freeform 23"/>
          <p:cNvSpPr/>
          <p:nvPr/>
        </p:nvSpPr>
        <p:spPr>
          <a:xfrm rot="9104655">
            <a:off x="1904468" y="4627808"/>
            <a:ext cx="1683026" cy="1882609"/>
          </a:xfrm>
          <a:custGeom>
            <a:avLst/>
            <a:gdLst>
              <a:gd name="connsiteX0" fmla="*/ 522514 w 1045028"/>
              <a:gd name="connsiteY0" fmla="*/ 938150 h 938150"/>
              <a:gd name="connsiteX1" fmla="*/ 843148 w 1045028"/>
              <a:gd name="connsiteY1" fmla="*/ 771896 h 938150"/>
              <a:gd name="connsiteX2" fmla="*/ 1045028 w 1045028"/>
              <a:gd name="connsiteY2" fmla="*/ 463137 h 938150"/>
              <a:gd name="connsiteX3" fmla="*/ 1033153 w 1045028"/>
              <a:gd name="connsiteY3" fmla="*/ 225631 h 938150"/>
              <a:gd name="connsiteX4" fmla="*/ 629392 w 1045028"/>
              <a:gd name="connsiteY4" fmla="*/ 59376 h 938150"/>
              <a:gd name="connsiteX5" fmla="*/ 451262 w 1045028"/>
              <a:gd name="connsiteY5" fmla="*/ 0 h 938150"/>
              <a:gd name="connsiteX6" fmla="*/ 35626 w 1045028"/>
              <a:gd name="connsiteY6" fmla="*/ 249381 h 938150"/>
              <a:gd name="connsiteX7" fmla="*/ 0 w 1045028"/>
              <a:gd name="connsiteY7" fmla="*/ 451262 h 938150"/>
              <a:gd name="connsiteX8" fmla="*/ 166254 w 1045028"/>
              <a:gd name="connsiteY8" fmla="*/ 724394 h 938150"/>
              <a:gd name="connsiteX9" fmla="*/ 522514 w 1045028"/>
              <a:gd name="connsiteY9" fmla="*/ 938150 h 938150"/>
              <a:gd name="connsiteX0" fmla="*/ 522514 w 1045028"/>
              <a:gd name="connsiteY0" fmla="*/ 938150 h 938150"/>
              <a:gd name="connsiteX1" fmla="*/ 843148 w 1045028"/>
              <a:gd name="connsiteY1" fmla="*/ 771896 h 938150"/>
              <a:gd name="connsiteX2" fmla="*/ 1045028 w 1045028"/>
              <a:gd name="connsiteY2" fmla="*/ 463137 h 938150"/>
              <a:gd name="connsiteX3" fmla="*/ 1033153 w 1045028"/>
              <a:gd name="connsiteY3" fmla="*/ 225631 h 938150"/>
              <a:gd name="connsiteX4" fmla="*/ 764729 w 1045028"/>
              <a:gd name="connsiteY4" fmla="*/ 56774 h 938150"/>
              <a:gd name="connsiteX5" fmla="*/ 451262 w 1045028"/>
              <a:gd name="connsiteY5" fmla="*/ 0 h 938150"/>
              <a:gd name="connsiteX6" fmla="*/ 35626 w 1045028"/>
              <a:gd name="connsiteY6" fmla="*/ 249381 h 938150"/>
              <a:gd name="connsiteX7" fmla="*/ 0 w 1045028"/>
              <a:gd name="connsiteY7" fmla="*/ 451262 h 938150"/>
              <a:gd name="connsiteX8" fmla="*/ 166254 w 1045028"/>
              <a:gd name="connsiteY8" fmla="*/ 724394 h 938150"/>
              <a:gd name="connsiteX9" fmla="*/ 522514 w 1045028"/>
              <a:gd name="connsiteY9" fmla="*/ 938150 h 938150"/>
              <a:gd name="connsiteX0" fmla="*/ 522514 w 1045028"/>
              <a:gd name="connsiteY0" fmla="*/ 938150 h 938150"/>
              <a:gd name="connsiteX1" fmla="*/ 843148 w 1045028"/>
              <a:gd name="connsiteY1" fmla="*/ 771896 h 938150"/>
              <a:gd name="connsiteX2" fmla="*/ 1045028 w 1045028"/>
              <a:gd name="connsiteY2" fmla="*/ 463137 h 938150"/>
              <a:gd name="connsiteX3" fmla="*/ 1033153 w 1045028"/>
              <a:gd name="connsiteY3" fmla="*/ 225631 h 938150"/>
              <a:gd name="connsiteX4" fmla="*/ 764729 w 1045028"/>
              <a:gd name="connsiteY4" fmla="*/ 56774 h 938150"/>
              <a:gd name="connsiteX5" fmla="*/ 451262 w 1045028"/>
              <a:gd name="connsiteY5" fmla="*/ 0 h 938150"/>
              <a:gd name="connsiteX6" fmla="*/ 202157 w 1045028"/>
              <a:gd name="connsiteY6" fmla="*/ 93896 h 938150"/>
              <a:gd name="connsiteX7" fmla="*/ 35626 w 1045028"/>
              <a:gd name="connsiteY7" fmla="*/ 249381 h 938150"/>
              <a:gd name="connsiteX8" fmla="*/ 0 w 1045028"/>
              <a:gd name="connsiteY8" fmla="*/ 451262 h 938150"/>
              <a:gd name="connsiteX9" fmla="*/ 166254 w 1045028"/>
              <a:gd name="connsiteY9" fmla="*/ 724394 h 938150"/>
              <a:gd name="connsiteX10" fmla="*/ 522514 w 1045028"/>
              <a:gd name="connsiteY10" fmla="*/ 938150 h 938150"/>
              <a:gd name="connsiteX0" fmla="*/ 522514 w 1045028"/>
              <a:gd name="connsiteY0" fmla="*/ 938150 h 938150"/>
              <a:gd name="connsiteX1" fmla="*/ 704162 w 1045028"/>
              <a:gd name="connsiteY1" fmla="*/ 857594 h 938150"/>
              <a:gd name="connsiteX2" fmla="*/ 843148 w 1045028"/>
              <a:gd name="connsiteY2" fmla="*/ 771896 h 938150"/>
              <a:gd name="connsiteX3" fmla="*/ 1045028 w 1045028"/>
              <a:gd name="connsiteY3" fmla="*/ 463137 h 938150"/>
              <a:gd name="connsiteX4" fmla="*/ 1033153 w 1045028"/>
              <a:gd name="connsiteY4" fmla="*/ 225631 h 938150"/>
              <a:gd name="connsiteX5" fmla="*/ 764729 w 1045028"/>
              <a:gd name="connsiteY5" fmla="*/ 56774 h 938150"/>
              <a:gd name="connsiteX6" fmla="*/ 451262 w 1045028"/>
              <a:gd name="connsiteY6" fmla="*/ 0 h 938150"/>
              <a:gd name="connsiteX7" fmla="*/ 202157 w 1045028"/>
              <a:gd name="connsiteY7" fmla="*/ 93896 h 938150"/>
              <a:gd name="connsiteX8" fmla="*/ 35626 w 1045028"/>
              <a:gd name="connsiteY8" fmla="*/ 249381 h 938150"/>
              <a:gd name="connsiteX9" fmla="*/ 0 w 1045028"/>
              <a:gd name="connsiteY9" fmla="*/ 451262 h 938150"/>
              <a:gd name="connsiteX10" fmla="*/ 166254 w 1045028"/>
              <a:gd name="connsiteY10" fmla="*/ 724394 h 938150"/>
              <a:gd name="connsiteX11" fmla="*/ 522514 w 1045028"/>
              <a:gd name="connsiteY11" fmla="*/ 938150 h 938150"/>
              <a:gd name="connsiteX0" fmla="*/ 522514 w 1045028"/>
              <a:gd name="connsiteY0" fmla="*/ 938150 h 938150"/>
              <a:gd name="connsiteX1" fmla="*/ 704162 w 1045028"/>
              <a:gd name="connsiteY1" fmla="*/ 857594 h 938150"/>
              <a:gd name="connsiteX2" fmla="*/ 843148 w 1045028"/>
              <a:gd name="connsiteY2" fmla="*/ 771896 h 938150"/>
              <a:gd name="connsiteX3" fmla="*/ 1045028 w 1045028"/>
              <a:gd name="connsiteY3" fmla="*/ 463137 h 938150"/>
              <a:gd name="connsiteX4" fmla="*/ 1033153 w 1045028"/>
              <a:gd name="connsiteY4" fmla="*/ 225631 h 938150"/>
              <a:gd name="connsiteX5" fmla="*/ 764729 w 1045028"/>
              <a:gd name="connsiteY5" fmla="*/ 56774 h 938150"/>
              <a:gd name="connsiteX6" fmla="*/ 451262 w 1045028"/>
              <a:gd name="connsiteY6" fmla="*/ 0 h 938150"/>
              <a:gd name="connsiteX7" fmla="*/ 202157 w 1045028"/>
              <a:gd name="connsiteY7" fmla="*/ 93896 h 938150"/>
              <a:gd name="connsiteX8" fmla="*/ 35626 w 1045028"/>
              <a:gd name="connsiteY8" fmla="*/ 249381 h 938150"/>
              <a:gd name="connsiteX9" fmla="*/ 0 w 1045028"/>
              <a:gd name="connsiteY9" fmla="*/ 451262 h 938150"/>
              <a:gd name="connsiteX10" fmla="*/ 166254 w 1045028"/>
              <a:gd name="connsiteY10" fmla="*/ 724394 h 938150"/>
              <a:gd name="connsiteX11" fmla="*/ 331111 w 1045028"/>
              <a:gd name="connsiteY11" fmla="*/ 866377 h 938150"/>
              <a:gd name="connsiteX12" fmla="*/ 522514 w 1045028"/>
              <a:gd name="connsiteY12" fmla="*/ 938150 h 938150"/>
              <a:gd name="connsiteX0" fmla="*/ 522514 w 1045028"/>
              <a:gd name="connsiteY0" fmla="*/ 938150 h 938150"/>
              <a:gd name="connsiteX1" fmla="*/ 704162 w 1045028"/>
              <a:gd name="connsiteY1" fmla="*/ 857594 h 938150"/>
              <a:gd name="connsiteX2" fmla="*/ 843148 w 1045028"/>
              <a:gd name="connsiteY2" fmla="*/ 771896 h 938150"/>
              <a:gd name="connsiteX3" fmla="*/ 967684 w 1045028"/>
              <a:gd name="connsiteY3" fmla="*/ 647636 h 938150"/>
              <a:gd name="connsiteX4" fmla="*/ 1045028 w 1045028"/>
              <a:gd name="connsiteY4" fmla="*/ 463137 h 938150"/>
              <a:gd name="connsiteX5" fmla="*/ 1033153 w 1045028"/>
              <a:gd name="connsiteY5" fmla="*/ 225631 h 938150"/>
              <a:gd name="connsiteX6" fmla="*/ 764729 w 1045028"/>
              <a:gd name="connsiteY6" fmla="*/ 56774 h 938150"/>
              <a:gd name="connsiteX7" fmla="*/ 451262 w 1045028"/>
              <a:gd name="connsiteY7" fmla="*/ 0 h 938150"/>
              <a:gd name="connsiteX8" fmla="*/ 202157 w 1045028"/>
              <a:gd name="connsiteY8" fmla="*/ 93896 h 938150"/>
              <a:gd name="connsiteX9" fmla="*/ 35626 w 1045028"/>
              <a:gd name="connsiteY9" fmla="*/ 249381 h 938150"/>
              <a:gd name="connsiteX10" fmla="*/ 0 w 1045028"/>
              <a:gd name="connsiteY10" fmla="*/ 451262 h 938150"/>
              <a:gd name="connsiteX11" fmla="*/ 166254 w 1045028"/>
              <a:gd name="connsiteY11" fmla="*/ 724394 h 938150"/>
              <a:gd name="connsiteX12" fmla="*/ 331111 w 1045028"/>
              <a:gd name="connsiteY12" fmla="*/ 866377 h 938150"/>
              <a:gd name="connsiteX13" fmla="*/ 522514 w 1045028"/>
              <a:gd name="connsiteY13" fmla="*/ 938150 h 938150"/>
              <a:gd name="connsiteX0" fmla="*/ 522514 w 1045028"/>
              <a:gd name="connsiteY0" fmla="*/ 938150 h 938150"/>
              <a:gd name="connsiteX1" fmla="*/ 704162 w 1045028"/>
              <a:gd name="connsiteY1" fmla="*/ 857594 h 938150"/>
              <a:gd name="connsiteX2" fmla="*/ 843148 w 1045028"/>
              <a:gd name="connsiteY2" fmla="*/ 771896 h 938150"/>
              <a:gd name="connsiteX3" fmla="*/ 967684 w 1045028"/>
              <a:gd name="connsiteY3" fmla="*/ 647636 h 938150"/>
              <a:gd name="connsiteX4" fmla="*/ 1045028 w 1045028"/>
              <a:gd name="connsiteY4" fmla="*/ 463137 h 938150"/>
              <a:gd name="connsiteX5" fmla="*/ 1033153 w 1045028"/>
              <a:gd name="connsiteY5" fmla="*/ 225631 h 938150"/>
              <a:gd name="connsiteX6" fmla="*/ 764729 w 1045028"/>
              <a:gd name="connsiteY6" fmla="*/ 56774 h 938150"/>
              <a:gd name="connsiteX7" fmla="*/ 451262 w 1045028"/>
              <a:gd name="connsiteY7" fmla="*/ 0 h 938150"/>
              <a:gd name="connsiteX8" fmla="*/ 202157 w 1045028"/>
              <a:gd name="connsiteY8" fmla="*/ 93896 h 938150"/>
              <a:gd name="connsiteX9" fmla="*/ 35626 w 1045028"/>
              <a:gd name="connsiteY9" fmla="*/ 249381 h 938150"/>
              <a:gd name="connsiteX10" fmla="*/ 0 w 1045028"/>
              <a:gd name="connsiteY10" fmla="*/ 451262 h 938150"/>
              <a:gd name="connsiteX11" fmla="*/ 61239 w 1045028"/>
              <a:gd name="connsiteY11" fmla="*/ 620881 h 938150"/>
              <a:gd name="connsiteX12" fmla="*/ 166254 w 1045028"/>
              <a:gd name="connsiteY12" fmla="*/ 724394 h 938150"/>
              <a:gd name="connsiteX13" fmla="*/ 331111 w 1045028"/>
              <a:gd name="connsiteY13" fmla="*/ 866377 h 938150"/>
              <a:gd name="connsiteX14" fmla="*/ 522514 w 1045028"/>
              <a:gd name="connsiteY14" fmla="*/ 938150 h 938150"/>
              <a:gd name="connsiteX0" fmla="*/ 522514 w 1045028"/>
              <a:gd name="connsiteY0" fmla="*/ 938150 h 938150"/>
              <a:gd name="connsiteX1" fmla="*/ 704162 w 1045028"/>
              <a:gd name="connsiteY1" fmla="*/ 857594 h 938150"/>
              <a:gd name="connsiteX2" fmla="*/ 843148 w 1045028"/>
              <a:gd name="connsiteY2" fmla="*/ 771896 h 938150"/>
              <a:gd name="connsiteX3" fmla="*/ 967684 w 1045028"/>
              <a:gd name="connsiteY3" fmla="*/ 647636 h 938150"/>
              <a:gd name="connsiteX4" fmla="*/ 1045028 w 1045028"/>
              <a:gd name="connsiteY4" fmla="*/ 463137 h 938150"/>
              <a:gd name="connsiteX5" fmla="*/ 1003681 w 1045028"/>
              <a:gd name="connsiteY5" fmla="*/ 218163 h 938150"/>
              <a:gd name="connsiteX6" fmla="*/ 764729 w 1045028"/>
              <a:gd name="connsiteY6" fmla="*/ 56774 h 938150"/>
              <a:gd name="connsiteX7" fmla="*/ 451262 w 1045028"/>
              <a:gd name="connsiteY7" fmla="*/ 0 h 938150"/>
              <a:gd name="connsiteX8" fmla="*/ 202157 w 1045028"/>
              <a:gd name="connsiteY8" fmla="*/ 93896 h 938150"/>
              <a:gd name="connsiteX9" fmla="*/ 35626 w 1045028"/>
              <a:gd name="connsiteY9" fmla="*/ 249381 h 938150"/>
              <a:gd name="connsiteX10" fmla="*/ 0 w 1045028"/>
              <a:gd name="connsiteY10" fmla="*/ 451262 h 938150"/>
              <a:gd name="connsiteX11" fmla="*/ 61239 w 1045028"/>
              <a:gd name="connsiteY11" fmla="*/ 620881 h 938150"/>
              <a:gd name="connsiteX12" fmla="*/ 166254 w 1045028"/>
              <a:gd name="connsiteY12" fmla="*/ 724394 h 938150"/>
              <a:gd name="connsiteX13" fmla="*/ 331111 w 1045028"/>
              <a:gd name="connsiteY13" fmla="*/ 866377 h 938150"/>
              <a:gd name="connsiteX14" fmla="*/ 522514 w 1045028"/>
              <a:gd name="connsiteY14" fmla="*/ 938150 h 9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5028" h="938150">
                <a:moveTo>
                  <a:pt x="522514" y="938150"/>
                </a:moveTo>
                <a:cubicBezTo>
                  <a:pt x="584389" y="903639"/>
                  <a:pt x="642287" y="892105"/>
                  <a:pt x="704162" y="857594"/>
                </a:cubicBezTo>
                <a:lnTo>
                  <a:pt x="843148" y="771896"/>
                </a:lnTo>
                <a:cubicBezTo>
                  <a:pt x="874836" y="727987"/>
                  <a:pt x="935996" y="691545"/>
                  <a:pt x="967684" y="647636"/>
                </a:cubicBezTo>
                <a:lnTo>
                  <a:pt x="1045028" y="463137"/>
                </a:lnTo>
                <a:lnTo>
                  <a:pt x="1003681" y="218163"/>
                </a:lnTo>
                <a:lnTo>
                  <a:pt x="764729" y="56774"/>
                </a:lnTo>
                <a:lnTo>
                  <a:pt x="451262" y="0"/>
                </a:lnTo>
                <a:cubicBezTo>
                  <a:pt x="385385" y="46101"/>
                  <a:pt x="268034" y="47795"/>
                  <a:pt x="202157" y="93896"/>
                </a:cubicBezTo>
                <a:lnTo>
                  <a:pt x="35626" y="249381"/>
                </a:lnTo>
                <a:lnTo>
                  <a:pt x="0" y="451262"/>
                </a:lnTo>
                <a:cubicBezTo>
                  <a:pt x="30399" y="504797"/>
                  <a:pt x="30840" y="567346"/>
                  <a:pt x="61239" y="620881"/>
                </a:cubicBezTo>
                <a:lnTo>
                  <a:pt x="166254" y="724394"/>
                </a:lnTo>
                <a:cubicBezTo>
                  <a:pt x="225861" y="763062"/>
                  <a:pt x="271504" y="827709"/>
                  <a:pt x="331111" y="866377"/>
                </a:cubicBezTo>
                <a:lnTo>
                  <a:pt x="522514" y="93815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317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7" name="Straight Connector 26"/>
          <p:cNvCxnSpPr>
            <a:stCxn id="5" idx="7"/>
            <a:endCxn id="24" idx="10"/>
          </p:cNvCxnSpPr>
          <p:nvPr/>
        </p:nvCxnSpPr>
        <p:spPr bwMode="auto">
          <a:xfrm>
            <a:off x="1797471" y="2862295"/>
            <a:ext cx="1706673" cy="2339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5" idx="3"/>
            <a:endCxn id="24" idx="4"/>
          </p:cNvCxnSpPr>
          <p:nvPr/>
        </p:nvCxnSpPr>
        <p:spPr bwMode="auto">
          <a:xfrm>
            <a:off x="1474181" y="3185585"/>
            <a:ext cx="536200" cy="27924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78834">
            <a:off x="4938252" y="1295386"/>
            <a:ext cx="1553494" cy="114017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27447">
            <a:off x="7596345" y="2075671"/>
            <a:ext cx="1553494" cy="1140179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 rot="2719623">
            <a:off x="7434829" y="3002990"/>
            <a:ext cx="593766" cy="44875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288795" y="2486965"/>
            <a:ext cx="593766" cy="44875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6151418" y="4607641"/>
            <a:ext cx="938151" cy="1805050"/>
          </a:xfrm>
          <a:custGeom>
            <a:avLst/>
            <a:gdLst>
              <a:gd name="connsiteX0" fmla="*/ 546265 w 938151"/>
              <a:gd name="connsiteY0" fmla="*/ 0 h 1377538"/>
              <a:gd name="connsiteX1" fmla="*/ 0 w 938151"/>
              <a:gd name="connsiteY1" fmla="*/ 771896 h 1377538"/>
              <a:gd name="connsiteX2" fmla="*/ 368135 w 938151"/>
              <a:gd name="connsiteY2" fmla="*/ 1377538 h 1377538"/>
              <a:gd name="connsiteX3" fmla="*/ 938151 w 938151"/>
              <a:gd name="connsiteY3" fmla="*/ 285008 h 1377538"/>
              <a:gd name="connsiteX4" fmla="*/ 570016 w 938151"/>
              <a:gd name="connsiteY4" fmla="*/ 59377 h 1377538"/>
              <a:gd name="connsiteX0" fmla="*/ 546265 w 938151"/>
              <a:gd name="connsiteY0" fmla="*/ 11875 h 1389413"/>
              <a:gd name="connsiteX1" fmla="*/ 0 w 938151"/>
              <a:gd name="connsiteY1" fmla="*/ 783771 h 1389413"/>
              <a:gd name="connsiteX2" fmla="*/ 368135 w 938151"/>
              <a:gd name="connsiteY2" fmla="*/ 1389413 h 1389413"/>
              <a:gd name="connsiteX3" fmla="*/ 938151 w 938151"/>
              <a:gd name="connsiteY3" fmla="*/ 296883 h 1389413"/>
              <a:gd name="connsiteX4" fmla="*/ 558141 w 938151"/>
              <a:gd name="connsiteY4" fmla="*/ 0 h 1389413"/>
              <a:gd name="connsiteX0" fmla="*/ 546265 w 938151"/>
              <a:gd name="connsiteY0" fmla="*/ 11875 h 1389413"/>
              <a:gd name="connsiteX1" fmla="*/ 0 w 938151"/>
              <a:gd name="connsiteY1" fmla="*/ 783771 h 1389413"/>
              <a:gd name="connsiteX2" fmla="*/ 368135 w 938151"/>
              <a:gd name="connsiteY2" fmla="*/ 1389413 h 1389413"/>
              <a:gd name="connsiteX3" fmla="*/ 938151 w 938151"/>
              <a:gd name="connsiteY3" fmla="*/ 296883 h 1389413"/>
              <a:gd name="connsiteX4" fmla="*/ 807522 w 938151"/>
              <a:gd name="connsiteY4" fmla="*/ 83128 h 1389413"/>
              <a:gd name="connsiteX5" fmla="*/ 558141 w 938151"/>
              <a:gd name="connsiteY5" fmla="*/ 0 h 1389413"/>
              <a:gd name="connsiteX0" fmla="*/ 546265 w 938151"/>
              <a:gd name="connsiteY0" fmla="*/ 11875 h 1805050"/>
              <a:gd name="connsiteX1" fmla="*/ 0 w 938151"/>
              <a:gd name="connsiteY1" fmla="*/ 783771 h 1805050"/>
              <a:gd name="connsiteX2" fmla="*/ 178130 w 938151"/>
              <a:gd name="connsiteY2" fmla="*/ 1805050 h 1805050"/>
              <a:gd name="connsiteX3" fmla="*/ 938151 w 938151"/>
              <a:gd name="connsiteY3" fmla="*/ 296883 h 1805050"/>
              <a:gd name="connsiteX4" fmla="*/ 807522 w 938151"/>
              <a:gd name="connsiteY4" fmla="*/ 83128 h 1805050"/>
              <a:gd name="connsiteX5" fmla="*/ 558141 w 938151"/>
              <a:gd name="connsiteY5" fmla="*/ 0 h 1805050"/>
              <a:gd name="connsiteX0" fmla="*/ 546265 w 938151"/>
              <a:gd name="connsiteY0" fmla="*/ 11875 h 1805050"/>
              <a:gd name="connsiteX1" fmla="*/ 0 w 938151"/>
              <a:gd name="connsiteY1" fmla="*/ 783771 h 1805050"/>
              <a:gd name="connsiteX2" fmla="*/ 190005 w 938151"/>
              <a:gd name="connsiteY2" fmla="*/ 1068779 h 1805050"/>
              <a:gd name="connsiteX3" fmla="*/ 178130 w 938151"/>
              <a:gd name="connsiteY3" fmla="*/ 1805050 h 1805050"/>
              <a:gd name="connsiteX4" fmla="*/ 938151 w 938151"/>
              <a:gd name="connsiteY4" fmla="*/ 296883 h 1805050"/>
              <a:gd name="connsiteX5" fmla="*/ 807522 w 938151"/>
              <a:gd name="connsiteY5" fmla="*/ 83128 h 1805050"/>
              <a:gd name="connsiteX6" fmla="*/ 558141 w 938151"/>
              <a:gd name="connsiteY6" fmla="*/ 0 h 1805050"/>
              <a:gd name="connsiteX0" fmla="*/ 546265 w 938151"/>
              <a:gd name="connsiteY0" fmla="*/ 11875 h 1805050"/>
              <a:gd name="connsiteX1" fmla="*/ 0 w 938151"/>
              <a:gd name="connsiteY1" fmla="*/ 783771 h 1805050"/>
              <a:gd name="connsiteX2" fmla="*/ 190005 w 938151"/>
              <a:gd name="connsiteY2" fmla="*/ 1068779 h 1805050"/>
              <a:gd name="connsiteX3" fmla="*/ 273133 w 938151"/>
              <a:gd name="connsiteY3" fmla="*/ 1211283 h 1805050"/>
              <a:gd name="connsiteX4" fmla="*/ 178130 w 938151"/>
              <a:gd name="connsiteY4" fmla="*/ 1805050 h 1805050"/>
              <a:gd name="connsiteX5" fmla="*/ 938151 w 938151"/>
              <a:gd name="connsiteY5" fmla="*/ 296883 h 1805050"/>
              <a:gd name="connsiteX6" fmla="*/ 807522 w 938151"/>
              <a:gd name="connsiteY6" fmla="*/ 83128 h 1805050"/>
              <a:gd name="connsiteX7" fmla="*/ 558141 w 938151"/>
              <a:gd name="connsiteY7" fmla="*/ 0 h 1805050"/>
              <a:gd name="connsiteX0" fmla="*/ 546265 w 938151"/>
              <a:gd name="connsiteY0" fmla="*/ 11875 h 1805050"/>
              <a:gd name="connsiteX1" fmla="*/ 0 w 938151"/>
              <a:gd name="connsiteY1" fmla="*/ 783771 h 1805050"/>
              <a:gd name="connsiteX2" fmla="*/ 130629 w 938151"/>
              <a:gd name="connsiteY2" fmla="*/ 1056904 h 1805050"/>
              <a:gd name="connsiteX3" fmla="*/ 273133 w 938151"/>
              <a:gd name="connsiteY3" fmla="*/ 1211283 h 1805050"/>
              <a:gd name="connsiteX4" fmla="*/ 178130 w 938151"/>
              <a:gd name="connsiteY4" fmla="*/ 1805050 h 1805050"/>
              <a:gd name="connsiteX5" fmla="*/ 938151 w 938151"/>
              <a:gd name="connsiteY5" fmla="*/ 296883 h 1805050"/>
              <a:gd name="connsiteX6" fmla="*/ 807522 w 938151"/>
              <a:gd name="connsiteY6" fmla="*/ 83128 h 1805050"/>
              <a:gd name="connsiteX7" fmla="*/ 558141 w 938151"/>
              <a:gd name="connsiteY7" fmla="*/ 0 h 1805050"/>
              <a:gd name="connsiteX0" fmla="*/ 546265 w 938151"/>
              <a:gd name="connsiteY0" fmla="*/ 11875 h 1805050"/>
              <a:gd name="connsiteX1" fmla="*/ 0 w 938151"/>
              <a:gd name="connsiteY1" fmla="*/ 783771 h 1805050"/>
              <a:gd name="connsiteX2" fmla="*/ 130629 w 938151"/>
              <a:gd name="connsiteY2" fmla="*/ 1056904 h 1805050"/>
              <a:gd name="connsiteX3" fmla="*/ 201881 w 938151"/>
              <a:gd name="connsiteY3" fmla="*/ 1330036 h 1805050"/>
              <a:gd name="connsiteX4" fmla="*/ 178130 w 938151"/>
              <a:gd name="connsiteY4" fmla="*/ 1805050 h 1805050"/>
              <a:gd name="connsiteX5" fmla="*/ 938151 w 938151"/>
              <a:gd name="connsiteY5" fmla="*/ 296883 h 1805050"/>
              <a:gd name="connsiteX6" fmla="*/ 807522 w 938151"/>
              <a:gd name="connsiteY6" fmla="*/ 83128 h 1805050"/>
              <a:gd name="connsiteX7" fmla="*/ 558141 w 938151"/>
              <a:gd name="connsiteY7" fmla="*/ 0 h 1805050"/>
              <a:gd name="connsiteX0" fmla="*/ 546265 w 938151"/>
              <a:gd name="connsiteY0" fmla="*/ 11875 h 1805050"/>
              <a:gd name="connsiteX1" fmla="*/ 0 w 938151"/>
              <a:gd name="connsiteY1" fmla="*/ 783771 h 1805050"/>
              <a:gd name="connsiteX2" fmla="*/ 142505 w 938151"/>
              <a:gd name="connsiteY2" fmla="*/ 1068780 h 1805050"/>
              <a:gd name="connsiteX3" fmla="*/ 201881 w 938151"/>
              <a:gd name="connsiteY3" fmla="*/ 1330036 h 1805050"/>
              <a:gd name="connsiteX4" fmla="*/ 178130 w 938151"/>
              <a:gd name="connsiteY4" fmla="*/ 1805050 h 1805050"/>
              <a:gd name="connsiteX5" fmla="*/ 938151 w 938151"/>
              <a:gd name="connsiteY5" fmla="*/ 296883 h 1805050"/>
              <a:gd name="connsiteX6" fmla="*/ 807522 w 938151"/>
              <a:gd name="connsiteY6" fmla="*/ 83128 h 1805050"/>
              <a:gd name="connsiteX7" fmla="*/ 558141 w 938151"/>
              <a:gd name="connsiteY7" fmla="*/ 0 h 1805050"/>
              <a:gd name="connsiteX0" fmla="*/ 546265 w 938151"/>
              <a:gd name="connsiteY0" fmla="*/ 11875 h 1805050"/>
              <a:gd name="connsiteX1" fmla="*/ 0 w 938151"/>
              <a:gd name="connsiteY1" fmla="*/ 783771 h 1805050"/>
              <a:gd name="connsiteX2" fmla="*/ 142505 w 938151"/>
              <a:gd name="connsiteY2" fmla="*/ 1068780 h 1805050"/>
              <a:gd name="connsiteX3" fmla="*/ 201881 w 938151"/>
              <a:gd name="connsiteY3" fmla="*/ 1330036 h 1805050"/>
              <a:gd name="connsiteX4" fmla="*/ 178130 w 938151"/>
              <a:gd name="connsiteY4" fmla="*/ 1805050 h 1805050"/>
              <a:gd name="connsiteX5" fmla="*/ 938151 w 938151"/>
              <a:gd name="connsiteY5" fmla="*/ 296883 h 1805050"/>
              <a:gd name="connsiteX6" fmla="*/ 807522 w 938151"/>
              <a:gd name="connsiteY6" fmla="*/ 83128 h 1805050"/>
              <a:gd name="connsiteX7" fmla="*/ 558141 w 938151"/>
              <a:gd name="connsiteY7" fmla="*/ 0 h 1805050"/>
              <a:gd name="connsiteX0" fmla="*/ 546265 w 938151"/>
              <a:gd name="connsiteY0" fmla="*/ 11875 h 1805050"/>
              <a:gd name="connsiteX1" fmla="*/ 0 w 938151"/>
              <a:gd name="connsiteY1" fmla="*/ 783771 h 1805050"/>
              <a:gd name="connsiteX2" fmla="*/ 142505 w 938151"/>
              <a:gd name="connsiteY2" fmla="*/ 1068780 h 1805050"/>
              <a:gd name="connsiteX3" fmla="*/ 130629 w 938151"/>
              <a:gd name="connsiteY3" fmla="*/ 1401288 h 1805050"/>
              <a:gd name="connsiteX4" fmla="*/ 178130 w 938151"/>
              <a:gd name="connsiteY4" fmla="*/ 1805050 h 1805050"/>
              <a:gd name="connsiteX5" fmla="*/ 938151 w 938151"/>
              <a:gd name="connsiteY5" fmla="*/ 296883 h 1805050"/>
              <a:gd name="connsiteX6" fmla="*/ 807522 w 938151"/>
              <a:gd name="connsiteY6" fmla="*/ 83128 h 1805050"/>
              <a:gd name="connsiteX7" fmla="*/ 558141 w 938151"/>
              <a:gd name="connsiteY7" fmla="*/ 0 h 1805050"/>
              <a:gd name="connsiteX0" fmla="*/ 546265 w 938151"/>
              <a:gd name="connsiteY0" fmla="*/ 11875 h 1805050"/>
              <a:gd name="connsiteX1" fmla="*/ 0 w 938151"/>
              <a:gd name="connsiteY1" fmla="*/ 783771 h 1805050"/>
              <a:gd name="connsiteX2" fmla="*/ 83129 w 938151"/>
              <a:gd name="connsiteY2" fmla="*/ 1092531 h 1805050"/>
              <a:gd name="connsiteX3" fmla="*/ 130629 w 938151"/>
              <a:gd name="connsiteY3" fmla="*/ 1401288 h 1805050"/>
              <a:gd name="connsiteX4" fmla="*/ 178130 w 938151"/>
              <a:gd name="connsiteY4" fmla="*/ 1805050 h 1805050"/>
              <a:gd name="connsiteX5" fmla="*/ 938151 w 938151"/>
              <a:gd name="connsiteY5" fmla="*/ 296883 h 1805050"/>
              <a:gd name="connsiteX6" fmla="*/ 807522 w 938151"/>
              <a:gd name="connsiteY6" fmla="*/ 83128 h 1805050"/>
              <a:gd name="connsiteX7" fmla="*/ 558141 w 938151"/>
              <a:gd name="connsiteY7" fmla="*/ 0 h 1805050"/>
              <a:gd name="connsiteX0" fmla="*/ 546265 w 938151"/>
              <a:gd name="connsiteY0" fmla="*/ 11875 h 1805050"/>
              <a:gd name="connsiteX1" fmla="*/ 0 w 938151"/>
              <a:gd name="connsiteY1" fmla="*/ 783771 h 1805050"/>
              <a:gd name="connsiteX2" fmla="*/ 106880 w 938151"/>
              <a:gd name="connsiteY2" fmla="*/ 1068781 h 1805050"/>
              <a:gd name="connsiteX3" fmla="*/ 130629 w 938151"/>
              <a:gd name="connsiteY3" fmla="*/ 1401288 h 1805050"/>
              <a:gd name="connsiteX4" fmla="*/ 178130 w 938151"/>
              <a:gd name="connsiteY4" fmla="*/ 1805050 h 1805050"/>
              <a:gd name="connsiteX5" fmla="*/ 938151 w 938151"/>
              <a:gd name="connsiteY5" fmla="*/ 296883 h 1805050"/>
              <a:gd name="connsiteX6" fmla="*/ 807522 w 938151"/>
              <a:gd name="connsiteY6" fmla="*/ 83128 h 1805050"/>
              <a:gd name="connsiteX7" fmla="*/ 558141 w 938151"/>
              <a:gd name="connsiteY7" fmla="*/ 0 h 1805050"/>
              <a:gd name="connsiteX0" fmla="*/ 546265 w 938151"/>
              <a:gd name="connsiteY0" fmla="*/ 11875 h 1805050"/>
              <a:gd name="connsiteX1" fmla="*/ 0 w 938151"/>
              <a:gd name="connsiteY1" fmla="*/ 783771 h 1805050"/>
              <a:gd name="connsiteX2" fmla="*/ 106880 w 938151"/>
              <a:gd name="connsiteY2" fmla="*/ 1068781 h 1805050"/>
              <a:gd name="connsiteX3" fmla="*/ 190005 w 938151"/>
              <a:gd name="connsiteY3" fmla="*/ 1413163 h 1805050"/>
              <a:gd name="connsiteX4" fmla="*/ 178130 w 938151"/>
              <a:gd name="connsiteY4" fmla="*/ 1805050 h 1805050"/>
              <a:gd name="connsiteX5" fmla="*/ 938151 w 938151"/>
              <a:gd name="connsiteY5" fmla="*/ 296883 h 1805050"/>
              <a:gd name="connsiteX6" fmla="*/ 807522 w 938151"/>
              <a:gd name="connsiteY6" fmla="*/ 83128 h 1805050"/>
              <a:gd name="connsiteX7" fmla="*/ 558141 w 938151"/>
              <a:gd name="connsiteY7" fmla="*/ 0 h 18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151" h="1805050">
                <a:moveTo>
                  <a:pt x="546265" y="11875"/>
                </a:moveTo>
                <a:lnTo>
                  <a:pt x="0" y="783771"/>
                </a:lnTo>
                <a:cubicBezTo>
                  <a:pt x="23751" y="918358"/>
                  <a:pt x="83129" y="934194"/>
                  <a:pt x="106880" y="1068781"/>
                </a:cubicBezTo>
                <a:cubicBezTo>
                  <a:pt x="193965" y="1163783"/>
                  <a:pt x="197922" y="1330036"/>
                  <a:pt x="190005" y="1413163"/>
                </a:cubicBezTo>
                <a:lnTo>
                  <a:pt x="178130" y="1805050"/>
                </a:lnTo>
                <a:lnTo>
                  <a:pt x="938151" y="296883"/>
                </a:lnTo>
                <a:cubicBezTo>
                  <a:pt x="874816" y="245424"/>
                  <a:pt x="870857" y="134587"/>
                  <a:pt x="807522" y="83128"/>
                </a:cubicBezTo>
                <a:lnTo>
                  <a:pt x="558141" y="0"/>
                </a:lnTo>
              </a:path>
            </a:pathLst>
          </a:custGeom>
          <a:solidFill>
            <a:schemeClr val="bg1">
              <a:alpha val="30000"/>
            </a:schemeClr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50" name="Straight Connector 49"/>
          <p:cNvCxnSpPr>
            <a:endCxn id="49" idx="1"/>
          </p:cNvCxnSpPr>
          <p:nvPr/>
        </p:nvCxnSpPr>
        <p:spPr bwMode="auto">
          <a:xfrm flipH="1">
            <a:off x="6151418" y="3185585"/>
            <a:ext cx="1212005" cy="220582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H="1">
            <a:off x="6334678" y="3606001"/>
            <a:ext cx="1421340" cy="28066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Rectangle 59"/>
          <p:cNvSpPr/>
          <p:nvPr/>
        </p:nvSpPr>
        <p:spPr>
          <a:xfrm>
            <a:off x="5288068" y="3829972"/>
            <a:ext cx="593766" cy="511619"/>
          </a:xfrm>
          <a:custGeom>
            <a:avLst/>
            <a:gdLst>
              <a:gd name="connsiteX0" fmla="*/ 0 w 593766"/>
              <a:gd name="connsiteY0" fmla="*/ 0 h 448755"/>
              <a:gd name="connsiteX1" fmla="*/ 593766 w 593766"/>
              <a:gd name="connsiteY1" fmla="*/ 0 h 448755"/>
              <a:gd name="connsiteX2" fmla="*/ 593766 w 593766"/>
              <a:gd name="connsiteY2" fmla="*/ 448755 h 448755"/>
              <a:gd name="connsiteX3" fmla="*/ 0 w 593766"/>
              <a:gd name="connsiteY3" fmla="*/ 448755 h 448755"/>
              <a:gd name="connsiteX4" fmla="*/ 0 w 593766"/>
              <a:gd name="connsiteY4" fmla="*/ 0 h 448755"/>
              <a:gd name="connsiteX0" fmla="*/ 0 w 593766"/>
              <a:gd name="connsiteY0" fmla="*/ 62864 h 511619"/>
              <a:gd name="connsiteX1" fmla="*/ 312632 w 593766"/>
              <a:gd name="connsiteY1" fmla="*/ 0 h 511619"/>
              <a:gd name="connsiteX2" fmla="*/ 593766 w 593766"/>
              <a:gd name="connsiteY2" fmla="*/ 62864 h 511619"/>
              <a:gd name="connsiteX3" fmla="*/ 593766 w 593766"/>
              <a:gd name="connsiteY3" fmla="*/ 511619 h 511619"/>
              <a:gd name="connsiteX4" fmla="*/ 0 w 593766"/>
              <a:gd name="connsiteY4" fmla="*/ 511619 h 511619"/>
              <a:gd name="connsiteX5" fmla="*/ 0 w 593766"/>
              <a:gd name="connsiteY5" fmla="*/ 62864 h 511619"/>
              <a:gd name="connsiteX0" fmla="*/ 0 w 593766"/>
              <a:gd name="connsiteY0" fmla="*/ 62864 h 511627"/>
              <a:gd name="connsiteX1" fmla="*/ 312632 w 593766"/>
              <a:gd name="connsiteY1" fmla="*/ 0 h 511627"/>
              <a:gd name="connsiteX2" fmla="*/ 593766 w 593766"/>
              <a:gd name="connsiteY2" fmla="*/ 62864 h 511627"/>
              <a:gd name="connsiteX3" fmla="*/ 593766 w 593766"/>
              <a:gd name="connsiteY3" fmla="*/ 511619 h 511627"/>
              <a:gd name="connsiteX4" fmla="*/ 293582 w 593766"/>
              <a:gd name="connsiteY4" fmla="*/ 444500 h 511627"/>
              <a:gd name="connsiteX5" fmla="*/ 0 w 593766"/>
              <a:gd name="connsiteY5" fmla="*/ 511619 h 511627"/>
              <a:gd name="connsiteX6" fmla="*/ 0 w 593766"/>
              <a:gd name="connsiteY6" fmla="*/ 62864 h 511627"/>
              <a:gd name="connsiteX0" fmla="*/ 0 w 593766"/>
              <a:gd name="connsiteY0" fmla="*/ 62864 h 511627"/>
              <a:gd name="connsiteX1" fmla="*/ 312632 w 593766"/>
              <a:gd name="connsiteY1" fmla="*/ 0 h 511627"/>
              <a:gd name="connsiteX2" fmla="*/ 593766 w 593766"/>
              <a:gd name="connsiteY2" fmla="*/ 62864 h 511627"/>
              <a:gd name="connsiteX3" fmla="*/ 593766 w 593766"/>
              <a:gd name="connsiteY3" fmla="*/ 511619 h 511627"/>
              <a:gd name="connsiteX4" fmla="*/ 293582 w 593766"/>
              <a:gd name="connsiteY4" fmla="*/ 444500 h 511627"/>
              <a:gd name="connsiteX5" fmla="*/ 0 w 593766"/>
              <a:gd name="connsiteY5" fmla="*/ 511619 h 511627"/>
              <a:gd name="connsiteX6" fmla="*/ 0 w 593766"/>
              <a:gd name="connsiteY6" fmla="*/ 62864 h 511627"/>
              <a:gd name="connsiteX0" fmla="*/ 0 w 593766"/>
              <a:gd name="connsiteY0" fmla="*/ 62864 h 511627"/>
              <a:gd name="connsiteX1" fmla="*/ 312632 w 593766"/>
              <a:gd name="connsiteY1" fmla="*/ 0 h 511627"/>
              <a:gd name="connsiteX2" fmla="*/ 593766 w 593766"/>
              <a:gd name="connsiteY2" fmla="*/ 62864 h 511627"/>
              <a:gd name="connsiteX3" fmla="*/ 593766 w 593766"/>
              <a:gd name="connsiteY3" fmla="*/ 511619 h 511627"/>
              <a:gd name="connsiteX4" fmla="*/ 293582 w 593766"/>
              <a:gd name="connsiteY4" fmla="*/ 444500 h 511627"/>
              <a:gd name="connsiteX5" fmla="*/ 0 w 593766"/>
              <a:gd name="connsiteY5" fmla="*/ 511619 h 511627"/>
              <a:gd name="connsiteX6" fmla="*/ 0 w 593766"/>
              <a:gd name="connsiteY6" fmla="*/ 62864 h 511627"/>
              <a:gd name="connsiteX0" fmla="*/ 0 w 593766"/>
              <a:gd name="connsiteY0" fmla="*/ 62864 h 511627"/>
              <a:gd name="connsiteX1" fmla="*/ 312632 w 593766"/>
              <a:gd name="connsiteY1" fmla="*/ 0 h 511627"/>
              <a:gd name="connsiteX2" fmla="*/ 593766 w 593766"/>
              <a:gd name="connsiteY2" fmla="*/ 62864 h 511627"/>
              <a:gd name="connsiteX3" fmla="*/ 593766 w 593766"/>
              <a:gd name="connsiteY3" fmla="*/ 511619 h 511627"/>
              <a:gd name="connsiteX4" fmla="*/ 293582 w 593766"/>
              <a:gd name="connsiteY4" fmla="*/ 444500 h 511627"/>
              <a:gd name="connsiteX5" fmla="*/ 0 w 593766"/>
              <a:gd name="connsiteY5" fmla="*/ 511619 h 511627"/>
              <a:gd name="connsiteX6" fmla="*/ 0 w 593766"/>
              <a:gd name="connsiteY6" fmla="*/ 62864 h 511627"/>
              <a:gd name="connsiteX0" fmla="*/ 0 w 593766"/>
              <a:gd name="connsiteY0" fmla="*/ 62864 h 511623"/>
              <a:gd name="connsiteX1" fmla="*/ 312632 w 593766"/>
              <a:gd name="connsiteY1" fmla="*/ 0 h 511623"/>
              <a:gd name="connsiteX2" fmla="*/ 593766 w 593766"/>
              <a:gd name="connsiteY2" fmla="*/ 62864 h 511623"/>
              <a:gd name="connsiteX3" fmla="*/ 593766 w 593766"/>
              <a:gd name="connsiteY3" fmla="*/ 511619 h 511623"/>
              <a:gd name="connsiteX4" fmla="*/ 312632 w 593766"/>
              <a:gd name="connsiteY4" fmla="*/ 381000 h 511623"/>
              <a:gd name="connsiteX5" fmla="*/ 0 w 593766"/>
              <a:gd name="connsiteY5" fmla="*/ 511619 h 511623"/>
              <a:gd name="connsiteX6" fmla="*/ 0 w 593766"/>
              <a:gd name="connsiteY6" fmla="*/ 62864 h 511623"/>
              <a:gd name="connsiteX0" fmla="*/ 0 w 593766"/>
              <a:gd name="connsiteY0" fmla="*/ 62864 h 511619"/>
              <a:gd name="connsiteX1" fmla="*/ 312632 w 593766"/>
              <a:gd name="connsiteY1" fmla="*/ 0 h 511619"/>
              <a:gd name="connsiteX2" fmla="*/ 593766 w 593766"/>
              <a:gd name="connsiteY2" fmla="*/ 62864 h 511619"/>
              <a:gd name="connsiteX3" fmla="*/ 593766 w 593766"/>
              <a:gd name="connsiteY3" fmla="*/ 511619 h 511619"/>
              <a:gd name="connsiteX4" fmla="*/ 312632 w 593766"/>
              <a:gd name="connsiteY4" fmla="*/ 381000 h 511619"/>
              <a:gd name="connsiteX5" fmla="*/ 0 w 593766"/>
              <a:gd name="connsiteY5" fmla="*/ 511619 h 511619"/>
              <a:gd name="connsiteX6" fmla="*/ 0 w 593766"/>
              <a:gd name="connsiteY6" fmla="*/ 62864 h 511619"/>
              <a:gd name="connsiteX0" fmla="*/ 0 w 593766"/>
              <a:gd name="connsiteY0" fmla="*/ 62864 h 511619"/>
              <a:gd name="connsiteX1" fmla="*/ 312632 w 593766"/>
              <a:gd name="connsiteY1" fmla="*/ 0 h 511619"/>
              <a:gd name="connsiteX2" fmla="*/ 593766 w 593766"/>
              <a:gd name="connsiteY2" fmla="*/ 62864 h 511619"/>
              <a:gd name="connsiteX3" fmla="*/ 593766 w 593766"/>
              <a:gd name="connsiteY3" fmla="*/ 511619 h 511619"/>
              <a:gd name="connsiteX4" fmla="*/ 312632 w 593766"/>
              <a:gd name="connsiteY4" fmla="*/ 381000 h 511619"/>
              <a:gd name="connsiteX5" fmla="*/ 0 w 593766"/>
              <a:gd name="connsiteY5" fmla="*/ 511619 h 511619"/>
              <a:gd name="connsiteX6" fmla="*/ 0 w 593766"/>
              <a:gd name="connsiteY6" fmla="*/ 62864 h 51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766" h="511619">
                <a:moveTo>
                  <a:pt x="0" y="62864"/>
                </a:moveTo>
                <a:cubicBezTo>
                  <a:pt x="97861" y="60959"/>
                  <a:pt x="100471" y="8255"/>
                  <a:pt x="312632" y="0"/>
                </a:cubicBezTo>
                <a:cubicBezTo>
                  <a:pt x="463493" y="14605"/>
                  <a:pt x="500055" y="41909"/>
                  <a:pt x="593766" y="62864"/>
                </a:cubicBezTo>
                <a:lnTo>
                  <a:pt x="593766" y="511619"/>
                </a:lnTo>
                <a:cubicBezTo>
                  <a:pt x="495821" y="455379"/>
                  <a:pt x="410577" y="380090"/>
                  <a:pt x="312632" y="381000"/>
                </a:cubicBezTo>
                <a:cubicBezTo>
                  <a:pt x="214771" y="377973"/>
                  <a:pt x="78811" y="419396"/>
                  <a:pt x="0" y="511619"/>
                </a:cubicBezTo>
                <a:lnTo>
                  <a:pt x="0" y="62864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5280333" y="2444444"/>
            <a:ext cx="7735" cy="18971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5889569" y="2473244"/>
            <a:ext cx="1" cy="18683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79227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4500"/>
            <a:ext cx="7772400" cy="3552192"/>
          </a:xfrm>
        </p:spPr>
        <p:txBody>
          <a:bodyPr/>
          <a:lstStyle/>
          <a:p>
            <a:r>
              <a:rPr lang="en-US" dirty="0" smtClean="0"/>
              <a:t>Satellites</a:t>
            </a:r>
            <a:endParaRPr lang="en-US" dirty="0"/>
          </a:p>
          <a:p>
            <a:pPr lvl="1"/>
            <a:r>
              <a:rPr lang="en-US" dirty="0"/>
              <a:t>Stochastics</a:t>
            </a:r>
          </a:p>
          <a:p>
            <a:pPr lvl="2"/>
            <a:r>
              <a:rPr lang="en-US" sz="1600" dirty="0"/>
              <a:t>Uncertainty </a:t>
            </a:r>
            <a:r>
              <a:rPr lang="mr-IN" sz="1600" dirty="0"/>
              <a:t>–</a:t>
            </a:r>
            <a:r>
              <a:rPr lang="en-US" sz="1600" dirty="0"/>
              <a:t> weather, new things to monitor or changed priorities</a:t>
            </a:r>
          </a:p>
          <a:p>
            <a:pPr lvl="3"/>
            <a:r>
              <a:rPr lang="en-US" sz="1600" dirty="0"/>
              <a:t>Efficient consideration of alternative schedules	</a:t>
            </a:r>
          </a:p>
          <a:p>
            <a:pPr lvl="3"/>
            <a:r>
              <a:rPr lang="en-US" sz="1600" dirty="0"/>
              <a:t>Timely schedule generation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8753" y="3408210"/>
            <a:ext cx="8870868" cy="4061367"/>
            <a:chOff x="533400" y="2184321"/>
            <a:chExt cx="7884235" cy="33603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065911" y="2500451"/>
                  <a:ext cx="2506000" cy="7259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𝑀𝑎𝑥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𝔼</m:t>
                        </m:r>
                        <m:r>
                          <a:rPr lang="en-US" sz="1800" b="0" i="1" smtClean="0">
                            <a:latin typeface="Cambria Math"/>
                          </a:rPr>
                          <m:t>[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5911" y="2500451"/>
                  <a:ext cx="2506000" cy="72591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409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020385" y="2582955"/>
                  <a:ext cx="1997387" cy="7259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𝑀𝑎𝑥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800" b="0" i="1" smtClean="0">
                            <a:latin typeface="Cambria Math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385" y="2582955"/>
                  <a:ext cx="1997387" cy="72591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409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1028700" y="2327070"/>
              <a:ext cx="1752600" cy="725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Trebuchet MS" panose="020B0603020202020204" pitchFamily="34" charset="0"/>
                </a:rPr>
                <a:t>MIP</a:t>
              </a:r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29441" y="2184321"/>
              <a:ext cx="2742470" cy="305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Trebuchet MS" panose="020B0603020202020204" pitchFamily="34" charset="0"/>
                </a:rPr>
                <a:t>Stochastic model</a:t>
              </a:r>
              <a:endParaRPr lang="en-US" sz="1800" dirty="0">
                <a:latin typeface="Trebuchet MS" panose="020B0603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Diagram 11"/>
                <p:cNvGraphicFramePr/>
                <p:nvPr>
                  <p:extLst>
                    <p:ext uri="{D42A27DB-BD31-4B8C-83A1-F6EECF244321}">
                      <p14:modId xmlns:p14="http://schemas.microsoft.com/office/powerpoint/2010/main" val="900823731"/>
                    </p:ext>
                  </p:extLst>
                </p:nvPr>
              </p:nvGraphicFramePr>
              <p:xfrm>
                <a:off x="3921835" y="2332828"/>
                <a:ext cx="4495800" cy="321184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5" r:lo="rId6" r:qs="rId7" r:cs="rId8"/>
                </a:graphicData>
              </a:graphic>
            </p:graphicFrame>
          </mc:Choice>
          <mc:Fallback xmlns="">
            <p:graphicFrame>
              <p:nvGraphicFramePr>
                <p:cNvPr id="11" name="Diagram 10"/>
                <p:cNvGraphicFramePr/>
                <p:nvPr>
                  <p:extLst>
                    <p:ext uri="{D42A27DB-BD31-4B8C-83A1-F6EECF244321}">
                      <p14:modId xmlns:p14="http://schemas.microsoft.com/office/powerpoint/2010/main" val="2060470743"/>
                    </p:ext>
                  </p:extLst>
                </p:nvPr>
              </p:nvGraphicFramePr>
              <p:xfrm>
                <a:off x="3921835" y="2332828"/>
                <a:ext cx="4495800" cy="321184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0" r:lo="rId11" r:qs="rId12" r:cs="rId13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" name="Diagram 12"/>
                <p:cNvGraphicFramePr/>
                <p:nvPr>
                  <p:extLst>
                    <p:ext uri="{D42A27DB-BD31-4B8C-83A1-F6EECF244321}">
                      <p14:modId xmlns:p14="http://schemas.microsoft.com/office/powerpoint/2010/main" val="384735567"/>
                    </p:ext>
                  </p:extLst>
                </p:nvPr>
              </p:nvGraphicFramePr>
              <p:xfrm>
                <a:off x="533400" y="2895600"/>
                <a:ext cx="2743200" cy="209825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4" r:lo="rId15" r:qs="rId16" r:cs="rId17"/>
                </a:graphicData>
              </a:graphic>
            </p:graphicFrame>
          </mc:Choice>
          <mc:Fallback xmlns="">
            <p:graphicFrame>
              <p:nvGraphicFramePr>
                <p:cNvPr id="14" name="Diagram 13"/>
                <p:cNvGraphicFramePr/>
                <p:nvPr>
                  <p:extLst>
                    <p:ext uri="{D42A27DB-BD31-4B8C-83A1-F6EECF244321}">
                      <p14:modId xmlns:p14="http://schemas.microsoft.com/office/powerpoint/2010/main" val="1101139333"/>
                    </p:ext>
                  </p:extLst>
                </p:nvPr>
              </p:nvGraphicFramePr>
              <p:xfrm>
                <a:off x="533400" y="2895600"/>
                <a:ext cx="2743200" cy="209825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9" r:lo="rId20" r:qs="rId21" r:cs="rId22"/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21313171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Scheduling </a:t>
            </a:r>
            <a:r>
              <a:rPr lang="en-US" sz="2400" dirty="0" err="1" smtClean="0"/>
              <a:t>Subproblem</a:t>
            </a:r>
            <a:r>
              <a:rPr lang="en-US" sz="2400" dirty="0" smtClean="0"/>
              <a:t>: “Footprint</a:t>
            </a:r>
            <a:r>
              <a:rPr lang="en-US" sz="2400" dirty="0"/>
              <a:t>” </a:t>
            </a:r>
            <a:r>
              <a:rPr lang="en-US" sz="2400" dirty="0" smtClean="0"/>
              <a:t>Mosaic </a:t>
            </a:r>
            <a:br>
              <a:rPr lang="en-US" sz="2400" dirty="0" smtClean="0"/>
            </a:br>
            <a:r>
              <a:rPr lang="en-US" sz="2000" dirty="0" smtClean="0"/>
              <a:t>(within one footprint is CCCG paper)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1780"/>
            <a:ext cx="7772400" cy="4904220"/>
          </a:xfrm>
        </p:spPr>
        <p:txBody>
          <a:bodyPr/>
          <a:lstStyle/>
          <a:p>
            <a:pPr marL="342900" lvl="1" indent="-342900">
              <a:buClr>
                <a:srgbClr val="102E54"/>
              </a:buClr>
            </a:pPr>
            <a:r>
              <a:rPr lang="en-US" sz="1600" dirty="0"/>
              <a:t>Cover a region of interest ROI with as few pictures (footprints) as possible</a:t>
            </a:r>
          </a:p>
          <a:p>
            <a:pPr marL="742950" lvl="2" indent="-342900">
              <a:buClr>
                <a:srgbClr val="102E54"/>
              </a:buClr>
            </a:pPr>
            <a:r>
              <a:rPr lang="en-US" sz="1200" dirty="0"/>
              <a:t>Multiple footprint shapes, </a:t>
            </a:r>
            <a:r>
              <a:rPr lang="en-US" sz="1200" dirty="0" smtClean="0"/>
              <a:t>non-convex, general ROI</a:t>
            </a:r>
            <a:endParaRPr lang="en-US" sz="1200" dirty="0"/>
          </a:p>
          <a:p>
            <a:pPr marL="342900" lvl="1" indent="-342900">
              <a:buClr>
                <a:srgbClr val="102E54"/>
              </a:buClr>
            </a:pPr>
            <a:r>
              <a:rPr lang="en-US" sz="1400" dirty="0" smtClean="0"/>
              <a:t>Solution</a:t>
            </a:r>
            <a:endParaRPr lang="en-US" sz="1400" dirty="0"/>
          </a:p>
          <a:p>
            <a:pPr marL="742950" lvl="2" indent="-342900">
              <a:buClr>
                <a:srgbClr val="102E54"/>
              </a:buClr>
            </a:pPr>
            <a:r>
              <a:rPr lang="en-US" sz="1100" dirty="0"/>
              <a:t>Convert geometric problem to discrete problem, ammenble to MIP</a:t>
            </a:r>
          </a:p>
          <a:p>
            <a:pPr marL="742950" lvl="2" indent="-342900">
              <a:buClr>
                <a:srgbClr val="102E54"/>
              </a:buClr>
            </a:pPr>
            <a:r>
              <a:rPr lang="en-US" sz="1100" dirty="0"/>
              <a:t>Sample ROI</a:t>
            </a:r>
          </a:p>
          <a:p>
            <a:pPr marL="1200150" lvl="3" indent="-342900">
              <a:buClr>
                <a:srgbClr val="102E54"/>
              </a:buClr>
            </a:pPr>
            <a:r>
              <a:rPr lang="en-US" sz="1000" dirty="0"/>
              <a:t>Set of </a:t>
            </a:r>
            <a:r>
              <a:rPr lang="en-US" sz="1000" i="1" dirty="0">
                <a:solidFill>
                  <a:srgbClr val="0070C0"/>
                </a:solidFill>
              </a:rPr>
              <a:t>coverage</a:t>
            </a:r>
            <a:r>
              <a:rPr lang="en-US" sz="1000" dirty="0">
                <a:solidFill>
                  <a:srgbClr val="0070C0"/>
                </a:solidFill>
              </a:rPr>
              <a:t> </a:t>
            </a:r>
            <a:r>
              <a:rPr lang="en-US" sz="1000" dirty="0"/>
              <a:t>points inside ROI must be contained in some footprint</a:t>
            </a:r>
          </a:p>
          <a:p>
            <a:pPr marL="1200150" lvl="3" indent="-342900">
              <a:buClr>
                <a:srgbClr val="102E54"/>
              </a:buClr>
            </a:pPr>
            <a:r>
              <a:rPr lang="en-US" sz="1000" dirty="0"/>
              <a:t>Set of </a:t>
            </a:r>
            <a:r>
              <a:rPr lang="en-US" sz="1000" i="1" dirty="0">
                <a:solidFill>
                  <a:srgbClr val="0070C0"/>
                </a:solidFill>
              </a:rPr>
              <a:t>placement</a:t>
            </a:r>
            <a:r>
              <a:rPr lang="en-US" sz="1000" dirty="0">
                <a:solidFill>
                  <a:srgbClr val="0070C0"/>
                </a:solidFill>
              </a:rPr>
              <a:t> </a:t>
            </a:r>
            <a:r>
              <a:rPr lang="en-US" sz="1000" dirty="0"/>
              <a:t>points, perhaps outside ROI, where camera can be centered</a:t>
            </a:r>
          </a:p>
          <a:p>
            <a:pPr marL="742950" lvl="2" indent="-342900">
              <a:buClr>
                <a:srgbClr val="102E54"/>
              </a:buClr>
            </a:pPr>
            <a:r>
              <a:rPr lang="en-US" sz="1100" dirty="0"/>
              <a:t>For each placement point x camera type, determine coverage points </a:t>
            </a:r>
            <a:r>
              <a:rPr lang="en-US" sz="1100" i="1" dirty="0"/>
              <a:t>well-within</a:t>
            </a:r>
            <a:r>
              <a:rPr lang="en-US" sz="1100" dirty="0"/>
              <a:t> footprint</a:t>
            </a:r>
          </a:p>
          <a:p>
            <a:pPr marL="1200150" lvl="3" indent="-342900">
              <a:buClr>
                <a:srgbClr val="102E54"/>
              </a:buClr>
            </a:pPr>
            <a:r>
              <a:rPr lang="en-US" sz="1000" dirty="0"/>
              <a:t>Coverage points </a:t>
            </a:r>
            <a:r>
              <a:rPr lang="en-US" sz="1000" i="1" dirty="0"/>
              <a:t>well-within</a:t>
            </a:r>
            <a:r>
              <a:rPr lang="en-US" sz="1000" dirty="0"/>
              <a:t> -&gt; entire ROI, including </a:t>
            </a:r>
            <a:r>
              <a:rPr lang="en-US" sz="1050" dirty="0"/>
              <a:t>gaps</a:t>
            </a:r>
            <a:r>
              <a:rPr lang="en-US" sz="1000" dirty="0"/>
              <a:t> between coverage points, are </a:t>
            </a:r>
            <a:r>
              <a:rPr lang="en-US" sz="1000" i="1" dirty="0"/>
              <a:t>within</a:t>
            </a:r>
            <a:r>
              <a:rPr lang="en-US" sz="1000" dirty="0"/>
              <a:t> footprints</a:t>
            </a:r>
          </a:p>
          <a:p>
            <a:pPr marL="1200150" lvl="3" indent="-342900">
              <a:buClr>
                <a:srgbClr val="102E54"/>
              </a:buClr>
            </a:pPr>
            <a:r>
              <a:rPr lang="en-US" sz="1000" dirty="0"/>
              <a:t>Implement by signed distance from point to polygon boundary, rather than offset polygon, for simplicity</a:t>
            </a:r>
          </a:p>
          <a:p>
            <a:pPr marL="742950" lvl="2" indent="-342900">
              <a:buClr>
                <a:srgbClr val="102E54"/>
              </a:buClr>
            </a:pPr>
            <a:r>
              <a:rPr lang="en-US" sz="1100" dirty="0" smtClean="0"/>
              <a:t>MIP</a:t>
            </a:r>
            <a:endParaRPr lang="en-US" sz="1100" dirty="0"/>
          </a:p>
          <a:p>
            <a:pPr marL="1200150" lvl="3" indent="-342900">
              <a:buClr>
                <a:srgbClr val="102E54"/>
              </a:buClr>
            </a:pPr>
            <a:r>
              <a:rPr lang="en-US" sz="1000" dirty="0"/>
              <a:t>Min #footprints (or their cost) </a:t>
            </a:r>
          </a:p>
          <a:p>
            <a:pPr marL="1200150" lvl="3" indent="-342900">
              <a:buClr>
                <a:srgbClr val="102E54"/>
              </a:buClr>
            </a:pPr>
            <a:r>
              <a:rPr lang="en-US" sz="1000" dirty="0"/>
              <a:t>s.t. all coverage points are covered</a:t>
            </a:r>
          </a:p>
          <a:p>
            <a:pPr marL="1200150" lvl="3" indent="-342900">
              <a:buClr>
                <a:srgbClr val="102E54"/>
              </a:buClr>
            </a:pPr>
            <a:r>
              <a:rPr lang="en-US" sz="1000" dirty="0"/>
              <a:t>decision variables: is a footprint centered at a placement point, and which type?</a:t>
            </a:r>
          </a:p>
        </p:txBody>
      </p:sp>
      <p:pic>
        <p:nvPicPr>
          <p:cNvPr id="5" name="Picture 4" descr="Screen Shot 2015-08-25 at 6.17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31" y="4069574"/>
            <a:ext cx="1947175" cy="2343149"/>
          </a:xfrm>
          <a:prstGeom prst="rect">
            <a:avLst/>
          </a:prstGeom>
        </p:spPr>
      </p:pic>
      <p:pic>
        <p:nvPicPr>
          <p:cNvPr id="6" name="Picture 5" descr="Screen Shot 2015-08-25 at 6.12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48" y="4197067"/>
            <a:ext cx="2043340" cy="2590800"/>
          </a:xfrm>
          <a:prstGeom prst="rect">
            <a:avLst/>
          </a:prstGeom>
        </p:spPr>
      </p:pic>
      <p:pic>
        <p:nvPicPr>
          <p:cNvPr id="7" name="Picture 6" descr="Screen Shot 2015-08-25 at 6.13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8" y="4209194"/>
            <a:ext cx="1743456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968" y="6222144"/>
            <a:ext cx="2581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Dense disk </a:t>
            </a:r>
            <a:r>
              <a:rPr lang="en-US" sz="1400" dirty="0" smtClean="0"/>
              <a:t>sampling around ROI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659988" y="6334780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Sensing here covers</a:t>
            </a:r>
            <a:br>
              <a:rPr lang="en-US" sz="1400" dirty="0"/>
            </a:br>
            <a:r>
              <a:rPr lang="en-US" sz="1400" dirty="0"/>
              <a:t>these </a:t>
            </a:r>
            <a:r>
              <a:rPr lang="en-US" sz="1400" dirty="0" smtClean="0"/>
              <a:t>points</a:t>
            </a:r>
            <a:r>
              <a:rPr lang="en-US" sz="1400" dirty="0"/>
              <a:t>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936269" y="5188456"/>
            <a:ext cx="6018" cy="11737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23510" y="5903893"/>
            <a:ext cx="2409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Constrain every</a:t>
            </a:r>
          </a:p>
          <a:p>
            <a:r>
              <a:rPr lang="en-US" sz="1400"/>
              <a:t>sample is covered (blue).</a:t>
            </a:r>
          </a:p>
          <a:p>
            <a:r>
              <a:rPr lang="en-US" sz="1400"/>
              <a:t>-&gt; Provably the whole</a:t>
            </a:r>
            <a:br>
              <a:rPr lang="en-US" sz="1400"/>
            </a:br>
            <a:r>
              <a:rPr lang="en-US" sz="1400"/>
              <a:t>domain is covered (green).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0860" y="5703098"/>
            <a:ext cx="150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Solution with 4 </a:t>
            </a:r>
            <a:br>
              <a:rPr lang="en-US" sz="1400"/>
            </a:br>
            <a:r>
              <a:rPr lang="en-US" sz="1400"/>
              <a:t>sensor footprints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4319" y="8885518"/>
            <a:ext cx="1879600" cy="24003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6719" y="9037918"/>
            <a:ext cx="1879600" cy="240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038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98" y="1215440"/>
            <a:ext cx="5338709" cy="4336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1215440"/>
            <a:ext cx="3403600" cy="452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35" y="4834744"/>
            <a:ext cx="2358939" cy="1952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28" y="4732350"/>
            <a:ext cx="2045210" cy="20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46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ariel</a:t>
            </a: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ar-Peled</a:t>
            </a:r>
            <a:endParaRPr lang="en-US" dirty="0"/>
          </a:p>
          <a:p>
            <a:pPr lvl="1"/>
            <a:r>
              <a:rPr lang="en-US" dirty="0" smtClean="0"/>
              <a:t>Described our </a:t>
            </a:r>
            <a:r>
              <a:rPr lang="en-US" dirty="0"/>
              <a:t>approach</a:t>
            </a:r>
          </a:p>
          <a:p>
            <a:r>
              <a:rPr lang="en-US" dirty="0"/>
              <a:t> Karen Daniels</a:t>
            </a:r>
          </a:p>
          <a:p>
            <a:pPr lvl="1"/>
            <a:r>
              <a:rPr lang="en-US" dirty="0" smtClean="0"/>
              <a:t>Consider footprints pinned by corners of ROI</a:t>
            </a:r>
          </a:p>
          <a:p>
            <a:pPr lvl="1"/>
            <a:r>
              <a:rPr lang="en-US" dirty="0" smtClean="0"/>
              <a:t>Software </a:t>
            </a:r>
            <a:r>
              <a:rPr lang="en-US" dirty="0"/>
              <a:t>shared</a:t>
            </a:r>
          </a:p>
          <a:p>
            <a:r>
              <a:rPr lang="en-US" dirty="0" smtClean="0"/>
              <a:t>Overall</a:t>
            </a:r>
            <a:r>
              <a:rPr lang="en-US" dirty="0"/>
              <a:t>, appears understudied in CG</a:t>
            </a:r>
          </a:p>
          <a:p>
            <a:pPr lvl="1"/>
            <a:r>
              <a:rPr lang="en-US" dirty="0"/>
              <a:t>art gallery different</a:t>
            </a:r>
          </a:p>
        </p:txBody>
      </p:sp>
    </p:spTree>
    <p:extLst>
      <p:ext uri="{BB962C8B-B14F-4D97-AF65-F5344CB8AC3E}">
        <p14:creationId xmlns:p14="http://schemas.microsoft.com/office/powerpoint/2010/main" val="1879388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computational geometry measures of complexity, such as #sides of polygon, are small and not the limiting factor</a:t>
            </a:r>
          </a:p>
          <a:p>
            <a:r>
              <a:rPr lang="en-US" dirty="0"/>
              <a:t>Runtime bottleneck is </a:t>
            </a:r>
            <a:r>
              <a:rPr lang="en-US" dirty="0" smtClean="0"/>
              <a:t>MIP</a:t>
            </a:r>
            <a:endParaRPr lang="en-US" dirty="0"/>
          </a:p>
          <a:p>
            <a:r>
              <a:rPr lang="en-US" dirty="0"/>
              <a:t>Any geometric solution can speed up the overall process, </a:t>
            </a:r>
          </a:p>
          <a:p>
            <a:pPr lvl="1"/>
            <a:r>
              <a:rPr lang="en-US" dirty="0"/>
              <a:t>simplifying the MIP</a:t>
            </a:r>
          </a:p>
          <a:p>
            <a:pPr lvl="1"/>
            <a:r>
              <a:rPr lang="en-US" dirty="0"/>
              <a:t>avoiding (or reducing the number of ) MIPS needing to be considered</a:t>
            </a:r>
          </a:p>
        </p:txBody>
      </p:sp>
    </p:spTree>
    <p:extLst>
      <p:ext uri="{BB962C8B-B14F-4D97-AF65-F5344CB8AC3E}">
        <p14:creationId xmlns:p14="http://schemas.microsoft.com/office/powerpoint/2010/main" val="15035371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FF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72646</TotalTime>
  <Words>900</Words>
  <Application>Microsoft Macintosh PowerPoint</Application>
  <PresentationFormat>On-screen Show (4:3)</PresentationFormat>
  <Paragraphs>229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Cambria Math</vt:lpstr>
      <vt:lpstr>Helvetica</vt:lpstr>
      <vt:lpstr>Times</vt:lpstr>
      <vt:lpstr>Times New Roman</vt:lpstr>
      <vt:lpstr>Trebuchet MS</vt:lpstr>
      <vt:lpstr>Wingdings</vt:lpstr>
      <vt:lpstr>Default Design</vt:lpstr>
      <vt:lpstr>Nonoverlapping Grid-aligned Rectangle Placement  for High Value Areas Stephen Rowe, Christopher Valicka, Scott Mitchell and Simon Zou</vt:lpstr>
      <vt:lpstr>Goal: introduce remote sensing and scheduling geometric problems to CCCG</vt:lpstr>
      <vt:lpstr>Context: Remote Sensing  Constellation Planning</vt:lpstr>
      <vt:lpstr>Complications Heterogeneous aperture, evolving view location </vt:lpstr>
      <vt:lpstr>Complications</vt:lpstr>
      <vt:lpstr>Scheduling Subproblem: “Footprint” Mosaic  (within one footprint is CCCG paper)</vt:lpstr>
      <vt:lpstr>Examples</vt:lpstr>
      <vt:lpstr>Others</vt:lpstr>
      <vt:lpstr>Note on complexity</vt:lpstr>
      <vt:lpstr>Subfootprint Problem Statement Subject of CCCG Paper </vt:lpstr>
      <vt:lpstr>Subfootprint Problem Description</vt:lpstr>
      <vt:lpstr>Subfootprint Solution Outline</vt:lpstr>
      <vt:lpstr>Exact MIP, given a pixel-shift (efficiency: avoid redundant degrees of freedom)</vt:lpstr>
      <vt:lpstr>Exact MIP, given a pixel-shift</vt:lpstr>
      <vt:lpstr>Greedy Explore pixel-shifts</vt:lpstr>
      <vt:lpstr>Cluster shifts</vt:lpstr>
      <vt:lpstr>Select Greedy Exemplars for MIP</vt:lpstr>
      <vt:lpstr>Examples center (greedy), exemplar (greedy), opt-exemplar (MIP)</vt:lpstr>
      <vt:lpstr>Software</vt:lpstr>
      <vt:lpstr>Future work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32pt</dc:title>
  <cp:lastModifiedBy>Microsoft Office User</cp:lastModifiedBy>
  <cp:revision>989</cp:revision>
  <cp:lastPrinted>2011-09-09T19:40:28Z</cp:lastPrinted>
  <dcterms:modified xsi:type="dcterms:W3CDTF">2017-07-27T04:11:12Z</dcterms:modified>
</cp:coreProperties>
</file>