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7" r:id="rId3"/>
    <p:sldId id="392" r:id="rId4"/>
    <p:sldId id="383" r:id="rId5"/>
    <p:sldId id="374" r:id="rId6"/>
    <p:sldId id="381" r:id="rId7"/>
    <p:sldId id="384" r:id="rId8"/>
    <p:sldId id="377" r:id="rId9"/>
    <p:sldId id="386" r:id="rId10"/>
    <p:sldId id="376" r:id="rId11"/>
    <p:sldId id="378" r:id="rId12"/>
    <p:sldId id="379" r:id="rId13"/>
    <p:sldId id="385" r:id="rId14"/>
    <p:sldId id="387" r:id="rId15"/>
    <p:sldId id="382" r:id="rId16"/>
    <p:sldId id="388" r:id="rId17"/>
    <p:sldId id="367" r:id="rId18"/>
    <p:sldId id="390" r:id="rId19"/>
    <p:sldId id="369" r:id="rId20"/>
    <p:sldId id="370" r:id="rId21"/>
    <p:sldId id="371" r:id="rId22"/>
    <p:sldId id="389" r:id="rId23"/>
    <p:sldId id="373" r:id="rId24"/>
    <p:sldId id="391" r:id="rId25"/>
    <p:sldId id="372" r:id="rId26"/>
    <p:sldId id="380" r:id="rId27"/>
    <p:sldId id="368" r:id="rId28"/>
    <p:sldId id="393" r:id="rId29"/>
    <p:sldId id="366" r:id="rId30"/>
    <p:sldId id="375" r:id="rId31"/>
  </p:sldIdLst>
  <p:sldSz cx="9144000" cy="6858000" type="screen4x3"/>
  <p:notesSz cx="6940550" cy="9080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AA0"/>
    <a:srgbClr val="FFD906"/>
    <a:srgbClr val="FF0000"/>
    <a:srgbClr val="00D200"/>
    <a:srgbClr val="FA0456"/>
    <a:srgbClr val="3366FF"/>
    <a:srgbClr val="000000"/>
    <a:srgbClr val="080808"/>
    <a:srgbClr val="3A984A"/>
    <a:srgbClr val="25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6" autoAdjust="0"/>
    <p:restoredTop sz="94660" autoAdjust="0"/>
  </p:normalViewPr>
  <p:slideViewPr>
    <p:cSldViewPr snapToGrid="0">
      <p:cViewPr varScale="1">
        <p:scale>
          <a:sx n="210" d="100"/>
          <a:sy n="210" d="100"/>
        </p:scale>
        <p:origin x="-2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-4416" y="-128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40225"/>
            <a:ext cx="5049837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1" tIns="46085" rIns="9058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7388"/>
            <a:ext cx="4522788" cy="339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917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Fraction</a:t>
            </a:r>
            <a:r>
              <a:rPr lang="en-US" baseline="0" dirty="0"/>
              <a:t> of work…</a:t>
            </a:r>
            <a:endParaRPr lang="en-US" dirty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jpe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28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Relationship Id="rId3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5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5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81200" y="6283325"/>
            <a:ext cx="5180013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Sandia is a multiprogram laboratory operated by Sandia Corporation, a Lockheed Martin Company,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for the United States Department of Energy’s National Nuclear Security Administration</a:t>
            </a:r>
            <a:br>
              <a:rPr lang="en-US" sz="900" dirty="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itchFamily="34" charset="0"/>
              </a:rPr>
              <a:t> under contract DE-AC04-94AL85000.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392034"/>
            <a:ext cx="8070850" cy="1763120"/>
          </a:xfrm>
          <a:noFill/>
          <a:ln/>
        </p:spPr>
        <p:txBody>
          <a:bodyPr/>
          <a:lstStyle/>
          <a:p>
            <a:pPr marL="342900" indent="-171450">
              <a:lnSpc>
                <a:spcPct val="80000"/>
              </a:lnSpc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342900" indent="-171450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Scott </a:t>
            </a:r>
            <a:r>
              <a:rPr lang="en-US" sz="1600" dirty="0">
                <a:solidFill>
                  <a:schemeClr val="tx2"/>
                </a:solidFill>
              </a:rPr>
              <a:t>A. </a:t>
            </a:r>
            <a:r>
              <a:rPr lang="en-US" sz="1600" dirty="0" smtClean="0">
                <a:solidFill>
                  <a:schemeClr val="tx2"/>
                </a:solidFill>
              </a:rPr>
              <a:t>Mitchell</a:t>
            </a:r>
          </a:p>
          <a:p>
            <a:pPr marL="342900" indent="-171450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Computing Research</a:t>
            </a:r>
          </a:p>
          <a:p>
            <a:pPr marL="342900" indent="-171450">
              <a:lnSpc>
                <a:spcPct val="8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Sandia National Laboratories</a:t>
            </a: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 smtClean="0">
              <a:solidFill>
                <a:schemeClr val="tx2"/>
              </a:solidFill>
            </a:endParaRPr>
          </a:p>
          <a:p>
            <a:pPr marL="342900" indent="-171450">
              <a:lnSpc>
                <a:spcPct val="80000"/>
              </a:lnSpc>
            </a:pPr>
            <a:r>
              <a:rPr lang="en-US" sz="1600" dirty="0" smtClean="0">
                <a:solidFill>
                  <a:schemeClr val="accent6"/>
                </a:solidFill>
              </a:rPr>
              <a:t>International Meshing Roundtable</a:t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smtClean="0">
                <a:solidFill>
                  <a:schemeClr val="accent6"/>
                </a:solidFill>
              </a:rPr>
              <a:t>October 2013</a:t>
            </a:r>
          </a:p>
          <a:p>
            <a:pPr marL="342900" indent="-171450">
              <a:lnSpc>
                <a:spcPct val="80000"/>
              </a:lnSpc>
            </a:pPr>
            <a:r>
              <a:rPr lang="en-US" sz="1200" dirty="0">
                <a:solidFill>
                  <a:srgbClr val="3366FF"/>
                </a:solidFill>
              </a:rPr>
              <a:t>20 minute talk, 5 minute questions</a:t>
            </a:r>
          </a:p>
          <a:p>
            <a:pPr marL="342900" indent="-171450">
              <a:lnSpc>
                <a:spcPct val="80000"/>
              </a:lnSpc>
            </a:pP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410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324600"/>
            <a:ext cx="11049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106" name="Picture 10" descr="NNSAlogo041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43" y="3319437"/>
            <a:ext cx="8286750" cy="1203559"/>
          </a:xfrm>
          <a:noFill/>
          <a:ln/>
        </p:spPr>
        <p:txBody>
          <a:bodyPr/>
          <a:lstStyle/>
          <a:p>
            <a:r>
              <a:rPr lang="en-US" sz="2400" dirty="0"/>
              <a:t>Simple and Fast Interval </a:t>
            </a:r>
            <a:r>
              <a:rPr lang="en-US" sz="2400" dirty="0" smtClean="0"/>
              <a:t>Assignment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Helvetica" pitchFamily="34" charset="0"/>
              </a:rPr>
              <a:t>Using Nonlinear and Piecewise Linear Objectives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</a:br>
            <a:endParaRPr lang="en-US" sz="180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10" name="Picture 9" descr="linearized-objective-bigfo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16" y="447545"/>
            <a:ext cx="5636133" cy="25142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47" y="1397000"/>
            <a:ext cx="7080600" cy="36128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Infeasibility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523" y="5206999"/>
            <a:ext cx="87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global IA problem may be infeasible, meaning no solution exists,</a:t>
            </a:r>
          </a:p>
          <a:p>
            <a:r>
              <a:rPr lang="en-US" dirty="0" smtClean="0"/>
              <a:t>even when each surface can be meshed in isolation.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404429" y="2588380"/>
            <a:ext cx="961571" cy="1227667"/>
          </a:xfrm>
          <a:custGeom>
            <a:avLst/>
            <a:gdLst>
              <a:gd name="connsiteX0" fmla="*/ 0 w 913190"/>
              <a:gd name="connsiteY0" fmla="*/ 1233715 h 1233715"/>
              <a:gd name="connsiteX1" fmla="*/ 913190 w 913190"/>
              <a:gd name="connsiteY1" fmla="*/ 411239 h 1233715"/>
              <a:gd name="connsiteX2" fmla="*/ 907143 w 913190"/>
              <a:gd name="connsiteY2" fmla="*/ 0 h 1233715"/>
              <a:gd name="connsiteX3" fmla="*/ 36286 w 913190"/>
              <a:gd name="connsiteY3" fmla="*/ 828524 h 1233715"/>
              <a:gd name="connsiteX4" fmla="*/ 0 w 913190"/>
              <a:gd name="connsiteY4" fmla="*/ 1233715 h 12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90" h="1233715">
                <a:moveTo>
                  <a:pt x="0" y="1233715"/>
                </a:moveTo>
                <a:lnTo>
                  <a:pt x="913190" y="411239"/>
                </a:lnTo>
                <a:cubicBezTo>
                  <a:pt x="911174" y="274159"/>
                  <a:pt x="909159" y="137080"/>
                  <a:pt x="907143" y="0"/>
                </a:cubicBezTo>
                <a:lnTo>
                  <a:pt x="36286" y="828524"/>
                </a:lnTo>
                <a:lnTo>
                  <a:pt x="0" y="1233715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55762" y="2896810"/>
            <a:ext cx="562428" cy="755952"/>
          </a:xfrm>
          <a:custGeom>
            <a:avLst/>
            <a:gdLst>
              <a:gd name="connsiteX0" fmla="*/ 102809 w 562428"/>
              <a:gd name="connsiteY0" fmla="*/ 755952 h 755952"/>
              <a:gd name="connsiteX1" fmla="*/ 562428 w 562428"/>
              <a:gd name="connsiteY1" fmla="*/ 538238 h 755952"/>
              <a:gd name="connsiteX2" fmla="*/ 447524 w 562428"/>
              <a:gd name="connsiteY2" fmla="*/ 0 h 755952"/>
              <a:gd name="connsiteX3" fmla="*/ 0 w 562428"/>
              <a:gd name="connsiteY3" fmla="*/ 199571 h 755952"/>
              <a:gd name="connsiteX4" fmla="*/ 102809 w 562428"/>
              <a:gd name="connsiteY4" fmla="*/ 755952 h 75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428" h="755952">
                <a:moveTo>
                  <a:pt x="102809" y="755952"/>
                </a:moveTo>
                <a:lnTo>
                  <a:pt x="562428" y="538238"/>
                </a:lnTo>
                <a:lnTo>
                  <a:pt x="447524" y="0"/>
                </a:lnTo>
                <a:lnTo>
                  <a:pt x="0" y="199571"/>
                </a:lnTo>
                <a:lnTo>
                  <a:pt x="102809" y="755952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23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has discovered quad meshes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3594100"/>
            <a:ext cx="4601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Designing </a:t>
            </a:r>
            <a:r>
              <a:rPr lang="en-US" sz="1200" dirty="0" err="1"/>
              <a:t>Quadrangulations</a:t>
            </a:r>
            <a:r>
              <a:rPr lang="en-US" sz="1200" dirty="0"/>
              <a:t> with Discrete Harmonic Forms </a:t>
            </a:r>
          </a:p>
          <a:p>
            <a:r>
              <a:rPr lang="en-US" sz="1200" dirty="0" err="1"/>
              <a:t>Yiying</a:t>
            </a:r>
            <a:r>
              <a:rPr lang="en-US" sz="1200" dirty="0"/>
              <a:t> Tong, Pierre </a:t>
            </a:r>
            <a:r>
              <a:rPr lang="en-US" sz="1200" dirty="0" err="1"/>
              <a:t>Alliez</a:t>
            </a:r>
            <a:r>
              <a:rPr lang="en-US" sz="1200" dirty="0"/>
              <a:t>, David Cohen-Steiner, and Mathieu </a:t>
            </a:r>
            <a:r>
              <a:rPr lang="en-US" sz="1200" dirty="0" err="1"/>
              <a:t>Desbrun</a:t>
            </a:r>
            <a:r>
              <a:rPr lang="en-US" sz="1200" dirty="0"/>
              <a:t> </a:t>
            </a:r>
          </a:p>
          <a:p>
            <a:r>
              <a:rPr lang="en-US" sz="1200" dirty="0"/>
              <a:t>ACM/EG Symposium on Geometry Processing 2006, pp. 201-210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257300"/>
            <a:ext cx="3708400" cy="231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3" y="4284530"/>
            <a:ext cx="1834508" cy="2403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1716" y="5806792"/>
            <a:ext cx="318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Integer-Grid Maps for Reliable Quad Meshing</a:t>
            </a:r>
          </a:p>
          <a:p>
            <a:r>
              <a:rPr lang="en-US" sz="1200" dirty="0"/>
              <a:t>David </a:t>
            </a:r>
            <a:r>
              <a:rPr lang="en-US" sz="1200" dirty="0" err="1"/>
              <a:t>Bommes</a:t>
            </a:r>
            <a:r>
              <a:rPr lang="en-US" sz="1200" dirty="0"/>
              <a:t>, Marcel </a:t>
            </a:r>
            <a:r>
              <a:rPr lang="en-US" sz="1200" dirty="0" err="1"/>
              <a:t>Campen</a:t>
            </a:r>
            <a:r>
              <a:rPr lang="en-US" sz="1200" dirty="0"/>
              <a:t>, Hans-Christian </a:t>
            </a:r>
            <a:r>
              <a:rPr lang="en-US" sz="1200" dirty="0" err="1"/>
              <a:t>Ebke</a:t>
            </a:r>
            <a:r>
              <a:rPr lang="en-US" sz="1200" dirty="0"/>
              <a:t>, Pierre </a:t>
            </a:r>
            <a:r>
              <a:rPr lang="en-US" sz="1200" dirty="0" err="1"/>
              <a:t>Alliez</a:t>
            </a:r>
            <a:r>
              <a:rPr lang="en-US" sz="1200" dirty="0"/>
              <a:t>, Leif </a:t>
            </a:r>
            <a:r>
              <a:rPr lang="en-US" sz="1200" dirty="0" err="1"/>
              <a:t>Kobbelt</a:t>
            </a:r>
            <a:endParaRPr lang="en-US" sz="1200" dirty="0"/>
          </a:p>
          <a:p>
            <a:r>
              <a:rPr lang="en-US" sz="1200" dirty="0"/>
              <a:t>SIGGRAPH 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16" y="1221373"/>
            <a:ext cx="3995253" cy="4527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3382" y="5718323"/>
            <a:ext cx="243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Disney Animation</a:t>
            </a:r>
          </a:p>
          <a:p>
            <a:r>
              <a:rPr lang="en-US" sz="1600" dirty="0" smtClean="0"/>
              <a:t>(Pixar uses triangles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2353" y="4473724"/>
            <a:ext cx="2652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Mostly structured quads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on smooth curved surfaces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Key issue is placement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  of irregular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3179" y="0"/>
            <a:ext cx="3589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 of the Art in Quad Meshing</a:t>
            </a:r>
          </a:p>
          <a:p>
            <a:r>
              <a:rPr lang="en-US" sz="2000" dirty="0" err="1" smtClean="0"/>
              <a:t>Eurographics</a:t>
            </a:r>
            <a:r>
              <a:rPr lang="en-US" sz="2000" dirty="0" smtClean="0"/>
              <a:t> STARS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10098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has discovered quad meshes</a:t>
            </a:r>
            <a:br>
              <a:rPr lang="en-US" dirty="0" smtClean="0"/>
            </a:br>
            <a:r>
              <a:rPr lang="en-US" sz="2000" dirty="0" smtClean="0"/>
              <a:t>including the need for interval assignment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011" y="1333095"/>
            <a:ext cx="8028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olved with mixed-integer linear-constraint optimization, series of problems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placement of irregular nodes is included in the optimization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23" y="4755044"/>
            <a:ext cx="344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Mixed-</a:t>
            </a:r>
            <a:r>
              <a:rPr lang="en-US" sz="1400" dirty="0">
                <a:solidFill>
                  <a:srgbClr val="0000FF"/>
                </a:solidFill>
              </a:rPr>
              <a:t>I</a:t>
            </a:r>
            <a:r>
              <a:rPr lang="en-US" sz="1400" dirty="0" smtClean="0">
                <a:solidFill>
                  <a:srgbClr val="0000FF"/>
                </a:solidFill>
              </a:rPr>
              <a:t>nteger Quadrangulation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  <a:p>
            <a:r>
              <a:rPr lang="en-US" sz="1100" dirty="0" smtClean="0"/>
              <a:t>David </a:t>
            </a:r>
            <a:r>
              <a:rPr lang="en-US" sz="1100" dirty="0" err="1"/>
              <a:t>Bommes</a:t>
            </a:r>
            <a:r>
              <a:rPr lang="en-US" sz="1100" dirty="0"/>
              <a:t>, </a:t>
            </a:r>
            <a:r>
              <a:rPr lang="en-US" sz="1100" dirty="0" err="1"/>
              <a:t>Henrik</a:t>
            </a:r>
            <a:r>
              <a:rPr lang="en-US" sz="1100" dirty="0"/>
              <a:t> Zimmer, and Leif </a:t>
            </a:r>
            <a:r>
              <a:rPr lang="en-US" sz="1100" dirty="0" err="1"/>
              <a:t>Kobbelt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ACM </a:t>
            </a:r>
            <a:r>
              <a:rPr lang="en-US" sz="1100" dirty="0"/>
              <a:t>Trans. Graph. (TOG), 28(3):77:1–77:10, July 2009.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3" y="2546248"/>
            <a:ext cx="2231060" cy="2134381"/>
          </a:xfrm>
          <a:prstGeom prst="rect">
            <a:avLst/>
          </a:prstGeom>
        </p:spPr>
      </p:pic>
      <p:pic>
        <p:nvPicPr>
          <p:cNvPr id="6" name="Picture 5" descr="Screen shot 2013-10-09 at 4.2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77" y="2013856"/>
            <a:ext cx="3028980" cy="329101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634619" y="3628571"/>
            <a:ext cx="1469571" cy="12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785809" y="3695096"/>
            <a:ext cx="1153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commercial</a:t>
            </a:r>
          </a:p>
          <a:p>
            <a:r>
              <a:rPr lang="en-US" sz="1600" dirty="0" smtClean="0"/>
              <a:t>version</a:t>
            </a:r>
            <a:endParaRPr lang="en-US" sz="1600" dirty="0"/>
          </a:p>
        </p:txBody>
      </p:sp>
      <p:pic>
        <p:nvPicPr>
          <p:cNvPr id="10" name="Picture 9" descr="Screen shot 2013-10-09 at 4.24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81" y="5340046"/>
            <a:ext cx="2435253" cy="143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32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user specified sizes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88" y="1278579"/>
            <a:ext cx="7772400" cy="4572000"/>
          </a:xfrm>
        </p:spPr>
        <p:txBody>
          <a:bodyPr/>
          <a:lstStyle/>
          <a:p>
            <a:r>
              <a:rPr lang="en-US" sz="1800" dirty="0" smtClean="0"/>
              <a:t>Goal </a:t>
            </a:r>
            <a:r>
              <a:rPr lang="en-US" sz="1800" i="1" dirty="0"/>
              <a:t>g </a:t>
            </a:r>
            <a:r>
              <a:rPr lang="en-US" sz="1800" dirty="0"/>
              <a:t>for each </a:t>
            </a:r>
            <a:r>
              <a:rPr lang="en-US" sz="1800" dirty="0" smtClean="0"/>
              <a:t>interval</a:t>
            </a:r>
          </a:p>
          <a:p>
            <a:pPr lvl="1"/>
            <a:r>
              <a:rPr lang="en-US" sz="1800" dirty="0" smtClean="0"/>
              <a:t>about g</a:t>
            </a:r>
          </a:p>
          <a:p>
            <a:pPr lvl="2"/>
            <a:r>
              <a:rPr lang="en-US" sz="1600" dirty="0" smtClean="0"/>
              <a:t>each mesh edge should be </a:t>
            </a:r>
            <a:br>
              <a:rPr lang="en-US" sz="1600" dirty="0" smtClean="0"/>
            </a:br>
            <a:r>
              <a:rPr lang="en-US" sz="1600" dirty="0" smtClean="0"/>
              <a:t>about 0.1 inches long</a:t>
            </a:r>
          </a:p>
          <a:p>
            <a:pPr lvl="1"/>
            <a:r>
              <a:rPr lang="en-US" sz="1800" dirty="0" smtClean="0"/>
              <a:t>exactly g </a:t>
            </a:r>
            <a:r>
              <a:rPr lang="en-US" sz="1200" b="0" dirty="0" smtClean="0"/>
              <a:t>(not implemented currently)</a:t>
            </a:r>
          </a:p>
          <a:p>
            <a:pPr lvl="2"/>
            <a:r>
              <a:rPr lang="en-US" sz="1600" dirty="0" smtClean="0"/>
              <a:t>I want exactly 8 intervals here</a:t>
            </a:r>
          </a:p>
          <a:p>
            <a:pPr lvl="1"/>
            <a:r>
              <a:rPr lang="en-US" sz="1800" dirty="0" smtClean="0"/>
              <a:t>at least g</a:t>
            </a:r>
          </a:p>
          <a:p>
            <a:pPr lvl="2"/>
            <a:r>
              <a:rPr lang="en-US" sz="1600" dirty="0" smtClean="0"/>
              <a:t>I need at least 6 here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1800" dirty="0" smtClean="0"/>
              <a:t>Achieving all of these </a:t>
            </a:r>
            <a:r>
              <a:rPr lang="en-US" sz="1800" i="1" dirty="0" smtClean="0"/>
              <a:t>g</a:t>
            </a:r>
            <a:r>
              <a:rPr lang="en-US" sz="1800" dirty="0" smtClean="0"/>
              <a:t>, and constraints, may not be possible.</a:t>
            </a:r>
          </a:p>
          <a:p>
            <a:pPr lvl="1"/>
            <a:r>
              <a:rPr lang="en-US" sz="1800" dirty="0" smtClean="0"/>
              <a:t>How do you measure deviations? Relative values?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19667" y="1312333"/>
            <a:ext cx="18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98" y="1405039"/>
            <a:ext cx="4385460" cy="31352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405130" y="3632240"/>
            <a:ext cx="4810129" cy="2760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502312" y="2348923"/>
            <a:ext cx="1553232" cy="255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558773" y="147866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Autodesk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31154" y="2036013"/>
            <a:ext cx="1434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g = length / 0.1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x ≈ g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7418" y="3341892"/>
            <a:ext cx="6081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g = 6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x ≥ g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233404" y="2460352"/>
            <a:ext cx="2313034" cy="5337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213030" y="2624030"/>
            <a:ext cx="6081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 = 8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x = g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15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good about linear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solutions occur at corners, easy to find.</a:t>
            </a:r>
          </a:p>
          <a:p>
            <a:pPr lvl="1"/>
            <a:r>
              <a:rPr lang="en-US" dirty="0" smtClean="0"/>
              <a:t>if constraint coefficients cooperate, corners are integer solutions. Integer solution for free!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01965" y="4779586"/>
            <a:ext cx="2116702" cy="1920424"/>
            <a:chOff x="2165785" y="3718137"/>
            <a:chExt cx="2116702" cy="192042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165785" y="3718137"/>
              <a:ext cx="2116702" cy="1920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 flipV="1">
              <a:off x="2889759" y="4202845"/>
              <a:ext cx="153384" cy="16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 rot="4320000">
            <a:off x="1508317" y="3471728"/>
            <a:ext cx="2116702" cy="1920424"/>
            <a:chOff x="2165785" y="3718137"/>
            <a:chExt cx="2116702" cy="192042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165785" y="3718137"/>
              <a:ext cx="2116702" cy="1920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889759" y="4202845"/>
              <a:ext cx="153384" cy="16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72" y="3538522"/>
            <a:ext cx="1573736" cy="1742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5719" y="4043326"/>
            <a:ext cx="4066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f’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34605" y="4460538"/>
            <a:ext cx="1227074" cy="184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784408" y="4858365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x*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21003" y="5067955"/>
            <a:ext cx="91440" cy="9144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19231" y="3240178"/>
            <a:ext cx="3291840" cy="2834640"/>
            <a:chOff x="274320" y="2743200"/>
            <a:chExt cx="3291840" cy="2834640"/>
          </a:xfrm>
        </p:grpSpPr>
        <p:grpSp>
          <p:nvGrpSpPr>
            <p:cNvPr id="16" name="Group 15"/>
            <p:cNvGrpSpPr/>
            <p:nvPr/>
          </p:nvGrpSpPr>
          <p:grpSpPr>
            <a:xfrm>
              <a:off x="274320" y="2743200"/>
              <a:ext cx="1463040" cy="2834640"/>
              <a:chOff x="274320" y="2743200"/>
              <a:chExt cx="1463040" cy="283464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743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79" name="Oval 7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0" name="Oval 7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1" name="Oval 8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2" name="Oval 8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3" name="Oval 8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4" name="Oval 8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5" name="Oval 8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72" name="Oval 7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3" name="Oval 7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4" name="Oval 7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5" name="Oval 7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6" name="Oval 7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7" name="Oval 7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8" name="Oval 7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1887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63" name="Oval 6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4" name="Oval 6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5" name="Oval 6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6" name="Oval 6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7" name="Oval 6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8" name="Oval 6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9" name="Oval 6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56" name="Oval 5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7" name="Oval 5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8" name="Oval 5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9" name="Oval 5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0" name="Oval 5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1" name="Oval 6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2" name="Oval 6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</p:grpSp>
        <p:grpSp>
          <p:nvGrpSpPr>
            <p:cNvPr id="17" name="Group 16"/>
            <p:cNvGrpSpPr/>
            <p:nvPr/>
          </p:nvGrpSpPr>
          <p:grpSpPr>
            <a:xfrm>
              <a:off x="2103120" y="2743200"/>
              <a:ext cx="1463040" cy="2834640"/>
              <a:chOff x="274320" y="2743200"/>
              <a:chExt cx="1463040" cy="283464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743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45" name="Oval 4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6" name="Oval 4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7" name="Oval 4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8" name="Oval 4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9" name="Oval 4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0" name="Oval 4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1" name="Oval 5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38" name="Oval 3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9" name="Oval 3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0" name="Oval 3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2" name="Oval 4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3" name="Oval 4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4" name="Oval 4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  <p:grpSp>
            <p:nvGrpSpPr>
              <p:cNvPr id="19" name="Group 18"/>
              <p:cNvGrpSpPr/>
              <p:nvPr/>
            </p:nvGrpSpPr>
            <p:grpSpPr>
              <a:xfrm>
                <a:off x="11887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29" name="Oval 2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0" name="Oval 2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1" name="Oval 3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2" name="Oval 3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3" name="Oval 3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4" name="Oval 3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5" name="Oval 3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22" name="Oval 2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3" name="Oval 2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4" name="Oval 2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5" name="Oval 2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6" name="Oval 2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Oval 2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8" name="Oval 2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50317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linear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the deviations are concentrated</a:t>
            </a:r>
          </a:p>
          <a:p>
            <a:pPr lvl="1"/>
            <a:r>
              <a:rPr lang="en-US" sz="2000" dirty="0"/>
              <a:t>L</a:t>
            </a:r>
            <a:r>
              <a:rPr lang="en-US" sz="2000" baseline="-25000" dirty="0"/>
              <a:t>1 </a:t>
            </a:r>
            <a:r>
              <a:rPr lang="en-US" sz="2000" dirty="0"/>
              <a:t>minimization leads to </a:t>
            </a:r>
            <a:r>
              <a:rPr lang="en-US" sz="2000" dirty="0" err="1" smtClean="0"/>
              <a:t>sparsity</a:t>
            </a:r>
            <a:r>
              <a:rPr lang="en-US" sz="2000" dirty="0" smtClean="0"/>
              <a:t> </a:t>
            </a:r>
            <a:r>
              <a:rPr lang="en-US" sz="2000" dirty="0"/>
              <a:t>in the </a:t>
            </a:r>
            <a:r>
              <a:rPr lang="en-US" sz="2000" dirty="0" smtClean="0"/>
              <a:t>solution</a:t>
            </a:r>
            <a:endParaRPr lang="en-US" sz="2000" dirty="0"/>
          </a:p>
          <a:p>
            <a:pPr lvl="1"/>
            <a:r>
              <a:rPr lang="en-US" sz="2000" dirty="0" smtClean="0"/>
              <a:t>not a big deal if deviations are small</a:t>
            </a:r>
          </a:p>
          <a:p>
            <a:pPr lvl="1"/>
            <a:r>
              <a:rPr lang="en-US" sz="2000" dirty="0" smtClean="0"/>
              <a:t>could be a big deal if deviations are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9" y="3563534"/>
            <a:ext cx="7670415" cy="1596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2400" y="52449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 sum f(</a:t>
            </a:r>
            <a:r>
              <a:rPr lang="en-US" sz="1200" dirty="0" err="1" smtClean="0"/>
              <a:t>x</a:t>
            </a:r>
            <a:r>
              <a:rPr lang="en-US" sz="1200" baseline="-25000" dirty="0" err="1" smtClean="0"/>
              <a:t>i</a:t>
            </a:r>
            <a:r>
              <a:rPr lang="en-US" sz="1200" dirty="0" err="1" smtClean="0"/>
              <a:t>,g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f ≈ (</a:t>
            </a:r>
            <a:r>
              <a:rPr lang="en-US" sz="1200" dirty="0" err="1" smtClean="0"/>
              <a:t>g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/x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 3 </a:t>
            </a:r>
            <a:r>
              <a:rPr lang="en-US" sz="1200" dirty="0" smtClean="0"/>
              <a:t>+ (x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/</a:t>
            </a:r>
            <a:r>
              <a:rPr lang="en-US" sz="1200" dirty="0" err="1" smtClean="0"/>
              <a:t>g</a:t>
            </a:r>
            <a:r>
              <a:rPr lang="en-US" sz="1200" baseline="-25000" dirty="0" err="1" smtClean="0"/>
              <a:t>i</a:t>
            </a:r>
            <a:r>
              <a:rPr lang="en-US" sz="1200" dirty="0"/>
              <a:t>)</a:t>
            </a:r>
            <a:r>
              <a:rPr lang="en-US" sz="1200" baseline="30000" dirty="0"/>
              <a:t> 3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77858" y="5176436"/>
            <a:ext cx="925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= 9</a:t>
            </a:r>
          </a:p>
          <a:p>
            <a:r>
              <a:rPr lang="en-US" sz="1200" dirty="0" smtClean="0"/>
              <a:t>g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= 9</a:t>
            </a:r>
          </a:p>
          <a:p>
            <a:r>
              <a:rPr lang="en-US" sz="1200" dirty="0" smtClean="0"/>
              <a:t>g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= 18</a:t>
            </a:r>
          </a:p>
          <a:p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= g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- n</a:t>
            </a:r>
            <a:r>
              <a:rPr lang="en-US" sz="1200" baseline="-25000" dirty="0" smtClean="0"/>
              <a:t>1</a:t>
            </a:r>
          </a:p>
          <a:p>
            <a:r>
              <a:rPr lang="en-US" sz="1200" dirty="0" smtClean="0"/>
              <a:t>x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= g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-  n</a:t>
            </a:r>
            <a:r>
              <a:rPr lang="en-US" sz="1200" baseline="-25000" dirty="0" smtClean="0"/>
              <a:t>2</a:t>
            </a:r>
          </a:p>
          <a:p>
            <a:r>
              <a:rPr lang="en-US" sz="1200" dirty="0" smtClean="0"/>
              <a:t>x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= g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+ p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636436" y="3096489"/>
            <a:ext cx="200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Linear Objectives</a:t>
            </a:r>
          </a:p>
          <a:p>
            <a:r>
              <a:rPr lang="en-US" sz="1200" dirty="0" smtClean="0"/>
              <a:t>min sum 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+ 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+ w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736" y="518158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&gt; 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= w</a:t>
            </a:r>
            <a:r>
              <a:rPr lang="en-US" sz="1200" baseline="-25000" dirty="0" smtClean="0"/>
              <a:t>2</a:t>
            </a:r>
          </a:p>
          <a:p>
            <a:r>
              <a:rPr lang="en-US" sz="1200" dirty="0" smtClean="0"/>
              <a:t>no x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x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tradeoff</a:t>
            </a:r>
          </a:p>
          <a:p>
            <a:r>
              <a:rPr lang="en-US" sz="1200" dirty="0" smtClean="0"/>
              <a:t>for most solvers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445" y="5217409"/>
            <a:ext cx="102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 </a:t>
            </a:r>
            <a:r>
              <a:rPr lang="en-US" sz="1200" dirty="0"/>
              <a:t>&lt;</a:t>
            </a:r>
            <a:r>
              <a:rPr lang="en-US" sz="1200" dirty="0" smtClean="0"/>
              <a:t> 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= w</a:t>
            </a:r>
            <a:r>
              <a:rPr lang="en-US" sz="1200" baseline="-25000" dirty="0" smtClean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991" y="391766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4360" y="439524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baseline="-250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648" y="4811474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baseline="-25000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7834" y="5740908"/>
            <a:ext cx="21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or </a:t>
            </a:r>
          </a:p>
          <a:p>
            <a:endParaRPr lang="en-US" sz="1200" dirty="0"/>
          </a:p>
          <a:p>
            <a:r>
              <a:rPr lang="en-US" sz="1200" dirty="0" err="1" smtClean="0"/>
              <a:t>lex</a:t>
            </a:r>
            <a:r>
              <a:rPr lang="en-US" sz="1200" dirty="0" smtClean="0"/>
              <a:t> min max (w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w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2024" y="3304108"/>
            <a:ext cx="159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Non-Linear Objectives</a:t>
            </a:r>
          </a:p>
        </p:txBody>
      </p:sp>
    </p:spTree>
    <p:extLst>
      <p:ext uri="{BB962C8B-B14F-4D97-AF65-F5344CB8AC3E}">
        <p14:creationId xmlns:p14="http://schemas.microsoft.com/office/powerpoint/2010/main" val="177172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Solutions</a:t>
            </a:r>
            <a:br>
              <a:rPr lang="en-US" dirty="0"/>
            </a:br>
            <a:r>
              <a:rPr lang="en-US" sz="2000" dirty="0" smtClean="0"/>
              <a:t>to spread </a:t>
            </a:r>
            <a:r>
              <a:rPr lang="en-US" sz="2000" dirty="0"/>
              <a:t>out deviations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5" y="1450373"/>
            <a:ext cx="7772400" cy="4572000"/>
          </a:xfrm>
        </p:spPr>
        <p:txBody>
          <a:bodyPr/>
          <a:lstStyle/>
          <a:p>
            <a:r>
              <a:rPr lang="en-US" sz="1800" dirty="0" smtClean="0"/>
              <a:t>1997 </a:t>
            </a:r>
            <a:r>
              <a:rPr lang="en-US" sz="1800" dirty="0"/>
              <a:t>L</a:t>
            </a:r>
            <a:r>
              <a:rPr lang="en-US" sz="1800" dirty="0" smtClean="0"/>
              <a:t>exicographic min max</a:t>
            </a:r>
            <a:br>
              <a:rPr lang="en-US" sz="1800" dirty="0" smtClean="0"/>
            </a:br>
            <a:r>
              <a:rPr lang="en-US" sz="1800" dirty="0" smtClean="0"/>
              <a:t>solve series of linear programs, one per variable = slow.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inimize maximum 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-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. Fix that x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at a nearby integer value,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check feasibility, remove it from equations.</a:t>
            </a:r>
          </a:p>
          <a:p>
            <a:pPr lvl="2"/>
            <a:r>
              <a:rPr lang="en-US" sz="1600" dirty="0" smtClean="0"/>
              <a:t>minimize maximum remaining </a:t>
            </a:r>
            <a:r>
              <a:rPr lang="en-US" sz="1600" dirty="0"/>
              <a:t>x</a:t>
            </a:r>
            <a:r>
              <a:rPr lang="en-US" sz="1600" baseline="-25000" dirty="0"/>
              <a:t>i</a:t>
            </a:r>
            <a:r>
              <a:rPr lang="en-US" sz="1600" dirty="0"/>
              <a:t>-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, repeat</a:t>
            </a:r>
          </a:p>
          <a:p>
            <a:pPr lvl="1"/>
            <a:r>
              <a:rPr lang="en-US" sz="1800" dirty="0" smtClean="0"/>
              <a:t>Weighted deviations, relative size</a:t>
            </a:r>
          </a:p>
          <a:p>
            <a:pPr lvl="2"/>
            <a:r>
              <a:rPr lang="en-US" sz="1600" dirty="0" smtClean="0"/>
              <a:t>min max 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(x</a:t>
            </a:r>
            <a:r>
              <a:rPr lang="en-US" sz="1600" baseline="-25000" dirty="0" smtClean="0"/>
              <a:t>i</a:t>
            </a:r>
            <a:r>
              <a:rPr lang="en-US" sz="1600" dirty="0"/>
              <a:t>-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&gt;0) +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(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-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i </a:t>
            </a:r>
            <a:r>
              <a:rPr lang="en-US" sz="1600" dirty="0" smtClean="0"/>
              <a:t>&gt;0)</a:t>
            </a:r>
            <a:r>
              <a:rPr lang="en-US" sz="1600" baseline="-25000" dirty="0" smtClean="0"/>
              <a:t>,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where     p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= 1/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           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= 1.3/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endParaRPr lang="en-US" sz="1600" baseline="-25000" dirty="0" smtClean="0"/>
          </a:p>
          <a:p>
            <a:pPr lvl="1"/>
            <a:r>
              <a:rPr lang="en-US" sz="1800" dirty="0" smtClean="0"/>
              <a:t>i.e. assigning x=10 for g=5, is as bad as x=20 for g=10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Today, cubic </a:t>
            </a:r>
            <a:r>
              <a:rPr lang="en-US" sz="1800" dirty="0"/>
              <a:t>objective (L</a:t>
            </a:r>
            <a:r>
              <a:rPr lang="en-US" sz="1800" baseline="-25000" dirty="0"/>
              <a:t>3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small series of nearby problems to get integer</a:t>
            </a:r>
          </a:p>
          <a:p>
            <a:pPr lvl="1"/>
            <a:r>
              <a:rPr lang="en-US" sz="1800" dirty="0" smtClean="0"/>
              <a:t>About the same solution as </a:t>
            </a:r>
            <a:r>
              <a:rPr lang="en-US" sz="1800" dirty="0" err="1" smtClean="0"/>
              <a:t>lex</a:t>
            </a:r>
            <a:r>
              <a:rPr lang="en-US" sz="1800" dirty="0" smtClean="0"/>
              <a:t> min max, </a:t>
            </a:r>
            <a:br>
              <a:rPr lang="en-US" sz="1800" dirty="0" smtClean="0"/>
            </a:br>
            <a:r>
              <a:rPr lang="en-US" sz="1800" dirty="0" smtClean="0"/>
              <a:t>depending on problem size</a:t>
            </a:r>
          </a:p>
          <a:p>
            <a:pPr lvl="2"/>
            <a:r>
              <a:rPr lang="en-US" sz="1600" dirty="0" err="1" smtClean="0"/>
              <a:t>L</a:t>
            </a:r>
            <a:r>
              <a:rPr lang="en-US" sz="1600" baseline="-25000" dirty="0" err="1" smtClean="0"/>
              <a:t>∞</a:t>
            </a:r>
            <a:r>
              <a:rPr lang="en-US" sz="1600" dirty="0" err="1" smtClean="0"/>
              <a:t>vs</a:t>
            </a:r>
            <a:r>
              <a:rPr lang="en-US" sz="1600" dirty="0" smtClean="0"/>
              <a:t>. L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norm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880" y="3342208"/>
            <a:ext cx="1449712" cy="151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6679" y="495654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min sum f(</a:t>
            </a:r>
            <a:r>
              <a:rPr lang="en-US" sz="1200" dirty="0" err="1" smtClean="0"/>
              <a:t>x</a:t>
            </a:r>
            <a:r>
              <a:rPr lang="en-US" sz="1200" baseline="-25000" dirty="0" err="1" smtClean="0"/>
              <a:t>i</a:t>
            </a:r>
            <a:r>
              <a:rPr lang="en-US" sz="1200" dirty="0" err="1" smtClean="0"/>
              <a:t>,g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f ≈ (</a:t>
            </a:r>
            <a:r>
              <a:rPr lang="en-US" sz="1200" dirty="0" err="1" smtClean="0"/>
              <a:t>g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/x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 3 </a:t>
            </a:r>
            <a:r>
              <a:rPr lang="en-US" sz="1200" dirty="0" smtClean="0"/>
              <a:t>+ (x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/</a:t>
            </a:r>
            <a:r>
              <a:rPr lang="en-US" sz="1200" dirty="0" err="1" smtClean="0"/>
              <a:t>g</a:t>
            </a:r>
            <a:r>
              <a:rPr lang="en-US" sz="1200" baseline="-25000" dirty="0" err="1" smtClean="0"/>
              <a:t>i</a:t>
            </a:r>
            <a:r>
              <a:rPr lang="en-US" sz="1200" dirty="0"/>
              <a:t>)</a:t>
            </a:r>
            <a:r>
              <a:rPr lang="en-US" sz="1200" baseline="30000" dirty="0"/>
              <a:t> 3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23182" y="3071947"/>
            <a:ext cx="2120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lex</a:t>
            </a:r>
            <a:r>
              <a:rPr lang="en-US" sz="1200" dirty="0" smtClean="0"/>
              <a:t> min max (w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w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w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p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5407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Objective</a:t>
            </a:r>
            <a:endParaRPr lang="en-US" dirty="0"/>
          </a:p>
        </p:txBody>
      </p:sp>
      <p:pic>
        <p:nvPicPr>
          <p:cNvPr id="6" name="Picture 5" descr="cubic-objecti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5" y="3160207"/>
            <a:ext cx="7518400" cy="326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165" y="1248124"/>
            <a:ext cx="82337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Good: directly measures relative change, (g-&gt;x: 4-&gt;8 is as bad as 4-&gt;2)</a:t>
            </a:r>
          </a:p>
          <a:p>
            <a:r>
              <a:rPr lang="en-US" sz="2000" dirty="0" smtClean="0"/>
              <a:t>Good: no lexicographic min max, single optimization solve spreads deviations</a:t>
            </a:r>
          </a:p>
          <a:p>
            <a:r>
              <a:rPr lang="en-US" sz="2000" dirty="0" smtClean="0"/>
              <a:t>Good: convex objective (plus convex constraints)</a:t>
            </a:r>
            <a:br>
              <a:rPr lang="en-US" sz="2000" dirty="0" smtClean="0"/>
            </a:br>
            <a:r>
              <a:rPr lang="en-US" sz="2000" dirty="0" smtClean="0"/>
              <a:t>           local optimum is the global optimum</a:t>
            </a:r>
          </a:p>
          <a:p>
            <a:r>
              <a:rPr lang="en-US" sz="2000" dirty="0" smtClean="0"/>
              <a:t>Bad: non-linear objective requires slower algorithms than a linear one,</a:t>
            </a:r>
            <a:br>
              <a:rPr lang="en-US" sz="2000" dirty="0" smtClean="0"/>
            </a:br>
            <a:r>
              <a:rPr lang="en-US" sz="2000" dirty="0" smtClean="0"/>
              <a:t>         but the difference is less today than in 1997</a:t>
            </a:r>
          </a:p>
        </p:txBody>
      </p:sp>
    </p:spTree>
    <p:extLst>
      <p:ext uri="{BB962C8B-B14F-4D97-AF65-F5344CB8AC3E}">
        <p14:creationId xmlns:p14="http://schemas.microsoft.com/office/powerpoint/2010/main" val="33966901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 Objective 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3447"/>
            <a:ext cx="370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Non-integer solution usually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69165" y="2017791"/>
            <a:ext cx="1309756" cy="1246318"/>
            <a:chOff x="256699" y="1747827"/>
            <a:chExt cx="1309756" cy="12463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137" y="1747827"/>
              <a:ext cx="1246318" cy="12463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3822" y="1957240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4.5</a:t>
              </a:r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6699" y="2661837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4.5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8165" y="2306237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19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5787" y="2189419"/>
            <a:ext cx="22244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min sum f(</a:t>
            </a:r>
            <a:r>
              <a:rPr lang="en-US" sz="1600" dirty="0" err="1" smtClean="0"/>
              <a:t>x</a:t>
            </a:r>
            <a:r>
              <a:rPr lang="en-US" sz="1600" baseline="-25000" dirty="0" err="1" smtClean="0"/>
              <a:t>i</a:t>
            </a:r>
            <a:r>
              <a:rPr lang="en-US" sz="1600" dirty="0" err="1" smtClean="0"/>
              <a:t>,g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f = (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/x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-1)</a:t>
            </a:r>
            <a:r>
              <a:rPr lang="en-US" sz="1600" baseline="30000" dirty="0" smtClean="0"/>
              <a:t> 3 </a:t>
            </a:r>
            <a:r>
              <a:rPr lang="en-US" sz="1600" dirty="0" smtClean="0"/>
              <a:t>or (x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/g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-1)</a:t>
            </a:r>
            <a:r>
              <a:rPr lang="en-US" sz="1600" baseline="30000" dirty="0" smtClean="0"/>
              <a:t> </a:t>
            </a:r>
            <a:r>
              <a:rPr lang="en-US" sz="1600" baseline="30000" dirty="0"/>
              <a:t>3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56482" y="4501529"/>
            <a:ext cx="4127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min F = (</a:t>
            </a:r>
            <a:r>
              <a:rPr lang="en-US" sz="1600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/4.5 - 1)</a:t>
            </a:r>
            <a:r>
              <a:rPr lang="en-US" sz="1600" baseline="30000" dirty="0"/>
              <a:t> </a:t>
            </a:r>
            <a:r>
              <a:rPr lang="en-US" sz="1600" baseline="30000" dirty="0" smtClean="0"/>
              <a:t>3 </a:t>
            </a:r>
            <a:r>
              <a:rPr lang="en-US" sz="1600" dirty="0" smtClean="0"/>
              <a:t>+ (</a:t>
            </a:r>
            <a:r>
              <a:rPr lang="en-US" sz="1600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/4.5 - 1)</a:t>
            </a:r>
            <a:r>
              <a:rPr lang="en-US" sz="1600" baseline="30000" dirty="0"/>
              <a:t> 3</a:t>
            </a:r>
            <a:r>
              <a:rPr lang="en-US" sz="1600" baseline="30000" dirty="0" smtClean="0"/>
              <a:t> </a:t>
            </a:r>
            <a:r>
              <a:rPr lang="en-US" sz="1600" dirty="0"/>
              <a:t>+ (19/x</a:t>
            </a:r>
            <a:r>
              <a:rPr lang="en-US" sz="1600" baseline="-25000" dirty="0"/>
              <a:t>3</a:t>
            </a:r>
            <a:r>
              <a:rPr lang="en-US" sz="1600" dirty="0"/>
              <a:t>-1)</a:t>
            </a:r>
            <a:r>
              <a:rPr lang="en-US" sz="1600" baseline="30000" dirty="0"/>
              <a:t> 3 </a:t>
            </a:r>
            <a:endParaRPr lang="en-US" sz="1600" baseline="30000" dirty="0" smtClean="0"/>
          </a:p>
          <a:p>
            <a:r>
              <a:rPr lang="en-US" sz="1600" dirty="0" smtClean="0"/>
              <a:t>minimum when F’ = 0 (or extremes 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=1, etc.)</a:t>
            </a:r>
          </a:p>
          <a:p>
            <a:r>
              <a:rPr lang="en-US" sz="1600" dirty="0" smtClean="0"/>
              <a:t>sum of slopes = 0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2463" y="3141396"/>
            <a:ext cx="2416784" cy="1049178"/>
            <a:chOff x="112463" y="3141396"/>
            <a:chExt cx="2416784" cy="1049178"/>
          </a:xfrm>
        </p:grpSpPr>
        <p:pic>
          <p:nvPicPr>
            <p:cNvPr id="15" name="Picture 14" descr="cubic-objectiv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3" y="3141396"/>
              <a:ext cx="2416784" cy="1049178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>
              <a:off x="1625874" y="3865392"/>
              <a:ext cx="276091" cy="981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9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" name="Picture 19" descr="cubic-objecti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88" y="2992167"/>
            <a:ext cx="2619204" cy="113705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 rot="10800000" flipH="1" flipV="1">
            <a:off x="6434029" y="3630269"/>
            <a:ext cx="274320" cy="2011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9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774229" y="3140407"/>
            <a:ext cx="2416784" cy="1049178"/>
            <a:chOff x="112463" y="3141396"/>
            <a:chExt cx="2416784" cy="1049178"/>
          </a:xfrm>
        </p:grpSpPr>
        <p:pic>
          <p:nvPicPr>
            <p:cNvPr id="25" name="Picture 24" descr="cubic-objectiv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3" y="3141396"/>
              <a:ext cx="2416784" cy="1049178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 bwMode="auto">
            <a:xfrm flipH="1">
              <a:off x="1625874" y="3865392"/>
              <a:ext cx="276091" cy="981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9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27"/>
          <p:cNvSpPr/>
          <p:nvPr/>
        </p:nvSpPr>
        <p:spPr bwMode="auto">
          <a:xfrm>
            <a:off x="7613993" y="3122991"/>
            <a:ext cx="1153449" cy="12025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6921" y="4121351"/>
            <a:ext cx="141064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19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6492401" y="4120368"/>
            <a:ext cx="246862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12.8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337898" y="4131651"/>
            <a:ext cx="176330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6.4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38337" y="4143921"/>
            <a:ext cx="176330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6.4</a:t>
            </a:r>
            <a:endParaRPr lang="en-US" sz="11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5913508" y="4011655"/>
            <a:ext cx="1153449" cy="1298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268432" y="3998398"/>
            <a:ext cx="1153449" cy="1298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08732" y="1675003"/>
            <a:ext cx="321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(later problem definitions fix)</a:t>
            </a:r>
            <a:endParaRPr lang="en-US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397021" y="5231954"/>
            <a:ext cx="1582392" cy="1517140"/>
            <a:chOff x="169817" y="5072430"/>
            <a:chExt cx="1582392" cy="15171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040" y="5072430"/>
              <a:ext cx="1449712" cy="151714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76944" y="5379884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9817" y="6244006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05347" y="5814778"/>
              <a:ext cx="24686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12.8</a:t>
              </a:r>
              <a:endParaRPr lang="en-US" sz="11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6724" y="6031235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relaxed</a:t>
              </a:r>
              <a:endParaRPr lang="en-US" sz="11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62963" y="5468259"/>
            <a:ext cx="777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have spread out the </a:t>
            </a:r>
          </a:p>
          <a:p>
            <a:r>
              <a:rPr lang="en-US" dirty="0"/>
              <a:t>d</a:t>
            </a:r>
            <a:r>
              <a:rPr lang="en-US" dirty="0" smtClean="0"/>
              <a:t>eviations, made the major </a:t>
            </a:r>
          </a:p>
          <a:p>
            <a:r>
              <a:rPr lang="en-US" dirty="0" smtClean="0"/>
              <a:t>compromises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81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Linear Objective</a:t>
            </a:r>
            <a:endParaRPr lang="en-US" dirty="0"/>
          </a:p>
        </p:txBody>
      </p:sp>
      <p:pic>
        <p:nvPicPr>
          <p:cNvPr id="2" name="Picture 1" descr="linearized-objecti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5" y="2138280"/>
            <a:ext cx="7708900" cy="325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615" y="1229716"/>
            <a:ext cx="8178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Good: restores integer solutions for free (often)</a:t>
            </a:r>
          </a:p>
          <a:p>
            <a:r>
              <a:rPr lang="en-US" sz="2000" dirty="0" smtClean="0"/>
              <a:t>Bad: explicit variable for every single unit interval = expensive time, memory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9120" y="5529741"/>
            <a:ext cx="725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Bend at integer points </a:t>
            </a:r>
            <a:r>
              <a:rPr lang="en-US" sz="2000" dirty="0" smtClean="0">
                <a:sym typeface="Wingdings"/>
              </a:rPr>
              <a:t>&lt;-&gt; </a:t>
            </a:r>
            <a:r>
              <a:rPr lang="en-US" sz="2000" dirty="0" smtClean="0"/>
              <a:t>corner at every integer </a:t>
            </a:r>
            <a:br>
              <a:rPr lang="en-US" sz="2000" dirty="0" smtClean="0"/>
            </a:br>
            <a:r>
              <a:rPr lang="en-US" sz="2000" dirty="0" smtClean="0"/>
              <a:t>		                in the higher-dimensional linear problem </a:t>
            </a:r>
            <a:br>
              <a:rPr lang="en-US" sz="2000" dirty="0" smtClean="0"/>
            </a:br>
            <a:r>
              <a:rPr lang="en-US" sz="2000" dirty="0" smtClean="0"/>
              <a:t>			  where each unit interval is a dimension.</a:t>
            </a:r>
          </a:p>
        </p:txBody>
      </p:sp>
    </p:spTree>
    <p:extLst>
      <p:ext uri="{BB962C8B-B14F-4D97-AF65-F5344CB8AC3E}">
        <p14:creationId xmlns:p14="http://schemas.microsoft.com/office/powerpoint/2010/main" val="2456350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Problem definition</a:t>
            </a:r>
          </a:p>
          <a:p>
            <a:pPr lvl="1"/>
            <a:r>
              <a:rPr lang="en-US" sz="1600" dirty="0" smtClean="0"/>
              <a:t>a few simple examples of why it is hard</a:t>
            </a:r>
          </a:p>
          <a:p>
            <a:pPr lvl="2"/>
            <a:r>
              <a:rPr lang="en-US" sz="1100" dirty="0" smtClean="0"/>
              <a:t>tradeoffs needed</a:t>
            </a:r>
          </a:p>
          <a:p>
            <a:pPr lvl="2"/>
            <a:r>
              <a:rPr lang="en-US" sz="1100" dirty="0" smtClean="0"/>
              <a:t>may be infeasible</a:t>
            </a:r>
          </a:p>
          <a:p>
            <a:pPr lvl="1"/>
            <a:r>
              <a:rPr lang="en-US" sz="1600" dirty="0" smtClean="0"/>
              <a:t>an infeasible example</a:t>
            </a:r>
          </a:p>
          <a:p>
            <a:endParaRPr lang="en-US" sz="1800" dirty="0"/>
          </a:p>
          <a:p>
            <a:r>
              <a:rPr lang="en-US" sz="1800" dirty="0" smtClean="0"/>
              <a:t>Prior approaches</a:t>
            </a:r>
          </a:p>
          <a:p>
            <a:pPr lvl="1"/>
            <a:r>
              <a:rPr lang="en-US" sz="1600" dirty="0" smtClean="0"/>
              <a:t>Linear constraints – good</a:t>
            </a:r>
          </a:p>
          <a:p>
            <a:pPr lvl="1"/>
            <a:r>
              <a:rPr lang="en-US" sz="1600" dirty="0" smtClean="0"/>
              <a:t>Linear objective – not so much IMHO, depending on setting</a:t>
            </a:r>
          </a:p>
          <a:p>
            <a:pPr lvl="2"/>
            <a:r>
              <a:rPr lang="en-US" sz="1100" dirty="0"/>
              <a:t>Tam &amp; </a:t>
            </a:r>
            <a:r>
              <a:rPr lang="en-US" sz="1100" dirty="0" smtClean="0"/>
              <a:t>Armstrong concentrates deviations</a:t>
            </a:r>
          </a:p>
          <a:p>
            <a:pPr lvl="2"/>
            <a:r>
              <a:rPr lang="en-US" sz="1100" dirty="0" err="1" smtClean="0"/>
              <a:t>Lex</a:t>
            </a:r>
            <a:r>
              <a:rPr lang="en-US" sz="1100" dirty="0" smtClean="0"/>
              <a:t> min max is slow series of problems</a:t>
            </a:r>
          </a:p>
          <a:p>
            <a:endParaRPr lang="en-US" sz="1800" dirty="0" smtClean="0"/>
          </a:p>
          <a:p>
            <a:r>
              <a:rPr lang="en-US" sz="1800" dirty="0" smtClean="0"/>
              <a:t>New solution</a:t>
            </a:r>
          </a:p>
          <a:p>
            <a:pPr lvl="1"/>
            <a:r>
              <a:rPr lang="en-US" sz="1600" dirty="0" smtClean="0"/>
              <a:t>Cubic Objective</a:t>
            </a:r>
          </a:p>
          <a:p>
            <a:pPr lvl="1"/>
            <a:r>
              <a:rPr lang="en-US" sz="1600" dirty="0" smtClean="0"/>
              <a:t>Piecewise linear to get integer solution</a:t>
            </a:r>
          </a:p>
          <a:p>
            <a:pPr lvl="1"/>
            <a:r>
              <a:rPr lang="en-US" sz="1600" dirty="0" smtClean="0"/>
              <a:t>Implemented</a:t>
            </a: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63287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Piecewise Linear Objective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3447"/>
            <a:ext cx="665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efficiency, just add the bends (pieces) as needed</a:t>
            </a:r>
          </a:p>
        </p:txBody>
      </p:sp>
      <p:pic>
        <p:nvPicPr>
          <p:cNvPr id="4" name="Picture 3" descr="bend-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47" y="1136841"/>
            <a:ext cx="2564076" cy="1466977"/>
          </a:xfrm>
          <a:prstGeom prst="rect">
            <a:avLst/>
          </a:prstGeom>
        </p:spPr>
      </p:pic>
      <p:pic>
        <p:nvPicPr>
          <p:cNvPr id="5" name="Picture 4" descr="bend-A2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02" y="4822814"/>
            <a:ext cx="2491844" cy="1438780"/>
          </a:xfrm>
          <a:prstGeom prst="rect">
            <a:avLst/>
          </a:prstGeom>
        </p:spPr>
      </p:pic>
      <p:pic>
        <p:nvPicPr>
          <p:cNvPr id="6" name="Picture 5" descr="bend-A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99" y="2864253"/>
            <a:ext cx="2527610" cy="14470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2835" y="2005518"/>
            <a:ext cx="1309756" cy="1246318"/>
            <a:chOff x="256699" y="1747827"/>
            <a:chExt cx="1309756" cy="1246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137" y="1747827"/>
              <a:ext cx="1246318" cy="124631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3822" y="1957240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4.5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699" y="2661837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4.5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8165" y="2306237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19</a:t>
              </a:r>
              <a:endParaRPr lang="en-US" sz="11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4292" y="1845136"/>
            <a:ext cx="1582392" cy="1517140"/>
            <a:chOff x="169817" y="5072430"/>
            <a:chExt cx="1582392" cy="15171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040" y="5072430"/>
              <a:ext cx="1449712" cy="1517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6944" y="5379884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817" y="6244006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05347" y="5814778"/>
              <a:ext cx="24686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12.8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724" y="6031235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relaxed</a:t>
              </a:r>
              <a:endParaRPr 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6024" y="3483524"/>
            <a:ext cx="50449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Delta variable for each interval [k,k+1]</a:t>
            </a:r>
          </a:p>
          <a:p>
            <a:r>
              <a:rPr lang="en-US" sz="2000" dirty="0" smtClean="0"/>
              <a:t>linear slope = weight = f(k+1) – f(k) </a:t>
            </a:r>
          </a:p>
          <a:p>
            <a:r>
              <a:rPr lang="en-US" sz="2000" dirty="0" smtClean="0"/>
              <a:t>Create three intervals:</a:t>
            </a:r>
            <a:br>
              <a:rPr lang="en-US" sz="2000" dirty="0" smtClean="0"/>
            </a:br>
            <a:r>
              <a:rPr lang="en-US" sz="2000" dirty="0" smtClean="0"/>
              <a:t>  around relaxed x*, beyond it, below it</a:t>
            </a:r>
          </a:p>
          <a:p>
            <a:endParaRPr lang="en-US" sz="2000" dirty="0"/>
          </a:p>
          <a:p>
            <a:r>
              <a:rPr lang="en-US" sz="2000" dirty="0" smtClean="0"/>
              <a:t>Solve min sum weighted deltas (linear)</a:t>
            </a:r>
          </a:p>
          <a:p>
            <a:r>
              <a:rPr lang="en-US" sz="2000" dirty="0" smtClean="0"/>
              <a:t>Add more deltas if solution beyond k+1, repeat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851" y="6203031"/>
            <a:ext cx="7609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*Notional. For the problem on the left the solution is 6,6,12.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A long chain of surfaces from the long curve might lead to the behavior on the left column.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362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Piecewise Linear Objective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3447"/>
            <a:ext cx="68951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the bends (pieces) as needed</a:t>
            </a:r>
          </a:p>
          <a:p>
            <a:endParaRPr lang="en-US" dirty="0" smtClean="0"/>
          </a:p>
          <a:p>
            <a:r>
              <a:rPr lang="en-US" dirty="0" smtClean="0"/>
              <a:t>Start with two bends, so relaxed solution is in a trough</a:t>
            </a:r>
          </a:p>
          <a:p>
            <a:r>
              <a:rPr lang="en-US" dirty="0" smtClean="0"/>
              <a:t>to avoid unbounded solutions right away</a:t>
            </a:r>
          </a:p>
        </p:txBody>
      </p:sp>
      <p:pic>
        <p:nvPicPr>
          <p:cNvPr id="7" name="Picture 6" descr="bend-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30" y="2911078"/>
            <a:ext cx="2137818" cy="1187171"/>
          </a:xfrm>
          <a:prstGeom prst="rect">
            <a:avLst/>
          </a:prstGeom>
        </p:spPr>
      </p:pic>
      <p:pic>
        <p:nvPicPr>
          <p:cNvPr id="8" name="Picture 7" descr="bend-B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0" y="4251120"/>
            <a:ext cx="2238627" cy="12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8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to Break Non-integer 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144" y="1208227"/>
            <a:ext cx="71096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Break non-integer ties by tweaking the weights (of the deltas), </a:t>
            </a:r>
            <a:br>
              <a:rPr lang="en-US" sz="1800" dirty="0" smtClean="0"/>
            </a:br>
            <a:r>
              <a:rPr lang="en-US" sz="1800" dirty="0" smtClean="0"/>
              <a:t>an additive factor to the slope of the objective.</a:t>
            </a:r>
          </a:p>
          <a:p>
            <a:r>
              <a:rPr lang="en-US" sz="1800" dirty="0" smtClean="0"/>
              <a:t>    Randomization helps avoid cases where, say, many variables to the right</a:t>
            </a:r>
            <a:br>
              <a:rPr lang="en-US" sz="1800" dirty="0" smtClean="0"/>
            </a:br>
            <a:r>
              <a:rPr lang="en-US" sz="1800" dirty="0" smtClean="0"/>
              <a:t>    gang up to motivate a non-integer solution on the left.</a:t>
            </a:r>
          </a:p>
          <a:p>
            <a:r>
              <a:rPr lang="en-US" sz="1800" dirty="0" smtClean="0"/>
              <a:t>Scaling heuristics needed when goals or deviations vary widely,</a:t>
            </a:r>
          </a:p>
          <a:p>
            <a:r>
              <a:rPr lang="en-US" sz="1800" dirty="0" smtClean="0"/>
              <a:t>    else small goal variables are left at non-integer values.</a:t>
            </a:r>
          </a:p>
          <a:p>
            <a:r>
              <a:rPr lang="en-US" sz="1800" dirty="0" smtClean="0"/>
              <a:t>    Numerical tolerance issue with solver</a:t>
            </a:r>
            <a:r>
              <a:rPr lang="en-US" sz="1800" dirty="0"/>
              <a:t>s</a:t>
            </a:r>
            <a:endParaRPr lang="en-US" sz="1800" dirty="0" smtClean="0"/>
          </a:p>
        </p:txBody>
      </p:sp>
      <p:pic>
        <p:nvPicPr>
          <p:cNvPr id="6" name="Picture 5" descr="tilts-bigfont-fa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8" y="3257972"/>
            <a:ext cx="4430625" cy="258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474" y="2703982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292981" y="1397242"/>
            <a:ext cx="1582392" cy="1517140"/>
            <a:chOff x="169817" y="5072430"/>
            <a:chExt cx="1582392" cy="15171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40" y="5072430"/>
              <a:ext cx="1449712" cy="15171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6944" y="5379884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9817" y="6244006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6.4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5347" y="5814778"/>
              <a:ext cx="24686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12.8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724" y="6031235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relaxed</a:t>
              </a:r>
              <a:endParaRPr lang="en-US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4945" y="3095798"/>
            <a:ext cx="1487935" cy="1517140"/>
            <a:chOff x="169817" y="5072430"/>
            <a:chExt cx="1487935" cy="15171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40" y="5072430"/>
              <a:ext cx="1449712" cy="1517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6944" y="5379884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6.5</a:t>
              </a:r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817" y="6244006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6.5</a:t>
              </a:r>
              <a:endParaRPr 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5347" y="5814778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13</a:t>
              </a:r>
              <a:endParaRPr 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6724" y="6031235"/>
              <a:ext cx="57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no tilts</a:t>
              </a:r>
              <a:endParaRPr lang="en-US" sz="11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6047" y="4683913"/>
            <a:ext cx="1449712" cy="1517140"/>
            <a:chOff x="5464083" y="4978419"/>
            <a:chExt cx="1449712" cy="151714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083" y="4978419"/>
              <a:ext cx="1449712" cy="15171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494337" y="5298145"/>
              <a:ext cx="7053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30155" y="6149995"/>
              <a:ext cx="7053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1390" y="5720767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12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32767" y="5937224"/>
              <a:ext cx="6899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after tilts</a:t>
              </a:r>
              <a:endParaRPr lang="en-US" sz="1100" dirty="0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8571110" y="1527749"/>
            <a:ext cx="423340" cy="132527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681547" y="1773171"/>
            <a:ext cx="462453" cy="6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8613074" y="3226305"/>
            <a:ext cx="423340" cy="132527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8723511" y="3471727"/>
            <a:ext cx="462453" cy="6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8607920" y="4815409"/>
            <a:ext cx="423340" cy="132527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718357" y="5060831"/>
            <a:ext cx="462453" cy="6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948054" y="3602313"/>
            <a:ext cx="1402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3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Resort, Waves to Force Integrality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8231" y="1281853"/>
            <a:ext cx="470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unstuck ½ (fractional) integer values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5764" y="2794841"/>
            <a:ext cx="5126492" cy="2395350"/>
            <a:chOff x="0" y="4310319"/>
            <a:chExt cx="5126492" cy="2395350"/>
          </a:xfrm>
        </p:grpSpPr>
        <p:pic>
          <p:nvPicPr>
            <p:cNvPr id="6" name="Picture 5" descr="wave-even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64" y="5487469"/>
              <a:ext cx="4511228" cy="7505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82292" y="4712095"/>
              <a:ext cx="2563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constrain g &lt; 0.001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5600760"/>
              <a:ext cx="697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(x)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4714" y="624400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010" y="4310319"/>
              <a:ext cx="4916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x=sum of edges, need an even number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1679" y="6115671"/>
            <a:ext cx="550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Better, in progress: bends and tilts for sum-even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0194" y="1932696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48417" y="1249001"/>
            <a:ext cx="1487935" cy="1517140"/>
            <a:chOff x="169817" y="5072430"/>
            <a:chExt cx="1487935" cy="1517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040" y="5072430"/>
              <a:ext cx="1449712" cy="15171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6944" y="5379884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6.5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817" y="6244006"/>
              <a:ext cx="17633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6.5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5347" y="5814778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13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724" y="6031235"/>
              <a:ext cx="5726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no tilts</a:t>
              </a:r>
              <a:endParaRPr lang="en-US" sz="11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79519" y="2837116"/>
            <a:ext cx="1449712" cy="1517140"/>
            <a:chOff x="5464083" y="4978419"/>
            <a:chExt cx="1449712" cy="15171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4083" y="4978419"/>
              <a:ext cx="1449712" cy="15171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494337" y="5298145"/>
              <a:ext cx="7053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6</a:t>
              </a:r>
              <a:endParaRPr 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0155" y="6149995"/>
              <a:ext cx="70532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1390" y="5720767"/>
              <a:ext cx="141064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/>
                <a:t>13</a:t>
              </a:r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32767" y="5937224"/>
              <a:ext cx="830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after waves</a:t>
              </a:r>
              <a:endParaRPr lang="en-US" sz="1100" dirty="0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8226546" y="1379508"/>
            <a:ext cx="423340" cy="132527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336983" y="1624930"/>
            <a:ext cx="462453" cy="6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8221392" y="2968612"/>
            <a:ext cx="423340" cy="132527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8331829" y="3214034"/>
            <a:ext cx="462453" cy="6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78425" y="5341605"/>
            <a:ext cx="565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Bad: breaks convexity, local minima are not global minima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IPOPT has limited global optimization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952382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stress tests</a:t>
            </a:r>
            <a:endParaRPr lang="en-US" dirty="0"/>
          </a:p>
        </p:txBody>
      </p:sp>
      <p:pic>
        <p:nvPicPr>
          <p:cNvPr id="6" name="Picture 5" descr="scaling-by-curv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42" y="1407235"/>
            <a:ext cx="762000" cy="1244600"/>
          </a:xfrm>
          <a:prstGeom prst="rect">
            <a:avLst/>
          </a:prstGeom>
        </p:spPr>
      </p:pic>
      <p:pic>
        <p:nvPicPr>
          <p:cNvPr id="9" name="Picture 8" descr="scaling-by-fac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52" y="1402224"/>
            <a:ext cx="3416300" cy="125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244" y="2828483"/>
            <a:ext cx="232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 by curves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3358" y="2864308"/>
            <a:ext cx="215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 by faces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243" y="3386443"/>
            <a:ext cx="4137947" cy="95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9444"/>
            <a:ext cx="4141374" cy="119639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798054" y="4337827"/>
            <a:ext cx="6135" cy="466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51741" y="4759201"/>
            <a:ext cx="3835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dirty="0" smtClean="0"/>
              <a:t>ime for an </a:t>
            </a:r>
            <a:r>
              <a:rPr lang="en-US" sz="1200" i="1" dirty="0" smtClean="0"/>
              <a:t>integer</a:t>
            </a:r>
            <a:r>
              <a:rPr lang="en-US" sz="1200" dirty="0" smtClean="0"/>
              <a:t> solution is only a small multiple </a:t>
            </a:r>
            <a:br>
              <a:rPr lang="en-US" sz="1200" dirty="0" smtClean="0"/>
            </a:br>
            <a:r>
              <a:rPr lang="en-US" sz="1200" dirty="0" smtClean="0"/>
              <a:t>  of the time for the </a:t>
            </a:r>
            <a:r>
              <a:rPr lang="en-US" sz="1200" i="1" dirty="0" smtClean="0"/>
              <a:t>relaxed</a:t>
            </a:r>
            <a:r>
              <a:rPr lang="en-US" sz="1200" dirty="0" smtClean="0"/>
              <a:t> solution.</a:t>
            </a:r>
            <a:br>
              <a:rPr lang="en-US" sz="1200" dirty="0" smtClean="0"/>
            </a:br>
            <a:r>
              <a:rPr lang="en-US" sz="1200" dirty="0" smtClean="0"/>
              <a:t>In contrast, </a:t>
            </a:r>
            <a:r>
              <a:rPr lang="en-US" sz="1200" dirty="0" err="1" smtClean="0"/>
              <a:t>Lex</a:t>
            </a:r>
            <a:r>
              <a:rPr lang="en-US" sz="1200" dirty="0" smtClean="0"/>
              <a:t> min max grows quadratic+ in problem size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778403" y="4410465"/>
            <a:ext cx="6135" cy="466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98378" y="4923872"/>
            <a:ext cx="2500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Runtime about O(c</a:t>
            </a:r>
            <a:r>
              <a:rPr lang="en-US" sz="1200" baseline="30000" dirty="0" smtClean="0"/>
              <a:t>1.5</a:t>
            </a:r>
            <a:r>
              <a:rPr lang="en-US" sz="1200" dirty="0" smtClean="0"/>
              <a:t>) for c variables.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25359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stress tests</a:t>
            </a:r>
            <a:endParaRPr lang="en-US" dirty="0"/>
          </a:p>
        </p:txBody>
      </p:sp>
      <p:pic>
        <p:nvPicPr>
          <p:cNvPr id="10" name="Picture 9" descr="radis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80" y="2099037"/>
            <a:ext cx="2718291" cy="1966195"/>
          </a:xfrm>
          <a:prstGeom prst="rect">
            <a:avLst/>
          </a:prstGeom>
        </p:spPr>
      </p:pic>
      <p:pic>
        <p:nvPicPr>
          <p:cNvPr id="11" name="Picture 10" descr="radish-compl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857426" y="2116761"/>
            <a:ext cx="2603316" cy="1957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2816" y="1276191"/>
            <a:ext cx="580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roblems needing tilts to get integer solutions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20019" y="4134364"/>
            <a:ext cx="119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“radish”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7436065" y="2195534"/>
            <a:ext cx="693298" cy="1823245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546502" y="2447092"/>
            <a:ext cx="757353" cy="23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930867" y="4188595"/>
            <a:ext cx="373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Split curves provide more degrees of freedom: </a:t>
            </a:r>
            <a:br>
              <a:rPr lang="en-US" sz="1400" dirty="0" smtClean="0"/>
            </a:br>
            <a:r>
              <a:rPr lang="en-US" sz="1400" dirty="0" smtClean="0"/>
              <a:t>more tilts are needed to remove fractional values.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9883" y="4911601"/>
            <a:ext cx="398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Only a few tilts are necessary, </a:t>
            </a:r>
            <a:br>
              <a:rPr lang="en-US" sz="1400" dirty="0" smtClean="0"/>
            </a:br>
            <a:r>
              <a:rPr lang="en-US" sz="1400" dirty="0" smtClean="0"/>
              <a:t>  tilt for each split curve in the chain is simultaneous.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 flipH="1">
            <a:off x="1098230" y="2564658"/>
            <a:ext cx="521506" cy="103077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927799" y="2863320"/>
            <a:ext cx="56968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6106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53"/>
            <a:ext cx="5031619" cy="4572000"/>
          </a:xfrm>
        </p:spPr>
        <p:txBody>
          <a:bodyPr/>
          <a:lstStyle/>
          <a:p>
            <a:r>
              <a:rPr lang="en-US" sz="1800" dirty="0" smtClean="0"/>
              <a:t>MeshKit algorithm implementation</a:t>
            </a:r>
          </a:p>
          <a:p>
            <a:pPr lvl="1"/>
            <a:r>
              <a:rPr lang="en-US" sz="1800" dirty="0" smtClean="0"/>
              <a:t>Open source</a:t>
            </a:r>
          </a:p>
          <a:p>
            <a:pPr lvl="2"/>
            <a:r>
              <a:rPr lang="en-US" sz="1600" dirty="0"/>
              <a:t>http://gnep.mcs.anl.gov:8010/</a:t>
            </a:r>
            <a:r>
              <a:rPr lang="en-US" sz="1600" dirty="0" err="1"/>
              <a:t>meshkit</a:t>
            </a:r>
            <a:r>
              <a:rPr lang="en-US" sz="1600" dirty="0"/>
              <a:t>/</a:t>
            </a:r>
            <a:endParaRPr lang="en-US" sz="1600" dirty="0" smtClean="0"/>
          </a:p>
          <a:p>
            <a:pPr lvl="1"/>
            <a:r>
              <a:rPr lang="en-US" sz="1800" dirty="0" smtClean="0"/>
              <a:t>Well defined API</a:t>
            </a:r>
          </a:p>
          <a:p>
            <a:pPr lvl="1"/>
            <a:r>
              <a:rPr lang="en-US" sz="1800" dirty="0" smtClean="0"/>
              <a:t>IPOPT optimization library is free</a:t>
            </a:r>
          </a:p>
          <a:p>
            <a:pPr lvl="2"/>
            <a:r>
              <a:rPr lang="en-US" sz="1600" dirty="0" smtClean="0"/>
              <a:t>MA27 </a:t>
            </a:r>
            <a:r>
              <a:rPr lang="en-US" sz="1600" dirty="0" smtClean="0"/>
              <a:t>linear </a:t>
            </a:r>
            <a:r>
              <a:rPr lang="en-US" sz="1600" dirty="0" smtClean="0"/>
              <a:t>algebra </a:t>
            </a:r>
            <a:r>
              <a:rPr lang="en-US" sz="1600" dirty="0" smtClean="0"/>
              <a:t>library </a:t>
            </a:r>
            <a:r>
              <a:rPr lang="en-US" sz="1600" dirty="0" smtClean="0"/>
              <a:t>is free</a:t>
            </a:r>
          </a:p>
          <a:p>
            <a:pPr lvl="2"/>
            <a:r>
              <a:rPr lang="en-US" sz="1600" dirty="0" smtClean="0"/>
              <a:t>but you have to download it yourself</a:t>
            </a:r>
            <a:endParaRPr lang="en-US" sz="1600" dirty="0" smtClean="0"/>
          </a:p>
          <a:p>
            <a:pPr lvl="2"/>
            <a:r>
              <a:rPr lang="en-US" sz="800" dirty="0"/>
              <a:t>HSL (formerly the Harwell Subroutine Library). A collection of Fortran </a:t>
            </a:r>
            <a:r>
              <a:rPr lang="en-US" sz="800" dirty="0" smtClean="0"/>
              <a:t>codes for </a:t>
            </a:r>
            <a:r>
              <a:rPr lang="en-US" sz="800" dirty="0"/>
              <a:t>large scale </a:t>
            </a:r>
            <a:r>
              <a:rPr lang="en-US" sz="800" dirty="0" smtClean="0"/>
              <a:t>scientific </a:t>
            </a:r>
            <a:r>
              <a:rPr lang="en-US" sz="800" dirty="0"/>
              <a:t>computation. http://</a:t>
            </a:r>
            <a:r>
              <a:rPr lang="en-US" sz="800" dirty="0" err="1"/>
              <a:t>www.hsl.rl.ac.uk</a:t>
            </a:r>
            <a:r>
              <a:rPr lang="en-US" sz="800" dirty="0"/>
              <a:t>, 2011.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Includes MA27. IPOPT special instructions at http://</a:t>
            </a:r>
            <a:r>
              <a:rPr lang="en-US" sz="800" dirty="0" err="1" smtClean="0"/>
              <a:t>www.hsl.rl.ac.uk</a:t>
            </a:r>
            <a:r>
              <a:rPr lang="en-US" sz="800" dirty="0" smtClean="0"/>
              <a:t>/</a:t>
            </a:r>
            <a:r>
              <a:rPr lang="en-US" sz="800" dirty="0" err="1" smtClean="0"/>
              <a:t>ipopt</a:t>
            </a:r>
            <a:r>
              <a:rPr lang="en-US" sz="800" dirty="0" smtClean="0"/>
              <a:t>/</a:t>
            </a:r>
            <a:endParaRPr lang="en-US" sz="800" dirty="0" smtClean="0"/>
          </a:p>
          <a:p>
            <a:r>
              <a:rPr lang="en-US" sz="1800" dirty="0" smtClean="0"/>
              <a:t>To </a:t>
            </a:r>
            <a:r>
              <a:rPr lang="en-US" sz="1800" dirty="0" smtClean="0"/>
              <a:t>do: </a:t>
            </a:r>
          </a:p>
          <a:p>
            <a:pPr lvl="1"/>
            <a:r>
              <a:rPr lang="en-US" sz="1800" dirty="0"/>
              <a:t>R</a:t>
            </a:r>
            <a:r>
              <a:rPr lang="en-US" sz="1800" dirty="0" smtClean="0"/>
              <a:t>obustness and quality testing on large models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ilt for sum-even constraints</a:t>
            </a:r>
          </a:p>
          <a:p>
            <a:pPr lvl="2"/>
            <a:r>
              <a:rPr lang="en-US" sz="1600" dirty="0" smtClean="0"/>
              <a:t>better than just waves</a:t>
            </a:r>
            <a:endParaRPr lang="en-US" sz="1600" dirty="0"/>
          </a:p>
        </p:txBody>
      </p:sp>
      <p:pic>
        <p:nvPicPr>
          <p:cNvPr id="4" name="Picture 3" descr="Screen shot 2013-10-09 at 4.4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10" y="1251855"/>
            <a:ext cx="3988890" cy="42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64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bother with the nonlinear solver?</a:t>
            </a:r>
          </a:p>
          <a:p>
            <a:pPr lvl="1"/>
            <a:r>
              <a:rPr lang="en-US" dirty="0" smtClean="0"/>
              <a:t>it is fast, uses little memory</a:t>
            </a:r>
          </a:p>
          <a:p>
            <a:pPr lvl="1"/>
            <a:r>
              <a:rPr lang="en-US" dirty="0" smtClean="0"/>
              <a:t>but maybe you don’t have one</a:t>
            </a:r>
          </a:p>
          <a:p>
            <a:r>
              <a:rPr lang="en-US" dirty="0" smtClean="0"/>
              <a:t>Skip the relaxed cubic-objective phase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with piecewise linear adaptive bends</a:t>
            </a:r>
          </a:p>
          <a:p>
            <a:pPr lvl="1"/>
            <a:r>
              <a:rPr lang="en-US" dirty="0" smtClean="0"/>
              <a:t>efficiency would depend on </a:t>
            </a:r>
            <a:r>
              <a:rPr lang="en-US" dirty="0" err="1" smtClean="0"/>
              <a:t>numerics</a:t>
            </a:r>
            <a:r>
              <a:rPr lang="en-US" dirty="0" smtClean="0"/>
              <a:t>, how far the optimal solution is to the initial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385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sum-of-cubes objective function?</a:t>
            </a:r>
          </a:p>
          <a:p>
            <a:pPr lvl="1"/>
            <a:r>
              <a:rPr lang="en-US" dirty="0" smtClean="0"/>
              <a:t>Any power in [2, infinity] is possible.</a:t>
            </a:r>
          </a:p>
          <a:p>
            <a:pPr lvl="2"/>
            <a:r>
              <a:rPr lang="en-US" dirty="0" err="1"/>
              <a:t>Lex</a:t>
            </a:r>
            <a:r>
              <a:rPr lang="en-US" dirty="0"/>
              <a:t> Min Max </a:t>
            </a:r>
            <a:r>
              <a:rPr lang="en-US" dirty="0" smtClean="0"/>
              <a:t>from 1997 is </a:t>
            </a:r>
            <a:r>
              <a:rPr lang="en-US" dirty="0"/>
              <a:t>a form of </a:t>
            </a:r>
            <a:r>
              <a:rPr lang="en-US" dirty="0" err="1"/>
              <a:t>L_infinity</a:t>
            </a:r>
            <a:endParaRPr lang="en-US" dirty="0"/>
          </a:p>
          <a:p>
            <a:pPr lvl="2"/>
            <a:r>
              <a:rPr lang="en-US" dirty="0" smtClean="0"/>
              <a:t>The lower the power, the bigger the worst deviation, but the fewer number of curves need to change</a:t>
            </a:r>
          </a:p>
          <a:p>
            <a:pPr lvl="1"/>
            <a:r>
              <a:rPr lang="en-US" dirty="0" smtClean="0"/>
              <a:t>Experimental</a:t>
            </a:r>
            <a:r>
              <a:rPr lang="en-US" dirty="0"/>
              <a:t>. I tried powers of 2, 3, and 4. </a:t>
            </a:r>
            <a:endParaRPr lang="en-US" dirty="0" smtClean="0"/>
          </a:p>
          <a:p>
            <a:pPr lvl="2"/>
            <a:r>
              <a:rPr lang="en-US" dirty="0" smtClean="0"/>
              <a:t>2 concentrated deviations too much</a:t>
            </a:r>
          </a:p>
          <a:p>
            <a:pPr lvl="2"/>
            <a:r>
              <a:rPr lang="en-US" dirty="0" smtClean="0"/>
              <a:t>4 spread deviations out too much in some contrived cases</a:t>
            </a:r>
          </a:p>
          <a:p>
            <a:pPr lvl="2"/>
            <a:r>
              <a:rPr lang="en-US" dirty="0" smtClean="0"/>
              <a:t>This was just my opinion</a:t>
            </a:r>
          </a:p>
          <a:p>
            <a:pPr lvl="1"/>
            <a:r>
              <a:rPr lang="en-US" dirty="0" smtClean="0"/>
              <a:t>Some other power may be better, depending on what a “typical” model is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43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950"/>
            <a:ext cx="7772400" cy="1187450"/>
          </a:xfrm>
        </p:spPr>
        <p:txBody>
          <a:bodyPr/>
          <a:lstStyle/>
          <a:p>
            <a:r>
              <a:rPr lang="en-US" dirty="0"/>
              <a:t>Interval </a:t>
            </a:r>
            <a:r>
              <a:rPr lang="en-US" dirty="0" smtClean="0"/>
              <a:t>Assignment Summary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255720" cy="1746250"/>
          </a:xfrm>
        </p:spPr>
        <p:txBody>
          <a:bodyPr/>
          <a:lstStyle/>
          <a:p>
            <a:r>
              <a:rPr lang="en-US" sz="1400" dirty="0" smtClean="0"/>
              <a:t>First known improvement to FEM interval assignment </a:t>
            </a:r>
            <a:r>
              <a:rPr lang="en-US" sz="1400" dirty="0" smtClean="0">
                <a:solidFill>
                  <a:srgbClr val="0000FF"/>
                </a:solidFill>
              </a:rPr>
              <a:t>structure</a:t>
            </a:r>
            <a:r>
              <a:rPr lang="en-US" sz="1400" dirty="0" smtClean="0"/>
              <a:t> since 1997 lexicographic min-max</a:t>
            </a:r>
          </a:p>
          <a:p>
            <a:pPr lvl="1"/>
            <a:r>
              <a:rPr lang="en-US" sz="1200" dirty="0"/>
              <a:t>Lots of people write new constraints for new schemes, but this is first change to objective (except Graphics community solving related-but-different problem using MIQP)</a:t>
            </a:r>
          </a:p>
          <a:p>
            <a:r>
              <a:rPr lang="en-US" sz="1400" dirty="0" smtClean="0"/>
              <a:t>Implemented in MeshKit, using IPOPT</a:t>
            </a:r>
          </a:p>
          <a:p>
            <a:pPr lvl="1"/>
            <a:r>
              <a:rPr lang="en-US" sz="1200" dirty="0" smtClean="0"/>
              <a:t>scales to thousands of surfaces in nuclear reactor core models</a:t>
            </a:r>
          </a:p>
          <a:p>
            <a:pPr lvl="1"/>
            <a:r>
              <a:rPr lang="en-US" sz="1200" dirty="0"/>
              <a:t>1997-2013, Cubit </a:t>
            </a:r>
            <a:r>
              <a:rPr lang="en-US" sz="1200" dirty="0" smtClean="0"/>
              <a:t>runs </a:t>
            </a:r>
            <a:r>
              <a:rPr lang="en-US" sz="1200" dirty="0" err="1"/>
              <a:t>lex</a:t>
            </a:r>
            <a:r>
              <a:rPr lang="en-US" sz="1200" dirty="0"/>
              <a:t> min-max for </a:t>
            </a:r>
            <a:r>
              <a:rPr lang="en-US" sz="1200" i="1" dirty="0"/>
              <a:t>every</a:t>
            </a:r>
            <a:r>
              <a:rPr lang="en-US" sz="1200" dirty="0"/>
              <a:t> quad and hex </a:t>
            </a:r>
            <a:r>
              <a:rPr lang="en-US" sz="1200" dirty="0" smtClean="0"/>
              <a:t>mesh (that meshes the boundary first)</a:t>
            </a:r>
            <a:endParaRPr lang="en-US" sz="1200" dirty="0"/>
          </a:p>
          <a:p>
            <a:pPr lvl="1"/>
            <a:r>
              <a:rPr lang="en-US" sz="1200" dirty="0" smtClean="0"/>
              <a:t>New solution may migrate to Cubit, as Cubit includes MeshKit</a:t>
            </a:r>
            <a:r>
              <a:rPr lang="en-US" sz="1200" dirty="0"/>
              <a:t> </a:t>
            </a:r>
            <a:r>
              <a:rPr lang="en-US" sz="1200" dirty="0" smtClean="0"/>
              <a:t>library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059247"/>
            <a:ext cx="43307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0" y="3409950"/>
            <a:ext cx="18288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100" y="4184650"/>
            <a:ext cx="890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I just relax	                    bend	                             tilt               &amp;          wave!    </a:t>
            </a:r>
            <a:r>
              <a:rPr lang="en-US" sz="2000" dirty="0" smtClean="0">
                <a:solidFill>
                  <a:schemeClr val="accent2"/>
                </a:solidFill>
                <a:sym typeface="Wingdings"/>
              </a:rPr>
              <a:t>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346200"/>
            <a:ext cx="41021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New nonlinear objective function</a:t>
            </a:r>
          </a:p>
          <a:p>
            <a:pPr marL="342900" lvl="0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Finesse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integer constraints using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200" b="1" kern="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minimization of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convex </a:t>
            </a:r>
            <a:br>
              <a:rPr lang="en-US" sz="12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piecewise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linear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approximation</a:t>
            </a:r>
          </a:p>
          <a:p>
            <a:pPr marL="800100" lvl="1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adapt piecewise, slope</a:t>
            </a:r>
          </a:p>
          <a:p>
            <a:pPr marL="800100" lvl="1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heuristics for constraint interactions</a:t>
            </a: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1" descr="tilts-bigfont-fat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968624"/>
            <a:ext cx="2044700" cy="1192743"/>
          </a:xfrm>
          <a:prstGeom prst="rect">
            <a:avLst/>
          </a:prstGeom>
        </p:spPr>
      </p:pic>
      <p:pic>
        <p:nvPicPr>
          <p:cNvPr id="13" name="Picture 12" descr="linearized-objective-bigfo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2" y="3175000"/>
            <a:ext cx="2206329" cy="984250"/>
          </a:xfrm>
          <a:prstGeom prst="rect">
            <a:avLst/>
          </a:prstGeom>
        </p:spPr>
      </p:pic>
      <p:pic>
        <p:nvPicPr>
          <p:cNvPr id="14" name="Picture 13" descr="cubic-objective-bigfon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" y="3162300"/>
            <a:ext cx="2208006" cy="1003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596345"/>
            <a:ext cx="806450" cy="8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8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7950"/>
            <a:ext cx="7772400" cy="1187450"/>
          </a:xfrm>
        </p:spPr>
        <p:txBody>
          <a:bodyPr/>
          <a:lstStyle/>
          <a:p>
            <a:r>
              <a:rPr lang="en-US" dirty="0"/>
              <a:t>Interval </a:t>
            </a:r>
            <a:r>
              <a:rPr lang="en-US" dirty="0" smtClean="0"/>
              <a:t>Assignment Summary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816850" cy="1746250"/>
          </a:xfrm>
        </p:spPr>
        <p:txBody>
          <a:bodyPr/>
          <a:lstStyle/>
          <a:p>
            <a:r>
              <a:rPr lang="en-US" sz="1400" dirty="0" smtClean="0"/>
              <a:t>First known improvement to FEM interval assignment </a:t>
            </a:r>
            <a:r>
              <a:rPr lang="en-US" sz="1400" dirty="0" smtClean="0">
                <a:solidFill>
                  <a:srgbClr val="0000FF"/>
                </a:solidFill>
              </a:rPr>
              <a:t>structure</a:t>
            </a:r>
            <a:r>
              <a:rPr lang="en-US" sz="1400" dirty="0" smtClean="0"/>
              <a:t> since 1997 lexicographic min-max</a:t>
            </a:r>
          </a:p>
          <a:p>
            <a:pPr lvl="1"/>
            <a:r>
              <a:rPr lang="en-US" sz="1200" dirty="0"/>
              <a:t>Lots of people write new constraints for new schemes, but this is first change to objective (except Graphics community solving related-but-different problem using MIQP)</a:t>
            </a:r>
          </a:p>
          <a:p>
            <a:r>
              <a:rPr lang="en-US" sz="1400" dirty="0" smtClean="0"/>
              <a:t>Implemented in MeshKit, using IPOPT</a:t>
            </a:r>
          </a:p>
          <a:p>
            <a:pPr lvl="1"/>
            <a:r>
              <a:rPr lang="en-US" sz="1200" dirty="0" smtClean="0"/>
              <a:t>scales to thousands of surfaces in nuclear reactor core models</a:t>
            </a:r>
          </a:p>
          <a:p>
            <a:pPr lvl="1"/>
            <a:r>
              <a:rPr lang="en-US" sz="1200" dirty="0"/>
              <a:t>1997-2013, Cubit </a:t>
            </a:r>
            <a:r>
              <a:rPr lang="en-US" sz="1200" dirty="0" smtClean="0"/>
              <a:t>runs </a:t>
            </a:r>
            <a:r>
              <a:rPr lang="en-US" sz="1200" dirty="0" err="1"/>
              <a:t>lex</a:t>
            </a:r>
            <a:r>
              <a:rPr lang="en-US" sz="1200" dirty="0"/>
              <a:t> min-max for </a:t>
            </a:r>
            <a:r>
              <a:rPr lang="en-US" sz="1200" i="1" dirty="0"/>
              <a:t>every</a:t>
            </a:r>
            <a:r>
              <a:rPr lang="en-US" sz="1200" dirty="0"/>
              <a:t> quad and hex mesh</a:t>
            </a:r>
          </a:p>
          <a:p>
            <a:pPr lvl="1"/>
            <a:r>
              <a:rPr lang="en-US" sz="1200" dirty="0" smtClean="0"/>
              <a:t>New solution may migrate to Cubit, as Cubit includes MeshKit</a:t>
            </a:r>
            <a:r>
              <a:rPr lang="en-US" sz="1200" dirty="0"/>
              <a:t> </a:t>
            </a:r>
            <a:r>
              <a:rPr lang="en-US" sz="1200" dirty="0" smtClean="0"/>
              <a:t>library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059247"/>
            <a:ext cx="43307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50" y="3409950"/>
            <a:ext cx="18288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100" y="4184650"/>
            <a:ext cx="890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I just relax	                    bend	                             tilt               &amp;          wave!    </a:t>
            </a:r>
            <a:r>
              <a:rPr lang="en-US" sz="2000" dirty="0" smtClean="0">
                <a:solidFill>
                  <a:schemeClr val="accent2"/>
                </a:solidFill>
                <a:sym typeface="Wingdings"/>
              </a:rPr>
              <a:t>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346200"/>
            <a:ext cx="41021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New nonlinear objective function</a:t>
            </a:r>
          </a:p>
          <a:p>
            <a:pPr marL="342900" lvl="0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Finesse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integer constraints using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12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L</a:t>
            </a:r>
            <a:r>
              <a:rPr lang="en-US" sz="1200" b="1" kern="0" baseline="-250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minimization of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convex </a:t>
            </a:r>
            <a:br>
              <a:rPr lang="en-US" sz="1200" b="1" kern="0" dirty="0" smtClean="0">
                <a:solidFill>
                  <a:srgbClr val="000000"/>
                </a:solidFill>
                <a:latin typeface="Arial"/>
              </a:rPr>
            </a:b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piecewise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linear </a:t>
            </a: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approximation</a:t>
            </a:r>
          </a:p>
          <a:p>
            <a:pPr marL="800100" lvl="1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adapt piecewise, slope</a:t>
            </a:r>
          </a:p>
          <a:p>
            <a:pPr marL="800100" lvl="1" indent="-171450">
              <a:spcBef>
                <a:spcPct val="20000"/>
              </a:spcBef>
              <a:buSzPct val="100000"/>
              <a:buFontTx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Arial"/>
              </a:rPr>
              <a:t>heuristics for constraint interactions</a:t>
            </a: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Picture 11" descr="tilts-bigfont-fatli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2968624"/>
            <a:ext cx="2044700" cy="1192743"/>
          </a:xfrm>
          <a:prstGeom prst="rect">
            <a:avLst/>
          </a:prstGeom>
        </p:spPr>
      </p:pic>
      <p:pic>
        <p:nvPicPr>
          <p:cNvPr id="13" name="Picture 12" descr="linearized-objective-bigfon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2" y="3175000"/>
            <a:ext cx="2206329" cy="984250"/>
          </a:xfrm>
          <a:prstGeom prst="rect">
            <a:avLst/>
          </a:prstGeom>
        </p:spPr>
      </p:pic>
      <p:pic>
        <p:nvPicPr>
          <p:cNvPr id="14" name="Picture 13" descr="cubic-objective-bigfont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" y="3162300"/>
            <a:ext cx="2208006" cy="1003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596345"/>
            <a:ext cx="806450" cy="8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68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0"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It takes a village to make me successful</a:t>
            </a:r>
          </a:p>
          <a:p>
            <a:r>
              <a:rPr lang="en-US" sz="1600" dirty="0" smtClean="0"/>
              <a:t>Thanks to Tim Tautges for suggesting and supporting this project</a:t>
            </a:r>
          </a:p>
          <a:p>
            <a:r>
              <a:rPr lang="en-US" sz="1600" dirty="0" smtClean="0"/>
              <a:t>Thanks to Tim Tautges, Rajeev Jain, for MeshKit</a:t>
            </a:r>
          </a:p>
          <a:p>
            <a:r>
              <a:rPr lang="en-US" sz="1600" dirty="0" smtClean="0"/>
              <a:t>Thanks to Carl Laird, for IPOPT</a:t>
            </a:r>
          </a:p>
          <a:p>
            <a:r>
              <a:rPr lang="en-US" sz="1600" dirty="0" smtClean="0"/>
              <a:t>Thanks to David </a:t>
            </a:r>
            <a:r>
              <a:rPr lang="en-US" sz="1600" dirty="0" err="1" smtClean="0"/>
              <a:t>Bommes</a:t>
            </a:r>
            <a:r>
              <a:rPr lang="en-US" sz="1600" dirty="0" smtClean="0"/>
              <a:t> for Graphics quads via mixed-integer quadratic programming</a:t>
            </a:r>
          </a:p>
          <a:p>
            <a:endParaRPr lang="en-US" sz="1600" dirty="0" smtClean="0"/>
          </a:p>
          <a:p>
            <a:r>
              <a:rPr lang="en-US" sz="1200" dirty="0"/>
              <a:t>This work was funded under the auspices of the Nuclear Energy Advanced </a:t>
            </a:r>
            <a:r>
              <a:rPr lang="en-US" sz="1200" dirty="0" smtClean="0"/>
              <a:t>Modeling </a:t>
            </a:r>
            <a:r>
              <a:rPr lang="en-US" sz="1200" dirty="0"/>
              <a:t>and Simulation (</a:t>
            </a:r>
            <a:r>
              <a:rPr lang="en-US" sz="1200" dirty="0">
                <a:solidFill>
                  <a:schemeClr val="tx2"/>
                </a:solidFill>
              </a:rPr>
              <a:t>NEAMS</a:t>
            </a:r>
            <a:r>
              <a:rPr lang="en-US" sz="1200" dirty="0"/>
              <a:t>) program of the U.S. Department of Energy Office of Nuclear Energy, U.S. Department of Energy. Partial support for this work was provided through Scientific Discovery through Advanced Computing (</a:t>
            </a:r>
            <a:r>
              <a:rPr lang="en-US" sz="1200" dirty="0" err="1">
                <a:solidFill>
                  <a:srgbClr val="0000FF"/>
                </a:solidFill>
              </a:rPr>
              <a:t>SciDAC</a:t>
            </a:r>
            <a:r>
              <a:rPr lang="en-US" sz="1200"/>
              <a:t>) </a:t>
            </a:r>
            <a:r>
              <a:rPr lang="en-US" sz="1200" smtClean="0"/>
              <a:t>program </a:t>
            </a:r>
            <a:r>
              <a:rPr lang="en-US" sz="1200" dirty="0"/>
              <a:t>funded by U.S. Department of Energy, Office of Science, Advanced Scientific Computing Research. Sandia National Laboratories is a multi-program laboratory managed and operated by Sandia Corporation, a wholly owned subsidiary of </a:t>
            </a:r>
            <a:r>
              <a:rPr lang="en-US" sz="1200" dirty="0" smtClean="0"/>
              <a:t>Lockheed </a:t>
            </a:r>
            <a:r>
              <a:rPr lang="en-US" sz="1200" dirty="0"/>
              <a:t>Martin Corporation, for the U.S. Department of Energy’s National Nuclear Security Administration under contract DE-AC04-94AL85000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600" dirty="0" smtClean="0">
                <a:solidFill>
                  <a:schemeClr val="accent2"/>
                </a:solidFill>
              </a:rPr>
              <a:t>Is the government still shut down? 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Will mesh for food.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81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Assignment (IA)</a:t>
            </a:r>
            <a:br>
              <a:rPr lang="en-US" dirty="0" smtClean="0"/>
            </a:br>
            <a:r>
              <a:rPr lang="en-US" sz="2400" dirty="0" smtClean="0"/>
              <a:t>Problem Definition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2019905"/>
          </a:xfrm>
        </p:spPr>
        <p:txBody>
          <a:bodyPr/>
          <a:lstStyle/>
          <a:p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6"/>
                </a:solidFill>
              </a:rPr>
              <a:t>number of mesh edges </a:t>
            </a:r>
            <a:r>
              <a:rPr lang="en-US" dirty="0" smtClean="0"/>
              <a:t>on each curve, </a:t>
            </a:r>
            <a:br>
              <a:rPr lang="en-US" dirty="0" smtClean="0"/>
            </a:br>
            <a:r>
              <a:rPr lang="en-US" dirty="0" smtClean="0"/>
              <a:t>such that the owning surfaces and volumes </a:t>
            </a:r>
            <a:br>
              <a:rPr lang="en-US" dirty="0" smtClean="0"/>
            </a:br>
            <a:r>
              <a:rPr lang="en-US" dirty="0" smtClean="0"/>
              <a:t>can be meshed according to their schemes.</a:t>
            </a:r>
          </a:p>
          <a:p>
            <a:pPr lvl="1"/>
            <a:r>
              <a:rPr lang="en-US" dirty="0"/>
              <a:t>compatible interface </a:t>
            </a:r>
            <a:r>
              <a:rPr lang="en-US" dirty="0" smtClean="0"/>
              <a:t>meshes, e.g. for parallel</a:t>
            </a:r>
            <a:endParaRPr lang="en-US" dirty="0"/>
          </a:p>
          <a:p>
            <a:pPr lvl="1"/>
            <a:r>
              <a:rPr lang="en-US" dirty="0" smtClean="0"/>
              <a:t>quad and hex meshing</a:t>
            </a:r>
          </a:p>
          <a:p>
            <a:pPr lvl="2"/>
            <a:r>
              <a:rPr lang="en-US" dirty="0" smtClean="0"/>
              <a:t>triangle and </a:t>
            </a:r>
            <a:r>
              <a:rPr lang="en-US" dirty="0" err="1" smtClean="0"/>
              <a:t>tet</a:t>
            </a:r>
            <a:r>
              <a:rPr lang="en-US" dirty="0" smtClean="0"/>
              <a:t> meshes have trivial constraints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59821" y="4476922"/>
            <a:ext cx="1578428" cy="6954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901964" y="4876064"/>
            <a:ext cx="73152" cy="73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202" y="4531351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5221" y="4707941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2478" y="43886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23888" y="4562798"/>
            <a:ext cx="71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3698" y="5058703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8622" y="40620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rapezoid 11"/>
          <p:cNvSpPr/>
          <p:nvPr/>
        </p:nvSpPr>
        <p:spPr bwMode="auto">
          <a:xfrm rot="16200000">
            <a:off x="4874749" y="4268278"/>
            <a:ext cx="1236738" cy="1103690"/>
          </a:xfrm>
          <a:prstGeom prst="trapezoi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0546" y="52425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0041" y="45664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40632" y="3932637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3955" y="4570055"/>
            <a:ext cx="76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3190" y="4642015"/>
            <a:ext cx="7038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</a:t>
            </a:r>
            <a:r>
              <a:rPr lang="en-US" dirty="0" err="1" smtClean="0"/>
              <a:t>b+c</a:t>
            </a:r>
            <a:endParaRPr lang="en-US" dirty="0" smtClean="0"/>
          </a:p>
          <a:p>
            <a:r>
              <a:rPr lang="en-US" dirty="0" smtClean="0"/>
              <a:t>d=e</a:t>
            </a:r>
          </a:p>
          <a:p>
            <a:r>
              <a:rPr lang="en-US" dirty="0" err="1" smtClean="0"/>
              <a:t>b+c+f+g+h</a:t>
            </a:r>
            <a:r>
              <a:rPr lang="en-US" dirty="0" smtClean="0"/>
              <a:t>=even number</a:t>
            </a:r>
          </a:p>
          <a:p>
            <a:r>
              <a:rPr lang="en-US" dirty="0" smtClean="0"/>
              <a:t>all variables integer (e.g. a=4, b=2.5, c=1.5 is not valid)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67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Interval Assignment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05" y="1161143"/>
            <a:ext cx="5161031" cy="1747762"/>
          </a:xfrm>
        </p:spPr>
        <p:txBody>
          <a:bodyPr/>
          <a:lstStyle/>
          <a:p>
            <a:r>
              <a:rPr lang="en-US" sz="1800" dirty="0" smtClean="0"/>
              <a:t>What’s the problem?</a:t>
            </a:r>
          </a:p>
          <a:p>
            <a:pPr lvl="1"/>
            <a:r>
              <a:rPr lang="en-US" sz="1800" dirty="0" smtClean="0"/>
              <a:t>hex meshing is a global problem</a:t>
            </a:r>
          </a:p>
          <a:p>
            <a:pPr lvl="1"/>
            <a:r>
              <a:rPr lang="en-US" sz="1800" dirty="0" smtClean="0"/>
              <a:t>quad meshing is a global problem </a:t>
            </a:r>
          </a:p>
          <a:p>
            <a:pPr lvl="2"/>
            <a:r>
              <a:rPr lang="en-US" sz="1600" dirty="0" smtClean="0"/>
              <a:t>for the same reasons, </a:t>
            </a:r>
          </a:p>
          <a:p>
            <a:pPr lvl="2"/>
            <a:r>
              <a:rPr lang="en-US" sz="1600" dirty="0" smtClean="0"/>
              <a:t>but with much weaker constraints</a:t>
            </a:r>
          </a:p>
          <a:p>
            <a:r>
              <a:rPr lang="en-US" sz="1800" dirty="0" smtClean="0"/>
              <a:t>Integrality makes it much harder. </a:t>
            </a:r>
          </a:p>
          <a:p>
            <a:pPr lvl="1"/>
            <a:r>
              <a:rPr lang="en-US" sz="1600" dirty="0" smtClean="0"/>
              <a:t>Discrete problem</a:t>
            </a:r>
          </a:p>
          <a:p>
            <a:pPr lvl="1"/>
            <a:r>
              <a:rPr lang="en-US" sz="1600" dirty="0" smtClean="0"/>
              <a:t>Combinatorial algorithms needed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88459" y="3698823"/>
            <a:ext cx="4507465" cy="3057836"/>
            <a:chOff x="163285" y="3318419"/>
            <a:chExt cx="4507465" cy="3057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284" y="3318419"/>
              <a:ext cx="2437191" cy="198897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604762" y="4378476"/>
              <a:ext cx="1136952" cy="11309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04762" y="5237238"/>
              <a:ext cx="2080381" cy="284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63285" y="5448904"/>
              <a:ext cx="215956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Sweep </a:t>
              </a:r>
              <a:br>
                <a:rPr lang="en-US" sz="1400" dirty="0" smtClean="0"/>
              </a:br>
              <a:r>
                <a:rPr lang="en-US" sz="1400" dirty="0" smtClean="0"/>
                <a:t>same quad mesh</a:t>
              </a:r>
            </a:p>
            <a:p>
              <a:r>
                <a:rPr lang="en-US" sz="1400" dirty="0" smtClean="0"/>
                <a:t>connectivity front and back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>
              <a:stCxn id="19" idx="0"/>
            </p:cNvCxnSpPr>
            <p:nvPr/>
          </p:nvCxnSpPr>
          <p:spPr bwMode="auto">
            <a:xfrm flipH="1" flipV="1">
              <a:off x="2600477" y="4529667"/>
              <a:ext cx="893622" cy="11079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9" idx="0"/>
            </p:cNvCxnSpPr>
            <p:nvPr/>
          </p:nvCxnSpPr>
          <p:spPr bwMode="auto">
            <a:xfrm flipV="1">
              <a:off x="3494099" y="5043714"/>
              <a:ext cx="25616" cy="59387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317447" y="5637591"/>
              <a:ext cx="2353303" cy="73866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AE00"/>
                  </a:solidFill>
                </a:rPr>
                <a:t>Map</a:t>
              </a:r>
              <a:br>
                <a:rPr lang="en-US" sz="1400" dirty="0" smtClean="0">
                  <a:solidFill>
                    <a:srgbClr val="00AE00"/>
                  </a:solidFill>
                </a:rPr>
              </a:br>
              <a:r>
                <a:rPr lang="en-US" sz="1400" dirty="0" smtClean="0">
                  <a:solidFill>
                    <a:srgbClr val="00AE00"/>
                  </a:solidFill>
                </a:rPr>
                <a:t>same curve mesh connectivity</a:t>
              </a:r>
            </a:p>
            <a:p>
              <a:r>
                <a:rPr lang="en-US" sz="1400" dirty="0" smtClean="0">
                  <a:solidFill>
                    <a:srgbClr val="00AE00"/>
                  </a:solidFill>
                </a:rPr>
                <a:t>top and bottom. e.g. 3 edges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718" y="1191432"/>
            <a:ext cx="3089275" cy="22376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394" y="4245761"/>
            <a:ext cx="2372917" cy="12730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79825" y="3417872"/>
            <a:ext cx="4074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Unstructured quad meshing:</a:t>
            </a:r>
          </a:p>
          <a:p>
            <a:r>
              <a:rPr lang="en-US" sz="1100" dirty="0" smtClean="0"/>
              <a:t>  Each chord enters the quad mesh an even number of times (0 or 2) </a:t>
            </a:r>
          </a:p>
          <a:p>
            <a:r>
              <a:rPr lang="en-US" sz="1100" dirty="0" smtClean="0"/>
              <a:t>  so we need an even number of mesh edges on the boundary.</a:t>
            </a:r>
          </a:p>
          <a:p>
            <a:r>
              <a:rPr lang="en-US" sz="1100" dirty="0" smtClean="0"/>
              <a:t>  (necessary and topologically sufficient)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5152465" y="5404799"/>
            <a:ext cx="393333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Unstructured hex meshing:</a:t>
            </a:r>
          </a:p>
          <a:p>
            <a:r>
              <a:rPr lang="en-US" sz="1100" dirty="0" smtClean="0"/>
              <a:t>  </a:t>
            </a:r>
            <a:r>
              <a:rPr lang="en-US" sz="1100" dirty="0"/>
              <a:t>Each chord enters the </a:t>
            </a:r>
            <a:r>
              <a:rPr lang="en-US" sz="1100" dirty="0" smtClean="0"/>
              <a:t>hex </a:t>
            </a:r>
            <a:r>
              <a:rPr lang="en-US" sz="1100" dirty="0"/>
              <a:t>mesh an even number of times (0 or 2) </a:t>
            </a:r>
          </a:p>
          <a:p>
            <a:r>
              <a:rPr lang="en-US" sz="1100" dirty="0"/>
              <a:t>  so we need an even number of </a:t>
            </a:r>
            <a:r>
              <a:rPr lang="en-US" sz="1100" dirty="0" smtClean="0"/>
              <a:t>quads on </a:t>
            </a:r>
            <a:r>
              <a:rPr lang="en-US" sz="1100" dirty="0"/>
              <a:t>the boundary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 Plus contractible loops must be even.</a:t>
            </a:r>
            <a:endParaRPr lang="en-US" sz="1100" dirty="0"/>
          </a:p>
          <a:p>
            <a:r>
              <a:rPr lang="en-US" sz="1100" dirty="0"/>
              <a:t>  (necessary and topologically sufficient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76741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Assignment </a:t>
            </a:r>
            <a:br>
              <a:rPr lang="en-US" dirty="0" smtClean="0"/>
            </a:br>
            <a:r>
              <a:rPr lang="en-US" sz="2400" dirty="0" smtClean="0"/>
              <a:t>by linear constraints is 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4914430" cy="4572000"/>
          </a:xfrm>
        </p:spPr>
        <p:txBody>
          <a:bodyPr/>
          <a:lstStyle/>
          <a:p>
            <a:pPr marL="171450" indent="0">
              <a:buNone/>
            </a:pPr>
            <a:r>
              <a:rPr lang="en-US" sz="1600" dirty="0" smtClean="0"/>
              <a:t>Interval assignment problem form</a:t>
            </a:r>
          </a:p>
          <a:p>
            <a:r>
              <a:rPr lang="en-US" sz="1400" dirty="0" smtClean="0"/>
              <a:t>Linear constraints, linear objective</a:t>
            </a:r>
          </a:p>
          <a:p>
            <a:pPr lvl="1"/>
            <a:r>
              <a:rPr lang="en-US" sz="1200" dirty="0" smtClean="0"/>
              <a:t>Tam &amp; Armstrong 1993</a:t>
            </a:r>
          </a:p>
          <a:p>
            <a:r>
              <a:rPr lang="en-US" sz="1400" dirty="0" smtClean="0"/>
              <a:t>Linear constraints, lexicographic min-max objective</a:t>
            </a:r>
          </a:p>
          <a:p>
            <a:pPr lvl="1"/>
            <a:r>
              <a:rPr lang="en-US" sz="1200" dirty="0" smtClean="0"/>
              <a:t>Mitchell 1997</a:t>
            </a:r>
          </a:p>
          <a:p>
            <a:r>
              <a:rPr lang="en-US" sz="1400" dirty="0" smtClean="0"/>
              <a:t>Fluid flow matching</a:t>
            </a:r>
          </a:p>
          <a:p>
            <a:pPr lvl="1"/>
            <a:r>
              <a:rPr lang="en-US" sz="1200" dirty="0" smtClean="0"/>
              <a:t>Muller-</a:t>
            </a:r>
            <a:r>
              <a:rPr lang="en-US" sz="1200" dirty="0" err="1" smtClean="0"/>
              <a:t>Hanneman</a:t>
            </a:r>
            <a:r>
              <a:rPr lang="en-US" sz="1200" dirty="0" smtClean="0"/>
              <a:t> 1997</a:t>
            </a:r>
          </a:p>
          <a:p>
            <a:r>
              <a:rPr lang="en-US" sz="1400" dirty="0" smtClean="0"/>
              <a:t>Linear constraints, quadratic objective</a:t>
            </a:r>
          </a:p>
          <a:p>
            <a:pPr lvl="1"/>
            <a:r>
              <a:rPr lang="en-US" sz="1200" dirty="0" err="1" smtClean="0"/>
              <a:t>Bommes</a:t>
            </a:r>
            <a:r>
              <a:rPr lang="en-US" sz="1200" dirty="0" smtClean="0"/>
              <a:t> et al. 2009+</a:t>
            </a:r>
          </a:p>
          <a:p>
            <a:pPr lvl="1"/>
            <a:endParaRPr lang="en-US" sz="1400" dirty="0"/>
          </a:p>
          <a:p>
            <a:pPr marL="171450" indent="0">
              <a:buNone/>
            </a:pPr>
            <a:r>
              <a:rPr lang="en-US" sz="1600" dirty="0" smtClean="0"/>
              <a:t>Interval assignment constraints</a:t>
            </a:r>
          </a:p>
          <a:p>
            <a:r>
              <a:rPr lang="en-US" sz="1400" dirty="0"/>
              <a:t>Volumes with holes</a:t>
            </a:r>
          </a:p>
          <a:p>
            <a:pPr lvl="1"/>
            <a:r>
              <a:rPr lang="en-US" sz="1200" dirty="0"/>
              <a:t>Shepherd et al</a:t>
            </a:r>
            <a:r>
              <a:rPr lang="en-US" sz="1200" dirty="0" smtClean="0"/>
              <a:t>.</a:t>
            </a:r>
            <a:endParaRPr lang="en-US" sz="1600" dirty="0"/>
          </a:p>
          <a:p>
            <a:r>
              <a:rPr lang="en-US" sz="1400" dirty="0" smtClean="0"/>
              <a:t>Midpoint subdivision</a:t>
            </a:r>
          </a:p>
          <a:p>
            <a:r>
              <a:rPr lang="en-US" sz="1400" dirty="0" smtClean="0"/>
              <a:t>Paver</a:t>
            </a:r>
          </a:p>
          <a:p>
            <a:r>
              <a:rPr lang="en-US" sz="1400" dirty="0" err="1" smtClean="0"/>
              <a:t>Submapping</a:t>
            </a:r>
            <a:endParaRPr lang="en-US" sz="1400" dirty="0" smtClean="0"/>
          </a:p>
          <a:p>
            <a:r>
              <a:rPr lang="en-US" sz="1400" dirty="0" smtClean="0"/>
              <a:t>Skew control</a:t>
            </a:r>
          </a:p>
          <a:p>
            <a:endParaRPr lang="en-US" sz="1400" dirty="0"/>
          </a:p>
          <a:p>
            <a:pPr marL="171450" indent="0">
              <a:buNone/>
            </a:pPr>
            <a:r>
              <a:rPr lang="en-US" sz="1400" dirty="0"/>
              <a:t>Automatic Scheme selection</a:t>
            </a:r>
          </a:p>
          <a:p>
            <a:pPr lvl="1"/>
            <a:r>
              <a:rPr lang="en-US" sz="1200" dirty="0"/>
              <a:t>White &amp; Tautges 2000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59212" y="1349819"/>
            <a:ext cx="4227269" cy="37240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Popular to define constraints for new meshing schemes.</a:t>
            </a:r>
          </a:p>
          <a:p>
            <a:endParaRPr lang="en-US" dirty="0" smtClean="0">
              <a:solidFill>
                <a:srgbClr val="00AE00"/>
              </a:solidFill>
            </a:endParaRPr>
          </a:p>
          <a:p>
            <a:endParaRPr lang="en-US" dirty="0" smtClean="0">
              <a:solidFill>
                <a:srgbClr val="00AE00"/>
              </a:solidFill>
            </a:endParaRPr>
          </a:p>
          <a:p>
            <a:r>
              <a:rPr lang="en-US" dirty="0" smtClean="0">
                <a:solidFill>
                  <a:srgbClr val="00AE00"/>
                </a:solidFill>
              </a:rPr>
              <a:t>Little change to </a:t>
            </a:r>
          </a:p>
          <a:p>
            <a:r>
              <a:rPr lang="en-US" b="1" i="1" dirty="0" smtClean="0">
                <a:solidFill>
                  <a:srgbClr val="00AE00"/>
                </a:solidFill>
              </a:rPr>
              <a:t>objective function form</a:t>
            </a:r>
          </a:p>
          <a:p>
            <a:r>
              <a:rPr lang="en-US" dirty="0" smtClean="0">
                <a:solidFill>
                  <a:srgbClr val="00AE00"/>
                </a:solidFill>
              </a:rPr>
              <a:t>in FEM community </a:t>
            </a:r>
            <a:br>
              <a:rPr lang="en-US" dirty="0" smtClean="0">
                <a:solidFill>
                  <a:srgbClr val="00AE00"/>
                </a:solidFill>
              </a:rPr>
            </a:br>
            <a:r>
              <a:rPr lang="en-US" dirty="0" smtClean="0">
                <a:solidFill>
                  <a:srgbClr val="00AE00"/>
                </a:solidFill>
              </a:rPr>
              <a:t>1997—this paper</a:t>
            </a:r>
          </a:p>
          <a:p>
            <a:endParaRPr lang="en-US" dirty="0" smtClean="0">
              <a:solidFill>
                <a:srgbClr val="00AE00"/>
              </a:solidFill>
            </a:endParaRPr>
          </a:p>
          <a:p>
            <a:r>
              <a:rPr lang="en-US" sz="2000" dirty="0" smtClean="0">
                <a:solidFill>
                  <a:srgbClr val="00AE00"/>
                </a:solidFill>
              </a:rPr>
              <a:t>(But active area in Graphics 2009+)</a:t>
            </a:r>
            <a:endParaRPr lang="en-US" sz="2000" dirty="0">
              <a:solidFill>
                <a:srgbClr val="00A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6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427195"/>
          </a:xfrm>
        </p:spPr>
        <p:txBody>
          <a:bodyPr/>
          <a:lstStyle/>
          <a:p>
            <a:r>
              <a:rPr lang="en-US" dirty="0"/>
              <a:t>Each surface has local </a:t>
            </a:r>
            <a:r>
              <a:rPr lang="en-US" dirty="0" smtClean="0"/>
              <a:t>constraints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scheme (structure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user desires (sizing, skew)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5771" y="2782639"/>
            <a:ext cx="1578428" cy="6954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1857914" y="3181781"/>
            <a:ext cx="73152" cy="73152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838" y="2868515"/>
            <a:ext cx="71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rapezoid 13"/>
          <p:cNvSpPr/>
          <p:nvPr/>
        </p:nvSpPr>
        <p:spPr bwMode="auto">
          <a:xfrm rot="16200000">
            <a:off x="2063843" y="2788739"/>
            <a:ext cx="1236738" cy="1103690"/>
          </a:xfrm>
          <a:prstGeom prst="trapezoi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8944" y="3065974"/>
            <a:ext cx="76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pave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" name="Picture 19" descr="Screen shot 2013-10-10 at 12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85" y="3165937"/>
            <a:ext cx="2704749" cy="16734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57509" y="2981873"/>
            <a:ext cx="117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Goodyear tire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5" y="4435995"/>
            <a:ext cx="3166984" cy="25753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8122" y="6344149"/>
            <a:ext cx="333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holes line up, smaller than outside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11069" y="5951474"/>
            <a:ext cx="12150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Eloi</a:t>
            </a:r>
            <a:r>
              <a:rPr lang="en-US" sz="1100" dirty="0"/>
              <a:t> Ruiz-</a:t>
            </a:r>
            <a:r>
              <a:rPr lang="en-US" sz="1100" dirty="0" err="1"/>
              <a:t>Gironés</a:t>
            </a:r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116704" y="4535286"/>
            <a:ext cx="423206" cy="6376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18FF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61483" y="5006601"/>
            <a:ext cx="36812" cy="202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714516" y="4100115"/>
            <a:ext cx="191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Edge length at least 0.1:</a:t>
            </a:r>
          </a:p>
          <a:p>
            <a:r>
              <a:rPr lang="en-US" sz="1400" dirty="0" smtClean="0"/>
              <a:t>X &lt;= 4</a:t>
            </a:r>
            <a:endParaRPr lang="en-US" sz="1400" dirty="0"/>
          </a:p>
        </p:txBody>
      </p:sp>
      <p:pic>
        <p:nvPicPr>
          <p:cNvPr id="33" name="Picture 32" descr="Screen shot 2013-10-10 at 12.10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32" y="4723015"/>
            <a:ext cx="1576998" cy="16686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43876" y="4290972"/>
            <a:ext cx="114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submap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87488" y="4595519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6116962" y="4975924"/>
            <a:ext cx="337445" cy="564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116963" y="5540393"/>
            <a:ext cx="319039" cy="5337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478884" y="5534260"/>
            <a:ext cx="656486" cy="6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625215" y="49503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00825" y="5378891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96806" y="612030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640669" y="5653012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52" name="Freeform 51"/>
          <p:cNvSpPr/>
          <p:nvPr/>
        </p:nvSpPr>
        <p:spPr>
          <a:xfrm>
            <a:off x="5485020" y="5049550"/>
            <a:ext cx="92030" cy="85897"/>
          </a:xfrm>
          <a:custGeom>
            <a:avLst/>
            <a:gdLst>
              <a:gd name="connsiteX0" fmla="*/ 0 w 92030"/>
              <a:gd name="connsiteY0" fmla="*/ 85897 h 85897"/>
              <a:gd name="connsiteX1" fmla="*/ 92030 w 92030"/>
              <a:gd name="connsiteY1" fmla="*/ 73626 h 85897"/>
              <a:gd name="connsiteX2" fmla="*/ 79759 w 92030"/>
              <a:gd name="connsiteY2" fmla="*/ 0 h 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30" h="85897">
                <a:moveTo>
                  <a:pt x="0" y="85897"/>
                </a:moveTo>
                <a:lnTo>
                  <a:pt x="92030" y="73626"/>
                </a:lnTo>
                <a:lnTo>
                  <a:pt x="79759" y="0"/>
                </a:lnTo>
              </a:path>
            </a:pathLst>
          </a:custGeom>
          <a:ln w="25400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3" name="Freeform 52"/>
          <p:cNvSpPr/>
          <p:nvPr/>
        </p:nvSpPr>
        <p:spPr>
          <a:xfrm rot="16200000">
            <a:off x="5490172" y="5950486"/>
            <a:ext cx="92030" cy="85897"/>
          </a:xfrm>
          <a:custGeom>
            <a:avLst/>
            <a:gdLst>
              <a:gd name="connsiteX0" fmla="*/ 0 w 92030"/>
              <a:gd name="connsiteY0" fmla="*/ 85897 h 85897"/>
              <a:gd name="connsiteX1" fmla="*/ 92030 w 92030"/>
              <a:gd name="connsiteY1" fmla="*/ 73626 h 85897"/>
              <a:gd name="connsiteX2" fmla="*/ 79759 w 92030"/>
              <a:gd name="connsiteY2" fmla="*/ 0 h 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30" h="85897">
                <a:moveTo>
                  <a:pt x="0" y="85897"/>
                </a:moveTo>
                <a:lnTo>
                  <a:pt x="92030" y="73626"/>
                </a:lnTo>
                <a:lnTo>
                  <a:pt x="79759" y="0"/>
                </a:lnTo>
              </a:path>
            </a:pathLst>
          </a:custGeom>
          <a:ln w="25400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 rot="8460000">
            <a:off x="6765345" y="5489333"/>
            <a:ext cx="92030" cy="85897"/>
          </a:xfrm>
          <a:custGeom>
            <a:avLst/>
            <a:gdLst>
              <a:gd name="connsiteX0" fmla="*/ 0 w 92030"/>
              <a:gd name="connsiteY0" fmla="*/ 85897 h 85897"/>
              <a:gd name="connsiteX1" fmla="*/ 92030 w 92030"/>
              <a:gd name="connsiteY1" fmla="*/ 73626 h 85897"/>
              <a:gd name="connsiteX2" fmla="*/ 79759 w 92030"/>
              <a:gd name="connsiteY2" fmla="*/ 0 h 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30" h="85897">
                <a:moveTo>
                  <a:pt x="0" y="85897"/>
                </a:moveTo>
                <a:lnTo>
                  <a:pt x="92030" y="73626"/>
                </a:lnTo>
                <a:lnTo>
                  <a:pt x="79759" y="0"/>
                </a:lnTo>
              </a:path>
            </a:pathLst>
          </a:custGeom>
          <a:ln w="25400">
            <a:solidFill>
              <a:schemeClr val="accent6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81066" y="4944257"/>
            <a:ext cx="15734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midpoint subdivision</a:t>
            </a:r>
          </a:p>
          <a:p>
            <a:r>
              <a:rPr lang="en-US" sz="1200" dirty="0" smtClean="0"/>
              <a:t>side1 = </a:t>
            </a:r>
            <a:r>
              <a:rPr lang="en-US" sz="1200" dirty="0" err="1" smtClean="0"/>
              <a:t>a+b</a:t>
            </a:r>
            <a:endParaRPr lang="en-US" sz="1200" dirty="0" smtClean="0"/>
          </a:p>
          <a:p>
            <a:r>
              <a:rPr lang="en-US" sz="1200" dirty="0" smtClean="0"/>
              <a:t>side2 = </a:t>
            </a:r>
            <a:r>
              <a:rPr lang="en-US" sz="1200" dirty="0" err="1" smtClean="0"/>
              <a:t>c+d</a:t>
            </a:r>
            <a:endParaRPr lang="en-US" sz="1200" dirty="0" smtClean="0"/>
          </a:p>
          <a:p>
            <a:r>
              <a:rPr lang="en-US" sz="1200" dirty="0" smtClean="0"/>
              <a:t>side3 = e</a:t>
            </a:r>
          </a:p>
          <a:p>
            <a:r>
              <a:rPr lang="en-US" sz="1200" dirty="0" smtClean="0"/>
              <a:t>side1 &lt;= side2 + side3</a:t>
            </a:r>
          </a:p>
          <a:p>
            <a:r>
              <a:rPr lang="en-US" sz="1200" dirty="0" smtClean="0"/>
              <a:t>side2 &lt;= side1 + side3</a:t>
            </a:r>
          </a:p>
          <a:p>
            <a:r>
              <a:rPr lang="en-US" sz="1200" dirty="0" smtClean="0"/>
              <a:t>side3 &lt;= side2 + side3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108924" y="1249673"/>
            <a:ext cx="182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curve has at least one edge</a:t>
            </a:r>
          </a:p>
          <a:p>
            <a:r>
              <a:rPr lang="en-US" sz="1200" dirty="0" smtClean="0"/>
              <a:t>x &gt;= 1</a:t>
            </a:r>
            <a:endParaRPr lang="en-US" sz="1200" dirty="0"/>
          </a:p>
        </p:txBody>
      </p:sp>
      <p:sp>
        <p:nvSpPr>
          <p:cNvPr id="62" name="Freeform 61"/>
          <p:cNvSpPr/>
          <p:nvPr/>
        </p:nvSpPr>
        <p:spPr>
          <a:xfrm>
            <a:off x="3705763" y="3172075"/>
            <a:ext cx="1938776" cy="1227108"/>
          </a:xfrm>
          <a:custGeom>
            <a:avLst/>
            <a:gdLst>
              <a:gd name="connsiteX0" fmla="*/ 306769 w 926441"/>
              <a:gd name="connsiteY0" fmla="*/ 159524 h 533792"/>
              <a:gd name="connsiteX1" fmla="*/ 300633 w 926441"/>
              <a:gd name="connsiteY1" fmla="*/ 12272 h 533792"/>
              <a:gd name="connsiteX2" fmla="*/ 0 w 926441"/>
              <a:gd name="connsiteY2" fmla="*/ 12272 h 533792"/>
              <a:gd name="connsiteX3" fmla="*/ 30677 w 926441"/>
              <a:gd name="connsiteY3" fmla="*/ 515386 h 533792"/>
              <a:gd name="connsiteX4" fmla="*/ 926441 w 926441"/>
              <a:gd name="connsiteY4" fmla="*/ 533792 h 533792"/>
              <a:gd name="connsiteX5" fmla="*/ 920306 w 926441"/>
              <a:gd name="connsiteY5" fmla="*/ 0 h 533792"/>
              <a:gd name="connsiteX6" fmla="*/ 687162 w 926441"/>
              <a:gd name="connsiteY6" fmla="*/ 0 h 533792"/>
              <a:gd name="connsiteX7" fmla="*/ 711703 w 926441"/>
              <a:gd name="connsiteY7" fmla="*/ 319049 h 533792"/>
              <a:gd name="connsiteX8" fmla="*/ 122708 w 926441"/>
              <a:gd name="connsiteY8" fmla="*/ 312913 h 533792"/>
              <a:gd name="connsiteX9" fmla="*/ 116572 w 926441"/>
              <a:gd name="connsiteY9" fmla="*/ 153389 h 533792"/>
              <a:gd name="connsiteX10" fmla="*/ 306769 w 926441"/>
              <a:gd name="connsiteY10" fmla="*/ 159524 h 53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441" h="533792">
                <a:moveTo>
                  <a:pt x="306769" y="159524"/>
                </a:moveTo>
                <a:lnTo>
                  <a:pt x="300633" y="12272"/>
                </a:lnTo>
                <a:lnTo>
                  <a:pt x="0" y="12272"/>
                </a:lnTo>
                <a:lnTo>
                  <a:pt x="30677" y="515386"/>
                </a:lnTo>
                <a:lnTo>
                  <a:pt x="926441" y="533792"/>
                </a:lnTo>
                <a:lnTo>
                  <a:pt x="920306" y="0"/>
                </a:lnTo>
                <a:lnTo>
                  <a:pt x="687162" y="0"/>
                </a:lnTo>
                <a:lnTo>
                  <a:pt x="711703" y="319049"/>
                </a:lnTo>
                <a:lnTo>
                  <a:pt x="122708" y="312913"/>
                </a:lnTo>
                <a:lnTo>
                  <a:pt x="116572" y="153389"/>
                </a:lnTo>
                <a:lnTo>
                  <a:pt x="306769" y="159524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83971" y="3643519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256044" y="28939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07529" y="4335849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881720" y="29246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4009579" y="3439068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04427" y="4575136"/>
            <a:ext cx="1355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 – e + a + b = c</a:t>
            </a:r>
          </a:p>
          <a:p>
            <a:r>
              <a:rPr lang="en-US" sz="1400" dirty="0" smtClean="0"/>
              <a:t>e &lt;= d + 1</a:t>
            </a:r>
          </a:p>
          <a:p>
            <a:r>
              <a:rPr lang="en-US" sz="1400" dirty="0" smtClean="0"/>
              <a:t>a &lt; c</a:t>
            </a:r>
          </a:p>
          <a:p>
            <a:r>
              <a:rPr lang="en-US" sz="1400" dirty="0" smtClean="0"/>
              <a:t>e &lt; a OR ...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89134" y="3915716"/>
            <a:ext cx="114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submap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89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Mixed-Integer Linear Constraints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Constraints are linear, no high powers such as x</a:t>
            </a:r>
            <a:r>
              <a:rPr lang="en-US" sz="1800" baseline="30000" dirty="0"/>
              <a:t>2</a:t>
            </a:r>
            <a:r>
              <a:rPr lang="en-US" sz="1800" dirty="0"/>
              <a:t> = y</a:t>
            </a:r>
            <a:r>
              <a:rPr lang="en-US" sz="1800" baseline="30000" dirty="0"/>
              <a:t>3</a:t>
            </a:r>
          </a:p>
          <a:p>
            <a:r>
              <a:rPr lang="en-US" sz="1800" dirty="0"/>
              <a:t>Coefficients are typically 1.</a:t>
            </a:r>
          </a:p>
          <a:p>
            <a:r>
              <a:rPr lang="en-US" sz="1800" dirty="0"/>
              <a:t>Sum-even </a:t>
            </a:r>
            <a:r>
              <a:rPr lang="en-US" sz="1800" dirty="0" smtClean="0"/>
              <a:t>modeled </a:t>
            </a:r>
            <a:r>
              <a:rPr lang="en-US" sz="1800" dirty="0"/>
              <a:t>with </a:t>
            </a:r>
            <a:r>
              <a:rPr lang="en-US" sz="1800" dirty="0" smtClean="0"/>
              <a:t>artificial variable, </a:t>
            </a:r>
            <a:r>
              <a:rPr lang="en-US" sz="1800" dirty="0"/>
              <a:t>2-</a:t>
            </a:r>
            <a:r>
              <a:rPr lang="en-US" sz="1800" dirty="0" smtClean="0"/>
              <a:t>coefficient</a:t>
            </a:r>
          </a:p>
          <a:p>
            <a:pPr lvl="1"/>
            <a:r>
              <a:rPr lang="en-US" sz="1600" dirty="0" smtClean="0">
                <a:sym typeface="Wingdings"/>
              </a:rPr>
              <a:t>sum</a:t>
            </a:r>
            <a:r>
              <a:rPr lang="en-US" sz="1600" dirty="0">
                <a:sym typeface="Wingdings"/>
              </a:rPr>
              <a:t>(x</a:t>
            </a:r>
            <a:r>
              <a:rPr lang="en-US" sz="1600" baseline="-25000" dirty="0">
                <a:sym typeface="Wingdings"/>
              </a:rPr>
              <a:t>i</a:t>
            </a:r>
            <a:r>
              <a:rPr lang="en-US" sz="1600" dirty="0">
                <a:sym typeface="Wingdings"/>
              </a:rPr>
              <a:t>)=even  sum(x</a:t>
            </a:r>
            <a:r>
              <a:rPr lang="en-US" sz="1600" baseline="-25000" dirty="0">
                <a:sym typeface="Wingdings"/>
              </a:rPr>
              <a:t>i</a:t>
            </a:r>
            <a:r>
              <a:rPr lang="en-US" sz="1600" dirty="0">
                <a:sym typeface="Wingdings"/>
              </a:rPr>
              <a:t>) = 2z : z is integer</a:t>
            </a:r>
            <a:endParaRPr lang="en-US" sz="1600" dirty="0"/>
          </a:p>
          <a:p>
            <a:r>
              <a:rPr lang="en-US" sz="1800" dirty="0"/>
              <a:t>Expressed in matrix form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Inequality </a:t>
            </a:r>
            <a:r>
              <a:rPr lang="en-US" sz="1800" dirty="0"/>
              <a:t>and equality are equivalent</a:t>
            </a:r>
          </a:p>
          <a:p>
            <a:pPr lvl="1"/>
            <a:r>
              <a:rPr lang="en-US" sz="1600" dirty="0"/>
              <a:t>Ax ≥ b </a:t>
            </a:r>
            <a:r>
              <a:rPr lang="en-US" sz="1600" dirty="0">
                <a:sym typeface="Wingdings"/>
              </a:rPr>
              <a:t> Ax + y = b,  y </a:t>
            </a:r>
            <a:r>
              <a:rPr lang="en-US" sz="1600" dirty="0"/>
              <a:t>≥</a:t>
            </a:r>
            <a:r>
              <a:rPr lang="en-US" sz="1600" dirty="0">
                <a:sym typeface="Wingdings"/>
              </a:rPr>
              <a:t> 0 </a:t>
            </a:r>
          </a:p>
          <a:p>
            <a:pPr lvl="1"/>
            <a:r>
              <a:rPr lang="en-US" sz="1600" dirty="0">
                <a:sym typeface="Wingdings"/>
              </a:rPr>
              <a:t>Ax = b  Ax </a:t>
            </a:r>
            <a:r>
              <a:rPr lang="en-US" sz="1600" dirty="0"/>
              <a:t>≤ </a:t>
            </a:r>
            <a:r>
              <a:rPr lang="en-US" sz="1600" dirty="0">
                <a:sym typeface="Wingdings"/>
              </a:rPr>
              <a:t>b and Ax </a:t>
            </a:r>
            <a:r>
              <a:rPr lang="en-US" sz="1600" dirty="0"/>
              <a:t>≥</a:t>
            </a:r>
            <a:r>
              <a:rPr lang="en-US" sz="1600" dirty="0">
                <a:sym typeface="Wingdings"/>
              </a:rPr>
              <a:t> b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062" y="3268558"/>
            <a:ext cx="1573736" cy="17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64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Linear Constraints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258" y="1211089"/>
            <a:ext cx="7983476" cy="776828"/>
          </a:xfrm>
        </p:spPr>
        <p:txBody>
          <a:bodyPr/>
          <a:lstStyle/>
          <a:p>
            <a:r>
              <a:rPr lang="en-US" sz="1800" dirty="0" smtClean="0"/>
              <a:t>Feasible region (space of solutions) is convex (possibly unbounded) </a:t>
            </a:r>
            <a:br>
              <a:rPr lang="en-US" sz="1800" dirty="0" smtClean="0"/>
            </a:br>
            <a:r>
              <a:rPr lang="en-US" sz="1800" dirty="0" smtClean="0"/>
              <a:t>we have efficient solution algorithms (especially for linear objective)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1965" y="4779586"/>
            <a:ext cx="2116702" cy="1920424"/>
            <a:chOff x="2165785" y="3718137"/>
            <a:chExt cx="2116702" cy="192042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165785" y="3718137"/>
              <a:ext cx="2116702" cy="1920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2889759" y="4202845"/>
              <a:ext cx="153384" cy="16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 rot="17520000">
            <a:off x="3704780" y="4790869"/>
            <a:ext cx="2116702" cy="1920424"/>
            <a:chOff x="2165785" y="3718137"/>
            <a:chExt cx="2116702" cy="1920424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165785" y="3718137"/>
              <a:ext cx="2116702" cy="1920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889759" y="4202845"/>
              <a:ext cx="153384" cy="16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4320000">
            <a:off x="1508317" y="3471728"/>
            <a:ext cx="2116702" cy="1920424"/>
            <a:chOff x="2165785" y="3718137"/>
            <a:chExt cx="2116702" cy="1920424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165785" y="3718137"/>
              <a:ext cx="2116702" cy="19204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889759" y="4202845"/>
              <a:ext cx="153384" cy="16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72" y="3538522"/>
            <a:ext cx="1573736" cy="17423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75719" y="4043326"/>
            <a:ext cx="4066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f’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834605" y="4460538"/>
            <a:ext cx="1227074" cy="184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784408" y="4858365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x*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221003" y="5067955"/>
            <a:ext cx="91440" cy="91440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121087" y="3362890"/>
            <a:ext cx="3291840" cy="2834640"/>
            <a:chOff x="274320" y="2743200"/>
            <a:chExt cx="3291840" cy="2834640"/>
          </a:xfrm>
        </p:grpSpPr>
        <p:grpSp>
          <p:nvGrpSpPr>
            <p:cNvPr id="60" name="Group 59"/>
            <p:cNvGrpSpPr/>
            <p:nvPr/>
          </p:nvGrpSpPr>
          <p:grpSpPr>
            <a:xfrm>
              <a:off x="274320" y="2743200"/>
              <a:ext cx="1463040" cy="2834640"/>
              <a:chOff x="274320" y="2743200"/>
              <a:chExt cx="1463040" cy="283464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743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25" name="Oval 2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6" name="Oval 2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7" name="Oval 2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8" name="Oval 2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29" name="Oval 2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0" name="Oval 2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1" name="Oval 3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35" name="Oval 3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6" name="Oval 3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7" name="Oval 3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8" name="Oval 3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39" name="Oval 3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0" name="Oval 3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1" name="Oval 4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11887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53" name="Oval 5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4" name="Oval 5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5" name="Oval 5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6" name="Oval 5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7" name="Oval 5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8" name="Oval 5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9" name="Oval 5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46" name="Oval 4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7" name="Oval 4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8" name="Oval 4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49" name="Oval 4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0" name="Oval 4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1" name="Oval 5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52" name="Oval 5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</p:grpSp>
        <p:grpSp>
          <p:nvGrpSpPr>
            <p:cNvPr id="61" name="Group 60"/>
            <p:cNvGrpSpPr/>
            <p:nvPr/>
          </p:nvGrpSpPr>
          <p:grpSpPr>
            <a:xfrm>
              <a:off x="2103120" y="2743200"/>
              <a:ext cx="1463040" cy="2834640"/>
              <a:chOff x="274320" y="2743200"/>
              <a:chExt cx="1463040" cy="283464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2743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89" name="Oval 8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0" name="Oval 8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1" name="Oval 9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2" name="Oval 9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3" name="Oval 9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4" name="Oval 9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95" name="Oval 9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82" name="Oval 8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3" name="Oval 8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4" name="Oval 8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5" name="Oval 8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6" name="Oval 8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7" name="Oval 8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88" name="Oval 8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  <p:grpSp>
            <p:nvGrpSpPr>
              <p:cNvPr id="63" name="Group 62"/>
              <p:cNvGrpSpPr/>
              <p:nvPr/>
            </p:nvGrpSpPr>
            <p:grpSpPr>
              <a:xfrm>
                <a:off x="1188720" y="2743200"/>
                <a:ext cx="548640" cy="2834640"/>
                <a:chOff x="274320" y="2743200"/>
                <a:chExt cx="548640" cy="2834640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2743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73" name="Oval 72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4" name="Oval 73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5" name="Oval 74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6" name="Oval 7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7" name="Oval 7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8" name="Oval 7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9" name="Oval 7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731520" y="2743200"/>
                  <a:ext cx="91440" cy="2834640"/>
                  <a:chOff x="274320" y="2743200"/>
                  <a:chExt cx="91440" cy="2834640"/>
                </a:xfrm>
              </p:grpSpPr>
              <p:sp>
                <p:nvSpPr>
                  <p:cNvPr id="66" name="Oval 65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2743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7" name="Oval 66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200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8" name="Oval 67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36576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69" name="Oval 68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1148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0" name="Oval 69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45720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1" name="Oval 70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4864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  <p:sp>
                <p:nvSpPr>
                  <p:cNvPr id="72" name="Oval 71"/>
                  <p:cNvSpPr>
                    <a:spLocks noChangeAspect="1"/>
                  </p:cNvSpPr>
                  <p:nvPr/>
                </p:nvSpPr>
                <p:spPr bwMode="auto">
                  <a:xfrm>
                    <a:off x="274320" y="5029200"/>
                    <a:ext cx="91440" cy="91440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12700" cap="flat" cmpd="sng" algn="ctr">
                    <a:solidFill>
                      <a:schemeClr val="accent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</p:grpSp>
        </p:grpSp>
      </p:grpSp>
      <p:sp>
        <p:nvSpPr>
          <p:cNvPr id="97" name="Content Placeholder 3"/>
          <p:cNvSpPr txBox="1">
            <a:spLocks/>
          </p:cNvSpPr>
          <p:nvPr/>
        </p:nvSpPr>
        <p:spPr bwMode="auto">
          <a:xfrm>
            <a:off x="746169" y="1854331"/>
            <a:ext cx="7772400" cy="464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sz="1800" dirty="0" smtClean="0"/>
              <a:t>Not so easy for integer solutions</a:t>
            </a:r>
            <a:endParaRPr lang="en-US" sz="1800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732917" y="2196950"/>
            <a:ext cx="7772400" cy="3876879"/>
            <a:chOff x="-3322562" y="2074240"/>
            <a:chExt cx="7772400" cy="3876879"/>
          </a:xfrm>
        </p:grpSpPr>
        <p:sp>
          <p:nvSpPr>
            <p:cNvPr id="98" name="Content Placeholder 3"/>
            <p:cNvSpPr txBox="1">
              <a:spLocks/>
            </p:cNvSpPr>
            <p:nvPr/>
          </p:nvSpPr>
          <p:spPr bwMode="auto">
            <a:xfrm>
              <a:off x="-3322562" y="2074240"/>
              <a:ext cx="7772400" cy="4649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 b="1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200" b="1">
                  <a:solidFill>
                    <a:srgbClr val="000000"/>
                  </a:solidFill>
                  <a:latin typeface="+mn-lt"/>
                </a:defRPr>
              </a:lvl2pPr>
              <a:lvl3pPr marL="10858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rgbClr val="000000"/>
                  </a:solidFill>
                  <a:latin typeface="+mn-lt"/>
                </a:defRPr>
              </a:lvl3pPr>
              <a:lvl4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b="1">
                  <a:solidFill>
                    <a:srgbClr val="000000"/>
                  </a:solidFill>
                  <a:latin typeface="+mn-lt"/>
                </a:defRPr>
              </a:lvl4pPr>
              <a:lvl5pPr marL="19431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5pPr>
              <a:lvl6pPr marL="24003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6pPr>
              <a:lvl7pPr marL="28575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7pPr>
              <a:lvl8pPr marL="33147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8pPr>
              <a:lvl9pPr marL="3771900" indent="-1143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b="1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lvl="1"/>
              <a:r>
                <a:rPr lang="en-US" sz="1800" dirty="0" smtClean="0"/>
                <a:t>Unless coefficients are cooperative!</a:t>
              </a:r>
              <a:endParaRPr lang="en-US" sz="1800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-1831096" y="3116479"/>
              <a:ext cx="3291840" cy="2834640"/>
              <a:chOff x="274320" y="2743200"/>
              <a:chExt cx="3291840" cy="283464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274320" y="2743200"/>
                <a:ext cx="1463040" cy="2834640"/>
                <a:chOff x="274320" y="2743200"/>
                <a:chExt cx="1463040" cy="2834640"/>
              </a:xfrm>
            </p:grpSpPr>
            <p:grpSp>
              <p:nvGrpSpPr>
                <p:cNvPr id="136" name="Group 135"/>
                <p:cNvGrpSpPr/>
                <p:nvPr/>
              </p:nvGrpSpPr>
              <p:grpSpPr>
                <a:xfrm>
                  <a:off x="274320" y="2743200"/>
                  <a:ext cx="548640" cy="2834640"/>
                  <a:chOff x="274320" y="2743200"/>
                  <a:chExt cx="548640" cy="2834640"/>
                </a:xfrm>
              </p:grpSpPr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2743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63" name="Oval 1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4" name="Oval 1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5" name="Oval 1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6" name="Oval 1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7" name="Oval 1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8" name="Oval 1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9" name="Oval 1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7315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56" name="Oval 1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7" name="Oval 1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8" name="Oval 1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9" name="Oval 1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0" name="Oval 1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1" name="Oval 1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62" name="Oval 1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1188720" y="2743200"/>
                  <a:ext cx="548640" cy="2834640"/>
                  <a:chOff x="274320" y="2743200"/>
                  <a:chExt cx="548640" cy="2834640"/>
                </a:xfrm>
              </p:grpSpPr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2743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47" name="Oval 1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8" name="Oval 1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9" name="Oval 1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0" name="Oval 1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1" name="Oval 1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2" name="Oval 1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53" name="Oval 1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7315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40" name="Oval 1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1" name="Oval 1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2" name="Oval 1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3" name="Oval 1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4" name="Oval 1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5" name="Oval 1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46" name="Oval 1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01" name="Group 100"/>
              <p:cNvGrpSpPr/>
              <p:nvPr/>
            </p:nvGrpSpPr>
            <p:grpSpPr>
              <a:xfrm>
                <a:off x="2103120" y="2743200"/>
                <a:ext cx="1463040" cy="2834640"/>
                <a:chOff x="274320" y="2743200"/>
                <a:chExt cx="1463040" cy="283464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74320" y="2743200"/>
                  <a:ext cx="548640" cy="2834640"/>
                  <a:chOff x="274320" y="2743200"/>
                  <a:chExt cx="548640" cy="2834640"/>
                </a:xfrm>
              </p:grpSpPr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2743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29" name="Oval 1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0" name="Oval 1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1" name="Oval 1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2" name="Oval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3" name="Oval 1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4" name="Oval 1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35" name="Oval 1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7315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22" name="Oval 1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3" name="Oval 1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4" name="Oval 1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5" name="Oval 1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6" name="Oval 1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7" name="Oval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28" name="Oval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188720" y="2743200"/>
                  <a:ext cx="548640" cy="2834640"/>
                  <a:chOff x="274320" y="2743200"/>
                  <a:chExt cx="548640" cy="2834640"/>
                </a:xfrm>
              </p:grpSpPr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2743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13" name="Oval 1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4" name="Oval 1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5" name="Oval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6" name="Oval 1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7" name="Oval 1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8" name="Oval 1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9" name="Oval 1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731520" y="2743200"/>
                    <a:ext cx="91440" cy="2834640"/>
                    <a:chOff x="274320" y="2743200"/>
                    <a:chExt cx="91440" cy="2834640"/>
                  </a:xfrm>
                </p:grpSpPr>
                <p:sp>
                  <p:nvSpPr>
                    <p:cNvPr id="106" name="Oval 1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2743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07" name="Oval 1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200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08" name="Oval 1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36576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09" name="Oval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1148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0" name="Oval 1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45720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1" name="Oval 1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4864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  <p:sp>
                  <p:nvSpPr>
                    <p:cNvPr id="112" name="Oval 1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4320" y="5029200"/>
                      <a:ext cx="91440" cy="91440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" name="TextBox 2"/>
          <p:cNvSpPr txBox="1"/>
          <p:nvPr/>
        </p:nvSpPr>
        <p:spPr>
          <a:xfrm>
            <a:off x="129587" y="5714460"/>
            <a:ext cx="2010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v</a:t>
            </a:r>
            <a:r>
              <a:rPr lang="en-US" sz="2000" dirty="0" smtClean="0"/>
              <a:t> nearby integer</a:t>
            </a:r>
          </a:p>
          <a:p>
            <a:r>
              <a:rPr lang="en-US" sz="2000" dirty="0" smtClean="0"/>
              <a:t>points. v=#curves</a:t>
            </a:r>
            <a:endParaRPr lang="en-US" sz="2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68006" y="4613034"/>
            <a:ext cx="4146792" cy="596065"/>
            <a:chOff x="349886" y="3589355"/>
            <a:chExt cx="3019382" cy="414654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349886" y="3589355"/>
              <a:ext cx="3019382" cy="4146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49886" y="3874430"/>
              <a:ext cx="3006424" cy="647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80208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65021</TotalTime>
  <Words>2155</Words>
  <Application>Microsoft Macintosh PowerPoint</Application>
  <PresentationFormat>On-screen Show (4:3)</PresentationFormat>
  <Paragraphs>414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Simple and Fast Interval Assignment Using Nonlinear and Piecewise Linear Objectives </vt:lpstr>
      <vt:lpstr>Outline</vt:lpstr>
      <vt:lpstr>Interval Assignment Summary </vt:lpstr>
      <vt:lpstr>Interval Assignment (IA) Problem Definition</vt:lpstr>
      <vt:lpstr>Why is Interval Assignment Hard?</vt:lpstr>
      <vt:lpstr>Interval Assignment  by linear constraints is old</vt:lpstr>
      <vt:lpstr>Local Constraints</vt:lpstr>
      <vt:lpstr>Mixed-Integer Linear Constraints</vt:lpstr>
      <vt:lpstr>Benefits of Linear Constraints</vt:lpstr>
      <vt:lpstr>Global Infeasibility</vt:lpstr>
      <vt:lpstr>Graphics has discovered quad meshes</vt:lpstr>
      <vt:lpstr>Graphics has discovered quad meshes including the need for interval assignment</vt:lpstr>
      <vt:lpstr>Objectives: user specified sizes</vt:lpstr>
      <vt:lpstr>What’s good about linear objectives?</vt:lpstr>
      <vt:lpstr>What’s wrong with linear objectives?</vt:lpstr>
      <vt:lpstr>My Solutions to spread out deviations </vt:lpstr>
      <vt:lpstr>Cubic Objective</vt:lpstr>
      <vt:lpstr>Cubic Objective Solution</vt:lpstr>
      <vt:lpstr>Piecewise Linear Objective</vt:lpstr>
      <vt:lpstr>Adaptive Piecewise Linear Objective</vt:lpstr>
      <vt:lpstr>Adaptive Piecewise Linear Objective</vt:lpstr>
      <vt:lpstr>Tilt to Break Non-integer Ties</vt:lpstr>
      <vt:lpstr>Last Resort, Waves to Force Integrality</vt:lpstr>
      <vt:lpstr>Scaling stress tests</vt:lpstr>
      <vt:lpstr>Robustness stress tests</vt:lpstr>
      <vt:lpstr>Availability and Status</vt:lpstr>
      <vt:lpstr>Alternatives</vt:lpstr>
      <vt:lpstr>Alternatives</vt:lpstr>
      <vt:lpstr>Interval Assignment Summary 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Scott Mitchell</cp:lastModifiedBy>
  <cp:revision>850</cp:revision>
  <cp:lastPrinted>2011-09-09T19:40:28Z</cp:lastPrinted>
  <dcterms:modified xsi:type="dcterms:W3CDTF">2013-10-21T19:42:22Z</dcterms:modified>
</cp:coreProperties>
</file>