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Microsoft_Equation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2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embeddings/oleObject3.bin" ContentType="application/vnd.openxmlformats-officedocument.oleObject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70" r:id="rId2"/>
    <p:sldId id="256" r:id="rId3"/>
    <p:sldId id="376" r:id="rId4"/>
    <p:sldId id="379" r:id="rId5"/>
    <p:sldId id="320" r:id="rId6"/>
    <p:sldId id="378" r:id="rId7"/>
    <p:sldId id="399" r:id="rId8"/>
    <p:sldId id="360" r:id="rId9"/>
    <p:sldId id="380" r:id="rId10"/>
    <p:sldId id="386" r:id="rId11"/>
    <p:sldId id="387" r:id="rId12"/>
    <p:sldId id="366" r:id="rId13"/>
    <p:sldId id="371" r:id="rId14"/>
    <p:sldId id="372" r:id="rId15"/>
    <p:sldId id="373" r:id="rId16"/>
    <p:sldId id="374" r:id="rId17"/>
    <p:sldId id="375" r:id="rId18"/>
    <p:sldId id="385" r:id="rId19"/>
    <p:sldId id="364" r:id="rId20"/>
    <p:sldId id="396" r:id="rId21"/>
    <p:sldId id="397" r:id="rId22"/>
    <p:sldId id="382" r:id="rId23"/>
    <p:sldId id="388" r:id="rId24"/>
    <p:sldId id="390" r:id="rId25"/>
    <p:sldId id="358" r:id="rId26"/>
    <p:sldId id="383" r:id="rId27"/>
    <p:sldId id="392" r:id="rId28"/>
    <p:sldId id="391" r:id="rId29"/>
    <p:sldId id="359" r:id="rId30"/>
    <p:sldId id="393" r:id="rId31"/>
    <p:sldId id="400" r:id="rId32"/>
    <p:sldId id="401" r:id="rId33"/>
    <p:sldId id="356" r:id="rId34"/>
    <p:sldId id="398" r:id="rId35"/>
    <p:sldId id="345" r:id="rId36"/>
    <p:sldId id="365" r:id="rId37"/>
    <p:sldId id="361" r:id="rId38"/>
    <p:sldId id="362" r:id="rId39"/>
  </p:sldIdLst>
  <p:sldSz cx="9144000" cy="6858000" type="screen4x3"/>
  <p:notesSz cx="6940550" cy="90805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AAA0"/>
    <a:srgbClr val="FFD906"/>
    <a:srgbClr val="FF0000"/>
    <a:srgbClr val="00D200"/>
    <a:srgbClr val="FA0456"/>
    <a:srgbClr val="3366FF"/>
    <a:srgbClr val="000000"/>
    <a:srgbClr val="080808"/>
    <a:srgbClr val="3A984A"/>
    <a:srgbClr val="25B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86" autoAdjust="0"/>
    <p:restoredTop sz="94660" autoAdjust="0"/>
  </p:normalViewPr>
  <p:slideViewPr>
    <p:cSldViewPr snapToGrid="0">
      <p:cViewPr>
        <p:scale>
          <a:sx n="200" d="100"/>
          <a:sy n="200" d="100"/>
        </p:scale>
        <p:origin x="-3192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69" d="100"/>
          <a:sy n="169" d="100"/>
        </p:scale>
        <p:origin x="-6480" y="-120"/>
      </p:cViewPr>
      <p:guideLst>
        <p:guide orient="horz" pos="2860"/>
        <p:guide pos="218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04.emf"/><Relationship Id="rId12" Type="http://schemas.openxmlformats.org/officeDocument/2006/relationships/image" Target="../media/image105.emf"/><Relationship Id="rId1" Type="http://schemas.openxmlformats.org/officeDocument/2006/relationships/image" Target="../media/image94.emf"/><Relationship Id="rId2" Type="http://schemas.openxmlformats.org/officeDocument/2006/relationships/image" Target="../media/image95.emf"/><Relationship Id="rId3" Type="http://schemas.openxmlformats.org/officeDocument/2006/relationships/image" Target="../media/image96.emf"/><Relationship Id="rId4" Type="http://schemas.openxmlformats.org/officeDocument/2006/relationships/image" Target="../media/image97.emf"/><Relationship Id="rId5" Type="http://schemas.openxmlformats.org/officeDocument/2006/relationships/image" Target="../media/image98.emf"/><Relationship Id="rId6" Type="http://schemas.openxmlformats.org/officeDocument/2006/relationships/image" Target="../media/image99.emf"/><Relationship Id="rId7" Type="http://schemas.openxmlformats.org/officeDocument/2006/relationships/image" Target="../media/image100.emf"/><Relationship Id="rId8" Type="http://schemas.openxmlformats.org/officeDocument/2006/relationships/image" Target="../media/image101.emf"/><Relationship Id="rId9" Type="http://schemas.openxmlformats.org/officeDocument/2006/relationships/image" Target="../media/image102.emf"/><Relationship Id="rId10" Type="http://schemas.openxmlformats.org/officeDocument/2006/relationships/image" Target="../media/image10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300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340225"/>
            <a:ext cx="5049837" cy="410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581" tIns="46085" rIns="90581" bIns="460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9675" y="687388"/>
            <a:ext cx="4522788" cy="3392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2891742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2438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04875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57313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09750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88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49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25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28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k increases, the error goes down</a:t>
            </a:r>
          </a:p>
          <a:p>
            <a:r>
              <a:rPr lang="en-US"/>
              <a:t>top row</a:t>
            </a:r>
          </a:p>
          <a:p>
            <a:r>
              <a:rPr lang="en-US"/>
              <a:t>  Needles and coins with 1-axis stetched did about the same</a:t>
            </a:r>
          </a:p>
          <a:p>
            <a:r>
              <a:rPr lang="en-US"/>
              <a:t>  Points+ did better for the ball, because it had bigger volume.</a:t>
            </a:r>
          </a:p>
          <a:p>
            <a:r>
              <a:rPr lang="en-US"/>
              <a:t>bottom row</a:t>
            </a:r>
          </a:p>
          <a:p>
            <a:r>
              <a:rPr lang="en-US"/>
              <a:t>  Object orientation had little effect</a:t>
            </a:r>
          </a:p>
        </p:txBody>
      </p:sp>
    </p:spTree>
    <p:extLst>
      <p:ext uri="{BB962C8B-B14F-4D97-AF65-F5344CB8AC3E}">
        <p14:creationId xmlns:p14="http://schemas.microsoft.com/office/powerpoint/2010/main" val="3524831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histograms, constant number of samples</a:t>
            </a:r>
          </a:p>
          <a:p>
            <a:r>
              <a:rPr lang="en-US"/>
              <a:t>  sharper for increased k, consistent with more information per sample</a:t>
            </a:r>
          </a:p>
          <a:p>
            <a:r>
              <a:rPr lang="en-US"/>
              <a:t>Squish, orientation, tiny effect compared to volume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75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15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(top line is points)</a:t>
            </a:r>
          </a:p>
          <a:p>
            <a:r>
              <a:rPr lang="en-US"/>
              <a:t>aligned-darts better,  for aligned objects</a:t>
            </a:r>
          </a:p>
          <a:p>
            <a:r>
              <a:rPr lang="en-US"/>
              <a:t>aligned-darts same as randomly oriented darts,  for randomly oriented objects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56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51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90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27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/>
              <a:t>POF = probability of failure</a:t>
            </a:r>
          </a:p>
          <a:p>
            <a:endParaRPr lang="en-US" dirty="0"/>
          </a:p>
          <a:p>
            <a:r>
              <a:rPr lang="en-US" dirty="0"/>
              <a:t>Keep dart throwing game</a:t>
            </a:r>
          </a:p>
        </p:txBody>
      </p:sp>
      <p:sp>
        <p:nvSpPr>
          <p:cNvPr id="51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lines vs. points</a:t>
            </a:r>
          </a:p>
          <a:p>
            <a:r>
              <a:rPr lang="en-US"/>
              <a:t>  more speedup the more accurate you want your answer</a:t>
            </a:r>
          </a:p>
          <a:p>
            <a:r>
              <a:rPr lang="en-US"/>
              <a:t>  more speedup in low dimensions than high, </a:t>
            </a:r>
            <a:br>
              <a:rPr lang="en-US"/>
            </a:br>
            <a:r>
              <a:rPr lang="en-US"/>
              <a:t>    because lines reduce problem by 1-d, </a:t>
            </a:r>
            <a:br>
              <a:rPr lang="en-US"/>
            </a:br>
            <a:r>
              <a:rPr lang="en-US"/>
              <a:t>    and d/(1-d) is a more significant fraction in low-d than high-d</a:t>
            </a:r>
          </a:p>
        </p:txBody>
      </p:sp>
    </p:spTree>
    <p:extLst>
      <p:ext uri="{BB962C8B-B14F-4D97-AF65-F5344CB8AC3E}">
        <p14:creationId xmlns:p14="http://schemas.microsoft.com/office/powerpoint/2010/main" val="3843127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Ultimate coin-like shape, every line intersects</a:t>
            </a:r>
          </a:p>
        </p:txBody>
      </p:sp>
    </p:spTree>
    <p:extLst>
      <p:ext uri="{BB962C8B-B14F-4D97-AF65-F5344CB8AC3E}">
        <p14:creationId xmlns:p14="http://schemas.microsoft.com/office/powerpoint/2010/main" val="1046759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033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342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291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571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88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21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Because our eyes have lenses we can only see one distance clearly at a time</a:t>
            </a:r>
          </a:p>
          <a:p>
            <a:r>
              <a:rPr lang="en-US"/>
              <a:t>  Is this a defect?</a:t>
            </a:r>
          </a:p>
          <a:p>
            <a:r>
              <a:rPr lang="en-US"/>
              <a:t>Putting this into movies makes them seem more realistic</a:t>
            </a:r>
          </a:p>
          <a:p>
            <a:r>
              <a:rPr lang="en-US"/>
              <a:t>  clues us to object depth</a:t>
            </a:r>
          </a:p>
          <a:p>
            <a:r>
              <a:rPr lang="en-US"/>
              <a:t>  clues us to where director wants our attention (opening scene of Avitar)</a:t>
            </a:r>
          </a:p>
        </p:txBody>
      </p:sp>
    </p:spTree>
    <p:extLst>
      <p:ext uri="{BB962C8B-B14F-4D97-AF65-F5344CB8AC3E}">
        <p14:creationId xmlns:p14="http://schemas.microsoft.com/office/powerpoint/2010/main" val="71064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873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161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707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16 lines faster than 1024 points</a:t>
            </a:r>
          </a:p>
          <a:p>
            <a:r>
              <a:rPr lang="en-US"/>
              <a:t>16 lines better quality than 256 points</a:t>
            </a:r>
          </a:p>
        </p:txBody>
      </p:sp>
    </p:spTree>
    <p:extLst>
      <p:ext uri="{BB962C8B-B14F-4D97-AF65-F5344CB8AC3E}">
        <p14:creationId xmlns:p14="http://schemas.microsoft.com/office/powerpoint/2010/main" val="18375971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623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623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990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852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988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46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89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69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68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67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93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54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0988"/>
            <a:ext cx="1943100" cy="5815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0988"/>
            <a:ext cx="5676900" cy="5815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4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Subtitle 24 pt</a:t>
            </a:r>
          </a:p>
          <a:p>
            <a:pPr lvl="1"/>
            <a:r>
              <a:rPr lang="en-US" smtClean="0"/>
              <a:t>Second level 22 pt</a:t>
            </a:r>
          </a:p>
          <a:p>
            <a:pPr lvl="2"/>
            <a:r>
              <a:rPr lang="en-US" smtClean="0"/>
              <a:t>Third level 20 pt</a:t>
            </a:r>
          </a:p>
          <a:p>
            <a:pPr lvl="3"/>
            <a:r>
              <a:rPr lang="en-US" smtClean="0"/>
              <a:t>Fourth level 18pt</a:t>
            </a:r>
          </a:p>
          <a:p>
            <a:pPr lvl="4"/>
            <a:r>
              <a:rPr lang="en-US" smtClean="0"/>
              <a:t>Fifth level 18pt</a:t>
            </a:r>
          </a:p>
        </p:txBody>
      </p:sp>
      <p:pic>
        <p:nvPicPr>
          <p:cNvPr id="1027" name="Picture 3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8100" cy="147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817563" y="1143000"/>
            <a:ext cx="7589837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0988"/>
            <a:ext cx="7772400" cy="1014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- 28 Point Helvetica Bold</a:t>
            </a:r>
          </a:p>
        </p:txBody>
      </p:sp>
      <p:pic>
        <p:nvPicPr>
          <p:cNvPr id="1030" name="Picture 6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18263"/>
            <a:ext cx="889000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9pPr>
    </p:titleStyle>
    <p:bodyStyle>
      <a:lvl1pPr marL="34290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200" b="1">
          <a:solidFill>
            <a:srgbClr val="000000"/>
          </a:solidFill>
          <a:latin typeface="+mn-lt"/>
        </a:defRPr>
      </a:lvl2pPr>
      <a:lvl3pPr marL="10858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000000"/>
          </a:solidFill>
          <a:latin typeface="+mn-lt"/>
        </a:defRPr>
      </a:lvl3pPr>
      <a:lvl4pPr marL="15430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b="1">
          <a:solidFill>
            <a:srgbClr val="000000"/>
          </a:solidFill>
          <a:latin typeface="+mn-lt"/>
        </a:defRPr>
      </a:lvl4pPr>
      <a:lvl5pPr marL="19431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5pPr>
      <a:lvl6pPr marL="24003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6pPr>
      <a:lvl7pPr marL="28575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7pPr>
      <a:lvl8pPr marL="33147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8pPr>
      <a:lvl9pPr marL="37719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8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emf"/><Relationship Id="rId12" Type="http://schemas.openxmlformats.org/officeDocument/2006/relationships/image" Target="../media/image38.emf"/><Relationship Id="rId13" Type="http://schemas.openxmlformats.org/officeDocument/2006/relationships/image" Target="../media/image39.emf"/><Relationship Id="rId14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8" Type="http://schemas.openxmlformats.org/officeDocument/2006/relationships/image" Target="../media/image34.emf"/><Relationship Id="rId9" Type="http://schemas.openxmlformats.org/officeDocument/2006/relationships/image" Target="../media/image35.emf"/><Relationship Id="rId10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jpeg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emf"/><Relationship Id="rId10" Type="http://schemas.openxmlformats.org/officeDocument/2006/relationships/image" Target="../media/image63.emf"/><Relationship Id="rId11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png"/><Relationship Id="rId12" Type="http://schemas.openxmlformats.org/officeDocument/2006/relationships/image" Target="../media/image74.emf"/><Relationship Id="rId13" Type="http://schemas.openxmlformats.org/officeDocument/2006/relationships/image" Target="../media/image75.png"/><Relationship Id="rId14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5.emf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emf"/><Relationship Id="rId7" Type="http://schemas.openxmlformats.org/officeDocument/2006/relationships/image" Target="../media/image69.emf"/><Relationship Id="rId8" Type="http://schemas.openxmlformats.org/officeDocument/2006/relationships/image" Target="../media/image70.emf"/><Relationship Id="rId9" Type="http://schemas.openxmlformats.org/officeDocument/2006/relationships/image" Target="../media/image71.png"/><Relationship Id="rId10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5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jpg"/><Relationship Id="rId8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2.emf"/><Relationship Id="rId5" Type="http://schemas.openxmlformats.org/officeDocument/2006/relationships/image" Target="../media/image93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5.emf"/><Relationship Id="rId6" Type="http://schemas.openxmlformats.org/officeDocument/2006/relationships/image" Target="../media/image66.png"/><Relationship Id="rId7" Type="http://schemas.openxmlformats.org/officeDocument/2006/relationships/image" Target="../media/image8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6.emf"/><Relationship Id="rId20" Type="http://schemas.openxmlformats.org/officeDocument/2006/relationships/oleObject" Target="../embeddings/oleObject12.bin"/><Relationship Id="rId21" Type="http://schemas.openxmlformats.org/officeDocument/2006/relationships/image" Target="../media/image102.emf"/><Relationship Id="rId22" Type="http://schemas.openxmlformats.org/officeDocument/2006/relationships/oleObject" Target="../embeddings/oleObject13.bin"/><Relationship Id="rId23" Type="http://schemas.openxmlformats.org/officeDocument/2006/relationships/image" Target="../media/image103.emf"/><Relationship Id="rId24" Type="http://schemas.openxmlformats.org/officeDocument/2006/relationships/oleObject" Target="../embeddings/oleObject14.bin"/><Relationship Id="rId25" Type="http://schemas.openxmlformats.org/officeDocument/2006/relationships/image" Target="../media/image104.emf"/><Relationship Id="rId26" Type="http://schemas.openxmlformats.org/officeDocument/2006/relationships/oleObject" Target="../embeddings/oleObject15.bin"/><Relationship Id="rId27" Type="http://schemas.openxmlformats.org/officeDocument/2006/relationships/image" Target="../media/image105.emf"/><Relationship Id="rId10" Type="http://schemas.openxmlformats.org/officeDocument/2006/relationships/oleObject" Target="../embeddings/oleObject7.bin"/><Relationship Id="rId11" Type="http://schemas.openxmlformats.org/officeDocument/2006/relationships/image" Target="../media/image97.emf"/><Relationship Id="rId12" Type="http://schemas.openxmlformats.org/officeDocument/2006/relationships/oleObject" Target="../embeddings/oleObject8.bin"/><Relationship Id="rId13" Type="http://schemas.openxmlformats.org/officeDocument/2006/relationships/image" Target="../media/image98.emf"/><Relationship Id="rId14" Type="http://schemas.openxmlformats.org/officeDocument/2006/relationships/oleObject" Target="../embeddings/oleObject9.bin"/><Relationship Id="rId15" Type="http://schemas.openxmlformats.org/officeDocument/2006/relationships/image" Target="../media/image99.emf"/><Relationship Id="rId16" Type="http://schemas.openxmlformats.org/officeDocument/2006/relationships/oleObject" Target="../embeddings/oleObject10.bin"/><Relationship Id="rId17" Type="http://schemas.openxmlformats.org/officeDocument/2006/relationships/image" Target="../media/image100.emf"/><Relationship Id="rId18" Type="http://schemas.openxmlformats.org/officeDocument/2006/relationships/oleObject" Target="../embeddings/oleObject11.bin"/><Relationship Id="rId19" Type="http://schemas.openxmlformats.org/officeDocument/2006/relationships/image" Target="../media/image10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6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94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95.emf"/><Relationship Id="rId8" Type="http://schemas.openxmlformats.org/officeDocument/2006/relationships/oleObject" Target="../embeddings/oleObject6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0.emf"/><Relationship Id="rId7" Type="http://schemas.openxmlformats.org/officeDocument/2006/relationships/oleObject" Target="../embeddings/Microsoft_Equation1.bin"/><Relationship Id="rId8" Type="http://schemas.openxmlformats.org/officeDocument/2006/relationships/image" Target="../media/image11.emf"/><Relationship Id="rId9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00221"/>
            <a:ext cx="9144000" cy="1470025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Characterizing Sample Distribution Properties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and their Impact on Experimental Design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21312" y="2580072"/>
            <a:ext cx="4008494" cy="1752600"/>
          </a:xfrm>
        </p:spPr>
        <p:txBody>
          <a:bodyPr/>
          <a:lstStyle/>
          <a:p>
            <a:r>
              <a:rPr lang="en-US" sz="1800">
                <a:solidFill>
                  <a:srgbClr val="660066"/>
                </a:solidFill>
              </a:rPr>
              <a:t>MS17</a:t>
            </a:r>
          </a:p>
          <a:p>
            <a:r>
              <a:rPr lang="en-US" sz="1800">
                <a:solidFill>
                  <a:srgbClr val="660066"/>
                </a:solidFill>
              </a:rPr>
              <a:t>SIAM UQ14</a:t>
            </a:r>
          </a:p>
          <a:p>
            <a:r>
              <a:rPr lang="en-US" sz="1800">
                <a:solidFill>
                  <a:srgbClr val="660066"/>
                </a:solidFill>
              </a:rPr>
              <a:t>Monday 31 March 2014</a:t>
            </a:r>
          </a:p>
          <a:p>
            <a:r>
              <a:rPr lang="en-US" sz="1800">
                <a:solidFill>
                  <a:srgbClr val="660066"/>
                </a:solidFill>
              </a:rPr>
              <a:t>4:30 – 6:30 pm</a:t>
            </a:r>
          </a:p>
          <a:p>
            <a:r>
              <a:rPr lang="en-US" sz="1800">
                <a:solidFill>
                  <a:srgbClr val="660066"/>
                </a:solidFill>
              </a:rPr>
              <a:t>Ballroom A – 2</a:t>
            </a:r>
            <a:r>
              <a:rPr lang="en-US" sz="1800" baseline="30000">
                <a:solidFill>
                  <a:srgbClr val="660066"/>
                </a:solidFill>
              </a:rPr>
              <a:t>nd</a:t>
            </a:r>
            <a:r>
              <a:rPr lang="en-US" sz="1800">
                <a:solidFill>
                  <a:srgbClr val="660066"/>
                </a:solidFill>
              </a:rPr>
              <a:t> Floor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5274326"/>
            <a:ext cx="9144000" cy="147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sz="1800">
                <a:solidFill>
                  <a:schemeClr val="tx2"/>
                </a:solidFill>
              </a:rPr>
              <a:t>Organizers Scott A. Mitchell and Mohamed S. Ebeida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3299785" y="2262983"/>
            <a:ext cx="5844215" cy="2666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sz="2200" b="1">
                <a:solidFill>
                  <a:srgbClr val="000000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sz="2000" b="1">
                <a:solidFill>
                  <a:srgbClr val="000000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b="1">
                <a:solidFill>
                  <a:srgbClr val="000000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b="1">
                <a:solidFill>
                  <a:srgbClr val="000000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b="1">
                <a:solidFill>
                  <a:srgbClr val="000000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b="1">
                <a:solidFill>
                  <a:srgbClr val="000000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b="1">
                <a:solidFill>
                  <a:srgbClr val="000000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algn="l"/>
            <a:r>
              <a:rPr lang="en-US" sz="1400">
                <a:solidFill>
                  <a:schemeClr val="accent6"/>
                </a:solidFill>
              </a:rPr>
              <a:t>4:30-4:55 	Fourier Analysis of Stochastic Samnpling Strategies for      </a:t>
            </a:r>
            <a:br>
              <a:rPr lang="en-US" sz="1400">
                <a:solidFill>
                  <a:schemeClr val="accent6"/>
                </a:solidFill>
              </a:rPr>
            </a:br>
            <a:r>
              <a:rPr lang="en-US" sz="1400">
                <a:solidFill>
                  <a:schemeClr val="accent6"/>
                </a:solidFill>
              </a:rPr>
              <a:t>                 	Assessing Bias and Variance in Integration. </a:t>
            </a:r>
            <a:br>
              <a:rPr lang="en-US" sz="1400">
                <a:solidFill>
                  <a:schemeClr val="accent6"/>
                </a:solidFill>
              </a:rPr>
            </a:br>
            <a:r>
              <a:rPr lang="en-US" sz="1400">
                <a:solidFill>
                  <a:schemeClr val="accent6"/>
                </a:solidFill>
              </a:rPr>
              <a:t>	</a:t>
            </a:r>
            <a:r>
              <a:rPr lang="en-US" sz="1400">
                <a:solidFill>
                  <a:srgbClr val="0000FF"/>
                </a:solidFill>
              </a:rPr>
              <a:t>Kartic Subr, Disney Research UK</a:t>
            </a:r>
          </a:p>
          <a:p>
            <a:pPr algn="l"/>
            <a:r>
              <a:rPr lang="en-US" sz="1400">
                <a:solidFill>
                  <a:schemeClr val="accent6"/>
                </a:solidFill>
              </a:rPr>
              <a:t>5:00-5:25 	POF-Darts: Geometric Adaptive Sampling for </a:t>
            </a:r>
            <a:br>
              <a:rPr lang="en-US" sz="1400">
                <a:solidFill>
                  <a:schemeClr val="accent6"/>
                </a:solidFill>
              </a:rPr>
            </a:br>
            <a:r>
              <a:rPr lang="en-US" sz="1400">
                <a:solidFill>
                  <a:schemeClr val="accent6"/>
                </a:solidFill>
              </a:rPr>
              <a:t>	Probability of Failure</a:t>
            </a:r>
          </a:p>
          <a:p>
            <a:pPr algn="l"/>
            <a:r>
              <a:rPr lang="en-US" sz="1400">
                <a:solidFill>
                  <a:schemeClr val="accent6"/>
                </a:solidFill>
              </a:rPr>
              <a:t>	</a:t>
            </a:r>
            <a:r>
              <a:rPr lang="en-US" sz="1400">
                <a:solidFill>
                  <a:schemeClr val="tx2"/>
                </a:solidFill>
              </a:rPr>
              <a:t>Mohamed S. Ebeida, Sandia National Laboratories</a:t>
            </a:r>
          </a:p>
          <a:p>
            <a:pPr algn="l"/>
            <a:r>
              <a:rPr lang="en-US" sz="1400">
                <a:solidFill>
                  <a:schemeClr val="accent6"/>
                </a:solidFill>
              </a:rPr>
              <a:t>5:30-5:55 	Exploring High Dimensional Spaces with </a:t>
            </a:r>
            <a:br>
              <a:rPr lang="en-US" sz="1400">
                <a:solidFill>
                  <a:schemeClr val="accent6"/>
                </a:solidFill>
              </a:rPr>
            </a:br>
            <a:r>
              <a:rPr lang="en-US" sz="1400">
                <a:solidFill>
                  <a:schemeClr val="accent6"/>
                </a:solidFill>
              </a:rPr>
              <a:t>	Hyperplane Sampling</a:t>
            </a:r>
          </a:p>
          <a:p>
            <a:pPr algn="l"/>
            <a:r>
              <a:rPr lang="en-US" sz="1400">
                <a:solidFill>
                  <a:schemeClr val="accent6"/>
                </a:solidFill>
              </a:rPr>
              <a:t>	</a:t>
            </a:r>
            <a:r>
              <a:rPr lang="en-US" sz="1400">
                <a:solidFill>
                  <a:srgbClr val="0000FF"/>
                </a:solidFill>
              </a:rPr>
              <a:t>Scott A. Mitchell, Sandia National Laboratories</a:t>
            </a:r>
          </a:p>
          <a:p>
            <a:pPr algn="l"/>
            <a:r>
              <a:rPr lang="en-US" sz="1400">
                <a:solidFill>
                  <a:schemeClr val="accent6"/>
                </a:solidFill>
              </a:rPr>
              <a:t>6:00-6:30 	Building Surrogate Modesl with </a:t>
            </a:r>
          </a:p>
          <a:p>
            <a:pPr algn="l"/>
            <a:r>
              <a:rPr lang="en-US" sz="1400">
                <a:solidFill>
                  <a:schemeClr val="accent6"/>
                </a:solidFill>
              </a:rPr>
              <a:t>	Quantifiable Accuracy</a:t>
            </a:r>
          </a:p>
          <a:p>
            <a:pPr algn="l"/>
            <a:r>
              <a:rPr lang="en-US" sz="1400">
                <a:solidFill>
                  <a:schemeClr val="accent6"/>
                </a:solidFill>
              </a:rPr>
              <a:t>	</a:t>
            </a:r>
            <a:r>
              <a:rPr lang="en-US" sz="1400">
                <a:solidFill>
                  <a:srgbClr val="0000FF"/>
                </a:solidFill>
              </a:rPr>
              <a:t>Hany S. Abdel-Khalic and Congjian Wang, NC State</a:t>
            </a:r>
          </a:p>
        </p:txBody>
      </p:sp>
    </p:spTree>
    <p:extLst>
      <p:ext uri="{BB962C8B-B14F-4D97-AF65-F5344CB8AC3E}">
        <p14:creationId xmlns:p14="http://schemas.microsoft.com/office/powerpoint/2010/main" val="16793734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k</a:t>
            </a:r>
            <a:r>
              <a:rPr lang="en-US"/>
              <a:t>-d Dart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30300"/>
            <a:ext cx="7772400" cy="4965700"/>
          </a:xfrm>
        </p:spPr>
        <p:txBody>
          <a:bodyPr/>
          <a:lstStyle/>
          <a:p>
            <a:r>
              <a:rPr lang="en-US" sz="1800"/>
              <a:t>k-dimensional hyperplanes (flats)</a:t>
            </a:r>
          </a:p>
          <a:p>
            <a:pPr marL="457200" lvl="1" indent="0">
              <a:buNone/>
            </a:pPr>
            <a:r>
              <a:rPr lang="en-US" sz="1800"/>
              <a:t>k free coordinates</a:t>
            </a:r>
          </a:p>
          <a:p>
            <a:pPr marL="457200" lvl="1" indent="0">
              <a:buNone/>
            </a:pPr>
            <a:r>
              <a:rPr lang="en-US" sz="1800"/>
              <a:t>d-k fixed coordinates</a:t>
            </a:r>
          </a:p>
          <a:p>
            <a:r>
              <a:rPr lang="en-US" sz="1800"/>
              <a:t>dart = (d choose k) flats, one for every possible axis-aligned orientation</a:t>
            </a:r>
          </a:p>
          <a:p>
            <a:pPr lvl="1"/>
            <a:r>
              <a:rPr lang="en-US" sz="1800"/>
              <a:t>free coordinates </a:t>
            </a:r>
            <a:r>
              <a:rPr lang="en-US" sz="1800">
                <a:solidFill>
                  <a:srgbClr val="009D00"/>
                </a:solidFill>
              </a:rPr>
              <a:t>(orientations) </a:t>
            </a:r>
            <a:r>
              <a:rPr lang="en-US" sz="1800">
                <a:solidFill>
                  <a:schemeClr val="accent6"/>
                </a:solidFill>
              </a:rPr>
              <a:t>deterministically uniform</a:t>
            </a:r>
          </a:p>
          <a:p>
            <a:pPr lvl="1"/>
            <a:r>
              <a:rPr lang="en-US" sz="1800"/>
              <a:t>fixed coordinates </a:t>
            </a:r>
            <a:r>
              <a:rPr lang="en-US" sz="1800">
                <a:solidFill>
                  <a:srgbClr val="009D00"/>
                </a:solidFill>
              </a:rPr>
              <a:t>(positions) uniform random</a:t>
            </a:r>
            <a:r>
              <a:rPr lang="en-US" sz="1800"/>
              <a:t>, </a:t>
            </a:r>
            <a:br>
              <a:rPr lang="en-US" sz="1800"/>
            </a:br>
            <a:r>
              <a:rPr lang="en-US" sz="1800"/>
              <a:t>identically and independently distributed</a:t>
            </a:r>
          </a:p>
        </p:txBody>
      </p:sp>
      <p:sp>
        <p:nvSpPr>
          <p:cNvPr id="5" name="Rectangle 4"/>
          <p:cNvSpPr>
            <a:spLocks/>
          </p:cNvSpPr>
          <p:nvPr/>
        </p:nvSpPr>
        <p:spPr bwMode="auto">
          <a:xfrm>
            <a:off x="3184371" y="3908318"/>
            <a:ext cx="18288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3186301" y="4544312"/>
            <a:ext cx="1828800" cy="457200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3697798" y="3824050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16200000" flipV="1">
            <a:off x="4084930" y="3386580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473711" y="5868612"/>
            <a:ext cx="4785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one 1-d dart in a 2-d domain</a:t>
            </a:r>
          </a:p>
          <a:p>
            <a:r>
              <a:rPr lang="en-US"/>
              <a:t>= two 1-d lines: x-aligned, y-aligned</a:t>
            </a:r>
          </a:p>
        </p:txBody>
      </p:sp>
    </p:spTree>
    <p:extLst>
      <p:ext uri="{BB962C8B-B14F-4D97-AF65-F5344CB8AC3E}">
        <p14:creationId xmlns:p14="http://schemas.microsoft.com/office/powerpoint/2010/main" val="11351068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9388"/>
            <a:ext cx="7772400" cy="1014412"/>
          </a:xfrm>
        </p:spPr>
        <p:txBody>
          <a:bodyPr/>
          <a:lstStyle/>
          <a:p>
            <a:r>
              <a:rPr lang="en-US" i="1"/>
              <a:t>k</a:t>
            </a:r>
            <a:r>
              <a:rPr lang="en-US"/>
              <a:t>-d darts are unbiased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81" y="1524000"/>
            <a:ext cx="8913783" cy="1016056"/>
          </a:xfrm>
        </p:spPr>
        <p:txBody>
          <a:bodyPr/>
          <a:lstStyle/>
          <a:p>
            <a:pPr marL="342900" lvl="1" indent="-171450">
              <a:buFontTx/>
              <a:buChar char="•"/>
            </a:pPr>
            <a:r>
              <a:rPr lang="en-US" sz="2400"/>
              <a:t>I.e. the mean estimate is the true mean</a:t>
            </a:r>
          </a:p>
          <a:p>
            <a:r>
              <a:rPr lang="en-US"/>
              <a:t>Because each flat is unbiased</a:t>
            </a:r>
          </a:p>
          <a:p>
            <a:pPr lvl="1"/>
            <a:r>
              <a:rPr lang="en-US" sz="2000"/>
              <a:t>because uniform point sampling of a height function is unbiased</a:t>
            </a:r>
          </a:p>
        </p:txBody>
      </p:sp>
      <p:pic>
        <p:nvPicPr>
          <p:cNvPr id="5" name="Picture 4" descr="unbiased-equa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94" y="3256988"/>
            <a:ext cx="5565409" cy="1004069"/>
          </a:xfrm>
          <a:prstGeom prst="rect">
            <a:avLst/>
          </a:prstGeom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5603913" y="2987398"/>
            <a:ext cx="18288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741898" y="3701743"/>
            <a:ext cx="1474596" cy="800537"/>
          </a:xfrm>
          <a:custGeom>
            <a:avLst/>
            <a:gdLst>
              <a:gd name="connsiteX0" fmla="*/ 1263939 w 1263939"/>
              <a:gd name="connsiteY0" fmla="*/ 433374 h 800539"/>
              <a:gd name="connsiteX1" fmla="*/ 1263939 w 1263939"/>
              <a:gd name="connsiteY1" fmla="*/ 433374 h 800539"/>
              <a:gd name="connsiteX2" fmla="*/ 1131527 w 1263939"/>
              <a:gd name="connsiteY2" fmla="*/ 361145 h 800539"/>
              <a:gd name="connsiteX3" fmla="*/ 1041245 w 1263939"/>
              <a:gd name="connsiteY3" fmla="*/ 306973 h 800539"/>
              <a:gd name="connsiteX4" fmla="*/ 963001 w 1263939"/>
              <a:gd name="connsiteY4" fmla="*/ 240763 h 800539"/>
              <a:gd name="connsiteX5" fmla="*/ 890776 w 1263939"/>
              <a:gd name="connsiteY5" fmla="*/ 192610 h 800539"/>
              <a:gd name="connsiteX6" fmla="*/ 830589 w 1263939"/>
              <a:gd name="connsiteY6" fmla="*/ 138439 h 800539"/>
              <a:gd name="connsiteX7" fmla="*/ 770401 w 1263939"/>
              <a:gd name="connsiteY7" fmla="*/ 102324 h 800539"/>
              <a:gd name="connsiteX8" fmla="*/ 698176 w 1263939"/>
              <a:gd name="connsiteY8" fmla="*/ 48152 h 800539"/>
              <a:gd name="connsiteX9" fmla="*/ 680120 w 1263939"/>
              <a:gd name="connsiteY9" fmla="*/ 30095 h 800539"/>
              <a:gd name="connsiteX10" fmla="*/ 650026 w 1263939"/>
              <a:gd name="connsiteY10" fmla="*/ 12038 h 800539"/>
              <a:gd name="connsiteX11" fmla="*/ 613913 w 1263939"/>
              <a:gd name="connsiteY11" fmla="*/ 0 h 800539"/>
              <a:gd name="connsiteX12" fmla="*/ 559744 w 1263939"/>
              <a:gd name="connsiteY12" fmla="*/ 18057 h 800539"/>
              <a:gd name="connsiteX13" fmla="*/ 559744 w 1263939"/>
              <a:gd name="connsiteY13" fmla="*/ 18057 h 800539"/>
              <a:gd name="connsiteX14" fmla="*/ 0 w 1263939"/>
              <a:gd name="connsiteY14" fmla="*/ 379202 h 800539"/>
              <a:gd name="connsiteX15" fmla="*/ 367144 w 1263939"/>
              <a:gd name="connsiteY15" fmla="*/ 800539 h 800539"/>
              <a:gd name="connsiteX16" fmla="*/ 836607 w 1263939"/>
              <a:gd name="connsiteY16" fmla="*/ 517641 h 800539"/>
              <a:gd name="connsiteX17" fmla="*/ 1263939 w 1263939"/>
              <a:gd name="connsiteY17" fmla="*/ 433374 h 80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63939" h="800539">
                <a:moveTo>
                  <a:pt x="1263939" y="433374"/>
                </a:moveTo>
                <a:lnTo>
                  <a:pt x="1263939" y="433374"/>
                </a:lnTo>
                <a:cubicBezTo>
                  <a:pt x="1112858" y="368622"/>
                  <a:pt x="1235886" y="429209"/>
                  <a:pt x="1131527" y="361145"/>
                </a:cubicBezTo>
                <a:cubicBezTo>
                  <a:pt x="1102131" y="341973"/>
                  <a:pt x="1068036" y="329644"/>
                  <a:pt x="1041245" y="306973"/>
                </a:cubicBezTo>
                <a:cubicBezTo>
                  <a:pt x="1015164" y="284903"/>
                  <a:pt x="990202" y="261437"/>
                  <a:pt x="963001" y="240763"/>
                </a:cubicBezTo>
                <a:cubicBezTo>
                  <a:pt x="939964" y="223254"/>
                  <a:pt x="913671" y="210303"/>
                  <a:pt x="890776" y="192610"/>
                </a:cubicBezTo>
                <a:cubicBezTo>
                  <a:pt x="869418" y="176105"/>
                  <a:pt x="852182" y="154635"/>
                  <a:pt x="830589" y="138439"/>
                </a:cubicBezTo>
                <a:cubicBezTo>
                  <a:pt x="811872" y="124400"/>
                  <a:pt x="789732" y="115505"/>
                  <a:pt x="770401" y="102324"/>
                </a:cubicBezTo>
                <a:cubicBezTo>
                  <a:pt x="745537" y="85370"/>
                  <a:pt x="719455" y="69433"/>
                  <a:pt x="698176" y="48152"/>
                </a:cubicBezTo>
                <a:cubicBezTo>
                  <a:pt x="692157" y="42133"/>
                  <a:pt x="686929" y="35202"/>
                  <a:pt x="680120" y="30095"/>
                </a:cubicBezTo>
                <a:cubicBezTo>
                  <a:pt x="670761" y="23076"/>
                  <a:pt x="660676" y="16879"/>
                  <a:pt x="650026" y="12038"/>
                </a:cubicBezTo>
                <a:cubicBezTo>
                  <a:pt x="638475" y="6787"/>
                  <a:pt x="613913" y="0"/>
                  <a:pt x="613913" y="0"/>
                </a:cubicBezTo>
                <a:cubicBezTo>
                  <a:pt x="557785" y="12473"/>
                  <a:pt x="559744" y="-6459"/>
                  <a:pt x="559744" y="18057"/>
                </a:cubicBezTo>
                <a:lnTo>
                  <a:pt x="559744" y="18057"/>
                </a:lnTo>
                <a:lnTo>
                  <a:pt x="0" y="379202"/>
                </a:lnTo>
                <a:lnTo>
                  <a:pt x="367144" y="800539"/>
                </a:lnTo>
                <a:lnTo>
                  <a:pt x="836607" y="517641"/>
                </a:lnTo>
                <a:lnTo>
                  <a:pt x="1263939" y="433374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753934" y="4965743"/>
            <a:ext cx="1420427" cy="300961"/>
          </a:xfrm>
          <a:custGeom>
            <a:avLst/>
            <a:gdLst>
              <a:gd name="connsiteX0" fmla="*/ 0 w 1588952"/>
              <a:gd name="connsiteY0" fmla="*/ 306974 h 306974"/>
              <a:gd name="connsiteX1" fmla="*/ 493538 w 1588952"/>
              <a:gd name="connsiteY1" fmla="*/ 18058 h 306974"/>
              <a:gd name="connsiteX2" fmla="*/ 878739 w 1588952"/>
              <a:gd name="connsiteY2" fmla="*/ 0 h 306974"/>
              <a:gd name="connsiteX3" fmla="*/ 1173658 w 1588952"/>
              <a:gd name="connsiteY3" fmla="*/ 120382 h 306974"/>
              <a:gd name="connsiteX4" fmla="*/ 1588952 w 1588952"/>
              <a:gd name="connsiteY4" fmla="*/ 294936 h 30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952" h="306974">
                <a:moveTo>
                  <a:pt x="0" y="306974"/>
                </a:moveTo>
                <a:lnTo>
                  <a:pt x="493538" y="18058"/>
                </a:lnTo>
                <a:lnTo>
                  <a:pt x="878739" y="0"/>
                </a:lnTo>
                <a:lnTo>
                  <a:pt x="1173658" y="120382"/>
                </a:lnTo>
                <a:lnTo>
                  <a:pt x="1588952" y="294936"/>
                </a:lnTo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6273829" y="2897118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830873" y="812224"/>
            <a:ext cx="3415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600"/>
              <a:t>... probably obvious to UQ14 audience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35435" y="3786007"/>
            <a:ext cx="614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f=1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56360" y="3198059"/>
            <a:ext cx="614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f=0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83640" y="4764947"/>
            <a:ext cx="1726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height </a:t>
            </a:r>
            <a:r>
              <a:rPr lang="en-US" baseline="-25000"/>
              <a:t> </a:t>
            </a:r>
            <a:r>
              <a:rPr lang="en-US" i="1"/>
              <a:t>f</a:t>
            </a:r>
            <a:r>
              <a:rPr lang="en-US" i="1" baseline="-25000"/>
              <a:t>D</a:t>
            </a:r>
            <a:r>
              <a:rPr lang="en-US" baseline="-25000"/>
              <a:t>fixed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5507164" y="4863424"/>
            <a:ext cx="0" cy="40929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5515114" y="5266703"/>
            <a:ext cx="2194916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6138906" y="5320626"/>
            <a:ext cx="905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D</a:t>
            </a:r>
            <a:r>
              <a:rPr lang="en-US"/>
              <a:t>free</a:t>
            </a:r>
          </a:p>
        </p:txBody>
      </p: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6235435" y="5212527"/>
            <a:ext cx="91440" cy="9144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H="1" flipV="1">
            <a:off x="7615661" y="3023506"/>
            <a:ext cx="0" cy="17737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7673690" y="3755662"/>
            <a:ext cx="104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D</a:t>
            </a:r>
            <a:r>
              <a:rPr lang="en-US"/>
              <a:t>fixed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373770"/>
              </p:ext>
            </p:extLst>
          </p:nvPr>
        </p:nvGraphicFramePr>
        <p:xfrm>
          <a:off x="1295400" y="5861050"/>
          <a:ext cx="625792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Equation" r:id="rId5" imgW="4013200" imgH="533400" progId="Equation.3">
                  <p:embed/>
                </p:oleObj>
              </mc:Choice>
              <mc:Fallback>
                <p:oleObj name="Equation" r:id="rId5" imgW="40132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95400" y="5861050"/>
                        <a:ext cx="6257925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72755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Variance? Efficiency?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/>
              <a:t>We have no formal proof for the variance</a:t>
            </a:r>
          </a:p>
          <a:p>
            <a:r>
              <a:rPr lang="en-US" sz="2000"/>
              <a:t>Test problem: </a:t>
            </a:r>
          </a:p>
          <a:p>
            <a:pPr lvl="1"/>
            <a:r>
              <a:rPr lang="en-US" sz="1800"/>
              <a:t>estimating the volume of an ellipsoid</a:t>
            </a:r>
          </a:p>
          <a:p>
            <a:pPr lvl="1"/>
            <a:r>
              <a:rPr lang="en-US" sz="1800"/>
              <a:t>known analytic volume.</a:t>
            </a:r>
          </a:p>
          <a:p>
            <a:r>
              <a:rPr lang="en-US" sz="2000"/>
              <a:t>Results: variance is well behaved</a:t>
            </a:r>
          </a:p>
          <a:p>
            <a:pPr lvl="1"/>
            <a:r>
              <a:rPr lang="en-US" sz="1800"/>
              <a:t>dropping as 1/number_of_samples^2</a:t>
            </a:r>
          </a:p>
          <a:p>
            <a:pPr lvl="1"/>
            <a:r>
              <a:rPr lang="en-US" sz="1800"/>
              <a:t>dropping by k</a:t>
            </a:r>
            <a:endParaRPr lang="en-US" sz="2000"/>
          </a:p>
          <a:p>
            <a:endParaRPr lang="en-US" sz="2000"/>
          </a:p>
          <a:p>
            <a:endParaRPr lang="en-US" sz="2000"/>
          </a:p>
        </p:txBody>
      </p:sp>
      <p:grpSp>
        <p:nvGrpSpPr>
          <p:cNvPr id="4" name="Group 3"/>
          <p:cNvGrpSpPr/>
          <p:nvPr/>
        </p:nvGrpSpPr>
        <p:grpSpPr>
          <a:xfrm>
            <a:off x="5994400" y="2190308"/>
            <a:ext cx="2463800" cy="2457892"/>
            <a:chOff x="7956550" y="183708"/>
            <a:chExt cx="916910" cy="921192"/>
          </a:xfrm>
        </p:grpSpPr>
        <p:sp>
          <p:nvSpPr>
            <p:cNvPr id="5" name="Oval 4"/>
            <p:cNvSpPr/>
            <p:nvPr/>
          </p:nvSpPr>
          <p:spPr bwMode="auto">
            <a:xfrm rot="19800000">
              <a:off x="8153400" y="514350"/>
              <a:ext cx="488950" cy="27305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956550" y="190500"/>
              <a:ext cx="914400" cy="9144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>
              <a:off x="8321010" y="183708"/>
              <a:ext cx="0" cy="9144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7959060" y="336108"/>
              <a:ext cx="9144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467473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row3_10_10_1p29155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75" y="1624417"/>
            <a:ext cx="3701305" cy="2103120"/>
          </a:xfrm>
          <a:prstGeom prst="rect">
            <a:avLst/>
          </a:prstGeom>
        </p:spPr>
      </p:pic>
      <p:pic>
        <p:nvPicPr>
          <p:cNvPr id="43" name="Picture 42" descr="row4_10_20_0p50000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697" y="4186145"/>
            <a:ext cx="3701306" cy="21031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295400"/>
          </a:xfrm>
        </p:spPr>
        <p:txBody>
          <a:bodyPr/>
          <a:lstStyle/>
          <a:p>
            <a:r>
              <a:rPr lang="en-US" sz="2400"/>
              <a:t>Mean error reduction by 1 / # samples^2</a:t>
            </a:r>
            <a:r>
              <a:rPr lang="en-US" sz="1800"/>
              <a:t/>
            </a:r>
            <a:br>
              <a:rPr lang="en-US" sz="1800"/>
            </a:br>
            <a:r>
              <a:rPr lang="en-US" sz="1800"/>
              <a:t>Vary 10-d domain aspect ratio, orientation; k-dart-dimension. </a:t>
            </a:r>
            <a:br>
              <a:rPr lang="en-US" sz="1800"/>
            </a:br>
            <a:r>
              <a:rPr lang="en-US" sz="2000">
                <a:solidFill>
                  <a:srgbClr val="FF0000"/>
                </a:solidFill>
              </a:rPr>
              <a:t>lower error for higher-k darts</a:t>
            </a:r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50239" y="1251097"/>
            <a:ext cx="7955390" cy="370513"/>
            <a:chOff x="509308" y="2438400"/>
            <a:chExt cx="7955390" cy="370513"/>
          </a:xfrm>
        </p:grpSpPr>
        <p:sp>
          <p:nvSpPr>
            <p:cNvPr id="22" name="TextBox 21"/>
            <p:cNvSpPr txBox="1"/>
            <p:nvPr/>
          </p:nvSpPr>
          <p:spPr>
            <a:xfrm>
              <a:off x="509308" y="2439581"/>
              <a:ext cx="1002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rgbClr val="660066"/>
                  </a:solidFill>
                </a:rPr>
                <a:t>coin-like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53770" y="2438400"/>
              <a:ext cx="1210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rgbClr val="660066"/>
                  </a:solidFill>
                </a:rPr>
                <a:t>needle-like</a:t>
              </a:r>
            </a:p>
          </p:txBody>
        </p:sp>
        <p:cxnSp>
          <p:nvCxnSpPr>
            <p:cNvPr id="24" name="Straight Arrow Connector 23"/>
            <p:cNvCxnSpPr>
              <a:stCxn id="23" idx="1"/>
              <a:endCxn id="22" idx="3"/>
            </p:cNvCxnSpPr>
            <p:nvPr/>
          </p:nvCxnSpPr>
          <p:spPr bwMode="auto">
            <a:xfrm flipH="1">
              <a:off x="1512186" y="2623066"/>
              <a:ext cx="5741584" cy="118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660066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29" name="Group 28"/>
          <p:cNvGrpSpPr/>
          <p:nvPr/>
        </p:nvGrpSpPr>
        <p:grpSpPr>
          <a:xfrm>
            <a:off x="428848" y="3825358"/>
            <a:ext cx="8057114" cy="374058"/>
            <a:chOff x="359145" y="3703674"/>
            <a:chExt cx="5864277" cy="374058"/>
          </a:xfrm>
        </p:grpSpPr>
        <p:sp>
          <p:nvSpPr>
            <p:cNvPr id="30" name="TextBox 29"/>
            <p:cNvSpPr txBox="1"/>
            <p:nvPr/>
          </p:nvSpPr>
          <p:spPr>
            <a:xfrm>
              <a:off x="4388471" y="3703674"/>
              <a:ext cx="1834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chemeClr val="accent6"/>
                  </a:solidFill>
                </a:rPr>
                <a:t>randomly oriented object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9145" y="3708400"/>
              <a:ext cx="1436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chemeClr val="accent6"/>
                  </a:solidFill>
                </a:rPr>
                <a:t>axis-aligned object</a:t>
              </a:r>
            </a:p>
          </p:txBody>
        </p:sp>
        <p:cxnSp>
          <p:nvCxnSpPr>
            <p:cNvPr id="32" name="Straight Arrow Connector 31"/>
            <p:cNvCxnSpPr>
              <a:stCxn id="31" idx="3"/>
              <a:endCxn id="30" idx="1"/>
            </p:cNvCxnSpPr>
            <p:nvPr/>
          </p:nvCxnSpPr>
          <p:spPr bwMode="auto">
            <a:xfrm flipV="1">
              <a:off x="1795978" y="3888340"/>
              <a:ext cx="2592493" cy="472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9D0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pic>
        <p:nvPicPr>
          <p:cNvPr id="38" name="Picture 37" descr="row3_10_10_0p10000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4" y="1624873"/>
            <a:ext cx="2802616" cy="2103120"/>
          </a:xfrm>
          <a:prstGeom prst="rect">
            <a:avLst/>
          </a:prstGeom>
        </p:spPr>
      </p:pic>
      <p:pic>
        <p:nvPicPr>
          <p:cNvPr id="39" name="Picture 38" descr="row3_10_10_1p000000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409" y="1624415"/>
            <a:ext cx="2802616" cy="2103120"/>
          </a:xfrm>
          <a:prstGeom prst="rect">
            <a:avLst/>
          </a:prstGeom>
        </p:spPr>
      </p:pic>
      <p:pic>
        <p:nvPicPr>
          <p:cNvPr id="41" name="Picture 40" descr="row4_10_0_0p500000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" y="4188044"/>
            <a:ext cx="2802616" cy="2103120"/>
          </a:xfrm>
          <a:prstGeom prst="rect">
            <a:avLst/>
          </a:prstGeom>
        </p:spPr>
      </p:pic>
      <p:pic>
        <p:nvPicPr>
          <p:cNvPr id="42" name="Picture 41" descr="row4_10_5_0p500000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64" y="4188041"/>
            <a:ext cx="2802615" cy="210312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5550702" y="5208772"/>
            <a:ext cx="373996" cy="685800"/>
            <a:chOff x="8770004" y="5852633"/>
            <a:chExt cx="373996" cy="685800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>
              <a:off x="8770004" y="5852633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8805446" y="595895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k</a:t>
              </a:r>
              <a:endParaRPr lang="en-US"/>
            </a:p>
          </p:txBody>
        </p:sp>
      </p:grpSp>
      <p:cxnSp>
        <p:nvCxnSpPr>
          <p:cNvPr id="13" name="Straight Arrow Connector 12"/>
          <p:cNvCxnSpPr/>
          <p:nvPr/>
        </p:nvCxnSpPr>
        <p:spPr bwMode="auto">
          <a:xfrm>
            <a:off x="5622260" y="2698308"/>
            <a:ext cx="0" cy="685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657702" y="280463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k</a:t>
            </a:r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55405" y="6417338"/>
            <a:ext cx="6350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object</a:t>
            </a:r>
            <a:r>
              <a:rPr lang="en-US" sz="1800">
                <a:solidFill>
                  <a:schemeClr val="accent6"/>
                </a:solidFill>
              </a:rPr>
              <a:t> orientation</a:t>
            </a:r>
            <a:r>
              <a:rPr lang="en-US" sz="1800">
                <a:solidFill>
                  <a:srgbClr val="000000"/>
                </a:solidFill>
              </a:rPr>
              <a:t> unaligned with axes helps a little, but not much</a:t>
            </a:r>
          </a:p>
          <a:p>
            <a:endParaRPr lang="en-US" sz="1800">
              <a:solidFill>
                <a:schemeClr val="accent6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3484862" y="2726648"/>
            <a:ext cx="1269958" cy="42735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492250" y="1379081"/>
            <a:ext cx="614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660066"/>
                </a:solidFill>
              </a:rPr>
              <a:t>error needle ≈ coin &gt; ball with bigger volume, small efffect</a:t>
            </a:r>
            <a:endParaRPr lang="en-US" sz="1800">
              <a:solidFill>
                <a:schemeClr val="accent6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 flipV="1">
            <a:off x="-422275" y="2660650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H="1">
            <a:off x="2797175" y="2663825"/>
            <a:ext cx="36576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>
            <a:off x="8372475" y="2660650"/>
            <a:ext cx="36576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H="1" flipV="1">
            <a:off x="-425450" y="3133725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H="1">
            <a:off x="5568950" y="2819400"/>
            <a:ext cx="36576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flipH="1" flipV="1">
            <a:off x="-269875" y="2819400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 flipH="1" flipV="1">
            <a:off x="-307975" y="5321300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flipH="1" flipV="1">
            <a:off x="-206375" y="5340350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flipH="1">
            <a:off x="2759075" y="5318125"/>
            <a:ext cx="36576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H="1">
            <a:off x="5464175" y="5346700"/>
            <a:ext cx="36576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flipH="1">
            <a:off x="8362950" y="5343525"/>
            <a:ext cx="36576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H="1" flipV="1">
            <a:off x="-377825" y="6003925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/>
          </a:ln>
          <a:effectLst/>
        </p:spPr>
      </p:cxnSp>
      <p:grpSp>
        <p:nvGrpSpPr>
          <p:cNvPr id="11" name="Group 10"/>
          <p:cNvGrpSpPr/>
          <p:nvPr/>
        </p:nvGrpSpPr>
        <p:grpSpPr>
          <a:xfrm>
            <a:off x="7956550" y="183708"/>
            <a:ext cx="916910" cy="921192"/>
            <a:chOff x="7956550" y="183708"/>
            <a:chExt cx="916910" cy="921192"/>
          </a:xfrm>
        </p:grpSpPr>
        <p:sp>
          <p:nvSpPr>
            <p:cNvPr id="9" name="Oval 8"/>
            <p:cNvSpPr/>
            <p:nvPr/>
          </p:nvSpPr>
          <p:spPr bwMode="auto">
            <a:xfrm rot="19800000">
              <a:off x="8153400" y="514350"/>
              <a:ext cx="488950" cy="27305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956550" y="190500"/>
              <a:ext cx="914400" cy="9144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 bwMode="auto">
            <a:xfrm>
              <a:off x="8321010" y="183708"/>
              <a:ext cx="0" cy="9144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7959060" y="336108"/>
              <a:ext cx="9144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sp>
        <p:nvSpPr>
          <p:cNvPr id="58" name="Oval 57"/>
          <p:cNvSpPr/>
          <p:nvPr/>
        </p:nvSpPr>
        <p:spPr bwMode="auto">
          <a:xfrm rot="20280000">
            <a:off x="3314700" y="550545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 rot="18900000">
            <a:off x="6388100" y="5511799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615951" y="554990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647701" y="306070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 rot="16200000">
            <a:off x="6223001" y="303530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 rot="16200000">
            <a:off x="3302001" y="2794000"/>
            <a:ext cx="457200" cy="457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28936" y="3041302"/>
            <a:ext cx="1304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slope 1/2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209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w3_hist_10_10_0p10000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462"/>
            <a:ext cx="2802617" cy="2103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295400"/>
          </a:xfrm>
        </p:spPr>
        <p:txBody>
          <a:bodyPr/>
          <a:lstStyle/>
          <a:p>
            <a:r>
              <a:rPr lang="en-US" sz="2000"/>
              <a:t>Estimate/true volume histograms for 1 million darts</a:t>
            </a:r>
            <a:br>
              <a:rPr lang="en-US" sz="2000"/>
            </a:br>
            <a:r>
              <a:rPr lang="en-US" sz="1800"/>
              <a:t>Vary 10-d domain aspect ratio, orientation; k-dart-dimension</a:t>
            </a:r>
            <a:br>
              <a:rPr lang="en-US" sz="1800"/>
            </a:br>
            <a:r>
              <a:rPr lang="en-US" sz="1800">
                <a:solidFill>
                  <a:srgbClr val="FF0000"/>
                </a:solidFill>
              </a:rPr>
              <a:t>normal-like, sharper peaks for higher-k darts</a:t>
            </a:r>
            <a:endParaRPr lang="en-US" sz="1800"/>
          </a:p>
        </p:txBody>
      </p:sp>
      <p:grpSp>
        <p:nvGrpSpPr>
          <p:cNvPr id="42" name="Group 41"/>
          <p:cNvGrpSpPr/>
          <p:nvPr/>
        </p:nvGrpSpPr>
        <p:grpSpPr>
          <a:xfrm>
            <a:off x="509308" y="1197935"/>
            <a:ext cx="7955390" cy="370513"/>
            <a:chOff x="509308" y="2438400"/>
            <a:chExt cx="7955390" cy="370513"/>
          </a:xfrm>
        </p:grpSpPr>
        <p:sp>
          <p:nvSpPr>
            <p:cNvPr id="5" name="TextBox 4"/>
            <p:cNvSpPr txBox="1"/>
            <p:nvPr/>
          </p:nvSpPr>
          <p:spPr>
            <a:xfrm>
              <a:off x="509308" y="2439581"/>
              <a:ext cx="1002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rgbClr val="660066"/>
                  </a:solidFill>
                </a:rPr>
                <a:t>coin-like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53770" y="2438400"/>
              <a:ext cx="1210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rgbClr val="660066"/>
                  </a:solidFill>
                </a:rPr>
                <a:t>needle-like</a:t>
              </a:r>
            </a:p>
          </p:txBody>
        </p:sp>
        <p:cxnSp>
          <p:nvCxnSpPr>
            <p:cNvPr id="7" name="Straight Arrow Connector 6"/>
            <p:cNvCxnSpPr>
              <a:stCxn id="6" idx="1"/>
              <a:endCxn id="5" idx="3"/>
            </p:cNvCxnSpPr>
            <p:nvPr/>
          </p:nvCxnSpPr>
          <p:spPr bwMode="auto">
            <a:xfrm flipH="1">
              <a:off x="1512186" y="2623066"/>
              <a:ext cx="5741584" cy="118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660066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cxnSp>
        <p:nvCxnSpPr>
          <p:cNvPr id="8" name="Straight Arrow Connector 7"/>
          <p:cNvCxnSpPr/>
          <p:nvPr/>
        </p:nvCxnSpPr>
        <p:spPr bwMode="auto">
          <a:xfrm rot="5400000">
            <a:off x="1988354" y="2312202"/>
            <a:ext cx="0" cy="5270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610951" y="2096975"/>
            <a:ext cx="487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k</a:t>
            </a:r>
            <a:endParaRPr lang="en-US"/>
          </a:p>
        </p:txBody>
      </p:sp>
      <p:cxnSp>
        <p:nvCxnSpPr>
          <p:cNvPr id="10" name="Straight Arrow Connector 9"/>
          <p:cNvCxnSpPr/>
          <p:nvPr/>
        </p:nvCxnSpPr>
        <p:spPr bwMode="auto">
          <a:xfrm rot="16200000">
            <a:off x="1100847" y="2311021"/>
            <a:ext cx="0" cy="5270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" name="Picture 11" descr="row3_hist_10_10_1p00000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62" y="1494463"/>
            <a:ext cx="2802617" cy="2103120"/>
          </a:xfrm>
          <a:prstGeom prst="rect">
            <a:avLst/>
          </a:prstGeom>
        </p:spPr>
      </p:pic>
      <p:pic>
        <p:nvPicPr>
          <p:cNvPr id="13" name="Picture 12" descr="row3_hist_10_10_1p29155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09" y="1494466"/>
            <a:ext cx="3701306" cy="210312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3867887"/>
            <a:ext cx="9212513" cy="2518210"/>
            <a:chOff x="0" y="4115981"/>
            <a:chExt cx="9212513" cy="2518210"/>
          </a:xfrm>
        </p:grpSpPr>
        <p:grpSp>
          <p:nvGrpSpPr>
            <p:cNvPr id="58" name="Group 57"/>
            <p:cNvGrpSpPr/>
            <p:nvPr/>
          </p:nvGrpSpPr>
          <p:grpSpPr>
            <a:xfrm>
              <a:off x="418215" y="4115981"/>
              <a:ext cx="8057114" cy="374058"/>
              <a:chOff x="359145" y="3703674"/>
              <a:chExt cx="5864277" cy="374058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4388471" y="3703674"/>
                <a:ext cx="18349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>
                    <a:solidFill>
                      <a:schemeClr val="accent6"/>
                    </a:solidFill>
                  </a:rPr>
                  <a:t>randomly oriented object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59145" y="3708400"/>
                <a:ext cx="14368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>
                    <a:solidFill>
                      <a:schemeClr val="accent6"/>
                    </a:solidFill>
                  </a:rPr>
                  <a:t>axis-aligned object</a:t>
                </a:r>
              </a:p>
            </p:txBody>
          </p:sp>
          <p:cxnSp>
            <p:nvCxnSpPr>
              <p:cNvPr id="61" name="Straight Arrow Connector 60"/>
              <p:cNvCxnSpPr>
                <a:stCxn id="60" idx="3"/>
                <a:endCxn id="59" idx="1"/>
              </p:cNvCxnSpPr>
              <p:nvPr/>
            </p:nvCxnSpPr>
            <p:spPr bwMode="auto">
              <a:xfrm flipV="1">
                <a:off x="1795978" y="3888340"/>
                <a:ext cx="2592493" cy="472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9D00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</p:grpSp>
        <p:pic>
          <p:nvPicPr>
            <p:cNvPr id="14" name="Picture 13" descr="row4_hist_10_0_0p500000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31071"/>
              <a:ext cx="2802616" cy="2103120"/>
            </a:xfrm>
            <a:prstGeom prst="rect">
              <a:avLst/>
            </a:prstGeom>
          </p:spPr>
        </p:pic>
        <p:pic>
          <p:nvPicPr>
            <p:cNvPr id="15" name="Picture 14" descr="row4_hist_10_5_0p500000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086" y="4524745"/>
              <a:ext cx="2802616" cy="2103120"/>
            </a:xfrm>
            <a:prstGeom prst="rect">
              <a:avLst/>
            </a:prstGeom>
          </p:spPr>
        </p:pic>
        <p:pic>
          <p:nvPicPr>
            <p:cNvPr id="16" name="Picture 15" descr="row4_hist_10_20_0p500000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208" y="4526007"/>
              <a:ext cx="3701305" cy="2103120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1155405" y="6417338"/>
            <a:ext cx="539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object</a:t>
            </a:r>
            <a:r>
              <a:rPr lang="en-US" sz="1800">
                <a:solidFill>
                  <a:schemeClr val="accent6"/>
                </a:solidFill>
              </a:rPr>
              <a:t> orientation,</a:t>
            </a:r>
            <a:r>
              <a:rPr lang="en-US" sz="1800">
                <a:solidFill>
                  <a:srgbClr val="000000"/>
                </a:solidFill>
              </a:rPr>
              <a:t> doesn’t matter very much</a:t>
            </a:r>
          </a:p>
          <a:p>
            <a:endParaRPr lang="en-US" sz="1800">
              <a:solidFill>
                <a:schemeClr val="accent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0350" y="3351157"/>
            <a:ext cx="807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660066"/>
                </a:solidFill>
              </a:rPr>
              <a:t>Squish matters a little bit, but volume matters much more.</a:t>
            </a:r>
            <a:br>
              <a:rPr lang="en-US" sz="1800">
                <a:solidFill>
                  <a:srgbClr val="660066"/>
                </a:solidFill>
              </a:rPr>
            </a:br>
            <a:r>
              <a:rPr lang="en-US" sz="1800">
                <a:solidFill>
                  <a:srgbClr val="660066"/>
                </a:solidFill>
              </a:rPr>
              <a:t>We did 1-axis short, 1-axis long. Squish farther?</a:t>
            </a:r>
            <a:endParaRPr lang="en-US" sz="1800">
              <a:solidFill>
                <a:schemeClr val="accent6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956550" y="183708"/>
            <a:ext cx="916910" cy="921192"/>
            <a:chOff x="7956550" y="183708"/>
            <a:chExt cx="916910" cy="921192"/>
          </a:xfrm>
        </p:grpSpPr>
        <p:sp>
          <p:nvSpPr>
            <p:cNvPr id="24" name="Oval 23"/>
            <p:cNvSpPr/>
            <p:nvPr/>
          </p:nvSpPr>
          <p:spPr bwMode="auto">
            <a:xfrm rot="19800000">
              <a:off x="8153400" y="514350"/>
              <a:ext cx="488950" cy="27305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7956550" y="190500"/>
              <a:ext cx="914400" cy="9144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>
              <a:off x="8321010" y="183708"/>
              <a:ext cx="0" cy="9144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7959060" y="336108"/>
              <a:ext cx="9144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cxnSp>
        <p:nvCxnSpPr>
          <p:cNvPr id="28" name="Straight Arrow Connector 27"/>
          <p:cNvCxnSpPr/>
          <p:nvPr/>
        </p:nvCxnSpPr>
        <p:spPr bwMode="auto">
          <a:xfrm flipH="1" flipV="1">
            <a:off x="-812800" y="3003550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-660400" y="3213100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-508000" y="3187700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rot="5400000">
            <a:off x="4883954" y="2737652"/>
            <a:ext cx="0" cy="5270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rot="5400000">
            <a:off x="2648754" y="2921802"/>
            <a:ext cx="0" cy="5270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rot="5400000">
            <a:off x="8249454" y="2953552"/>
            <a:ext cx="0" cy="5270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 flipV="1">
            <a:off x="-882650" y="5848350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 flipV="1">
            <a:off x="-749300" y="5873750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/>
          </a:ln>
          <a:effectLst/>
        </p:spPr>
      </p:cxnSp>
      <p:sp>
        <p:nvSpPr>
          <p:cNvPr id="37" name="Oval 36"/>
          <p:cNvSpPr/>
          <p:nvPr/>
        </p:nvSpPr>
        <p:spPr bwMode="auto">
          <a:xfrm rot="20280000">
            <a:off x="3314700" y="550545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 rot="18900000">
            <a:off x="6089652" y="5467349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615951" y="554990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654051" y="203200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 rot="16200000">
            <a:off x="6229351" y="200660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 rot="16200000">
            <a:off x="3308351" y="1847850"/>
            <a:ext cx="457200" cy="457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 bwMode="auto">
          <a:xfrm flipH="1" flipV="1">
            <a:off x="-546100" y="1838325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H="1" flipV="1">
            <a:off x="-514350" y="1889125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H="1" flipV="1">
            <a:off x="-762000" y="4619625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H="1" flipV="1">
            <a:off x="-1079500" y="4594225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42690531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Trends by 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0">
              <a:buNone/>
            </a:pPr>
            <a:r>
              <a:rPr lang="en-US"/>
              <a:t>Conclusion</a:t>
            </a:r>
          </a:p>
          <a:p>
            <a:r>
              <a:rPr lang="en-US"/>
              <a:t>Higher k darts = less error, less variance</a:t>
            </a:r>
          </a:p>
          <a:p>
            <a:pPr lvl="1"/>
            <a:r>
              <a:rPr lang="en-US"/>
              <a:t>Because each dart gives more information</a:t>
            </a:r>
          </a:p>
          <a:p>
            <a:r>
              <a:rPr lang="en-US">
                <a:solidFill>
                  <a:srgbClr val="009D00"/>
                </a:solidFill>
              </a:rPr>
              <a:t>Use a higher k if</a:t>
            </a:r>
          </a:p>
          <a:p>
            <a:pPr lvl="1"/>
            <a:r>
              <a:rPr lang="en-US"/>
              <a:t>You can compute its intersection with the object</a:t>
            </a:r>
          </a:p>
          <a:p>
            <a:pPr lvl="1"/>
            <a:r>
              <a:rPr lang="en-US"/>
              <a:t>And that computation is not too much slower</a:t>
            </a:r>
          </a:p>
        </p:txBody>
      </p:sp>
    </p:spTree>
    <p:extLst>
      <p:ext uri="{BB962C8B-B14F-4D97-AF65-F5344CB8AC3E}">
        <p14:creationId xmlns:p14="http://schemas.microsoft.com/office/powerpoint/2010/main" val="11729604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239645"/>
          </a:xfrm>
        </p:spPr>
        <p:txBody>
          <a:bodyPr/>
          <a:lstStyle/>
          <a:p>
            <a:r>
              <a:rPr lang="en-US" sz="2000">
                <a:solidFill>
                  <a:srgbClr val="0000FF"/>
                </a:solidFill>
              </a:rPr>
              <a:t>Sample-Orientation Effects?</a:t>
            </a:r>
            <a:br>
              <a:rPr lang="en-US" sz="2000">
                <a:solidFill>
                  <a:srgbClr val="0000FF"/>
                </a:solidFill>
              </a:rPr>
            </a:br>
            <a:r>
              <a:rPr lang="en-US" sz="2000">
                <a:solidFill>
                  <a:srgbClr val="0000FF"/>
                </a:solidFill>
              </a:rPr>
              <a:t>Axis-aligned flats just as accurate as </a:t>
            </a:r>
            <a:br>
              <a:rPr lang="en-US" sz="2000">
                <a:solidFill>
                  <a:srgbClr val="0000FF"/>
                </a:solidFill>
              </a:rPr>
            </a:br>
            <a:r>
              <a:rPr lang="en-US" sz="2000">
                <a:solidFill>
                  <a:srgbClr val="0000FF"/>
                </a:solidFill>
              </a:rPr>
              <a:t>randomly oriented darts...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5897756" y="1170879"/>
            <a:ext cx="3202877" cy="62385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sz="2000">
                <a:solidFill>
                  <a:schemeClr val="tx2"/>
                </a:solidFill>
              </a:rPr>
              <a:t>...and faster and simpler.</a:t>
            </a:r>
          </a:p>
          <a:p>
            <a:r>
              <a:rPr lang="en-US" sz="2000">
                <a:solidFill>
                  <a:schemeClr val="tx2"/>
                </a:solidFill>
              </a:rPr>
              <a:t>Axis-aligned best.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947454" y="1090548"/>
            <a:ext cx="3202877" cy="485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sz="1400"/>
              <a:t>Mean error by #samples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85590" y="1279877"/>
            <a:ext cx="3631582" cy="485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sz="1400"/>
              <a:t>Histogram of estimate, 1 million samples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07573" y="1953236"/>
            <a:ext cx="2100567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black=point samples</a:t>
            </a:r>
          </a:p>
          <a:p>
            <a:endParaRPr lang="en-US" sz="1400">
              <a:solidFill>
                <a:srgbClr val="FF0000"/>
              </a:solidFill>
            </a:endParaRPr>
          </a:p>
          <a:p>
            <a:endParaRPr lang="en-US" sz="1400">
              <a:solidFill>
                <a:srgbClr val="FF0000"/>
              </a:solidFill>
            </a:endParaRPr>
          </a:p>
          <a:p>
            <a:endParaRPr lang="en-US" sz="1400">
              <a:solidFill>
                <a:srgbClr val="FF0000"/>
              </a:solidFill>
            </a:endParaRPr>
          </a:p>
          <a:p>
            <a:r>
              <a:rPr lang="en-US" sz="1400">
                <a:solidFill>
                  <a:srgbClr val="FF0000"/>
                </a:solidFill>
              </a:rPr>
              <a:t>red=axis-aligned, </a:t>
            </a:r>
          </a:p>
          <a:p>
            <a:r>
              <a:rPr lang="en-US" sz="1400">
                <a:solidFill>
                  <a:srgbClr val="FF0000"/>
                </a:solidFill>
              </a:rPr>
              <a:t>       one per direction</a:t>
            </a:r>
          </a:p>
          <a:p>
            <a:endParaRPr lang="en-US" sz="1400">
              <a:solidFill>
                <a:srgbClr val="FF0000"/>
              </a:solidFill>
            </a:endParaRPr>
          </a:p>
          <a:p>
            <a:endParaRPr lang="en-US" sz="1400">
              <a:solidFill>
                <a:srgbClr val="FF0000"/>
              </a:solidFill>
            </a:endParaRPr>
          </a:p>
          <a:p>
            <a:endParaRPr lang="en-US" sz="1400">
              <a:solidFill>
                <a:srgbClr val="FF0000"/>
              </a:solidFill>
            </a:endParaRPr>
          </a:p>
          <a:p>
            <a:endParaRPr lang="en-US" sz="1400">
              <a:solidFill>
                <a:srgbClr val="FF0000"/>
              </a:solidFill>
            </a:endParaRPr>
          </a:p>
          <a:p>
            <a:r>
              <a:rPr lang="en-US" sz="1400">
                <a:solidFill>
                  <a:schemeClr val="tx2"/>
                </a:solidFill>
              </a:rPr>
              <a:t>blue=random orientation, </a:t>
            </a:r>
          </a:p>
          <a:p>
            <a:r>
              <a:rPr lang="en-US" sz="1400">
                <a:solidFill>
                  <a:schemeClr val="tx2"/>
                </a:solidFill>
              </a:rPr>
              <a:t>         independent</a:t>
            </a:r>
          </a:p>
          <a:p>
            <a:endParaRPr lang="en-US" sz="1400">
              <a:solidFill>
                <a:schemeClr val="tx2"/>
              </a:solidFill>
            </a:endParaRPr>
          </a:p>
          <a:p>
            <a:endParaRPr lang="en-US" sz="1400">
              <a:solidFill>
                <a:schemeClr val="tx2"/>
              </a:solidFill>
            </a:endParaRPr>
          </a:p>
          <a:p>
            <a:endParaRPr lang="en-US" sz="1400">
              <a:solidFill>
                <a:schemeClr val="tx2"/>
              </a:solidFill>
            </a:endParaRPr>
          </a:p>
          <a:p>
            <a:r>
              <a:rPr lang="en-US" sz="1400">
                <a:solidFill>
                  <a:schemeClr val="accent6"/>
                </a:solidFill>
              </a:rPr>
              <a:t>green=random orientation, </a:t>
            </a:r>
          </a:p>
          <a:p>
            <a:r>
              <a:rPr lang="en-US" sz="1400">
                <a:solidFill>
                  <a:schemeClr val="accent6"/>
                </a:solidFill>
              </a:rPr>
              <a:t>           one per orthogonal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476008" y="4728799"/>
            <a:ext cx="790774" cy="353457"/>
            <a:chOff x="7596162" y="5733224"/>
            <a:chExt cx="790774" cy="353457"/>
          </a:xfrm>
        </p:grpSpPr>
        <p:cxnSp>
          <p:nvCxnSpPr>
            <p:cNvPr id="18" name="Straight Connector 17"/>
            <p:cNvCxnSpPr/>
            <p:nvPr/>
          </p:nvCxnSpPr>
          <p:spPr bwMode="auto">
            <a:xfrm flipH="1" flipV="1">
              <a:off x="7745935" y="5733224"/>
              <a:ext cx="641001" cy="35345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H="1">
              <a:off x="7596162" y="5817094"/>
              <a:ext cx="706900" cy="16774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oup 23"/>
          <p:cNvGrpSpPr/>
          <p:nvPr/>
        </p:nvGrpSpPr>
        <p:grpSpPr>
          <a:xfrm>
            <a:off x="7587194" y="5843096"/>
            <a:ext cx="641001" cy="641001"/>
            <a:chOff x="7799845" y="5130783"/>
            <a:chExt cx="641001" cy="641001"/>
          </a:xfrm>
        </p:grpSpPr>
        <p:cxnSp>
          <p:nvCxnSpPr>
            <p:cNvPr id="10" name="Straight Connector 9"/>
            <p:cNvCxnSpPr/>
            <p:nvPr/>
          </p:nvCxnSpPr>
          <p:spPr bwMode="auto">
            <a:xfrm flipH="1" flipV="1">
              <a:off x="7799845" y="5289903"/>
              <a:ext cx="641001" cy="35345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rot="16200000" flipH="1" flipV="1">
              <a:off x="7706614" y="5274555"/>
              <a:ext cx="641001" cy="35345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" name="Group 22"/>
          <p:cNvGrpSpPr/>
          <p:nvPr/>
        </p:nvGrpSpPr>
        <p:grpSpPr>
          <a:xfrm>
            <a:off x="7440061" y="3380506"/>
            <a:ext cx="641001" cy="641001"/>
            <a:chOff x="8245788" y="5687570"/>
            <a:chExt cx="641001" cy="641001"/>
          </a:xfrm>
        </p:grpSpPr>
        <p:cxnSp>
          <p:nvCxnSpPr>
            <p:cNvPr id="21" name="Straight Connector 20"/>
            <p:cNvCxnSpPr/>
            <p:nvPr/>
          </p:nvCxnSpPr>
          <p:spPr bwMode="auto">
            <a:xfrm flipH="1" flipV="1">
              <a:off x="8245788" y="5855671"/>
              <a:ext cx="641001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rot="16200000" flipH="1" flipV="1">
              <a:off x="8398188" y="6008071"/>
              <a:ext cx="641001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9" name="Picture 8" descr="row5_2_10_0p10000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17" y="1659858"/>
            <a:ext cx="1842751" cy="1382824"/>
          </a:xfrm>
          <a:prstGeom prst="rect">
            <a:avLst/>
          </a:prstGeom>
        </p:spPr>
      </p:pic>
      <p:pic>
        <p:nvPicPr>
          <p:cNvPr id="11" name="Picture 10" descr="row5_2_10_1p00000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336" y="1653953"/>
            <a:ext cx="1839719" cy="1380550"/>
          </a:xfrm>
          <a:prstGeom prst="rect">
            <a:avLst/>
          </a:prstGeom>
        </p:spPr>
      </p:pic>
      <p:pic>
        <p:nvPicPr>
          <p:cNvPr id="12" name="Picture 11" descr="row5_2_10_10p00000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626" y="1662779"/>
            <a:ext cx="2433649" cy="1382824"/>
          </a:xfrm>
          <a:prstGeom prst="rect">
            <a:avLst/>
          </a:prstGeom>
        </p:spPr>
      </p:pic>
      <p:pic>
        <p:nvPicPr>
          <p:cNvPr id="13" name="Picture 12" descr="row6_2_0_0p500000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87" y="4372300"/>
            <a:ext cx="1798966" cy="1349967"/>
          </a:xfrm>
          <a:prstGeom prst="rect">
            <a:avLst/>
          </a:prstGeom>
        </p:spPr>
      </p:pic>
      <p:pic>
        <p:nvPicPr>
          <p:cNvPr id="14" name="Picture 13" descr="row6_2_5_0p500000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303" y="4363343"/>
            <a:ext cx="1798964" cy="1349967"/>
          </a:xfrm>
          <a:prstGeom prst="rect">
            <a:avLst/>
          </a:prstGeom>
        </p:spPr>
      </p:pic>
      <p:pic>
        <p:nvPicPr>
          <p:cNvPr id="15" name="Picture 14" descr="row6_2_20_0p500000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80" y="4357825"/>
            <a:ext cx="2375824" cy="1349967"/>
          </a:xfrm>
          <a:prstGeom prst="rect">
            <a:avLst/>
          </a:prstGeom>
        </p:spPr>
      </p:pic>
      <p:pic>
        <p:nvPicPr>
          <p:cNvPr id="27" name="Picture 26" descr="row5_hist_2_10_0p100000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19" y="2950129"/>
            <a:ext cx="1842749" cy="1382824"/>
          </a:xfrm>
          <a:prstGeom prst="rect">
            <a:avLst/>
          </a:prstGeom>
        </p:spPr>
      </p:pic>
      <p:pic>
        <p:nvPicPr>
          <p:cNvPr id="28" name="Picture 27" descr="row5_hist_2_10_1p000000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28" y="2918873"/>
            <a:ext cx="1842751" cy="1382824"/>
          </a:xfrm>
          <a:prstGeom prst="rect">
            <a:avLst/>
          </a:prstGeom>
        </p:spPr>
      </p:pic>
      <p:pic>
        <p:nvPicPr>
          <p:cNvPr id="29" name="Picture 28" descr="row5_hist_2_10_10p000000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626" y="2935176"/>
            <a:ext cx="2433649" cy="1382824"/>
          </a:xfrm>
          <a:prstGeom prst="rect">
            <a:avLst/>
          </a:prstGeom>
        </p:spPr>
      </p:pic>
      <p:pic>
        <p:nvPicPr>
          <p:cNvPr id="30" name="Picture 29" descr="row6_hist_2_0_0p500000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88" y="5608452"/>
            <a:ext cx="1798964" cy="1349967"/>
          </a:xfrm>
          <a:prstGeom prst="rect">
            <a:avLst/>
          </a:prstGeom>
        </p:spPr>
      </p:pic>
      <p:pic>
        <p:nvPicPr>
          <p:cNvPr id="31" name="Picture 30" descr="row6_hist_2_5_0p500000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595" y="5608452"/>
            <a:ext cx="1798964" cy="1349967"/>
          </a:xfrm>
          <a:prstGeom prst="rect">
            <a:avLst/>
          </a:prstGeom>
        </p:spPr>
      </p:pic>
      <p:pic>
        <p:nvPicPr>
          <p:cNvPr id="40" name="Picture 39" descr="row6_hist_2_20_0p500000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81" y="5608452"/>
            <a:ext cx="2375824" cy="1349967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76918" y="1468474"/>
            <a:ext cx="6361687" cy="362689"/>
            <a:chOff x="509308" y="2438400"/>
            <a:chExt cx="7955390" cy="370513"/>
          </a:xfrm>
        </p:grpSpPr>
        <p:sp>
          <p:nvSpPr>
            <p:cNvPr id="37" name="TextBox 36"/>
            <p:cNvSpPr txBox="1"/>
            <p:nvPr/>
          </p:nvSpPr>
          <p:spPr>
            <a:xfrm>
              <a:off x="509308" y="2439581"/>
              <a:ext cx="1002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rgbClr val="660066"/>
                  </a:solidFill>
                </a:rPr>
                <a:t>coin-like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253770" y="2438400"/>
              <a:ext cx="1210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rgbClr val="660066"/>
                  </a:solidFill>
                </a:rPr>
                <a:t>needle-like</a:t>
              </a:r>
            </a:p>
          </p:txBody>
        </p:sp>
        <p:cxnSp>
          <p:nvCxnSpPr>
            <p:cNvPr id="39" name="Straight Arrow Connector 38"/>
            <p:cNvCxnSpPr>
              <a:stCxn id="38" idx="1"/>
              <a:endCxn id="37" idx="3"/>
            </p:cNvCxnSpPr>
            <p:nvPr/>
          </p:nvCxnSpPr>
          <p:spPr bwMode="auto">
            <a:xfrm flipH="1">
              <a:off x="1512186" y="2623066"/>
              <a:ext cx="5741584" cy="118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660066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41" name="Oval 40"/>
          <p:cNvSpPr>
            <a:spLocks noChangeAspect="1"/>
          </p:cNvSpPr>
          <p:nvPr/>
        </p:nvSpPr>
        <p:spPr bwMode="auto">
          <a:xfrm>
            <a:off x="7592474" y="2433673"/>
            <a:ext cx="187015" cy="18701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76791" y="4009647"/>
            <a:ext cx="7566723" cy="658385"/>
            <a:chOff x="359145" y="3635408"/>
            <a:chExt cx="6749351" cy="507201"/>
          </a:xfrm>
        </p:grpSpPr>
        <p:sp>
          <p:nvSpPr>
            <p:cNvPr id="33" name="TextBox 32"/>
            <p:cNvSpPr txBox="1"/>
            <p:nvPr/>
          </p:nvSpPr>
          <p:spPr>
            <a:xfrm>
              <a:off x="5273545" y="3635408"/>
              <a:ext cx="1834951" cy="497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chemeClr val="accent6"/>
                  </a:solidFill>
                </a:rPr>
                <a:t>randomly</a:t>
              </a:r>
              <a:br>
                <a:rPr lang="en-US" sz="1800">
                  <a:solidFill>
                    <a:schemeClr val="accent6"/>
                  </a:solidFill>
                </a:rPr>
              </a:br>
              <a:r>
                <a:rPr lang="en-US" sz="1800">
                  <a:solidFill>
                    <a:schemeClr val="accent6"/>
                  </a:solidFill>
                </a:rPr>
                <a:t>oriented object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9145" y="3644694"/>
              <a:ext cx="1211844" cy="497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chemeClr val="accent6"/>
                  </a:solidFill>
                </a:rPr>
                <a:t>axis-aligned object</a:t>
              </a:r>
            </a:p>
          </p:txBody>
        </p:sp>
        <p:cxnSp>
          <p:nvCxnSpPr>
            <p:cNvPr id="35" name="Straight Arrow Connector 34"/>
            <p:cNvCxnSpPr>
              <a:stCxn id="34" idx="3"/>
              <a:endCxn id="33" idx="1"/>
            </p:cNvCxnSpPr>
            <p:nvPr/>
          </p:nvCxnSpPr>
          <p:spPr bwMode="auto">
            <a:xfrm flipV="1">
              <a:off x="1570989" y="3884366"/>
              <a:ext cx="3702555" cy="928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9D0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cxnSp>
        <p:nvCxnSpPr>
          <p:cNvPr id="42" name="Straight Arrow Connector 41"/>
          <p:cNvCxnSpPr/>
          <p:nvPr/>
        </p:nvCxnSpPr>
        <p:spPr bwMode="auto">
          <a:xfrm>
            <a:off x="3914110" y="2488758"/>
            <a:ext cx="0" cy="36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rot="5400000">
            <a:off x="1937554" y="3321852"/>
            <a:ext cx="0" cy="5270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16200000">
            <a:off x="1151647" y="3320671"/>
            <a:ext cx="0" cy="5270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>
            <a:off x="2225010" y="2380808"/>
            <a:ext cx="0" cy="36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Oval 49"/>
          <p:cNvSpPr/>
          <p:nvPr/>
        </p:nvSpPr>
        <p:spPr bwMode="auto">
          <a:xfrm>
            <a:off x="850901" y="278765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 rot="16200000">
            <a:off x="4019551" y="278130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 rot="16200000">
            <a:off x="2470151" y="2660650"/>
            <a:ext cx="457200" cy="457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 rot="20400000">
            <a:off x="2571752" y="5460999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 rot="18900000">
            <a:off x="4102101" y="5499099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793751" y="548005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0461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Dart orientation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0">
              <a:buNone/>
            </a:pPr>
            <a:r>
              <a:rPr lang="en-US" sz="1600"/>
              <a:t>Conclusion</a:t>
            </a:r>
          </a:p>
          <a:p>
            <a:r>
              <a:rPr lang="en-US" sz="1600"/>
              <a:t>(d choose k) orthogonal flats </a:t>
            </a:r>
            <a:br>
              <a:rPr lang="en-US" sz="1600"/>
            </a:br>
            <a:r>
              <a:rPr lang="en-US" sz="1600"/>
              <a:t>deterministically ≈ randomly</a:t>
            </a:r>
          </a:p>
          <a:p>
            <a:pPr lvl="1"/>
            <a:r>
              <a:rPr lang="en-US" sz="1600"/>
              <a:t>perhaps because we used so many samples.</a:t>
            </a:r>
          </a:p>
          <a:p>
            <a:pPr lvl="1"/>
            <a:r>
              <a:rPr lang="en-US" sz="1600"/>
              <a:t>random simpler?</a:t>
            </a:r>
          </a:p>
          <a:p>
            <a:r>
              <a:rPr lang="en-US" sz="1600"/>
              <a:t>axis-aligned provides </a:t>
            </a:r>
          </a:p>
          <a:p>
            <a:pPr lvl="1"/>
            <a:r>
              <a:rPr lang="en-US" sz="1400"/>
              <a:t>good quality answers</a:t>
            </a:r>
          </a:p>
          <a:p>
            <a:pPr lvl="1"/>
            <a:r>
              <a:rPr lang="en-US" sz="1400"/>
              <a:t>simple, fast, through parameter substitution</a:t>
            </a:r>
          </a:p>
          <a:p>
            <a:pPr marL="171450" indent="0">
              <a:buNone/>
            </a:pPr>
            <a:r>
              <a:rPr lang="en-US" sz="1600">
                <a:solidFill>
                  <a:srgbClr val="009D00"/>
                </a:solidFill>
              </a:rPr>
              <a:t>Use random-axis orientations, of independent flats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339179" y="4489549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16200000" flipV="1">
            <a:off x="2726311" y="4052079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6197719" y="4532050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16200000" flipV="1">
            <a:off x="6584851" y="4094580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230186" y="4811132"/>
            <a:ext cx="47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21370" y="4102657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55224" y="4865844"/>
            <a:ext cx="905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p=1/2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35685" y="4151263"/>
            <a:ext cx="905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p=1/2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87155" y="4792341"/>
            <a:ext cx="35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≈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9950" y="4432300"/>
            <a:ext cx="138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deterministic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84700" y="434975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random</a:t>
            </a:r>
          </a:p>
        </p:txBody>
      </p:sp>
    </p:spTree>
    <p:extLst>
      <p:ext uri="{BB962C8B-B14F-4D97-AF65-F5344CB8AC3E}">
        <p14:creationId xmlns:p14="http://schemas.microsoft.com/office/powerpoint/2010/main" val="30285165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0">
              <a:buNone/>
            </a:pPr>
            <a:r>
              <a:rPr lang="en-US"/>
              <a:t>Application 1 of 3</a:t>
            </a:r>
          </a:p>
          <a:p>
            <a:pPr marL="171450" indent="0">
              <a:buNone/>
            </a:pPr>
            <a:r>
              <a:rPr lang="en-US"/>
              <a:t>  Volume Estimation </a:t>
            </a:r>
          </a:p>
          <a:p>
            <a:pPr marL="171450" indent="0">
              <a:buNone/>
            </a:pPr>
            <a:r>
              <a:rPr lang="en-US"/>
              <a:t>	LHS patterns</a:t>
            </a:r>
          </a:p>
          <a:p>
            <a:pPr marL="171450" indent="0">
              <a:buNone/>
            </a:pPr>
            <a:r>
              <a:rPr lang="en-US"/>
              <a:t>	More interesting functions</a:t>
            </a:r>
          </a:p>
        </p:txBody>
      </p:sp>
    </p:spTree>
    <p:extLst>
      <p:ext uri="{BB962C8B-B14F-4D97-AF65-F5344CB8AC3E}">
        <p14:creationId xmlns:p14="http://schemas.microsoft.com/office/powerpoint/2010/main" val="16225975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386" y="188062"/>
            <a:ext cx="7772400" cy="1014412"/>
          </a:xfrm>
        </p:spPr>
        <p:txBody>
          <a:bodyPr/>
          <a:lstStyle/>
          <a:p>
            <a:r>
              <a:rPr lang="en-US"/>
              <a:t>Volume Estimation Speedup</a:t>
            </a:r>
            <a:br>
              <a:rPr lang="en-US"/>
            </a:br>
            <a:r>
              <a:rPr lang="en-US"/>
              <a:t>3-d ball, simple analytic</a:t>
            </a:r>
          </a:p>
        </p:txBody>
      </p:sp>
      <p:pic>
        <p:nvPicPr>
          <p:cNvPr id="5" name="Picture 4" descr="sphere_error_M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1" y="1356732"/>
            <a:ext cx="3454696" cy="2194560"/>
          </a:xfrm>
          <a:prstGeom prst="rect">
            <a:avLst/>
          </a:prstGeom>
        </p:spPr>
      </p:pic>
      <p:pic>
        <p:nvPicPr>
          <p:cNvPr id="6" name="Picture 5" descr="sphere_error_LH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482" y="1294781"/>
            <a:ext cx="3460037" cy="2194560"/>
          </a:xfrm>
          <a:prstGeom prst="rect">
            <a:avLst/>
          </a:prstGeom>
        </p:spPr>
      </p:pic>
      <p:pic>
        <p:nvPicPr>
          <p:cNvPr id="7" name="Picture 6" descr="sphere_line_d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757" y="3109948"/>
            <a:ext cx="1753243" cy="1828800"/>
          </a:xfrm>
          <a:prstGeom prst="rect">
            <a:avLst/>
          </a:prstGeom>
        </p:spPr>
      </p:pic>
      <p:pic>
        <p:nvPicPr>
          <p:cNvPr id="8" name="Picture 7" descr="sphere_plane_dar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392" y="5029200"/>
            <a:ext cx="1753242" cy="1828800"/>
          </a:xfrm>
          <a:prstGeom prst="rect">
            <a:avLst/>
          </a:prstGeom>
        </p:spPr>
      </p:pic>
      <p:pic>
        <p:nvPicPr>
          <p:cNvPr id="9" name="Picture 8" descr="sphere_point_dar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403" y="1164685"/>
            <a:ext cx="1754597" cy="182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06732" y="2546195"/>
            <a:ext cx="5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0-d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87425" y="4519961"/>
            <a:ext cx="5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1-d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91143" y="6264507"/>
            <a:ext cx="5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2-d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0" y="4235527"/>
            <a:ext cx="5775093" cy="22445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9415" y="3488473"/>
            <a:ext cx="6951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Algorithm: average lengths of lines (area of planes) inside sphere.</a:t>
            </a:r>
          </a:p>
          <a:p>
            <a:r>
              <a:rPr lang="en-US" sz="2000"/>
              <a:t>Why did this work so well?</a:t>
            </a:r>
          </a:p>
        </p:txBody>
      </p:sp>
    </p:spTree>
    <p:extLst>
      <p:ext uri="{BB962C8B-B14F-4D97-AF65-F5344CB8AC3E}">
        <p14:creationId xmlns:p14="http://schemas.microsoft.com/office/powerpoint/2010/main" val="12296055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1981200" y="6283325"/>
            <a:ext cx="5180013" cy="498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900" dirty="0">
                <a:solidFill>
                  <a:srgbClr val="000000"/>
                </a:solidFill>
                <a:latin typeface="Helvetica" pitchFamily="34" charset="0"/>
              </a:rPr>
              <a:t>Sandia is a multiprogram laboratory operated by Sandia Corporation, a Lockheed Martin Company,</a:t>
            </a:r>
            <a:br>
              <a:rPr lang="en-US" sz="900" dirty="0">
                <a:solidFill>
                  <a:srgbClr val="000000"/>
                </a:solidFill>
                <a:latin typeface="Helvetica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Helvetica" pitchFamily="34" charset="0"/>
              </a:rPr>
              <a:t>for the United States Department of Energy’s National Nuclear Security Administration</a:t>
            </a:r>
            <a:br>
              <a:rPr lang="en-US" sz="900" dirty="0">
                <a:solidFill>
                  <a:srgbClr val="000000"/>
                </a:solidFill>
                <a:latin typeface="Helvetica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Helvetica" pitchFamily="34" charset="0"/>
              </a:rPr>
              <a:t> under contract DE-AC04-94AL85000.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0700" y="4392034"/>
            <a:ext cx="8070850" cy="1763120"/>
          </a:xfrm>
          <a:noFill/>
          <a:ln/>
        </p:spPr>
        <p:txBody>
          <a:bodyPr/>
          <a:lstStyle/>
          <a:p>
            <a:pPr marL="342900" indent="-171450">
              <a:lnSpc>
                <a:spcPct val="80000"/>
              </a:lnSpc>
            </a:pPr>
            <a:endParaRPr lang="en-US" sz="1600" dirty="0" smtClean="0">
              <a:solidFill>
                <a:schemeClr val="accent2"/>
              </a:solidFill>
            </a:endParaRPr>
          </a:p>
          <a:p>
            <a:pPr marL="342900" indent="-171450">
              <a:lnSpc>
                <a:spcPct val="80000"/>
              </a:lnSpc>
            </a:pPr>
            <a:r>
              <a:rPr lang="en-US" sz="1600" dirty="0" smtClean="0">
                <a:solidFill>
                  <a:schemeClr val="tx2"/>
                </a:solidFill>
              </a:rPr>
              <a:t>SIAM UQ14, MS17, talk 3</a:t>
            </a:r>
          </a:p>
          <a:p>
            <a:pPr marL="342900" indent="-171450">
              <a:lnSpc>
                <a:spcPct val="80000"/>
              </a:lnSpc>
            </a:pPr>
            <a:r>
              <a:rPr lang="en-US" sz="1600" dirty="0" smtClean="0">
                <a:solidFill>
                  <a:schemeClr val="tx2"/>
                </a:solidFill>
              </a:rPr>
              <a:t>30 March 2014, 5:30-5:55pm</a:t>
            </a:r>
          </a:p>
          <a:p>
            <a:pPr marL="342900" indent="-171450">
              <a:lnSpc>
                <a:spcPct val="80000"/>
              </a:lnSpc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342900" indent="-171450">
              <a:lnSpc>
                <a:spcPct val="80000"/>
              </a:lnSpc>
            </a:pPr>
            <a:r>
              <a:rPr lang="en-US" sz="1600" dirty="0" smtClean="0">
                <a:solidFill>
                  <a:schemeClr val="tx2"/>
                </a:solidFill>
              </a:rPr>
              <a:t>Speaker: Scott </a:t>
            </a:r>
            <a:r>
              <a:rPr lang="en-US" sz="1600" dirty="0">
                <a:solidFill>
                  <a:schemeClr val="tx2"/>
                </a:solidFill>
              </a:rPr>
              <a:t>A. </a:t>
            </a:r>
            <a:r>
              <a:rPr lang="en-US" sz="1600" dirty="0" smtClean="0">
                <a:solidFill>
                  <a:schemeClr val="tx2"/>
                </a:solidFill>
              </a:rPr>
              <a:t>Mitchell</a:t>
            </a:r>
            <a:r>
              <a:rPr lang="en-US" sz="1600" dirty="0">
                <a:solidFill>
                  <a:schemeClr val="tx2"/>
                </a:solidFill>
              </a:rPr>
              <a:t/>
            </a:r>
            <a:br>
              <a:rPr lang="en-US" sz="1600" dirty="0">
                <a:solidFill>
                  <a:schemeClr val="tx2"/>
                </a:solidFill>
              </a:rPr>
            </a:br>
            <a:endParaRPr lang="en-US" sz="1600" dirty="0">
              <a:solidFill>
                <a:schemeClr val="accent6"/>
              </a:solidFill>
            </a:endParaRPr>
          </a:p>
        </p:txBody>
      </p:sp>
      <p:pic>
        <p:nvPicPr>
          <p:cNvPr id="4101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324600"/>
            <a:ext cx="1104900" cy="44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106" name="Picture 10" descr="NNSAlogo041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43650"/>
            <a:ext cx="914400" cy="333375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7455" y="3319437"/>
            <a:ext cx="8801238" cy="1015835"/>
          </a:xfrm>
          <a:noFill/>
          <a:ln/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Helvetica" pitchFamily="34" charset="0"/>
              </a:rPr>
              <a:t>Exploring High Dimensional Spaces </a:t>
            </a:r>
            <a:br>
              <a:rPr lang="en-US" sz="2400" dirty="0">
                <a:solidFill>
                  <a:schemeClr val="tx1"/>
                </a:solidFill>
                <a:latin typeface="Helvetica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Helvetica" pitchFamily="34" charset="0"/>
              </a:rPr>
              <a:t>with Hyperplane Sampling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474625" y="1897718"/>
            <a:ext cx="612861" cy="53165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15" y="195927"/>
            <a:ext cx="8256593" cy="286177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618182" y="887138"/>
            <a:ext cx="3453590" cy="1926338"/>
            <a:chOff x="5424699" y="2789173"/>
            <a:chExt cx="3453590" cy="1926338"/>
          </a:xfrm>
        </p:grpSpPr>
        <p:sp>
          <p:nvSpPr>
            <p:cNvPr id="23" name="TextBox 22"/>
            <p:cNvSpPr txBox="1"/>
            <p:nvPr/>
          </p:nvSpPr>
          <p:spPr>
            <a:xfrm>
              <a:off x="5424699" y="2789173"/>
              <a:ext cx="34535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Appeared in journal</a:t>
              </a:r>
            </a:p>
            <a:p>
              <a:r>
                <a:rPr lang="en-US" sz="2000"/>
                <a:t>ACM Transactions on Graphics</a:t>
              </a:r>
            </a:p>
            <a:p>
              <a:r>
                <a:rPr lang="en-US" sz="2000"/>
                <a:t>January 2014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28115" y="3839211"/>
              <a:ext cx="3162300" cy="876300"/>
            </a:xfrm>
            <a:prstGeom prst="rect">
              <a:avLst/>
            </a:prstGeom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2550"/>
            <a:ext cx="7772400" cy="1212850"/>
          </a:xfrm>
        </p:spPr>
        <p:txBody>
          <a:bodyPr/>
          <a:lstStyle/>
          <a:p>
            <a:r>
              <a:rPr lang="en-US"/>
              <a:t>Volume Estimation Speedup</a:t>
            </a:r>
            <a:br>
              <a:rPr lang="en-US"/>
            </a:br>
            <a:r>
              <a:rPr lang="en-US"/>
              <a:t>Circular Parabola</a:t>
            </a:r>
          </a:p>
        </p:txBody>
      </p:sp>
      <p:pic>
        <p:nvPicPr>
          <p:cNvPr id="5" name="Picture 4" descr="SA_CircParab_SpeedupFac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1297166"/>
            <a:ext cx="4762500" cy="4901890"/>
          </a:xfrm>
          <a:prstGeom prst="rect">
            <a:avLst/>
          </a:prstGeom>
        </p:spPr>
      </p:pic>
      <p:pic>
        <p:nvPicPr>
          <p:cNvPr id="4" name="Picture 3" descr="parabola-failure-reg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1479550"/>
            <a:ext cx="4298950" cy="4298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73900" y="1873250"/>
            <a:ext cx="1849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25B41E"/>
                </a:solidFill>
              </a:rPr>
              <a:t>i.e. 2d domain</a:t>
            </a:r>
          </a:p>
          <a:p>
            <a:r>
              <a:rPr lang="en-US" sz="1400">
                <a:solidFill>
                  <a:srgbClr val="25B41E"/>
                </a:solidFill>
              </a:rPr>
              <a:t>      1E-5 analytic value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3907161" y="3380109"/>
            <a:ext cx="1506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  speedup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4876800" y="3060700"/>
            <a:ext cx="0" cy="11049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500609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2550"/>
            <a:ext cx="7772400" cy="1212850"/>
          </a:xfrm>
        </p:spPr>
        <p:txBody>
          <a:bodyPr/>
          <a:lstStyle/>
          <a:p>
            <a:r>
              <a:rPr lang="en-US"/>
              <a:t>Volume Estimation Speedup</a:t>
            </a:r>
            <a:br>
              <a:rPr lang="en-US"/>
            </a:br>
            <a:r>
              <a:rPr lang="en-US"/>
              <a:t>Planar Cross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00" y="5965246"/>
            <a:ext cx="3707899" cy="7784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79850" y="6178550"/>
            <a:ext cx="2215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Estimate volume of y(x) &lt; 0</a:t>
            </a:r>
          </a:p>
        </p:txBody>
      </p:sp>
      <p:pic>
        <p:nvPicPr>
          <p:cNvPr id="5" name="Picture 4" descr="SA_PlanarCross_SpeedupFac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50" y="1296050"/>
            <a:ext cx="4754880" cy="4894048"/>
          </a:xfrm>
          <a:prstGeom prst="rect">
            <a:avLst/>
          </a:prstGeom>
        </p:spPr>
      </p:pic>
      <p:pic>
        <p:nvPicPr>
          <p:cNvPr id="6" name="Picture 5" descr="teaserLine-notitl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1460500"/>
            <a:ext cx="4297680" cy="43042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3750" y="2279650"/>
            <a:ext cx="1849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25B41E"/>
                </a:solidFill>
              </a:rPr>
              <a:t>i.e. 2d domain</a:t>
            </a:r>
          </a:p>
          <a:p>
            <a:r>
              <a:rPr lang="en-US" sz="1400">
                <a:solidFill>
                  <a:srgbClr val="25B41E"/>
                </a:solidFill>
              </a:rPr>
              <a:t>      1E-5 analytic value</a:t>
            </a:r>
          </a:p>
        </p:txBody>
      </p:sp>
    </p:spTree>
    <p:extLst>
      <p:ext uri="{BB962C8B-B14F-4D97-AF65-F5344CB8AC3E}">
        <p14:creationId xmlns:p14="http://schemas.microsoft.com/office/powerpoint/2010/main" val="22564375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0">
              <a:buNone/>
            </a:pPr>
            <a:r>
              <a:rPr lang="en-US"/>
              <a:t>Application 2 of 3</a:t>
            </a:r>
          </a:p>
          <a:p>
            <a:pPr marL="171450" indent="0">
              <a:buNone/>
            </a:pPr>
            <a:r>
              <a:rPr lang="en-US"/>
              <a:t>  Well-spaced points</a:t>
            </a:r>
          </a:p>
          <a:p>
            <a:pPr marL="171450" indent="0">
              <a:buNone/>
            </a:pPr>
            <a:r>
              <a:rPr lang="en-US"/>
              <a:t>  </a:t>
            </a:r>
          </a:p>
          <a:p>
            <a:pPr marL="171450" indent="0">
              <a:buNone/>
            </a:pPr>
            <a:r>
              <a:rPr lang="en-US"/>
              <a:t>  Use line sampling to generate a point sampling, </a:t>
            </a:r>
          </a:p>
          <a:p>
            <a:pPr marL="171450" indent="0">
              <a:buNone/>
            </a:pPr>
            <a:r>
              <a:rPr lang="en-US"/>
              <a:t>  of a type popular in Graphics texture mapping</a:t>
            </a:r>
          </a:p>
        </p:txBody>
      </p:sp>
    </p:spTree>
    <p:extLst>
      <p:ext uri="{BB962C8B-B14F-4D97-AF65-F5344CB8AC3E}">
        <p14:creationId xmlns:p14="http://schemas.microsoft.com/office/powerpoint/2010/main" val="10769844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Maximal Poisson-Disk Sampling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151467"/>
            <a:ext cx="7772400" cy="4572000"/>
          </a:xfrm>
        </p:spPr>
        <p:txBody>
          <a:bodyPr/>
          <a:lstStyle/>
          <a:p>
            <a:r>
              <a:rPr lang="en-US" dirty="0" smtClean="0"/>
              <a:t>Defined as the limit distribution of a statistical “dart-throwing” process</a:t>
            </a:r>
          </a:p>
          <a:p>
            <a:pPr lvl="1"/>
            <a:r>
              <a:rPr lang="en-US" sz="2000" dirty="0"/>
              <a:t>Random disks arive with Poisson-distributed arrival times, equivalent to random arrival order:</a:t>
            </a:r>
            <a:endParaRPr lang="en-US" sz="2000" dirty="0" smtClean="0"/>
          </a:p>
        </p:txBody>
      </p:sp>
      <p:sp>
        <p:nvSpPr>
          <p:cNvPr id="5" name="Rectangle 4"/>
          <p:cNvSpPr/>
          <p:nvPr/>
        </p:nvSpPr>
        <p:spPr bwMode="auto">
          <a:xfrm>
            <a:off x="5528733" y="3327400"/>
            <a:ext cx="2743200" cy="2743200"/>
          </a:xfrm>
          <a:prstGeom prst="rect">
            <a:avLst/>
          </a:prstGeom>
          <a:solidFill>
            <a:srgbClr val="FFFF00">
              <a:alpha val="1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47808" y="3616326"/>
            <a:ext cx="914400" cy="914400"/>
            <a:chOff x="1014942" y="4818592"/>
            <a:chExt cx="914400" cy="914400"/>
          </a:xfrm>
        </p:grpSpPr>
        <p:sp>
          <p:nvSpPr>
            <p:cNvPr id="7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92208" y="5394326"/>
            <a:ext cx="914400" cy="914400"/>
            <a:chOff x="1014942" y="4818592"/>
            <a:chExt cx="914400" cy="914400"/>
          </a:xfrm>
        </p:grpSpPr>
        <p:sp>
          <p:nvSpPr>
            <p:cNvPr id="14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42541" y="4954059"/>
            <a:ext cx="914400" cy="914400"/>
            <a:chOff x="1014942" y="4818592"/>
            <a:chExt cx="914400" cy="914400"/>
          </a:xfrm>
        </p:grpSpPr>
        <p:sp>
          <p:nvSpPr>
            <p:cNvPr id="17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69542" y="3599393"/>
            <a:ext cx="914400" cy="914400"/>
            <a:chOff x="1014942" y="4818592"/>
            <a:chExt cx="914400" cy="914400"/>
          </a:xfrm>
        </p:grpSpPr>
        <p:sp>
          <p:nvSpPr>
            <p:cNvPr id="20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20405" y="4260201"/>
            <a:ext cx="1387929" cy="760504"/>
            <a:chOff x="6020405" y="3879201"/>
            <a:chExt cx="1387929" cy="760504"/>
          </a:xfrm>
        </p:grpSpPr>
        <p:sp>
          <p:nvSpPr>
            <p:cNvPr id="25" name="Freeform 24"/>
            <p:cNvSpPr/>
            <p:nvPr/>
          </p:nvSpPr>
          <p:spPr bwMode="auto">
            <a:xfrm>
              <a:off x="6020405" y="3879201"/>
              <a:ext cx="1387929" cy="760504"/>
            </a:xfrm>
            <a:custGeom>
              <a:avLst/>
              <a:gdLst>
                <a:gd name="connsiteX0" fmla="*/ 624342 w 881517"/>
                <a:gd name="connsiteY0" fmla="*/ 517115 h 760504"/>
                <a:gd name="connsiteX1" fmla="*/ 695779 w 881517"/>
                <a:gd name="connsiteY1" fmla="*/ 464728 h 760504"/>
                <a:gd name="connsiteX2" fmla="*/ 757692 w 881517"/>
                <a:gd name="connsiteY2" fmla="*/ 412340 h 760504"/>
                <a:gd name="connsiteX3" fmla="*/ 771979 w 881517"/>
                <a:gd name="connsiteY3" fmla="*/ 402815 h 760504"/>
                <a:gd name="connsiteX4" fmla="*/ 786267 w 881517"/>
                <a:gd name="connsiteY4" fmla="*/ 398053 h 760504"/>
                <a:gd name="connsiteX5" fmla="*/ 795792 w 881517"/>
                <a:gd name="connsiteY5" fmla="*/ 383765 h 760504"/>
                <a:gd name="connsiteX6" fmla="*/ 800554 w 881517"/>
                <a:gd name="connsiteY6" fmla="*/ 364715 h 760504"/>
                <a:gd name="connsiteX7" fmla="*/ 805317 w 881517"/>
                <a:gd name="connsiteY7" fmla="*/ 340903 h 760504"/>
                <a:gd name="connsiteX8" fmla="*/ 824367 w 881517"/>
                <a:gd name="connsiteY8" fmla="*/ 312328 h 760504"/>
                <a:gd name="connsiteX9" fmla="*/ 829129 w 881517"/>
                <a:gd name="connsiteY9" fmla="*/ 298040 h 760504"/>
                <a:gd name="connsiteX10" fmla="*/ 857704 w 881517"/>
                <a:gd name="connsiteY10" fmla="*/ 264703 h 760504"/>
                <a:gd name="connsiteX11" fmla="*/ 876754 w 881517"/>
                <a:gd name="connsiteY11" fmla="*/ 188503 h 760504"/>
                <a:gd name="connsiteX12" fmla="*/ 881517 w 881517"/>
                <a:gd name="connsiteY12" fmla="*/ 174215 h 760504"/>
                <a:gd name="connsiteX13" fmla="*/ 876754 w 881517"/>
                <a:gd name="connsiteY13" fmla="*/ 145640 h 760504"/>
                <a:gd name="connsiteX14" fmla="*/ 857704 w 881517"/>
                <a:gd name="connsiteY14" fmla="*/ 117065 h 760504"/>
                <a:gd name="connsiteX15" fmla="*/ 843417 w 881517"/>
                <a:gd name="connsiteY15" fmla="*/ 83728 h 760504"/>
                <a:gd name="connsiteX16" fmla="*/ 824367 w 881517"/>
                <a:gd name="connsiteY16" fmla="*/ 64678 h 760504"/>
                <a:gd name="connsiteX17" fmla="*/ 810079 w 881517"/>
                <a:gd name="connsiteY17" fmla="*/ 59915 h 760504"/>
                <a:gd name="connsiteX18" fmla="*/ 795792 w 881517"/>
                <a:gd name="connsiteY18" fmla="*/ 50390 h 760504"/>
                <a:gd name="connsiteX19" fmla="*/ 776742 w 881517"/>
                <a:gd name="connsiteY19" fmla="*/ 40865 h 760504"/>
                <a:gd name="connsiteX20" fmla="*/ 733879 w 881517"/>
                <a:gd name="connsiteY20" fmla="*/ 21815 h 760504"/>
                <a:gd name="connsiteX21" fmla="*/ 714829 w 881517"/>
                <a:gd name="connsiteY21" fmla="*/ 12290 h 760504"/>
                <a:gd name="connsiteX22" fmla="*/ 633867 w 881517"/>
                <a:gd name="connsiteY22" fmla="*/ 12290 h 760504"/>
                <a:gd name="connsiteX23" fmla="*/ 600529 w 881517"/>
                <a:gd name="connsiteY23" fmla="*/ 45628 h 760504"/>
                <a:gd name="connsiteX24" fmla="*/ 567192 w 881517"/>
                <a:gd name="connsiteY24" fmla="*/ 83728 h 760504"/>
                <a:gd name="connsiteX25" fmla="*/ 548142 w 881517"/>
                <a:gd name="connsiteY25" fmla="*/ 126590 h 760504"/>
                <a:gd name="connsiteX26" fmla="*/ 538617 w 881517"/>
                <a:gd name="connsiteY26" fmla="*/ 150403 h 760504"/>
                <a:gd name="connsiteX27" fmla="*/ 533854 w 881517"/>
                <a:gd name="connsiteY27" fmla="*/ 183740 h 760504"/>
                <a:gd name="connsiteX28" fmla="*/ 529092 w 881517"/>
                <a:gd name="connsiteY28" fmla="*/ 298040 h 760504"/>
                <a:gd name="connsiteX29" fmla="*/ 519567 w 881517"/>
                <a:gd name="connsiteY29" fmla="*/ 312328 h 760504"/>
                <a:gd name="connsiteX30" fmla="*/ 490992 w 881517"/>
                <a:gd name="connsiteY30" fmla="*/ 336140 h 760504"/>
                <a:gd name="connsiteX31" fmla="*/ 452892 w 881517"/>
                <a:gd name="connsiteY31" fmla="*/ 364715 h 760504"/>
                <a:gd name="connsiteX32" fmla="*/ 438604 w 881517"/>
                <a:gd name="connsiteY32" fmla="*/ 369478 h 760504"/>
                <a:gd name="connsiteX33" fmla="*/ 424317 w 881517"/>
                <a:gd name="connsiteY33" fmla="*/ 374240 h 760504"/>
                <a:gd name="connsiteX34" fmla="*/ 410029 w 881517"/>
                <a:gd name="connsiteY34" fmla="*/ 383765 h 760504"/>
                <a:gd name="connsiteX35" fmla="*/ 352879 w 881517"/>
                <a:gd name="connsiteY35" fmla="*/ 393290 h 760504"/>
                <a:gd name="connsiteX36" fmla="*/ 338592 w 881517"/>
                <a:gd name="connsiteY36" fmla="*/ 402815 h 760504"/>
                <a:gd name="connsiteX37" fmla="*/ 319542 w 881517"/>
                <a:gd name="connsiteY37" fmla="*/ 421865 h 760504"/>
                <a:gd name="connsiteX38" fmla="*/ 305254 w 881517"/>
                <a:gd name="connsiteY38" fmla="*/ 426628 h 760504"/>
                <a:gd name="connsiteX39" fmla="*/ 271917 w 881517"/>
                <a:gd name="connsiteY39" fmla="*/ 436153 h 760504"/>
                <a:gd name="connsiteX40" fmla="*/ 124279 w 881517"/>
                <a:gd name="connsiteY40" fmla="*/ 431390 h 760504"/>
                <a:gd name="connsiteX41" fmla="*/ 119517 w 881517"/>
                <a:gd name="connsiteY41" fmla="*/ 412340 h 760504"/>
                <a:gd name="connsiteX42" fmla="*/ 105229 w 881517"/>
                <a:gd name="connsiteY42" fmla="*/ 402815 h 760504"/>
                <a:gd name="connsiteX43" fmla="*/ 100467 w 881517"/>
                <a:gd name="connsiteY43" fmla="*/ 388528 h 760504"/>
                <a:gd name="connsiteX44" fmla="*/ 90942 w 881517"/>
                <a:gd name="connsiteY44" fmla="*/ 374240 h 760504"/>
                <a:gd name="connsiteX45" fmla="*/ 86179 w 881517"/>
                <a:gd name="connsiteY45" fmla="*/ 350428 h 760504"/>
                <a:gd name="connsiteX46" fmla="*/ 76654 w 881517"/>
                <a:gd name="connsiteY46" fmla="*/ 317090 h 760504"/>
                <a:gd name="connsiteX47" fmla="*/ 67129 w 881517"/>
                <a:gd name="connsiteY47" fmla="*/ 302803 h 760504"/>
                <a:gd name="connsiteX48" fmla="*/ 14742 w 881517"/>
                <a:gd name="connsiteY48" fmla="*/ 288515 h 760504"/>
                <a:gd name="connsiteX49" fmla="*/ 454 w 881517"/>
                <a:gd name="connsiteY49" fmla="*/ 293278 h 760504"/>
                <a:gd name="connsiteX50" fmla="*/ 29029 w 881517"/>
                <a:gd name="connsiteY50" fmla="*/ 379003 h 760504"/>
                <a:gd name="connsiteX51" fmla="*/ 43317 w 881517"/>
                <a:gd name="connsiteY51" fmla="*/ 383765 h 760504"/>
                <a:gd name="connsiteX52" fmla="*/ 52842 w 881517"/>
                <a:gd name="connsiteY52" fmla="*/ 402815 h 760504"/>
                <a:gd name="connsiteX53" fmla="*/ 57604 w 881517"/>
                <a:gd name="connsiteY53" fmla="*/ 417103 h 760504"/>
                <a:gd name="connsiteX54" fmla="*/ 67129 w 881517"/>
                <a:gd name="connsiteY54" fmla="*/ 431390 h 760504"/>
                <a:gd name="connsiteX55" fmla="*/ 62367 w 881517"/>
                <a:gd name="connsiteY55" fmla="*/ 536165 h 760504"/>
                <a:gd name="connsiteX56" fmla="*/ 48079 w 881517"/>
                <a:gd name="connsiteY56" fmla="*/ 555215 h 760504"/>
                <a:gd name="connsiteX57" fmla="*/ 38554 w 881517"/>
                <a:gd name="connsiteY57" fmla="*/ 588553 h 760504"/>
                <a:gd name="connsiteX58" fmla="*/ 43317 w 881517"/>
                <a:gd name="connsiteY58" fmla="*/ 602840 h 760504"/>
                <a:gd name="connsiteX59" fmla="*/ 71892 w 881517"/>
                <a:gd name="connsiteY59" fmla="*/ 650465 h 760504"/>
                <a:gd name="connsiteX60" fmla="*/ 86179 w 881517"/>
                <a:gd name="connsiteY60" fmla="*/ 664753 h 760504"/>
                <a:gd name="connsiteX61" fmla="*/ 119517 w 881517"/>
                <a:gd name="connsiteY61" fmla="*/ 679040 h 760504"/>
                <a:gd name="connsiteX62" fmla="*/ 229054 w 881517"/>
                <a:gd name="connsiteY62" fmla="*/ 674278 h 760504"/>
                <a:gd name="connsiteX63" fmla="*/ 252867 w 881517"/>
                <a:gd name="connsiteY63" fmla="*/ 669515 h 760504"/>
                <a:gd name="connsiteX64" fmla="*/ 271917 w 881517"/>
                <a:gd name="connsiteY64" fmla="*/ 655228 h 760504"/>
                <a:gd name="connsiteX65" fmla="*/ 300492 w 881517"/>
                <a:gd name="connsiteY65" fmla="*/ 640940 h 760504"/>
                <a:gd name="connsiteX66" fmla="*/ 333829 w 881517"/>
                <a:gd name="connsiteY66" fmla="*/ 650465 h 760504"/>
                <a:gd name="connsiteX67" fmla="*/ 348117 w 881517"/>
                <a:gd name="connsiteY67" fmla="*/ 655228 h 760504"/>
                <a:gd name="connsiteX68" fmla="*/ 376692 w 881517"/>
                <a:gd name="connsiteY68" fmla="*/ 683803 h 760504"/>
                <a:gd name="connsiteX69" fmla="*/ 395742 w 881517"/>
                <a:gd name="connsiteY69" fmla="*/ 717140 h 760504"/>
                <a:gd name="connsiteX70" fmla="*/ 400504 w 881517"/>
                <a:gd name="connsiteY70" fmla="*/ 731428 h 760504"/>
                <a:gd name="connsiteX71" fmla="*/ 405267 w 881517"/>
                <a:gd name="connsiteY71" fmla="*/ 750478 h 760504"/>
                <a:gd name="connsiteX72" fmla="*/ 419554 w 881517"/>
                <a:gd name="connsiteY72" fmla="*/ 755240 h 760504"/>
                <a:gd name="connsiteX73" fmla="*/ 438604 w 881517"/>
                <a:gd name="connsiteY73" fmla="*/ 745715 h 760504"/>
                <a:gd name="connsiteX74" fmla="*/ 457654 w 881517"/>
                <a:gd name="connsiteY74" fmla="*/ 740953 h 760504"/>
                <a:gd name="connsiteX75" fmla="*/ 471942 w 881517"/>
                <a:gd name="connsiteY75" fmla="*/ 736190 h 760504"/>
                <a:gd name="connsiteX76" fmla="*/ 548142 w 881517"/>
                <a:gd name="connsiteY76" fmla="*/ 740953 h 760504"/>
                <a:gd name="connsiteX77" fmla="*/ 529092 w 881517"/>
                <a:gd name="connsiteY77" fmla="*/ 631415 h 760504"/>
                <a:gd name="connsiteX78" fmla="*/ 514804 w 881517"/>
                <a:gd name="connsiteY78" fmla="*/ 626653 h 760504"/>
                <a:gd name="connsiteX79" fmla="*/ 490992 w 881517"/>
                <a:gd name="connsiteY79" fmla="*/ 588553 h 760504"/>
                <a:gd name="connsiteX80" fmla="*/ 481467 w 881517"/>
                <a:gd name="connsiteY80" fmla="*/ 569503 h 760504"/>
                <a:gd name="connsiteX81" fmla="*/ 486229 w 881517"/>
                <a:gd name="connsiteY81" fmla="*/ 536165 h 760504"/>
                <a:gd name="connsiteX82" fmla="*/ 514804 w 881517"/>
                <a:gd name="connsiteY82" fmla="*/ 521878 h 760504"/>
                <a:gd name="connsiteX83" fmla="*/ 624342 w 881517"/>
                <a:gd name="connsiteY83" fmla="*/ 517115 h 76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881517" h="760504">
                  <a:moveTo>
                    <a:pt x="624342" y="517115"/>
                  </a:moveTo>
                  <a:cubicBezTo>
                    <a:pt x="654504" y="507590"/>
                    <a:pt x="673237" y="483802"/>
                    <a:pt x="695779" y="464728"/>
                  </a:cubicBezTo>
                  <a:cubicBezTo>
                    <a:pt x="716417" y="447265"/>
                    <a:pt x="735198" y="427336"/>
                    <a:pt x="757692" y="412340"/>
                  </a:cubicBezTo>
                  <a:cubicBezTo>
                    <a:pt x="762454" y="409165"/>
                    <a:pt x="766860" y="405375"/>
                    <a:pt x="771979" y="402815"/>
                  </a:cubicBezTo>
                  <a:cubicBezTo>
                    <a:pt x="776469" y="400570"/>
                    <a:pt x="781504" y="399640"/>
                    <a:pt x="786267" y="398053"/>
                  </a:cubicBezTo>
                  <a:cubicBezTo>
                    <a:pt x="789442" y="393290"/>
                    <a:pt x="793537" y="389026"/>
                    <a:pt x="795792" y="383765"/>
                  </a:cubicBezTo>
                  <a:cubicBezTo>
                    <a:pt x="798370" y="377749"/>
                    <a:pt x="799134" y="371105"/>
                    <a:pt x="800554" y="364715"/>
                  </a:cubicBezTo>
                  <a:cubicBezTo>
                    <a:pt x="802310" y="356813"/>
                    <a:pt x="801967" y="348272"/>
                    <a:pt x="805317" y="340903"/>
                  </a:cubicBezTo>
                  <a:cubicBezTo>
                    <a:pt x="810054" y="330482"/>
                    <a:pt x="824367" y="312328"/>
                    <a:pt x="824367" y="312328"/>
                  </a:cubicBezTo>
                  <a:cubicBezTo>
                    <a:pt x="825954" y="307565"/>
                    <a:pt x="825915" y="301897"/>
                    <a:pt x="829129" y="298040"/>
                  </a:cubicBezTo>
                  <a:cubicBezTo>
                    <a:pt x="849940" y="273067"/>
                    <a:pt x="848135" y="296601"/>
                    <a:pt x="857704" y="264703"/>
                  </a:cubicBezTo>
                  <a:cubicBezTo>
                    <a:pt x="865227" y="239625"/>
                    <a:pt x="868474" y="213341"/>
                    <a:pt x="876754" y="188503"/>
                  </a:cubicBezTo>
                  <a:lnTo>
                    <a:pt x="881517" y="174215"/>
                  </a:lnTo>
                  <a:cubicBezTo>
                    <a:pt x="879929" y="164690"/>
                    <a:pt x="880468" y="154554"/>
                    <a:pt x="876754" y="145640"/>
                  </a:cubicBezTo>
                  <a:cubicBezTo>
                    <a:pt x="872351" y="135073"/>
                    <a:pt x="857704" y="117065"/>
                    <a:pt x="857704" y="117065"/>
                  </a:cubicBezTo>
                  <a:cubicBezTo>
                    <a:pt x="854026" y="106029"/>
                    <a:pt x="850480" y="93145"/>
                    <a:pt x="843417" y="83728"/>
                  </a:cubicBezTo>
                  <a:cubicBezTo>
                    <a:pt x="838029" y="76544"/>
                    <a:pt x="831675" y="69898"/>
                    <a:pt x="824367" y="64678"/>
                  </a:cubicBezTo>
                  <a:cubicBezTo>
                    <a:pt x="820282" y="61760"/>
                    <a:pt x="814569" y="62160"/>
                    <a:pt x="810079" y="59915"/>
                  </a:cubicBezTo>
                  <a:cubicBezTo>
                    <a:pt x="804960" y="57355"/>
                    <a:pt x="800762" y="53230"/>
                    <a:pt x="795792" y="50390"/>
                  </a:cubicBezTo>
                  <a:cubicBezTo>
                    <a:pt x="789628" y="46868"/>
                    <a:pt x="782762" y="44628"/>
                    <a:pt x="776742" y="40865"/>
                  </a:cubicBezTo>
                  <a:cubicBezTo>
                    <a:pt x="743709" y="20220"/>
                    <a:pt x="773132" y="29666"/>
                    <a:pt x="733879" y="21815"/>
                  </a:cubicBezTo>
                  <a:cubicBezTo>
                    <a:pt x="727529" y="18640"/>
                    <a:pt x="721355" y="15087"/>
                    <a:pt x="714829" y="12290"/>
                  </a:cubicBezTo>
                  <a:cubicBezTo>
                    <a:pt x="686153" y="0"/>
                    <a:pt x="675593" y="9310"/>
                    <a:pt x="633867" y="12290"/>
                  </a:cubicBezTo>
                  <a:cubicBezTo>
                    <a:pt x="622754" y="23403"/>
                    <a:pt x="610347" y="33356"/>
                    <a:pt x="600529" y="45628"/>
                  </a:cubicBezTo>
                  <a:cubicBezTo>
                    <a:pt x="577272" y="74699"/>
                    <a:pt x="588666" y="62252"/>
                    <a:pt x="567192" y="83728"/>
                  </a:cubicBezTo>
                  <a:cubicBezTo>
                    <a:pt x="538951" y="154330"/>
                    <a:pt x="574844" y="66510"/>
                    <a:pt x="548142" y="126590"/>
                  </a:cubicBezTo>
                  <a:cubicBezTo>
                    <a:pt x="544670" y="134402"/>
                    <a:pt x="541792" y="142465"/>
                    <a:pt x="538617" y="150403"/>
                  </a:cubicBezTo>
                  <a:cubicBezTo>
                    <a:pt x="537029" y="161515"/>
                    <a:pt x="534577" y="172538"/>
                    <a:pt x="533854" y="183740"/>
                  </a:cubicBezTo>
                  <a:cubicBezTo>
                    <a:pt x="531399" y="221794"/>
                    <a:pt x="533303" y="260140"/>
                    <a:pt x="529092" y="298040"/>
                  </a:cubicBezTo>
                  <a:cubicBezTo>
                    <a:pt x="528460" y="303729"/>
                    <a:pt x="523231" y="307931"/>
                    <a:pt x="519567" y="312328"/>
                  </a:cubicBezTo>
                  <a:cubicBezTo>
                    <a:pt x="508110" y="326077"/>
                    <a:pt x="505038" y="326776"/>
                    <a:pt x="490992" y="336140"/>
                  </a:cubicBezTo>
                  <a:cubicBezTo>
                    <a:pt x="476977" y="364170"/>
                    <a:pt x="488202" y="352945"/>
                    <a:pt x="452892" y="364715"/>
                  </a:cubicBezTo>
                  <a:lnTo>
                    <a:pt x="438604" y="369478"/>
                  </a:lnTo>
                  <a:lnTo>
                    <a:pt x="424317" y="374240"/>
                  </a:lnTo>
                  <a:cubicBezTo>
                    <a:pt x="419554" y="377415"/>
                    <a:pt x="415290" y="381510"/>
                    <a:pt x="410029" y="383765"/>
                  </a:cubicBezTo>
                  <a:cubicBezTo>
                    <a:pt x="397069" y="389319"/>
                    <a:pt x="361287" y="392239"/>
                    <a:pt x="352879" y="393290"/>
                  </a:cubicBezTo>
                  <a:cubicBezTo>
                    <a:pt x="348117" y="396465"/>
                    <a:pt x="342938" y="399090"/>
                    <a:pt x="338592" y="402815"/>
                  </a:cubicBezTo>
                  <a:cubicBezTo>
                    <a:pt x="331774" y="408659"/>
                    <a:pt x="326850" y="416645"/>
                    <a:pt x="319542" y="421865"/>
                  </a:cubicBezTo>
                  <a:cubicBezTo>
                    <a:pt x="315457" y="424783"/>
                    <a:pt x="310081" y="425249"/>
                    <a:pt x="305254" y="426628"/>
                  </a:cubicBezTo>
                  <a:cubicBezTo>
                    <a:pt x="263402" y="438586"/>
                    <a:pt x="306166" y="424735"/>
                    <a:pt x="271917" y="436153"/>
                  </a:cubicBezTo>
                  <a:lnTo>
                    <a:pt x="124279" y="431390"/>
                  </a:lnTo>
                  <a:cubicBezTo>
                    <a:pt x="117812" y="430380"/>
                    <a:pt x="123148" y="417786"/>
                    <a:pt x="119517" y="412340"/>
                  </a:cubicBezTo>
                  <a:cubicBezTo>
                    <a:pt x="116342" y="407577"/>
                    <a:pt x="109992" y="405990"/>
                    <a:pt x="105229" y="402815"/>
                  </a:cubicBezTo>
                  <a:cubicBezTo>
                    <a:pt x="103642" y="398053"/>
                    <a:pt x="102712" y="393018"/>
                    <a:pt x="100467" y="388528"/>
                  </a:cubicBezTo>
                  <a:cubicBezTo>
                    <a:pt x="97907" y="383408"/>
                    <a:pt x="92952" y="379599"/>
                    <a:pt x="90942" y="374240"/>
                  </a:cubicBezTo>
                  <a:cubicBezTo>
                    <a:pt x="88100" y="366661"/>
                    <a:pt x="87935" y="358330"/>
                    <a:pt x="86179" y="350428"/>
                  </a:cubicBezTo>
                  <a:cubicBezTo>
                    <a:pt x="84957" y="344930"/>
                    <a:pt x="79838" y="323457"/>
                    <a:pt x="76654" y="317090"/>
                  </a:cubicBezTo>
                  <a:cubicBezTo>
                    <a:pt x="74094" y="311971"/>
                    <a:pt x="71983" y="305836"/>
                    <a:pt x="67129" y="302803"/>
                  </a:cubicBezTo>
                  <a:cubicBezTo>
                    <a:pt x="55756" y="295695"/>
                    <a:pt x="28339" y="291235"/>
                    <a:pt x="14742" y="288515"/>
                  </a:cubicBezTo>
                  <a:cubicBezTo>
                    <a:pt x="9979" y="290103"/>
                    <a:pt x="839" y="288272"/>
                    <a:pt x="454" y="293278"/>
                  </a:cubicBezTo>
                  <a:cubicBezTo>
                    <a:pt x="0" y="299184"/>
                    <a:pt x="6297" y="371427"/>
                    <a:pt x="29029" y="379003"/>
                  </a:cubicBezTo>
                  <a:lnTo>
                    <a:pt x="43317" y="383765"/>
                  </a:lnTo>
                  <a:cubicBezTo>
                    <a:pt x="46492" y="390115"/>
                    <a:pt x="50045" y="396289"/>
                    <a:pt x="52842" y="402815"/>
                  </a:cubicBezTo>
                  <a:cubicBezTo>
                    <a:pt x="54819" y="407429"/>
                    <a:pt x="55359" y="412613"/>
                    <a:pt x="57604" y="417103"/>
                  </a:cubicBezTo>
                  <a:cubicBezTo>
                    <a:pt x="60164" y="422222"/>
                    <a:pt x="63954" y="426628"/>
                    <a:pt x="67129" y="431390"/>
                  </a:cubicBezTo>
                  <a:cubicBezTo>
                    <a:pt x="65542" y="466315"/>
                    <a:pt x="67683" y="501610"/>
                    <a:pt x="62367" y="536165"/>
                  </a:cubicBezTo>
                  <a:cubicBezTo>
                    <a:pt x="61160" y="544010"/>
                    <a:pt x="52017" y="548323"/>
                    <a:pt x="48079" y="555215"/>
                  </a:cubicBezTo>
                  <a:cubicBezTo>
                    <a:pt x="45045" y="560525"/>
                    <a:pt x="39584" y="584435"/>
                    <a:pt x="38554" y="588553"/>
                  </a:cubicBezTo>
                  <a:cubicBezTo>
                    <a:pt x="40142" y="593315"/>
                    <a:pt x="41278" y="598253"/>
                    <a:pt x="43317" y="602840"/>
                  </a:cubicBezTo>
                  <a:cubicBezTo>
                    <a:pt x="52773" y="624115"/>
                    <a:pt x="57461" y="633629"/>
                    <a:pt x="71892" y="650465"/>
                  </a:cubicBezTo>
                  <a:cubicBezTo>
                    <a:pt x="76275" y="655579"/>
                    <a:pt x="80698" y="660838"/>
                    <a:pt x="86179" y="664753"/>
                  </a:cubicBezTo>
                  <a:cubicBezTo>
                    <a:pt x="96479" y="672110"/>
                    <a:pt x="107856" y="675154"/>
                    <a:pt x="119517" y="679040"/>
                  </a:cubicBezTo>
                  <a:cubicBezTo>
                    <a:pt x="156029" y="677453"/>
                    <a:pt x="192600" y="676882"/>
                    <a:pt x="229054" y="674278"/>
                  </a:cubicBezTo>
                  <a:cubicBezTo>
                    <a:pt x="237128" y="673701"/>
                    <a:pt x="245470" y="672803"/>
                    <a:pt x="252867" y="669515"/>
                  </a:cubicBezTo>
                  <a:cubicBezTo>
                    <a:pt x="260120" y="666291"/>
                    <a:pt x="265458" y="659842"/>
                    <a:pt x="271917" y="655228"/>
                  </a:cubicBezTo>
                  <a:cubicBezTo>
                    <a:pt x="288074" y="643687"/>
                    <a:pt x="282797" y="646839"/>
                    <a:pt x="300492" y="640940"/>
                  </a:cubicBezTo>
                  <a:lnTo>
                    <a:pt x="333829" y="650465"/>
                  </a:lnTo>
                  <a:cubicBezTo>
                    <a:pt x="338638" y="651908"/>
                    <a:pt x="344154" y="652146"/>
                    <a:pt x="348117" y="655228"/>
                  </a:cubicBezTo>
                  <a:cubicBezTo>
                    <a:pt x="358750" y="663498"/>
                    <a:pt x="370668" y="671755"/>
                    <a:pt x="376692" y="683803"/>
                  </a:cubicBezTo>
                  <a:cubicBezTo>
                    <a:pt x="388777" y="707972"/>
                    <a:pt x="382279" y="696946"/>
                    <a:pt x="395742" y="717140"/>
                  </a:cubicBezTo>
                  <a:cubicBezTo>
                    <a:pt x="397329" y="721903"/>
                    <a:pt x="399125" y="726601"/>
                    <a:pt x="400504" y="731428"/>
                  </a:cubicBezTo>
                  <a:cubicBezTo>
                    <a:pt x="402302" y="737722"/>
                    <a:pt x="401178" y="745367"/>
                    <a:pt x="405267" y="750478"/>
                  </a:cubicBezTo>
                  <a:cubicBezTo>
                    <a:pt x="408403" y="754398"/>
                    <a:pt x="414792" y="753653"/>
                    <a:pt x="419554" y="755240"/>
                  </a:cubicBezTo>
                  <a:cubicBezTo>
                    <a:pt x="425904" y="752065"/>
                    <a:pt x="431956" y="748208"/>
                    <a:pt x="438604" y="745715"/>
                  </a:cubicBezTo>
                  <a:cubicBezTo>
                    <a:pt x="444733" y="743417"/>
                    <a:pt x="451360" y="742751"/>
                    <a:pt x="457654" y="740953"/>
                  </a:cubicBezTo>
                  <a:cubicBezTo>
                    <a:pt x="462481" y="739574"/>
                    <a:pt x="467179" y="737778"/>
                    <a:pt x="471942" y="736190"/>
                  </a:cubicBezTo>
                  <a:cubicBezTo>
                    <a:pt x="497342" y="737778"/>
                    <a:pt x="531850" y="760504"/>
                    <a:pt x="548142" y="740953"/>
                  </a:cubicBezTo>
                  <a:cubicBezTo>
                    <a:pt x="564089" y="721816"/>
                    <a:pt x="555949" y="653796"/>
                    <a:pt x="529092" y="631415"/>
                  </a:cubicBezTo>
                  <a:cubicBezTo>
                    <a:pt x="525235" y="628201"/>
                    <a:pt x="519567" y="628240"/>
                    <a:pt x="514804" y="626653"/>
                  </a:cubicBezTo>
                  <a:cubicBezTo>
                    <a:pt x="505002" y="597244"/>
                    <a:pt x="516875" y="627377"/>
                    <a:pt x="490992" y="588553"/>
                  </a:cubicBezTo>
                  <a:cubicBezTo>
                    <a:pt x="487054" y="582646"/>
                    <a:pt x="484642" y="575853"/>
                    <a:pt x="481467" y="569503"/>
                  </a:cubicBezTo>
                  <a:cubicBezTo>
                    <a:pt x="483054" y="558390"/>
                    <a:pt x="481670" y="546423"/>
                    <a:pt x="486229" y="536165"/>
                  </a:cubicBezTo>
                  <a:cubicBezTo>
                    <a:pt x="488486" y="531088"/>
                    <a:pt x="509301" y="522107"/>
                    <a:pt x="514804" y="521878"/>
                  </a:cubicBezTo>
                  <a:cubicBezTo>
                    <a:pt x="548113" y="520490"/>
                    <a:pt x="594180" y="526640"/>
                    <a:pt x="624342" y="51711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00333" y="3926416"/>
              <a:ext cx="323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smtClean="0">
                  <a:latin typeface="Calibri"/>
                </a:rPr>
                <a:t>Ω</a:t>
              </a:r>
              <a:endParaRPr lang="en-US" sz="20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374341" y="4187825"/>
              <a:ext cx="485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1" smtClean="0">
                  <a:latin typeface="Calibri"/>
                </a:rPr>
                <a:t>x</a:t>
              </a:r>
              <a:r>
                <a:rPr lang="en-US" sz="1800" i="1" baseline="-25000" smtClean="0">
                  <a:latin typeface="Calibri"/>
                </a:rPr>
                <a:t>4</a:t>
              </a:r>
              <a:r>
                <a:rPr lang="en-US" sz="1800" smtClean="0">
                  <a:latin typeface="Calibri"/>
                </a:rPr>
                <a:t>?</a:t>
              </a:r>
              <a:endParaRPr lang="en-US" sz="1800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4055515"/>
            <a:ext cx="3822700" cy="89810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1" y="3585616"/>
            <a:ext cx="4726507" cy="3259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299" y="2815165"/>
            <a:ext cx="452967" cy="5032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971" y="4993236"/>
            <a:ext cx="4656668" cy="303696"/>
          </a:xfrm>
          <a:prstGeom prst="rect">
            <a:avLst/>
          </a:prstGeom>
        </p:spPr>
      </p:pic>
      <p:grpSp>
        <p:nvGrpSpPr>
          <p:cNvPr id="303" name="Group 302"/>
          <p:cNvGrpSpPr/>
          <p:nvPr/>
        </p:nvGrpSpPr>
        <p:grpSpPr>
          <a:xfrm>
            <a:off x="5104343" y="2905127"/>
            <a:ext cx="3589866" cy="3547533"/>
            <a:chOff x="5104343" y="2524127"/>
            <a:chExt cx="3589866" cy="3547533"/>
          </a:xfrm>
        </p:grpSpPr>
        <p:grpSp>
          <p:nvGrpSpPr>
            <p:cNvPr id="304" name="Group 303"/>
            <p:cNvGrpSpPr/>
            <p:nvPr/>
          </p:nvGrpSpPr>
          <p:grpSpPr>
            <a:xfrm>
              <a:off x="5104343" y="2524127"/>
              <a:ext cx="3589866" cy="3547533"/>
              <a:chOff x="5104343" y="2524127"/>
              <a:chExt cx="3589866" cy="3547533"/>
            </a:xfrm>
          </p:grpSpPr>
          <p:grpSp>
            <p:nvGrpSpPr>
              <p:cNvPr id="308" name="Group 307"/>
              <p:cNvGrpSpPr/>
              <p:nvPr/>
            </p:nvGrpSpPr>
            <p:grpSpPr>
              <a:xfrm>
                <a:off x="5104343" y="2524127"/>
                <a:ext cx="3589866" cy="3496734"/>
                <a:chOff x="5104343" y="2524127"/>
                <a:chExt cx="3589866" cy="3496734"/>
              </a:xfrm>
            </p:grpSpPr>
            <p:grpSp>
              <p:nvGrpSpPr>
                <p:cNvPr id="315" name="Group 314"/>
                <p:cNvGrpSpPr/>
                <p:nvPr/>
              </p:nvGrpSpPr>
              <p:grpSpPr>
                <a:xfrm>
                  <a:off x="5434542" y="44121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7" name="Oval 37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6" name="Group 315"/>
                <p:cNvGrpSpPr/>
                <p:nvPr/>
              </p:nvGrpSpPr>
              <p:grpSpPr>
                <a:xfrm>
                  <a:off x="6873875" y="42343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5" name="Oval 37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7" name="Group 316"/>
                <p:cNvGrpSpPr/>
                <p:nvPr/>
              </p:nvGrpSpPr>
              <p:grpSpPr>
                <a:xfrm>
                  <a:off x="7263343" y="32437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3" name="Oval 37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8" name="Group 317"/>
                <p:cNvGrpSpPr/>
                <p:nvPr/>
              </p:nvGrpSpPr>
              <p:grpSpPr>
                <a:xfrm>
                  <a:off x="5180543" y="25749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1" name="Oval 37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9" name="Group 318"/>
                <p:cNvGrpSpPr/>
                <p:nvPr/>
              </p:nvGrpSpPr>
              <p:grpSpPr>
                <a:xfrm>
                  <a:off x="5104343" y="37094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9" name="Oval 36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0" name="Group 319"/>
                <p:cNvGrpSpPr/>
                <p:nvPr/>
              </p:nvGrpSpPr>
              <p:grpSpPr>
                <a:xfrm>
                  <a:off x="5840943" y="37771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7" name="Oval 36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1" name="Group 320"/>
                <p:cNvGrpSpPr/>
                <p:nvPr/>
              </p:nvGrpSpPr>
              <p:grpSpPr>
                <a:xfrm>
                  <a:off x="7779809" y="46069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5" name="Oval 36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2" name="Group 321"/>
                <p:cNvGrpSpPr/>
                <p:nvPr/>
              </p:nvGrpSpPr>
              <p:grpSpPr>
                <a:xfrm>
                  <a:off x="7305676" y="44799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3" name="Oval 36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3" name="Group 322"/>
                <p:cNvGrpSpPr/>
                <p:nvPr/>
              </p:nvGrpSpPr>
              <p:grpSpPr>
                <a:xfrm>
                  <a:off x="6975476" y="4903261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1" name="Oval 36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4" name="Group 323"/>
                <p:cNvGrpSpPr/>
                <p:nvPr/>
              </p:nvGrpSpPr>
              <p:grpSpPr>
                <a:xfrm>
                  <a:off x="7593542" y="28458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9" name="Oval 35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5" name="Group 324"/>
                <p:cNvGrpSpPr/>
                <p:nvPr/>
              </p:nvGrpSpPr>
              <p:grpSpPr>
                <a:xfrm>
                  <a:off x="7077076" y="27611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7" name="Oval 35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6" name="Group 325"/>
                <p:cNvGrpSpPr/>
                <p:nvPr/>
              </p:nvGrpSpPr>
              <p:grpSpPr>
                <a:xfrm>
                  <a:off x="6365875" y="50895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5" name="Oval 35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7" name="Group 326"/>
                <p:cNvGrpSpPr/>
                <p:nvPr/>
              </p:nvGrpSpPr>
              <p:grpSpPr>
                <a:xfrm>
                  <a:off x="7449609" y="5106461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3" name="Oval 35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8" name="Group 327"/>
                <p:cNvGrpSpPr/>
                <p:nvPr/>
              </p:nvGrpSpPr>
              <p:grpSpPr>
                <a:xfrm>
                  <a:off x="6772276" y="37602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1" name="Oval 35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9" name="Group 328"/>
                <p:cNvGrpSpPr/>
                <p:nvPr/>
              </p:nvGrpSpPr>
              <p:grpSpPr>
                <a:xfrm>
                  <a:off x="6247343" y="29897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9" name="Oval 34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0" name="Group 329"/>
                <p:cNvGrpSpPr/>
                <p:nvPr/>
              </p:nvGrpSpPr>
              <p:grpSpPr>
                <a:xfrm>
                  <a:off x="7618942" y="37687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7" name="Oval 34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1" name="Group 330"/>
                <p:cNvGrpSpPr/>
                <p:nvPr/>
              </p:nvGrpSpPr>
              <p:grpSpPr>
                <a:xfrm>
                  <a:off x="6306609" y="35739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5" name="Oval 34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2" name="Group 331"/>
                <p:cNvGrpSpPr/>
                <p:nvPr/>
              </p:nvGrpSpPr>
              <p:grpSpPr>
                <a:xfrm>
                  <a:off x="6755343" y="31929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3" name="Oval 34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3" name="Group 332"/>
                <p:cNvGrpSpPr/>
                <p:nvPr/>
              </p:nvGrpSpPr>
              <p:grpSpPr>
                <a:xfrm>
                  <a:off x="5231342" y="31337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1" name="Oval 34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4" name="Group 333"/>
                <p:cNvGrpSpPr/>
                <p:nvPr/>
              </p:nvGrpSpPr>
              <p:grpSpPr>
                <a:xfrm>
                  <a:off x="6433609" y="25241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3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9" name="Oval 33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5" name="Group 334"/>
                <p:cNvGrpSpPr/>
                <p:nvPr/>
              </p:nvGrpSpPr>
              <p:grpSpPr>
                <a:xfrm>
                  <a:off x="5773209" y="25579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3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7" name="Oval 33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9" name="Group 308"/>
              <p:cNvGrpSpPr/>
              <p:nvPr/>
            </p:nvGrpSpPr>
            <p:grpSpPr>
              <a:xfrm>
                <a:off x="6374342" y="4319061"/>
                <a:ext cx="914400" cy="914400"/>
                <a:chOff x="1014942" y="4818592"/>
                <a:chExt cx="914400" cy="914400"/>
              </a:xfrm>
            </p:grpSpPr>
            <p:sp>
              <p:nvSpPr>
                <p:cNvPr id="313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4" name="Oval 313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0" name="Group 309"/>
              <p:cNvGrpSpPr/>
              <p:nvPr/>
            </p:nvGrpSpPr>
            <p:grpSpPr>
              <a:xfrm>
                <a:off x="5840941" y="5157260"/>
                <a:ext cx="914400" cy="914400"/>
                <a:chOff x="1014942" y="4818592"/>
                <a:chExt cx="914400" cy="914400"/>
              </a:xfrm>
            </p:grpSpPr>
            <p:sp>
              <p:nvSpPr>
                <p:cNvPr id="311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2" name="Oval 311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5" name="Group 304"/>
            <p:cNvGrpSpPr/>
            <p:nvPr/>
          </p:nvGrpSpPr>
          <p:grpSpPr>
            <a:xfrm>
              <a:off x="7762875" y="3294593"/>
              <a:ext cx="914400" cy="914400"/>
              <a:chOff x="1014942" y="4818592"/>
              <a:chExt cx="914400" cy="914400"/>
            </a:xfrm>
          </p:grpSpPr>
          <p:sp>
            <p:nvSpPr>
              <p:cNvPr id="306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84227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3188"/>
            <a:ext cx="7772400" cy="1014412"/>
          </a:xfrm>
        </p:spPr>
        <p:txBody>
          <a:bodyPr/>
          <a:lstStyle/>
          <a:p>
            <a:r>
              <a:rPr lang="en-US"/>
              <a:t>k-d Dart based</a:t>
            </a:r>
            <a:br>
              <a:rPr lang="en-US"/>
            </a:br>
            <a:r>
              <a:rPr lang="en-US"/>
              <a:t>Relaxed Poisson-Disk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151467"/>
            <a:ext cx="7772400" cy="912283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Dart-based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search space using lines, planes, ...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528733" y="3327400"/>
            <a:ext cx="2743200" cy="2743200"/>
          </a:xfrm>
          <a:prstGeom prst="rect">
            <a:avLst/>
          </a:prstGeom>
          <a:solidFill>
            <a:srgbClr val="FFFF00">
              <a:alpha val="1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392208" y="5394326"/>
            <a:ext cx="914400" cy="914400"/>
            <a:chOff x="1014942" y="4818592"/>
            <a:chExt cx="914400" cy="914400"/>
          </a:xfrm>
        </p:grpSpPr>
        <p:sp>
          <p:nvSpPr>
            <p:cNvPr id="14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42541" y="4954059"/>
            <a:ext cx="914400" cy="914400"/>
            <a:chOff x="1014942" y="4818592"/>
            <a:chExt cx="914400" cy="914400"/>
          </a:xfrm>
        </p:grpSpPr>
        <p:sp>
          <p:nvSpPr>
            <p:cNvPr id="17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4055515"/>
            <a:ext cx="3822700" cy="89810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1" y="3585616"/>
            <a:ext cx="4726507" cy="3259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299" y="2815165"/>
            <a:ext cx="452967" cy="5032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971" y="4993236"/>
            <a:ext cx="4656668" cy="303696"/>
          </a:xfrm>
          <a:prstGeom prst="rect">
            <a:avLst/>
          </a:prstGeom>
        </p:spPr>
      </p:pic>
      <p:grpSp>
        <p:nvGrpSpPr>
          <p:cNvPr id="315" name="Group 314"/>
          <p:cNvGrpSpPr/>
          <p:nvPr/>
        </p:nvGrpSpPr>
        <p:grpSpPr>
          <a:xfrm>
            <a:off x="5434542" y="4793194"/>
            <a:ext cx="914400" cy="914400"/>
            <a:chOff x="1014942" y="4818592"/>
            <a:chExt cx="914400" cy="914400"/>
          </a:xfrm>
        </p:grpSpPr>
        <p:sp>
          <p:nvSpPr>
            <p:cNvPr id="376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7" name="Group 316"/>
          <p:cNvGrpSpPr/>
          <p:nvPr/>
        </p:nvGrpSpPr>
        <p:grpSpPr>
          <a:xfrm>
            <a:off x="7263343" y="3624793"/>
            <a:ext cx="914400" cy="914400"/>
            <a:chOff x="1014942" y="4818592"/>
            <a:chExt cx="914400" cy="914400"/>
          </a:xfrm>
        </p:grpSpPr>
        <p:sp>
          <p:nvSpPr>
            <p:cNvPr id="372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8" name="Group 317"/>
          <p:cNvGrpSpPr/>
          <p:nvPr/>
        </p:nvGrpSpPr>
        <p:grpSpPr>
          <a:xfrm>
            <a:off x="5180543" y="2955927"/>
            <a:ext cx="914400" cy="914400"/>
            <a:chOff x="1014942" y="4818592"/>
            <a:chExt cx="914400" cy="914400"/>
          </a:xfrm>
        </p:grpSpPr>
        <p:sp>
          <p:nvSpPr>
            <p:cNvPr id="370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7305676" y="4860927"/>
            <a:ext cx="914400" cy="914400"/>
            <a:chOff x="1014942" y="4818592"/>
            <a:chExt cx="914400" cy="914400"/>
          </a:xfrm>
        </p:grpSpPr>
        <p:sp>
          <p:nvSpPr>
            <p:cNvPr id="362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6975476" y="5284261"/>
            <a:ext cx="914400" cy="914400"/>
            <a:chOff x="1014942" y="4818592"/>
            <a:chExt cx="914400" cy="914400"/>
          </a:xfrm>
        </p:grpSpPr>
        <p:sp>
          <p:nvSpPr>
            <p:cNvPr id="360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7593542" y="3226860"/>
            <a:ext cx="914400" cy="914400"/>
            <a:chOff x="1014942" y="4818592"/>
            <a:chExt cx="914400" cy="914400"/>
          </a:xfrm>
        </p:grpSpPr>
        <p:sp>
          <p:nvSpPr>
            <p:cNvPr id="358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6" name="Group 325"/>
          <p:cNvGrpSpPr/>
          <p:nvPr/>
        </p:nvGrpSpPr>
        <p:grpSpPr>
          <a:xfrm>
            <a:off x="6365875" y="5470527"/>
            <a:ext cx="914400" cy="914400"/>
            <a:chOff x="1014942" y="4818592"/>
            <a:chExt cx="914400" cy="914400"/>
          </a:xfrm>
        </p:grpSpPr>
        <p:sp>
          <p:nvSpPr>
            <p:cNvPr id="354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7" name="Group 326"/>
          <p:cNvGrpSpPr/>
          <p:nvPr/>
        </p:nvGrpSpPr>
        <p:grpSpPr>
          <a:xfrm>
            <a:off x="7449609" y="5487461"/>
            <a:ext cx="914400" cy="914400"/>
            <a:chOff x="1014942" y="4818592"/>
            <a:chExt cx="914400" cy="914400"/>
          </a:xfrm>
        </p:grpSpPr>
        <p:sp>
          <p:nvSpPr>
            <p:cNvPr id="352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1" name="Group 330"/>
          <p:cNvGrpSpPr/>
          <p:nvPr/>
        </p:nvGrpSpPr>
        <p:grpSpPr>
          <a:xfrm>
            <a:off x="6306609" y="3954994"/>
            <a:ext cx="914400" cy="914400"/>
            <a:chOff x="1014942" y="4818592"/>
            <a:chExt cx="914400" cy="914400"/>
          </a:xfrm>
        </p:grpSpPr>
        <p:sp>
          <p:nvSpPr>
            <p:cNvPr id="344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2" name="Group 331"/>
          <p:cNvGrpSpPr/>
          <p:nvPr/>
        </p:nvGrpSpPr>
        <p:grpSpPr>
          <a:xfrm>
            <a:off x="6755343" y="3573993"/>
            <a:ext cx="914400" cy="914400"/>
            <a:chOff x="1014942" y="4818592"/>
            <a:chExt cx="914400" cy="914400"/>
          </a:xfrm>
        </p:grpSpPr>
        <p:sp>
          <p:nvSpPr>
            <p:cNvPr id="342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3" name="Group 332"/>
          <p:cNvGrpSpPr/>
          <p:nvPr/>
        </p:nvGrpSpPr>
        <p:grpSpPr>
          <a:xfrm>
            <a:off x="5231342" y="3514727"/>
            <a:ext cx="914400" cy="914400"/>
            <a:chOff x="1014942" y="4818592"/>
            <a:chExt cx="914400" cy="914400"/>
          </a:xfrm>
        </p:grpSpPr>
        <p:sp>
          <p:nvSpPr>
            <p:cNvPr id="340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6433609" y="2905127"/>
            <a:ext cx="914400" cy="914400"/>
            <a:chOff x="1014942" y="4818592"/>
            <a:chExt cx="914400" cy="914400"/>
          </a:xfrm>
        </p:grpSpPr>
        <p:sp>
          <p:nvSpPr>
            <p:cNvPr id="338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/>
          <p:cNvCxnSpPr>
            <a:cxnSpLocks noChangeAspect="1"/>
          </p:cNvCxnSpPr>
          <p:nvPr/>
        </p:nvCxnSpPr>
        <p:spPr bwMode="auto">
          <a:xfrm flipV="1">
            <a:off x="958850" y="4140200"/>
            <a:ext cx="2946400" cy="736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cxnSpLocks noChangeAspect="1"/>
          </p:cNvCxnSpPr>
          <p:nvPr/>
        </p:nvCxnSpPr>
        <p:spPr bwMode="auto">
          <a:xfrm flipH="1" flipV="1">
            <a:off x="869950" y="4095750"/>
            <a:ext cx="3124200" cy="7810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1244600" y="5010150"/>
            <a:ext cx="3124200" cy="330200"/>
            <a:chOff x="1397000" y="5372100"/>
            <a:chExt cx="3124200" cy="781050"/>
          </a:xfrm>
        </p:grpSpPr>
        <p:cxnSp>
          <p:nvCxnSpPr>
            <p:cNvPr id="108" name="Straight Connector 107"/>
            <p:cNvCxnSpPr>
              <a:cxnSpLocks noChangeAspect="1"/>
            </p:cNvCxnSpPr>
            <p:nvPr/>
          </p:nvCxnSpPr>
          <p:spPr bwMode="auto">
            <a:xfrm flipV="1">
              <a:off x="1485900" y="5416550"/>
              <a:ext cx="2946400" cy="7366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>
              <a:cxnSpLocks noChangeAspect="1"/>
            </p:cNvCxnSpPr>
            <p:nvPr/>
          </p:nvCxnSpPr>
          <p:spPr bwMode="auto">
            <a:xfrm flipH="1" flipV="1">
              <a:off x="1397000" y="5372100"/>
              <a:ext cx="3124200" cy="78105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1" name="Straight Connector 110"/>
          <p:cNvCxnSpPr/>
          <p:nvPr/>
        </p:nvCxnSpPr>
        <p:spPr bwMode="auto">
          <a:xfrm flipH="1" flipV="1">
            <a:off x="6574628" y="3327498"/>
            <a:ext cx="0" cy="27432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4" name="Content Placeholder 2"/>
          <p:cNvSpPr txBox="1">
            <a:spLocks/>
          </p:cNvSpPr>
          <p:nvPr/>
        </p:nvSpPr>
        <p:spPr bwMode="auto">
          <a:xfrm>
            <a:off x="683683" y="1805517"/>
            <a:ext cx="7772400" cy="13821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Relaxed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stop after many successive dart fails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expected uncovered volume is small</a:t>
            </a:r>
          </a:p>
        </p:txBody>
      </p:sp>
      <p:cxnSp>
        <p:nvCxnSpPr>
          <p:cNvPr id="115" name="Straight Connector 114"/>
          <p:cNvCxnSpPr/>
          <p:nvPr/>
        </p:nvCxnSpPr>
        <p:spPr bwMode="auto">
          <a:xfrm flipH="1" flipV="1">
            <a:off x="6578600" y="3689350"/>
            <a:ext cx="0" cy="31115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/>
          <p:nvPr/>
        </p:nvCxnSpPr>
        <p:spPr bwMode="auto">
          <a:xfrm flipH="1" flipV="1">
            <a:off x="6572250" y="4819650"/>
            <a:ext cx="0" cy="18288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05" name="Group 304"/>
          <p:cNvGrpSpPr/>
          <p:nvPr/>
        </p:nvGrpSpPr>
        <p:grpSpPr>
          <a:xfrm>
            <a:off x="6118225" y="3364443"/>
            <a:ext cx="914400" cy="914400"/>
            <a:chOff x="1014942" y="4818592"/>
            <a:chExt cx="914400" cy="914400"/>
          </a:xfrm>
        </p:grpSpPr>
        <p:sp>
          <p:nvSpPr>
            <p:cNvPr id="306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637743" y="3008843"/>
            <a:ext cx="2914650" cy="2821517"/>
            <a:chOff x="6431493" y="5129743"/>
            <a:chExt cx="2914650" cy="2821517"/>
          </a:xfrm>
        </p:grpSpPr>
        <p:grpSp>
          <p:nvGrpSpPr>
            <p:cNvPr id="328" name="Group 327"/>
            <p:cNvGrpSpPr/>
            <p:nvPr/>
          </p:nvGrpSpPr>
          <p:grpSpPr>
            <a:xfrm>
              <a:off x="7312026" y="7036860"/>
              <a:ext cx="914400" cy="914400"/>
              <a:chOff x="-1379008" y="6266392"/>
              <a:chExt cx="914400" cy="914400"/>
            </a:xfrm>
          </p:grpSpPr>
          <p:sp>
            <p:nvSpPr>
              <p:cNvPr id="350" name="Flowchart: Connector 9"/>
              <p:cNvSpPr/>
              <p:nvPr/>
            </p:nvSpPr>
            <p:spPr>
              <a:xfrm>
                <a:off x="-1379008" y="62663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-926380" y="67190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0" name="Group 329"/>
            <p:cNvGrpSpPr/>
            <p:nvPr/>
          </p:nvGrpSpPr>
          <p:grpSpPr>
            <a:xfrm>
              <a:off x="7637992" y="6454777"/>
              <a:ext cx="914400" cy="914400"/>
              <a:chOff x="-1899708" y="5675842"/>
              <a:chExt cx="914400" cy="914400"/>
            </a:xfrm>
          </p:grpSpPr>
          <p:sp>
            <p:nvSpPr>
              <p:cNvPr id="346" name="Flowchart: Connector 9"/>
              <p:cNvSpPr/>
              <p:nvPr/>
            </p:nvSpPr>
            <p:spPr>
              <a:xfrm>
                <a:off x="-1899708" y="567584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-1447080" y="612847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7930093" y="5129743"/>
              <a:ext cx="914400" cy="914400"/>
              <a:chOff x="-1258358" y="5859992"/>
              <a:chExt cx="914400" cy="914400"/>
            </a:xfrm>
          </p:grpSpPr>
          <p:sp>
            <p:nvSpPr>
              <p:cNvPr id="124" name="Flowchart: Connector 9"/>
              <p:cNvSpPr/>
              <p:nvPr/>
            </p:nvSpPr>
            <p:spPr>
              <a:xfrm>
                <a:off x="-1258358" y="58599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-805730" y="63126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6431493" y="6196543"/>
              <a:ext cx="914400" cy="914400"/>
              <a:chOff x="-2909358" y="6774392"/>
              <a:chExt cx="914400" cy="914400"/>
            </a:xfrm>
          </p:grpSpPr>
          <p:sp>
            <p:nvSpPr>
              <p:cNvPr id="127" name="Flowchart: Connector 9"/>
              <p:cNvSpPr/>
              <p:nvPr/>
            </p:nvSpPr>
            <p:spPr>
              <a:xfrm>
                <a:off x="-2909358" y="67743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-2456730" y="72270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8431743" y="6139393"/>
              <a:ext cx="914400" cy="914400"/>
              <a:chOff x="-1061508" y="6564842"/>
              <a:chExt cx="914400" cy="914400"/>
            </a:xfrm>
          </p:grpSpPr>
          <p:sp>
            <p:nvSpPr>
              <p:cNvPr id="130" name="Flowchart: Connector 9"/>
              <p:cNvSpPr/>
              <p:nvPr/>
            </p:nvSpPr>
            <p:spPr>
              <a:xfrm>
                <a:off x="-1061508" y="656484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-608880" y="701747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55831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Quality Evaluation of Point Sets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675" y="3213496"/>
            <a:ext cx="229506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34290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lang="en-US" sz="1800" b="1" kern="0" dirty="0">
                <a:solidFill>
                  <a:srgbClr val="000000"/>
                </a:solidFill>
                <a:latin typeface="+mn-lt"/>
              </a:rPr>
              <a:t>Maximal </a:t>
            </a:r>
            <a:br>
              <a:rPr lang="en-US" sz="1800" b="1" kern="0" dirty="0">
                <a:solidFill>
                  <a:srgbClr val="000000"/>
                </a:solidFill>
                <a:latin typeface="+mn-lt"/>
              </a:rPr>
            </a:br>
            <a:r>
              <a:rPr lang="en-US" sz="1800" b="1" kern="0" dirty="0">
                <a:solidFill>
                  <a:srgbClr val="000000"/>
                </a:solidFill>
                <a:latin typeface="+mn-lt"/>
              </a:rPr>
              <a:t>Poisson </a:t>
            </a:r>
            <a:br>
              <a:rPr lang="en-US" sz="1800" b="1" kern="0" dirty="0">
                <a:solidFill>
                  <a:srgbClr val="000000"/>
                </a:solidFill>
                <a:latin typeface="+mn-lt"/>
              </a:rPr>
            </a:br>
            <a:r>
              <a:rPr lang="en-US" sz="1800" b="1" kern="0" dirty="0">
                <a:solidFill>
                  <a:srgbClr val="000000"/>
                </a:solidFill>
                <a:latin typeface="+mn-lt"/>
              </a:rPr>
              <a:t>Disks</a:t>
            </a:r>
            <a:endParaRPr kumimoji="0" lang="en-US" sz="1800" b="1" i="0" u="none" strike="noStrike" kern="0" cap="none" spc="0" normalizeH="0" baseline="-25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0" y="1251569"/>
            <a:ext cx="7894889" cy="552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1800" dirty="0"/>
              <a:t>W</a:t>
            </a:r>
            <a:r>
              <a:rPr lang="en-US" sz="1800" dirty="0" smtClean="0"/>
              <a:t>hite noise</a:t>
            </a:r>
            <a:endParaRPr lang="en-US" sz="18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0" y="4949114"/>
            <a:ext cx="229506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34290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Maximal</a:t>
            </a:r>
            <a:b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Correlated</a:t>
            </a:r>
            <a:b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en-US" sz="1800" b="1" kern="0" dirty="0" smtClean="0">
                <a:solidFill>
                  <a:srgbClr val="000000"/>
                </a:solidFill>
                <a:latin typeface="+mn-lt"/>
              </a:rPr>
              <a:t>Disks</a:t>
            </a:r>
            <a:endParaRPr kumimoji="0" lang="en-US" sz="1800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points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37" y="1226634"/>
            <a:ext cx="1820881" cy="1826382"/>
          </a:xfrm>
          <a:prstGeom prst="rect">
            <a:avLst/>
          </a:prstGeom>
        </p:spPr>
      </p:pic>
      <p:pic>
        <p:nvPicPr>
          <p:cNvPr id="4" name="Picture 3" descr="points-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79" y="3109952"/>
            <a:ext cx="1825471" cy="1833756"/>
          </a:xfrm>
          <a:prstGeom prst="rect">
            <a:avLst/>
          </a:prstGeom>
        </p:spPr>
      </p:pic>
      <p:pic>
        <p:nvPicPr>
          <p:cNvPr id="5" name="Picture 4" descr="points-d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38" y="4997423"/>
            <a:ext cx="1821366" cy="1832472"/>
          </a:xfrm>
          <a:prstGeom prst="rect">
            <a:avLst/>
          </a:prstGeom>
        </p:spPr>
      </p:pic>
      <p:pic>
        <p:nvPicPr>
          <p:cNvPr id="15" name="Picture 14" descr="transform-d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51" y="4989613"/>
            <a:ext cx="1828678" cy="1828678"/>
          </a:xfrm>
          <a:prstGeom prst="rect">
            <a:avLst/>
          </a:prstGeom>
        </p:spPr>
      </p:pic>
      <p:pic>
        <p:nvPicPr>
          <p:cNvPr id="22" name="Picture 21" descr="transform-blu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003" y="3115637"/>
            <a:ext cx="1834774" cy="1834774"/>
          </a:xfrm>
          <a:prstGeom prst="rect">
            <a:avLst/>
          </a:prstGeom>
        </p:spPr>
      </p:pic>
      <p:pic>
        <p:nvPicPr>
          <p:cNvPr id="23" name="Picture 22" descr="transform-whit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198" y="1226125"/>
            <a:ext cx="1834774" cy="1834774"/>
          </a:xfrm>
          <a:prstGeom prst="rect">
            <a:avLst/>
          </a:prstGeom>
        </p:spPr>
      </p:pic>
      <p:pic>
        <p:nvPicPr>
          <p:cNvPr id="24" name="Picture 23" descr="power-whit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591" y="1228957"/>
            <a:ext cx="2717800" cy="1841500"/>
          </a:xfrm>
          <a:prstGeom prst="rect">
            <a:avLst/>
          </a:prstGeom>
        </p:spPr>
      </p:pic>
      <p:pic>
        <p:nvPicPr>
          <p:cNvPr id="25" name="Picture 24" descr="power-blu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590" y="3112275"/>
            <a:ext cx="2717800" cy="1841500"/>
          </a:xfrm>
          <a:prstGeom prst="rect">
            <a:avLst/>
          </a:prstGeom>
        </p:spPr>
      </p:pic>
      <p:pic>
        <p:nvPicPr>
          <p:cNvPr id="26" name="Picture 25" descr="power-dr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210" y="5008135"/>
            <a:ext cx="269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718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1600"/>
            <a:ext cx="7772400" cy="1193800"/>
          </a:xfrm>
        </p:spPr>
        <p:txBody>
          <a:bodyPr/>
          <a:lstStyle/>
          <a:p>
            <a:r>
              <a:rPr lang="en-US"/>
              <a:t>MPS vs. line-dart vs. point-dart</a:t>
            </a:r>
            <a:br>
              <a:rPr lang="en-US"/>
            </a:br>
            <a:r>
              <a:rPr lang="en-US"/>
              <a:t>Can you tell them apart?</a:t>
            </a:r>
          </a:p>
        </p:txBody>
      </p:sp>
      <p:pic>
        <p:nvPicPr>
          <p:cNvPr id="8" name="Picture 7" descr="mps_points_window_line_darts_txt_an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07" y="1335388"/>
            <a:ext cx="2571293" cy="1737360"/>
          </a:xfrm>
          <a:prstGeom prst="rect">
            <a:avLst/>
          </a:prstGeom>
        </p:spPr>
      </p:pic>
      <p:pic>
        <p:nvPicPr>
          <p:cNvPr id="10" name="Picture 9" descr="mps_points_window_line_darts_txt_p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1333500"/>
            <a:ext cx="1728451" cy="1737360"/>
          </a:xfrm>
          <a:prstGeom prst="rect">
            <a:avLst/>
          </a:prstGeom>
        </p:spPr>
      </p:pic>
      <p:pic>
        <p:nvPicPr>
          <p:cNvPr id="11" name="Picture 10" descr="mps_points_window_line_darts-sma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1333500"/>
            <a:ext cx="1727279" cy="1737360"/>
          </a:xfrm>
          <a:prstGeom prst="rect">
            <a:avLst/>
          </a:prstGeom>
        </p:spPr>
      </p:pic>
      <p:pic>
        <p:nvPicPr>
          <p:cNvPr id="13" name="Picture 12" descr="mps_points_window_line_darts_freq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0" y="1333500"/>
            <a:ext cx="2571293" cy="1737360"/>
          </a:xfrm>
          <a:prstGeom prst="rect">
            <a:avLst/>
          </a:prstGeom>
        </p:spPr>
      </p:pic>
      <p:pic>
        <p:nvPicPr>
          <p:cNvPr id="14" name="Picture 13" descr="mps_points_window_point_darts_freq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1" y="3200400"/>
            <a:ext cx="2571293" cy="1737360"/>
          </a:xfrm>
          <a:prstGeom prst="rect">
            <a:avLst/>
          </a:prstGeom>
        </p:spPr>
      </p:pic>
      <p:pic>
        <p:nvPicPr>
          <p:cNvPr id="15" name="Picture 14" descr="mps_points_window_point_darts_txt_ani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3200400"/>
            <a:ext cx="2571293" cy="1737360"/>
          </a:xfrm>
          <a:prstGeom prst="rect">
            <a:avLst/>
          </a:prstGeom>
        </p:spPr>
      </p:pic>
      <p:pic>
        <p:nvPicPr>
          <p:cNvPr id="16" name="Picture 15" descr="mps_points_window_point_darts_txt_pt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200400"/>
            <a:ext cx="1737360" cy="1737360"/>
          </a:xfrm>
          <a:prstGeom prst="rect">
            <a:avLst/>
          </a:prstGeom>
        </p:spPr>
      </p:pic>
      <p:pic>
        <p:nvPicPr>
          <p:cNvPr id="18" name="Picture 17" descr="mps_points_window_point_darts-small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3194050"/>
            <a:ext cx="1737360" cy="1737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56100" y="1060450"/>
            <a:ext cx="2161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distance non-uniformity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21500" y="1060450"/>
            <a:ext cx="2108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angular non-uniformity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241300" y="2038350"/>
            <a:ext cx="942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line darts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298449" y="3867151"/>
            <a:ext cx="1056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point darts</a:t>
            </a:r>
          </a:p>
        </p:txBody>
      </p:sp>
      <p:pic>
        <p:nvPicPr>
          <p:cNvPr id="23" name="Picture 22" descr="points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069840"/>
            <a:ext cx="1737360" cy="173736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-252964" y="5759452"/>
            <a:ext cx="965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true MPS</a:t>
            </a:r>
          </a:p>
        </p:txBody>
      </p:sp>
      <p:pic>
        <p:nvPicPr>
          <p:cNvPr id="25" name="Picture 24" descr="power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1" y="5060950"/>
            <a:ext cx="2557239" cy="1737360"/>
          </a:xfrm>
          <a:prstGeom prst="rect">
            <a:avLst/>
          </a:prstGeom>
        </p:spPr>
      </p:pic>
      <p:pic>
        <p:nvPicPr>
          <p:cNvPr id="27" name="Picture 26" descr="spectru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31" y="5068561"/>
            <a:ext cx="1737360" cy="173736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 bwMode="auto">
          <a:xfrm>
            <a:off x="7423150" y="5003800"/>
            <a:ext cx="1974850" cy="198755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6" name="Picture 25" descr="anisotropy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280" y="5060950"/>
            <a:ext cx="256032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844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/>
      <p:bldP spid="22" grpId="1"/>
      <p:bldP spid="2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k</a:t>
            </a:r>
            <a:r>
              <a:rPr lang="en-US"/>
              <a:t>-d Dart Relaxed MPS Properties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44499" y="4291199"/>
            <a:ext cx="6858001" cy="2262001"/>
            <a:chOff x="444499" y="4291199"/>
            <a:chExt cx="6858001" cy="2262001"/>
          </a:xfrm>
        </p:grpSpPr>
        <p:pic>
          <p:nvPicPr>
            <p:cNvPr id="6" name="Picture 5" descr="EG_comp_c_wed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99" y="4291199"/>
              <a:ext cx="3302001" cy="22620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733800" y="5314950"/>
              <a:ext cx="3568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/>
                <a:t>better quality</a:t>
              </a:r>
              <a:br>
                <a:rPr lang="en-US" sz="1800"/>
              </a:br>
              <a:r>
                <a:rPr lang="en-US" sz="1800"/>
                <a:t>line darts produce </a:t>
              </a:r>
              <a:r>
                <a:rPr lang="en-US" sz="1800">
                  <a:solidFill>
                    <a:srgbClr val="009D00"/>
                  </a:solidFill>
                </a:rPr>
                <a:t>fewer large gaps</a:t>
              </a:r>
            </a:p>
            <a:p>
              <a:r>
                <a:rPr lang="en-US" sz="1800"/>
                <a:t>than point darts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52450" y="1208377"/>
            <a:ext cx="3873500" cy="2905054"/>
            <a:chOff x="552450" y="1208377"/>
            <a:chExt cx="3873500" cy="29050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450" y="1208377"/>
              <a:ext cx="2997200" cy="242382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7250" y="3467100"/>
              <a:ext cx="3568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/>
                <a:t>line darts add disks </a:t>
              </a:r>
              <a:r>
                <a:rPr lang="en-US" sz="1800">
                  <a:solidFill>
                    <a:schemeClr val="accent6"/>
                  </a:solidFill>
                </a:rPr>
                <a:t>faster</a:t>
              </a:r>
            </a:p>
            <a:p>
              <a:r>
                <a:rPr lang="en-US" sz="1800"/>
                <a:t>than point darts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52900" y="1227456"/>
            <a:ext cx="4991100" cy="3801923"/>
            <a:chOff x="4152900" y="1227456"/>
            <a:chExt cx="4991100" cy="3801923"/>
          </a:xfrm>
        </p:grpSpPr>
        <p:pic>
          <p:nvPicPr>
            <p:cNvPr id="9" name="Picture 8" descr="EG_comp_a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2900" y="1227456"/>
              <a:ext cx="3956050" cy="267633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222750" y="3829050"/>
              <a:ext cx="49212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/>
                <a:t>line darts are </a:t>
              </a:r>
              <a:r>
                <a:rPr lang="en-US" sz="1800">
                  <a:solidFill>
                    <a:srgbClr val="009D00"/>
                  </a:solidFill>
                </a:rPr>
                <a:t>faster or slower </a:t>
              </a:r>
              <a:r>
                <a:rPr lang="en-US" sz="1800"/>
                <a:t>than MPS in d=4,</a:t>
              </a:r>
            </a:p>
            <a:p>
              <a:r>
                <a:rPr lang="en-US" sz="1800"/>
                <a:t>  depending on relaxed maximality </a:t>
              </a:r>
            </a:p>
            <a:p>
              <a:r>
                <a:rPr lang="en-US" sz="1800"/>
                <a:t>Simple MPS requires </a:t>
              </a:r>
              <a:r>
                <a:rPr lang="en-US" sz="1800">
                  <a:solidFill>
                    <a:srgbClr val="009D00"/>
                  </a:solidFill>
                </a:rPr>
                <a:t>2</a:t>
              </a:r>
              <a:r>
                <a:rPr lang="en-US" sz="1800" baseline="30000">
                  <a:solidFill>
                    <a:srgbClr val="009D00"/>
                  </a:solidFill>
                </a:rPr>
                <a:t>d</a:t>
              </a:r>
              <a:r>
                <a:rPr lang="en-US" sz="1800">
                  <a:solidFill>
                    <a:srgbClr val="009D00"/>
                  </a:solidFill>
                </a:rPr>
                <a:t> memory, intractable </a:t>
              </a:r>
              <a:r>
                <a:rPr lang="en-US" sz="1800"/>
                <a:t>in d&gt;6</a:t>
              </a:r>
            </a:p>
            <a:p>
              <a:r>
                <a:rPr lang="en-US" sz="1800"/>
                <a:t>  but line-darts are </a:t>
              </a:r>
              <a:r>
                <a:rPr lang="en-US" sz="1800">
                  <a:solidFill>
                    <a:srgbClr val="009D00"/>
                  </a:solidFill>
                </a:rPr>
                <a:t>linear memory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83943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0">
              <a:buNone/>
            </a:pPr>
            <a:r>
              <a:rPr lang="en-US"/>
              <a:t>Application 3 of 3</a:t>
            </a:r>
          </a:p>
          <a:p>
            <a:pPr marL="171450" indent="0">
              <a:buNone/>
            </a:pPr>
            <a:r>
              <a:rPr lang="en-US"/>
              <a:t>  Graphics, depth of field blur</a:t>
            </a:r>
          </a:p>
          <a:p>
            <a:pPr marL="171450" indent="0">
              <a:buNone/>
            </a:pPr>
            <a:r>
              <a:rPr lang="en-US"/>
              <a:t>  Integration</a:t>
            </a:r>
          </a:p>
        </p:txBody>
      </p:sp>
    </p:spTree>
    <p:extLst>
      <p:ext uri="{BB962C8B-B14F-4D97-AF65-F5344CB8AC3E}">
        <p14:creationId xmlns:p14="http://schemas.microsoft.com/office/powerpoint/2010/main" val="33118271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9913"/>
            <a:ext cx="7772400" cy="1014412"/>
          </a:xfrm>
        </p:spPr>
        <p:txBody>
          <a:bodyPr/>
          <a:lstStyle/>
          <a:p>
            <a:r>
              <a:rPr lang="en-US" dirty="0" smtClean="0"/>
              <a:t>Graphics Application </a:t>
            </a:r>
            <a:br>
              <a:rPr lang="en-US" dirty="0" smtClean="0"/>
            </a:br>
            <a:r>
              <a:rPr lang="en-US" dirty="0" smtClean="0"/>
              <a:t>Depth of Field </a:t>
            </a:r>
            <a:r>
              <a:rPr lang="en-US" dirty="0"/>
              <a:t>S</a:t>
            </a:r>
            <a:r>
              <a:rPr lang="en-US" dirty="0" smtClean="0"/>
              <a:t>ampling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5" y="1123641"/>
            <a:ext cx="7982555" cy="443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573040" y="1262364"/>
            <a:ext cx="2570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Pixar’s Toy Story 3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07890" y="5509217"/>
            <a:ext cx="409426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n-lt"/>
              </a:rPr>
              <a:t>Depth-of-Field blur</a:t>
            </a:r>
          </a:p>
          <a:p>
            <a:r>
              <a:rPr lang="en-US" dirty="0">
                <a:latin typeface="+mn-lt"/>
              </a:rPr>
              <a:t>requires many</a:t>
            </a:r>
            <a:r>
              <a:rPr lang="en-US" dirty="0" smtClean="0">
                <a:latin typeface="+mn-lt"/>
              </a:rPr>
              <a:t> point samples </a:t>
            </a:r>
          </a:p>
          <a:p>
            <a:r>
              <a:rPr lang="en-US" dirty="0" smtClean="0">
                <a:latin typeface="+mn-lt"/>
              </a:rPr>
              <a:t>per pixel !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30640" y="5598117"/>
            <a:ext cx="40942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</a:rPr>
              <a:t>movie frame rendering is overnight, not realtime,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as many simulation and UQ studies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7588250" y="2489200"/>
            <a:ext cx="977900" cy="190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8104090" y="2251667"/>
            <a:ext cx="1128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blurred </a:t>
            </a:r>
          </a:p>
          <a:p>
            <a:r>
              <a:rPr lang="en-US" sz="1200" dirty="0">
                <a:latin typeface="+mn-lt"/>
              </a:rPr>
              <a:t>far from lens</a:t>
            </a:r>
          </a:p>
          <a:p>
            <a:r>
              <a:rPr lang="en-US" sz="1200" dirty="0">
                <a:latin typeface="+mn-lt"/>
              </a:rPr>
              <a:t>focal plane</a:t>
            </a:r>
          </a:p>
        </p:txBody>
      </p:sp>
    </p:spTree>
    <p:extLst>
      <p:ext uri="{BB962C8B-B14F-4D97-AF65-F5344CB8AC3E}">
        <p14:creationId xmlns:p14="http://schemas.microsoft.com/office/powerpoint/2010/main" val="34107334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Major Points of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55700"/>
            <a:ext cx="7772400" cy="4940300"/>
          </a:xfrm>
        </p:spPr>
        <p:txBody>
          <a:bodyPr/>
          <a:lstStyle/>
          <a:p>
            <a:r>
              <a:rPr lang="en-US" sz="1600"/>
              <a:t>Connection to techniques, and applications, from fields besides UQ</a:t>
            </a:r>
          </a:p>
          <a:p>
            <a:r>
              <a:rPr lang="en-US" sz="1600"/>
              <a:t>Concepts</a:t>
            </a:r>
          </a:p>
          <a:p>
            <a:pPr lvl="1"/>
            <a:r>
              <a:rPr lang="en-US" sz="1600"/>
              <a:t>Hyperplane sampling</a:t>
            </a:r>
          </a:p>
          <a:p>
            <a:pPr lvl="2"/>
            <a:r>
              <a:rPr lang="en-US" sz="1400"/>
              <a:t>motivation, capture small thin regions</a:t>
            </a:r>
          </a:p>
          <a:p>
            <a:pPr lvl="1"/>
            <a:r>
              <a:rPr lang="en-US" sz="1600"/>
              <a:t>Formula for changing point sampling to flat sampling</a:t>
            </a:r>
          </a:p>
          <a:p>
            <a:pPr lvl="1"/>
            <a:r>
              <a:rPr lang="en-US" sz="1600"/>
              <a:t>Unbiased – provable</a:t>
            </a:r>
          </a:p>
          <a:p>
            <a:pPr lvl="1"/>
            <a:r>
              <a:rPr lang="en-US" sz="1600"/>
              <a:t>Variance – experiments</a:t>
            </a:r>
            <a:r>
              <a:rPr lang="en-US" sz="1400"/>
              <a:t>, </a:t>
            </a:r>
            <a:r>
              <a:rPr lang="en-US" sz="1600"/>
              <a:t>efficiency</a:t>
            </a:r>
          </a:p>
          <a:p>
            <a:pPr lvl="2"/>
            <a:r>
              <a:rPr lang="en-US" sz="1400"/>
              <a:t>hyperplane intersection with the object needs to be computable, efficient</a:t>
            </a:r>
          </a:p>
          <a:p>
            <a:pPr lvl="2"/>
            <a:r>
              <a:rPr lang="en-US" sz="1400"/>
              <a:t>volume estimation experiments</a:t>
            </a:r>
          </a:p>
          <a:p>
            <a:pPr lvl="3"/>
            <a:r>
              <a:rPr lang="en-US" sz="1400"/>
              <a:t>efficiency</a:t>
            </a:r>
          </a:p>
          <a:p>
            <a:pPr lvl="3"/>
            <a:r>
              <a:rPr lang="en-US" sz="1400"/>
              <a:t>dart type</a:t>
            </a:r>
          </a:p>
          <a:p>
            <a:pPr lvl="1"/>
            <a:r>
              <a:rPr lang="en-US" sz="1600"/>
              <a:t>Framework</a:t>
            </a:r>
          </a:p>
          <a:p>
            <a:pPr lvl="2"/>
            <a:r>
              <a:rPr lang="en-US" sz="1400"/>
              <a:t>function averaging, integration</a:t>
            </a:r>
          </a:p>
          <a:p>
            <a:pPr lvl="2"/>
            <a:r>
              <a:rPr lang="en-US" sz="1400"/>
              <a:t>finding a point with a function value (e.g. outside disks)</a:t>
            </a:r>
          </a:p>
          <a:p>
            <a:pPr lvl="1"/>
            <a:r>
              <a:rPr lang="en-US" sz="1600"/>
              <a:t>Three applications</a:t>
            </a:r>
          </a:p>
          <a:p>
            <a:pPr lvl="2"/>
            <a:r>
              <a:rPr lang="en-US" sz="1400"/>
              <a:t>Volume estimation</a:t>
            </a:r>
          </a:p>
          <a:p>
            <a:pPr lvl="3"/>
            <a:r>
              <a:rPr lang="en-US" sz="1050"/>
              <a:t>function integration</a:t>
            </a:r>
            <a:endParaRPr lang="en-US" sz="1600"/>
          </a:p>
          <a:p>
            <a:pPr lvl="2"/>
            <a:r>
              <a:rPr lang="en-US" sz="1400"/>
              <a:t>Generate a well-spaced point sampling a.k.a. Relaxed MPS</a:t>
            </a:r>
          </a:p>
          <a:p>
            <a:pPr lvl="3"/>
            <a:r>
              <a:rPr lang="en-US" sz="1050"/>
              <a:t>find domain points with function values</a:t>
            </a:r>
          </a:p>
          <a:p>
            <a:pPr lvl="2"/>
            <a:r>
              <a:rPr lang="en-US" sz="1400"/>
              <a:t>Depth of field with antialiasing</a:t>
            </a:r>
          </a:p>
          <a:p>
            <a:pPr lvl="3"/>
            <a:r>
              <a:rPr lang="en-US" sz="1050"/>
              <a:t>function integration </a:t>
            </a:r>
          </a:p>
        </p:txBody>
      </p:sp>
    </p:spTree>
    <p:extLst>
      <p:ext uri="{BB962C8B-B14F-4D97-AF65-F5344CB8AC3E}">
        <p14:creationId xmlns:p14="http://schemas.microsoft.com/office/powerpoint/2010/main" val="29816319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3500"/>
            <a:ext cx="7772400" cy="1231900"/>
          </a:xfrm>
        </p:spPr>
        <p:txBody>
          <a:bodyPr/>
          <a:lstStyle/>
          <a:p>
            <a:r>
              <a:rPr lang="en-US"/>
              <a:t>Line-sampling for </a:t>
            </a:r>
            <a:br>
              <a:rPr lang="en-US"/>
            </a:br>
            <a:r>
              <a:rPr lang="en-US"/>
              <a:t>Depth of Field Blur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150" y="1155700"/>
            <a:ext cx="7772400" cy="927100"/>
          </a:xfrm>
        </p:spPr>
        <p:txBody>
          <a:bodyPr/>
          <a:lstStyle/>
          <a:p>
            <a:pPr marL="342900" lvl="1" indent="-171450">
              <a:buFontTx/>
              <a:buChar char="•"/>
            </a:pPr>
            <a:r>
              <a:rPr lang="en-US" sz="1800"/>
              <a:t>Solution: point sampling</a:t>
            </a:r>
          </a:p>
          <a:p>
            <a:pPr marL="171450" lvl="1" indent="0">
              <a:buNone/>
            </a:pPr>
            <a:r>
              <a:rPr lang="en-US" sz="1800"/>
              <a:t>  For every (a,b) pixel</a:t>
            </a:r>
          </a:p>
          <a:p>
            <a:pPr marL="457200" lvl="1" indent="0">
              <a:buNone/>
            </a:pPr>
            <a:r>
              <a:rPr lang="en-US" sz="1800"/>
              <a:t>4-d: (u,v) lens plane, (x,y) scene space</a:t>
            </a:r>
          </a:p>
          <a:p>
            <a:pPr marL="914400" lvl="2" indent="0">
              <a:buNone/>
            </a:pPr>
            <a:r>
              <a:rPr lang="en-US" sz="1600"/>
              <a:t>z scene space is dependent</a:t>
            </a:r>
          </a:p>
        </p:txBody>
      </p:sp>
      <p:pic>
        <p:nvPicPr>
          <p:cNvPr id="4" name="Picture 3" descr="dof-hyper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62" y="5124450"/>
            <a:ext cx="2738638" cy="1689100"/>
          </a:xfrm>
          <a:prstGeom prst="rect">
            <a:avLst/>
          </a:prstGeom>
        </p:spPr>
      </p:pic>
      <p:pic>
        <p:nvPicPr>
          <p:cNvPr id="5" name="Picture 4" descr="dof-hype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4161698"/>
            <a:ext cx="2489200" cy="26391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9850" y="3841750"/>
            <a:ext cx="7772400" cy="95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1800"/>
              <a:t>Solution: our algorithm</a:t>
            </a:r>
          </a:p>
          <a:p>
            <a:pPr marL="457200" lvl="1" indent="0">
              <a:buNone/>
            </a:pPr>
            <a:r>
              <a:rPr lang="en-US" sz="1800"/>
              <a:t>lines sample and compute </a:t>
            </a:r>
          </a:p>
          <a:p>
            <a:pPr marL="457200" lvl="1" indent="0">
              <a:buNone/>
            </a:pPr>
            <a:r>
              <a:rPr lang="en-US" sz="1800"/>
              <a:t>occlusion depth (decision)</a:t>
            </a:r>
            <a:br>
              <a:rPr lang="en-US" sz="1800"/>
            </a:br>
            <a:r>
              <a:rPr lang="en-US" sz="1800"/>
              <a:t>color contribution (integration)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400" y="2302559"/>
            <a:ext cx="698500" cy="7263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5450" y="1872816"/>
            <a:ext cx="882650" cy="616384"/>
          </a:xfrm>
          <a:prstGeom prst="rect">
            <a:avLst/>
          </a:prstGeom>
        </p:spPr>
      </p:pic>
      <p:sp>
        <p:nvSpPr>
          <p:cNvPr id="9" name="Isosceles Triangle 8"/>
          <p:cNvSpPr/>
          <p:nvPr/>
        </p:nvSpPr>
        <p:spPr bwMode="auto">
          <a:xfrm>
            <a:off x="2933700" y="2489200"/>
            <a:ext cx="895350" cy="793750"/>
          </a:xfrm>
          <a:prstGeom prst="triangl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2628900" y="3308350"/>
            <a:ext cx="1657350" cy="44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171450" lvl="1" indent="0">
              <a:buNone/>
            </a:pPr>
            <a:r>
              <a:rPr lang="en-US" sz="1800" b="0"/>
              <a:t>(x,y,z) scene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667250" y="3041650"/>
            <a:ext cx="1612900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</a:pPr>
            <a:r>
              <a:rPr lang="en-US" sz="1800" b="0"/>
              <a:t>(u,v) lens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6883400" y="3105150"/>
            <a:ext cx="1416050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171450" lvl="1" indent="0">
              <a:buNone/>
            </a:pPr>
            <a:r>
              <a:rPr lang="en-US" sz="1800" b="0"/>
              <a:t>(a,b) pixel</a:t>
            </a:r>
          </a:p>
        </p:txBody>
      </p:sp>
      <p:sp>
        <p:nvSpPr>
          <p:cNvPr id="23" name="Isosceles Triangle 22"/>
          <p:cNvSpPr/>
          <p:nvPr/>
        </p:nvSpPr>
        <p:spPr bwMode="auto">
          <a:xfrm rot="16200000">
            <a:off x="3127375" y="2263775"/>
            <a:ext cx="469900" cy="1289050"/>
          </a:xfrm>
          <a:prstGeom prst="triangle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3448050" y="2476500"/>
            <a:ext cx="2044700" cy="412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3606800" y="2603500"/>
            <a:ext cx="1936750" cy="5778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6718300" y="4660900"/>
            <a:ext cx="2717800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171450" lvl="1" indent="0">
              <a:buNone/>
            </a:pPr>
            <a:r>
              <a:rPr lang="en-US" sz="1800" b="0"/>
              <a:t>axis-aligned sample lines in (u,v,x,y)</a:t>
            </a:r>
          </a:p>
          <a:p>
            <a:pPr marL="171450" lvl="1" indent="0">
              <a:buNone/>
            </a:pPr>
            <a:r>
              <a:rPr lang="en-US" sz="1200" b="0"/>
              <a:t>e.g. pick x, y, v, let u vary</a:t>
            </a:r>
          </a:p>
          <a:p>
            <a:pPr marL="171450" lvl="1" indent="0">
              <a:buNone/>
            </a:pPr>
            <a:r>
              <a:rPr lang="en-US" sz="1200" b="0"/>
              <a:t>e.g. pick y, u, v, let x vary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0500" y="1739900"/>
            <a:ext cx="1240735" cy="13589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 flipV="1">
            <a:off x="5549900" y="2292350"/>
            <a:ext cx="1663700" cy="304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5499100" y="2292350"/>
            <a:ext cx="1708150" cy="1841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419215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eapot_pd_02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3938270"/>
            <a:ext cx="2926080" cy="2926080"/>
          </a:xfrm>
          <a:prstGeom prst="rect">
            <a:avLst/>
          </a:prstGeom>
        </p:spPr>
      </p:pic>
      <p:pic>
        <p:nvPicPr>
          <p:cNvPr id="12" name="Picture 11" descr="teapot_pd_006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0" y="3938270"/>
            <a:ext cx="2926080" cy="2926080"/>
          </a:xfrm>
          <a:prstGeom prst="rect">
            <a:avLst/>
          </a:prstGeom>
        </p:spPr>
      </p:pic>
      <p:pic>
        <p:nvPicPr>
          <p:cNvPr id="5" name="Picture 4" descr="teapot_ld_0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1155700"/>
            <a:ext cx="2926080" cy="2926080"/>
          </a:xfrm>
          <a:prstGeom prst="rect">
            <a:avLst/>
          </a:prstGeom>
        </p:spPr>
      </p:pic>
      <p:pic>
        <p:nvPicPr>
          <p:cNvPr id="4" name="Picture 3" descr="teapot_ld_0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50" y="1155700"/>
            <a:ext cx="2926080" cy="2926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Blur, line-darts vs. point samples</a:t>
            </a:r>
          </a:p>
        </p:txBody>
      </p:sp>
      <p:pic>
        <p:nvPicPr>
          <p:cNvPr id="9" name="Picture 8" descr="p00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3943350"/>
            <a:ext cx="2926080" cy="29260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65450" y="6488668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64 points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-184150" y="6686550"/>
            <a:ext cx="1244600" cy="27305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44218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4 points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80100" y="6488668"/>
            <a:ext cx="137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256 points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40050" y="3745468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16 lines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61050" y="3726418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30 lines</a:t>
            </a:r>
          </a:p>
        </p:txBody>
      </p:sp>
      <p:pic>
        <p:nvPicPr>
          <p:cNvPr id="3" name="Picture 2" descr="teapot_ld_00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2926080" cy="292608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-336550" y="3784600"/>
            <a:ext cx="1244600" cy="27305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3726418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4 lines</a:t>
            </a:r>
          </a:p>
        </p:txBody>
      </p:sp>
    </p:spTree>
    <p:extLst>
      <p:ext uri="{BB962C8B-B14F-4D97-AF65-F5344CB8AC3E}">
        <p14:creationId xmlns:p14="http://schemas.microsoft.com/office/powerpoint/2010/main" val="33889625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apot_ld_0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8" t="27243" r="9846" b="49585"/>
          <a:stretch/>
        </p:blipFill>
        <p:spPr>
          <a:xfrm>
            <a:off x="-179294" y="0"/>
            <a:ext cx="4828032" cy="331927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rcRect l="4197" r="4197"/>
          <a:stretch>
            <a:fillRect/>
          </a:stretch>
        </p:blipFill>
        <p:spPr>
          <a:xfrm>
            <a:off x="4646932" y="12700"/>
            <a:ext cx="4490718" cy="2641600"/>
          </a:xfr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2686050" y="44450"/>
            <a:ext cx="3160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16 lines / pixel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559300" y="3162300"/>
            <a:ext cx="4819650" cy="3695700"/>
            <a:chOff x="0" y="3162300"/>
            <a:chExt cx="4819650" cy="3695700"/>
          </a:xfrm>
        </p:grpSpPr>
        <p:pic>
          <p:nvPicPr>
            <p:cNvPr id="3" name="Picture 2" descr="teapot_pd_1024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12" t="26204" r="9444" b="50278"/>
            <a:stretch/>
          </p:blipFill>
          <p:spPr>
            <a:xfrm>
              <a:off x="0" y="3309620"/>
              <a:ext cx="4819650" cy="354838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139950" y="3162300"/>
              <a:ext cx="2489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1024 points /pixel</a:t>
              </a:r>
            </a:p>
            <a:p>
              <a:r>
                <a:rPr lang="en-US"/>
                <a:t>          8x runtime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177800" y="3263900"/>
            <a:ext cx="4984751" cy="3594100"/>
            <a:chOff x="4832350" y="3263900"/>
            <a:chExt cx="4984751" cy="3594100"/>
          </a:xfrm>
        </p:grpSpPr>
        <p:pic>
          <p:nvPicPr>
            <p:cNvPr id="12" name="Picture 11" descr="teapot_pd_0256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89" t="25130" r="8855" b="49262"/>
            <a:stretch/>
          </p:blipFill>
          <p:spPr>
            <a:xfrm>
              <a:off x="4832350" y="3315014"/>
              <a:ext cx="4864100" cy="354298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27901" y="3263900"/>
              <a:ext cx="2489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256 points /pixel</a:t>
              </a:r>
            </a:p>
            <a:p>
              <a:r>
                <a:rPr lang="en-US"/>
                <a:t>      2x runtime</a:t>
              </a:r>
            </a:p>
          </p:txBody>
        </p:sp>
      </p:grpSp>
      <p:sp>
        <p:nvSpPr>
          <p:cNvPr id="15" name="Oval 14"/>
          <p:cNvSpPr/>
          <p:nvPr/>
        </p:nvSpPr>
        <p:spPr bwMode="auto">
          <a:xfrm>
            <a:off x="8572500" y="2012950"/>
            <a:ext cx="571500" cy="311150"/>
          </a:xfrm>
          <a:prstGeom prst="ellips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8547100" y="1149350"/>
            <a:ext cx="596900" cy="603250"/>
          </a:xfrm>
          <a:prstGeom prst="ellips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400550" y="1130300"/>
            <a:ext cx="2857500" cy="603250"/>
          </a:xfrm>
          <a:prstGeom prst="ellips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514850" y="1993900"/>
            <a:ext cx="2413000" cy="311150"/>
          </a:xfrm>
          <a:prstGeom prst="ellips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641850" y="-101600"/>
            <a:ext cx="762000" cy="3937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0094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0" y="1200150"/>
            <a:ext cx="7772400" cy="939800"/>
          </a:xfrm>
        </p:spPr>
        <p:txBody>
          <a:bodyPr/>
          <a:lstStyle/>
          <a:p>
            <a:r>
              <a:rPr lang="en-US" sz="1800" b="0"/>
              <a:t>Any point-sampling algorithm depending on function averages can be converted to a line-sampling algorithm </a:t>
            </a:r>
          </a:p>
          <a:p>
            <a:pPr lvl="1"/>
            <a:r>
              <a:rPr lang="en-US" sz="1600" b="0"/>
              <a:t>Including indicator functions e.g. volume estimation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377421"/>
              </p:ext>
            </p:extLst>
          </p:nvPr>
        </p:nvGraphicFramePr>
        <p:xfrm>
          <a:off x="857251" y="2222016"/>
          <a:ext cx="5067299" cy="673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0" name="Equation" r:id="rId4" imgW="4013200" imgH="533400" progId="Equation.3">
                  <p:embed/>
                </p:oleObj>
              </mc:Choice>
              <mc:Fallback>
                <p:oleObj name="Equation" r:id="rId4" imgW="40132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7251" y="2222016"/>
                        <a:ext cx="5067299" cy="673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6480445" y="1593850"/>
            <a:ext cx="2678623" cy="1898024"/>
            <a:chOff x="4577390" y="2897118"/>
            <a:chExt cx="3425776" cy="2530124"/>
          </a:xfrm>
        </p:grpSpPr>
        <p:sp>
          <p:nvSpPr>
            <p:cNvPr id="15" name="Rectangle 14"/>
            <p:cNvSpPr>
              <a:spLocks/>
            </p:cNvSpPr>
            <p:nvPr/>
          </p:nvSpPr>
          <p:spPr bwMode="auto">
            <a:xfrm>
              <a:off x="5603913" y="2987398"/>
              <a:ext cx="1828800" cy="182880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5741898" y="3701743"/>
              <a:ext cx="1474596" cy="800537"/>
            </a:xfrm>
            <a:custGeom>
              <a:avLst/>
              <a:gdLst>
                <a:gd name="connsiteX0" fmla="*/ 1263939 w 1263939"/>
                <a:gd name="connsiteY0" fmla="*/ 433374 h 800539"/>
                <a:gd name="connsiteX1" fmla="*/ 1263939 w 1263939"/>
                <a:gd name="connsiteY1" fmla="*/ 433374 h 800539"/>
                <a:gd name="connsiteX2" fmla="*/ 1131527 w 1263939"/>
                <a:gd name="connsiteY2" fmla="*/ 361145 h 800539"/>
                <a:gd name="connsiteX3" fmla="*/ 1041245 w 1263939"/>
                <a:gd name="connsiteY3" fmla="*/ 306973 h 800539"/>
                <a:gd name="connsiteX4" fmla="*/ 963001 w 1263939"/>
                <a:gd name="connsiteY4" fmla="*/ 240763 h 800539"/>
                <a:gd name="connsiteX5" fmla="*/ 890776 w 1263939"/>
                <a:gd name="connsiteY5" fmla="*/ 192610 h 800539"/>
                <a:gd name="connsiteX6" fmla="*/ 830589 w 1263939"/>
                <a:gd name="connsiteY6" fmla="*/ 138439 h 800539"/>
                <a:gd name="connsiteX7" fmla="*/ 770401 w 1263939"/>
                <a:gd name="connsiteY7" fmla="*/ 102324 h 800539"/>
                <a:gd name="connsiteX8" fmla="*/ 698176 w 1263939"/>
                <a:gd name="connsiteY8" fmla="*/ 48152 h 800539"/>
                <a:gd name="connsiteX9" fmla="*/ 680120 w 1263939"/>
                <a:gd name="connsiteY9" fmla="*/ 30095 h 800539"/>
                <a:gd name="connsiteX10" fmla="*/ 650026 w 1263939"/>
                <a:gd name="connsiteY10" fmla="*/ 12038 h 800539"/>
                <a:gd name="connsiteX11" fmla="*/ 613913 w 1263939"/>
                <a:gd name="connsiteY11" fmla="*/ 0 h 800539"/>
                <a:gd name="connsiteX12" fmla="*/ 559744 w 1263939"/>
                <a:gd name="connsiteY12" fmla="*/ 18057 h 800539"/>
                <a:gd name="connsiteX13" fmla="*/ 559744 w 1263939"/>
                <a:gd name="connsiteY13" fmla="*/ 18057 h 800539"/>
                <a:gd name="connsiteX14" fmla="*/ 0 w 1263939"/>
                <a:gd name="connsiteY14" fmla="*/ 379202 h 800539"/>
                <a:gd name="connsiteX15" fmla="*/ 367144 w 1263939"/>
                <a:gd name="connsiteY15" fmla="*/ 800539 h 800539"/>
                <a:gd name="connsiteX16" fmla="*/ 836607 w 1263939"/>
                <a:gd name="connsiteY16" fmla="*/ 517641 h 800539"/>
                <a:gd name="connsiteX17" fmla="*/ 1263939 w 1263939"/>
                <a:gd name="connsiteY17" fmla="*/ 433374 h 80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63939" h="800539">
                  <a:moveTo>
                    <a:pt x="1263939" y="433374"/>
                  </a:moveTo>
                  <a:lnTo>
                    <a:pt x="1263939" y="433374"/>
                  </a:lnTo>
                  <a:cubicBezTo>
                    <a:pt x="1112858" y="368622"/>
                    <a:pt x="1235886" y="429209"/>
                    <a:pt x="1131527" y="361145"/>
                  </a:cubicBezTo>
                  <a:cubicBezTo>
                    <a:pt x="1102131" y="341973"/>
                    <a:pt x="1068036" y="329644"/>
                    <a:pt x="1041245" y="306973"/>
                  </a:cubicBezTo>
                  <a:cubicBezTo>
                    <a:pt x="1015164" y="284903"/>
                    <a:pt x="990202" y="261437"/>
                    <a:pt x="963001" y="240763"/>
                  </a:cubicBezTo>
                  <a:cubicBezTo>
                    <a:pt x="939964" y="223254"/>
                    <a:pt x="913671" y="210303"/>
                    <a:pt x="890776" y="192610"/>
                  </a:cubicBezTo>
                  <a:cubicBezTo>
                    <a:pt x="869418" y="176105"/>
                    <a:pt x="852182" y="154635"/>
                    <a:pt x="830589" y="138439"/>
                  </a:cubicBezTo>
                  <a:cubicBezTo>
                    <a:pt x="811872" y="124400"/>
                    <a:pt x="789732" y="115505"/>
                    <a:pt x="770401" y="102324"/>
                  </a:cubicBezTo>
                  <a:cubicBezTo>
                    <a:pt x="745537" y="85370"/>
                    <a:pt x="719455" y="69433"/>
                    <a:pt x="698176" y="48152"/>
                  </a:cubicBezTo>
                  <a:cubicBezTo>
                    <a:pt x="692157" y="42133"/>
                    <a:pt x="686929" y="35202"/>
                    <a:pt x="680120" y="30095"/>
                  </a:cubicBezTo>
                  <a:cubicBezTo>
                    <a:pt x="670761" y="23076"/>
                    <a:pt x="660676" y="16879"/>
                    <a:pt x="650026" y="12038"/>
                  </a:cubicBezTo>
                  <a:cubicBezTo>
                    <a:pt x="638475" y="6787"/>
                    <a:pt x="613913" y="0"/>
                    <a:pt x="613913" y="0"/>
                  </a:cubicBezTo>
                  <a:cubicBezTo>
                    <a:pt x="557785" y="12473"/>
                    <a:pt x="559744" y="-6459"/>
                    <a:pt x="559744" y="18057"/>
                  </a:cubicBezTo>
                  <a:lnTo>
                    <a:pt x="559744" y="18057"/>
                  </a:lnTo>
                  <a:lnTo>
                    <a:pt x="0" y="379202"/>
                  </a:lnTo>
                  <a:lnTo>
                    <a:pt x="367144" y="800539"/>
                  </a:lnTo>
                  <a:lnTo>
                    <a:pt x="836607" y="517641"/>
                  </a:lnTo>
                  <a:lnTo>
                    <a:pt x="1263939" y="433374"/>
                  </a:ln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5753934" y="4965743"/>
              <a:ext cx="1420427" cy="300961"/>
            </a:xfrm>
            <a:custGeom>
              <a:avLst/>
              <a:gdLst>
                <a:gd name="connsiteX0" fmla="*/ 0 w 1588952"/>
                <a:gd name="connsiteY0" fmla="*/ 306974 h 306974"/>
                <a:gd name="connsiteX1" fmla="*/ 493538 w 1588952"/>
                <a:gd name="connsiteY1" fmla="*/ 18058 h 306974"/>
                <a:gd name="connsiteX2" fmla="*/ 878739 w 1588952"/>
                <a:gd name="connsiteY2" fmla="*/ 0 h 306974"/>
                <a:gd name="connsiteX3" fmla="*/ 1173658 w 1588952"/>
                <a:gd name="connsiteY3" fmla="*/ 120382 h 306974"/>
                <a:gd name="connsiteX4" fmla="*/ 1588952 w 1588952"/>
                <a:gd name="connsiteY4" fmla="*/ 294936 h 306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8952" h="306974">
                  <a:moveTo>
                    <a:pt x="0" y="306974"/>
                  </a:moveTo>
                  <a:lnTo>
                    <a:pt x="493538" y="18058"/>
                  </a:lnTo>
                  <a:lnTo>
                    <a:pt x="878739" y="0"/>
                  </a:lnTo>
                  <a:lnTo>
                    <a:pt x="1173658" y="120382"/>
                  </a:lnTo>
                  <a:lnTo>
                    <a:pt x="1588952" y="294936"/>
                  </a:lnTo>
                </a:path>
              </a:pathLst>
            </a:cu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 flipV="1">
              <a:off x="6273829" y="2897118"/>
              <a:ext cx="0" cy="201168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6235434" y="3786007"/>
              <a:ext cx="602764" cy="451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f=1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56361" y="3198059"/>
              <a:ext cx="602764" cy="451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f=0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77390" y="4688746"/>
              <a:ext cx="843014" cy="738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height</a:t>
              </a:r>
              <a:r>
                <a:rPr lang="en-US" sz="1600" baseline="-25000"/>
                <a:t/>
              </a:r>
              <a:br>
                <a:rPr lang="en-US" sz="1600" baseline="-25000"/>
              </a:br>
              <a:r>
                <a:rPr lang="en-US" sz="1600" i="1"/>
                <a:t>f</a:t>
              </a:r>
              <a:r>
                <a:rPr lang="en-US" sz="1600" i="1" baseline="-25000"/>
                <a:t>D</a:t>
              </a:r>
              <a:r>
                <a:rPr lang="en-US" sz="1600" baseline="-25000"/>
                <a:t>fixed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V="1">
              <a:off x="5507164" y="4863424"/>
              <a:ext cx="0" cy="40929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5515114" y="5266703"/>
              <a:ext cx="2194916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4" name="Oval 23"/>
            <p:cNvSpPr>
              <a:spLocks noChangeAspect="1"/>
            </p:cNvSpPr>
            <p:nvPr/>
          </p:nvSpPr>
          <p:spPr bwMode="auto">
            <a:xfrm>
              <a:off x="6235435" y="5212527"/>
              <a:ext cx="91440" cy="9144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7615661" y="3023506"/>
              <a:ext cx="0" cy="177370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7491453" y="3676657"/>
              <a:ext cx="511713" cy="78832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400" i="1"/>
                <a:t>D</a:t>
              </a:r>
              <a:r>
                <a:rPr lang="en-US" sz="1400"/>
                <a:t>fixed</a:t>
              </a:r>
            </a:p>
          </p:txBody>
        </p:sp>
      </p:grpSp>
      <p:sp>
        <p:nvSpPr>
          <p:cNvPr id="28" name="Content Placeholder 12"/>
          <p:cNvSpPr txBox="1">
            <a:spLocks/>
          </p:cNvSpPr>
          <p:nvPr/>
        </p:nvSpPr>
        <p:spPr bwMode="auto">
          <a:xfrm>
            <a:off x="0" y="2959100"/>
            <a:ext cx="7772400" cy="933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lvl="1"/>
            <a:r>
              <a:rPr lang="en-US" sz="1600" b="0"/>
              <a:t>Need to evaluate function along a flat (line)</a:t>
            </a:r>
          </a:p>
          <a:p>
            <a:pPr lvl="1"/>
            <a:r>
              <a:rPr lang="en-US" sz="1600" b="0"/>
              <a:t>Efficiency depends on evaluation speed</a:t>
            </a:r>
          </a:p>
          <a:p>
            <a:pPr lvl="2"/>
            <a:r>
              <a:rPr lang="en-US" sz="1400" b="0"/>
              <a:t>This is the challenge for practical </a:t>
            </a:r>
            <a:r>
              <a:rPr lang="en-US" sz="1400" b="0" i="1"/>
              <a:t>k</a:t>
            </a:r>
            <a:r>
              <a:rPr lang="en-US" sz="1400" b="0"/>
              <a:t>-dimensional flats</a:t>
            </a:r>
          </a:p>
          <a:p>
            <a:pPr lvl="1"/>
            <a:r>
              <a:rPr lang="en-US" sz="1600" b="0"/>
              <a:t>Axis-aligned flats (lines)</a:t>
            </a:r>
          </a:p>
          <a:p>
            <a:pPr lvl="2"/>
            <a:r>
              <a:rPr lang="en-US" sz="1400" b="0"/>
              <a:t>efficient and random-enough</a:t>
            </a:r>
          </a:p>
        </p:txBody>
      </p:sp>
      <p:sp>
        <p:nvSpPr>
          <p:cNvPr id="29" name="Content Placeholder 12"/>
          <p:cNvSpPr txBox="1">
            <a:spLocks/>
          </p:cNvSpPr>
          <p:nvPr/>
        </p:nvSpPr>
        <p:spPr bwMode="auto">
          <a:xfrm>
            <a:off x="0" y="4298950"/>
            <a:ext cx="77724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1800" b="0"/>
              <a:t>Application variants</a:t>
            </a:r>
          </a:p>
          <a:p>
            <a:pPr lvl="1"/>
            <a:r>
              <a:rPr lang="en-US" sz="1600" b="0"/>
              <a:t>Generate a well-spaced disk packing</a:t>
            </a:r>
          </a:p>
          <a:p>
            <a:pPr lvl="2"/>
            <a:r>
              <a:rPr lang="en-US" sz="1400" b="0"/>
              <a:t>Although line samples are not uniform by area, </a:t>
            </a:r>
            <a:br>
              <a:rPr lang="en-US" sz="1400" b="0"/>
            </a:br>
            <a:r>
              <a:rPr lang="en-US" sz="1400" b="0"/>
              <a:t>effect on output distribution is unoticable.</a:t>
            </a:r>
          </a:p>
        </p:txBody>
      </p:sp>
      <p:pic>
        <p:nvPicPr>
          <p:cNvPr id="30" name="Picture 29" descr="mps_points_window_line_darts_txt_pt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5377207"/>
            <a:ext cx="1473200" cy="1480793"/>
          </a:xfrm>
          <a:prstGeom prst="rect">
            <a:avLst/>
          </a:prstGeom>
        </p:spPr>
      </p:pic>
      <p:pic>
        <p:nvPicPr>
          <p:cNvPr id="31" name="Picture 30" descr="teapot_ld_016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9" t="27193" r="9759" b="49561"/>
          <a:stretch/>
        </p:blipFill>
        <p:spPr>
          <a:xfrm>
            <a:off x="5568350" y="5357998"/>
            <a:ext cx="2197700" cy="1512702"/>
          </a:xfrm>
          <a:prstGeom prst="rect">
            <a:avLst/>
          </a:prstGeom>
        </p:spPr>
      </p:pic>
      <p:sp>
        <p:nvSpPr>
          <p:cNvPr id="32" name="Content Placeholder 12"/>
          <p:cNvSpPr txBox="1">
            <a:spLocks/>
          </p:cNvSpPr>
          <p:nvPr/>
        </p:nvSpPr>
        <p:spPr bwMode="auto">
          <a:xfrm>
            <a:off x="4394200" y="4616450"/>
            <a:ext cx="4889500" cy="1365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lvl="1"/>
            <a:r>
              <a:rPr lang="en-US" sz="1600" b="0"/>
              <a:t>Depth of Field blur</a:t>
            </a:r>
          </a:p>
          <a:p>
            <a:pPr lvl="2"/>
            <a:r>
              <a:rPr lang="en-US" sz="1400" b="0"/>
              <a:t>Intrusive line-sampling</a:t>
            </a:r>
          </a:p>
          <a:p>
            <a:pPr lvl="2"/>
            <a:r>
              <a:rPr lang="en-US" sz="1400" b="0"/>
              <a:t>Efficient function integration without artifacts</a:t>
            </a:r>
          </a:p>
        </p:txBody>
      </p:sp>
    </p:spTree>
    <p:extLst>
      <p:ext uri="{BB962C8B-B14F-4D97-AF65-F5344CB8AC3E}">
        <p14:creationId xmlns:p14="http://schemas.microsoft.com/office/powerpoint/2010/main" val="34616780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8900"/>
            <a:ext cx="7772400" cy="1206500"/>
          </a:xfrm>
        </p:spPr>
        <p:txBody>
          <a:bodyPr/>
          <a:lstStyle/>
          <a:p>
            <a:r>
              <a:rPr lang="en-US"/>
              <a:t>Extra stuff</a:t>
            </a:r>
          </a:p>
        </p:txBody>
      </p:sp>
    </p:spTree>
    <p:extLst>
      <p:ext uri="{BB962C8B-B14F-4D97-AF65-F5344CB8AC3E}">
        <p14:creationId xmlns:p14="http://schemas.microsoft.com/office/powerpoint/2010/main" val="10508791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Heilmeier’s Catechism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8650" indent="-457200">
              <a:buFont typeface="+mj-lt"/>
              <a:buAutoNum type="arabicPeriod"/>
            </a:pPr>
            <a:r>
              <a:rPr lang="en-US" sz="1800"/>
              <a:t>What is the problem, why is it hard?</a:t>
            </a:r>
          </a:p>
          <a:p>
            <a:pPr marL="971550" lvl="1" indent="-457200"/>
            <a:r>
              <a:rPr lang="en-US" sz="1800">
                <a:solidFill>
                  <a:schemeClr val="tx2"/>
                </a:solidFill>
              </a:rPr>
              <a:t>Uncertainty quantification, small failure regions in  vast spaces, expensive functions</a:t>
            </a:r>
          </a:p>
          <a:p>
            <a:pPr marL="628650" indent="-457200">
              <a:buFont typeface="+mj-lt"/>
              <a:buAutoNum type="arabicPeriod"/>
            </a:pPr>
            <a:r>
              <a:rPr lang="en-US" sz="1800"/>
              <a:t>How is it solved today?</a:t>
            </a:r>
          </a:p>
          <a:p>
            <a:pPr marL="971550" lvl="1" indent="-457200"/>
            <a:r>
              <a:rPr lang="en-US" sz="1800">
                <a:solidFill>
                  <a:srgbClr val="0000FF"/>
                </a:solidFill>
              </a:rPr>
              <a:t>Many sampling methods based on statistics and analysis</a:t>
            </a:r>
          </a:p>
          <a:p>
            <a:pPr marL="628650" indent="-457200">
              <a:buFont typeface="+mj-lt"/>
              <a:buAutoNum type="arabicPeriod"/>
            </a:pPr>
            <a:r>
              <a:rPr lang="en-US" sz="1800"/>
              <a:t>What is the new technical idea; why can we succeed now?</a:t>
            </a:r>
          </a:p>
          <a:p>
            <a:pPr marL="971550" lvl="1" indent="-457200"/>
            <a:r>
              <a:rPr lang="en-US" sz="1800">
                <a:solidFill>
                  <a:srgbClr val="0000FF"/>
                </a:solidFill>
              </a:rPr>
              <a:t>Borrowing Computational Geometry, Graphics concepts:</a:t>
            </a:r>
          </a:p>
          <a:p>
            <a:pPr marL="1371600" lvl="2" indent="-457200"/>
            <a:r>
              <a:rPr lang="en-US" sz="1600">
                <a:solidFill>
                  <a:srgbClr val="0000FF"/>
                </a:solidFill>
              </a:rPr>
              <a:t>line searches</a:t>
            </a:r>
          </a:p>
          <a:p>
            <a:pPr marL="1371600" lvl="2" indent="-457200"/>
            <a:r>
              <a:rPr lang="en-US" sz="1600">
                <a:solidFill>
                  <a:srgbClr val="0000FF"/>
                </a:solidFill>
              </a:rPr>
              <a:t>sample-neighborhoods, geometric balls </a:t>
            </a:r>
          </a:p>
          <a:p>
            <a:pPr marL="1371600" lvl="2" indent="-457200"/>
            <a:r>
              <a:rPr lang="en-US" sz="1600">
                <a:solidFill>
                  <a:srgbClr val="0000FF"/>
                </a:solidFill>
              </a:rPr>
              <a:t>functional integration</a:t>
            </a:r>
          </a:p>
          <a:p>
            <a:pPr marL="628650" indent="-457200">
              <a:buFont typeface="+mj-lt"/>
              <a:buAutoNum type="arabicPeriod"/>
            </a:pPr>
            <a:r>
              <a:rPr lang="en-US" sz="1800"/>
              <a:t>What is the impact if successful?</a:t>
            </a:r>
          </a:p>
          <a:p>
            <a:pPr marL="971550" lvl="1" indent="-457200"/>
            <a:r>
              <a:rPr lang="en-US" sz="1800">
                <a:solidFill>
                  <a:srgbClr val="0000FF"/>
                </a:solidFill>
              </a:rPr>
              <a:t>Increased convergence rates, fewer parallel simulations</a:t>
            </a:r>
          </a:p>
        </p:txBody>
      </p:sp>
    </p:spTree>
    <p:extLst>
      <p:ext uri="{BB962C8B-B14F-4D97-AF65-F5344CB8AC3E}">
        <p14:creationId xmlns:p14="http://schemas.microsoft.com/office/powerpoint/2010/main" val="7449273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5250"/>
            <a:ext cx="7772400" cy="1200150"/>
          </a:xfrm>
        </p:spPr>
        <p:txBody>
          <a:bodyPr/>
          <a:lstStyle/>
          <a:p>
            <a:r>
              <a:rPr lang="en-US"/>
              <a:t>a computational geometer’s view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Space for All Point Sampling Methods</a:t>
            </a:r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810000" y="2209800"/>
            <a:ext cx="0" cy="190500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3810000" y="4114800"/>
            <a:ext cx="2971800" cy="685800"/>
          </a:xfrm>
          <a:prstGeom prst="straightConnector1">
            <a:avLst/>
          </a:prstGeom>
          <a:ln w="25400">
            <a:solidFill>
              <a:srgbClr val="009D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1905000" y="4114800"/>
            <a:ext cx="1905000" cy="12192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58478" y="1378803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Spatial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Randomness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44196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9D00"/>
                </a:solidFill>
              </a:rPr>
              <a:t>Geometric Density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53340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Discrete Density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733800" y="4038600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819400" y="4114800"/>
            <a:ext cx="762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86000" y="4038600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</a:rPr>
              <a:t>injection</a:t>
            </a:r>
            <a:endParaRPr lang="en-US" sz="1600" dirty="0">
              <a:solidFill>
                <a:schemeClr val="accent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962400" y="3505200"/>
            <a:ext cx="838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724400" y="2971800"/>
            <a:ext cx="109517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</a:rPr>
              <a:t>sifting </a:t>
            </a:r>
          </a:p>
          <a:p>
            <a:r>
              <a:rPr lang="en-US" sz="1600" dirty="0" smtClean="0">
                <a:solidFill>
                  <a:schemeClr val="accent1"/>
                </a:solidFill>
              </a:rPr>
              <a:t>off-centers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733800" y="2438400"/>
            <a:ext cx="0" cy="68580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914400" y="2362200"/>
            <a:ext cx="2833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</a:rPr>
              <a:t>uniform-random coordinates</a:t>
            </a:r>
          </a:p>
          <a:p>
            <a:pPr algn="r"/>
            <a:r>
              <a:rPr lang="en-US" sz="1600" dirty="0">
                <a:solidFill>
                  <a:srgbClr val="FF0000"/>
                </a:solidFill>
              </a:rPr>
              <a:t>MPS</a:t>
            </a:r>
          </a:p>
          <a:p>
            <a:pPr algn="r"/>
            <a:r>
              <a:rPr lang="en-US" sz="1600" dirty="0">
                <a:solidFill>
                  <a:srgbClr val="FF0000"/>
                </a:solidFill>
              </a:rPr>
              <a:t>j</a:t>
            </a:r>
            <a:r>
              <a:rPr lang="en-US" sz="1600" dirty="0" smtClean="0">
                <a:solidFill>
                  <a:srgbClr val="FF0000"/>
                </a:solidFill>
              </a:rPr>
              <a:t>ittering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810000" y="4343400"/>
            <a:ext cx="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72000" y="4191000"/>
            <a:ext cx="1066800" cy="228600"/>
          </a:xfrm>
          <a:prstGeom prst="straightConnector1">
            <a:avLst/>
          </a:prstGeom>
          <a:ln>
            <a:solidFill>
              <a:srgbClr val="009D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209800" y="3733800"/>
            <a:ext cx="1066800" cy="22860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204006"/>
              </p:ext>
            </p:extLst>
          </p:nvPr>
        </p:nvGraphicFramePr>
        <p:xfrm>
          <a:off x="4876800" y="5704294"/>
          <a:ext cx="4289303" cy="239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5" name="Equation" r:id="rId4" imgW="4102100" imgH="228600" progId="Equation.3">
                  <p:embed/>
                </p:oleObj>
              </mc:Choice>
              <mc:Fallback>
                <p:oleObj name="Equation" r:id="rId4" imgW="4102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76800" y="5704294"/>
                        <a:ext cx="4289303" cy="239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9161875"/>
              </p:ext>
            </p:extLst>
          </p:nvPr>
        </p:nvGraphicFramePr>
        <p:xfrm>
          <a:off x="990600" y="5791200"/>
          <a:ext cx="1676400" cy="259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6" name="Equation" r:id="rId6" imgW="1320800" imgH="203200" progId="Equation.3">
                  <p:embed/>
                </p:oleObj>
              </mc:Choice>
              <mc:Fallback>
                <p:oleObj name="Equation" r:id="rId6" imgW="1320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90600" y="5791200"/>
                        <a:ext cx="1676400" cy="259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4357344"/>
              </p:ext>
            </p:extLst>
          </p:nvPr>
        </p:nvGraphicFramePr>
        <p:xfrm>
          <a:off x="4724401" y="1488289"/>
          <a:ext cx="2667000" cy="211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7" name="Equation" r:id="rId8" imgW="2552700" imgH="203200" progId="Equation.3">
                  <p:embed/>
                </p:oleObj>
              </mc:Choice>
              <mc:Fallback>
                <p:oleObj name="Equation" r:id="rId8" imgW="2552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24401" y="1488289"/>
                        <a:ext cx="2667000" cy="211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2574365" y="4800600"/>
            <a:ext cx="123563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</a:rPr>
              <a:t>optimization</a:t>
            </a:r>
          </a:p>
          <a:p>
            <a:pPr algn="r"/>
            <a:r>
              <a:rPr lang="en-US" sz="1600" dirty="0">
                <a:solidFill>
                  <a:srgbClr val="FF0000"/>
                </a:solidFill>
              </a:rPr>
              <a:t>CVT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307852"/>
              </p:ext>
            </p:extLst>
          </p:nvPr>
        </p:nvGraphicFramePr>
        <p:xfrm>
          <a:off x="4876800" y="5943600"/>
          <a:ext cx="1219200" cy="186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8" name="Equation" r:id="rId10" imgW="1320800" imgH="203200" progId="Equation.3">
                  <p:embed/>
                </p:oleObj>
              </mc:Choice>
              <mc:Fallback>
                <p:oleObj name="Equation" r:id="rId10" imgW="1320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76800" y="5943600"/>
                        <a:ext cx="1219200" cy="186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9741855"/>
              </p:ext>
            </p:extLst>
          </p:nvPr>
        </p:nvGraphicFramePr>
        <p:xfrm>
          <a:off x="4724400" y="1720725"/>
          <a:ext cx="2438400" cy="204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9" name="Equation" r:id="rId12" imgW="2413000" imgH="203200" progId="Equation.3">
                  <p:embed/>
                </p:oleObj>
              </mc:Choice>
              <mc:Fallback>
                <p:oleObj name="Equation" r:id="rId12" imgW="2413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24400" y="1720725"/>
                        <a:ext cx="2438400" cy="204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9677299"/>
              </p:ext>
            </p:extLst>
          </p:nvPr>
        </p:nvGraphicFramePr>
        <p:xfrm>
          <a:off x="1143000" y="6096000"/>
          <a:ext cx="1219200" cy="251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0" name="Equation" r:id="rId14" imgW="990600" imgH="203200" progId="Equation.3">
                  <p:embed/>
                </p:oleObj>
              </mc:Choice>
              <mc:Fallback>
                <p:oleObj name="Equation" r:id="rId14" imgW="990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43000" y="6096000"/>
                        <a:ext cx="1219200" cy="251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176558"/>
              </p:ext>
            </p:extLst>
          </p:nvPr>
        </p:nvGraphicFramePr>
        <p:xfrm>
          <a:off x="4876801" y="6172200"/>
          <a:ext cx="1143000" cy="206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1" name="Equation" r:id="rId16" imgW="1117600" imgH="203200" progId="Equation.3">
                  <p:embed/>
                </p:oleObj>
              </mc:Choice>
              <mc:Fallback>
                <p:oleObj name="Equation" r:id="rId16" imgW="1117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876801" y="6172200"/>
                        <a:ext cx="1143000" cy="206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Arrow Connector 27"/>
          <p:cNvCxnSpPr>
            <a:stCxn id="10" idx="7"/>
          </p:cNvCxnSpPr>
          <p:nvPr/>
        </p:nvCxnSpPr>
        <p:spPr>
          <a:xfrm flipV="1">
            <a:off x="3863882" y="2667000"/>
            <a:ext cx="784318" cy="1393918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191000" y="224631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660066"/>
                </a:solidFill>
              </a:rPr>
              <a:t>Dimension</a:t>
            </a:r>
            <a:endParaRPr lang="en-US" sz="2400" dirty="0">
              <a:solidFill>
                <a:srgbClr val="660066"/>
              </a:solidFill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8370722"/>
              </p:ext>
            </p:extLst>
          </p:nvPr>
        </p:nvGraphicFramePr>
        <p:xfrm>
          <a:off x="5834325" y="2348970"/>
          <a:ext cx="228600" cy="314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2" name="Equation" r:id="rId18" imgW="139700" imgH="177800" progId="Equation.3">
                  <p:embed/>
                </p:oleObj>
              </mc:Choice>
              <mc:Fallback>
                <p:oleObj name="Equation" r:id="rId18" imgW="1397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834325" y="2348970"/>
                        <a:ext cx="228600" cy="314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/>
          <p:cNvSpPr/>
          <p:nvPr/>
        </p:nvSpPr>
        <p:spPr>
          <a:xfrm>
            <a:off x="5181600" y="3505200"/>
            <a:ext cx="27814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9D00"/>
                </a:solidFill>
              </a:rPr>
              <a:t>Delaunay </a:t>
            </a:r>
            <a:r>
              <a:rPr lang="en-US" sz="1600" i="1" dirty="0">
                <a:solidFill>
                  <a:srgbClr val="009D00"/>
                </a:solidFill>
              </a:rPr>
              <a:t>refinement</a:t>
            </a:r>
          </a:p>
          <a:p>
            <a:r>
              <a:rPr lang="en-US" sz="1600" i="1" dirty="0">
                <a:solidFill>
                  <a:srgbClr val="009D00"/>
                </a:solidFill>
              </a:rPr>
              <a:t>maximal</a:t>
            </a:r>
            <a:r>
              <a:rPr lang="en-US" sz="1600" dirty="0">
                <a:solidFill>
                  <a:srgbClr val="009D00"/>
                </a:solidFill>
              </a:rPr>
              <a:t> Poisson-</a:t>
            </a:r>
            <a:r>
              <a:rPr lang="en-US" sz="1600" i="1" dirty="0">
                <a:solidFill>
                  <a:srgbClr val="009D00"/>
                </a:solidFill>
              </a:rPr>
              <a:t>disk</a:t>
            </a:r>
            <a:r>
              <a:rPr lang="en-US" sz="1600" dirty="0">
                <a:solidFill>
                  <a:srgbClr val="009D00"/>
                </a:solidFill>
              </a:rPr>
              <a:t> sampling</a:t>
            </a:r>
          </a:p>
          <a:p>
            <a:r>
              <a:rPr lang="en-US" sz="1600" dirty="0">
                <a:solidFill>
                  <a:srgbClr val="009D00"/>
                </a:solidFill>
              </a:rPr>
              <a:t>Opt-β, spatially-varying MPS</a:t>
            </a: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796777"/>
              </p:ext>
            </p:extLst>
          </p:nvPr>
        </p:nvGraphicFramePr>
        <p:xfrm>
          <a:off x="609600" y="6378898"/>
          <a:ext cx="2590800" cy="248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3" name="Equation" r:id="rId20" imgW="2133600" imgH="203200" progId="Equation.3">
                  <p:embed/>
                </p:oleObj>
              </mc:Choice>
              <mc:Fallback>
                <p:oleObj name="Equation" r:id="rId20" imgW="2133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09600" y="6378898"/>
                        <a:ext cx="2590800" cy="2482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" name="Straight Arrow Connector 32"/>
          <p:cNvCxnSpPr/>
          <p:nvPr/>
        </p:nvCxnSpPr>
        <p:spPr>
          <a:xfrm>
            <a:off x="3810000" y="4191000"/>
            <a:ext cx="304800" cy="533400"/>
          </a:xfrm>
          <a:prstGeom prst="straightConnector1">
            <a:avLst/>
          </a:prstGeom>
          <a:ln>
            <a:solidFill>
              <a:srgbClr val="009D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886200" y="4191000"/>
            <a:ext cx="3048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114800" y="4572000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b</a:t>
            </a:r>
            <a:r>
              <a:rPr lang="en-US" sz="1600" dirty="0" smtClean="0">
                <a:solidFill>
                  <a:srgbClr val="009D00"/>
                </a:solidFill>
              </a:rPr>
              <a:t>u</a:t>
            </a:r>
            <a:r>
              <a:rPr lang="en-US" sz="1600" dirty="0" smtClean="0">
                <a:solidFill>
                  <a:schemeClr val="accent1"/>
                </a:solidFill>
              </a:rPr>
              <a:t>b</a:t>
            </a:r>
            <a:r>
              <a:rPr lang="en-US" sz="1600" dirty="0" smtClean="0">
                <a:solidFill>
                  <a:srgbClr val="009D00"/>
                </a:solidFill>
              </a:rPr>
              <a:t>b</a:t>
            </a:r>
            <a:r>
              <a:rPr lang="en-US" sz="1600" dirty="0" smtClean="0">
                <a:solidFill>
                  <a:schemeClr val="accent1"/>
                </a:solidFill>
              </a:rPr>
              <a:t>l</a:t>
            </a:r>
            <a:r>
              <a:rPr lang="en-US" sz="1600" dirty="0" smtClean="0">
                <a:solidFill>
                  <a:srgbClr val="009D00"/>
                </a:solidFill>
              </a:rPr>
              <a:t>e</a:t>
            </a:r>
            <a:r>
              <a:rPr lang="en-US" sz="1600" dirty="0" smtClean="0">
                <a:solidFill>
                  <a:schemeClr val="accent1"/>
                </a:solidFill>
              </a:rPr>
              <a:t> m</a:t>
            </a:r>
            <a:r>
              <a:rPr lang="en-US" sz="1600" dirty="0" smtClean="0">
                <a:solidFill>
                  <a:srgbClr val="009D00"/>
                </a:solidFill>
              </a:rPr>
              <a:t>e</a:t>
            </a:r>
            <a:r>
              <a:rPr lang="en-US" sz="1600" dirty="0" smtClean="0">
                <a:solidFill>
                  <a:schemeClr val="accent1"/>
                </a:solidFill>
              </a:rPr>
              <a:t>s</a:t>
            </a:r>
            <a:r>
              <a:rPr lang="en-US" sz="1600" dirty="0" smtClean="0">
                <a:solidFill>
                  <a:srgbClr val="009D00"/>
                </a:solidFill>
              </a:rPr>
              <a:t>h</a:t>
            </a:r>
          </a:p>
          <a:p>
            <a:r>
              <a:rPr lang="en-US" sz="1200" dirty="0">
                <a:solidFill>
                  <a:srgbClr val="009D00"/>
                </a:solidFill>
              </a:rPr>
              <a:t>j</a:t>
            </a:r>
            <a:r>
              <a:rPr lang="en-US" sz="1200" dirty="0">
                <a:solidFill>
                  <a:schemeClr val="accent1"/>
                </a:solidFill>
              </a:rPr>
              <a:t>o</a:t>
            </a:r>
            <a:r>
              <a:rPr lang="en-US" sz="1200" dirty="0">
                <a:solidFill>
                  <a:srgbClr val="009D00"/>
                </a:solidFill>
              </a:rPr>
              <a:t>i</a:t>
            </a:r>
            <a:r>
              <a:rPr lang="en-US" sz="1200" dirty="0">
                <a:solidFill>
                  <a:srgbClr val="4F81BD"/>
                </a:solidFill>
              </a:rPr>
              <a:t>n</a:t>
            </a:r>
            <a:r>
              <a:rPr lang="en-US" sz="1200" dirty="0">
                <a:solidFill>
                  <a:srgbClr val="009D00"/>
                </a:solidFill>
              </a:rPr>
              <a:t>t</a:t>
            </a:r>
            <a:r>
              <a:rPr lang="en-US" sz="1200" dirty="0">
                <a:solidFill>
                  <a:schemeClr val="accent3"/>
                </a:solidFill>
              </a:rPr>
              <a:t> </a:t>
            </a:r>
            <a:r>
              <a:rPr lang="en-US" sz="1200" dirty="0">
                <a:solidFill>
                  <a:srgbClr val="009D00"/>
                </a:solidFill>
              </a:rPr>
              <a:t>position</a:t>
            </a:r>
            <a:r>
              <a:rPr lang="en-US" sz="1200" dirty="0">
                <a:solidFill>
                  <a:schemeClr val="accent3"/>
                </a:solidFill>
              </a:rPr>
              <a:t> </a:t>
            </a:r>
            <a:r>
              <a:rPr lang="en-US" sz="1200" dirty="0">
                <a:solidFill>
                  <a:srgbClr val="4F81BD"/>
                </a:solidFill>
              </a:rPr>
              <a:t>a</a:t>
            </a:r>
            <a:r>
              <a:rPr lang="en-US" sz="1200" dirty="0">
                <a:solidFill>
                  <a:srgbClr val="009D00"/>
                </a:solidFill>
              </a:rPr>
              <a:t>n</a:t>
            </a:r>
            <a:r>
              <a:rPr lang="en-US" sz="1200" dirty="0">
                <a:solidFill>
                  <a:srgbClr val="4F81BD"/>
                </a:solidFill>
              </a:rPr>
              <a:t>d</a:t>
            </a:r>
            <a:r>
              <a:rPr lang="en-US" sz="1200" dirty="0">
                <a:solidFill>
                  <a:schemeClr val="accent3"/>
                </a:solidFill>
              </a:rPr>
              <a:t> </a:t>
            </a:r>
            <a:r>
              <a:rPr lang="en-US" sz="1200" dirty="0">
                <a:solidFill>
                  <a:srgbClr val="4F81BD"/>
                </a:solidFill>
              </a:rPr>
              <a:t>sample </a:t>
            </a:r>
            <a:r>
              <a:rPr lang="en-US" sz="1200" dirty="0">
                <a:solidFill>
                  <a:srgbClr val="009D00"/>
                </a:solidFill>
              </a:rPr>
              <a:t>o</a:t>
            </a:r>
            <a:r>
              <a:rPr lang="en-US" sz="1200" dirty="0">
                <a:solidFill>
                  <a:srgbClr val="4F81BD"/>
                </a:solidFill>
              </a:rPr>
              <a:t>p</a:t>
            </a:r>
            <a:r>
              <a:rPr lang="en-US" sz="1200" dirty="0">
                <a:solidFill>
                  <a:srgbClr val="009D00"/>
                </a:solidFill>
              </a:rPr>
              <a:t>t</a:t>
            </a:r>
            <a:r>
              <a:rPr lang="en-US" sz="1200" dirty="0">
                <a:solidFill>
                  <a:srgbClr val="4F81BD"/>
                </a:solidFill>
              </a:rPr>
              <a:t>i</a:t>
            </a:r>
            <a:r>
              <a:rPr lang="en-US" sz="1200" dirty="0">
                <a:solidFill>
                  <a:srgbClr val="009D00"/>
                </a:solidFill>
              </a:rPr>
              <a:t>m</a:t>
            </a:r>
            <a:r>
              <a:rPr lang="en-US" sz="1200" dirty="0">
                <a:solidFill>
                  <a:srgbClr val="4F81BD"/>
                </a:solidFill>
              </a:rPr>
              <a:t>i</a:t>
            </a:r>
            <a:r>
              <a:rPr lang="en-US" sz="1200" dirty="0">
                <a:solidFill>
                  <a:srgbClr val="009D00"/>
                </a:solidFill>
              </a:rPr>
              <a:t>z</a:t>
            </a:r>
            <a:r>
              <a:rPr lang="en-US" sz="1200" dirty="0">
                <a:solidFill>
                  <a:srgbClr val="4F81BD"/>
                </a:solidFill>
              </a:rPr>
              <a:t>a</a:t>
            </a:r>
            <a:r>
              <a:rPr lang="en-US" sz="1200" dirty="0">
                <a:solidFill>
                  <a:srgbClr val="009D00"/>
                </a:solidFill>
              </a:rPr>
              <a:t>t</a:t>
            </a:r>
            <a:r>
              <a:rPr lang="en-US" sz="1200" dirty="0">
                <a:solidFill>
                  <a:srgbClr val="4F81BD"/>
                </a:solidFill>
              </a:rPr>
              <a:t>i</a:t>
            </a:r>
            <a:r>
              <a:rPr lang="en-US" sz="1200" dirty="0">
                <a:solidFill>
                  <a:srgbClr val="009D00"/>
                </a:solidFill>
              </a:rPr>
              <a:t>o</a:t>
            </a:r>
            <a:r>
              <a:rPr lang="en-US" sz="1200" dirty="0">
                <a:solidFill>
                  <a:srgbClr val="4F81BD"/>
                </a:solidFill>
              </a:rPr>
              <a:t>n</a:t>
            </a:r>
          </a:p>
          <a:p>
            <a:endParaRPr lang="en-US" sz="1600" dirty="0">
              <a:solidFill>
                <a:srgbClr val="9BBB59"/>
              </a:solidFill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783837"/>
              </p:ext>
            </p:extLst>
          </p:nvPr>
        </p:nvGraphicFramePr>
        <p:xfrm>
          <a:off x="4876801" y="5494459"/>
          <a:ext cx="2667000" cy="220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4" name="Equation" r:id="rId22" imgW="2603500" imgH="215900" progId="Equation.3">
                  <p:embed/>
                </p:oleObj>
              </mc:Choice>
              <mc:Fallback>
                <p:oleObj name="Equation" r:id="rId22" imgW="2603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876801" y="5494459"/>
                        <a:ext cx="2667000" cy="220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7891677"/>
              </p:ext>
            </p:extLst>
          </p:nvPr>
        </p:nvGraphicFramePr>
        <p:xfrm>
          <a:off x="4876800" y="5257800"/>
          <a:ext cx="4191000" cy="242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5" name="Equation" r:id="rId24" imgW="3924300" imgH="228600" progId="Equation.3">
                  <p:embed/>
                </p:oleObj>
              </mc:Choice>
              <mc:Fallback>
                <p:oleObj name="Equation" r:id="rId24" imgW="39243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876800" y="5257800"/>
                        <a:ext cx="4191000" cy="242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914294"/>
              </p:ext>
            </p:extLst>
          </p:nvPr>
        </p:nvGraphicFramePr>
        <p:xfrm>
          <a:off x="4724400" y="1949325"/>
          <a:ext cx="731837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6" name="Equation" r:id="rId26" imgW="723900" imgH="177800" progId="Equation.3">
                  <p:embed/>
                </p:oleObj>
              </mc:Choice>
              <mc:Fallback>
                <p:oleObj name="Equation" r:id="rId26" imgW="7239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724400" y="1949325"/>
                        <a:ext cx="731837" cy="179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/>
          <p:cNvSpPr/>
          <p:nvPr/>
        </p:nvSpPr>
        <p:spPr>
          <a:xfrm>
            <a:off x="1828800" y="3352800"/>
            <a:ext cx="13987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two-radii MPS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200" y="1295400"/>
            <a:ext cx="28744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Process randomness is a hidden axis,</a:t>
            </a:r>
          </a:p>
          <a:p>
            <a:r>
              <a:rPr lang="en-US" sz="1100"/>
              <a:t>merely a means to obtain spatial randomness.</a:t>
            </a:r>
          </a:p>
        </p:txBody>
      </p:sp>
    </p:spTree>
    <p:extLst>
      <p:ext uri="{BB962C8B-B14F-4D97-AF65-F5344CB8AC3E}">
        <p14:creationId xmlns:p14="http://schemas.microsoft.com/office/powerpoint/2010/main" val="26329197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03" y="122110"/>
            <a:ext cx="9018597" cy="1141940"/>
          </a:xfrm>
        </p:spPr>
        <p:txBody>
          <a:bodyPr/>
          <a:lstStyle/>
          <a:p>
            <a:r>
              <a:rPr lang="en-US" dirty="0" smtClean="0"/>
              <a:t>Main Challenge of Solving MPS in Higher </a:t>
            </a:r>
            <a:r>
              <a:rPr lang="en-US" dirty="0"/>
              <a:t>D</a:t>
            </a:r>
            <a:r>
              <a:rPr lang="en-US" dirty="0" smtClean="0"/>
              <a:t>imensions (Curse-Of-Dimensionality)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5631398" cy="1950720"/>
          </a:xfrm>
        </p:spPr>
        <p:txBody>
          <a:bodyPr/>
          <a:lstStyle/>
          <a:p>
            <a:r>
              <a:rPr lang="en-US" dirty="0" smtClean="0"/>
              <a:t>Curse of dimensionality</a:t>
            </a:r>
          </a:p>
          <a:p>
            <a:pPr lvl="1"/>
            <a:r>
              <a:rPr lang="en-US" dirty="0" smtClean="0"/>
              <a:t>Natural: Kissing Number grows exponentially with dimension</a:t>
            </a:r>
          </a:p>
          <a:p>
            <a:pPr lvl="1"/>
            <a:endParaRPr lang="en-US" sz="800" dirty="0" smtClean="0"/>
          </a:p>
          <a:p>
            <a:pPr lvl="1"/>
            <a:r>
              <a:rPr lang="en-US" dirty="0" smtClean="0"/>
              <a:t>Artificial: Grid based methods (state of the art) to retrieve neighbors, and track remaining voids</a:t>
            </a:r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37890" name="Picture 2" descr="http://upload.wikimedia.org/wikipedia/commons/thumb/8/8f/Kissing-3d.png/250px-Kissing-3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641" y="1219952"/>
            <a:ext cx="2381250" cy="2457451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971" y="3925136"/>
            <a:ext cx="1150841" cy="121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793" y="3918716"/>
            <a:ext cx="1103941" cy="11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90" y="3870099"/>
            <a:ext cx="1226157" cy="124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05235" y="5156803"/>
            <a:ext cx="7940040" cy="1950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34290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Generalization of Sampling Entities</a:t>
            </a:r>
          </a:p>
          <a:p>
            <a:pPr marL="685800" marR="0" lvl="1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lang="en-US" sz="2200" b="1" i="1" kern="0" dirty="0" smtClean="0">
                <a:solidFill>
                  <a:srgbClr val="000000"/>
                </a:solidFill>
                <a:latin typeface="+mn-lt"/>
              </a:rPr>
              <a:t>k-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darts: Random sampling using </a:t>
            </a:r>
            <a:r>
              <a:rPr kumimoji="0" lang="en-US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hyperplanes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</a:p>
          <a:p>
            <a:pPr marL="685800" marR="0" lvl="1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 void capturing,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 integration and UQ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16127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k-</a:t>
            </a:r>
            <a:r>
              <a:rPr lang="en-US" dirty="0" smtClean="0"/>
              <a:t>d Darts for Solving MPS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98" y="1427317"/>
            <a:ext cx="62230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05961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0">
              <a:buNone/>
            </a:pPr>
            <a:r>
              <a:rPr lang="en-US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39605064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6401"/>
            <a:ext cx="7772400" cy="1168999"/>
          </a:xfrm>
        </p:spPr>
        <p:txBody>
          <a:bodyPr/>
          <a:lstStyle/>
          <a:p>
            <a:r>
              <a:rPr lang="en-US" dirty="0" smtClean="0">
                <a:solidFill>
                  <a:srgbClr val="00AE00"/>
                </a:solidFill>
              </a:rPr>
              <a:t>Recall Problem Motivation</a:t>
            </a:r>
            <a:br>
              <a:rPr lang="en-US" dirty="0" smtClean="0">
                <a:solidFill>
                  <a:srgbClr val="00AE00"/>
                </a:solidFill>
              </a:rPr>
            </a:br>
            <a:r>
              <a:rPr lang="en-US" dirty="0" err="1" smtClean="0"/>
              <a:t>POF-Darts</a:t>
            </a:r>
            <a:r>
              <a:rPr lang="en-US" dirty="0" smtClean="0"/>
              <a:t> </a:t>
            </a:r>
            <a:r>
              <a:rPr lang="en-US" dirty="0"/>
              <a:t>prior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22235"/>
            <a:ext cx="7772400" cy="4873765"/>
          </a:xfrm>
        </p:spPr>
        <p:txBody>
          <a:bodyPr/>
          <a:lstStyle/>
          <a:p>
            <a:r>
              <a:rPr lang="en-US" sz="2000" dirty="0" smtClean="0">
                <a:solidFill>
                  <a:srgbClr val="00AE00"/>
                </a:solidFill>
              </a:rPr>
              <a:t>Reliability calculations</a:t>
            </a:r>
          </a:p>
          <a:p>
            <a:pPr lvl="1"/>
            <a:r>
              <a:rPr lang="en-US" sz="2000" dirty="0"/>
              <a:t>I</a:t>
            </a:r>
            <a:r>
              <a:rPr lang="en-US" sz="2000" dirty="0" smtClean="0"/>
              <a:t>dentify </a:t>
            </a:r>
            <a:r>
              <a:rPr lang="en-US" sz="2000" dirty="0"/>
              <a:t>and </a:t>
            </a:r>
            <a:r>
              <a:rPr lang="en-US" sz="2000" dirty="0" smtClean="0"/>
              <a:t>measure tiny failure </a:t>
            </a:r>
            <a:br>
              <a:rPr lang="en-US" sz="2000" dirty="0" smtClean="0"/>
            </a:br>
            <a:r>
              <a:rPr lang="en-US" sz="2000" dirty="0" smtClean="0"/>
              <a:t>subspaces </a:t>
            </a:r>
            <a:r>
              <a:rPr lang="en-US" sz="2000" dirty="0"/>
              <a:t>in a vast parametric </a:t>
            </a:r>
            <a:r>
              <a:rPr lang="en-US" sz="2000" dirty="0" smtClean="0"/>
              <a:t>space</a:t>
            </a:r>
          </a:p>
          <a:p>
            <a:pPr lvl="2"/>
            <a:r>
              <a:rPr lang="en-US" sz="1800" dirty="0" smtClean="0"/>
              <a:t>10+ dimensions (parameters)</a:t>
            </a:r>
          </a:p>
          <a:p>
            <a:pPr lvl="2"/>
            <a:r>
              <a:rPr lang="en-US" sz="1800" dirty="0" smtClean="0"/>
              <a:t>&lt;10</a:t>
            </a:r>
            <a:r>
              <a:rPr lang="en-US" sz="1800" baseline="30000" dirty="0" smtClean="0"/>
              <a:t>-6</a:t>
            </a:r>
            <a:r>
              <a:rPr lang="en-US" sz="1800" dirty="0" smtClean="0"/>
              <a:t> </a:t>
            </a:r>
            <a:r>
              <a:rPr lang="en-US" sz="1800" dirty="0" err="1" smtClean="0"/>
              <a:t>PoF</a:t>
            </a:r>
            <a:r>
              <a:rPr lang="en-US" sz="1800" dirty="0" smtClean="0"/>
              <a:t> (small volume region)</a:t>
            </a:r>
          </a:p>
          <a:p>
            <a:pPr lvl="2"/>
            <a:r>
              <a:rPr lang="en-US" sz="1800" dirty="0" smtClean="0"/>
              <a:t>Expensive simulations – faster surrogate</a:t>
            </a:r>
          </a:p>
          <a:p>
            <a:pPr lvl="1"/>
            <a:r>
              <a:rPr lang="en-US" sz="2000" dirty="0"/>
              <a:t>POF-Darts was adaptive sampling </a:t>
            </a:r>
            <a:br>
              <a:rPr lang="en-US" sz="2000" dirty="0"/>
            </a:br>
            <a:r>
              <a:rPr lang="en-US" sz="2000" dirty="0"/>
              <a:t>(to find small regions with particular properties)</a:t>
            </a:r>
          </a:p>
          <a:p>
            <a:pPr lvl="1"/>
            <a:r>
              <a:rPr lang="en-US" sz="2000" dirty="0"/>
              <a:t> </a:t>
            </a:r>
            <a:r>
              <a:rPr lang="en-US" sz="2000" dirty="0" smtClean="0"/>
              <a:t>This talk is mainly about uniform sampling of regions</a:t>
            </a:r>
            <a:br>
              <a:rPr lang="en-US" sz="2000" dirty="0" smtClean="0"/>
            </a:br>
            <a:r>
              <a:rPr lang="en-US" sz="2000" dirty="0" smtClean="0"/>
              <a:t>(to measure them)</a:t>
            </a:r>
          </a:p>
          <a:p>
            <a:r>
              <a:rPr lang="en-US" sz="2000" dirty="0">
                <a:solidFill>
                  <a:srgbClr val="0000FF"/>
                </a:solidFill>
              </a:rPr>
              <a:t>Approach</a:t>
            </a:r>
          </a:p>
          <a:p>
            <a:pPr lvl="1"/>
            <a:r>
              <a:rPr lang="en-US" sz="1800">
                <a:solidFill>
                  <a:srgbClr val="0000FF"/>
                </a:solidFill>
              </a:rPr>
              <a:t>Other sampling methods based on statistics and analysis</a:t>
            </a:r>
          </a:p>
          <a:p>
            <a:pPr lvl="1"/>
            <a:r>
              <a:rPr lang="en-US" sz="1800">
                <a:solidFill>
                  <a:srgbClr val="0000FF"/>
                </a:solidFill>
              </a:rPr>
              <a:t>We borrow Computational Geometry, Graphics concepts:</a:t>
            </a:r>
          </a:p>
          <a:p>
            <a:pPr marL="1371600" lvl="2" indent="-457200"/>
            <a:r>
              <a:rPr lang="en-US" sz="1600">
                <a:solidFill>
                  <a:srgbClr val="0000FF"/>
                </a:solidFill>
              </a:rPr>
              <a:t>line searches</a:t>
            </a:r>
          </a:p>
          <a:p>
            <a:pPr marL="1371600" lvl="2" indent="-457200"/>
            <a:r>
              <a:rPr lang="en-US" sz="1600">
                <a:solidFill>
                  <a:srgbClr val="0000FF"/>
                </a:solidFill>
              </a:rPr>
              <a:t>sample-neighborhoods, geometric balls </a:t>
            </a:r>
          </a:p>
          <a:p>
            <a:pPr marL="1371600" lvl="2" indent="-457200"/>
            <a:r>
              <a:rPr lang="en-US" sz="1600">
                <a:solidFill>
                  <a:srgbClr val="0000FF"/>
                </a:solidFill>
              </a:rPr>
              <a:t>functional integration</a:t>
            </a:r>
          </a:p>
        </p:txBody>
      </p:sp>
    </p:spTree>
    <p:extLst>
      <p:ext uri="{BB962C8B-B14F-4D97-AF65-F5344CB8AC3E}">
        <p14:creationId xmlns:p14="http://schemas.microsoft.com/office/powerpoint/2010/main" val="37281743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19697" y="6334780"/>
            <a:ext cx="1765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public domain clip art</a:t>
            </a:r>
          </a:p>
          <a:p>
            <a:r>
              <a:rPr lang="en-US" sz="1400"/>
              <a:t>Clker.com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73749" y="1251971"/>
            <a:ext cx="2212536" cy="1973256"/>
            <a:chOff x="673749" y="1251971"/>
            <a:chExt cx="2212536" cy="197325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749" y="1396427"/>
              <a:ext cx="1327801" cy="18288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0202" y="1777552"/>
              <a:ext cx="196083" cy="22496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468577" y="1251971"/>
              <a:ext cx="14100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point sampling</a:t>
              </a:r>
            </a:p>
          </p:txBody>
        </p:sp>
      </p:grp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295400"/>
          </a:xfrm>
        </p:spPr>
        <p:txBody>
          <a:bodyPr/>
          <a:lstStyle/>
          <a:p>
            <a:r>
              <a:rPr lang="en-US"/>
              <a:t>Intuition</a:t>
            </a:r>
            <a:br>
              <a:rPr lang="en-US"/>
            </a:br>
            <a:r>
              <a:rPr lang="en-US"/>
              <a:t>Who’s going to hit the target (orange      )?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423" y="528341"/>
            <a:ext cx="466669" cy="5354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21081" y="3581358"/>
            <a:ext cx="2363273" cy="2825496"/>
            <a:chOff x="521081" y="3581358"/>
            <a:chExt cx="2363273" cy="2825496"/>
          </a:xfrm>
        </p:grpSpPr>
        <p:grpSp>
          <p:nvGrpSpPr>
            <p:cNvPr id="17" name="Group 16"/>
            <p:cNvGrpSpPr/>
            <p:nvPr/>
          </p:nvGrpSpPr>
          <p:grpSpPr>
            <a:xfrm>
              <a:off x="521081" y="3581358"/>
              <a:ext cx="2363273" cy="2825496"/>
              <a:chOff x="521081" y="3617472"/>
              <a:chExt cx="2363273" cy="282549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8271" y="4387916"/>
                <a:ext cx="196083" cy="224963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/>
              <a:srcRect l="3" t="-1500" r="48157" b="-1500"/>
              <a:stretch/>
            </p:blipFill>
            <p:spPr>
              <a:xfrm>
                <a:off x="521081" y="3617472"/>
                <a:ext cx="1463040" cy="2825496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566808" y="3799968"/>
                <a:ext cx="129594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line sampling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555150" y="4196679"/>
              <a:ext cx="324325" cy="114465"/>
              <a:chOff x="555150" y="4196679"/>
              <a:chExt cx="324325" cy="114465"/>
            </a:xfrm>
          </p:grpSpPr>
          <p:sp>
            <p:nvSpPr>
              <p:cNvPr id="20" name="Isosceles Triangle 19"/>
              <p:cNvSpPr/>
              <p:nvPr/>
            </p:nvSpPr>
            <p:spPr bwMode="auto">
              <a:xfrm rot="16200000">
                <a:off x="678181" y="4109850"/>
                <a:ext cx="114465" cy="288123"/>
              </a:xfrm>
              <a:prstGeom prst="triangl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21" name="Isosceles Triangle 20"/>
              <p:cNvSpPr>
                <a:spLocks noChangeAspect="1"/>
              </p:cNvSpPr>
              <p:nvPr/>
            </p:nvSpPr>
            <p:spPr bwMode="auto">
              <a:xfrm rot="5400000">
                <a:off x="572516" y="4223764"/>
                <a:ext cx="22893" cy="57625"/>
              </a:xfrm>
              <a:prstGeom prst="triangl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4912843" y="2064546"/>
            <a:ext cx="3631652" cy="2936069"/>
            <a:chOff x="4912843" y="2064546"/>
            <a:chExt cx="3631652" cy="2936069"/>
          </a:xfrm>
        </p:grpSpPr>
        <p:grpSp>
          <p:nvGrpSpPr>
            <p:cNvPr id="16" name="Group 15"/>
            <p:cNvGrpSpPr/>
            <p:nvPr/>
          </p:nvGrpSpPr>
          <p:grpSpPr>
            <a:xfrm>
              <a:off x="4912843" y="2064546"/>
              <a:ext cx="3631652" cy="2936069"/>
              <a:chOff x="4912843" y="2064546"/>
              <a:chExt cx="3631652" cy="293606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12843" y="2064546"/>
                <a:ext cx="2887578" cy="274320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046696" y="4415839"/>
                <a:ext cx="2497799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coin-shaped target</a:t>
                </a:r>
              </a:p>
              <a:p>
                <a:r>
                  <a:rPr lang="en-US" sz="1600"/>
                  <a:t>same volume, more surface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950396" y="2224890"/>
                <a:ext cx="129594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line sampling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962050" y="2647279"/>
              <a:ext cx="324325" cy="114465"/>
              <a:chOff x="555150" y="4196679"/>
              <a:chExt cx="324325" cy="114465"/>
            </a:xfrm>
          </p:grpSpPr>
          <p:sp>
            <p:nvSpPr>
              <p:cNvPr id="24" name="Isosceles Triangle 23"/>
              <p:cNvSpPr/>
              <p:nvPr/>
            </p:nvSpPr>
            <p:spPr bwMode="auto">
              <a:xfrm rot="16200000">
                <a:off x="678181" y="4109850"/>
                <a:ext cx="114465" cy="288123"/>
              </a:xfrm>
              <a:prstGeom prst="triangl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25" name="Isosceles Triangle 24"/>
              <p:cNvSpPr>
                <a:spLocks noChangeAspect="1"/>
              </p:cNvSpPr>
              <p:nvPr/>
            </p:nvSpPr>
            <p:spPr bwMode="auto">
              <a:xfrm rot="5400000">
                <a:off x="572516" y="4223764"/>
                <a:ext cx="22893" cy="57625"/>
              </a:xfrm>
              <a:prstGeom prst="triangl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02303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More precisely</a:t>
            </a:r>
            <a:br>
              <a:rPr lang="en-US" sz="2400"/>
            </a:br>
            <a:r>
              <a:rPr lang="en-US" sz="2000"/>
              <a:t>d=20, PoF = 10</a:t>
            </a:r>
            <a:r>
              <a:rPr lang="en-US" sz="2000" baseline="30000"/>
              <a:t>-6</a:t>
            </a:r>
            <a:r>
              <a:rPr lang="en-US" sz="2000"/>
              <a:t> </a:t>
            </a:r>
            <a:r>
              <a:rPr lang="en-US" sz="1400" b="0"/>
              <a:t>(uniform distributions throughout talk)</a:t>
            </a:r>
            <a:br>
              <a:rPr lang="en-US" sz="1400" b="0"/>
            </a:br>
            <a:endParaRPr lang="en-US" sz="140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075492" y="1157468"/>
            <a:ext cx="3471232" cy="4374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171450" indent="0">
              <a:buNone/>
            </a:pPr>
            <a:r>
              <a:rPr lang="en-US" sz="1400" b="0"/>
              <a:t>16 parameters don’t matter</a:t>
            </a:r>
            <a:br>
              <a:rPr lang="en-US" sz="1400" b="0"/>
            </a:br>
            <a:r>
              <a:rPr lang="en-US" sz="1400" b="0"/>
              <a:t>  4 parameters matter</a:t>
            </a:r>
          </a:p>
        </p:txBody>
      </p:sp>
      <p:sp>
        <p:nvSpPr>
          <p:cNvPr id="15" name="Rectangle 14"/>
          <p:cNvSpPr>
            <a:spLocks/>
          </p:cNvSpPr>
          <p:nvPr/>
        </p:nvSpPr>
        <p:spPr bwMode="auto">
          <a:xfrm>
            <a:off x="3366887" y="1831195"/>
            <a:ext cx="18288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/>
          <a:srcRect l="68665" r="-3778"/>
          <a:stretch/>
        </p:blipFill>
        <p:spPr>
          <a:xfrm rot="5400000">
            <a:off x="3527891" y="1271328"/>
            <a:ext cx="1573326" cy="425671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368817" y="2423340"/>
            <a:ext cx="2562859" cy="501049"/>
            <a:chOff x="5292867" y="2945470"/>
            <a:chExt cx="2562859" cy="501049"/>
          </a:xfrm>
        </p:grpSpPr>
        <p:sp>
          <p:nvSpPr>
            <p:cNvPr id="17" name="Rectangle 16"/>
            <p:cNvSpPr>
              <a:spLocks/>
            </p:cNvSpPr>
            <p:nvPr/>
          </p:nvSpPr>
          <p:spPr bwMode="auto">
            <a:xfrm>
              <a:off x="5292867" y="2989319"/>
              <a:ext cx="1828800" cy="457200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32651" y="2945470"/>
              <a:ext cx="7230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(½)</a:t>
              </a:r>
              <a:r>
                <a:rPr lang="en-US" baseline="30000"/>
                <a:t>5</a:t>
              </a:r>
            </a:p>
          </p:txBody>
        </p:sp>
      </p:grp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967135"/>
              </p:ext>
            </p:extLst>
          </p:nvPr>
        </p:nvGraphicFramePr>
        <p:xfrm>
          <a:off x="3279775" y="3836554"/>
          <a:ext cx="2092325" cy="622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5" imgW="1447800" imgH="431800" progId="Equation.3">
                  <p:embed/>
                </p:oleObj>
              </mc:Choice>
              <mc:Fallback>
                <p:oleObj name="Equation" r:id="rId5" imgW="1447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9775" y="3836554"/>
                        <a:ext cx="2092325" cy="622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4110" y="1253091"/>
            <a:ext cx="3916387" cy="2788272"/>
            <a:chOff x="647870" y="1500741"/>
            <a:chExt cx="3916387" cy="2788272"/>
          </a:xfrm>
        </p:grpSpPr>
        <p:grpSp>
          <p:nvGrpSpPr>
            <p:cNvPr id="12" name="Group 11"/>
            <p:cNvGrpSpPr/>
            <p:nvPr/>
          </p:nvGrpSpPr>
          <p:grpSpPr>
            <a:xfrm>
              <a:off x="647870" y="2070573"/>
              <a:ext cx="2450886" cy="2218440"/>
              <a:chOff x="184426" y="1438562"/>
              <a:chExt cx="2450886" cy="2218440"/>
            </a:xfrm>
          </p:grpSpPr>
          <p:sp>
            <p:nvSpPr>
              <p:cNvPr id="4" name="Rectangle 3"/>
              <p:cNvSpPr>
                <a:spLocks/>
              </p:cNvSpPr>
              <p:nvPr/>
            </p:nvSpPr>
            <p:spPr bwMode="auto">
              <a:xfrm>
                <a:off x="806512" y="1438562"/>
                <a:ext cx="1828800" cy="1828800"/>
              </a:xfrm>
              <a:prstGeom prst="rect">
                <a:avLst/>
              </a:prstGeom>
              <a:solidFill>
                <a:schemeClr val="tx2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330146" y="1661269"/>
                <a:ext cx="11078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rgbClr val="FFFFFF"/>
                    </a:solidFill>
                  </a:rPr>
                  <a:t>domain</a:t>
                </a:r>
              </a:p>
            </p:txBody>
          </p:sp>
          <p:sp>
            <p:nvSpPr>
              <p:cNvPr id="6" name="Rectangle 5"/>
              <p:cNvSpPr>
                <a:spLocks noChangeAspect="1"/>
              </p:cNvSpPr>
              <p:nvPr/>
            </p:nvSpPr>
            <p:spPr bwMode="auto">
              <a:xfrm>
                <a:off x="808443" y="2355386"/>
                <a:ext cx="914400" cy="914400"/>
              </a:xfrm>
              <a:prstGeom prst="rect">
                <a:avLst/>
              </a:prstGeom>
              <a:solidFill>
                <a:schemeClr val="bg2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90389" y="2602169"/>
                <a:ext cx="9877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failure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426" y="2561960"/>
                <a:ext cx="5779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1/2</a:t>
                </a:r>
              </a:p>
            </p:txBody>
          </p:sp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52629070"/>
                  </p:ext>
                </p:extLst>
              </p:nvPr>
            </p:nvGraphicFramePr>
            <p:xfrm>
              <a:off x="1187308" y="3346614"/>
              <a:ext cx="1183354" cy="310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0" name="Equation" r:id="rId7" imgW="774700" imgH="203200" progId="Equation.3">
                      <p:embed/>
                    </p:oleObj>
                  </mc:Choice>
                  <mc:Fallback>
                    <p:oleObj name="Equation" r:id="rId7" imgW="774700" imgH="2032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1187308" y="3346614"/>
                            <a:ext cx="1183354" cy="310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2" name="Content Placeholder 2"/>
            <p:cNvSpPr txBox="1">
              <a:spLocks/>
            </p:cNvSpPr>
            <p:nvPr/>
          </p:nvSpPr>
          <p:spPr bwMode="auto">
            <a:xfrm>
              <a:off x="1093025" y="1500741"/>
              <a:ext cx="3471232" cy="4374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34290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400" b="1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sz="2200" b="1">
                  <a:solidFill>
                    <a:srgbClr val="000000"/>
                  </a:solidFill>
                  <a:latin typeface="+mn-lt"/>
                </a:defRPr>
              </a:lvl2pPr>
              <a:lvl3pPr marL="10858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rgbClr val="000000"/>
                  </a:solidFill>
                  <a:latin typeface="+mn-lt"/>
                </a:defRPr>
              </a:lvl3pPr>
              <a:lvl4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b="1">
                  <a:solidFill>
                    <a:srgbClr val="000000"/>
                  </a:solidFill>
                  <a:latin typeface="+mn-lt"/>
                </a:defRPr>
              </a:lvl4pPr>
              <a:lvl5pPr marL="19431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5pPr>
              <a:lvl6pPr marL="24003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6pPr>
              <a:lvl7pPr marL="28575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7pPr>
              <a:lvl8pPr marL="33147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8pPr>
              <a:lvl9pPr marL="37719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9pPr>
            </a:lstStyle>
            <a:p>
              <a:pPr marL="171450" indent="0">
                <a:buNone/>
              </a:pPr>
              <a:r>
                <a:rPr lang="en-US" sz="1400" b="0"/>
                <a:t>all parameters equal  </a:t>
              </a:r>
            </a:p>
          </p:txBody>
        </p:sp>
      </p:grp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409565" y="5356953"/>
            <a:ext cx="7772400" cy="18919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lvl="1"/>
            <a:r>
              <a:rPr lang="en-US" sz="1600"/>
              <a:t>Lines are </a:t>
            </a:r>
            <a:r>
              <a:rPr lang="en-US" sz="1600">
                <a:solidFill>
                  <a:srgbClr val="FF0000"/>
                </a:solidFill>
              </a:rPr>
              <a:t>more likely </a:t>
            </a:r>
            <a:r>
              <a:rPr lang="en-US" sz="1600"/>
              <a:t>to hit than points</a:t>
            </a:r>
          </a:p>
          <a:p>
            <a:pPr lvl="2"/>
            <a:r>
              <a:rPr lang="en-US" sz="1400"/>
              <a:t>better if coin-like </a:t>
            </a:r>
            <a:r>
              <a:rPr lang="en-US" sz="1200" b="0"/>
              <a:t>(bigger surface area)</a:t>
            </a:r>
          </a:p>
          <a:p>
            <a:pPr lvl="2"/>
            <a:r>
              <a:rPr lang="en-US" sz="1400"/>
              <a:t>better if tilted </a:t>
            </a:r>
            <a:r>
              <a:rPr lang="en-US" sz="1200" b="0"/>
              <a:t>(surface area subtended by each line)</a:t>
            </a:r>
          </a:p>
          <a:p>
            <a:pPr lvl="1"/>
            <a:r>
              <a:rPr lang="en-US" sz="1600"/>
              <a:t>Intersection </a:t>
            </a:r>
            <a:r>
              <a:rPr lang="en-US" sz="1600">
                <a:solidFill>
                  <a:srgbClr val="FF0000"/>
                </a:solidFill>
              </a:rPr>
              <a:t>length is more information </a:t>
            </a:r>
            <a:r>
              <a:rPr lang="en-US" sz="1600"/>
              <a:t>than binary point inside/outside</a:t>
            </a:r>
          </a:p>
          <a:p>
            <a:pPr lvl="2"/>
            <a:r>
              <a:rPr lang="en-US" sz="1400"/>
              <a:t>Planes are even better, hyperplanes...</a:t>
            </a:r>
          </a:p>
          <a:p>
            <a:pPr marL="457200" lvl="1" indent="0">
              <a:buNone/>
            </a:pPr>
            <a:endParaRPr lang="en-US" sz="1600"/>
          </a:p>
        </p:txBody>
      </p:sp>
      <p:cxnSp>
        <p:nvCxnSpPr>
          <p:cNvPr id="24" name="Straight Connector 23"/>
          <p:cNvCxnSpPr/>
          <p:nvPr/>
        </p:nvCxnSpPr>
        <p:spPr bwMode="auto">
          <a:xfrm flipV="1">
            <a:off x="1811641" y="1636724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1001040" y="1650685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3802311" y="1765977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3435838" y="4469783"/>
            <a:ext cx="1694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/>
              <a:t>1 in 10</a:t>
            </a:r>
            <a:r>
              <a:rPr lang="en-US" baseline="30000"/>
              <a:t>6</a:t>
            </a:r>
            <a:r>
              <a:rPr lang="en-US"/>
              <a:t> points</a:t>
            </a:r>
          </a:p>
          <a:p>
            <a:r>
              <a:rPr lang="en-US">
                <a:solidFill>
                  <a:srgbClr val="FF0000"/>
                </a:solidFill>
              </a:rPr>
              <a:t>7 in 10</a:t>
            </a:r>
            <a:r>
              <a:rPr lang="en-US" baseline="30000">
                <a:solidFill>
                  <a:srgbClr val="FF0000"/>
                </a:solidFill>
              </a:rPr>
              <a:t>6</a:t>
            </a:r>
            <a:r>
              <a:rPr lang="en-US">
                <a:solidFill>
                  <a:srgbClr val="FF0000"/>
                </a:solidFill>
              </a:rPr>
              <a:t> axis lines </a:t>
            </a:r>
          </a:p>
          <a:p>
            <a:r>
              <a:rPr lang="en-US"/>
              <a:t>hit failure region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7172" y="4466258"/>
            <a:ext cx="16436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 in 10</a:t>
            </a:r>
            <a:r>
              <a:rPr lang="en-US" sz="1600" baseline="30000"/>
              <a:t>6</a:t>
            </a:r>
            <a:r>
              <a:rPr lang="en-US" sz="1600"/>
              <a:t> points</a:t>
            </a:r>
          </a:p>
          <a:p>
            <a:r>
              <a:rPr lang="en-US" sz="1600">
                <a:solidFill>
                  <a:srgbClr val="FF0000"/>
                </a:solidFill>
              </a:rPr>
              <a:t>2 in 10</a:t>
            </a:r>
            <a:r>
              <a:rPr lang="en-US" sz="1600" baseline="30000">
                <a:solidFill>
                  <a:srgbClr val="FF0000"/>
                </a:solidFill>
              </a:rPr>
              <a:t>6</a:t>
            </a:r>
            <a:r>
              <a:rPr lang="en-US" sz="1600">
                <a:solidFill>
                  <a:srgbClr val="FF0000"/>
                </a:solidFill>
              </a:rPr>
              <a:t> axis lines </a:t>
            </a:r>
          </a:p>
          <a:p>
            <a:r>
              <a:rPr lang="en-US" sz="1600"/>
              <a:t>hit failure region</a:t>
            </a:r>
          </a:p>
        </p:txBody>
      </p:sp>
      <p:cxnSp>
        <p:nvCxnSpPr>
          <p:cNvPr id="27" name="Straight Connector 26"/>
          <p:cNvCxnSpPr/>
          <p:nvPr/>
        </p:nvCxnSpPr>
        <p:spPr bwMode="auto">
          <a:xfrm flipV="1">
            <a:off x="4647118" y="1778016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1487" y="2812671"/>
            <a:ext cx="303166" cy="347818"/>
          </a:xfrm>
          <a:prstGeom prst="rect">
            <a:avLst/>
          </a:prstGeom>
        </p:spPr>
      </p:pic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6123618" y="1163818"/>
            <a:ext cx="3471232" cy="4374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171450" indent="0">
              <a:buNone/>
            </a:pPr>
            <a:r>
              <a:rPr lang="en-US" sz="1400" b="0"/>
              <a:t>ditto and tilted</a:t>
            </a:r>
          </a:p>
        </p:txBody>
      </p:sp>
      <p:sp>
        <p:nvSpPr>
          <p:cNvPr id="39" name="Rectangle 38"/>
          <p:cNvSpPr>
            <a:spLocks/>
          </p:cNvSpPr>
          <p:nvPr/>
        </p:nvSpPr>
        <p:spPr bwMode="auto">
          <a:xfrm>
            <a:off x="6040363" y="1805795"/>
            <a:ext cx="18288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22014" y="4469783"/>
            <a:ext cx="17462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/>
              <a:t>1 in 10</a:t>
            </a:r>
            <a:r>
              <a:rPr lang="en-US" baseline="30000"/>
              <a:t>6</a:t>
            </a:r>
            <a:r>
              <a:rPr lang="en-US"/>
              <a:t> points</a:t>
            </a:r>
          </a:p>
          <a:p>
            <a:r>
              <a:rPr lang="en-US">
                <a:solidFill>
                  <a:srgbClr val="FF0000"/>
                </a:solidFill>
              </a:rPr>
              <a:t>30 in 10</a:t>
            </a:r>
            <a:r>
              <a:rPr lang="en-US" baseline="30000">
                <a:solidFill>
                  <a:srgbClr val="FF0000"/>
                </a:solidFill>
              </a:rPr>
              <a:t>6</a:t>
            </a:r>
            <a:r>
              <a:rPr lang="en-US">
                <a:solidFill>
                  <a:srgbClr val="FF0000"/>
                </a:solidFill>
              </a:rPr>
              <a:t> axis lines </a:t>
            </a:r>
          </a:p>
          <a:p>
            <a:r>
              <a:rPr lang="en-US"/>
              <a:t>hit failure region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/>
          <a:srcRect l="68665" r="-3778"/>
          <a:stretch/>
        </p:blipFill>
        <p:spPr>
          <a:xfrm rot="2700000">
            <a:off x="6474292" y="712528"/>
            <a:ext cx="1573326" cy="4256715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rot="18900000">
            <a:off x="5839677" y="2019406"/>
            <a:ext cx="2782875" cy="505538"/>
            <a:chOff x="5292867" y="2940981"/>
            <a:chExt cx="2782875" cy="505538"/>
          </a:xfrm>
        </p:grpSpPr>
        <p:sp>
          <p:nvSpPr>
            <p:cNvPr id="42" name="Rectangle 41"/>
            <p:cNvSpPr>
              <a:spLocks/>
            </p:cNvSpPr>
            <p:nvPr/>
          </p:nvSpPr>
          <p:spPr bwMode="auto">
            <a:xfrm>
              <a:off x="5292867" y="2989319"/>
              <a:ext cx="1828800" cy="457200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352667" y="2940981"/>
              <a:ext cx="7230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(½)</a:t>
              </a:r>
              <a:r>
                <a:rPr lang="en-US" baseline="30000"/>
                <a:t>5</a:t>
              </a:r>
            </a:p>
          </p:txBody>
        </p:sp>
      </p:grpSp>
      <p:cxnSp>
        <p:nvCxnSpPr>
          <p:cNvPr id="48" name="Straight Connector 47"/>
          <p:cNvCxnSpPr/>
          <p:nvPr/>
        </p:nvCxnSpPr>
        <p:spPr bwMode="auto">
          <a:xfrm flipV="1">
            <a:off x="7320594" y="1752616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rot="16200000" flipV="1">
            <a:off x="6964737" y="1384977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635891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9913"/>
            <a:ext cx="7772400" cy="1014412"/>
          </a:xfrm>
        </p:spPr>
        <p:txBody>
          <a:bodyPr/>
          <a:lstStyle/>
          <a:p>
            <a:r>
              <a:rPr lang="en-US" dirty="0" smtClean="0"/>
              <a:t>Hyperplane sampling to hit regions</a:t>
            </a:r>
            <a:endParaRPr lang="en-US" dirty="0"/>
          </a:p>
        </p:txBody>
      </p:sp>
      <p:pic>
        <p:nvPicPr>
          <p:cNvPr id="4" name="Picture 3" descr="ellipse_lin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22" y="1286701"/>
            <a:ext cx="2743200" cy="2743200"/>
          </a:xfrm>
          <a:prstGeom prst="rect">
            <a:avLst/>
          </a:prstGeom>
        </p:spPr>
      </p:pic>
      <p:pic>
        <p:nvPicPr>
          <p:cNvPr id="5" name="Picture 4" descr="ellipse_point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5" y="1288584"/>
            <a:ext cx="2743200" cy="2743200"/>
          </a:xfrm>
          <a:prstGeom prst="rect">
            <a:avLst/>
          </a:prstGeom>
        </p:spPr>
      </p:pic>
      <p:pic>
        <p:nvPicPr>
          <p:cNvPr id="7" name="Picture 6" descr="ellipso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37" y="1300247"/>
            <a:ext cx="3024167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2692" y="4156195"/>
            <a:ext cx="1321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99 points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98381" y="4155845"/>
            <a:ext cx="1552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 line darts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24359" y="4153063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 plane dart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3268" y="4626030"/>
            <a:ext cx="68456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Lines, hyperplanes, are more likely to intersect these regions, </a:t>
            </a:r>
          </a:p>
          <a:p>
            <a:r>
              <a:rPr lang="en-US" sz="2000" b="1"/>
              <a:t>  and they give more information</a:t>
            </a:r>
          </a:p>
          <a:p>
            <a:r>
              <a:rPr lang="en-US" sz="2000" b="1">
                <a:solidFill>
                  <a:srgbClr val="FF0000"/>
                </a:solidFill>
              </a:rPr>
              <a:t>But they are more expensive.</a:t>
            </a:r>
          </a:p>
          <a:p>
            <a:r>
              <a:rPr lang="en-US" sz="2000" b="1">
                <a:solidFill>
                  <a:srgbClr val="FF0000"/>
                </a:solidFill>
              </a:rPr>
              <a:t>Is it worth it?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218" y="5877461"/>
            <a:ext cx="4752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The point of our paper is to answer </a:t>
            </a:r>
            <a:r>
              <a:rPr lang="en-US" sz="2000" b="1">
                <a:solidFill>
                  <a:srgbClr val="FF0000"/>
                </a:solidFill>
              </a:rPr>
              <a:t>“yes.”</a:t>
            </a:r>
          </a:p>
        </p:txBody>
      </p:sp>
    </p:spTree>
    <p:extLst>
      <p:ext uri="{BB962C8B-B14F-4D97-AF65-F5344CB8AC3E}">
        <p14:creationId xmlns:p14="http://schemas.microsoft.com/office/powerpoint/2010/main" val="33867729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0">
              <a:buNone/>
            </a:pPr>
            <a:r>
              <a:rPr lang="en-US"/>
              <a:t>Approach, definitions</a:t>
            </a:r>
          </a:p>
        </p:txBody>
      </p:sp>
    </p:spTree>
    <p:extLst>
      <p:ext uri="{BB962C8B-B14F-4D97-AF65-F5344CB8AC3E}">
        <p14:creationId xmlns:p14="http://schemas.microsoft.com/office/powerpoint/2010/main" val="35449408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FF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65334</TotalTime>
  <Words>1783</Words>
  <Application>Microsoft Macintosh PowerPoint</Application>
  <PresentationFormat>On-screen Show (4:3)</PresentationFormat>
  <Paragraphs>375</Paragraphs>
  <Slides>38</Slides>
  <Notes>38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Default Design</vt:lpstr>
      <vt:lpstr>Equation</vt:lpstr>
      <vt:lpstr>Microsoft Equation</vt:lpstr>
      <vt:lpstr>Characterizing Sample Distribution Properties and their Impact on Experimental Design</vt:lpstr>
      <vt:lpstr>Exploring High Dimensional Spaces  with Hyperplane Sampling</vt:lpstr>
      <vt:lpstr>Major Points of Presentation</vt:lpstr>
      <vt:lpstr>PowerPoint Presentation</vt:lpstr>
      <vt:lpstr>Recall Problem Motivation POF-Darts prior talk</vt:lpstr>
      <vt:lpstr>Intuition Who’s going to hit the target (orange      )?</vt:lpstr>
      <vt:lpstr>More precisely d=20, PoF = 10-6 (uniform distributions throughout talk) </vt:lpstr>
      <vt:lpstr>Hyperplane sampling to hit regions</vt:lpstr>
      <vt:lpstr>PowerPoint Presentation</vt:lpstr>
      <vt:lpstr>k-d Dart</vt:lpstr>
      <vt:lpstr>k-d darts are unbiased</vt:lpstr>
      <vt:lpstr>Variance? Efficiency?</vt:lpstr>
      <vt:lpstr>Mean error reduction by 1 / # samples^2 Vary 10-d domain aspect ratio, orientation; k-dart-dimension.  lower error for higher-k darts</vt:lpstr>
      <vt:lpstr>Estimate/true volume histograms for 1 million darts Vary 10-d domain aspect ratio, orientation; k-dart-dimension normal-like, sharper peaks for higher-k darts</vt:lpstr>
      <vt:lpstr>Trends by k</vt:lpstr>
      <vt:lpstr>Sample-Orientation Effects? Axis-aligned flats just as accurate as  randomly oriented darts...</vt:lpstr>
      <vt:lpstr>Dart orientation effects</vt:lpstr>
      <vt:lpstr>PowerPoint Presentation</vt:lpstr>
      <vt:lpstr>Volume Estimation Speedup 3-d ball, simple analytic</vt:lpstr>
      <vt:lpstr>Volume Estimation Speedup Circular Parabola</vt:lpstr>
      <vt:lpstr>Volume Estimation Speedup Planar Cross</vt:lpstr>
      <vt:lpstr>PowerPoint Presentation</vt:lpstr>
      <vt:lpstr>Maximal Poisson-Disk Sampling</vt:lpstr>
      <vt:lpstr>k-d Dart based Relaxed Poisson-Disk Sampling</vt:lpstr>
      <vt:lpstr>Spectral Quality Evaluation of Point Sets</vt:lpstr>
      <vt:lpstr>MPS vs. line-dart vs. point-dart Can you tell them apart?</vt:lpstr>
      <vt:lpstr>k-d Dart Relaxed MPS Properties</vt:lpstr>
      <vt:lpstr>PowerPoint Presentation</vt:lpstr>
      <vt:lpstr>Graphics Application  Depth of Field Sampling</vt:lpstr>
      <vt:lpstr>Line-sampling for  Depth of Field Blur</vt:lpstr>
      <vt:lpstr>Blur, line-darts vs. point samples</vt:lpstr>
      <vt:lpstr>PowerPoint Presentation</vt:lpstr>
      <vt:lpstr>Summary</vt:lpstr>
      <vt:lpstr>Extra stuff</vt:lpstr>
      <vt:lpstr>Heilmeier’s Catechism</vt:lpstr>
      <vt:lpstr>a computational geometer’s view  Space for All Point Sampling Methods</vt:lpstr>
      <vt:lpstr>Main Challenge of Solving MPS in Higher Dimensions (Curse-Of-Dimensionality)</vt:lpstr>
      <vt:lpstr>k-d Darts for Solving MPS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32pt</dc:title>
  <cp:lastModifiedBy>Scott Mitchell</cp:lastModifiedBy>
  <cp:revision>998</cp:revision>
  <cp:lastPrinted>2012-06-15T21:51:28Z</cp:lastPrinted>
  <dcterms:modified xsi:type="dcterms:W3CDTF">2014-06-11T23:56:16Z</dcterms:modified>
</cp:coreProperties>
</file>