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8.xml" ContentType="application/vnd.openxmlformats-officedocument.presentationml.slide+xml"/>
  <Override PartName="/ppt/embeddings/Microsoft_Equation22.bin" ContentType="application/vnd.openxmlformats-officedocument.oleObject"/>
  <Override PartName="/ppt/embeddings/Microsoft_Equation74.bin" ContentType="application/vnd.openxmlformats-officedocument.oleObject"/>
  <Override PartName="/docProps/app.xml" ContentType="application/vnd.openxmlformats-officedocument.extended-properties+xml"/>
  <Override PartName="/ppt/embeddings/Microsoft_Equation29.bin" ContentType="application/vnd.openxmlformats-officedocument.oleObject"/>
  <Override PartName="/ppt/slides/slide11.xml" ContentType="application/vnd.openxmlformats-officedocument.presentationml.slide+xml"/>
  <Override PartName="/ppt/embeddings/Microsoft_Equation39.bin" ContentType="application/vnd.openxmlformats-officedocument.oleObject"/>
  <Override PartName="/ppt/slides/slide47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06.bin" ContentType="application/vnd.openxmlformats-officedocument.oleObject"/>
  <Override PartName="/ppt/embeddings/Microsoft_Equation20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wmf" ContentType="image/x-wmf"/>
  <Override PartName="/ppt/embeddings/Microsoft_Equation12.bin" ContentType="application/vnd.openxmlformats-officedocument.oleObject"/>
  <Override PartName="/ppt/embeddings/Microsoft_Equation110.bin" ContentType="application/vnd.openxmlformats-officedocument.oleObject"/>
  <Override PartName="/ppt/embeddings/Microsoft_Equation42.bin" ContentType="application/vnd.openxmlformats-officedocument.oleObject"/>
  <Override PartName="/ppt/embeddings/Microsoft_Equation107.bin" ContentType="application/vnd.openxmlformats-officedocument.oleObject"/>
  <Override PartName="/ppt/embeddings/Microsoft_Equation11.bin" ContentType="application/vnd.openxmlformats-officedocument.oleObject"/>
  <Override PartName="/ppt/embeddings/Microsoft_Equation113.bin" ContentType="application/vnd.openxmlformats-officedocument.oleObject"/>
  <Override PartName="/ppt/embeddings/Microsoft_Equation23.bin" ContentType="application/vnd.openxmlformats-officedocument.oleObject"/>
  <Override PartName="/ppt/embeddings/Microsoft_Equation69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22.bin" ContentType="application/vnd.openxmlformats-officedocument.oleObject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Default Extension="vml" ContentType="application/vnd.openxmlformats-officedocument.vmlDrawing"/>
  <Override PartName="/ppt/commentAuthors.xml" ContentType="application/vnd.openxmlformats-officedocument.presentationml.commentAuthors+xml"/>
  <Default Extension="png" ContentType="image/png"/>
  <Override PartName="/ppt/embeddings/Microsoft_Equation1.bin" ContentType="application/vnd.openxmlformats-officedocument.oleObject"/>
  <Override PartName="/ppt/embeddings/Microsoft_Equation96.bin" ContentType="application/vnd.openxmlformats-officedocument.oleObject"/>
  <Override PartName="/docProps/core.xml" ContentType="application/vnd.openxmlformats-package.core-properties+xml"/>
  <Override PartName="/ppt/embeddings/Microsoft_Equation24.bin" ContentType="application/vnd.openxmlformats-officedocument.oleObject"/>
  <Override PartName="/ppt/embeddings/Microsoft_Equation95.bin" ContentType="application/vnd.openxmlformats-officedocument.oleObject"/>
  <Override PartName="/ppt/slides/slide31.xml" ContentType="application/vnd.openxmlformats-officedocument.presentationml.slide+xml"/>
  <Override PartName="/ppt/embeddings/Microsoft_Equation100.bin" ContentType="application/vnd.openxmlformats-officedocument.oleObject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embeddings/Microsoft_Equation3.bin" ContentType="application/vnd.openxmlformats-officedocument.oleObject"/>
  <Override PartName="/ppt/embeddings/Microsoft_Equation41.bin" ContentType="application/vnd.openxmlformats-officedocument.oleObject"/>
  <Override PartName="/ppt/embeddings/Microsoft_Equation61.bin" ContentType="application/vnd.openxmlformats-officedocument.oleObject"/>
  <Override PartName="/ppt/slides/slide55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notesSlides/notesSlide2.xml" ContentType="application/vnd.openxmlformats-officedocument.presentationml.notesSlide+xml"/>
  <Override PartName="/ppt/embeddings/Microsoft_Equation62.bin" ContentType="application/vnd.openxmlformats-officedocument.oleObject"/>
  <Override PartName="/ppt/embeddings/Microsoft_Equation125.bin" ContentType="application/vnd.openxmlformats-officedocument.oleObject"/>
  <Override PartName="/ppt/embeddings/Microsoft_Equation76.bin" ContentType="application/vnd.openxmlformats-officedocument.oleObject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embeddings/Microsoft_Equation77.bin" ContentType="application/vnd.openxmlformats-officedocument.oleObject"/>
  <Override PartName="/ppt/slides/slide2.xml" ContentType="application/vnd.openxmlformats-officedocument.presentationml.slide+xml"/>
  <Override PartName="/ppt/embeddings/Microsoft_Equation28.bin" ContentType="application/vnd.openxmlformats-officedocument.oleObject"/>
  <Override PartName="/ppt/embeddings/Microsoft_Equation54.bin" ContentType="application/vnd.openxmlformats-officedocument.oleObject"/>
  <Override PartName="/ppt/embeddings/Microsoft_Equation51.bin" ContentType="application/vnd.openxmlformats-officedocument.oleObject"/>
  <Override PartName="/ppt/embeddings/Microsoft_Equation63.bin" ContentType="application/vnd.openxmlformats-officedocument.oleObject"/>
  <Override PartName="/ppt/slides/slide45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54.xml" ContentType="application/vnd.openxmlformats-officedocument.presentationml.slide+xml"/>
  <Override PartName="/ppt/embeddings/Microsoft_Equation43.bin" ContentType="application/vnd.openxmlformats-officedocument.oleObject"/>
  <Override PartName="/ppt/embeddings/Microsoft_Equation16.bin" ContentType="application/vnd.openxmlformats-officedocument.oleObject"/>
  <Override PartName="/ppt/embeddings/Microsoft_Equation97.bin" ContentType="application/vnd.openxmlformats-officedocument.oleObject"/>
  <Default Extension="xml" ContentType="application/xml"/>
  <Override PartName="/ppt/embeddings/Microsoft_Equation33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40.bin" ContentType="application/vnd.openxmlformats-officedocument.oleObject"/>
  <Override PartName="/ppt/slides/slide25.xml" ContentType="application/vnd.openxmlformats-officedocument.presentationml.slide+xml"/>
  <Override PartName="/ppt/embeddings/Microsoft_Equation73.bin" ContentType="application/vnd.openxmlformats-officedocument.oleObject"/>
  <Override PartName="/ppt/embeddings/Microsoft_Equation75.bin" ContentType="application/vnd.openxmlformats-officedocument.oleObject"/>
  <Override PartName="/ppt/embeddings/Microsoft_Equation48.bin" ContentType="application/vnd.openxmlformats-officedocument.oleObject"/>
  <Override PartName="/ppt/embeddings/Microsoft_Equation86.bin" ContentType="application/vnd.openxmlformats-officedocument.oleObject"/>
  <Override PartName="/docProps/custom.xml" ContentType="application/vnd.openxmlformats-officedocument.custom-properties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0.bin" ContentType="application/vnd.openxmlformats-officedocument.oleObject"/>
  <Override PartName="/ppt/slides/slide44.xml" ContentType="application/vnd.openxmlformats-officedocument.presentationml.slide+xml"/>
  <Override PartName="/ppt/embeddings/Microsoft_Equation104.bin" ContentType="application/vnd.openxmlformats-officedocument.oleObject"/>
  <Override PartName="/ppt/slides/slide49.xml" ContentType="application/vnd.openxmlformats-officedocument.presentationml.slide+xml"/>
  <Override PartName="/ppt/embeddings/Microsoft_Equation66.bin" ContentType="application/vnd.openxmlformats-officedocument.oleObject"/>
  <Override PartName="/ppt/embeddings/Microsoft_Equation102.bin" ContentType="application/vnd.openxmlformats-officedocument.oleObject"/>
  <Override PartName="/ppt/embeddings/Microsoft_Equation13.bin" ContentType="application/vnd.openxmlformats-officedocument.oleObject"/>
  <Override PartName="/ppt/slides/slide48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Microsoft_Equation27.bin" ContentType="application/vnd.openxmlformats-officedocument.oleObject"/>
  <Override PartName="/ppt/embeddings/Microsoft_Equation121.bin" ContentType="application/vnd.openxmlformats-officedocument.oleObject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70.bin" ContentType="application/vnd.openxmlformats-officedocument.oleObject"/>
  <Override PartName="/ppt/embeddings/Microsoft_Equation32.bin" ContentType="application/vnd.openxmlformats-officedocument.oleObject"/>
  <Default Extension="rels" ContentType="application/vnd.openxmlformats-package.relationships+xml"/>
  <Override PartName="/ppt/embeddings/Microsoft_Equation116.bin" ContentType="application/vnd.openxmlformats-officedocument.oleObject"/>
  <Override PartName="/ppt/slides/slide9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67.bin" ContentType="application/vnd.openxmlformats-officedocument.oleObject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embeddings/Microsoft_Equation56.bin" ContentType="application/vnd.openxmlformats-officedocument.oleObject"/>
  <Override PartName="/ppt/slides/slide29.xml" ContentType="application/vnd.openxmlformats-officedocument.presentationml.slide+xml"/>
  <Override PartName="/ppt/embeddings/Microsoft_Equation90.bin" ContentType="application/vnd.openxmlformats-officedocument.oleObject"/>
  <Override PartName="/ppt/slides/slide22.xml" ContentType="application/vnd.openxmlformats-officedocument.presentationml.slide+xml"/>
  <Override PartName="/ppt/embeddings/Microsoft_Equation85.bin" ContentType="application/vnd.openxmlformats-officedocument.oleObject"/>
  <Override PartName="/ppt/slides/slide30.xml" ContentType="application/vnd.openxmlformats-officedocument.presentationml.slide+xml"/>
  <Override PartName="/ppt/embeddings/Microsoft_Equation78.bin" ContentType="application/vnd.openxmlformats-officedocument.oleObject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embeddings/Microsoft_Equation111.bin" ContentType="application/vnd.openxmlformats-officedocument.oleObject"/>
  <Override PartName="/ppt/embeddings/Microsoft_Equation103.bin" ContentType="application/vnd.openxmlformats-officedocument.oleObject"/>
  <Override PartName="/ppt/embeddings/Microsoft_Equation112.bin" ContentType="application/vnd.openxmlformats-officedocument.oleObject"/>
  <Override PartName="/ppt/embeddings/Microsoft_Equation8.bin" ContentType="application/vnd.openxmlformats-officedocument.oleObject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Microsoft_Equation109.bin" ContentType="application/vnd.openxmlformats-officedocument.oleObject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embeddings/Microsoft_Equation80.bin" ContentType="application/vnd.openxmlformats-officedocument.oleObject"/>
  <Override PartName="/ppt/embeddings/Microsoft_Equation83.bin" ContentType="application/vnd.openxmlformats-officedocument.oleObject"/>
  <Override PartName="/ppt/embeddings/Microsoft_Equation118.bin" ContentType="application/vnd.openxmlformats-officedocument.oleObject"/>
  <Override PartName="/ppt/embeddings/Microsoft_Equation36.bin" ContentType="application/vnd.openxmlformats-officedocument.oleObject"/>
  <Override PartName="/ppt/embeddings/Microsoft_Equation19.bin" ContentType="application/vnd.openxmlformats-officedocument.oleObject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embeddings/Microsoft_Equation120.bin" ContentType="application/vnd.openxmlformats-officedocument.oleObject"/>
  <Override PartName="/ppt/embeddings/Microsoft_Equation5.bin" ContentType="application/vnd.openxmlformats-officedocument.oleObject"/>
  <Override PartName="/ppt/embeddings/Microsoft_Equation126.bin" ContentType="application/vnd.openxmlformats-officedocument.oleObject"/>
  <Override PartName="/ppt/embeddings/Microsoft_Equation58.bin" ContentType="application/vnd.openxmlformats-officedocument.oleObject"/>
  <Override PartName="/ppt/embeddings/Microsoft_Equation18.bin" ContentType="application/vnd.openxmlformats-officedocument.oleObject"/>
  <Override PartName="/ppt/embeddings/Microsoft_Equation115.bin" ContentType="application/vnd.openxmlformats-officedocument.oleObject"/>
  <Override PartName="/ppt/embeddings/Microsoft_Equation52.bin" ContentType="application/vnd.openxmlformats-officedocument.oleObject"/>
  <Override PartName="/ppt/embeddings/Microsoft_Equation60.bin" ContentType="application/vnd.openxmlformats-officedocument.oleObject"/>
  <Override PartName="/ppt/slideLayouts/slideLayout4.xml" ContentType="application/vnd.openxmlformats-officedocument.presentationml.slideLayout+xml"/>
  <Override PartName="/ppt/embeddings/Microsoft_Equation72.bin" ContentType="application/vnd.openxmlformats-officedocument.oleObject"/>
  <Override PartName="/ppt/slideLayouts/slideLayout2.xml" ContentType="application/vnd.openxmlformats-officedocument.presentationml.slideLayout+xml"/>
  <Override PartName="/ppt/embeddings/Microsoft_Equation88.bin" ContentType="application/vnd.openxmlformats-officedocument.oleObject"/>
  <Override PartName="/ppt/slideLayouts/slideLayout6.xml" ContentType="application/vnd.openxmlformats-officedocument.presentationml.slideLayout+xml"/>
  <Override PartName="/ppt/embeddings/Microsoft_Equation53.bin" ContentType="application/vnd.openxmlformats-officedocument.oleObject"/>
  <Override PartName="/ppt/embeddings/Microsoft_Equation89.bin" ContentType="application/vnd.openxmlformats-officedocument.oleObject"/>
  <Override PartName="/ppt/embeddings/Microsoft_Equation127.bin" ContentType="application/vnd.openxmlformats-officedocument.oleObject"/>
  <Override PartName="/ppt/presProps.xml" ContentType="application/vnd.openxmlformats-officedocument.presentationml.presProps+xml"/>
  <Override PartName="/ppt/embeddings/Microsoft_Equation59.bin" ContentType="application/vnd.openxmlformats-officedocument.oleObject"/>
  <Override PartName="/ppt/embeddings/Microsoft_Equation87.bin" ContentType="application/vnd.openxmlformats-officedocument.oleObject"/>
  <Override PartName="/ppt/embeddings/Microsoft_Equation79.bin" ContentType="application/vnd.openxmlformats-officedocument.oleObject"/>
  <Override PartName="/ppt/slides/slide27.xml" ContentType="application/vnd.openxmlformats-officedocument.presentationml.slide+xml"/>
  <Override PartName="/ppt/embeddings/Microsoft_Equation124.bin" ContentType="application/vnd.openxmlformats-officedocument.oleObject"/>
  <Override PartName="/ppt/embeddings/Microsoft_Equation30.bin" ContentType="application/vnd.openxmlformats-officedocument.oleObject"/>
  <Override PartName="/ppt/embeddings/Microsoft_Equation105.bin" ContentType="application/vnd.openxmlformats-officedocument.oleObject"/>
  <Override PartName="/ppt/embeddings/Microsoft_Equation82.bin" ContentType="application/vnd.openxmlformats-officedocument.oleObject"/>
  <Override PartName="/ppt/embeddings/Microsoft_Equation123.bin" ContentType="application/vnd.openxmlformats-officedocument.oleObject"/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embeddings/Microsoft_Equation119.bin" ContentType="application/vnd.openxmlformats-officedocument.oleObject"/>
  <Override PartName="/ppt/embeddings/Microsoft_Equation94.bin" ContentType="application/vnd.openxmlformats-officedocument.oleObject"/>
  <Override PartName="/ppt/embeddings/Microsoft_Equation57.bin" ContentType="application/vnd.openxmlformats-officedocument.oleObject"/>
  <Override PartName="/ppt/embeddings/Microsoft_Equation38.bin" ContentType="application/vnd.openxmlformats-officedocument.oleObject"/>
  <Override PartName="/ppt/embeddings/Microsoft_Equation47.bin" ContentType="application/vnd.openxmlformats-officedocument.oleObject"/>
  <Override PartName="/ppt/embeddings/Microsoft_Equation49.bin" ContentType="application/vnd.openxmlformats-officedocument.oleObject"/>
  <Override PartName="/ppt/embeddings/Microsoft_Equation93.bin" ContentType="application/vnd.openxmlformats-officedocument.oleObject"/>
  <Override PartName="/ppt/slides/slide35.xml" ContentType="application/vnd.openxmlformats-officedocument.presentationml.slide+xml"/>
  <Override PartName="/ppt/embeddings/Microsoft_Equation98.bin" ContentType="application/vnd.openxmlformats-officedocument.oleObject"/>
  <Override PartName="/ppt/slides/slide42.xml" ContentType="application/vnd.openxmlformats-officedocument.presentationml.slide+xml"/>
  <Override PartName="/ppt/embeddings/Microsoft_Equation68.bin" ContentType="application/vnd.openxmlformats-officedocument.oleObject"/>
  <Override PartName="/ppt/embeddings/Microsoft_Equation117.bin" ContentType="application/vnd.openxmlformats-officedocument.oleObject"/>
  <Override PartName="/ppt/embeddings/Microsoft_Equation34.bin" ContentType="application/vnd.openxmlformats-officedocument.oleObject"/>
  <Override PartName="/ppt/embeddings/Microsoft_Equation44.bin" ContentType="application/vnd.openxmlformats-officedocument.oleObject"/>
  <Override PartName="/ppt/slideLayouts/slideLayout5.xml" ContentType="application/vnd.openxmlformats-officedocument.presentationml.slideLayout+xml"/>
  <Override PartName="/ppt/embeddings/Microsoft_Equation25.bin" ContentType="application/vnd.openxmlformats-officedocument.oleObject"/>
  <Override PartName="/ppt/slides/slide50.xml" ContentType="application/vnd.openxmlformats-officedocument.presentationml.slide+xml"/>
  <Override PartName="/ppt/embeddings/Microsoft_Equation35.bin" ContentType="application/vnd.openxmlformats-officedocument.oleObject"/>
  <Override PartName="/ppt/embeddings/Microsoft_Equation65.bin" ContentType="application/vnd.openxmlformats-officedocument.oleObject"/>
  <Override PartName="/ppt/embeddings/Microsoft_Equation14.bin" ContentType="application/vnd.openxmlformats-officedocument.oleObject"/>
  <Override PartName="/ppt/embeddings/Microsoft_Equation2.bin" ContentType="application/vnd.openxmlformats-officedocument.oleObject"/>
  <Override PartName="/ppt/embeddings/Microsoft_Equation91.bin" ContentType="application/vnd.openxmlformats-officedocument.oleObject"/>
  <Override PartName="/ppt/embeddings/Microsoft_Equation26.bin" ContentType="application/vnd.openxmlformats-officedocument.oleObject"/>
  <Override PartName="/ppt/embeddings/Microsoft_Equation55.bin" ContentType="application/vnd.openxmlformats-officedocument.oleObject"/>
  <Override PartName="/ppt/slides/slide34.xml" ContentType="application/vnd.openxmlformats-officedocument.presentationml.slide+xml"/>
  <Override PartName="/ppt/embeddings/Microsoft_Equation45.bin" ContentType="application/vnd.openxmlformats-officedocument.oleObject"/>
  <Override PartName="/ppt/embeddings/Microsoft_Equation7.bin" ContentType="application/vnd.openxmlformats-officedocument.oleObject"/>
  <Override PartName="/ppt/embeddings/Microsoft_Equation99.bin" ContentType="application/vnd.openxmlformats-officedocument.oleObject"/>
  <Override PartName="/ppt/slideLayouts/slideLayout1.xml" ContentType="application/vnd.openxmlformats-officedocument.presentationml.slideLayout+xml"/>
  <Override PartName="/ppt/embeddings/Microsoft_Equation114.bin" ContentType="application/vnd.openxmlformats-officedocument.oleObject"/>
  <Override PartName="/ppt/embeddings/Microsoft_Equation108.bin" ContentType="application/vnd.openxmlformats-officedocument.oleObject"/>
  <Override PartName="/ppt/theme/theme1.xml" ContentType="application/vnd.openxmlformats-officedocument.theme+xml"/>
  <Override PartName="/ppt/embeddings/Microsoft_Equation101.bin" ContentType="application/vnd.openxmlformats-officedocument.oleObject"/>
  <Override PartName="/ppt/slides/slide5.xml" ContentType="application/vnd.openxmlformats-officedocument.presentationml.slide+xml"/>
  <Override PartName="/ppt/embeddings/Microsoft_Equation50.bin" ContentType="application/vnd.openxmlformats-officedocument.oleObject"/>
  <Override PartName="/ppt/slideLayouts/slideLayout7.xml" ContentType="application/vnd.openxmlformats-officedocument.presentationml.slideLayout+xml"/>
  <Override PartName="/ppt/embeddings/Microsoft_Equation31.bin" ContentType="application/vnd.openxmlformats-officedocument.oleObject"/>
  <Override PartName="/ppt/embeddings/Microsoft_Equation64.bin" ContentType="application/vnd.openxmlformats-officedocument.oleObject"/>
  <Override PartName="/ppt/embeddings/Microsoft_Equation46.bin" ContentType="application/vnd.openxmlformats-officedocument.oleObject"/>
  <Override PartName="/ppt/slides/slide4.xml" ContentType="application/vnd.openxmlformats-officedocument.presentationml.slide+xml"/>
  <Override PartName="/ppt/embeddings/Microsoft_Equation84.bin" ContentType="application/vnd.openxmlformats-officedocument.oleObject"/>
  <Override PartName="/ppt/slides/slide8.xml" ContentType="application/vnd.openxmlformats-officedocument.presentationml.slide+xml"/>
  <Override PartName="/ppt/embeddings/Microsoft_Equation37.bin" ContentType="application/vnd.openxmlformats-officedocument.oleObject"/>
  <Override PartName="/ppt/embeddings/Microsoft_Equation71.bin" ContentType="application/vnd.openxmlformats-officedocument.oleObject"/>
  <Override PartName="/ppt/embeddings/Microsoft_Equation81.bin" ContentType="application/vnd.openxmlformats-officedocument.oleObject"/>
  <Override PartName="/ppt/embeddings/Microsoft_Equation6.bin" ContentType="application/vnd.openxmlformats-officedocument.oleObject"/>
  <Override PartName="/ppt/slides/slide24.xml" ContentType="application/vnd.openxmlformats-officedocument.presentationml.slide+xml"/>
  <Override PartName="/ppt/embeddings/Microsoft_Equation17.bin" ContentType="application/vnd.openxmlformats-officedocument.oleObject"/>
  <Override PartName="/ppt/slides/slide6.xml" ContentType="application/vnd.openxmlformats-officedocument.presentationml.slide+xml"/>
  <Default Extension="pdf" ContentType="application/pdf"/>
  <Override PartName="/ppt/embeddings/Microsoft_Equation92.bin" ContentType="application/vnd.openxmlformats-officedocument.oleObject"/>
  <Override PartName="/ppt/slideLayouts/slideLayout12.xml" ContentType="application/vnd.openxmlformats-officedocument.presentationml.slideLayout+xml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7"/>
  </p:notesMasterIdLst>
  <p:sldIdLst>
    <p:sldId id="276" r:id="rId2"/>
    <p:sldId id="322" r:id="rId3"/>
    <p:sldId id="277" r:id="rId4"/>
    <p:sldId id="278" r:id="rId5"/>
    <p:sldId id="280" r:id="rId6"/>
    <p:sldId id="279" r:id="rId7"/>
    <p:sldId id="284" r:id="rId8"/>
    <p:sldId id="281" r:id="rId9"/>
    <p:sldId id="283" r:id="rId10"/>
    <p:sldId id="282" r:id="rId11"/>
    <p:sldId id="286" r:id="rId12"/>
    <p:sldId id="288" r:id="rId13"/>
    <p:sldId id="323" r:id="rId14"/>
    <p:sldId id="289" r:id="rId15"/>
    <p:sldId id="290" r:id="rId16"/>
    <p:sldId id="291" r:id="rId17"/>
    <p:sldId id="292" r:id="rId18"/>
    <p:sldId id="293" r:id="rId19"/>
    <p:sldId id="294" r:id="rId20"/>
    <p:sldId id="302" r:id="rId21"/>
    <p:sldId id="300" r:id="rId22"/>
    <p:sldId id="321" r:id="rId23"/>
    <p:sldId id="264" r:id="rId24"/>
    <p:sldId id="263" r:id="rId25"/>
    <p:sldId id="303" r:id="rId26"/>
    <p:sldId id="295" r:id="rId27"/>
    <p:sldId id="259" r:id="rId28"/>
    <p:sldId id="304" r:id="rId29"/>
    <p:sldId id="297" r:id="rId30"/>
    <p:sldId id="306" r:id="rId31"/>
    <p:sldId id="305" r:id="rId32"/>
    <p:sldId id="307" r:id="rId33"/>
    <p:sldId id="324" r:id="rId34"/>
    <p:sldId id="309" r:id="rId35"/>
    <p:sldId id="310" r:id="rId36"/>
    <p:sldId id="267" r:id="rId37"/>
    <p:sldId id="298" r:id="rId38"/>
    <p:sldId id="311" r:id="rId39"/>
    <p:sldId id="312" r:id="rId40"/>
    <p:sldId id="313" r:id="rId41"/>
    <p:sldId id="319" r:id="rId42"/>
    <p:sldId id="315" r:id="rId43"/>
    <p:sldId id="316" r:id="rId44"/>
    <p:sldId id="317" r:id="rId45"/>
    <p:sldId id="320" r:id="rId46"/>
    <p:sldId id="318" r:id="rId47"/>
    <p:sldId id="257" r:id="rId48"/>
    <p:sldId id="258" r:id="rId49"/>
    <p:sldId id="261" r:id="rId50"/>
    <p:sldId id="262" r:id="rId51"/>
    <p:sldId id="274" r:id="rId52"/>
    <p:sldId id="270" r:id="rId53"/>
    <p:sldId id="271" r:id="rId54"/>
    <p:sldId id="272" r:id="rId55"/>
    <p:sldId id="273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8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8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8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8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Scott A. Mitche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2B2B2"/>
    <a:srgbClr val="FF9900"/>
    <a:srgbClr val="FFFF00"/>
    <a:srgbClr val="CC3300"/>
    <a:srgbClr val="33CCFF"/>
    <a:srgbClr val="CC6600"/>
    <a:srgbClr val="FF99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457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-120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360"/>
    </p:cViewPr>
  </p:sorterViewPr>
  <p:notesViewPr>
    <p:cSldViewPr snapToGrid="0">
      <p:cViewPr varScale="1">
        <p:scale>
          <a:sx n="104" d="100"/>
          <a:sy n="104" d="100"/>
        </p:scale>
        <p:origin x="-289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presProps" Target="presProp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tableStyles" Target="tableStyle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59" Type="http://schemas.openxmlformats.org/officeDocument/2006/relationships/commentAuthors" Target="commentAuthor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theme" Target="theme/theme1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viewProps" Target="viewProps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4" Type="http://schemas.openxmlformats.org/officeDocument/2006/relationships/image" Target="../media/image14.pict"/><Relationship Id="rId4" Type="http://schemas.openxmlformats.org/officeDocument/2006/relationships/image" Target="../media/image4.wmf"/><Relationship Id="rId7" Type="http://schemas.openxmlformats.org/officeDocument/2006/relationships/image" Target="../media/image7.wmf"/><Relationship Id="rId11" Type="http://schemas.openxmlformats.org/officeDocument/2006/relationships/image" Target="../media/image11.wmf"/><Relationship Id="rId1" Type="http://schemas.openxmlformats.org/officeDocument/2006/relationships/image" Target="../media/image1.pict"/><Relationship Id="rId6" Type="http://schemas.openxmlformats.org/officeDocument/2006/relationships/image" Target="../media/image6.wmf"/><Relationship Id="rId8" Type="http://schemas.openxmlformats.org/officeDocument/2006/relationships/image" Target="../media/image8.wmf"/><Relationship Id="rId13" Type="http://schemas.openxmlformats.org/officeDocument/2006/relationships/image" Target="../media/image13.pict"/><Relationship Id="rId10" Type="http://schemas.openxmlformats.org/officeDocument/2006/relationships/image" Target="../media/image10.wmf"/><Relationship Id="rId5" Type="http://schemas.openxmlformats.org/officeDocument/2006/relationships/image" Target="../media/image5.wmf"/><Relationship Id="rId15" Type="http://schemas.openxmlformats.org/officeDocument/2006/relationships/image" Target="../media/image15.pict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9" Type="http://schemas.openxmlformats.org/officeDocument/2006/relationships/image" Target="../media/image9.wmf"/><Relationship Id="rId3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4.pict"/><Relationship Id="rId1" Type="http://schemas.openxmlformats.org/officeDocument/2006/relationships/image" Target="../media/image101.pict"/><Relationship Id="rId2" Type="http://schemas.openxmlformats.org/officeDocument/2006/relationships/image" Target="../media/image102.pict"/><Relationship Id="rId3" Type="http://schemas.openxmlformats.org/officeDocument/2006/relationships/image" Target="../media/image103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pict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0.pict"/><Relationship Id="rId1" Type="http://schemas.openxmlformats.org/officeDocument/2006/relationships/image" Target="../media/image101.pict"/><Relationship Id="rId2" Type="http://schemas.openxmlformats.org/officeDocument/2006/relationships/image" Target="../media/image102.pict"/><Relationship Id="rId3" Type="http://schemas.openxmlformats.org/officeDocument/2006/relationships/image" Target="../media/image104.pict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9.wmf"/><Relationship Id="rId5" Type="http://schemas.openxmlformats.org/officeDocument/2006/relationships/image" Target="../media/image99.wmf"/><Relationship Id="rId7" Type="http://schemas.openxmlformats.org/officeDocument/2006/relationships/image" Target="../media/image121.wmf"/><Relationship Id="rId1" Type="http://schemas.openxmlformats.org/officeDocument/2006/relationships/image" Target="../media/image95.wmf"/><Relationship Id="rId2" Type="http://schemas.openxmlformats.org/officeDocument/2006/relationships/image" Target="../media/image118.wmf"/><Relationship Id="rId3" Type="http://schemas.openxmlformats.org/officeDocument/2006/relationships/image" Target="../media/image97.wmf"/><Relationship Id="rId6" Type="http://schemas.openxmlformats.org/officeDocument/2006/relationships/image" Target="../media/image120.wmf"/></Relationships>
</file>

<file path=ppt/drawings/_rels/vmlDrawing1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6.pict"/><Relationship Id="rId1" Type="http://schemas.openxmlformats.org/officeDocument/2006/relationships/image" Target="../media/image123.pict"/><Relationship Id="rId2" Type="http://schemas.openxmlformats.org/officeDocument/2006/relationships/image" Target="../media/image124.pict"/><Relationship Id="rId3" Type="http://schemas.openxmlformats.org/officeDocument/2006/relationships/image" Target="../media/image125.pict"/><Relationship Id="rId5" Type="http://schemas.openxmlformats.org/officeDocument/2006/relationships/image" Target="../media/image127.pict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ict"/><Relationship Id="rId1" Type="http://schemas.openxmlformats.org/officeDocument/2006/relationships/image" Target="../media/image129.pict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ict"/><Relationship Id="rId1" Type="http://schemas.openxmlformats.org/officeDocument/2006/relationships/image" Target="../media/image132.pict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ict"/><Relationship Id="rId1" Type="http://schemas.openxmlformats.org/officeDocument/2006/relationships/image" Target="../media/image135.pict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pict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4" Type="http://schemas.openxmlformats.org/officeDocument/2006/relationships/image" Target="../media/image119.wmf"/><Relationship Id="rId10" Type="http://schemas.openxmlformats.org/officeDocument/2006/relationships/image" Target="../media/image100.wmf"/><Relationship Id="rId5" Type="http://schemas.openxmlformats.org/officeDocument/2006/relationships/image" Target="../media/image99.wmf"/><Relationship Id="rId7" Type="http://schemas.openxmlformats.org/officeDocument/2006/relationships/image" Target="../media/image121.wmf"/><Relationship Id="rId1" Type="http://schemas.openxmlformats.org/officeDocument/2006/relationships/image" Target="../media/image95.wmf"/><Relationship Id="rId2" Type="http://schemas.openxmlformats.org/officeDocument/2006/relationships/image" Target="../media/image118.wmf"/><Relationship Id="rId9" Type="http://schemas.openxmlformats.org/officeDocument/2006/relationships/image" Target="../media/image98.wmf"/><Relationship Id="rId3" Type="http://schemas.openxmlformats.org/officeDocument/2006/relationships/image" Target="../media/image97.wmf"/><Relationship Id="rId6" Type="http://schemas.openxmlformats.org/officeDocument/2006/relationships/image" Target="../media/image1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3" Type="http://schemas.openxmlformats.org/officeDocument/2006/relationships/image" Target="../media/image30.pict"/><Relationship Id="rId1" Type="http://schemas.openxmlformats.org/officeDocument/2006/relationships/image" Target="../media/image28.pict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Relationship Id="rId5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ict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3" Type="http://schemas.openxmlformats.org/officeDocument/2006/relationships/image" Target="../media/image56.pict"/><Relationship Id="rId1" Type="http://schemas.openxmlformats.org/officeDocument/2006/relationships/image" Target="../media/image54.pict"/></Relationships>
</file>

<file path=ppt/drawings/_rels/vmlDrawing7.vml.rels><?xml version="1.0" encoding="UTF-8" standalone="yes"?>
<Relationships xmlns="http://schemas.openxmlformats.org/package/2006/relationships"><Relationship Id="rId14" Type="http://schemas.openxmlformats.org/officeDocument/2006/relationships/image" Target="../media/image74.pict"/><Relationship Id="rId4" Type="http://schemas.openxmlformats.org/officeDocument/2006/relationships/image" Target="../media/image64.wmf"/><Relationship Id="rId7" Type="http://schemas.openxmlformats.org/officeDocument/2006/relationships/image" Target="../media/image67.wmf"/><Relationship Id="rId11" Type="http://schemas.openxmlformats.org/officeDocument/2006/relationships/image" Target="../media/image71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6" Type="http://schemas.openxmlformats.org/officeDocument/2006/relationships/image" Target="../media/image76.pict"/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10" Type="http://schemas.openxmlformats.org/officeDocument/2006/relationships/image" Target="../media/image70.wmf"/><Relationship Id="rId5" Type="http://schemas.openxmlformats.org/officeDocument/2006/relationships/image" Target="../media/image65.wmf"/><Relationship Id="rId15" Type="http://schemas.openxmlformats.org/officeDocument/2006/relationships/image" Target="../media/image75.pict"/><Relationship Id="rId12" Type="http://schemas.openxmlformats.org/officeDocument/2006/relationships/image" Target="../media/image72.wmf"/><Relationship Id="rId17" Type="http://schemas.openxmlformats.org/officeDocument/2006/relationships/image" Target="../media/image23.wmf"/><Relationship Id="rId2" Type="http://schemas.openxmlformats.org/officeDocument/2006/relationships/image" Target="../media/image62.wmf"/><Relationship Id="rId9" Type="http://schemas.openxmlformats.org/officeDocument/2006/relationships/image" Target="../media/image69.wmf"/><Relationship Id="rId3" Type="http://schemas.openxmlformats.org/officeDocument/2006/relationships/image" Target="../media/image63.wmf"/><Relationship Id="rId18" Type="http://schemas.openxmlformats.org/officeDocument/2006/relationships/image" Target="../media/image77.pict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4" Type="http://schemas.openxmlformats.org/officeDocument/2006/relationships/image" Target="../media/image65.wmf"/><Relationship Id="rId5" Type="http://schemas.openxmlformats.org/officeDocument/2006/relationships/image" Target="../media/image68.wmf"/><Relationship Id="rId7" Type="http://schemas.openxmlformats.org/officeDocument/2006/relationships/image" Target="../media/image70.wmf"/><Relationship Id="rId1" Type="http://schemas.openxmlformats.org/officeDocument/2006/relationships/image" Target="../media/image79.pict"/><Relationship Id="rId2" Type="http://schemas.openxmlformats.org/officeDocument/2006/relationships/image" Target="../media/image62.wmf"/><Relationship Id="rId9" Type="http://schemas.openxmlformats.org/officeDocument/2006/relationships/image" Target="../media/image80.pict"/><Relationship Id="rId3" Type="http://schemas.openxmlformats.org/officeDocument/2006/relationships/image" Target="../media/image64.wmf"/><Relationship Id="rId6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14" Type="http://schemas.openxmlformats.org/officeDocument/2006/relationships/image" Target="../media/image93.wmf"/><Relationship Id="rId20" Type="http://schemas.openxmlformats.org/officeDocument/2006/relationships/image" Target="../media/image99.wmf"/><Relationship Id="rId4" Type="http://schemas.openxmlformats.org/officeDocument/2006/relationships/image" Target="../media/image4.wmf"/><Relationship Id="rId21" Type="http://schemas.openxmlformats.org/officeDocument/2006/relationships/image" Target="../media/image100.wmf"/><Relationship Id="rId7" Type="http://schemas.openxmlformats.org/officeDocument/2006/relationships/image" Target="../media/image7.wmf"/><Relationship Id="rId11" Type="http://schemas.openxmlformats.org/officeDocument/2006/relationships/image" Target="../media/image11.wmf"/><Relationship Id="rId1" Type="http://schemas.openxmlformats.org/officeDocument/2006/relationships/image" Target="../media/image91.wmf"/><Relationship Id="rId6" Type="http://schemas.openxmlformats.org/officeDocument/2006/relationships/image" Target="../media/image6.wmf"/><Relationship Id="rId16" Type="http://schemas.openxmlformats.org/officeDocument/2006/relationships/image" Target="../media/image95.wmf"/><Relationship Id="rId8" Type="http://schemas.openxmlformats.org/officeDocument/2006/relationships/image" Target="../media/image8.wmf"/><Relationship Id="rId13" Type="http://schemas.openxmlformats.org/officeDocument/2006/relationships/image" Target="../media/image92.wmf"/><Relationship Id="rId10" Type="http://schemas.openxmlformats.org/officeDocument/2006/relationships/image" Target="../media/image10.wmf"/><Relationship Id="rId5" Type="http://schemas.openxmlformats.org/officeDocument/2006/relationships/image" Target="../media/image5.wmf"/><Relationship Id="rId15" Type="http://schemas.openxmlformats.org/officeDocument/2006/relationships/image" Target="../media/image94.wmf"/><Relationship Id="rId12" Type="http://schemas.openxmlformats.org/officeDocument/2006/relationships/image" Target="../media/image12.wmf"/><Relationship Id="rId17" Type="http://schemas.openxmlformats.org/officeDocument/2006/relationships/image" Target="../media/image96.wmf"/><Relationship Id="rId19" Type="http://schemas.openxmlformats.org/officeDocument/2006/relationships/image" Target="../media/image98.wmf"/><Relationship Id="rId2" Type="http://schemas.openxmlformats.org/officeDocument/2006/relationships/image" Target="../media/image2.wmf"/><Relationship Id="rId9" Type="http://schemas.openxmlformats.org/officeDocument/2006/relationships/image" Target="../media/image9.wmf"/><Relationship Id="rId3" Type="http://schemas.openxmlformats.org/officeDocument/2006/relationships/image" Target="../media/image3.wmf"/><Relationship Id="rId18" Type="http://schemas.openxmlformats.org/officeDocument/2006/relationships/image" Target="../media/image9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4D659F72-A512-9748-B512-B897BAE40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59F72-A512-9748-B512-B897BAE40371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828A4-60E2-1D4D-B846-370ECB096884}" type="slidenum">
              <a:rPr lang="en-US">
                <a:ea typeface="ＭＳ Ｐゴシック" pitchFamily="-105" charset="-128"/>
                <a:cs typeface="ＭＳ Ｐゴシック" pitchFamily="-105" charset="-128"/>
              </a:rPr>
              <a:pPr/>
              <a:t>47</a:t>
            </a:fld>
            <a:endParaRPr lang="en-US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Text Box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h-and-g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6E6EF-8B60-964A-9D8E-3C8BBC551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FDE18-F4FD-E145-B6EC-77C614A6E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69D6B-40E8-2248-87C9-4A11A749B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C003-8C12-9D4B-88B4-99A4A2254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D0F94-BC53-B241-992D-E46E59F69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7B37A-A844-CA4B-BB59-B6466EBAA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89D9-601D-D546-987B-280C97E35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2A125-EB0D-434B-8E46-A6A52C912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757E-1C00-A24D-88B2-49244E0A5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6DCCA-B86D-C146-B816-8162A8CFF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3FA2-AD2F-F04C-A009-D58CC86F7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76BA-871D-6941-8D0D-B012D2989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fld id="{C71C41C3-8D83-D34E-A3C5-BE5A48D28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5" Type="http://schemas.openxmlformats.org/officeDocument/2006/relationships/image" Target="../media/image31.png"/><Relationship Id="rId7" Type="http://schemas.openxmlformats.org/officeDocument/2006/relationships/oleObject" Target="../embeddings/Microsoft_Equation2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0.bin"/><Relationship Id="rId6" Type="http://schemas.openxmlformats.org/officeDocument/2006/relationships/oleObject" Target="../embeddings/Microsoft_Equation21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4.bin"/><Relationship Id="rId5" Type="http://schemas.openxmlformats.org/officeDocument/2006/relationships/oleObject" Target="../embeddings/Microsoft_Equation25.bin"/><Relationship Id="rId7" Type="http://schemas.openxmlformats.org/officeDocument/2006/relationships/oleObject" Target="../embeddings/Microsoft_Equation2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3.bin"/><Relationship Id="rId6" Type="http://schemas.openxmlformats.org/officeDocument/2006/relationships/oleObject" Target="../embeddings/Microsoft_Equation2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4" Type="http://schemas.openxmlformats.org/officeDocument/2006/relationships/image" Target="../media/image39.wmf"/><Relationship Id="rId10" Type="http://schemas.openxmlformats.org/officeDocument/2006/relationships/image" Target="../media/image45.wmf"/><Relationship Id="rId5" Type="http://schemas.openxmlformats.org/officeDocument/2006/relationships/image" Target="../media/image40.wmf"/><Relationship Id="rId7" Type="http://schemas.openxmlformats.org/officeDocument/2006/relationships/image" Target="../media/image42.wmf"/><Relationship Id="rId11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Relationship Id="rId9" Type="http://schemas.openxmlformats.org/officeDocument/2006/relationships/image" Target="../media/image44.wmf"/><Relationship Id="rId3" Type="http://schemas.openxmlformats.org/officeDocument/2006/relationships/image" Target="../media/image38.wmf"/><Relationship Id="rId6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8.bin"/><Relationship Id="rId4" Type="http://schemas.openxmlformats.org/officeDocument/2006/relationships/image" Target="../media/image51.pdf"/><Relationship Id="rId5" Type="http://schemas.openxmlformats.org/officeDocument/2006/relationships/image" Target="../media/image52.png"/><Relationship Id="rId7" Type="http://schemas.openxmlformats.org/officeDocument/2006/relationships/image" Target="../media/image2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0.wmf"/><Relationship Id="rId6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31.bin"/><Relationship Id="rId4" Type="http://schemas.openxmlformats.org/officeDocument/2006/relationships/oleObject" Target="../embeddings/Microsoft_Equation2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5" Type="http://schemas.openxmlformats.org/officeDocument/2006/relationships/oleObject" Target="../embeddings/Microsoft_Equation30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12.bin"/><Relationship Id="rId20" Type="http://schemas.openxmlformats.org/officeDocument/2006/relationships/image" Target="../media/image16.png"/><Relationship Id="rId4" Type="http://schemas.openxmlformats.org/officeDocument/2006/relationships/oleObject" Target="../embeddings/Microsoft_Equation2.bin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7" Type="http://schemas.openxmlformats.org/officeDocument/2006/relationships/oleObject" Target="../embeddings/Microsoft_Equation5.bin"/><Relationship Id="rId11" Type="http://schemas.openxmlformats.org/officeDocument/2006/relationships/oleObject" Target="../embeddings/Microsoft_Equation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quation4.bin"/><Relationship Id="rId16" Type="http://schemas.openxmlformats.org/officeDocument/2006/relationships/oleObject" Target="../embeddings/Microsoft_Equation14.bin"/><Relationship Id="rId8" Type="http://schemas.openxmlformats.org/officeDocument/2006/relationships/oleObject" Target="../embeddings/Microsoft_Equation6.bin"/><Relationship Id="rId13" Type="http://schemas.openxmlformats.org/officeDocument/2006/relationships/oleObject" Target="../embeddings/Microsoft_Equation11.bin"/><Relationship Id="rId10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3.bin"/><Relationship Id="rId15" Type="http://schemas.openxmlformats.org/officeDocument/2006/relationships/oleObject" Target="../embeddings/Microsoft_Equation13.bin"/><Relationship Id="rId12" Type="http://schemas.openxmlformats.org/officeDocument/2006/relationships/oleObject" Target="../embeddings/Microsoft_Equation10.bin"/><Relationship Id="rId17" Type="http://schemas.openxmlformats.org/officeDocument/2006/relationships/oleObject" Target="../embeddings/Microsoft_Equation15.bin"/><Relationship Id="rId19" Type="http://schemas.openxmlformats.org/officeDocument/2006/relationships/oleObject" Target="../embeddings/Microsoft_Equation17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7.bin"/><Relationship Id="rId3" Type="http://schemas.openxmlformats.org/officeDocument/2006/relationships/oleObject" Target="../embeddings/Microsoft_Equation1.bin"/><Relationship Id="rId18" Type="http://schemas.openxmlformats.org/officeDocument/2006/relationships/oleObject" Target="../embeddings/Microsoft_Equation16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43.bin"/><Relationship Id="rId20" Type="http://schemas.openxmlformats.org/officeDocument/2006/relationships/oleObject" Target="../embeddings/Microsoft_Equation48.bin"/><Relationship Id="rId4" Type="http://schemas.openxmlformats.org/officeDocument/2006/relationships/oleObject" Target="../embeddings/Microsoft_Equation33.bin"/><Relationship Id="rId21" Type="http://schemas.openxmlformats.org/officeDocument/2006/relationships/oleObject" Target="../embeddings/Microsoft_Equation49.bin"/><Relationship Id="rId7" Type="http://schemas.openxmlformats.org/officeDocument/2006/relationships/oleObject" Target="../embeddings/Microsoft_Equation36.bin"/><Relationship Id="rId11" Type="http://schemas.openxmlformats.org/officeDocument/2006/relationships/oleObject" Target="../embeddings/Microsoft_Equation4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Equation35.bin"/><Relationship Id="rId16" Type="http://schemas.openxmlformats.org/officeDocument/2006/relationships/image" Target="../media/image78.png"/><Relationship Id="rId8" Type="http://schemas.openxmlformats.org/officeDocument/2006/relationships/oleObject" Target="../embeddings/Microsoft_Equation37.bin"/><Relationship Id="rId13" Type="http://schemas.openxmlformats.org/officeDocument/2006/relationships/oleObject" Target="../embeddings/Microsoft_Equation42.bin"/><Relationship Id="rId10" Type="http://schemas.openxmlformats.org/officeDocument/2006/relationships/oleObject" Target="../embeddings/Microsoft_Equation39.bin"/><Relationship Id="rId5" Type="http://schemas.openxmlformats.org/officeDocument/2006/relationships/oleObject" Target="../embeddings/Microsoft_Equation34.bin"/><Relationship Id="rId15" Type="http://schemas.openxmlformats.org/officeDocument/2006/relationships/oleObject" Target="../embeddings/Microsoft_Equation44.bin"/><Relationship Id="rId12" Type="http://schemas.openxmlformats.org/officeDocument/2006/relationships/oleObject" Target="../embeddings/Microsoft_Equation41.bin"/><Relationship Id="rId17" Type="http://schemas.openxmlformats.org/officeDocument/2006/relationships/oleObject" Target="../embeddings/Microsoft_Equation45.bin"/><Relationship Id="rId19" Type="http://schemas.openxmlformats.org/officeDocument/2006/relationships/oleObject" Target="../embeddings/Microsoft_Equation47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38.bin"/><Relationship Id="rId3" Type="http://schemas.openxmlformats.org/officeDocument/2006/relationships/oleObject" Target="../embeddings/Microsoft_Equation32.bin"/><Relationship Id="rId18" Type="http://schemas.openxmlformats.org/officeDocument/2006/relationships/oleObject" Target="../embeddings/Microsoft_Equation4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55.bin"/><Relationship Id="rId4" Type="http://schemas.openxmlformats.org/officeDocument/2006/relationships/oleObject" Target="../embeddings/Microsoft_Equation51.bin"/><Relationship Id="rId10" Type="http://schemas.openxmlformats.org/officeDocument/2006/relationships/oleObject" Target="../embeddings/Microsoft_Equation57.bin"/><Relationship Id="rId5" Type="http://schemas.openxmlformats.org/officeDocument/2006/relationships/oleObject" Target="../embeddings/Microsoft_Equation52.bin"/><Relationship Id="rId7" Type="http://schemas.openxmlformats.org/officeDocument/2006/relationships/oleObject" Target="../embeddings/Microsoft_Equation54.bin"/><Relationship Id="rId11" Type="http://schemas.openxmlformats.org/officeDocument/2006/relationships/oleObject" Target="../embeddings/Microsoft_Equation58.bin"/><Relationship Id="rId12" Type="http://schemas.openxmlformats.org/officeDocument/2006/relationships/oleObject" Target="../embeddings/Microsoft_Equation5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56.bin"/><Relationship Id="rId3" Type="http://schemas.openxmlformats.org/officeDocument/2006/relationships/oleObject" Target="../embeddings/Microsoft_Equation50.bin"/><Relationship Id="rId6" Type="http://schemas.openxmlformats.org/officeDocument/2006/relationships/oleObject" Target="../embeddings/Microsoft_Equation5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7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6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oleObject" Target="../embeddings/Microsoft_Equation64.bin"/><Relationship Id="rId1" Type="http://schemas.openxmlformats.org/officeDocument/2006/relationships/vmlDrawing" Target="../drawings/vmlDrawing9.vml"/><Relationship Id="rId24" Type="http://schemas.openxmlformats.org/officeDocument/2006/relationships/oleObject" Target="../embeddings/Microsoft_Equation81.bin"/><Relationship Id="rId25" Type="http://schemas.openxmlformats.org/officeDocument/2006/relationships/oleObject" Target="../embeddings/Microsoft_Equation82.bin"/><Relationship Id="rId8" Type="http://schemas.openxmlformats.org/officeDocument/2006/relationships/oleObject" Target="../embeddings/Microsoft_Equation65.bin"/><Relationship Id="rId13" Type="http://schemas.openxmlformats.org/officeDocument/2006/relationships/oleObject" Target="../embeddings/Microsoft_Equation70.bin"/><Relationship Id="rId10" Type="http://schemas.openxmlformats.org/officeDocument/2006/relationships/oleObject" Target="../embeddings/Microsoft_Equation67.bin"/><Relationship Id="rId12" Type="http://schemas.openxmlformats.org/officeDocument/2006/relationships/oleObject" Target="../embeddings/Microsoft_Equation69.bin"/><Relationship Id="rId17" Type="http://schemas.openxmlformats.org/officeDocument/2006/relationships/oleObject" Target="../embeddings/Microsoft_Equation74.bin"/><Relationship Id="rId9" Type="http://schemas.openxmlformats.org/officeDocument/2006/relationships/oleObject" Target="../embeddings/Microsoft_Equation66.bin"/><Relationship Id="rId18" Type="http://schemas.openxmlformats.org/officeDocument/2006/relationships/oleObject" Target="../embeddings/Microsoft_Equation75.bin"/><Relationship Id="rId3" Type="http://schemas.openxmlformats.org/officeDocument/2006/relationships/oleObject" Target="../embeddings/Microsoft_Equation60.bin"/><Relationship Id="rId14" Type="http://schemas.openxmlformats.org/officeDocument/2006/relationships/oleObject" Target="../embeddings/Microsoft_Equation71.bin"/><Relationship Id="rId23" Type="http://schemas.openxmlformats.org/officeDocument/2006/relationships/oleObject" Target="../embeddings/Microsoft_Equation80.bin"/><Relationship Id="rId4" Type="http://schemas.openxmlformats.org/officeDocument/2006/relationships/oleObject" Target="../embeddings/Microsoft_Equation61.bin"/><Relationship Id="rId11" Type="http://schemas.openxmlformats.org/officeDocument/2006/relationships/oleObject" Target="../embeddings/Microsoft_Equation68.bin"/><Relationship Id="rId6" Type="http://schemas.openxmlformats.org/officeDocument/2006/relationships/oleObject" Target="../embeddings/Microsoft_Equation63.bin"/><Relationship Id="rId16" Type="http://schemas.openxmlformats.org/officeDocument/2006/relationships/oleObject" Target="../embeddings/Microsoft_Equation73.bin"/><Relationship Id="rId5" Type="http://schemas.openxmlformats.org/officeDocument/2006/relationships/oleObject" Target="../embeddings/Microsoft_Equation62.bin"/><Relationship Id="rId15" Type="http://schemas.openxmlformats.org/officeDocument/2006/relationships/oleObject" Target="../embeddings/Microsoft_Equation72.bin"/><Relationship Id="rId19" Type="http://schemas.openxmlformats.org/officeDocument/2006/relationships/oleObject" Target="../embeddings/Microsoft_Equation76.bin"/><Relationship Id="rId20" Type="http://schemas.openxmlformats.org/officeDocument/2006/relationships/oleObject" Target="../embeddings/Microsoft_Equation77.bin"/><Relationship Id="rId22" Type="http://schemas.openxmlformats.org/officeDocument/2006/relationships/oleObject" Target="../embeddings/Microsoft_Equation79.bin"/><Relationship Id="rId21" Type="http://schemas.openxmlformats.org/officeDocument/2006/relationships/oleObject" Target="../embeddings/Microsoft_Equation78.bin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4" Type="http://schemas.openxmlformats.org/officeDocument/2006/relationships/oleObject" Target="../embeddings/Microsoft_Equation83.bin"/><Relationship Id="rId5" Type="http://schemas.openxmlformats.org/officeDocument/2006/relationships/oleObject" Target="../embeddings/Microsoft_Equation84.bin"/><Relationship Id="rId7" Type="http://schemas.openxmlformats.org/officeDocument/2006/relationships/oleObject" Target="../embeddings/Microsoft_Equation8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5.png"/><Relationship Id="rId6" Type="http://schemas.openxmlformats.org/officeDocument/2006/relationships/oleObject" Target="../embeddings/Microsoft_Equation85.bin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6.png"/><Relationship Id="rId4" Type="http://schemas.openxmlformats.org/officeDocument/2006/relationships/oleObject" Target="../embeddings/Microsoft_Equation8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8.png"/><Relationship Id="rId5" Type="http://schemas.openxmlformats.org/officeDocument/2006/relationships/image" Target="../media/image1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4" Type="http://schemas.openxmlformats.org/officeDocument/2006/relationships/oleObject" Target="../embeddings/Microsoft_Equation89.bin"/><Relationship Id="rId5" Type="http://schemas.openxmlformats.org/officeDocument/2006/relationships/oleObject" Target="../embeddings/Microsoft_Equation90.bin"/><Relationship Id="rId7" Type="http://schemas.openxmlformats.org/officeDocument/2006/relationships/image" Target="../media/image111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88.bin"/><Relationship Id="rId6" Type="http://schemas.openxmlformats.org/officeDocument/2006/relationships/oleObject" Target="../embeddings/Microsoft_Equation91.bin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png"/><Relationship Id="rId3" Type="http://schemas.openxmlformats.org/officeDocument/2006/relationships/image" Target="../media/image106.png"/><Relationship Id="rId5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7.pn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96.bin"/><Relationship Id="rId4" Type="http://schemas.openxmlformats.org/officeDocument/2006/relationships/oleObject" Target="../embeddings/Microsoft_Equation92.bin"/><Relationship Id="rId10" Type="http://schemas.openxmlformats.org/officeDocument/2006/relationships/oleObject" Target="../embeddings/Microsoft_Equation98.bin"/><Relationship Id="rId5" Type="http://schemas.openxmlformats.org/officeDocument/2006/relationships/oleObject" Target="../embeddings/Microsoft_Equation93.bin"/><Relationship Id="rId7" Type="http://schemas.openxmlformats.org/officeDocument/2006/relationships/oleObject" Target="../embeddings/Microsoft_Equation9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97.bin"/><Relationship Id="rId3" Type="http://schemas.openxmlformats.org/officeDocument/2006/relationships/image" Target="../media/image122.png"/><Relationship Id="rId6" Type="http://schemas.openxmlformats.org/officeDocument/2006/relationships/oleObject" Target="../embeddings/Microsoft_Equation9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4" Type="http://schemas.openxmlformats.org/officeDocument/2006/relationships/oleObject" Target="../embeddings/Microsoft_Equation100.bin"/><Relationship Id="rId10" Type="http://schemas.openxmlformats.org/officeDocument/2006/relationships/image" Target="../media/image115.png"/><Relationship Id="rId5" Type="http://schemas.openxmlformats.org/officeDocument/2006/relationships/oleObject" Target="../embeddings/Microsoft_Equation101.bin"/><Relationship Id="rId7" Type="http://schemas.openxmlformats.org/officeDocument/2006/relationships/oleObject" Target="../embeddings/Microsoft_Equation103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8.png"/><Relationship Id="rId3" Type="http://schemas.openxmlformats.org/officeDocument/2006/relationships/oleObject" Target="../embeddings/Microsoft_Equation99.bin"/><Relationship Id="rId6" Type="http://schemas.openxmlformats.org/officeDocument/2006/relationships/oleObject" Target="../embeddings/Microsoft_Equation10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06.bin"/><Relationship Id="rId4" Type="http://schemas.openxmlformats.org/officeDocument/2006/relationships/image" Target="../media/image16.png"/><Relationship Id="rId5" Type="http://schemas.openxmlformats.org/officeDocument/2006/relationships/image" Target="../media/image131.png"/><Relationship Id="rId7" Type="http://schemas.openxmlformats.org/officeDocument/2006/relationships/oleObject" Target="../embeddings/Microsoft_Equation105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107.bin"/><Relationship Id="rId3" Type="http://schemas.openxmlformats.org/officeDocument/2006/relationships/image" Target="../media/image116.png"/><Relationship Id="rId6" Type="http://schemas.openxmlformats.org/officeDocument/2006/relationships/oleObject" Target="../embeddings/Microsoft_Equation104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09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08.bin"/><Relationship Id="rId5" Type="http://schemas.openxmlformats.org/officeDocument/2006/relationships/image" Target="../media/image134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11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10.bin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12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7.png"/></Relationships>
</file>

<file path=ppt/slides/_rels/slide4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47.wmf"/><Relationship Id="rId4" Type="http://schemas.openxmlformats.org/officeDocument/2006/relationships/image" Target="../media/image18.png"/><Relationship Id="rId7" Type="http://schemas.openxmlformats.org/officeDocument/2006/relationships/image" Target="../media/image140.wmf"/><Relationship Id="rId11" Type="http://schemas.openxmlformats.org/officeDocument/2006/relationships/image" Target="../media/image14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wmf"/><Relationship Id="rId16" Type="http://schemas.openxmlformats.org/officeDocument/2006/relationships/image" Target="../media/image149.wmf"/><Relationship Id="rId8" Type="http://schemas.openxmlformats.org/officeDocument/2006/relationships/image" Target="../media/image141.wmf"/><Relationship Id="rId13" Type="http://schemas.openxmlformats.org/officeDocument/2006/relationships/image" Target="../media/image146.wmf"/><Relationship Id="rId10" Type="http://schemas.openxmlformats.org/officeDocument/2006/relationships/image" Target="../media/image143.wmf"/><Relationship Id="rId5" Type="http://schemas.openxmlformats.org/officeDocument/2006/relationships/image" Target="../media/image138.wmf"/><Relationship Id="rId15" Type="http://schemas.openxmlformats.org/officeDocument/2006/relationships/image" Target="../media/image148.wmf"/><Relationship Id="rId12" Type="http://schemas.openxmlformats.org/officeDocument/2006/relationships/image" Target="../media/image145.wmf"/><Relationship Id="rId17" Type="http://schemas.openxmlformats.org/officeDocument/2006/relationships/image" Target="../media/image150.wmf"/><Relationship Id="rId19" Type="http://schemas.openxmlformats.org/officeDocument/2006/relationships/image" Target="../media/image152.wmf"/><Relationship Id="rId2" Type="http://schemas.openxmlformats.org/officeDocument/2006/relationships/image" Target="../media/image16.png"/><Relationship Id="rId9" Type="http://schemas.openxmlformats.org/officeDocument/2006/relationships/image" Target="../media/image142.wmf"/><Relationship Id="rId3" Type="http://schemas.openxmlformats.org/officeDocument/2006/relationships/image" Target="../media/image17.png"/><Relationship Id="rId18" Type="http://schemas.openxmlformats.org/officeDocument/2006/relationships/image" Target="../media/image15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3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14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13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126.bin"/><Relationship Id="rId4" Type="http://schemas.openxmlformats.org/officeDocument/2006/relationships/oleObject" Target="../embeddings/Microsoft_Equation116.bin"/><Relationship Id="rId7" Type="http://schemas.openxmlformats.org/officeDocument/2006/relationships/oleObject" Target="../embeddings/Microsoft_Equation119.bin"/><Relationship Id="rId11" Type="http://schemas.openxmlformats.org/officeDocument/2006/relationships/oleObject" Target="../embeddings/Microsoft_Equation123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Microsoft_Equation118.bin"/><Relationship Id="rId8" Type="http://schemas.openxmlformats.org/officeDocument/2006/relationships/oleObject" Target="../embeddings/Microsoft_Equation120.bin"/><Relationship Id="rId13" Type="http://schemas.openxmlformats.org/officeDocument/2006/relationships/oleObject" Target="../embeddings/Microsoft_Equation125.bin"/><Relationship Id="rId10" Type="http://schemas.openxmlformats.org/officeDocument/2006/relationships/oleObject" Target="../embeddings/Microsoft_Equation122.bin"/><Relationship Id="rId5" Type="http://schemas.openxmlformats.org/officeDocument/2006/relationships/oleObject" Target="../embeddings/Microsoft_Equation117.bin"/><Relationship Id="rId15" Type="http://schemas.openxmlformats.org/officeDocument/2006/relationships/oleObject" Target="../embeddings/Microsoft_Equation127.bin"/><Relationship Id="rId12" Type="http://schemas.openxmlformats.org/officeDocument/2006/relationships/oleObject" Target="../embeddings/Microsoft_Equation124.bin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Microsoft_Equation121.bin"/><Relationship Id="rId3" Type="http://schemas.openxmlformats.org/officeDocument/2006/relationships/oleObject" Target="../embeddings/Microsoft_Equation11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8.bin"/><Relationship Id="rId5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00" b="1" dirty="0">
                <a:solidFill>
                  <a:srgbClr val="0000FF"/>
                </a:solidFill>
                <a:latin typeface="Helvetica" pitchFamily="-105" charset="0"/>
              </a:rPr>
              <a:t>Understanding How Choices Change </a:t>
            </a:r>
            <a:r>
              <a:rPr lang="en-US" sz="2200" b="1" dirty="0" err="1">
                <a:solidFill>
                  <a:srgbClr val="0000FF"/>
                </a:solidFill>
                <a:latin typeface="Helvetica" pitchFamily="-105" charset="0"/>
              </a:rPr>
              <a:t>Clusterings</a:t>
            </a:r>
            <a:r>
              <a:rPr lang="en-US" sz="2200" b="1">
                <a:solidFill>
                  <a:srgbClr val="0000FF"/>
                </a:solidFill>
                <a:latin typeface="Helvetica" pitchFamily="-105" charset="0"/>
              </a:rPr>
              <a:t>: </a:t>
            </a:r>
            <a:br>
              <a:rPr lang="en-US" sz="2200" b="1">
                <a:solidFill>
                  <a:srgbClr val="0000FF"/>
                </a:solidFill>
                <a:latin typeface="Helvetica" pitchFamily="-105" charset="0"/>
              </a:rPr>
            </a:br>
            <a:r>
              <a:rPr lang="en-US" sz="2200" b="1">
                <a:solidFill>
                  <a:srgbClr val="0000FF"/>
                </a:solidFill>
                <a:latin typeface="Helvetica" pitchFamily="-105" charset="0"/>
              </a:rPr>
              <a:t>Geometric Comparison of Popular </a:t>
            </a:r>
            <a:br>
              <a:rPr lang="en-US" sz="2200" b="1">
                <a:solidFill>
                  <a:srgbClr val="0000FF"/>
                </a:solidFill>
                <a:latin typeface="Helvetica" pitchFamily="-105" charset="0"/>
              </a:rPr>
            </a:br>
            <a:r>
              <a:rPr lang="en-US" sz="2200" b="1">
                <a:solidFill>
                  <a:srgbClr val="0000FF"/>
                </a:solidFill>
                <a:latin typeface="Helvetica" pitchFamily="-105" charset="0"/>
              </a:rPr>
              <a:t>Mixture Model Distances</a:t>
            </a:r>
            <a:endParaRPr lang="en-US" sz="2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/>
              <a:t>Scott A. Mitchell</a:t>
            </a:r>
            <a:br>
              <a:rPr lang="en-US" sz="2400" b="1"/>
            </a:br>
            <a:r>
              <a:rPr lang="en-US" sz="2400" b="1"/>
              <a:t>http://www.cs.sandia.gov/~samitch</a:t>
            </a:r>
          </a:p>
          <a:p>
            <a:pPr eaLnBrk="1" hangingPunct="1">
              <a:lnSpc>
                <a:spcPct val="90000"/>
              </a:lnSpc>
            </a:pPr>
            <a:endParaRPr lang="en-US" sz="2400" b="1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chemeClr val="tx2"/>
                </a:solidFill>
              </a:rPr>
              <a:t>Computer Science and Informatics Department (1415)</a:t>
            </a:r>
            <a:br>
              <a:rPr lang="en-US" sz="1800">
                <a:solidFill>
                  <a:schemeClr val="tx2"/>
                </a:solidFill>
              </a:rPr>
            </a:br>
            <a:r>
              <a:rPr lang="en-US" sz="1800">
                <a:solidFill>
                  <a:schemeClr val="tx2"/>
                </a:solidFill>
              </a:rPr>
              <a:t>Sandia National Laboratories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981200" y="6283325"/>
            <a:ext cx="5180013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Helvetica" pitchFamily="-105" charset="0"/>
              </a:rPr>
              <a:t>Sandia is a multiprogram laboratory operated by Sandia Corporation, a Lockheed Martin Company,</a:t>
            </a:r>
            <a:br>
              <a:rPr lang="en-US" sz="900">
                <a:solidFill>
                  <a:srgbClr val="000000"/>
                </a:solidFill>
                <a:latin typeface="Helvetica" pitchFamily="-105" charset="0"/>
              </a:rPr>
            </a:br>
            <a:r>
              <a:rPr lang="en-US" sz="900">
                <a:solidFill>
                  <a:srgbClr val="000000"/>
                </a:solidFill>
                <a:latin typeface="Helvetica" pitchFamily="-105" charset="0"/>
              </a:rPr>
              <a:t>for the United States Department of Energy’s National Nuclear Security Administration</a:t>
            </a:r>
            <a:br>
              <a:rPr lang="en-US" sz="900">
                <a:solidFill>
                  <a:srgbClr val="000000"/>
                </a:solidFill>
                <a:latin typeface="Helvetica" pitchFamily="-105" charset="0"/>
              </a:rPr>
            </a:br>
            <a:r>
              <a:rPr lang="en-US" sz="900">
                <a:solidFill>
                  <a:srgbClr val="000000"/>
                </a:solidFill>
                <a:latin typeface="Helvetica" pitchFamily="-105" charset="0"/>
              </a:rPr>
              <a:t> under contract DE-AC04-94AL85000.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 Properties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en-US" sz="1800" smtClean="0"/>
              <a:t>100’s of distances to choose from. </a:t>
            </a:r>
          </a:p>
          <a:p>
            <a:pPr marL="514350" indent="-514350" eaLnBrk="1" hangingPunct="1">
              <a:buFontTx/>
              <a:buNone/>
            </a:pPr>
            <a:r>
              <a:rPr lang="en-US" sz="1800" smtClean="0"/>
              <a:t>Bivariate: D(x,y). Not D(x). Not D(partition).</a:t>
            </a:r>
          </a:p>
          <a:p>
            <a:pPr marL="514350" indent="-514350" eaLnBrk="1" hangingPunct="1">
              <a:buFontTx/>
              <a:buNone/>
            </a:pPr>
            <a:r>
              <a:rPr lang="en-US" sz="1800" smtClean="0"/>
              <a:t>Where variants exist, pick the ones with</a:t>
            </a:r>
          </a:p>
          <a:p>
            <a:pPr marL="514350" indent="-514350" eaLnBrk="1" hangingPunct="1">
              <a:buFontTx/>
              <a:buNone/>
            </a:pPr>
            <a:endParaRPr lang="en-US" sz="1800" smtClean="0"/>
          </a:p>
          <a:p>
            <a:pPr marL="514350" indent="-514350" eaLnBrk="1" hangingPunct="1">
              <a:buFontTx/>
              <a:buNone/>
            </a:pPr>
            <a:endParaRPr lang="en-US" sz="1800" smtClean="0"/>
          </a:p>
          <a:p>
            <a:pPr marL="514350" indent="-514350" eaLnBrk="1" hangingPunct="1">
              <a:buFontTx/>
              <a:buNone/>
            </a:pPr>
            <a:endParaRPr lang="en-US" sz="1800" smtClean="0"/>
          </a:p>
          <a:p>
            <a:pPr marL="514350" indent="-514350" eaLnBrk="1" hangingPunct="1">
              <a:buFontTx/>
              <a:buNone/>
            </a:pPr>
            <a:endParaRPr lang="en-US" sz="1800" smtClean="0"/>
          </a:p>
          <a:p>
            <a:pPr marL="514350" indent="-514350" eaLnBrk="1" hangingPunct="1">
              <a:buFontTx/>
              <a:buNone/>
            </a:pPr>
            <a:endParaRPr lang="en-US" sz="1800" smtClean="0"/>
          </a:p>
          <a:p>
            <a:pPr marL="514350" indent="-514350" eaLnBrk="1" hangingPunct="1">
              <a:buFontTx/>
              <a:buNone/>
            </a:pPr>
            <a:endParaRPr lang="en-US" sz="1800" smtClean="0"/>
          </a:p>
          <a:p>
            <a:pPr marL="514350" indent="-514350" eaLnBrk="1" hangingPunct="1">
              <a:buFontTx/>
              <a:buNone/>
            </a:pPr>
            <a:endParaRPr lang="en-US" sz="1800" smtClean="0"/>
          </a:p>
          <a:p>
            <a:pPr marL="514350" indent="-514350" eaLnBrk="1" hangingPunct="1">
              <a:buFontTx/>
              <a:buNone/>
            </a:pPr>
            <a:r>
              <a:rPr lang="en-US" sz="1800" smtClean="0"/>
              <a:t>Most won’t satisfy 3.</a:t>
            </a:r>
          </a:p>
        </p:txBody>
      </p:sp>
      <p:pic>
        <p:nvPicPr>
          <p:cNvPr id="24580" name="Picture 6" descr="distance_properti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2632075"/>
            <a:ext cx="6084887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Iter-Distance Properties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77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What matters is ordering of points, level-set shape</a:t>
            </a:r>
            <a:br>
              <a:rPr lang="en-US" sz="2000"/>
            </a:br>
            <a:r>
              <a:rPr lang="en-US" sz="2000"/>
              <a:t>	same level sets </a:t>
            </a:r>
            <a:r>
              <a:rPr lang="en-US" sz="2000">
                <a:ea typeface="Arial" pitchFamily="-105" charset="0"/>
                <a:cs typeface="Arial" pitchFamily="-105" charset="0"/>
              </a:rPr>
              <a:t>→ same clusterings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 l="10663" t="40709" r="18791" b="38422"/>
          <a:stretch>
            <a:fillRect/>
          </a:stretch>
        </p:blipFill>
        <p:spPr bwMode="auto">
          <a:xfrm>
            <a:off x="371475" y="2298700"/>
            <a:ext cx="84550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57200" y="4318000"/>
            <a:ext cx="82296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/>
              <a:t>Stronger properties don’t hold, but we’ll see how they don’t.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/>
              <a:t>Max 1, Bounded Ratio c</a:t>
            </a:r>
            <a:r>
              <a:rPr lang="en-US" sz="1800" baseline="-25000"/>
              <a:t>2</a:t>
            </a:r>
            <a:r>
              <a:rPr lang="en-US" sz="1800"/>
              <a:t> </a:t>
            </a:r>
            <a:r>
              <a:rPr lang="en-US" sz="1800">
                <a:ea typeface="Arial" pitchFamily="-105" charset="0"/>
                <a:cs typeface="Arial" pitchFamily="-105" charset="0"/>
              </a:rPr>
              <a:t>→ Bounded Difference c</a:t>
            </a:r>
            <a:r>
              <a:rPr lang="en-US" sz="1800" baseline="-25000">
                <a:ea typeface="Arial" pitchFamily="-105" charset="0"/>
                <a:cs typeface="Arial" pitchFamily="-105" charset="0"/>
              </a:rPr>
              <a:t>1</a:t>
            </a:r>
            <a:r>
              <a:rPr lang="en-US" sz="1800">
                <a:ea typeface="Arial" pitchFamily="-105" charset="0"/>
                <a:cs typeface="Arial" pitchFamily="-105" charset="0"/>
              </a:rPr>
              <a:t> = 1-c</a:t>
            </a:r>
            <a:r>
              <a:rPr lang="en-US" sz="1800" baseline="-25000">
                <a:ea typeface="Arial" pitchFamily="-105" charset="0"/>
                <a:cs typeface="Arial" pitchFamily="-105" charset="0"/>
              </a:rPr>
              <a:t>2</a:t>
            </a:r>
            <a:r>
              <a:rPr lang="en-US" sz="1800">
                <a:ea typeface="Arial" pitchFamily="-105" charset="0"/>
                <a:cs typeface="Arial" pitchFamily="-105" charset="0"/>
              </a:rPr>
              <a:t> </a:t>
            </a:r>
            <a:br>
              <a:rPr lang="en-US" sz="1800">
                <a:ea typeface="Arial" pitchFamily="-105" charset="0"/>
                <a:cs typeface="Arial" pitchFamily="-105" charset="0"/>
              </a:rPr>
            </a:br>
            <a:r>
              <a:rPr lang="en-US" sz="1800">
                <a:ea typeface="Arial" pitchFamily="-105" charset="0"/>
                <a:cs typeface="Arial" pitchFamily="-105" charset="0"/>
              </a:rPr>
              <a:t>but we’ll show smaller c</a:t>
            </a:r>
            <a:r>
              <a:rPr lang="en-US" sz="1800" baseline="-25000">
                <a:ea typeface="Arial" pitchFamily="-105" charset="0"/>
                <a:cs typeface="Arial" pitchFamily="-105" charset="0"/>
              </a:rPr>
              <a:t>1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736600" y="2819400"/>
            <a:ext cx="0" cy="12446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 rot="-5400000">
            <a:off x="187325" y="3322638"/>
            <a:ext cx="741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C3300"/>
                </a:solidFill>
              </a:rPr>
              <a:t>stronger</a:t>
            </a:r>
          </a:p>
        </p:txBody>
      </p:sp>
      <p:cxnSp>
        <p:nvCxnSpPr>
          <p:cNvPr id="9" name="Straight Connector 8"/>
          <p:cNvCxnSpPr>
            <a:stCxn id="12" idx="3"/>
          </p:cNvCxnSpPr>
          <p:nvPr/>
        </p:nvCxnSpPr>
        <p:spPr bwMode="auto">
          <a:xfrm flipV="1">
            <a:off x="1645910" y="5524500"/>
            <a:ext cx="1440190" cy="443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12" idx="3"/>
          </p:cNvCxnSpPr>
          <p:nvPr/>
        </p:nvCxnSpPr>
        <p:spPr bwMode="auto">
          <a:xfrm flipV="1">
            <a:off x="1645910" y="5740400"/>
            <a:ext cx="2125990" cy="227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384300" y="58293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35400" y="56388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1500" y="53467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7950" y="6172200"/>
            <a:ext cx="2836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Local order preserving:</a:t>
            </a:r>
          </a:p>
          <a:p>
            <a:r>
              <a:rPr lang="en-US" sz="1200"/>
              <a:t>D</a:t>
            </a:r>
            <a:r>
              <a:rPr lang="en-US" sz="1200" baseline="-25000"/>
              <a:t>1</a:t>
            </a:r>
            <a:r>
              <a:rPr lang="en-US" sz="1200"/>
              <a:t> D</a:t>
            </a:r>
            <a:r>
              <a:rPr lang="en-US" sz="1200" baseline="-25000"/>
              <a:t>2</a:t>
            </a:r>
            <a:r>
              <a:rPr lang="en-US" sz="1200"/>
              <a:t> agree which of {y,z} is closer to x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5054600" y="5683250"/>
            <a:ext cx="1308100" cy="127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22" idx="1"/>
          </p:cNvCxnSpPr>
          <p:nvPr/>
        </p:nvCxnSpPr>
        <p:spPr bwMode="auto">
          <a:xfrm flipV="1">
            <a:off x="5011410" y="5288350"/>
            <a:ext cx="1376690" cy="165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737100" y="53149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94450" y="55562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88100" y="51498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54550" y="5975350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Global order preserving:</a:t>
            </a:r>
          </a:p>
          <a:p>
            <a:r>
              <a:rPr lang="en-US" sz="1200"/>
              <a:t>D</a:t>
            </a:r>
            <a:r>
              <a:rPr lang="en-US" sz="1200" baseline="-25000"/>
              <a:t>1</a:t>
            </a:r>
            <a:r>
              <a:rPr lang="en-US" sz="1200"/>
              <a:t> D</a:t>
            </a:r>
            <a:r>
              <a:rPr lang="en-US" sz="1200" baseline="-25000"/>
              <a:t>2</a:t>
            </a:r>
            <a:r>
              <a:rPr lang="en-US" sz="1200"/>
              <a:t> agree which of (x,y) and (w,z) is smaller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94250" y="563880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Outline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Application context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Distances </a:t>
            </a:r>
          </a:p>
          <a:p>
            <a:pPr marL="37931725" lvl="1" indent="-37474525" eaLnBrk="1" hangingPunct="1">
              <a:buFontTx/>
              <a:buNone/>
            </a:pPr>
            <a:r>
              <a:rPr lang="en-US" dirty="0"/>
              <a:t>properties</a:t>
            </a:r>
          </a:p>
          <a:p>
            <a:pPr marL="37931725" lvl="1" indent="-37474525" eaLnBrk="1" hangingPunct="1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the distances</a:t>
            </a:r>
          </a:p>
          <a:p>
            <a:pPr eaLnBrk="1" hangingPunct="1"/>
            <a:r>
              <a:rPr lang="en-US" dirty="0"/>
              <a:t>3d plots</a:t>
            </a:r>
          </a:p>
          <a:p>
            <a:pPr eaLnBrk="1" hangingPunct="1"/>
            <a:r>
              <a:rPr lang="en-US" dirty="0"/>
              <a:t>Algebraic reformulation as Z, Q</a:t>
            </a:r>
          </a:p>
          <a:p>
            <a:pPr eaLnBrk="1" hangingPunct="1"/>
            <a:r>
              <a:rPr lang="en-US" dirty="0"/>
              <a:t>Ratios</a:t>
            </a:r>
          </a:p>
          <a:p>
            <a:pPr eaLnBrk="1" hangingPunct="1"/>
            <a:r>
              <a:rPr lang="en-US" dirty="0"/>
              <a:t>Worst-case difference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20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Base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baseline="30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Problems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unbounded as y</a:t>
            </a:r>
            <a:r>
              <a:rPr lang="en-US" sz="1800">
                <a:ea typeface="Arial" pitchFamily="-105" charset="0"/>
                <a:cs typeface="Arial" pitchFamily="-105" charset="0"/>
              </a:rPr>
              <a:t>→0, no Max 1</a:t>
            </a:r>
          </a:p>
          <a:p>
            <a:pPr lvl="1">
              <a:lnSpc>
                <a:spcPct val="90000"/>
              </a:lnSpc>
            </a:pPr>
            <a:r>
              <a:rPr lang="en-US" sz="1800">
                <a:ea typeface="Arial" pitchFamily="-105" charset="0"/>
                <a:cs typeface="Arial" pitchFamily="-105" charset="0"/>
              </a:rPr>
              <a:t>unsymmetric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rial" pitchFamily="-105" charset="0"/>
                <a:cs typeface="Arial" pitchFamily="-105" charset="0"/>
              </a:rPr>
              <a:t>Chi-Squared </a:t>
            </a:r>
            <a:r>
              <a:rPr lang="el-GR">
                <a:ea typeface="Arial" pitchFamily="-105" charset="0"/>
                <a:cs typeface="Arial" pitchFamily="-105" charset="0"/>
              </a:rPr>
              <a:t>χ</a:t>
            </a:r>
            <a:r>
              <a:rPr lang="en-US" baseline="30000">
                <a:ea typeface="Arial" pitchFamily="-105" charset="0"/>
                <a:cs typeface="Arial" pitchFamily="-105" charset="0"/>
              </a:rPr>
              <a:t>2</a:t>
            </a:r>
            <a:endParaRPr lang="en-US">
              <a:ea typeface="Arial" pitchFamily="-105" charset="0"/>
              <a:cs typeface="Arial" pitchFamily="-105" charset="0"/>
            </a:endParaRPr>
          </a:p>
        </p:txBody>
      </p:sp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696913" y="1998663"/>
          <a:ext cx="3062287" cy="633412"/>
        </p:xfrm>
        <a:graphic>
          <a:graphicData uri="http://schemas.openxmlformats.org/presentationml/2006/ole">
            <p:oleObj spid="_x0000_s126978" name="Equation" r:id="rId3" imgW="2209800" imgH="457200" progId="Equation.3">
              <p:embed/>
            </p:oleObj>
          </a:graphicData>
        </a:graphic>
      </p:graphicFrame>
      <p:pic>
        <p:nvPicPr>
          <p:cNvPr id="47115" name="Picture 6" descr="distance_propertie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75" y="1270000"/>
            <a:ext cx="50006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57200" y="3609975"/>
            <a:ext cx="8229600" cy="3011488"/>
            <a:chOff x="288" y="2226"/>
            <a:chExt cx="5184" cy="1897"/>
          </a:xfrm>
        </p:grpSpPr>
        <p:sp>
          <p:nvSpPr>
            <p:cNvPr id="47118" name="Rectangle 14"/>
            <p:cNvSpPr>
              <a:spLocks noChangeArrowheads="1"/>
            </p:cNvSpPr>
            <p:nvPr/>
          </p:nvSpPr>
          <p:spPr bwMode="auto">
            <a:xfrm>
              <a:off x="288" y="2226"/>
              <a:ext cx="5184" cy="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/>
                <a:t>Fix (a.k.a Trianglar Discrimination)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n-US" sz="2000"/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n-US" sz="2000"/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n-US" sz="2000"/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endParaRPr lang="en-US" sz="2000"/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n-US" sz="2000"/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/>
                <a:t>View: f(x,0) = x, const x+y, x, head-on, iso-curves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1800"/>
                <a:t>fig 1, 2, 3</a:t>
              </a:r>
            </a:p>
          </p:txBody>
        </p:sp>
        <p:pic>
          <p:nvPicPr>
            <p:cNvPr id="47112" name="Picture 8"/>
            <p:cNvPicPr>
              <a:picLocks noChangeAspect="1" noChangeArrowheads="1"/>
            </p:cNvPicPr>
            <p:nvPr/>
          </p:nvPicPr>
          <p:blipFill>
            <a:blip r:embed="rId5"/>
            <a:srcRect l="25397" t="56863" r="24532" b="2353"/>
            <a:stretch>
              <a:fillRect/>
            </a:stretch>
          </p:blipFill>
          <p:spPr bwMode="auto">
            <a:xfrm>
              <a:off x="510" y="2745"/>
              <a:ext cx="416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47116" name="Object 12"/>
            <p:cNvGraphicFramePr>
              <a:graphicFrameLocks noChangeAspect="1"/>
            </p:cNvGraphicFramePr>
            <p:nvPr/>
          </p:nvGraphicFramePr>
          <p:xfrm>
            <a:off x="604" y="2612"/>
            <a:ext cx="1287" cy="200"/>
          </p:xfrm>
          <a:graphic>
            <a:graphicData uri="http://schemas.openxmlformats.org/presentationml/2006/ole">
              <p:oleObj spid="_x0000_s126979" name="Equation" r:id="rId6" imgW="1473120" imgH="228600" progId="Equation.3">
                <p:embed/>
              </p:oleObj>
            </a:graphicData>
          </a:graphic>
        </p:graphicFrame>
        <p:sp>
          <p:nvSpPr>
            <p:cNvPr id="47117" name="Text Box 13"/>
            <p:cNvSpPr txBox="1">
              <a:spLocks noChangeArrowheads="1"/>
            </p:cNvSpPr>
            <p:nvPr/>
          </p:nvSpPr>
          <p:spPr bwMode="auto">
            <a:xfrm>
              <a:off x="1964" y="2606"/>
              <a:ext cx="23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expected = midpoint if same distribution</a:t>
              </a:r>
            </a:p>
          </p:txBody>
        </p:sp>
      </p:grp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640637" y="4738688"/>
          <a:ext cx="1006323" cy="671512"/>
        </p:xfrm>
        <a:graphic>
          <a:graphicData uri="http://schemas.openxmlformats.org/presentationml/2006/ole">
            <p:oleObj spid="_x0000_s126980" name="Equation" r:id="rId7" imgW="6096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rial" pitchFamily="-105" charset="0"/>
                <a:cs typeface="Arial" pitchFamily="-105" charset="0"/>
              </a:rPr>
              <a:t>Chi-Squared </a:t>
            </a:r>
            <a:r>
              <a:rPr lang="el-GR">
                <a:ea typeface="Arial" pitchFamily="-105" charset="0"/>
                <a:cs typeface="Arial" pitchFamily="-105" charset="0"/>
              </a:rPr>
              <a:t>χ</a:t>
            </a:r>
            <a:r>
              <a:rPr lang="en-US" baseline="30000">
                <a:ea typeface="Arial" pitchFamily="-105" charset="0"/>
                <a:cs typeface="Arial" pitchFamily="-105" charset="0"/>
              </a:rPr>
              <a:t>2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00FF"/>
                </a:solidFill>
              </a:rPr>
              <a:t>Componentwise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0000FF"/>
                </a:solidFill>
              </a:rPr>
              <a:t>	Algebraic Properties</a:t>
            </a:r>
          </a:p>
          <a:p>
            <a:pPr>
              <a:lnSpc>
                <a:spcPct val="80000"/>
              </a:lnSpc>
            </a:pPr>
            <a:r>
              <a:rPr lang="en-US" sz="2000"/>
              <a:t>Q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p = x+y; d = x-y; q = d/p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p in [0,2]; d,q in [0,1]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>
                <a:ea typeface="Arial" pitchFamily="-105" charset="0"/>
                <a:cs typeface="Arial" pitchFamily="-105" charset="0"/>
              </a:rPr>
              <a:t>	</a:t>
            </a:r>
            <a:endParaRPr lang="en-US" sz="1800" baseline="30000"/>
          </a:p>
          <a:p>
            <a:pPr lvl="1">
              <a:lnSpc>
                <a:spcPct val="80000"/>
              </a:lnSpc>
              <a:buFontTx/>
              <a:buNone/>
            </a:pPr>
            <a:endParaRPr lang="en-US" sz="1800" baseline="30000"/>
          </a:p>
          <a:p>
            <a:pPr>
              <a:lnSpc>
                <a:spcPct val="80000"/>
              </a:lnSpc>
            </a:pPr>
            <a:r>
              <a:rPr lang="en-US" sz="2000"/>
              <a:t>Z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u = max(x,y); v = min(x,y); z = u/v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u,v,z in [0,1]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	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>
                <a:ea typeface="Arial" pitchFamily="-105" charset="0"/>
                <a:cs typeface="Arial" pitchFamily="-105" charset="0"/>
              </a:rPr>
              <a:t>revisit figures 1,2,3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>
              <a:ea typeface="Arial" pitchFamily="-105" charset="0"/>
              <a:cs typeface="Arial" pitchFamily="-105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ea typeface="Arial" pitchFamily="-105" charset="0"/>
                <a:cs typeface="Arial" pitchFamily="-105" charset="0"/>
              </a:rPr>
              <a:t>Further study: f-divergence, Csiszár(1967), Dragomir(1980+) RGMIA</a:t>
            </a:r>
            <a:endParaRPr lang="en-US" sz="200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3267075" y="6010275"/>
          <a:ext cx="2266950" cy="847725"/>
        </p:xfrm>
        <a:graphic>
          <a:graphicData uri="http://schemas.openxmlformats.org/presentationml/2006/ole">
            <p:oleObj spid="_x0000_s49156" name="Equation" r:id="rId3" imgW="1257120" imgH="469800" progId="Equation.3">
              <p:embed/>
            </p:oleObj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49157" name="Equation" r:id="rId4" imgW="914400" imgH="215640" progId="Equation.3">
              <p:embed/>
            </p:oleObj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4611688" y="3860800"/>
          <a:ext cx="3576637" cy="630238"/>
        </p:xfrm>
        <a:graphic>
          <a:graphicData uri="http://schemas.openxmlformats.org/presentationml/2006/ole">
            <p:oleObj spid="_x0000_s49158" name="Equation" r:id="rId5" imgW="2666880" imgH="469800" progId="Equation.3">
              <p:embed/>
            </p:oleObj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4557713" y="1536700"/>
          <a:ext cx="1362075" cy="647700"/>
        </p:xfrm>
        <a:graphic>
          <a:graphicData uri="http://schemas.openxmlformats.org/presentationml/2006/ole">
            <p:oleObj spid="_x0000_s49159" name="Equation" r:id="rId6" imgW="1015920" imgH="482400" progId="Equation.3">
              <p:embed/>
            </p:oleObj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4587875" y="2509838"/>
          <a:ext cx="1719263" cy="527050"/>
        </p:xfrm>
        <a:graphic>
          <a:graphicData uri="http://schemas.openxmlformats.org/presentationml/2006/ole">
            <p:oleObj spid="_x0000_s49160" name="Equation" r:id="rId7" imgW="1282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rial" pitchFamily="-105" charset="0"/>
                <a:cs typeface="Arial" pitchFamily="-105" charset="0"/>
              </a:rPr>
              <a:t>Chi-Squared </a:t>
            </a:r>
            <a:r>
              <a:rPr lang="el-GR">
                <a:ea typeface="Arial" pitchFamily="-105" charset="0"/>
                <a:cs typeface="Arial" pitchFamily="-105" charset="0"/>
              </a:rPr>
              <a:t>χ</a:t>
            </a:r>
            <a:r>
              <a:rPr lang="en-US" baseline="30000">
                <a:ea typeface="Arial" pitchFamily="-105" charset="0"/>
                <a:cs typeface="Arial" pitchFamily="-105" charset="0"/>
              </a:rPr>
              <a:t>2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92138"/>
          </a:xfrm>
        </p:spPr>
        <p:txBody>
          <a:bodyPr/>
          <a:lstStyle/>
          <a:p>
            <a:r>
              <a:rPr lang="en-US" sz="2000">
                <a:solidFill>
                  <a:srgbClr val="0000FF"/>
                </a:solidFill>
              </a:rPr>
              <a:t>Componentwise Geometric Interpretation</a:t>
            </a:r>
          </a:p>
        </p:txBody>
      </p:sp>
      <p:grpSp>
        <p:nvGrpSpPr>
          <p:cNvPr id="50180" name="Group 62"/>
          <p:cNvGrpSpPr>
            <a:grpSpLocks/>
          </p:cNvGrpSpPr>
          <p:nvPr/>
        </p:nvGrpSpPr>
        <p:grpSpPr bwMode="auto">
          <a:xfrm>
            <a:off x="0" y="3133725"/>
            <a:ext cx="3228975" cy="2843213"/>
            <a:chOff x="128" y="1683"/>
            <a:chExt cx="2034" cy="1791"/>
          </a:xfrm>
        </p:grpSpPr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 rot="2700189">
              <a:off x="570" y="2064"/>
              <a:ext cx="1152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2" name="Rectangle 7"/>
            <p:cNvSpPr>
              <a:spLocks noChangeArrowheads="1"/>
            </p:cNvSpPr>
            <p:nvPr/>
          </p:nvSpPr>
          <p:spPr bwMode="auto">
            <a:xfrm>
              <a:off x="233" y="2647"/>
              <a:ext cx="1820" cy="8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183" name="Text Box 9"/>
            <p:cNvSpPr txBox="1">
              <a:spLocks noChangeArrowheads="1"/>
            </p:cNvSpPr>
            <p:nvPr/>
          </p:nvSpPr>
          <p:spPr bwMode="auto">
            <a:xfrm>
              <a:off x="128" y="2544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0,0</a:t>
              </a:r>
            </a:p>
          </p:txBody>
        </p:sp>
        <p:grpSp>
          <p:nvGrpSpPr>
            <p:cNvPr id="50184" name="Group 35"/>
            <p:cNvGrpSpPr>
              <a:grpSpLocks/>
            </p:cNvGrpSpPr>
            <p:nvPr/>
          </p:nvGrpSpPr>
          <p:grpSpPr bwMode="auto">
            <a:xfrm>
              <a:off x="311" y="1683"/>
              <a:ext cx="1851" cy="1118"/>
              <a:chOff x="311" y="1683"/>
              <a:chExt cx="1851" cy="1118"/>
            </a:xfrm>
          </p:grpSpPr>
          <p:sp>
            <p:nvSpPr>
              <p:cNvPr id="50185" name="Rectangle 15"/>
              <p:cNvSpPr>
                <a:spLocks noChangeAspect="1" noChangeArrowheads="1"/>
              </p:cNvSpPr>
              <p:nvPr/>
            </p:nvSpPr>
            <p:spPr bwMode="auto">
              <a:xfrm rot="-2747660">
                <a:off x="1118" y="1838"/>
                <a:ext cx="56" cy="56"/>
              </a:xfrm>
              <a:prstGeom prst="rect">
                <a:avLst/>
              </a:prstGeom>
              <a:noFill/>
              <a:ln w="9525">
                <a:solidFill>
                  <a:srgbClr val="CC3399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86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092" y="2583"/>
                <a:ext cx="56" cy="56"/>
              </a:xfrm>
              <a:prstGeom prst="rect">
                <a:avLst/>
              </a:prstGeom>
              <a:noFill/>
              <a:ln w="9525">
                <a:solidFill>
                  <a:srgbClr val="CC66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87" name="Line 4"/>
              <p:cNvSpPr>
                <a:spLocks noChangeShapeType="1"/>
              </p:cNvSpPr>
              <p:nvPr/>
            </p:nvSpPr>
            <p:spPr bwMode="auto">
              <a:xfrm>
                <a:off x="333" y="2640"/>
                <a:ext cx="16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88" name="Line 8"/>
              <p:cNvSpPr>
                <a:spLocks noChangeShapeType="1"/>
              </p:cNvSpPr>
              <p:nvPr/>
            </p:nvSpPr>
            <p:spPr bwMode="auto">
              <a:xfrm>
                <a:off x="1146" y="1827"/>
                <a:ext cx="3" cy="810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89" name="Text Box 10"/>
              <p:cNvSpPr txBox="1">
                <a:spLocks noChangeArrowheads="1"/>
              </p:cNvSpPr>
              <p:nvPr/>
            </p:nvSpPr>
            <p:spPr bwMode="auto">
              <a:xfrm>
                <a:off x="1913" y="253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1,1</a:t>
                </a:r>
              </a:p>
            </p:txBody>
          </p:sp>
          <p:sp>
            <p:nvSpPr>
              <p:cNvPr id="50190" name="Text Box 11"/>
              <p:cNvSpPr txBox="1">
                <a:spLocks noChangeArrowheads="1"/>
              </p:cNvSpPr>
              <p:nvPr/>
            </p:nvSpPr>
            <p:spPr bwMode="auto">
              <a:xfrm>
                <a:off x="986" y="1683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1,0</a:t>
                </a:r>
              </a:p>
            </p:txBody>
          </p:sp>
          <p:sp>
            <p:nvSpPr>
              <p:cNvPr id="50191" name="Text Box 12"/>
              <p:cNvSpPr txBox="1">
                <a:spLocks noChangeArrowheads="1"/>
              </p:cNvSpPr>
              <p:nvPr/>
            </p:nvSpPr>
            <p:spPr bwMode="auto">
              <a:xfrm rot="2596123">
                <a:off x="1463" y="2109"/>
                <a:ext cx="2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CC3399"/>
                    </a:solidFill>
                  </a:rPr>
                  <a:t>Z(z)</a:t>
                </a:r>
              </a:p>
            </p:txBody>
          </p:sp>
          <p:sp>
            <p:nvSpPr>
              <p:cNvPr id="50192" name="Text Box 13"/>
              <p:cNvSpPr txBox="1">
                <a:spLocks noChangeArrowheads="1"/>
              </p:cNvSpPr>
              <p:nvPr/>
            </p:nvSpPr>
            <p:spPr bwMode="auto">
              <a:xfrm rot="-5400000">
                <a:off x="1046" y="2145"/>
                <a:ext cx="30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FF9933"/>
                    </a:solidFill>
                  </a:rPr>
                  <a:t>Q(q)</a:t>
                </a:r>
              </a:p>
            </p:txBody>
          </p:sp>
          <p:sp>
            <p:nvSpPr>
              <p:cNvPr id="50193" name="Line 16"/>
              <p:cNvSpPr>
                <a:spLocks noChangeShapeType="1"/>
              </p:cNvSpPr>
              <p:nvPr/>
            </p:nvSpPr>
            <p:spPr bwMode="auto">
              <a:xfrm flipV="1">
                <a:off x="333" y="2405"/>
                <a:ext cx="1391" cy="234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4" name="Line 17"/>
              <p:cNvSpPr>
                <a:spLocks noChangeShapeType="1"/>
              </p:cNvSpPr>
              <p:nvPr/>
            </p:nvSpPr>
            <p:spPr bwMode="auto">
              <a:xfrm flipV="1">
                <a:off x="330" y="2243"/>
                <a:ext cx="1231" cy="396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5" name="Line 18"/>
              <p:cNvSpPr>
                <a:spLocks noChangeShapeType="1"/>
              </p:cNvSpPr>
              <p:nvPr/>
            </p:nvSpPr>
            <p:spPr bwMode="auto">
              <a:xfrm flipV="1">
                <a:off x="333" y="2035"/>
                <a:ext cx="1024" cy="601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6" name="Text Box 19"/>
              <p:cNvSpPr txBox="1">
                <a:spLocks noChangeArrowheads="1"/>
              </p:cNvSpPr>
              <p:nvPr/>
            </p:nvSpPr>
            <p:spPr bwMode="auto">
              <a:xfrm rot="-1429967">
                <a:off x="365" y="2439"/>
                <a:ext cx="4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q=c</a:t>
                </a:r>
                <a:r>
                  <a:rPr lang="en-US" sz="1000" baseline="-25000"/>
                  <a:t>1</a:t>
                </a:r>
                <a:r>
                  <a:rPr lang="en-US" sz="1000"/>
                  <a:t>, z=c</a:t>
                </a:r>
                <a:r>
                  <a:rPr lang="en-US" sz="1000" baseline="-25000"/>
                  <a:t>2</a:t>
                </a:r>
              </a:p>
            </p:txBody>
          </p:sp>
          <p:sp>
            <p:nvSpPr>
              <p:cNvPr id="50197" name="Text Box 20"/>
              <p:cNvSpPr txBox="1">
                <a:spLocks noChangeArrowheads="1"/>
              </p:cNvSpPr>
              <p:nvPr/>
            </p:nvSpPr>
            <p:spPr bwMode="auto">
              <a:xfrm rot="-2754121">
                <a:off x="199" y="2329"/>
                <a:ext cx="48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q=1, z=0</a:t>
                </a:r>
                <a:endParaRPr lang="en-US" sz="1200" baseline="-25000"/>
              </a:p>
            </p:txBody>
          </p:sp>
          <p:sp>
            <p:nvSpPr>
              <p:cNvPr id="50198" name="Text Box 22"/>
              <p:cNvSpPr txBox="1">
                <a:spLocks noChangeArrowheads="1"/>
              </p:cNvSpPr>
              <p:nvPr/>
            </p:nvSpPr>
            <p:spPr bwMode="auto">
              <a:xfrm>
                <a:off x="311" y="2607"/>
                <a:ext cx="48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q=0, z=1</a:t>
                </a:r>
              </a:p>
            </p:txBody>
          </p:sp>
          <p:sp>
            <p:nvSpPr>
              <p:cNvPr id="50199" name="Line 24"/>
              <p:cNvSpPr>
                <a:spLocks noChangeShapeType="1"/>
              </p:cNvSpPr>
              <p:nvPr/>
            </p:nvSpPr>
            <p:spPr bwMode="auto">
              <a:xfrm flipH="1" flipV="1">
                <a:off x="1149" y="1827"/>
                <a:ext cx="807" cy="807"/>
              </a:xfrm>
              <a:prstGeom prst="line">
                <a:avLst/>
              </a:prstGeom>
              <a:noFill/>
              <a:ln w="9525">
                <a:solidFill>
                  <a:srgbClr val="CC33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00" name="Line 25"/>
              <p:cNvSpPr>
                <a:spLocks noChangeShapeType="1"/>
              </p:cNvSpPr>
              <p:nvPr/>
            </p:nvSpPr>
            <p:spPr bwMode="auto">
              <a:xfrm flipH="1" flipV="1">
                <a:off x="900" y="2070"/>
                <a:ext cx="570" cy="570"/>
              </a:xfrm>
              <a:prstGeom prst="line">
                <a:avLst/>
              </a:prstGeom>
              <a:noFill/>
              <a:ln w="9525">
                <a:solidFill>
                  <a:srgbClr val="CC33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01" name="Line 26"/>
              <p:cNvSpPr>
                <a:spLocks noChangeShapeType="1"/>
              </p:cNvSpPr>
              <p:nvPr/>
            </p:nvSpPr>
            <p:spPr bwMode="auto">
              <a:xfrm flipH="1" flipV="1">
                <a:off x="693" y="2283"/>
                <a:ext cx="354" cy="354"/>
              </a:xfrm>
              <a:prstGeom prst="line">
                <a:avLst/>
              </a:prstGeom>
              <a:noFill/>
              <a:ln w="9525">
                <a:solidFill>
                  <a:srgbClr val="CC33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02" name="Line 27"/>
              <p:cNvSpPr>
                <a:spLocks noChangeShapeType="1"/>
              </p:cNvSpPr>
              <p:nvPr/>
            </p:nvSpPr>
            <p:spPr bwMode="auto">
              <a:xfrm>
                <a:off x="1539" y="2217"/>
                <a:ext cx="0" cy="420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03" name="Line 28"/>
              <p:cNvSpPr>
                <a:spLocks noChangeShapeType="1"/>
              </p:cNvSpPr>
              <p:nvPr/>
            </p:nvSpPr>
            <p:spPr bwMode="auto">
              <a:xfrm flipH="1">
                <a:off x="846" y="2127"/>
                <a:ext cx="0" cy="513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04" name="Text Box 29"/>
              <p:cNvSpPr txBox="1">
                <a:spLocks noChangeArrowheads="1"/>
              </p:cNvSpPr>
              <p:nvPr/>
            </p:nvSpPr>
            <p:spPr bwMode="auto">
              <a:xfrm rot="-5400000">
                <a:off x="1062" y="2482"/>
                <a:ext cx="25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FF9933"/>
                    </a:solidFill>
                  </a:rPr>
                  <a:t>p=1</a:t>
                </a:r>
              </a:p>
            </p:txBody>
          </p:sp>
          <p:sp>
            <p:nvSpPr>
              <p:cNvPr id="50205" name="Text Box 30"/>
              <p:cNvSpPr txBox="1">
                <a:spLocks noChangeArrowheads="1"/>
              </p:cNvSpPr>
              <p:nvPr/>
            </p:nvSpPr>
            <p:spPr bwMode="auto">
              <a:xfrm rot="-5400000">
                <a:off x="1423" y="2460"/>
                <a:ext cx="31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FF9933"/>
                    </a:solidFill>
                  </a:rPr>
                  <a:t>p=1.5</a:t>
                </a:r>
              </a:p>
            </p:txBody>
          </p:sp>
          <p:sp>
            <p:nvSpPr>
              <p:cNvPr id="50206" name="Text Box 31"/>
              <p:cNvSpPr txBox="1">
                <a:spLocks noChangeArrowheads="1"/>
              </p:cNvSpPr>
              <p:nvPr/>
            </p:nvSpPr>
            <p:spPr bwMode="auto">
              <a:xfrm rot="-5400000">
                <a:off x="717" y="2555"/>
                <a:ext cx="33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FF9933"/>
                    </a:solidFill>
                  </a:rPr>
                  <a:t>p= 0.6</a:t>
                </a:r>
              </a:p>
            </p:txBody>
          </p:sp>
          <p:sp>
            <p:nvSpPr>
              <p:cNvPr id="50207" name="Text Box 32"/>
              <p:cNvSpPr txBox="1">
                <a:spLocks noChangeArrowheads="1"/>
              </p:cNvSpPr>
              <p:nvPr/>
            </p:nvSpPr>
            <p:spPr bwMode="auto">
              <a:xfrm rot="2662213">
                <a:off x="1127" y="1790"/>
                <a:ext cx="25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CC3399"/>
                    </a:solidFill>
                  </a:rPr>
                  <a:t>u=1</a:t>
                </a:r>
              </a:p>
            </p:txBody>
          </p:sp>
          <p:sp>
            <p:nvSpPr>
              <p:cNvPr id="50208" name="Text Box 33"/>
              <p:cNvSpPr txBox="1">
                <a:spLocks noChangeArrowheads="1"/>
              </p:cNvSpPr>
              <p:nvPr/>
            </p:nvSpPr>
            <p:spPr bwMode="auto">
              <a:xfrm rot="2662213">
                <a:off x="875" y="2029"/>
                <a:ext cx="27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CC3399"/>
                    </a:solidFill>
                  </a:rPr>
                  <a:t>u=.7</a:t>
                </a:r>
              </a:p>
            </p:txBody>
          </p:sp>
          <p:sp>
            <p:nvSpPr>
              <p:cNvPr id="50209" name="Text Box 34"/>
              <p:cNvSpPr txBox="1">
                <a:spLocks noChangeArrowheads="1"/>
              </p:cNvSpPr>
              <p:nvPr/>
            </p:nvSpPr>
            <p:spPr bwMode="auto">
              <a:xfrm rot="2662213">
                <a:off x="556" y="2180"/>
                <a:ext cx="33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CC3399"/>
                    </a:solidFill>
                  </a:rPr>
                  <a:t>u= 0.4</a:t>
                </a:r>
              </a:p>
            </p:txBody>
          </p:sp>
        </p:grpSp>
      </p:grpSp>
      <p:grpSp>
        <p:nvGrpSpPr>
          <p:cNvPr id="50289" name="Group 113"/>
          <p:cNvGrpSpPr>
            <a:grpSpLocks/>
          </p:cNvGrpSpPr>
          <p:nvPr/>
        </p:nvGrpSpPr>
        <p:grpSpPr bwMode="auto">
          <a:xfrm>
            <a:off x="4270375" y="2336800"/>
            <a:ext cx="3897313" cy="639763"/>
            <a:chOff x="2690" y="1472"/>
            <a:chExt cx="2455" cy="403"/>
          </a:xfrm>
        </p:grpSpPr>
        <p:sp>
          <p:nvSpPr>
            <p:cNvPr id="50211" name="Text Box 145"/>
            <p:cNvSpPr txBox="1">
              <a:spLocks noChangeArrowheads="1"/>
            </p:cNvSpPr>
            <p:nvPr/>
          </p:nvSpPr>
          <p:spPr bwMode="auto">
            <a:xfrm>
              <a:off x="2690" y="1472"/>
              <a:ext cx="245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1200"/>
            </a:p>
            <a:p>
              <a:r>
                <a:rPr lang="en-US" sz="1200"/>
                <a:t>geometrically: </a:t>
              </a:r>
              <a:r>
                <a:rPr lang="en-US" sz="1200">
                  <a:ea typeface="Arial" pitchFamily="-105" charset="0"/>
                  <a:cs typeface="Arial" pitchFamily="-105" charset="0"/>
                </a:rPr>
                <a:t>D(  ) = (r / r’) D(o) = (p/1) D(o) = p Q(q)/2</a:t>
              </a:r>
              <a:br>
                <a:rPr lang="en-US" sz="1200">
                  <a:ea typeface="Arial" pitchFamily="-105" charset="0"/>
                  <a:cs typeface="Arial" pitchFamily="-105" charset="0"/>
                </a:rPr>
              </a:br>
              <a:r>
                <a:rPr lang="en-US" sz="1200">
                  <a:ea typeface="Arial" pitchFamily="-105" charset="0"/>
                  <a:cs typeface="Arial" pitchFamily="-105" charset="0"/>
                </a:rPr>
                <a:t>also works for p &gt; 1</a:t>
              </a:r>
            </a:p>
          </p:txBody>
        </p:sp>
        <p:sp>
          <p:nvSpPr>
            <p:cNvPr id="50212" name="Oval 152"/>
            <p:cNvSpPr>
              <a:spLocks noChangeArrowheads="1"/>
            </p:cNvSpPr>
            <p:nvPr/>
          </p:nvSpPr>
          <p:spPr bwMode="auto">
            <a:xfrm>
              <a:off x="3471" y="1668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291" name="Group 115"/>
          <p:cNvGrpSpPr>
            <a:grpSpLocks/>
          </p:cNvGrpSpPr>
          <p:nvPr/>
        </p:nvGrpSpPr>
        <p:grpSpPr bwMode="auto">
          <a:xfrm>
            <a:off x="4657725" y="2928938"/>
            <a:ext cx="2889250" cy="2614612"/>
            <a:chOff x="2226" y="2115"/>
            <a:chExt cx="1820" cy="1647"/>
          </a:xfrm>
        </p:grpSpPr>
        <p:sp>
          <p:nvSpPr>
            <p:cNvPr id="50213" name="Rectangle 99"/>
            <p:cNvSpPr>
              <a:spLocks noChangeArrowheads="1"/>
            </p:cNvSpPr>
            <p:nvPr/>
          </p:nvSpPr>
          <p:spPr bwMode="auto">
            <a:xfrm rot="2700189">
              <a:off x="2563" y="2352"/>
              <a:ext cx="1152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4" name="Rectangle 100"/>
            <p:cNvSpPr>
              <a:spLocks noChangeArrowheads="1"/>
            </p:cNvSpPr>
            <p:nvPr/>
          </p:nvSpPr>
          <p:spPr bwMode="auto">
            <a:xfrm>
              <a:off x="2226" y="2935"/>
              <a:ext cx="1820" cy="8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50215" name="Group 39"/>
            <p:cNvGrpSpPr>
              <a:grpSpLocks/>
            </p:cNvGrpSpPr>
            <p:nvPr/>
          </p:nvGrpSpPr>
          <p:grpSpPr bwMode="auto">
            <a:xfrm>
              <a:off x="2323" y="2115"/>
              <a:ext cx="1715" cy="1086"/>
              <a:chOff x="2323" y="141"/>
              <a:chExt cx="1715" cy="1086"/>
            </a:xfrm>
          </p:grpSpPr>
          <p:sp>
            <p:nvSpPr>
              <p:cNvPr id="50216" name="Line 131"/>
              <p:cNvSpPr>
                <a:spLocks noChangeShapeType="1"/>
              </p:cNvSpPr>
              <p:nvPr/>
            </p:nvSpPr>
            <p:spPr bwMode="auto">
              <a:xfrm>
                <a:off x="2890" y="606"/>
                <a:ext cx="3" cy="360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17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3085" y="897"/>
                <a:ext cx="56" cy="56"/>
              </a:xfrm>
              <a:prstGeom prst="rect">
                <a:avLst/>
              </a:prstGeom>
              <a:noFill/>
              <a:ln w="9525">
                <a:solidFill>
                  <a:srgbClr val="CC66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18" name="Line 105"/>
              <p:cNvSpPr>
                <a:spLocks noChangeShapeType="1"/>
              </p:cNvSpPr>
              <p:nvPr/>
            </p:nvSpPr>
            <p:spPr bwMode="auto">
              <a:xfrm>
                <a:off x="2326" y="954"/>
                <a:ext cx="16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19" name="Line 106"/>
              <p:cNvSpPr>
                <a:spLocks noChangeShapeType="1"/>
              </p:cNvSpPr>
              <p:nvPr/>
            </p:nvSpPr>
            <p:spPr bwMode="auto">
              <a:xfrm>
                <a:off x="3139" y="141"/>
                <a:ext cx="3" cy="810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0" name="Line 112"/>
              <p:cNvSpPr>
                <a:spLocks noChangeShapeType="1"/>
              </p:cNvSpPr>
              <p:nvPr/>
            </p:nvSpPr>
            <p:spPr bwMode="auto">
              <a:xfrm flipV="1">
                <a:off x="2323" y="446"/>
                <a:ext cx="820" cy="50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1" name="Oval 130"/>
              <p:cNvSpPr>
                <a:spLocks noChangeArrowheads="1"/>
              </p:cNvSpPr>
              <p:nvPr/>
            </p:nvSpPr>
            <p:spPr bwMode="auto">
              <a:xfrm>
                <a:off x="2865" y="579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7" name="Oval 141"/>
              <p:cNvSpPr>
                <a:spLocks noChangeArrowheads="1"/>
              </p:cNvSpPr>
              <p:nvPr/>
            </p:nvSpPr>
            <p:spPr bwMode="auto">
              <a:xfrm>
                <a:off x="3114" y="426"/>
                <a:ext cx="56" cy="5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8" name="Text Box 143"/>
              <p:cNvSpPr txBox="1">
                <a:spLocks noChangeArrowheads="1"/>
              </p:cNvSpPr>
              <p:nvPr/>
            </p:nvSpPr>
            <p:spPr bwMode="auto">
              <a:xfrm>
                <a:off x="2624" y="672"/>
                <a:ext cx="1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r</a:t>
                </a:r>
              </a:p>
            </p:txBody>
          </p:sp>
          <p:sp>
            <p:nvSpPr>
              <p:cNvPr id="50229" name="Text Box 144"/>
              <p:cNvSpPr txBox="1">
                <a:spLocks noChangeArrowheads="1"/>
              </p:cNvSpPr>
              <p:nvPr/>
            </p:nvSpPr>
            <p:spPr bwMode="auto">
              <a:xfrm>
                <a:off x="2909" y="378"/>
                <a:ext cx="16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r</a:t>
                </a:r>
                <a:r>
                  <a:rPr lang="en-US" sz="1000">
                    <a:ea typeface="Arial" pitchFamily="-105" charset="0"/>
                    <a:cs typeface="Arial" pitchFamily="-105" charset="0"/>
                  </a:rPr>
                  <a:t>′</a:t>
                </a:r>
                <a:endParaRPr lang="en-US"/>
              </a:p>
            </p:txBody>
          </p:sp>
          <p:sp>
            <p:nvSpPr>
              <p:cNvPr id="50231" name="Text Box 156"/>
              <p:cNvSpPr txBox="1">
                <a:spLocks noChangeArrowheads="1"/>
              </p:cNvSpPr>
              <p:nvPr/>
            </p:nvSpPr>
            <p:spPr bwMode="auto">
              <a:xfrm>
                <a:off x="3110" y="331"/>
                <a:ext cx="17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o</a:t>
                </a:r>
                <a:r>
                  <a:rPr lang="en-US" sz="1000">
                    <a:ea typeface="Arial" pitchFamily="-105" charset="0"/>
                    <a:cs typeface="Arial" pitchFamily="-105" charset="0"/>
                  </a:rPr>
                  <a:t>′</a:t>
                </a:r>
                <a:endParaRPr lang="en-US"/>
              </a:p>
            </p:txBody>
          </p:sp>
          <p:sp>
            <p:nvSpPr>
              <p:cNvPr id="50232" name="Text Box 157"/>
              <p:cNvSpPr txBox="1">
                <a:spLocks noChangeArrowheads="1"/>
              </p:cNvSpPr>
              <p:nvPr/>
            </p:nvSpPr>
            <p:spPr bwMode="auto">
              <a:xfrm>
                <a:off x="2798" y="469"/>
                <a:ext cx="16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o</a:t>
                </a:r>
              </a:p>
            </p:txBody>
          </p:sp>
        </p:grpSp>
      </p:grpSp>
      <p:grpSp>
        <p:nvGrpSpPr>
          <p:cNvPr id="50288" name="Group 112"/>
          <p:cNvGrpSpPr>
            <a:grpSpLocks/>
          </p:cNvGrpSpPr>
          <p:nvPr/>
        </p:nvGrpSpPr>
        <p:grpSpPr bwMode="auto">
          <a:xfrm>
            <a:off x="4398963" y="5037138"/>
            <a:ext cx="4000500" cy="274637"/>
            <a:chOff x="3905" y="3641"/>
            <a:chExt cx="2520" cy="173"/>
          </a:xfrm>
        </p:grpSpPr>
        <p:sp>
          <p:nvSpPr>
            <p:cNvPr id="50234" name="Text Box 154"/>
            <p:cNvSpPr txBox="1">
              <a:spLocks noChangeArrowheads="1"/>
            </p:cNvSpPr>
            <p:nvPr/>
          </p:nvSpPr>
          <p:spPr bwMode="auto">
            <a:xfrm>
              <a:off x="3905" y="3641"/>
              <a:ext cx="25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geometrically: </a:t>
              </a:r>
              <a:r>
                <a:rPr lang="en-US" sz="1200">
                  <a:ea typeface="Arial" pitchFamily="-105" charset="0"/>
                  <a:cs typeface="Arial" pitchFamily="-105" charset="0"/>
                </a:rPr>
                <a:t>D(  ) = (s / s’) D(o) = (u / 1) D(o) = u/2 Z(z)</a:t>
              </a:r>
            </a:p>
          </p:txBody>
        </p:sp>
        <p:sp>
          <p:nvSpPr>
            <p:cNvPr id="50235" name="Oval 155"/>
            <p:cNvSpPr>
              <a:spLocks noChangeArrowheads="1"/>
            </p:cNvSpPr>
            <p:nvPr/>
          </p:nvSpPr>
          <p:spPr bwMode="auto">
            <a:xfrm>
              <a:off x="4695" y="3720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236" name="Group 60"/>
          <p:cNvGrpSpPr>
            <a:grpSpLocks/>
          </p:cNvGrpSpPr>
          <p:nvPr/>
        </p:nvGrpSpPr>
        <p:grpSpPr bwMode="auto">
          <a:xfrm>
            <a:off x="4703763" y="5219700"/>
            <a:ext cx="2946400" cy="2809875"/>
            <a:chOff x="2237" y="1350"/>
            <a:chExt cx="1856" cy="1770"/>
          </a:xfrm>
        </p:grpSpPr>
        <p:sp>
          <p:nvSpPr>
            <p:cNvPr id="50237" name="Rectangle 64"/>
            <p:cNvSpPr>
              <a:spLocks noChangeArrowheads="1"/>
            </p:cNvSpPr>
            <p:nvPr/>
          </p:nvSpPr>
          <p:spPr bwMode="auto">
            <a:xfrm rot="2700189">
              <a:off x="2577" y="1710"/>
              <a:ext cx="1152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8" name="Rectangle 65"/>
            <p:cNvSpPr>
              <a:spLocks noChangeArrowheads="1"/>
            </p:cNvSpPr>
            <p:nvPr/>
          </p:nvSpPr>
          <p:spPr bwMode="auto">
            <a:xfrm>
              <a:off x="2240" y="2293"/>
              <a:ext cx="1820" cy="8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239" name="Rectangle 68"/>
            <p:cNvSpPr>
              <a:spLocks noChangeAspect="1" noChangeArrowheads="1"/>
            </p:cNvSpPr>
            <p:nvPr/>
          </p:nvSpPr>
          <p:spPr bwMode="auto">
            <a:xfrm rot="-2747660">
              <a:off x="3125" y="1484"/>
              <a:ext cx="56" cy="56"/>
            </a:xfrm>
            <a:prstGeom prst="rect">
              <a:avLst/>
            </a:prstGeom>
            <a:noFill/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0" name="Line 70"/>
            <p:cNvSpPr>
              <a:spLocks noChangeShapeType="1"/>
            </p:cNvSpPr>
            <p:nvPr/>
          </p:nvSpPr>
          <p:spPr bwMode="auto">
            <a:xfrm>
              <a:off x="2340" y="2286"/>
              <a:ext cx="1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1" name="Text Box 74"/>
            <p:cNvSpPr txBox="1">
              <a:spLocks noChangeArrowheads="1"/>
            </p:cNvSpPr>
            <p:nvPr/>
          </p:nvSpPr>
          <p:spPr bwMode="auto">
            <a:xfrm rot="2707962">
              <a:off x="3265" y="1501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z</a:t>
              </a:r>
            </a:p>
          </p:txBody>
        </p:sp>
        <p:sp>
          <p:nvSpPr>
            <p:cNvPr id="50242" name="Line 78"/>
            <p:cNvSpPr>
              <a:spLocks noChangeShapeType="1"/>
            </p:cNvSpPr>
            <p:nvPr/>
          </p:nvSpPr>
          <p:spPr bwMode="auto">
            <a:xfrm flipV="1">
              <a:off x="2340" y="1765"/>
              <a:ext cx="1105" cy="51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82"/>
            <p:cNvSpPr>
              <a:spLocks noChangeShapeType="1"/>
            </p:cNvSpPr>
            <p:nvPr/>
          </p:nvSpPr>
          <p:spPr bwMode="auto">
            <a:xfrm flipH="1" flipV="1">
              <a:off x="3156" y="1473"/>
              <a:ext cx="807" cy="807"/>
            </a:xfrm>
            <a:prstGeom prst="line">
              <a:avLst/>
            </a:prstGeom>
            <a:noFill/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Text Box 93"/>
            <p:cNvSpPr txBox="1">
              <a:spLocks noChangeArrowheads="1"/>
            </p:cNvSpPr>
            <p:nvPr/>
          </p:nvSpPr>
          <p:spPr bwMode="auto">
            <a:xfrm rot="2662213">
              <a:off x="2237" y="21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0</a:t>
              </a:r>
            </a:p>
          </p:txBody>
        </p:sp>
        <p:sp>
          <p:nvSpPr>
            <p:cNvPr id="50245" name="Text Box 94"/>
            <p:cNvSpPr txBox="1">
              <a:spLocks noChangeArrowheads="1"/>
            </p:cNvSpPr>
            <p:nvPr/>
          </p:nvSpPr>
          <p:spPr bwMode="auto">
            <a:xfrm rot="2662213">
              <a:off x="3047" y="137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1</a:t>
              </a:r>
            </a:p>
          </p:txBody>
        </p:sp>
        <p:sp>
          <p:nvSpPr>
            <p:cNvPr id="50246" name="Oval 95"/>
            <p:cNvSpPr>
              <a:spLocks noChangeArrowheads="1"/>
            </p:cNvSpPr>
            <p:nvPr/>
          </p:nvSpPr>
          <p:spPr bwMode="auto">
            <a:xfrm>
              <a:off x="3081" y="189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Text Box 96"/>
            <p:cNvSpPr txBox="1">
              <a:spLocks noChangeArrowheads="1"/>
            </p:cNvSpPr>
            <p:nvPr/>
          </p:nvSpPr>
          <p:spPr bwMode="auto">
            <a:xfrm rot="2596123">
              <a:off x="3924" y="215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1</a:t>
              </a:r>
            </a:p>
          </p:txBody>
        </p:sp>
        <p:sp>
          <p:nvSpPr>
            <p:cNvPr id="50248" name="Text Box 97"/>
            <p:cNvSpPr txBox="1">
              <a:spLocks noChangeArrowheads="1"/>
            </p:cNvSpPr>
            <p:nvPr/>
          </p:nvSpPr>
          <p:spPr bwMode="auto">
            <a:xfrm rot="2596123">
              <a:off x="3114" y="1350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0</a:t>
              </a:r>
            </a:p>
          </p:txBody>
        </p:sp>
        <p:sp>
          <p:nvSpPr>
            <p:cNvPr id="50249" name="Oval 142"/>
            <p:cNvSpPr>
              <a:spLocks noChangeArrowheads="1"/>
            </p:cNvSpPr>
            <p:nvPr/>
          </p:nvSpPr>
          <p:spPr bwMode="auto">
            <a:xfrm>
              <a:off x="3414" y="1734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50" name="Text Box 149"/>
            <p:cNvSpPr txBox="1">
              <a:spLocks noChangeArrowheads="1"/>
            </p:cNvSpPr>
            <p:nvPr/>
          </p:nvSpPr>
          <p:spPr bwMode="auto">
            <a:xfrm>
              <a:off x="2813" y="1989"/>
              <a:ext cx="1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r</a:t>
              </a:r>
            </a:p>
          </p:txBody>
        </p:sp>
        <p:sp>
          <p:nvSpPr>
            <p:cNvPr id="50251" name="Text Box 150"/>
            <p:cNvSpPr txBox="1">
              <a:spLocks noChangeArrowheads="1"/>
            </p:cNvSpPr>
            <p:nvPr/>
          </p:nvSpPr>
          <p:spPr bwMode="auto">
            <a:xfrm>
              <a:off x="3227" y="1833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r</a:t>
              </a:r>
              <a:r>
                <a:rPr lang="en-US" sz="1000">
                  <a:ea typeface="Arial" pitchFamily="-105" charset="0"/>
                  <a:cs typeface="Arial" pitchFamily="-105" charset="0"/>
                </a:rPr>
                <a:t>′′</a:t>
              </a:r>
              <a:endParaRPr lang="en-US"/>
            </a:p>
          </p:txBody>
        </p:sp>
        <p:sp>
          <p:nvSpPr>
            <p:cNvPr id="50252" name="Text Box 158"/>
            <p:cNvSpPr txBox="1">
              <a:spLocks noChangeArrowheads="1"/>
            </p:cNvSpPr>
            <p:nvPr/>
          </p:nvSpPr>
          <p:spPr bwMode="auto">
            <a:xfrm>
              <a:off x="3059" y="189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</a:p>
          </p:txBody>
        </p:sp>
        <p:sp>
          <p:nvSpPr>
            <p:cNvPr id="50253" name="Text Box 159"/>
            <p:cNvSpPr txBox="1">
              <a:spLocks noChangeArrowheads="1"/>
            </p:cNvSpPr>
            <p:nvPr/>
          </p:nvSpPr>
          <p:spPr bwMode="auto">
            <a:xfrm>
              <a:off x="3347" y="1759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  <a:r>
                <a:rPr lang="en-US" sz="1000">
                  <a:ea typeface="Arial" pitchFamily="-105" charset="0"/>
                  <a:cs typeface="Arial" pitchFamily="-105" charset="0"/>
                </a:rPr>
                <a:t>′′</a:t>
              </a:r>
              <a:endParaRPr lang="en-US"/>
            </a:p>
          </p:txBody>
        </p:sp>
        <p:sp>
          <p:nvSpPr>
            <p:cNvPr id="50254" name="Line 197"/>
            <p:cNvSpPr>
              <a:spLocks noChangeShapeType="1"/>
            </p:cNvSpPr>
            <p:nvPr/>
          </p:nvSpPr>
          <p:spPr bwMode="auto">
            <a:xfrm flipH="1" flipV="1">
              <a:off x="2910" y="1713"/>
              <a:ext cx="198" cy="204"/>
            </a:xfrm>
            <a:prstGeom prst="line">
              <a:avLst/>
            </a:prstGeom>
            <a:noFill/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55" name="Text Box 198"/>
            <p:cNvSpPr txBox="1">
              <a:spLocks noChangeArrowheads="1"/>
            </p:cNvSpPr>
            <p:nvPr/>
          </p:nvSpPr>
          <p:spPr bwMode="auto">
            <a:xfrm rot="2662213">
              <a:off x="2816" y="160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u</a:t>
              </a:r>
            </a:p>
          </p:txBody>
        </p:sp>
        <p:sp>
          <p:nvSpPr>
            <p:cNvPr id="50256" name="Text Box 199"/>
            <p:cNvSpPr txBox="1">
              <a:spLocks noChangeArrowheads="1"/>
            </p:cNvSpPr>
            <p:nvPr/>
          </p:nvSpPr>
          <p:spPr bwMode="auto">
            <a:xfrm rot="2662213">
              <a:off x="2969" y="1699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v</a:t>
              </a:r>
            </a:p>
          </p:txBody>
        </p:sp>
      </p:grpSp>
      <p:grpSp>
        <p:nvGrpSpPr>
          <p:cNvPr id="50257" name="Group 222"/>
          <p:cNvGrpSpPr>
            <a:grpSpLocks/>
          </p:cNvGrpSpPr>
          <p:nvPr/>
        </p:nvGrpSpPr>
        <p:grpSpPr bwMode="auto">
          <a:xfrm>
            <a:off x="166688" y="4876800"/>
            <a:ext cx="2906712" cy="2786063"/>
            <a:chOff x="105" y="1368"/>
            <a:chExt cx="1831" cy="1755"/>
          </a:xfrm>
        </p:grpSpPr>
        <p:sp>
          <p:nvSpPr>
            <p:cNvPr id="50258" name="Text Box 91"/>
            <p:cNvSpPr txBox="1">
              <a:spLocks noChangeArrowheads="1"/>
            </p:cNvSpPr>
            <p:nvPr/>
          </p:nvSpPr>
          <p:spPr bwMode="auto">
            <a:xfrm rot="2662213">
              <a:off x="557" y="172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u</a:t>
              </a:r>
            </a:p>
          </p:txBody>
        </p:sp>
        <p:sp>
          <p:nvSpPr>
            <p:cNvPr id="50259" name="Text Box 151"/>
            <p:cNvSpPr txBox="1">
              <a:spLocks noChangeArrowheads="1"/>
            </p:cNvSpPr>
            <p:nvPr/>
          </p:nvSpPr>
          <p:spPr bwMode="auto">
            <a:xfrm rot="2662213">
              <a:off x="680" y="1804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v</a:t>
              </a:r>
            </a:p>
          </p:txBody>
        </p:sp>
        <p:sp>
          <p:nvSpPr>
            <p:cNvPr id="50260" name="Rectangle 165"/>
            <p:cNvSpPr>
              <a:spLocks noChangeArrowheads="1"/>
            </p:cNvSpPr>
            <p:nvPr/>
          </p:nvSpPr>
          <p:spPr bwMode="auto">
            <a:xfrm rot="2700189">
              <a:off x="442" y="1713"/>
              <a:ext cx="1152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Rectangle 166"/>
            <p:cNvSpPr>
              <a:spLocks noChangeArrowheads="1"/>
            </p:cNvSpPr>
            <p:nvPr/>
          </p:nvSpPr>
          <p:spPr bwMode="auto">
            <a:xfrm>
              <a:off x="105" y="2296"/>
              <a:ext cx="1820" cy="8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262" name="Rectangle 169"/>
            <p:cNvSpPr>
              <a:spLocks noChangeAspect="1" noChangeArrowheads="1"/>
            </p:cNvSpPr>
            <p:nvPr/>
          </p:nvSpPr>
          <p:spPr bwMode="auto">
            <a:xfrm rot="-2747660">
              <a:off x="990" y="1487"/>
              <a:ext cx="56" cy="56"/>
            </a:xfrm>
            <a:prstGeom prst="rect">
              <a:avLst/>
            </a:prstGeom>
            <a:noFill/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Rectangle 170"/>
            <p:cNvSpPr>
              <a:spLocks noChangeAspect="1" noChangeArrowheads="1"/>
            </p:cNvSpPr>
            <p:nvPr/>
          </p:nvSpPr>
          <p:spPr bwMode="auto">
            <a:xfrm>
              <a:off x="964" y="2232"/>
              <a:ext cx="56" cy="56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171"/>
            <p:cNvSpPr>
              <a:spLocks noChangeShapeType="1"/>
            </p:cNvSpPr>
            <p:nvPr/>
          </p:nvSpPr>
          <p:spPr bwMode="auto">
            <a:xfrm>
              <a:off x="205" y="2289"/>
              <a:ext cx="1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172"/>
            <p:cNvSpPr>
              <a:spLocks noChangeShapeType="1"/>
            </p:cNvSpPr>
            <p:nvPr/>
          </p:nvSpPr>
          <p:spPr bwMode="auto">
            <a:xfrm>
              <a:off x="1018" y="1476"/>
              <a:ext cx="3" cy="81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Line 179"/>
            <p:cNvSpPr>
              <a:spLocks noChangeShapeType="1"/>
            </p:cNvSpPr>
            <p:nvPr/>
          </p:nvSpPr>
          <p:spPr bwMode="auto">
            <a:xfrm flipV="1">
              <a:off x="205" y="1744"/>
              <a:ext cx="1084" cy="54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7" name="Line 183"/>
            <p:cNvSpPr>
              <a:spLocks noChangeShapeType="1"/>
            </p:cNvSpPr>
            <p:nvPr/>
          </p:nvSpPr>
          <p:spPr bwMode="auto">
            <a:xfrm flipH="1" flipV="1">
              <a:off x="1021" y="1476"/>
              <a:ext cx="807" cy="807"/>
            </a:xfrm>
            <a:prstGeom prst="line">
              <a:avLst/>
            </a:prstGeom>
            <a:noFill/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8" name="Text Box 191"/>
            <p:cNvSpPr txBox="1">
              <a:spLocks noChangeArrowheads="1"/>
            </p:cNvSpPr>
            <p:nvPr/>
          </p:nvSpPr>
          <p:spPr bwMode="auto">
            <a:xfrm rot="2662213">
              <a:off x="897" y="138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1</a:t>
              </a:r>
            </a:p>
          </p:txBody>
        </p:sp>
        <p:sp>
          <p:nvSpPr>
            <p:cNvPr id="50269" name="Oval 195"/>
            <p:cNvSpPr>
              <a:spLocks noChangeArrowheads="1"/>
            </p:cNvSpPr>
            <p:nvPr/>
          </p:nvSpPr>
          <p:spPr bwMode="auto">
            <a:xfrm>
              <a:off x="771" y="196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0" name="Text Box 196"/>
            <p:cNvSpPr txBox="1">
              <a:spLocks noChangeArrowheads="1"/>
            </p:cNvSpPr>
            <p:nvPr/>
          </p:nvSpPr>
          <p:spPr bwMode="auto">
            <a:xfrm>
              <a:off x="652" y="189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</a:p>
          </p:txBody>
        </p:sp>
        <p:sp>
          <p:nvSpPr>
            <p:cNvPr id="50271" name="Line 83"/>
            <p:cNvSpPr>
              <a:spLocks noChangeShapeType="1"/>
            </p:cNvSpPr>
            <p:nvPr/>
          </p:nvSpPr>
          <p:spPr bwMode="auto">
            <a:xfrm flipH="1" flipV="1">
              <a:off x="657" y="1839"/>
              <a:ext cx="141" cy="147"/>
            </a:xfrm>
            <a:prstGeom prst="line">
              <a:avLst/>
            </a:prstGeom>
            <a:noFill/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2" name="Oval 202"/>
            <p:cNvSpPr>
              <a:spLocks noChangeArrowheads="1"/>
            </p:cNvSpPr>
            <p:nvPr/>
          </p:nvSpPr>
          <p:spPr bwMode="auto">
            <a:xfrm>
              <a:off x="993" y="1851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Oval 203"/>
            <p:cNvSpPr>
              <a:spLocks noChangeArrowheads="1"/>
            </p:cNvSpPr>
            <p:nvPr/>
          </p:nvSpPr>
          <p:spPr bwMode="auto">
            <a:xfrm>
              <a:off x="1257" y="1719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4" name="Text Box 204"/>
            <p:cNvSpPr txBox="1">
              <a:spLocks noChangeArrowheads="1"/>
            </p:cNvSpPr>
            <p:nvPr/>
          </p:nvSpPr>
          <p:spPr bwMode="auto">
            <a:xfrm>
              <a:off x="1112" y="1660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  <a:r>
                <a:rPr lang="en-US" sz="1000">
                  <a:ea typeface="Arial" pitchFamily="-105" charset="0"/>
                  <a:cs typeface="Arial" pitchFamily="-105" charset="0"/>
                </a:rPr>
                <a:t>′′</a:t>
              </a:r>
            </a:p>
          </p:txBody>
        </p:sp>
        <p:sp>
          <p:nvSpPr>
            <p:cNvPr id="50275" name="Text Box 205"/>
            <p:cNvSpPr txBox="1">
              <a:spLocks noChangeArrowheads="1"/>
            </p:cNvSpPr>
            <p:nvPr/>
          </p:nvSpPr>
          <p:spPr bwMode="auto">
            <a:xfrm>
              <a:off x="881" y="1759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  <a:r>
                <a:rPr lang="en-US" sz="1000">
                  <a:ea typeface="Arial" pitchFamily="-105" charset="0"/>
                  <a:cs typeface="Arial" pitchFamily="-105" charset="0"/>
                </a:rPr>
                <a:t>′</a:t>
              </a:r>
              <a:endParaRPr lang="en-US"/>
            </a:p>
          </p:txBody>
        </p:sp>
        <p:sp>
          <p:nvSpPr>
            <p:cNvPr id="50276" name="Line 207"/>
            <p:cNvSpPr>
              <a:spLocks noChangeShapeType="1"/>
            </p:cNvSpPr>
            <p:nvPr/>
          </p:nvSpPr>
          <p:spPr bwMode="auto">
            <a:xfrm>
              <a:off x="802" y="1992"/>
              <a:ext cx="0" cy="30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2" name="Text Box 214"/>
            <p:cNvSpPr txBox="1">
              <a:spLocks noChangeArrowheads="1"/>
            </p:cNvSpPr>
            <p:nvPr/>
          </p:nvSpPr>
          <p:spPr bwMode="auto">
            <a:xfrm rot="2707962">
              <a:off x="1126" y="1501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z</a:t>
              </a:r>
            </a:p>
          </p:txBody>
        </p:sp>
        <p:sp>
          <p:nvSpPr>
            <p:cNvPr id="50283" name="Text Box 215"/>
            <p:cNvSpPr txBox="1">
              <a:spLocks noChangeArrowheads="1"/>
            </p:cNvSpPr>
            <p:nvPr/>
          </p:nvSpPr>
          <p:spPr bwMode="auto">
            <a:xfrm rot="2596123">
              <a:off x="1767" y="2139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1</a:t>
              </a:r>
            </a:p>
          </p:txBody>
        </p:sp>
        <p:sp>
          <p:nvSpPr>
            <p:cNvPr id="50284" name="Text Box 216"/>
            <p:cNvSpPr txBox="1">
              <a:spLocks noChangeArrowheads="1"/>
            </p:cNvSpPr>
            <p:nvPr/>
          </p:nvSpPr>
          <p:spPr bwMode="auto">
            <a:xfrm rot="2596123">
              <a:off x="993" y="136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0</a:t>
              </a:r>
            </a:p>
          </p:txBody>
        </p:sp>
        <p:sp>
          <p:nvSpPr>
            <p:cNvPr id="50285" name="Text Box 219"/>
            <p:cNvSpPr txBox="1">
              <a:spLocks noChangeArrowheads="1"/>
            </p:cNvSpPr>
            <p:nvPr/>
          </p:nvSpPr>
          <p:spPr bwMode="auto">
            <a:xfrm rot="2662213">
              <a:off x="131" y="215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0</a:t>
              </a:r>
            </a:p>
          </p:txBody>
        </p:sp>
      </p:grpSp>
      <p:sp>
        <p:nvSpPr>
          <p:cNvPr id="50293" name="Text Box 145"/>
          <p:cNvSpPr txBox="1">
            <a:spLocks noChangeArrowheads="1"/>
          </p:cNvSpPr>
          <p:nvPr/>
        </p:nvSpPr>
        <p:spPr bwMode="auto">
          <a:xfrm>
            <a:off x="384175" y="2355850"/>
            <a:ext cx="3792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labels are lengths of segments, except points o, o</a:t>
            </a:r>
            <a:r>
              <a:rPr lang="en-US" sz="1200">
                <a:ea typeface="Arial" pitchFamily="-105" charset="0"/>
                <a:cs typeface="Arial" pitchFamily="-105" charset="0"/>
              </a:rPr>
              <a:t>′</a:t>
            </a:r>
            <a:r>
              <a:rPr lang="en-US" sz="1200"/>
              <a:t>, o</a:t>
            </a:r>
            <a:r>
              <a:rPr lang="en-US" sz="1200">
                <a:ea typeface="Arial" pitchFamily="-105" charset="0"/>
                <a:cs typeface="Arial" pitchFamily="-105" charset="0"/>
              </a:rPr>
              <a:t>′′</a:t>
            </a:r>
          </a:p>
        </p:txBody>
      </p:sp>
      <p:sp>
        <p:nvSpPr>
          <p:cNvPr id="50295" name="Text Box 119"/>
          <p:cNvSpPr txBox="1">
            <a:spLocks noChangeArrowheads="1"/>
          </p:cNvSpPr>
          <p:nvPr/>
        </p:nvSpPr>
        <p:spPr bwMode="auto">
          <a:xfrm>
            <a:off x="7346950" y="32369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Q</a:t>
            </a:r>
          </a:p>
        </p:txBody>
      </p:sp>
      <p:sp>
        <p:nvSpPr>
          <p:cNvPr id="50296" name="Text Box 120"/>
          <p:cNvSpPr txBox="1">
            <a:spLocks noChangeArrowheads="1"/>
          </p:cNvSpPr>
          <p:nvPr/>
        </p:nvSpPr>
        <p:spPr bwMode="auto">
          <a:xfrm>
            <a:off x="7404100" y="57134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Z</a:t>
            </a:r>
          </a:p>
        </p:txBody>
      </p:sp>
      <p:pic>
        <p:nvPicPr>
          <p:cNvPr id="50277" name="Picture 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5" y="5891213"/>
            <a:ext cx="266700" cy="419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0278" name="Picture 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819775"/>
            <a:ext cx="266700" cy="419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0279" name="Picture 1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0" y="6343650"/>
            <a:ext cx="266700" cy="419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0280" name="Picture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1138" y="6348413"/>
            <a:ext cx="266700" cy="419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0281" name="Picture 1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8713" y="6310313"/>
            <a:ext cx="266700" cy="419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0286" name="Picture 1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3000" y="5480050"/>
            <a:ext cx="584200" cy="393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0287" name="Picture 1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03475" y="5010150"/>
            <a:ext cx="584200" cy="419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0222" name="Picture 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950" y="3724275"/>
            <a:ext cx="266700" cy="419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0223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9813" y="3638550"/>
            <a:ext cx="266700" cy="419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0224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7575" y="4224338"/>
            <a:ext cx="266700" cy="419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0225" name="Picture 4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1225" y="4233863"/>
            <a:ext cx="266700" cy="419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0226" name="Picture 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1650" y="4191000"/>
            <a:ext cx="266700" cy="419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0230" name="Picture 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46888" y="3365500"/>
            <a:ext cx="88900" cy="165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rial" pitchFamily="-105" charset="0"/>
                <a:cs typeface="Arial" pitchFamily="-105" charset="0"/>
              </a:rPr>
              <a:t>Chi-Squared </a:t>
            </a:r>
            <a:r>
              <a:rPr lang="el-GR">
                <a:ea typeface="Arial" pitchFamily="-105" charset="0"/>
                <a:cs typeface="Arial" pitchFamily="-105" charset="0"/>
              </a:rPr>
              <a:t>χ</a:t>
            </a:r>
            <a:r>
              <a:rPr lang="en-US" baseline="30000">
                <a:ea typeface="Arial" pitchFamily="-105" charset="0"/>
                <a:cs typeface="Arial" pitchFamily="-105" charset="0"/>
              </a:rPr>
              <a:t>2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 curves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 l="16902" t="18924" r="16373" b="5179"/>
          <a:stretch>
            <a:fillRect/>
          </a:stretch>
        </p:blipFill>
        <p:spPr bwMode="auto">
          <a:xfrm>
            <a:off x="266700" y="2981325"/>
            <a:ext cx="36099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193800" y="2366963"/>
            <a:ext cx="18573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Chi-Squared</a:t>
            </a:r>
            <a:br>
              <a:rPr lang="en-US" sz="1200"/>
            </a:br>
            <a:r>
              <a:rPr lang="en-US" sz="1200"/>
              <a:t>iso-p lines, plus y=0, x=1</a:t>
            </a:r>
          </a:p>
          <a:p>
            <a:r>
              <a:rPr lang="en-US" sz="1200"/>
              <a:t>d </a:t>
            </a:r>
            <a:r>
              <a:rPr lang="en-US" sz="1200">
                <a:ea typeface="Arial" pitchFamily="-105" charset="0"/>
                <a:cs typeface="Arial" pitchFamily="-105" charset="0"/>
              </a:rPr>
              <a:t>≤ p</a:t>
            </a:r>
            <a:endParaRPr lang="en-US" sz="1400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 rot="-3602635">
            <a:off x="2784475" y="3697288"/>
            <a:ext cx="96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q vs. Q(q)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 rot="-3460675">
            <a:off x="1841500" y="4554538"/>
            <a:ext cx="1158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pq vs. pQ(q)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>
            <a:off x="2924175" y="3962400"/>
            <a:ext cx="9525" cy="2409825"/>
          </a:xfrm>
          <a:prstGeom prst="line">
            <a:avLst/>
          </a:prstGeom>
          <a:noFill/>
          <a:ln w="38100" cap="rnd">
            <a:solidFill>
              <a:srgbClr val="33CCFF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H="1">
            <a:off x="504825" y="3952875"/>
            <a:ext cx="2428875" cy="0"/>
          </a:xfrm>
          <a:prstGeom prst="line">
            <a:avLst/>
          </a:prstGeom>
          <a:noFill/>
          <a:ln w="38100" cap="rnd">
            <a:solidFill>
              <a:srgbClr val="33CCFF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H="1">
            <a:off x="3781425" y="3114675"/>
            <a:ext cx="0" cy="3238500"/>
          </a:xfrm>
          <a:prstGeom prst="line">
            <a:avLst/>
          </a:prstGeom>
          <a:noFill/>
          <a:ln w="38100" cap="rnd">
            <a:solidFill>
              <a:srgbClr val="33CCFF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H="1">
            <a:off x="504825" y="3114675"/>
            <a:ext cx="3286125" cy="0"/>
          </a:xfrm>
          <a:prstGeom prst="line">
            <a:avLst/>
          </a:prstGeom>
          <a:noFill/>
          <a:ln w="38100" cap="rnd">
            <a:solidFill>
              <a:srgbClr val="33CCFF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736725" y="3700463"/>
            <a:ext cx="568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p=3/4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584450" y="3100388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p=1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860550" y="6583363"/>
            <a:ext cx="560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d=x-y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 rot="-5400000">
            <a:off x="-157956" y="4596606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D(x,y)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4314825" y="2390775"/>
            <a:ext cx="9525" cy="3981450"/>
          </a:xfrm>
          <a:prstGeom prst="line">
            <a:avLst/>
          </a:prstGeom>
          <a:noFill/>
          <a:ln w="38100" cap="rnd">
            <a:solidFill>
              <a:srgbClr val="33CCFF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H="1">
            <a:off x="514350" y="2400300"/>
            <a:ext cx="3790950" cy="9525"/>
          </a:xfrm>
          <a:prstGeom prst="line">
            <a:avLst/>
          </a:prstGeom>
          <a:noFill/>
          <a:ln w="38100" cap="rnd">
            <a:solidFill>
              <a:srgbClr val="33CCFF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0" name="Freeform 20"/>
          <p:cNvSpPr>
            <a:spLocks/>
          </p:cNvSpPr>
          <p:nvPr/>
        </p:nvSpPr>
        <p:spPr bwMode="auto">
          <a:xfrm>
            <a:off x="2705100" y="5200650"/>
            <a:ext cx="1609725" cy="527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0" y="324"/>
              </a:cxn>
              <a:cxn ang="0">
                <a:pos x="1014" y="48"/>
              </a:cxn>
            </a:cxnLst>
            <a:rect l="0" t="0" r="r" b="b"/>
            <a:pathLst>
              <a:path w="1014" h="332">
                <a:moveTo>
                  <a:pt x="0" y="0"/>
                </a:moveTo>
                <a:cubicBezTo>
                  <a:pt x="140" y="158"/>
                  <a:pt x="281" y="316"/>
                  <a:pt x="450" y="324"/>
                </a:cubicBezTo>
                <a:cubicBezTo>
                  <a:pt x="619" y="332"/>
                  <a:pt x="920" y="94"/>
                  <a:pt x="1014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2584365" y="1789201"/>
            <a:ext cx="862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Z same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84579" y="2481289"/>
            <a:ext cx="3343275" cy="3956050"/>
            <a:chOff x="0" y="2901950"/>
            <a:chExt cx="3343275" cy="3956050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/>
            <a:srcRect l="14355" t="11758" r="13260" b="6287"/>
            <a:stretch>
              <a:fillRect/>
            </a:stretch>
          </p:blipFill>
          <p:spPr bwMode="auto">
            <a:xfrm>
              <a:off x="0" y="2901950"/>
              <a:ext cx="3343275" cy="395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6"/>
            <p:cNvSpPr txBox="1">
              <a:spLocks noChangeAspect="1" noChangeArrowheads="1"/>
            </p:cNvSpPr>
            <p:nvPr/>
          </p:nvSpPr>
          <p:spPr bwMode="auto">
            <a:xfrm>
              <a:off x="528638" y="2901950"/>
              <a:ext cx="2546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E</a:t>
              </a:r>
              <a:r>
                <a:rPr lang="en-US" sz="1000" baseline="-25000"/>
                <a:t>us</a:t>
              </a:r>
              <a:r>
                <a:rPr lang="en-US" sz="1000"/>
                <a:t> surface, contour lines, and </a:t>
              </a:r>
              <a:r>
                <a:rPr lang="en-US" sz="1000" i="1"/>
                <a:t>x+y=c</a:t>
              </a:r>
              <a:r>
                <a:rPr lang="en-US" sz="1000"/>
                <a:t> lines</a:t>
              </a:r>
            </a:p>
          </p:txBody>
        </p:sp>
        <p:sp>
          <p:nvSpPr>
            <p:cNvPr id="23" name="Text Box 11"/>
            <p:cNvSpPr txBox="1">
              <a:spLocks noChangeAspect="1" noChangeArrowheads="1"/>
            </p:cNvSpPr>
            <p:nvPr/>
          </p:nvSpPr>
          <p:spPr bwMode="auto">
            <a:xfrm>
              <a:off x="2908300" y="6003925"/>
              <a:ext cx="247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y</a:t>
              </a:r>
            </a:p>
          </p:txBody>
        </p:sp>
        <p:sp>
          <p:nvSpPr>
            <p:cNvPr id="24" name="Text Box 12"/>
            <p:cNvSpPr txBox="1">
              <a:spLocks noChangeAspect="1" noChangeArrowheads="1"/>
            </p:cNvSpPr>
            <p:nvPr/>
          </p:nvSpPr>
          <p:spPr bwMode="auto">
            <a:xfrm>
              <a:off x="936625" y="6480175"/>
              <a:ext cx="247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403681" y="2192295"/>
            <a:ext cx="35473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Compare to Euclidean, function of </a:t>
            </a:r>
            <a:r>
              <a:rPr lang="en-US" sz="1000" dirty="0" err="1" smtClean="0"/>
              <a:t>d</a:t>
            </a:r>
            <a:r>
              <a:rPr lang="en-US" sz="1000" dirty="0" smtClean="0"/>
              <a:t> only, no </a:t>
            </a:r>
            <a:r>
              <a:rPr lang="en-US" sz="1000" dirty="0" err="1" smtClean="0"/>
              <a:t>p</a:t>
            </a:r>
            <a:r>
              <a:rPr lang="en-US" sz="1000" dirty="0" smtClean="0"/>
              <a:t> dependence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Jenson-Shannon </a:t>
            </a:r>
            <a:r>
              <a:rPr lang="en-US" sz="2400"/>
              <a:t>(same form as </a:t>
            </a:r>
            <a:r>
              <a:rPr lang="el-GR" sz="2400">
                <a:ea typeface="Arial" pitchFamily="-105" charset="0"/>
                <a:cs typeface="Arial" pitchFamily="-105" charset="0"/>
              </a:rPr>
              <a:t>χ</a:t>
            </a:r>
            <a:r>
              <a:rPr lang="en-US" sz="2400" baseline="30000">
                <a:ea typeface="Arial" pitchFamily="-105" charset="0"/>
                <a:cs typeface="Arial" pitchFamily="-105" charset="0"/>
              </a:rPr>
              <a:t>2</a:t>
            </a:r>
            <a:r>
              <a:rPr lang="en-US" sz="2400">
                <a:ea typeface="Arial" pitchFamily="-105" charset="0"/>
                <a:cs typeface="Arial" pitchFamily="-105" charset="0"/>
              </a:rPr>
              <a:t>)</a:t>
            </a:r>
            <a:endParaRPr lang="el-GR" sz="2400">
              <a:ea typeface="Arial" pitchFamily="-105" charset="0"/>
              <a:cs typeface="Arial" pitchFamily="-105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54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/>
              <a:t>Kullback-Leibler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measures entropy, information theoretic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non-symmetric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unbounded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Jenson-Shannon Fix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1800" dirty="0" err="1"/>
              <a:t>x</a:t>
            </a:r>
            <a:r>
              <a:rPr lang="en-US" sz="1800" dirty="0"/>
              <a:t>=0…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x</a:t>
            </a:r>
            <a:r>
              <a:rPr lang="en-US" sz="1800" dirty="0"/>
              <a:t>=</a:t>
            </a:r>
            <a:r>
              <a:rPr lang="en-US" sz="1800" dirty="0" err="1"/>
              <a:t>y</a:t>
            </a:r>
            <a:r>
              <a:rPr lang="en-US" sz="1800" dirty="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One of the terms can be negative, but JS ≥ 0, Unique Zero holds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 			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stronger,</a:t>
            </a:r>
            <a:r>
              <a:rPr lang="en-US" sz="1600" dirty="0" smtClean="0"/>
              <a:t> factor as </a:t>
            </a:r>
            <a:r>
              <a:rPr lang="en-US" sz="1600" dirty="0"/>
              <a:t>Chi-Squared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425" y="1949450"/>
            <a:ext cx="2722563" cy="777875"/>
          </a:xfrm>
          <a:prstGeom prst="rect">
            <a:avLst/>
          </a:prstGeom>
          <a:noFill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427163" y="4411663"/>
            <a:ext cx="4429125" cy="706437"/>
          </a:xfrm>
          <a:prstGeom prst="rect">
            <a:avLst/>
          </a:prstGeom>
          <a:noFill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68413" y="6015038"/>
            <a:ext cx="2047875" cy="298450"/>
          </a:xfrm>
          <a:prstGeom prst="rect">
            <a:avLst/>
          </a:prstGeom>
          <a:noFill/>
        </p:spPr>
      </p:pic>
      <p:pic>
        <p:nvPicPr>
          <p:cNvPr id="52231" name="Picture 6" descr="distance_propertie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2900" y="1270000"/>
            <a:ext cx="50006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4675188" y="5984875"/>
          <a:ext cx="3781425" cy="809625"/>
        </p:xfrm>
        <a:graphic>
          <a:graphicData uri="http://schemas.openxmlformats.org/presentationml/2006/ole">
            <p:oleObj spid="_x0000_s52232" name="Equation" r:id="rId8" imgW="2197100" imgH="4699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97800" y="4318000"/>
            <a:ext cx="74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Hellinger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21288"/>
          </a:xfrm>
        </p:spPr>
        <p:txBody>
          <a:bodyPr/>
          <a:lstStyle/>
          <a:p>
            <a:r>
              <a:rPr lang="en-US" dirty="0"/>
              <a:t>Hellinger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sz="1800" dirty="0"/>
              <a:t>H satisfies Triangle Inequality, H</a:t>
            </a:r>
            <a:r>
              <a:rPr lang="en-US" sz="1800" baseline="30000" dirty="0"/>
              <a:t>2</a:t>
            </a:r>
            <a:r>
              <a:rPr lang="en-US" sz="1800" dirty="0"/>
              <a:t> doesn’t</a:t>
            </a:r>
          </a:p>
          <a:p>
            <a:pPr lvl="1"/>
            <a:r>
              <a:rPr lang="en-US" sz="1800" dirty="0" err="1"/>
              <a:t>x</a:t>
            </a:r>
            <a:r>
              <a:rPr lang="en-US" sz="1800" dirty="0"/>
              <a:t>=0…</a:t>
            </a:r>
          </a:p>
          <a:p>
            <a:pPr lvl="1"/>
            <a:r>
              <a:rPr lang="en-US" sz="1800" dirty="0" err="1"/>
              <a:t>x</a:t>
            </a:r>
            <a:r>
              <a:rPr lang="en-US" sz="1800" dirty="0"/>
              <a:t>=</a:t>
            </a:r>
            <a:r>
              <a:rPr lang="en-US" sz="1800" dirty="0" err="1"/>
              <a:t>y</a:t>
            </a:r>
            <a:r>
              <a:rPr lang="en-US" sz="1800" dirty="0"/>
              <a:t>…</a:t>
            </a:r>
          </a:p>
          <a:p>
            <a:pPr lvl="1"/>
            <a:r>
              <a:rPr lang="en-US" sz="1800" dirty="0"/>
              <a:t> 			</a:t>
            </a:r>
          </a:p>
          <a:p>
            <a:pPr lvl="2"/>
            <a:r>
              <a:rPr lang="en-US" sz="1600" dirty="0"/>
              <a:t>F</a:t>
            </a:r>
            <a:r>
              <a:rPr lang="en-US" sz="1600" dirty="0" smtClean="0"/>
              <a:t>actor as </a:t>
            </a:r>
            <a:r>
              <a:rPr lang="en-US" sz="1600" dirty="0"/>
              <a:t>Chi-</a:t>
            </a:r>
            <a:r>
              <a:rPr lang="en-US" sz="1600" dirty="0" smtClean="0"/>
              <a:t>Squared, JS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Performs well for certain applications (</a:t>
            </a:r>
            <a:r>
              <a:rPr lang="en-US" sz="1800" dirty="0" err="1"/>
              <a:t>Kegelmeyer</a:t>
            </a:r>
            <a:r>
              <a:rPr lang="en-US" sz="1800" dirty="0"/>
              <a:t>, Robinson favorites)</a:t>
            </a:r>
          </a:p>
        </p:txBody>
      </p:sp>
      <p:pic>
        <p:nvPicPr>
          <p:cNvPr id="53252" name="Picture 6" descr="distance_properti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1270000"/>
            <a:ext cx="50006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336550" y="2136775"/>
          <a:ext cx="3619500" cy="650875"/>
        </p:xfrm>
        <a:graphic>
          <a:graphicData uri="http://schemas.openxmlformats.org/presentationml/2006/ole">
            <p:oleObj spid="_x0000_s53253" name="Equation" r:id="rId4" imgW="2400300" imgH="431800" progId="Equation.3">
              <p:embed/>
            </p:oleObj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1247775" y="4321175"/>
          <a:ext cx="2197100" cy="334963"/>
        </p:xfrm>
        <a:graphic>
          <a:graphicData uri="http://schemas.openxmlformats.org/presentationml/2006/ole">
            <p:oleObj spid="_x0000_s53254" name="Equation" r:id="rId5" imgW="1498320" imgH="228600" progId="Equation.3">
              <p:embed/>
            </p:oleObj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1484313" y="5070475"/>
          <a:ext cx="3762375" cy="809625"/>
        </p:xfrm>
        <a:graphic>
          <a:graphicData uri="http://schemas.openxmlformats.org/presentationml/2006/ole">
            <p:oleObj spid="_x0000_s53255" name="Equation" r:id="rId6" imgW="2184400" imgH="469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94" name="Picture 10"/>
          <p:cNvPicPr>
            <a:picLocks noChangeAspect="1" noChangeArrowheads="1"/>
          </p:cNvPicPr>
          <p:nvPr/>
        </p:nvPicPr>
        <p:blipFill>
          <a:blip r:embed="rId2"/>
          <a:srcRect l="19753" t="9422" r="9088" b="6879"/>
          <a:stretch>
            <a:fillRect/>
          </a:stretch>
        </p:blipFill>
        <p:spPr bwMode="auto">
          <a:xfrm>
            <a:off x="125413" y="365125"/>
            <a:ext cx="31178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1325" y="1160463"/>
            <a:ext cx="1295400" cy="1143000"/>
          </a:xfrm>
        </p:spPr>
        <p:txBody>
          <a:bodyPr/>
          <a:lstStyle/>
          <a:p>
            <a:r>
              <a:rPr lang="en-US"/>
              <a:t>H</a:t>
            </a:r>
            <a:endParaRPr lang="en-US" baseline="30000"/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5146675" y="2857500"/>
            <a:ext cx="3997325" cy="3971925"/>
            <a:chOff x="2822" y="1818"/>
            <a:chExt cx="2518" cy="2502"/>
          </a:xfrm>
        </p:grpSpPr>
        <p:pic>
          <p:nvPicPr>
            <p:cNvPr id="54277" name="Picture 13"/>
            <p:cNvPicPr>
              <a:picLocks noChangeAspect="1" noChangeArrowheads="1"/>
            </p:cNvPicPr>
            <p:nvPr/>
          </p:nvPicPr>
          <p:blipFill>
            <a:blip r:embed="rId3"/>
            <a:srcRect l="15198" t="15109" r="13805" b="7042"/>
            <a:stretch>
              <a:fillRect/>
            </a:stretch>
          </p:blipFill>
          <p:spPr bwMode="auto">
            <a:xfrm>
              <a:off x="2822" y="1818"/>
              <a:ext cx="2518" cy="2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78" name="Text Box 12"/>
            <p:cNvSpPr txBox="1">
              <a:spLocks noChangeAspect="1" noChangeArrowheads="1"/>
            </p:cNvSpPr>
            <p:nvPr/>
          </p:nvSpPr>
          <p:spPr bwMode="auto">
            <a:xfrm>
              <a:off x="2986" y="1869"/>
              <a:ext cx="21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chemeClr val="accent2"/>
                  </a:solidFill>
                </a:rPr>
                <a:t>H</a:t>
              </a:r>
              <a:r>
                <a:rPr lang="en-US" sz="1000" baseline="-25000">
                  <a:solidFill>
                    <a:schemeClr val="accent2"/>
                  </a:solidFill>
                </a:rPr>
                <a:t>s</a:t>
              </a:r>
              <a:r>
                <a:rPr lang="en-US" sz="1000" baseline="30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chemeClr val="accent2"/>
                  </a:solidFill>
                </a:rPr>
                <a:t>(blue)</a:t>
              </a:r>
              <a:r>
                <a:rPr lang="en-US" sz="1000"/>
                <a:t> and </a:t>
              </a:r>
              <a:r>
                <a:rPr lang="en-US" sz="1000">
                  <a:solidFill>
                    <a:srgbClr val="FF0066"/>
                  </a:solidFill>
                </a:rPr>
                <a:t>JS</a:t>
              </a:r>
              <a:r>
                <a:rPr lang="en-US" sz="1000" baseline="-25000">
                  <a:solidFill>
                    <a:srgbClr val="FF0066"/>
                  </a:solidFill>
                </a:rPr>
                <a:t>s</a:t>
              </a:r>
              <a:r>
                <a:rPr lang="en-US" sz="1000">
                  <a:solidFill>
                    <a:srgbClr val="FF0066"/>
                  </a:solidFill>
                </a:rPr>
                <a:t>(red)</a:t>
              </a:r>
              <a:r>
                <a:rPr lang="en-US" sz="1000"/>
                <a:t> vs. </a:t>
              </a:r>
              <a:r>
                <a:rPr lang="en-US" sz="1000" i="1"/>
                <a:t>(x-y)</a:t>
              </a:r>
              <a:r>
                <a:rPr lang="en-US" sz="1000"/>
                <a:t> for </a:t>
              </a:r>
              <a:r>
                <a:rPr lang="en-US" sz="1000" i="1"/>
                <a:t>(x+y)=c</a:t>
              </a:r>
              <a:r>
                <a:rPr lang="en-US" sz="1000"/>
                <a:t>, </a:t>
              </a:r>
              <a:r>
                <a:rPr lang="en-US" sz="1000" i="1"/>
                <a:t>x=1</a:t>
              </a:r>
              <a:r>
                <a:rPr lang="en-US" sz="1000"/>
                <a:t> or </a:t>
              </a:r>
              <a:r>
                <a:rPr lang="en-US" sz="1000" i="1"/>
                <a:t>y=0</a:t>
              </a:r>
              <a:endParaRPr lang="el-GR" sz="1000" i="1"/>
            </a:p>
          </p:txBody>
        </p:sp>
        <p:sp>
          <p:nvSpPr>
            <p:cNvPr id="54279" name="Text Box 14"/>
            <p:cNvSpPr txBox="1">
              <a:spLocks noChangeAspect="1" noChangeArrowheads="1"/>
            </p:cNvSpPr>
            <p:nvPr/>
          </p:nvSpPr>
          <p:spPr bwMode="auto">
            <a:xfrm rot="-1886579">
              <a:off x="4324" y="2175"/>
              <a:ext cx="2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chemeClr val="accent2"/>
                  </a:solidFill>
                </a:rPr>
                <a:t>y=0</a:t>
              </a:r>
              <a:endParaRPr lang="en-US" sz="1000">
                <a:solidFill>
                  <a:schemeClr val="accent2"/>
                </a:solidFill>
              </a:endParaRPr>
            </a:p>
          </p:txBody>
        </p:sp>
        <p:sp>
          <p:nvSpPr>
            <p:cNvPr id="54280" name="Text Box 15"/>
            <p:cNvSpPr txBox="1">
              <a:spLocks noChangeAspect="1" noChangeArrowheads="1"/>
            </p:cNvSpPr>
            <p:nvPr/>
          </p:nvSpPr>
          <p:spPr bwMode="auto">
            <a:xfrm rot="-3033709">
              <a:off x="4856" y="2734"/>
              <a:ext cx="2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chemeClr val="accent2"/>
                  </a:solidFill>
                </a:rPr>
                <a:t>x</a:t>
              </a:r>
              <a:r>
                <a:rPr lang="en-US" sz="1000" i="1">
                  <a:solidFill>
                    <a:schemeClr val="accent2"/>
                  </a:solidFill>
                </a:rPr>
                <a:t>=1</a:t>
              </a:r>
            </a:p>
          </p:txBody>
        </p:sp>
        <p:sp>
          <p:nvSpPr>
            <p:cNvPr id="54281" name="Text Box 16"/>
            <p:cNvSpPr txBox="1">
              <a:spLocks noChangeAspect="1" noChangeArrowheads="1"/>
            </p:cNvSpPr>
            <p:nvPr/>
          </p:nvSpPr>
          <p:spPr bwMode="auto">
            <a:xfrm rot="-2865991">
              <a:off x="4726" y="2133"/>
              <a:ext cx="2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0000"/>
                  </a:solidFill>
                </a:rPr>
                <a:t>y=0</a:t>
              </a:r>
              <a:endParaRPr lang="en-US" sz="1000">
                <a:solidFill>
                  <a:srgbClr val="FF0000"/>
                </a:solidFill>
              </a:endParaRPr>
            </a:p>
          </p:txBody>
        </p:sp>
        <p:sp>
          <p:nvSpPr>
            <p:cNvPr id="54282" name="Text Box 17"/>
            <p:cNvSpPr txBox="1">
              <a:spLocks noChangeAspect="1" noChangeArrowheads="1"/>
            </p:cNvSpPr>
            <p:nvPr/>
          </p:nvSpPr>
          <p:spPr bwMode="auto">
            <a:xfrm rot="-4144154">
              <a:off x="4894" y="2918"/>
              <a:ext cx="2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0000"/>
                  </a:solidFill>
                </a:rPr>
                <a:t>x=1</a:t>
              </a:r>
              <a:endParaRPr lang="en-US" sz="1000">
                <a:solidFill>
                  <a:srgbClr val="FF0000"/>
                </a:solidFill>
              </a:endParaRPr>
            </a:p>
          </p:txBody>
        </p:sp>
        <p:sp>
          <p:nvSpPr>
            <p:cNvPr id="54283" name="Text Box 18"/>
            <p:cNvSpPr txBox="1">
              <a:spLocks noChangeAspect="1" noChangeArrowheads="1"/>
            </p:cNvSpPr>
            <p:nvPr/>
          </p:nvSpPr>
          <p:spPr bwMode="auto">
            <a:xfrm rot="-3594303">
              <a:off x="3030" y="3579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x+y=1/4</a:t>
              </a:r>
            </a:p>
          </p:txBody>
        </p:sp>
        <p:sp>
          <p:nvSpPr>
            <p:cNvPr id="54284" name="Text Box 19"/>
            <p:cNvSpPr txBox="1">
              <a:spLocks noChangeAspect="1" noChangeArrowheads="1"/>
            </p:cNvSpPr>
            <p:nvPr/>
          </p:nvSpPr>
          <p:spPr bwMode="auto">
            <a:xfrm rot="-3524819">
              <a:off x="3636" y="3028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x+y=1/2</a:t>
              </a:r>
            </a:p>
          </p:txBody>
        </p:sp>
        <p:sp>
          <p:nvSpPr>
            <p:cNvPr id="54285" name="Text Box 20"/>
            <p:cNvSpPr txBox="1">
              <a:spLocks noChangeAspect="1" noChangeArrowheads="1"/>
            </p:cNvSpPr>
            <p:nvPr/>
          </p:nvSpPr>
          <p:spPr bwMode="auto">
            <a:xfrm rot="-3537448">
              <a:off x="4224" y="2608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x+y=3/4</a:t>
              </a:r>
            </a:p>
          </p:txBody>
        </p:sp>
        <p:sp>
          <p:nvSpPr>
            <p:cNvPr id="54286" name="Text Box 21"/>
            <p:cNvSpPr txBox="1">
              <a:spLocks noChangeAspect="1" noChangeArrowheads="1"/>
            </p:cNvSpPr>
            <p:nvPr/>
          </p:nvSpPr>
          <p:spPr bwMode="auto">
            <a:xfrm rot="-3180727">
              <a:off x="4663" y="2526"/>
              <a:ext cx="3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x+y=1</a:t>
              </a:r>
            </a:p>
          </p:txBody>
        </p:sp>
        <p:sp>
          <p:nvSpPr>
            <p:cNvPr id="54287" name="Text Box 22"/>
            <p:cNvSpPr txBox="1">
              <a:spLocks noChangeAspect="1" noChangeArrowheads="1"/>
            </p:cNvSpPr>
            <p:nvPr/>
          </p:nvSpPr>
          <p:spPr bwMode="auto">
            <a:xfrm rot="-1992954">
              <a:off x="4255" y="3075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x+y=5/4</a:t>
              </a:r>
            </a:p>
          </p:txBody>
        </p:sp>
        <p:sp>
          <p:nvSpPr>
            <p:cNvPr id="54288" name="Text Box 23"/>
            <p:cNvSpPr txBox="1">
              <a:spLocks noChangeAspect="1" noChangeArrowheads="1"/>
            </p:cNvSpPr>
            <p:nvPr/>
          </p:nvSpPr>
          <p:spPr bwMode="auto">
            <a:xfrm rot="-1906624">
              <a:off x="3805" y="3591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x+y=3/2</a:t>
              </a:r>
            </a:p>
          </p:txBody>
        </p:sp>
        <p:sp>
          <p:nvSpPr>
            <p:cNvPr id="54289" name="Text Box 24"/>
            <p:cNvSpPr txBox="1">
              <a:spLocks noChangeAspect="1" noChangeArrowheads="1"/>
            </p:cNvSpPr>
            <p:nvPr/>
          </p:nvSpPr>
          <p:spPr bwMode="auto">
            <a:xfrm rot="-1683508">
              <a:off x="3205" y="3945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x+y=7/4</a:t>
              </a:r>
            </a:p>
          </p:txBody>
        </p:sp>
        <p:sp>
          <p:nvSpPr>
            <p:cNvPr id="54290" name="Text Box 25"/>
            <p:cNvSpPr txBox="1">
              <a:spLocks noChangeAspect="1" noChangeArrowheads="1"/>
            </p:cNvSpPr>
            <p:nvPr/>
          </p:nvSpPr>
          <p:spPr bwMode="auto">
            <a:xfrm rot="-2939972">
              <a:off x="4381" y="3342"/>
              <a:ext cx="3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0000"/>
                  </a:solidFill>
                </a:rPr>
                <a:t>x+y=1</a:t>
              </a:r>
            </a:p>
          </p:txBody>
        </p:sp>
        <p:sp>
          <p:nvSpPr>
            <p:cNvPr id="54291" name="Text Box 26"/>
            <p:cNvSpPr txBox="1">
              <a:spLocks noChangeAspect="1" noChangeArrowheads="1"/>
            </p:cNvSpPr>
            <p:nvPr/>
          </p:nvSpPr>
          <p:spPr bwMode="auto">
            <a:xfrm rot="-1402776">
              <a:off x="3739" y="3995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0000"/>
                  </a:solidFill>
                </a:rPr>
                <a:t>x+y=3/2</a:t>
              </a:r>
            </a:p>
          </p:txBody>
        </p:sp>
        <p:sp>
          <p:nvSpPr>
            <p:cNvPr id="54292" name="Text Box 27"/>
            <p:cNvSpPr txBox="1">
              <a:spLocks noChangeAspect="1" noChangeArrowheads="1"/>
            </p:cNvSpPr>
            <p:nvPr/>
          </p:nvSpPr>
          <p:spPr bwMode="auto">
            <a:xfrm rot="-2521551">
              <a:off x="3463" y="3851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0000"/>
                  </a:solidFill>
                </a:rPr>
                <a:t>x+y=1/2</a:t>
              </a:r>
            </a:p>
          </p:txBody>
        </p:sp>
        <p:sp>
          <p:nvSpPr>
            <p:cNvPr id="54293" name="Text Box 33"/>
            <p:cNvSpPr txBox="1">
              <a:spLocks noChangeAspect="1" noChangeArrowheads="1"/>
            </p:cNvSpPr>
            <p:nvPr/>
          </p:nvSpPr>
          <p:spPr bwMode="auto">
            <a:xfrm>
              <a:off x="3992" y="4064"/>
              <a:ext cx="2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(x-y)</a:t>
              </a:r>
            </a:p>
          </p:txBody>
        </p:sp>
      </p:grpSp>
      <p:sp>
        <p:nvSpPr>
          <p:cNvPr id="54295" name="Text Box 6"/>
          <p:cNvSpPr txBox="1">
            <a:spLocks noChangeAspect="1" noChangeArrowheads="1"/>
          </p:cNvSpPr>
          <p:nvPr/>
        </p:nvSpPr>
        <p:spPr bwMode="auto">
          <a:xfrm>
            <a:off x="71438" y="63500"/>
            <a:ext cx="3433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H</a:t>
            </a:r>
            <a:r>
              <a:rPr lang="en-US" sz="1400" baseline="-25000"/>
              <a:t>s</a:t>
            </a:r>
            <a:r>
              <a:rPr lang="en-US" sz="1400"/>
              <a:t> surface, contour lines, and </a:t>
            </a:r>
            <a:r>
              <a:rPr lang="en-US" sz="1400" i="1"/>
              <a:t>x+y=c</a:t>
            </a:r>
            <a:r>
              <a:rPr lang="en-US" sz="1400"/>
              <a:t> lines</a:t>
            </a:r>
          </a:p>
        </p:txBody>
      </p:sp>
      <p:sp>
        <p:nvSpPr>
          <p:cNvPr id="54296" name="Text Box 34"/>
          <p:cNvSpPr txBox="1">
            <a:spLocks noChangeAspect="1" noChangeArrowheads="1"/>
          </p:cNvSpPr>
          <p:nvPr/>
        </p:nvSpPr>
        <p:spPr bwMode="auto">
          <a:xfrm>
            <a:off x="2355850" y="2765425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y</a:t>
            </a:r>
          </a:p>
        </p:txBody>
      </p:sp>
      <p:sp>
        <p:nvSpPr>
          <p:cNvPr id="54297" name="Text Box 35"/>
          <p:cNvSpPr txBox="1">
            <a:spLocks noChangeAspect="1" noChangeArrowheads="1"/>
          </p:cNvSpPr>
          <p:nvPr/>
        </p:nvSpPr>
        <p:spPr bwMode="auto">
          <a:xfrm>
            <a:off x="1270000" y="5518150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x</a:t>
            </a:r>
          </a:p>
        </p:txBody>
      </p:sp>
      <p:pic>
        <p:nvPicPr>
          <p:cNvPr id="54299" name="Picture 5"/>
          <p:cNvPicPr>
            <a:picLocks noChangeAspect="1" noChangeArrowheads="1"/>
          </p:cNvPicPr>
          <p:nvPr/>
        </p:nvPicPr>
        <p:blipFill>
          <a:blip r:embed="rId4"/>
          <a:srcRect l="19293" t="11661" r="17374" b="6125"/>
          <a:stretch>
            <a:fillRect/>
          </a:stretch>
        </p:blipFill>
        <p:spPr bwMode="auto">
          <a:xfrm>
            <a:off x="152400" y="3552825"/>
            <a:ext cx="285273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0" name="Text Box 6"/>
          <p:cNvSpPr txBox="1">
            <a:spLocks noChangeAspect="1" noChangeArrowheads="1"/>
          </p:cNvSpPr>
          <p:nvPr/>
        </p:nvSpPr>
        <p:spPr bwMode="auto">
          <a:xfrm>
            <a:off x="100013" y="3443288"/>
            <a:ext cx="379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C</a:t>
            </a:r>
            <a:r>
              <a:rPr lang="en-US" sz="1400" baseline="-25000">
                <a:ea typeface="Arial" pitchFamily="-105" charset="0"/>
                <a:cs typeface="Arial" pitchFamily="-105" charset="0"/>
              </a:rPr>
              <a:t>√</a:t>
            </a:r>
            <a:r>
              <a:rPr lang="en-US" sz="1400"/>
              <a:t>=H</a:t>
            </a:r>
            <a:r>
              <a:rPr lang="en-US" sz="1400" baseline="-25000"/>
              <a:t>s</a:t>
            </a:r>
            <a:r>
              <a:rPr lang="en-US" sz="1400" baseline="30000"/>
              <a:t>2</a:t>
            </a:r>
            <a:r>
              <a:rPr lang="en-US" sz="1400"/>
              <a:t> surface, contour lines, and </a:t>
            </a:r>
            <a:r>
              <a:rPr lang="en-US" sz="1400" i="1"/>
              <a:t>x+y=c</a:t>
            </a:r>
            <a:r>
              <a:rPr lang="en-US" sz="1400"/>
              <a:t> lines</a:t>
            </a:r>
          </a:p>
        </p:txBody>
      </p:sp>
      <p:sp>
        <p:nvSpPr>
          <p:cNvPr id="54301" name="Text Box 16"/>
          <p:cNvSpPr txBox="1">
            <a:spLocks noChangeAspect="1" noChangeArrowheads="1"/>
          </p:cNvSpPr>
          <p:nvPr/>
        </p:nvSpPr>
        <p:spPr bwMode="auto">
          <a:xfrm>
            <a:off x="2667000" y="6173788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y</a:t>
            </a:r>
          </a:p>
        </p:txBody>
      </p:sp>
      <p:sp>
        <p:nvSpPr>
          <p:cNvPr id="54302" name="Text Box 17"/>
          <p:cNvSpPr txBox="1">
            <a:spLocks noChangeAspect="1" noChangeArrowheads="1"/>
          </p:cNvSpPr>
          <p:nvPr/>
        </p:nvSpPr>
        <p:spPr bwMode="auto">
          <a:xfrm>
            <a:off x="1039813" y="6524625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x</a:t>
            </a: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2905125" y="4503738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H</a:t>
            </a:r>
            <a:r>
              <a:rPr lang="en-US" sz="4400" baseline="30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54304" name="Text Box 34"/>
          <p:cNvSpPr txBox="1">
            <a:spLocks noChangeAspect="1" noChangeArrowheads="1"/>
          </p:cNvSpPr>
          <p:nvPr/>
        </p:nvSpPr>
        <p:spPr bwMode="auto">
          <a:xfrm>
            <a:off x="660400" y="3060700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x</a:t>
            </a:r>
          </a:p>
        </p:txBody>
      </p:sp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5972175" y="2008188"/>
            <a:ext cx="2343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H</a:t>
            </a:r>
            <a:r>
              <a:rPr lang="en-US" sz="4000">
                <a:solidFill>
                  <a:schemeClr val="tx2"/>
                </a:solidFill>
              </a:rPr>
              <a:t> and </a:t>
            </a:r>
            <a:r>
              <a:rPr lang="en-US" sz="4000">
                <a:solidFill>
                  <a:srgbClr val="CC3300"/>
                </a:solidFill>
              </a:rPr>
              <a:t>JS</a:t>
            </a:r>
            <a:endParaRPr lang="en-US" sz="4000" baseline="30000">
              <a:solidFill>
                <a:srgbClr val="CC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59500" y="927100"/>
            <a:ext cx="74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Preview Summary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204788" y="1311275"/>
            <a:ext cx="3594100" cy="3411538"/>
            <a:chOff x="204788" y="1311275"/>
            <a:chExt cx="3594100" cy="3411538"/>
          </a:xfrm>
        </p:grpSpPr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346075" y="2628900"/>
            <a:ext cx="2506663" cy="406400"/>
          </p:xfrm>
          <a:graphic>
            <a:graphicData uri="http://schemas.openxmlformats.org/presentationml/2006/ole">
              <p:oleObj spid="_x0000_s125954" name="Equation" r:id="rId3" imgW="1257300" imgH="203200" progId="Equation.3">
                <p:embed/>
              </p:oleObj>
            </a:graphicData>
          </a:graphic>
        </p:graphicFrame>
        <p:graphicFrame>
          <p:nvGraphicFramePr>
            <p:cNvPr id="92" name="Object 3"/>
            <p:cNvGraphicFramePr>
              <a:graphicFrameLocks noChangeAspect="1"/>
            </p:cNvGraphicFramePr>
            <p:nvPr/>
          </p:nvGraphicFramePr>
          <p:xfrm>
            <a:off x="3103563" y="1931987"/>
            <a:ext cx="406400" cy="457200"/>
          </p:xfrm>
          <a:graphic>
            <a:graphicData uri="http://schemas.openxmlformats.org/presentationml/2006/ole">
              <p:oleObj spid="_x0000_s125955" name="Equation" r:id="rId4" imgW="203040" imgH="228600" progId="Equation.3">
                <p:embed/>
              </p:oleObj>
            </a:graphicData>
          </a:graphic>
        </p:graphicFrame>
        <p:graphicFrame>
          <p:nvGraphicFramePr>
            <p:cNvPr id="93" name="Object 4"/>
            <p:cNvGraphicFramePr>
              <a:graphicFrameLocks noChangeAspect="1"/>
            </p:cNvGraphicFramePr>
            <p:nvPr/>
          </p:nvGraphicFramePr>
          <p:xfrm>
            <a:off x="2462213" y="1903412"/>
            <a:ext cx="533400" cy="533400"/>
          </p:xfrm>
          <a:graphic>
            <a:graphicData uri="http://schemas.openxmlformats.org/presentationml/2006/ole">
              <p:oleObj spid="_x0000_s125956" name="Equation" r:id="rId5" imgW="266400" imgH="266400" progId="Equation.3">
                <p:embed/>
              </p:oleObj>
            </a:graphicData>
          </a:graphic>
        </p:graphicFrame>
        <p:graphicFrame>
          <p:nvGraphicFramePr>
            <p:cNvPr id="94" name="Object 5"/>
            <p:cNvGraphicFramePr>
              <a:graphicFrameLocks noChangeAspect="1"/>
            </p:cNvGraphicFramePr>
            <p:nvPr/>
          </p:nvGraphicFramePr>
          <p:xfrm>
            <a:off x="3073401" y="2581275"/>
            <a:ext cx="438150" cy="490537"/>
          </p:xfrm>
          <a:graphic>
            <a:graphicData uri="http://schemas.openxmlformats.org/presentationml/2006/ole">
              <p:oleObj spid="_x0000_s125957" name="Equation" r:id="rId6" imgW="215640" imgH="241200" progId="Equation.3">
                <p:embed/>
              </p:oleObj>
            </a:graphicData>
          </a:graphic>
        </p:graphicFrame>
        <p:graphicFrame>
          <p:nvGraphicFramePr>
            <p:cNvPr id="95" name="Object 6"/>
            <p:cNvGraphicFramePr>
              <a:graphicFrameLocks noChangeAspect="1"/>
            </p:cNvGraphicFramePr>
            <p:nvPr/>
          </p:nvGraphicFramePr>
          <p:xfrm>
            <a:off x="2408238" y="3405188"/>
            <a:ext cx="457200" cy="457200"/>
          </p:xfrm>
          <a:graphic>
            <a:graphicData uri="http://schemas.openxmlformats.org/presentationml/2006/ole">
              <p:oleObj spid="_x0000_s125958" name="Equation" r:id="rId7" imgW="228600" imgH="228600" progId="Equation.3">
                <p:embed/>
              </p:oleObj>
            </a:graphicData>
          </a:graphic>
        </p:graphicFrame>
        <p:graphicFrame>
          <p:nvGraphicFramePr>
            <p:cNvPr id="96" name="Object 7"/>
            <p:cNvGraphicFramePr>
              <a:graphicFrameLocks noChangeAspect="1"/>
            </p:cNvGraphicFramePr>
            <p:nvPr/>
          </p:nvGraphicFramePr>
          <p:xfrm>
            <a:off x="3065463" y="3386138"/>
            <a:ext cx="381000" cy="457200"/>
          </p:xfrm>
          <a:graphic>
            <a:graphicData uri="http://schemas.openxmlformats.org/presentationml/2006/ole">
              <p:oleObj spid="_x0000_s125959" name="Equation" r:id="rId8" imgW="190440" imgH="228600" progId="Equation.3">
                <p:embed/>
              </p:oleObj>
            </a:graphicData>
          </a:graphic>
        </p:graphicFrame>
        <p:graphicFrame>
          <p:nvGraphicFramePr>
            <p:cNvPr id="97" name="Object 8"/>
            <p:cNvGraphicFramePr>
              <a:graphicFrameLocks noChangeAspect="1"/>
            </p:cNvGraphicFramePr>
            <p:nvPr/>
          </p:nvGraphicFramePr>
          <p:xfrm>
            <a:off x="2414588" y="4160838"/>
            <a:ext cx="609600" cy="533400"/>
          </p:xfrm>
          <a:graphic>
            <a:graphicData uri="http://schemas.openxmlformats.org/presentationml/2006/ole">
              <p:oleObj spid="_x0000_s125960" name="Equation" r:id="rId9" imgW="304560" imgH="266400" progId="Equation.3">
                <p:embed/>
              </p:oleObj>
            </a:graphicData>
          </a:graphic>
        </p:graphicFrame>
        <p:graphicFrame>
          <p:nvGraphicFramePr>
            <p:cNvPr id="98" name="Object 9"/>
            <p:cNvGraphicFramePr>
              <a:graphicFrameLocks noChangeAspect="1"/>
            </p:cNvGraphicFramePr>
            <p:nvPr/>
          </p:nvGraphicFramePr>
          <p:xfrm>
            <a:off x="3065463" y="4170363"/>
            <a:ext cx="482600" cy="457200"/>
          </p:xfrm>
          <a:graphic>
            <a:graphicData uri="http://schemas.openxmlformats.org/presentationml/2006/ole">
              <p:oleObj spid="_x0000_s125961" name="Equation" r:id="rId10" imgW="241200" imgH="228600" progId="Equation.3">
                <p:embed/>
              </p:oleObj>
            </a:graphicData>
          </a:graphic>
        </p:graphicFrame>
        <p:sp>
          <p:nvSpPr>
            <p:cNvPr id="99" name="Rectangle 40"/>
            <p:cNvSpPr>
              <a:spLocks noChangeArrowheads="1"/>
            </p:cNvSpPr>
            <p:nvPr/>
          </p:nvSpPr>
          <p:spPr bwMode="auto">
            <a:xfrm>
              <a:off x="2262188" y="1893887"/>
              <a:ext cx="1466850" cy="28289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41"/>
            <p:cNvSpPr>
              <a:spLocks noChangeShapeType="1"/>
            </p:cNvSpPr>
            <p:nvPr/>
          </p:nvSpPr>
          <p:spPr bwMode="auto">
            <a:xfrm>
              <a:off x="2259013" y="1979612"/>
              <a:ext cx="146843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42"/>
            <p:cNvSpPr>
              <a:spLocks noChangeArrowheads="1"/>
            </p:cNvSpPr>
            <p:nvPr/>
          </p:nvSpPr>
          <p:spPr bwMode="auto">
            <a:xfrm>
              <a:off x="204788" y="2541587"/>
              <a:ext cx="2752725" cy="542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43"/>
            <p:cNvSpPr>
              <a:spLocks noChangeShapeType="1"/>
            </p:cNvSpPr>
            <p:nvPr/>
          </p:nvSpPr>
          <p:spPr bwMode="auto">
            <a:xfrm flipV="1">
              <a:off x="204788" y="2617787"/>
              <a:ext cx="27559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9"/>
            <p:cNvGrpSpPr>
              <a:grpSpLocks noChangeAspect="1"/>
            </p:cNvGrpSpPr>
            <p:nvPr/>
          </p:nvGrpSpPr>
          <p:grpSpPr bwMode="auto">
            <a:xfrm>
              <a:off x="2333608" y="3036900"/>
              <a:ext cx="529156" cy="417514"/>
              <a:chOff x="2346" y="2262"/>
              <a:chExt cx="251" cy="198"/>
            </a:xfrm>
          </p:grpSpPr>
          <p:graphicFrame>
            <p:nvGraphicFramePr>
              <p:cNvPr id="121" name="Object 10"/>
              <p:cNvGraphicFramePr>
                <a:graphicFrameLocks noChangeAspect="1"/>
              </p:cNvGraphicFramePr>
              <p:nvPr/>
            </p:nvGraphicFramePr>
            <p:xfrm>
              <a:off x="2346" y="2290"/>
              <a:ext cx="120" cy="136"/>
            </p:xfrm>
            <a:graphic>
              <a:graphicData uri="http://schemas.openxmlformats.org/presentationml/2006/ole">
                <p:oleObj spid="_x0000_s125962" name="Equation" r:id="rId11" imgW="190440" imgH="215640" progId="Equation.3">
                  <p:embed/>
                </p:oleObj>
              </a:graphicData>
            </a:graphic>
          </p:graphicFrame>
          <p:sp>
            <p:nvSpPr>
              <p:cNvPr id="122" name="Line 13"/>
              <p:cNvSpPr>
                <a:spLocks noChangeAspect="1" noChangeShapeType="1"/>
              </p:cNvSpPr>
              <p:nvPr/>
            </p:nvSpPr>
            <p:spPr bwMode="auto">
              <a:xfrm>
                <a:off x="2478" y="2262"/>
                <a:ext cx="0" cy="1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Text Box 14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467" y="2311"/>
                <a:ext cx="129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ea typeface="Arial" pitchFamily="-105" charset="0"/>
                    <a:cs typeface="Arial" pitchFamily="-105" charset="0"/>
                  </a:rPr>
                  <a:t>≥</a:t>
                </a:r>
              </a:p>
            </p:txBody>
          </p:sp>
        </p:grpSp>
        <p:graphicFrame>
          <p:nvGraphicFramePr>
            <p:cNvPr id="104" name="Object 11"/>
            <p:cNvGraphicFramePr>
              <a:graphicFrameLocks noChangeAspect="1"/>
            </p:cNvGraphicFramePr>
            <p:nvPr/>
          </p:nvGraphicFramePr>
          <p:xfrm>
            <a:off x="2071688" y="3867151"/>
            <a:ext cx="557213" cy="236537"/>
          </p:xfrm>
          <a:graphic>
            <a:graphicData uri="http://schemas.openxmlformats.org/presentationml/2006/ole">
              <p:oleObj spid="_x0000_s125963" name="Equation" r:id="rId12" imgW="419040" imgH="177480" progId="Equation.3">
                <p:embed/>
              </p:oleObj>
            </a:graphicData>
          </a:graphic>
        </p:graphicFrame>
        <p:sp>
          <p:nvSpPr>
            <p:cNvPr id="105" name="Line 27"/>
            <p:cNvSpPr>
              <a:spLocks noChangeAspect="1" noChangeShapeType="1"/>
            </p:cNvSpPr>
            <p:nvPr/>
          </p:nvSpPr>
          <p:spPr bwMode="auto">
            <a:xfrm>
              <a:off x="2606676" y="3792538"/>
              <a:ext cx="0" cy="417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 Box 28"/>
            <p:cNvSpPr txBox="1">
              <a:spLocks noChangeAspect="1" noChangeArrowheads="1"/>
            </p:cNvSpPr>
            <p:nvPr/>
          </p:nvSpPr>
          <p:spPr bwMode="auto">
            <a:xfrm rot="16200000">
              <a:off x="2542382" y="3863182"/>
              <a:ext cx="273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ea typeface="Arial" pitchFamily="-105" charset="0"/>
                  <a:cs typeface="Arial" pitchFamily="-105" charset="0"/>
                </a:rPr>
                <a:t>≤</a:t>
              </a:r>
            </a:p>
          </p:txBody>
        </p:sp>
        <p:sp>
          <p:nvSpPr>
            <p:cNvPr id="107" name="Text Box 7"/>
            <p:cNvSpPr txBox="1">
              <a:spLocks noChangeAspect="1" noChangeArrowheads="1"/>
            </p:cNvSpPr>
            <p:nvPr/>
          </p:nvSpPr>
          <p:spPr bwMode="auto">
            <a:xfrm rot="16200000">
              <a:off x="2528889" y="2322512"/>
              <a:ext cx="2714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=</a:t>
              </a:r>
            </a:p>
          </p:txBody>
        </p:sp>
        <p:sp>
          <p:nvSpPr>
            <p:cNvPr id="108" name="Text Box 9"/>
            <p:cNvSpPr txBox="1">
              <a:spLocks noChangeAspect="1" noChangeArrowheads="1"/>
            </p:cNvSpPr>
            <p:nvPr/>
          </p:nvSpPr>
          <p:spPr bwMode="auto">
            <a:xfrm rot="16200000">
              <a:off x="3127375" y="2308225"/>
              <a:ext cx="2714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=</a:t>
              </a:r>
            </a:p>
          </p:txBody>
        </p:sp>
        <p:graphicFrame>
          <p:nvGraphicFramePr>
            <p:cNvPr id="109" name="Object 12"/>
            <p:cNvGraphicFramePr>
              <a:graphicFrameLocks noChangeAspect="1"/>
            </p:cNvGraphicFramePr>
            <p:nvPr/>
          </p:nvGraphicFramePr>
          <p:xfrm>
            <a:off x="2516188" y="1562100"/>
            <a:ext cx="317500" cy="298450"/>
          </p:xfrm>
          <a:graphic>
            <a:graphicData uri="http://schemas.openxmlformats.org/presentationml/2006/ole">
              <p:oleObj spid="_x0000_s125964" name="Equation" r:id="rId13" imgW="241200" imgH="228600" progId="Equation.3">
                <p:embed/>
              </p:oleObj>
            </a:graphicData>
          </a:graphic>
        </p:graphicFrame>
        <p:graphicFrame>
          <p:nvGraphicFramePr>
            <p:cNvPr id="110" name="Object 13"/>
            <p:cNvGraphicFramePr>
              <a:graphicFrameLocks noChangeAspect="1"/>
            </p:cNvGraphicFramePr>
            <p:nvPr/>
          </p:nvGraphicFramePr>
          <p:xfrm>
            <a:off x="3100388" y="1311275"/>
            <a:ext cx="430213" cy="596900"/>
          </p:xfrm>
          <a:graphic>
            <a:graphicData uri="http://schemas.openxmlformats.org/presentationml/2006/ole">
              <p:oleObj spid="_x0000_s125965" name="Equation" r:id="rId14" imgW="330120" imgH="457200" progId="Equation.3">
                <p:embed/>
              </p:oleObj>
            </a:graphicData>
          </a:graphic>
        </p:graphicFrame>
        <p:grpSp>
          <p:nvGrpSpPr>
            <p:cNvPr id="8" name="Group 47"/>
            <p:cNvGrpSpPr>
              <a:grpSpLocks noChangeAspect="1"/>
            </p:cNvGrpSpPr>
            <p:nvPr/>
          </p:nvGrpSpPr>
          <p:grpSpPr bwMode="auto">
            <a:xfrm>
              <a:off x="2944813" y="2998799"/>
              <a:ext cx="595313" cy="417514"/>
              <a:chOff x="2706" y="2436"/>
              <a:chExt cx="282" cy="198"/>
            </a:xfrm>
          </p:grpSpPr>
          <p:graphicFrame>
            <p:nvGraphicFramePr>
              <p:cNvPr id="118" name="Object 14"/>
              <p:cNvGraphicFramePr>
                <a:graphicFrameLocks noChangeAspect="1"/>
              </p:cNvGraphicFramePr>
              <p:nvPr/>
            </p:nvGraphicFramePr>
            <p:xfrm>
              <a:off x="2868" y="2464"/>
              <a:ext cx="120" cy="136"/>
            </p:xfrm>
            <a:graphic>
              <a:graphicData uri="http://schemas.openxmlformats.org/presentationml/2006/ole">
                <p:oleObj spid="_x0000_s125966" name="Equation" r:id="rId15" imgW="190440" imgH="215640" progId="Equation.3">
                  <p:embed/>
                </p:oleObj>
              </a:graphicData>
            </a:graphic>
          </p:graphicFrame>
          <p:sp>
            <p:nvSpPr>
              <p:cNvPr id="119" name="Line 34"/>
              <p:cNvSpPr>
                <a:spLocks noChangeAspect="1" noChangeShapeType="1"/>
              </p:cNvSpPr>
              <p:nvPr/>
            </p:nvSpPr>
            <p:spPr bwMode="auto">
              <a:xfrm>
                <a:off x="2862" y="2436"/>
                <a:ext cx="0" cy="1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Text Box 35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687" y="2472"/>
                <a:ext cx="16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ea typeface="Arial" pitchFamily="-105" charset="0"/>
                    <a:cs typeface="Arial" pitchFamily="-105" charset="0"/>
                  </a:rPr>
                  <a:t>≥</a:t>
                </a:r>
              </a:p>
            </p:txBody>
          </p:sp>
        </p:grpSp>
        <p:graphicFrame>
          <p:nvGraphicFramePr>
            <p:cNvPr id="112" name="Object 15"/>
            <p:cNvGraphicFramePr>
              <a:graphicFrameLocks noChangeAspect="1"/>
            </p:cNvGraphicFramePr>
            <p:nvPr/>
          </p:nvGraphicFramePr>
          <p:xfrm>
            <a:off x="3241676" y="3859213"/>
            <a:ext cx="557212" cy="236538"/>
          </p:xfrm>
          <a:graphic>
            <a:graphicData uri="http://schemas.openxmlformats.org/presentationml/2006/ole">
              <p:oleObj spid="_x0000_s125967" name="Equation" r:id="rId16" imgW="419040" imgH="177480" progId="Equation.3">
                <p:embed/>
              </p:oleObj>
            </a:graphicData>
          </a:graphic>
        </p:graphicFrame>
        <p:sp>
          <p:nvSpPr>
            <p:cNvPr id="113" name="Line 38"/>
            <p:cNvSpPr>
              <a:spLocks noChangeAspect="1" noChangeShapeType="1"/>
            </p:cNvSpPr>
            <p:nvPr/>
          </p:nvSpPr>
          <p:spPr bwMode="auto">
            <a:xfrm>
              <a:off x="3259138" y="3790951"/>
              <a:ext cx="0" cy="417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Text Box 39"/>
            <p:cNvSpPr txBox="1">
              <a:spLocks noChangeAspect="1" noChangeArrowheads="1"/>
            </p:cNvSpPr>
            <p:nvPr/>
          </p:nvSpPr>
          <p:spPr bwMode="auto">
            <a:xfrm rot="16200000">
              <a:off x="3018632" y="3863182"/>
              <a:ext cx="273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ea typeface="Arial" pitchFamily="-105" charset="0"/>
                  <a:cs typeface="Arial" pitchFamily="-105" charset="0"/>
                </a:rPr>
                <a:t>≤</a:t>
              </a:r>
            </a:p>
          </p:txBody>
        </p:sp>
        <p:graphicFrame>
          <p:nvGraphicFramePr>
            <p:cNvPr id="115" name="Object 16"/>
            <p:cNvGraphicFramePr>
              <a:graphicFrameLocks noChangeAspect="1"/>
            </p:cNvGraphicFramePr>
            <p:nvPr/>
          </p:nvGraphicFramePr>
          <p:xfrm>
            <a:off x="228600" y="3141663"/>
            <a:ext cx="1797050" cy="723900"/>
          </p:xfrm>
          <a:graphic>
            <a:graphicData uri="http://schemas.openxmlformats.org/presentationml/2006/ole">
              <p:oleObj spid="_x0000_s125968" name="Equation" r:id="rId17" imgW="1168400" imgH="469900" progId="Equation.3">
                <p:embed/>
              </p:oleObj>
            </a:graphicData>
          </a:graphic>
        </p:graphicFrame>
        <p:graphicFrame>
          <p:nvGraphicFramePr>
            <p:cNvPr id="116" name="Object 17"/>
            <p:cNvGraphicFramePr>
              <a:graphicFrameLocks noChangeAspect="1"/>
            </p:cNvGraphicFramePr>
            <p:nvPr/>
          </p:nvGraphicFramePr>
          <p:xfrm>
            <a:off x="225425" y="3903662"/>
            <a:ext cx="1764401" cy="731837"/>
          </p:xfrm>
          <a:graphic>
            <a:graphicData uri="http://schemas.openxmlformats.org/presentationml/2006/ole">
              <p:oleObj spid="_x0000_s125969" name="Equation" r:id="rId18" imgW="1130300" imgH="469900" progId="Equation.3">
                <p:embed/>
              </p:oleObj>
            </a:graphicData>
          </a:graphic>
        </p:graphicFrame>
        <p:graphicFrame>
          <p:nvGraphicFramePr>
            <p:cNvPr id="117" name="Object 18"/>
            <p:cNvGraphicFramePr>
              <a:graphicFrameLocks noChangeAspect="1"/>
            </p:cNvGraphicFramePr>
            <p:nvPr/>
          </p:nvGraphicFramePr>
          <p:xfrm>
            <a:off x="214313" y="1802820"/>
            <a:ext cx="2020887" cy="597480"/>
          </p:xfrm>
          <a:graphic>
            <a:graphicData uri="http://schemas.openxmlformats.org/presentationml/2006/ole">
              <p:oleObj spid="_x0000_s125970" name="Equation" r:id="rId19" imgW="1587500" imgH="469900" progId="Equation.3">
                <p:embed/>
              </p:oleObj>
            </a:graphicData>
          </a:graphic>
        </p:graphicFrame>
      </p:grpSp>
      <p:grpSp>
        <p:nvGrpSpPr>
          <p:cNvPr id="111" name="Group 110"/>
          <p:cNvGrpSpPr/>
          <p:nvPr/>
        </p:nvGrpSpPr>
        <p:grpSpPr>
          <a:xfrm>
            <a:off x="571500" y="1358900"/>
            <a:ext cx="8626475" cy="6488113"/>
            <a:chOff x="571500" y="1358900"/>
            <a:chExt cx="8626475" cy="6488113"/>
          </a:xfrm>
        </p:grpSpPr>
        <p:sp>
          <p:nvSpPr>
            <p:cNvPr id="16409" name="Text Box 8"/>
            <p:cNvSpPr txBox="1">
              <a:spLocks noChangeArrowheads="1"/>
            </p:cNvSpPr>
            <p:nvPr/>
          </p:nvSpPr>
          <p:spPr bwMode="auto">
            <a:xfrm rot="-5400000">
              <a:off x="3744912" y="2284413"/>
              <a:ext cx="4556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Z(z)</a:t>
              </a:r>
            </a:p>
          </p:txBody>
        </p:sp>
        <p:grpSp>
          <p:nvGrpSpPr>
            <p:cNvPr id="2" name="Group 96"/>
            <p:cNvGrpSpPr>
              <a:grpSpLocks/>
            </p:cNvGrpSpPr>
            <p:nvPr/>
          </p:nvGrpSpPr>
          <p:grpSpPr bwMode="auto">
            <a:xfrm>
              <a:off x="571500" y="1358900"/>
              <a:ext cx="8626475" cy="6488113"/>
              <a:chOff x="360" y="856"/>
              <a:chExt cx="5434" cy="4087"/>
            </a:xfrm>
          </p:grpSpPr>
          <p:grpSp>
            <p:nvGrpSpPr>
              <p:cNvPr id="3" name="Group 94"/>
              <p:cNvGrpSpPr>
                <a:grpSpLocks/>
              </p:cNvGrpSpPr>
              <p:nvPr/>
            </p:nvGrpSpPr>
            <p:grpSpPr bwMode="auto">
              <a:xfrm>
                <a:off x="2542" y="856"/>
                <a:ext cx="3252" cy="3464"/>
                <a:chOff x="2542" y="856"/>
                <a:chExt cx="3252" cy="3464"/>
              </a:xfrm>
            </p:grpSpPr>
            <p:pic>
              <p:nvPicPr>
                <p:cNvPr id="16405" name="Picture 53"/>
                <p:cNvPicPr>
                  <a:picLocks noChangeAspect="1" noChangeArrowheads="1"/>
                </p:cNvPicPr>
                <p:nvPr/>
              </p:nvPicPr>
              <p:blipFill>
                <a:blip r:embed="rId20"/>
                <a:srcRect l="16022" t="20319" r="17078" b="5975"/>
                <a:stretch>
                  <a:fillRect/>
                </a:stretch>
              </p:blipFill>
              <p:spPr bwMode="auto">
                <a:xfrm>
                  <a:off x="4255" y="856"/>
                  <a:ext cx="1503" cy="15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1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392" y="1936"/>
                  <a:ext cx="42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l-GR" sz="1200" b="1">
                      <a:solidFill>
                        <a:srgbClr val="CC3300"/>
                      </a:solidFill>
                      <a:ea typeface="Arial" pitchFamily="-105" charset="0"/>
                      <a:cs typeface="Arial" pitchFamily="-105" charset="0"/>
                    </a:rPr>
                    <a:t>χ</a:t>
                  </a:r>
                  <a:r>
                    <a:rPr lang="en-US" sz="1200" b="1" baseline="30000">
                      <a:solidFill>
                        <a:srgbClr val="CC3300"/>
                      </a:solidFill>
                      <a:ea typeface="Arial" pitchFamily="-105" charset="0"/>
                      <a:cs typeface="Arial" pitchFamily="-105" charset="0"/>
                    </a:rPr>
                    <a:t>2</a:t>
                  </a:r>
                  <a:r>
                    <a:rPr lang="en-US" sz="1200" b="1">
                      <a:solidFill>
                        <a:srgbClr val="CC3300"/>
                      </a:solidFill>
                    </a:rPr>
                    <a:t> –</a:t>
                  </a:r>
                  <a:r>
                    <a:rPr lang="en-US" sz="1200" b="1">
                      <a:solidFill>
                        <a:srgbClr val="33CC33"/>
                      </a:solidFill>
                    </a:rPr>
                    <a:t> </a:t>
                  </a:r>
                  <a:r>
                    <a:rPr lang="en-US" sz="1200" b="1">
                      <a:solidFill>
                        <a:srgbClr val="CC3300"/>
                      </a:solidFill>
                    </a:rPr>
                    <a:t>JS</a:t>
                  </a:r>
                  <a:br>
                    <a:rPr lang="en-US" sz="1200" b="1">
                      <a:solidFill>
                        <a:srgbClr val="CC3300"/>
                      </a:solidFill>
                    </a:rPr>
                  </a:br>
                  <a:r>
                    <a:rPr lang="en-US" sz="1200" b="1">
                      <a:solidFill>
                        <a:srgbClr val="CC3300"/>
                      </a:solidFill>
                    </a:rPr>
                    <a:t>(red)</a:t>
                  </a:r>
                  <a:r>
                    <a:rPr lang="en-US" sz="1200" b="1">
                      <a:solidFill>
                        <a:schemeClr val="accent2"/>
                      </a:solidFill>
                    </a:rPr>
                    <a:t> </a:t>
                  </a:r>
                  <a:endParaRPr lang="en-US" sz="1200" b="1"/>
                </a:p>
              </p:txBody>
            </p:sp>
            <p:sp>
              <p:nvSpPr>
                <p:cNvPr id="1641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618" y="889"/>
                  <a:ext cx="117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/>
                    <a:t>Difference in Z functions </a:t>
                  </a:r>
                </a:p>
              </p:txBody>
            </p:sp>
            <p:sp>
              <p:nvSpPr>
                <p:cNvPr id="1641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996" y="2371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i="1"/>
                    <a:t>z</a:t>
                  </a:r>
                </a:p>
              </p:txBody>
            </p:sp>
            <p:sp>
              <p:nvSpPr>
                <p:cNvPr id="1641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4365" y="964"/>
                  <a:ext cx="42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l-GR" sz="1200" b="1">
                      <a:solidFill>
                        <a:schemeClr val="accent2"/>
                      </a:solidFill>
                      <a:ea typeface="Arial" pitchFamily="-105" charset="0"/>
                      <a:cs typeface="Arial" pitchFamily="-105" charset="0"/>
                    </a:rPr>
                    <a:t>χ</a:t>
                  </a:r>
                  <a:r>
                    <a:rPr lang="en-US" sz="1200" b="1" baseline="30000">
                      <a:solidFill>
                        <a:schemeClr val="accent2"/>
                      </a:solidFill>
                      <a:ea typeface="Arial" pitchFamily="-105" charset="0"/>
                      <a:cs typeface="Arial" pitchFamily="-105" charset="0"/>
                    </a:rPr>
                    <a:t>2</a:t>
                  </a:r>
                  <a:r>
                    <a:rPr lang="en-US" sz="1200" b="1">
                      <a:solidFill>
                        <a:schemeClr val="accent2"/>
                      </a:solidFill>
                    </a:rPr>
                    <a:t> - H</a:t>
                  </a:r>
                  <a:r>
                    <a:rPr lang="en-US" sz="1200" b="1" baseline="-25000">
                      <a:solidFill>
                        <a:schemeClr val="accent2"/>
                      </a:solidFill>
                    </a:rPr>
                    <a:t>s</a:t>
                  </a:r>
                  <a:r>
                    <a:rPr lang="en-US" sz="1200" b="1" baseline="30000">
                      <a:solidFill>
                        <a:schemeClr val="accent2"/>
                      </a:solidFill>
                    </a:rPr>
                    <a:t>2</a:t>
                  </a:r>
                  <a:br>
                    <a:rPr lang="en-US" sz="1200" b="1" baseline="30000">
                      <a:solidFill>
                        <a:schemeClr val="accent2"/>
                      </a:solidFill>
                    </a:rPr>
                  </a:br>
                  <a:r>
                    <a:rPr lang="en-US" sz="1200" b="1">
                      <a:solidFill>
                        <a:schemeClr val="accent2"/>
                      </a:solidFill>
                    </a:rPr>
                    <a:t>(blue)</a:t>
                  </a:r>
                  <a:endParaRPr lang="en-US" sz="1200" b="1"/>
                </a:p>
              </p:txBody>
            </p:sp>
            <p:sp>
              <p:nvSpPr>
                <p:cNvPr id="1641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368" y="1414"/>
                  <a:ext cx="47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JS - H</a:t>
                  </a:r>
                  <a:r>
                    <a:rPr lang="en-US" sz="1200" b="1" baseline="-25000"/>
                    <a:t>s</a:t>
                  </a:r>
                  <a:r>
                    <a:rPr lang="en-US" sz="1200" b="1" baseline="30000"/>
                    <a:t>2 </a:t>
                  </a:r>
                  <a:br>
                    <a:rPr lang="en-US" sz="1200" b="1" baseline="30000"/>
                  </a:br>
                  <a:r>
                    <a:rPr lang="en-US" sz="1200" b="1"/>
                    <a:t>(black)</a:t>
                  </a:r>
                </a:p>
              </p:txBody>
            </p:sp>
            <p:sp>
              <p:nvSpPr>
                <p:cNvPr id="16413" name="Text Box 2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966" y="1435"/>
                  <a:ext cx="47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/>
                    <a:t>(Z</a:t>
                  </a:r>
                  <a:r>
                    <a:rPr lang="en-US" sz="1200" baseline="-25000"/>
                    <a:t>1</a:t>
                  </a:r>
                  <a:r>
                    <a:rPr lang="en-US" sz="1200"/>
                    <a:t> – Z</a:t>
                  </a:r>
                  <a:r>
                    <a:rPr lang="en-US" sz="1200" baseline="-25000"/>
                    <a:t>2</a:t>
                  </a:r>
                  <a:r>
                    <a:rPr lang="en-US" sz="1200"/>
                    <a:t>)</a:t>
                  </a:r>
                  <a:endParaRPr lang="en-US" sz="1000"/>
                </a:p>
              </p:txBody>
            </p:sp>
            <p:pic>
              <p:nvPicPr>
                <p:cNvPr id="16406" name="Picture 52"/>
                <p:cNvPicPr>
                  <a:picLocks noChangeAspect="1" noChangeArrowheads="1"/>
                </p:cNvPicPr>
                <p:nvPr/>
              </p:nvPicPr>
              <p:blipFill>
                <a:blip r:embed="rId21"/>
                <a:srcRect l="17430" t="20319" r="17078" b="5975"/>
                <a:stretch>
                  <a:fillRect/>
                </a:stretch>
              </p:blipFill>
              <p:spPr bwMode="auto">
                <a:xfrm>
                  <a:off x="2542" y="857"/>
                  <a:ext cx="1537" cy="1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0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106" y="923"/>
                  <a:ext cx="61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/>
                    <a:t>Z functions </a:t>
                  </a:r>
                  <a:endParaRPr lang="en-US" sz="12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640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78" y="2367"/>
                  <a:ext cx="156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i="1"/>
                    <a:t>z</a:t>
                  </a:r>
                </a:p>
              </p:txBody>
            </p:sp>
            <p:sp>
              <p:nvSpPr>
                <p:cNvPr id="1641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725" y="1872"/>
                  <a:ext cx="37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>
                      <a:solidFill>
                        <a:schemeClr val="accent2"/>
                      </a:solidFill>
                    </a:rPr>
                    <a:t>H</a:t>
                  </a:r>
                  <a:r>
                    <a:rPr lang="en-US" sz="1200" b="1" baseline="-25000">
                      <a:solidFill>
                        <a:schemeClr val="accent2"/>
                      </a:solidFill>
                    </a:rPr>
                    <a:t>s</a:t>
                  </a:r>
                  <a:r>
                    <a:rPr lang="en-US" sz="1200" b="1" baseline="30000">
                      <a:solidFill>
                        <a:schemeClr val="accent2"/>
                      </a:solidFill>
                    </a:rPr>
                    <a:t>2</a:t>
                  </a:r>
                  <a:br>
                    <a:rPr lang="en-US" sz="1200" b="1" baseline="30000">
                      <a:solidFill>
                        <a:schemeClr val="accent2"/>
                      </a:solidFill>
                    </a:rPr>
                  </a:br>
                  <a:r>
                    <a:rPr lang="en-US" sz="1200" b="1">
                      <a:solidFill>
                        <a:schemeClr val="accent2"/>
                      </a:solidFill>
                    </a:rPr>
                    <a:t>(blue)</a:t>
                  </a:r>
                </a:p>
              </p:txBody>
            </p:sp>
            <p:sp>
              <p:nvSpPr>
                <p:cNvPr id="16417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999" y="1628"/>
                  <a:ext cx="38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>
                      <a:solidFill>
                        <a:srgbClr val="CC3300"/>
                      </a:solidFill>
                    </a:rPr>
                    <a:t>JS</a:t>
                  </a:r>
                  <a:br>
                    <a:rPr lang="en-US" sz="1200" b="1">
                      <a:solidFill>
                        <a:srgbClr val="CC3300"/>
                      </a:solidFill>
                    </a:rPr>
                  </a:br>
                  <a:r>
                    <a:rPr lang="en-US" sz="1200" b="1">
                      <a:solidFill>
                        <a:srgbClr val="CC3300"/>
                      </a:solidFill>
                    </a:rPr>
                    <a:t>(red)</a:t>
                  </a:r>
                  <a:endParaRPr lang="en-US" sz="12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641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840" y="1221"/>
                  <a:ext cx="44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l-GR" sz="1200">
                      <a:solidFill>
                        <a:srgbClr val="33CC33"/>
                      </a:solidFill>
                      <a:ea typeface="Arial" pitchFamily="-105" charset="0"/>
                      <a:cs typeface="Arial" pitchFamily="-105" charset="0"/>
                    </a:rPr>
                    <a:t>χ</a:t>
                  </a:r>
                  <a:r>
                    <a:rPr lang="en-US" sz="1200" baseline="30000">
                      <a:solidFill>
                        <a:srgbClr val="33CC33"/>
                      </a:solidFill>
                      <a:ea typeface="Arial" pitchFamily="-105" charset="0"/>
                      <a:cs typeface="Arial" pitchFamily="-105" charset="0"/>
                    </a:rPr>
                    <a:t>2</a:t>
                  </a:r>
                  <a:r>
                    <a:rPr lang="en-US" sz="1200">
                      <a:solidFill>
                        <a:srgbClr val="33CC33"/>
                      </a:solidFill>
                      <a:ea typeface="Arial" pitchFamily="-105" charset="0"/>
                      <a:cs typeface="Arial" pitchFamily="-105" charset="0"/>
                    </a:rPr>
                    <a:t> </a:t>
                  </a:r>
                  <a:br>
                    <a:rPr lang="en-US" sz="1200">
                      <a:solidFill>
                        <a:srgbClr val="33CC33"/>
                      </a:solidFill>
                      <a:ea typeface="Arial" pitchFamily="-105" charset="0"/>
                      <a:cs typeface="Arial" pitchFamily="-105" charset="0"/>
                    </a:rPr>
                  </a:br>
                  <a:r>
                    <a:rPr lang="en-US" sz="1200" b="1">
                      <a:solidFill>
                        <a:srgbClr val="33CC33"/>
                      </a:solidFill>
                    </a:rPr>
                    <a:t>(green)</a:t>
                  </a:r>
                  <a:endParaRPr lang="en-US" sz="1200" b="1">
                    <a:solidFill>
                      <a:schemeClr val="accent2"/>
                    </a:solidFill>
                  </a:endParaRPr>
                </a:p>
              </p:txBody>
            </p:sp>
            <p:pic>
              <p:nvPicPr>
                <p:cNvPr id="16440" name="Picture 54"/>
                <p:cNvPicPr>
                  <a:picLocks noChangeAspect="1" noChangeArrowheads="1"/>
                </p:cNvPicPr>
                <p:nvPr/>
              </p:nvPicPr>
              <p:blipFill>
                <a:blip r:embed="rId22"/>
                <a:srcRect l="17078" t="20120" r="17078" b="6175"/>
                <a:stretch>
                  <a:fillRect/>
                </a:stretch>
              </p:blipFill>
              <p:spPr bwMode="auto">
                <a:xfrm>
                  <a:off x="4230" y="2648"/>
                  <a:ext cx="1530" cy="1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4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956" y="4166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i="1"/>
                    <a:t>z</a:t>
                  </a:r>
                </a:p>
              </p:txBody>
            </p:sp>
            <p:sp>
              <p:nvSpPr>
                <p:cNvPr id="16443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859" y="2916"/>
                  <a:ext cx="66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l-GR" sz="1200" b="1">
                      <a:solidFill>
                        <a:srgbClr val="CC3300"/>
                      </a:solidFill>
                      <a:ea typeface="Arial" pitchFamily="-105" charset="0"/>
                      <a:cs typeface="Arial" pitchFamily="-105" charset="0"/>
                    </a:rPr>
                    <a:t>χ</a:t>
                  </a:r>
                  <a:r>
                    <a:rPr lang="en-US" sz="1200" b="1" baseline="30000">
                      <a:solidFill>
                        <a:srgbClr val="CC3300"/>
                      </a:solidFill>
                      <a:ea typeface="Arial" pitchFamily="-105" charset="0"/>
                      <a:cs typeface="Arial" pitchFamily="-105" charset="0"/>
                    </a:rPr>
                    <a:t>2</a:t>
                  </a:r>
                  <a:r>
                    <a:rPr lang="en-US" sz="1200" b="1">
                      <a:solidFill>
                        <a:srgbClr val="CC3300"/>
                      </a:solidFill>
                    </a:rPr>
                    <a:t> /</a:t>
                  </a:r>
                  <a:r>
                    <a:rPr lang="en-US" sz="1200" b="1">
                      <a:solidFill>
                        <a:srgbClr val="33CC33"/>
                      </a:solidFill>
                    </a:rPr>
                    <a:t> </a:t>
                  </a:r>
                  <a:r>
                    <a:rPr lang="en-US" sz="1200" b="1">
                      <a:solidFill>
                        <a:srgbClr val="CC3300"/>
                      </a:solidFill>
                    </a:rPr>
                    <a:t>JS (red)</a:t>
                  </a:r>
                  <a:r>
                    <a:rPr lang="en-US" sz="1200" b="1">
                      <a:solidFill>
                        <a:schemeClr val="accent2"/>
                      </a:solidFill>
                    </a:rPr>
                    <a:t> </a:t>
                  </a:r>
                  <a:endParaRPr lang="en-US" sz="1200" b="1"/>
                </a:p>
              </p:txBody>
            </p:sp>
            <p:sp>
              <p:nvSpPr>
                <p:cNvPr id="16444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634" y="2690"/>
                  <a:ext cx="94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/>
                    <a:t>Ratio of Z functions</a:t>
                  </a:r>
                </a:p>
              </p:txBody>
            </p:sp>
            <p:sp>
              <p:nvSpPr>
                <p:cNvPr id="16445" name="Text Box 4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976" y="3295"/>
                  <a:ext cx="38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/>
                    <a:t>Z</a:t>
                  </a:r>
                  <a:r>
                    <a:rPr lang="en-US" sz="1200" baseline="-25000"/>
                    <a:t>2</a:t>
                  </a:r>
                  <a:r>
                    <a:rPr lang="en-US" sz="1200"/>
                    <a:t> / Z</a:t>
                  </a:r>
                  <a:r>
                    <a:rPr lang="en-US" sz="1200" baseline="-25000"/>
                    <a:t>1</a:t>
                  </a:r>
                  <a:endParaRPr lang="en-US" sz="1000"/>
                </a:p>
              </p:txBody>
            </p:sp>
            <p:sp>
              <p:nvSpPr>
                <p:cNvPr id="1644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943" y="3124"/>
                  <a:ext cx="7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JS / H</a:t>
                  </a:r>
                  <a:r>
                    <a:rPr lang="en-US" sz="1200" b="1" baseline="-25000"/>
                    <a:t>s</a:t>
                  </a:r>
                  <a:r>
                    <a:rPr lang="en-US" sz="1200" b="1" baseline="30000"/>
                    <a:t>2 </a:t>
                  </a:r>
                  <a:r>
                    <a:rPr lang="en-US" sz="1200" b="1"/>
                    <a:t>(black)</a:t>
                  </a:r>
                </a:p>
              </p:txBody>
            </p:sp>
            <p:sp>
              <p:nvSpPr>
                <p:cNvPr id="1644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5036" y="3263"/>
                  <a:ext cx="70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l-GR" sz="1200" b="1">
                      <a:solidFill>
                        <a:schemeClr val="accent2"/>
                      </a:solidFill>
                      <a:ea typeface="Arial" pitchFamily="-105" charset="0"/>
                      <a:cs typeface="Arial" pitchFamily="-105" charset="0"/>
                    </a:rPr>
                    <a:t>χ</a:t>
                  </a:r>
                  <a:r>
                    <a:rPr lang="en-US" sz="1200" b="1" baseline="30000">
                      <a:solidFill>
                        <a:schemeClr val="accent2"/>
                      </a:solidFill>
                      <a:ea typeface="Arial" pitchFamily="-105" charset="0"/>
                      <a:cs typeface="Arial" pitchFamily="-105" charset="0"/>
                    </a:rPr>
                    <a:t>2</a:t>
                  </a:r>
                  <a:r>
                    <a:rPr lang="en-US" sz="1200" b="1">
                      <a:solidFill>
                        <a:schemeClr val="accent2"/>
                      </a:solidFill>
                    </a:rPr>
                    <a:t> / H</a:t>
                  </a:r>
                  <a:r>
                    <a:rPr lang="en-US" sz="1200" b="1" baseline="-25000">
                      <a:solidFill>
                        <a:schemeClr val="accent2"/>
                      </a:solidFill>
                    </a:rPr>
                    <a:t>s</a:t>
                  </a:r>
                  <a:r>
                    <a:rPr lang="en-US" sz="1200" b="1" baseline="30000">
                      <a:solidFill>
                        <a:schemeClr val="accent2"/>
                      </a:solidFill>
                    </a:rPr>
                    <a:t>2 </a:t>
                  </a:r>
                  <a:r>
                    <a:rPr lang="en-US" sz="1200" b="1">
                      <a:solidFill>
                        <a:schemeClr val="accent2"/>
                      </a:solidFill>
                    </a:rPr>
                    <a:t>(blue)</a:t>
                  </a:r>
                  <a:endParaRPr lang="en-US" sz="1200" b="1"/>
                </a:p>
              </p:txBody>
            </p:sp>
          </p:grpSp>
          <p:grpSp>
            <p:nvGrpSpPr>
              <p:cNvPr id="4" name="Group 62"/>
              <p:cNvGrpSpPr>
                <a:grpSpLocks/>
              </p:cNvGrpSpPr>
              <p:nvPr/>
            </p:nvGrpSpPr>
            <p:grpSpPr bwMode="auto">
              <a:xfrm>
                <a:off x="360" y="3152"/>
                <a:ext cx="2034" cy="1791"/>
                <a:chOff x="128" y="1683"/>
                <a:chExt cx="2034" cy="1791"/>
              </a:xfrm>
            </p:grpSpPr>
            <p:sp>
              <p:nvSpPr>
                <p:cNvPr id="16449" name="Rectangle 5"/>
                <p:cNvSpPr>
                  <a:spLocks noChangeArrowheads="1"/>
                </p:cNvSpPr>
                <p:nvPr/>
              </p:nvSpPr>
              <p:spPr bwMode="auto">
                <a:xfrm rot="2700189">
                  <a:off x="570" y="2064"/>
                  <a:ext cx="1152" cy="11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50" name="Rectangle 7"/>
                <p:cNvSpPr>
                  <a:spLocks noChangeArrowheads="1"/>
                </p:cNvSpPr>
                <p:nvPr/>
              </p:nvSpPr>
              <p:spPr bwMode="auto">
                <a:xfrm>
                  <a:off x="233" y="2647"/>
                  <a:ext cx="1820" cy="82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5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28" y="2544"/>
                  <a:ext cx="24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/>
                    <a:t>0,0</a:t>
                  </a:r>
                </a:p>
              </p:txBody>
            </p:sp>
            <p:grpSp>
              <p:nvGrpSpPr>
                <p:cNvPr id="5" name="Group 35"/>
                <p:cNvGrpSpPr>
                  <a:grpSpLocks/>
                </p:cNvGrpSpPr>
                <p:nvPr/>
              </p:nvGrpSpPr>
              <p:grpSpPr bwMode="auto">
                <a:xfrm>
                  <a:off x="311" y="1683"/>
                  <a:ext cx="1851" cy="1118"/>
                  <a:chOff x="311" y="1683"/>
                  <a:chExt cx="1851" cy="1118"/>
                </a:xfrm>
              </p:grpSpPr>
              <p:sp>
                <p:nvSpPr>
                  <p:cNvPr id="16453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 rot="-2747660">
                    <a:off x="1118" y="1838"/>
                    <a:ext cx="56" cy="56"/>
                  </a:xfrm>
                  <a:prstGeom prst="rect">
                    <a:avLst/>
                  </a:prstGeom>
                  <a:noFill/>
                  <a:ln w="9525">
                    <a:solidFill>
                      <a:srgbClr val="CC3399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54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92" y="2583"/>
                    <a:ext cx="56" cy="56"/>
                  </a:xfrm>
                  <a:prstGeom prst="rect">
                    <a:avLst/>
                  </a:prstGeom>
                  <a:noFill/>
                  <a:ln w="9525">
                    <a:solidFill>
                      <a:srgbClr val="CC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5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333" y="2640"/>
                    <a:ext cx="16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5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146" y="1827"/>
                    <a:ext cx="3" cy="810"/>
                  </a:xfrm>
                  <a:prstGeom prst="line">
                    <a:avLst/>
                  </a:prstGeom>
                  <a:noFill/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57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3" y="2535"/>
                    <a:ext cx="249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/>
                      <a:t>1,1</a:t>
                    </a:r>
                  </a:p>
                </p:txBody>
              </p:sp>
              <p:sp>
                <p:nvSpPr>
                  <p:cNvPr id="16458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6" y="1683"/>
                    <a:ext cx="249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/>
                      <a:t>1,0</a:t>
                    </a:r>
                  </a:p>
                </p:txBody>
              </p:sp>
              <p:sp>
                <p:nvSpPr>
                  <p:cNvPr id="16459" name="Text Box 12"/>
                  <p:cNvSpPr txBox="1">
                    <a:spLocks noChangeArrowheads="1"/>
                  </p:cNvSpPr>
                  <p:nvPr/>
                </p:nvSpPr>
                <p:spPr bwMode="auto">
                  <a:xfrm rot="2596123">
                    <a:off x="1463" y="2109"/>
                    <a:ext cx="287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CC3399"/>
                        </a:solidFill>
                      </a:rPr>
                      <a:t>Z(z)</a:t>
                    </a:r>
                  </a:p>
                </p:txBody>
              </p:sp>
              <p:sp>
                <p:nvSpPr>
                  <p:cNvPr id="16460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046" y="2145"/>
                    <a:ext cx="308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FF9933"/>
                        </a:solidFill>
                      </a:rPr>
                      <a:t>Q(q)</a:t>
                    </a:r>
                  </a:p>
                </p:txBody>
              </p:sp>
              <p:sp>
                <p:nvSpPr>
                  <p:cNvPr id="16461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" y="2405"/>
                    <a:ext cx="1391" cy="234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62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0" y="2243"/>
                    <a:ext cx="1231" cy="396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63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" y="2035"/>
                    <a:ext cx="1024" cy="601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64" name="Text Box 19"/>
                  <p:cNvSpPr txBox="1">
                    <a:spLocks noChangeArrowheads="1"/>
                  </p:cNvSpPr>
                  <p:nvPr/>
                </p:nvSpPr>
                <p:spPr bwMode="auto">
                  <a:xfrm rot="-1429967">
                    <a:off x="365" y="2439"/>
                    <a:ext cx="48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000"/>
                      <a:t>q=c</a:t>
                    </a:r>
                    <a:r>
                      <a:rPr lang="en-US" sz="1000" baseline="-25000"/>
                      <a:t>1</a:t>
                    </a:r>
                    <a:r>
                      <a:rPr lang="en-US" sz="1000"/>
                      <a:t>, z=c</a:t>
                    </a:r>
                    <a:r>
                      <a:rPr lang="en-US" sz="1000" baseline="-25000"/>
                      <a:t>2</a:t>
                    </a:r>
                  </a:p>
                </p:txBody>
              </p:sp>
              <p:sp>
                <p:nvSpPr>
                  <p:cNvPr id="16465" name="Text Box 20"/>
                  <p:cNvSpPr txBox="1">
                    <a:spLocks noChangeArrowheads="1"/>
                  </p:cNvSpPr>
                  <p:nvPr/>
                </p:nvSpPr>
                <p:spPr bwMode="auto">
                  <a:xfrm rot="-2754121">
                    <a:off x="199" y="2329"/>
                    <a:ext cx="489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/>
                      <a:t>q=1, z=0</a:t>
                    </a:r>
                    <a:endParaRPr lang="en-US" sz="1200" baseline="-25000"/>
                  </a:p>
                </p:txBody>
              </p:sp>
              <p:sp>
                <p:nvSpPr>
                  <p:cNvPr id="1646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1" y="2607"/>
                    <a:ext cx="489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/>
                      <a:t>q=0, z=1</a:t>
                    </a:r>
                  </a:p>
                </p:txBody>
              </p:sp>
              <p:sp>
                <p:nvSpPr>
                  <p:cNvPr id="16467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49" y="1827"/>
                    <a:ext cx="807" cy="807"/>
                  </a:xfrm>
                  <a:prstGeom prst="line">
                    <a:avLst/>
                  </a:prstGeom>
                  <a:noFill/>
                  <a:ln w="9525">
                    <a:solidFill>
                      <a:srgbClr val="CC3399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68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00" y="2070"/>
                    <a:ext cx="570" cy="570"/>
                  </a:xfrm>
                  <a:prstGeom prst="line">
                    <a:avLst/>
                  </a:prstGeom>
                  <a:noFill/>
                  <a:ln w="9525">
                    <a:solidFill>
                      <a:srgbClr val="CC3399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69" name="Line 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93" y="2283"/>
                    <a:ext cx="354" cy="354"/>
                  </a:xfrm>
                  <a:prstGeom prst="line">
                    <a:avLst/>
                  </a:prstGeom>
                  <a:noFill/>
                  <a:ln w="9525">
                    <a:solidFill>
                      <a:srgbClr val="CC3399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7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539" y="2217"/>
                    <a:ext cx="0" cy="420"/>
                  </a:xfrm>
                  <a:prstGeom prst="line">
                    <a:avLst/>
                  </a:prstGeom>
                  <a:noFill/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71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46" y="2127"/>
                    <a:ext cx="0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72" name="Text Box 29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062" y="2482"/>
                    <a:ext cx="25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FF9933"/>
                        </a:solidFill>
                      </a:rPr>
                      <a:t>p=1</a:t>
                    </a:r>
                  </a:p>
                </p:txBody>
              </p:sp>
              <p:sp>
                <p:nvSpPr>
                  <p:cNvPr id="16473" name="Text Box 30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423" y="2460"/>
                    <a:ext cx="317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FF9933"/>
                        </a:solidFill>
                      </a:rPr>
                      <a:t>p=1.5</a:t>
                    </a:r>
                  </a:p>
                </p:txBody>
              </p:sp>
              <p:sp>
                <p:nvSpPr>
                  <p:cNvPr id="16474" name="Text Box 3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717" y="2555"/>
                    <a:ext cx="339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FF9933"/>
                        </a:solidFill>
                      </a:rPr>
                      <a:t>p= 0.6</a:t>
                    </a:r>
                  </a:p>
                </p:txBody>
              </p:sp>
              <p:sp>
                <p:nvSpPr>
                  <p:cNvPr id="16475" name="Text Box 32"/>
                  <p:cNvSpPr txBox="1">
                    <a:spLocks noChangeArrowheads="1"/>
                  </p:cNvSpPr>
                  <p:nvPr/>
                </p:nvSpPr>
                <p:spPr bwMode="auto">
                  <a:xfrm rot="2662213">
                    <a:off x="1127" y="1790"/>
                    <a:ext cx="25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CC3399"/>
                        </a:solidFill>
                      </a:rPr>
                      <a:t>u=1</a:t>
                    </a:r>
                  </a:p>
                </p:txBody>
              </p:sp>
              <p:sp>
                <p:nvSpPr>
                  <p:cNvPr id="16476" name="Text Box 33"/>
                  <p:cNvSpPr txBox="1">
                    <a:spLocks noChangeArrowheads="1"/>
                  </p:cNvSpPr>
                  <p:nvPr/>
                </p:nvSpPr>
                <p:spPr bwMode="auto">
                  <a:xfrm rot="2662213">
                    <a:off x="875" y="2029"/>
                    <a:ext cx="27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CC3399"/>
                        </a:solidFill>
                      </a:rPr>
                      <a:t>u=.7</a:t>
                    </a:r>
                  </a:p>
                </p:txBody>
              </p:sp>
              <p:sp>
                <p:nvSpPr>
                  <p:cNvPr id="16477" name="Text Box 34"/>
                  <p:cNvSpPr txBox="1">
                    <a:spLocks noChangeArrowheads="1"/>
                  </p:cNvSpPr>
                  <p:nvPr/>
                </p:nvSpPr>
                <p:spPr bwMode="auto">
                  <a:xfrm rot="2662213">
                    <a:off x="556" y="2180"/>
                    <a:ext cx="339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CC3399"/>
                        </a:solidFill>
                      </a:rPr>
                      <a:t>u= 0.4</a:t>
                    </a: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Q plots, χ</a:t>
            </a:r>
            <a:r>
              <a:rPr lang="en-US" baseline="30000" dirty="0" smtClean="0"/>
              <a:t>2</a:t>
            </a:r>
            <a:r>
              <a:rPr lang="en-US" dirty="0" smtClean="0"/>
              <a:t>, JS, H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09949" y="1607911"/>
            <a:ext cx="4005262" cy="3971925"/>
            <a:chOff x="2280519" y="1599821"/>
            <a:chExt cx="4005262" cy="3971925"/>
          </a:xfrm>
        </p:grpSpPr>
        <p:grpSp>
          <p:nvGrpSpPr>
            <p:cNvPr id="4" name="Group 3"/>
            <p:cNvGrpSpPr/>
            <p:nvPr/>
          </p:nvGrpSpPr>
          <p:grpSpPr>
            <a:xfrm>
              <a:off x="2280519" y="1599821"/>
              <a:ext cx="4005262" cy="3971925"/>
              <a:chOff x="3671888" y="2886075"/>
              <a:chExt cx="4005262" cy="3971925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3671888" y="2886075"/>
                <a:ext cx="4005262" cy="3971925"/>
                <a:chOff x="2943" y="1818"/>
                <a:chExt cx="2523" cy="2502"/>
              </a:xfrm>
            </p:grpSpPr>
            <p:pic>
              <p:nvPicPr>
                <p:cNvPr id="7" name="Picture 7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11842" t="14159" r="10855" b="7915"/>
                <a:stretch>
                  <a:fillRect/>
                </a:stretch>
              </p:blipFill>
              <p:spPr bwMode="auto">
                <a:xfrm>
                  <a:off x="2943" y="1818"/>
                  <a:ext cx="2523" cy="25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Text Box 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18" y="1923"/>
                  <a:ext cx="180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>
                      <a:solidFill>
                        <a:srgbClr val="00CC00"/>
                      </a:solidFill>
                    </a:rPr>
                    <a:t>Chi</a:t>
                  </a:r>
                  <a:r>
                    <a:rPr lang="en-US" sz="1000" baseline="30000">
                      <a:solidFill>
                        <a:srgbClr val="00CC00"/>
                      </a:solidFill>
                    </a:rPr>
                    <a:t>2</a:t>
                  </a:r>
                  <a:r>
                    <a:rPr lang="en-US" sz="1000" baseline="-25000">
                      <a:solidFill>
                        <a:srgbClr val="00CC00"/>
                      </a:solidFill>
                    </a:rPr>
                    <a:t>s</a:t>
                  </a:r>
                  <a:r>
                    <a:rPr lang="en-US" sz="1000" baseline="30000">
                      <a:solidFill>
                        <a:srgbClr val="00CC00"/>
                      </a:solidFill>
                    </a:rPr>
                    <a:t> </a:t>
                  </a:r>
                  <a:r>
                    <a:rPr lang="en-US" sz="1000">
                      <a:solidFill>
                        <a:srgbClr val="00CC00"/>
                      </a:solidFill>
                    </a:rPr>
                    <a:t>(green)</a:t>
                  </a:r>
                  <a:r>
                    <a:rPr lang="en-US" sz="1000"/>
                    <a:t> </a:t>
                  </a:r>
                  <a:r>
                    <a:rPr lang="en-US" sz="1000">
                      <a:ea typeface="Arial" pitchFamily="-105" charset="0"/>
                      <a:cs typeface="Arial" pitchFamily="-105" charset="0"/>
                    </a:rPr>
                    <a:t>≥</a:t>
                  </a:r>
                  <a:r>
                    <a:rPr lang="en-US" sz="1000"/>
                    <a:t> </a:t>
                  </a:r>
                  <a:r>
                    <a:rPr lang="en-US" sz="1000">
                      <a:solidFill>
                        <a:srgbClr val="FF0066"/>
                      </a:solidFill>
                    </a:rPr>
                    <a:t>JS</a:t>
                  </a:r>
                  <a:r>
                    <a:rPr lang="en-US" sz="1000" baseline="-25000">
                      <a:solidFill>
                        <a:srgbClr val="FF0066"/>
                      </a:solidFill>
                    </a:rPr>
                    <a:t>s</a:t>
                  </a:r>
                  <a:r>
                    <a:rPr lang="en-US" sz="1000">
                      <a:solidFill>
                        <a:srgbClr val="FF0066"/>
                      </a:solidFill>
                    </a:rPr>
                    <a:t>(red)</a:t>
                  </a:r>
                  <a:r>
                    <a:rPr lang="en-US" sz="1000"/>
                    <a:t> </a:t>
                  </a:r>
                  <a:r>
                    <a:rPr lang="en-US" sz="1000">
                      <a:ea typeface="Arial" pitchFamily="-105" charset="0"/>
                      <a:cs typeface="Arial" pitchFamily="-105" charset="0"/>
                    </a:rPr>
                    <a:t>≥</a:t>
                  </a:r>
                  <a:r>
                    <a:rPr lang="en-US" sz="1000"/>
                    <a:t> </a:t>
                  </a:r>
                  <a:r>
                    <a:rPr lang="en-US" sz="1000">
                      <a:solidFill>
                        <a:schemeClr val="accent2"/>
                      </a:solidFill>
                    </a:rPr>
                    <a:t>H</a:t>
                  </a:r>
                  <a:r>
                    <a:rPr lang="en-US" sz="1000" baseline="30000">
                      <a:solidFill>
                        <a:schemeClr val="accent2"/>
                      </a:solidFill>
                    </a:rPr>
                    <a:t>2</a:t>
                  </a:r>
                  <a:r>
                    <a:rPr lang="en-US" sz="1000" baseline="-25000">
                      <a:solidFill>
                        <a:schemeClr val="accent2"/>
                      </a:solidFill>
                    </a:rPr>
                    <a:t>s</a:t>
                  </a:r>
                  <a:r>
                    <a:rPr lang="en-US" sz="1000">
                      <a:solidFill>
                        <a:schemeClr val="accent2"/>
                      </a:solidFill>
                    </a:rPr>
                    <a:t> (blue) </a:t>
                  </a:r>
                  <a:r>
                    <a:rPr lang="en-US" sz="1000"/>
                    <a:t>vs. </a:t>
                  </a:r>
                  <a:r>
                    <a:rPr lang="en-US" sz="1000" i="1"/>
                    <a:t>(x-y)</a:t>
                  </a:r>
                  <a:r>
                    <a:rPr lang="en-US" sz="1000"/>
                    <a:t> </a:t>
                  </a:r>
                  <a:br>
                    <a:rPr lang="en-US" sz="1000"/>
                  </a:br>
                  <a:r>
                    <a:rPr lang="en-US" sz="1000"/>
                    <a:t>for </a:t>
                  </a:r>
                  <a:r>
                    <a:rPr lang="en-US" sz="1000" i="1"/>
                    <a:t>(x+y)=c, x=1,</a:t>
                  </a:r>
                  <a:r>
                    <a:rPr lang="en-US" sz="1000"/>
                    <a:t> or </a:t>
                  </a:r>
                  <a:r>
                    <a:rPr lang="en-US" sz="1000" i="1"/>
                    <a:t>y=0</a:t>
                  </a:r>
                  <a:endParaRPr lang="el-GR" sz="1000" i="1"/>
                </a:p>
              </p:txBody>
            </p:sp>
            <p:sp>
              <p:nvSpPr>
                <p:cNvPr id="9" name="Line 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40" y="3173"/>
                  <a:ext cx="0" cy="468"/>
                </a:xfrm>
                <a:prstGeom prst="line">
                  <a:avLst/>
                </a:prstGeom>
                <a:noFill/>
                <a:ln w="63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Line 1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44" y="3841"/>
                  <a:ext cx="0" cy="192"/>
                </a:xfrm>
                <a:prstGeom prst="line">
                  <a:avLst/>
                </a:prstGeom>
                <a:noFill/>
                <a:ln w="63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Line 1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50" y="4155"/>
                  <a:ext cx="0" cy="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689600" y="6489700"/>
                <a:ext cx="44132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i="1"/>
                  <a:t>(x-y)</a:t>
                </a:r>
              </a:p>
            </p:txBody>
          </p:sp>
        </p:grpSp>
        <p:sp>
          <p:nvSpPr>
            <p:cNvPr id="12" name="Text Box 13"/>
            <p:cNvSpPr txBox="1">
              <a:spLocks noChangeAspect="1" noChangeArrowheads="1"/>
            </p:cNvSpPr>
            <p:nvPr/>
          </p:nvSpPr>
          <p:spPr bwMode="auto">
            <a:xfrm rot="18217572">
              <a:off x="4933463" y="2312665"/>
              <a:ext cx="159321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 dirty="0" err="1" smtClean="0"/>
                <a:t>p</a:t>
              </a:r>
              <a:r>
                <a:rPr lang="en-US" sz="1000" i="1" dirty="0" smtClean="0"/>
                <a:t>=1 </a:t>
              </a:r>
              <a:r>
                <a:rPr lang="en-US" sz="1000" i="1" dirty="0">
                  <a:solidFill>
                    <a:srgbClr val="00CC00"/>
                  </a:solidFill>
                </a:rPr>
                <a:t>Chi</a:t>
              </a:r>
              <a:r>
                <a:rPr lang="en-US" sz="1000" i="1" baseline="30000" dirty="0">
                  <a:solidFill>
                    <a:srgbClr val="00CC00"/>
                  </a:solidFill>
                </a:rPr>
                <a:t>2</a:t>
              </a:r>
              <a:r>
                <a:rPr lang="en-US" sz="1000" i="1" baseline="-25000" dirty="0">
                  <a:solidFill>
                    <a:srgbClr val="00CC00"/>
                  </a:solidFill>
                </a:rPr>
                <a:t>s</a:t>
              </a:r>
              <a:r>
                <a:rPr lang="en-US" sz="1000" i="1" dirty="0"/>
                <a:t> </a:t>
              </a:r>
              <a:r>
                <a:rPr lang="en-US" sz="1000" i="1" dirty="0">
                  <a:solidFill>
                    <a:srgbClr val="00CC00"/>
                  </a:solidFill>
                </a:rPr>
                <a:t>= Euclidean</a:t>
              </a:r>
              <a:r>
                <a:rPr lang="en-US" sz="1000" i="1" baseline="30000" dirty="0">
                  <a:solidFill>
                    <a:srgbClr val="00CC00"/>
                  </a:solidFill>
                </a:rPr>
                <a:t>2</a:t>
              </a:r>
              <a:r>
                <a:rPr lang="en-US" sz="1000" i="1" dirty="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Hellinger and Cosine</a:t>
            </a:r>
            <a:br>
              <a:rPr lang="en-US" sz="4000" dirty="0"/>
            </a:br>
            <a:r>
              <a:rPr lang="en-US" sz="4000" dirty="0"/>
              <a:t>Euclidean and Cosine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5266871" cy="1692728"/>
          </a:xfrm>
        </p:spPr>
        <p:txBody>
          <a:bodyPr/>
          <a:lstStyle/>
          <a:p>
            <a:r>
              <a:rPr lang="en-US" sz="1800"/>
              <a:t>Hellinger projects to sphere using square-root, then takes Euclidean distance</a:t>
            </a:r>
          </a:p>
          <a:p>
            <a:endParaRPr lang="en-US" sz="1800"/>
          </a:p>
          <a:p>
            <a:pPr>
              <a:buNone/>
            </a:pPr>
            <a:endParaRPr lang="en-US" sz="1800"/>
          </a:p>
          <a:p>
            <a:pPr>
              <a:buNone/>
            </a:pPr>
            <a:endParaRPr lang="en-US" sz="180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388157" y="3152303"/>
          <a:ext cx="1471612" cy="312738"/>
        </p:xfrm>
        <a:graphic>
          <a:graphicData uri="http://schemas.openxmlformats.org/presentationml/2006/ole">
            <p:oleObj spid="_x0000_s98306" name="Equation" r:id="rId3" imgW="1371600" imgH="291960" progId="Equation.3">
              <p:embed/>
            </p:oleObj>
          </a:graphicData>
        </a:graphic>
      </p:graphicFrame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967015" y="3301982"/>
            <a:ext cx="3035300" cy="2128838"/>
            <a:chOff x="96" y="2448"/>
            <a:chExt cx="1912" cy="1341"/>
          </a:xfrm>
        </p:grpSpPr>
        <p:sp>
          <p:nvSpPr>
            <p:cNvPr id="6" name="Line 4"/>
            <p:cNvSpPr>
              <a:spLocks noChangeAspect="1" noChangeShapeType="1"/>
            </p:cNvSpPr>
            <p:nvPr/>
          </p:nvSpPr>
          <p:spPr bwMode="auto">
            <a:xfrm>
              <a:off x="198" y="3126"/>
              <a:ext cx="15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 flipV="1">
              <a:off x="198" y="2575"/>
              <a:ext cx="1567" cy="5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>
              <a:off x="198" y="3126"/>
              <a:ext cx="1567" cy="5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>
              <a:off x="1765" y="2575"/>
              <a:ext cx="0" cy="1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1760" y="2448"/>
            <a:ext cx="181" cy="167"/>
          </p:xfrm>
          <a:graphic>
            <a:graphicData uri="http://schemas.openxmlformats.org/presentationml/2006/ole">
              <p:oleObj spid="_x0000_s98307" name="Equation" r:id="rId4" imgW="241200" imgH="228600" progId="Equation.3">
                <p:embed/>
              </p:oleObj>
            </a:graphicData>
          </a:graphic>
        </p:graphicFrame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1601" y="2734"/>
            <a:ext cx="167" cy="316"/>
          </p:xfrm>
          <a:graphic>
            <a:graphicData uri="http://schemas.openxmlformats.org/presentationml/2006/ole">
              <p:oleObj spid="_x0000_s98308" name="Equation" r:id="rId5" imgW="203040" imgH="393480" progId="Equation.3">
                <p:embed/>
              </p:oleObj>
            </a:graphicData>
          </a:graphic>
        </p:graphicFrame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1744" y="3605"/>
            <a:ext cx="188" cy="184"/>
          </p:xfrm>
          <a:graphic>
            <a:graphicData uri="http://schemas.openxmlformats.org/presentationml/2006/ole">
              <p:oleObj spid="_x0000_s98309" name="Equation" r:id="rId6" imgW="253800" imgH="253800" progId="Equation.3">
                <p:embed/>
              </p:oleObj>
            </a:graphicData>
          </a:graphic>
        </p:graphicFrame>
        <p:graphicFrame>
          <p:nvGraphicFramePr>
            <p:cNvPr id="13" name="Object 6"/>
            <p:cNvGraphicFramePr>
              <a:graphicFrameLocks noChangeAspect="1"/>
            </p:cNvGraphicFramePr>
            <p:nvPr/>
          </p:nvGraphicFramePr>
          <p:xfrm>
            <a:off x="1872" y="3044"/>
            <a:ext cx="136" cy="143"/>
          </p:xfrm>
          <a:graphic>
            <a:graphicData uri="http://schemas.openxmlformats.org/presentationml/2006/ole">
              <p:oleObj spid="_x0000_s98310" name="Equation" r:id="rId7" imgW="164880" imgH="177480" progId="Equation.3">
                <p:embed/>
              </p:oleObj>
            </a:graphicData>
          </a:graphic>
        </p:graphicFrame>
        <p:graphicFrame>
          <p:nvGraphicFramePr>
            <p:cNvPr id="14" name="Object 7"/>
            <p:cNvGraphicFramePr>
              <a:graphicFrameLocks noChangeAspect="1"/>
            </p:cNvGraphicFramePr>
            <p:nvPr/>
          </p:nvGraphicFramePr>
          <p:xfrm>
            <a:off x="700" y="3126"/>
            <a:ext cx="104" cy="143"/>
          </p:xfrm>
          <a:graphic>
            <a:graphicData uri="http://schemas.openxmlformats.org/presentationml/2006/ole">
              <p:oleObj spid="_x0000_s98311" name="Equation" r:id="rId8" imgW="126720" imgH="177480" progId="Equation.3">
                <p:embed/>
              </p:oleObj>
            </a:graphicData>
          </a:graphic>
        </p:graphicFrame>
        <p:graphicFrame>
          <p:nvGraphicFramePr>
            <p:cNvPr id="15" name="Object 8"/>
            <p:cNvGraphicFramePr>
              <a:graphicFrameLocks noChangeAspect="1"/>
            </p:cNvGraphicFramePr>
            <p:nvPr/>
          </p:nvGraphicFramePr>
          <p:xfrm>
            <a:off x="788" y="2927"/>
            <a:ext cx="78" cy="194"/>
          </p:xfrm>
          <a:graphic>
            <a:graphicData uri="http://schemas.openxmlformats.org/presentationml/2006/ole">
              <p:oleObj spid="_x0000_s98312" name="Equation" r:id="rId9" imgW="152280" imgH="393480" progId="Equation.3">
                <p:embed/>
              </p:oleObj>
            </a:graphicData>
          </a:graphic>
        </p:graphicFrame>
        <p:sp>
          <p:nvSpPr>
            <p:cNvPr id="16" name="Arc 35"/>
            <p:cNvSpPr>
              <a:spLocks noChangeAspect="1"/>
            </p:cNvSpPr>
            <p:nvPr/>
          </p:nvSpPr>
          <p:spPr bwMode="auto">
            <a:xfrm>
              <a:off x="271" y="2940"/>
              <a:ext cx="502" cy="188"/>
            </a:xfrm>
            <a:custGeom>
              <a:avLst/>
              <a:gdLst>
                <a:gd name="T0" fmla="*/ 472 w 21600"/>
                <a:gd name="T1" fmla="*/ 0 h 7348"/>
                <a:gd name="T2" fmla="*/ 502 w 21600"/>
                <a:gd name="T3" fmla="*/ 188 h 7348"/>
                <a:gd name="T4" fmla="*/ 0 w 21600"/>
                <a:gd name="T5" fmla="*/ 188 h 73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7348"/>
                <a:gd name="T11" fmla="*/ 21600 w 21600"/>
                <a:gd name="T12" fmla="*/ 7348 h 7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7348" fill="none" extrusionOk="0">
                  <a:moveTo>
                    <a:pt x="20311" y="0"/>
                  </a:moveTo>
                  <a:cubicBezTo>
                    <a:pt x="21164" y="2356"/>
                    <a:pt x="21600" y="4842"/>
                    <a:pt x="21600" y="7348"/>
                  </a:cubicBezTo>
                </a:path>
                <a:path w="21600" h="7348" stroke="0" extrusionOk="0">
                  <a:moveTo>
                    <a:pt x="20311" y="0"/>
                  </a:moveTo>
                  <a:cubicBezTo>
                    <a:pt x="21164" y="2356"/>
                    <a:pt x="21600" y="4842"/>
                    <a:pt x="21600" y="7348"/>
                  </a:cubicBezTo>
                  <a:lnTo>
                    <a:pt x="0" y="734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rc 36"/>
            <p:cNvSpPr>
              <a:spLocks noChangeAspect="1"/>
            </p:cNvSpPr>
            <p:nvPr/>
          </p:nvSpPr>
          <p:spPr bwMode="auto">
            <a:xfrm>
              <a:off x="203" y="2957"/>
              <a:ext cx="502" cy="338"/>
            </a:xfrm>
            <a:custGeom>
              <a:avLst/>
              <a:gdLst>
                <a:gd name="T0" fmla="*/ 476 w 21600"/>
                <a:gd name="T1" fmla="*/ 0 h 13285"/>
                <a:gd name="T2" fmla="*/ 479 w 21600"/>
                <a:gd name="T3" fmla="*/ 338 h 13285"/>
                <a:gd name="T4" fmla="*/ 0 w 21600"/>
                <a:gd name="T5" fmla="*/ 174 h 132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3285"/>
                <a:gd name="T11" fmla="*/ 21600 w 21600"/>
                <a:gd name="T12" fmla="*/ 13285 h 13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3285" fill="none" extrusionOk="0">
                  <a:moveTo>
                    <a:pt x="20485" y="-1"/>
                  </a:moveTo>
                  <a:cubicBezTo>
                    <a:pt x="21223" y="2208"/>
                    <a:pt x="21600" y="4521"/>
                    <a:pt x="21600" y="6850"/>
                  </a:cubicBezTo>
                  <a:cubicBezTo>
                    <a:pt x="21600" y="9032"/>
                    <a:pt x="21269" y="11201"/>
                    <a:pt x="20619" y="13285"/>
                  </a:cubicBezTo>
                </a:path>
                <a:path w="21600" h="13285" stroke="0" extrusionOk="0">
                  <a:moveTo>
                    <a:pt x="20485" y="-1"/>
                  </a:moveTo>
                  <a:cubicBezTo>
                    <a:pt x="21223" y="2208"/>
                    <a:pt x="21600" y="4521"/>
                    <a:pt x="21600" y="6850"/>
                  </a:cubicBezTo>
                  <a:cubicBezTo>
                    <a:pt x="21600" y="9032"/>
                    <a:pt x="21269" y="11201"/>
                    <a:pt x="20619" y="13285"/>
                  </a:cubicBezTo>
                  <a:lnTo>
                    <a:pt x="0" y="685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8" name="Object 9"/>
            <p:cNvGraphicFramePr>
              <a:graphicFrameLocks noChangeAspect="1"/>
            </p:cNvGraphicFramePr>
            <p:nvPr/>
          </p:nvGraphicFramePr>
          <p:xfrm>
            <a:off x="96" y="3050"/>
            <a:ext cx="104" cy="143"/>
          </p:xfrm>
          <a:graphic>
            <a:graphicData uri="http://schemas.openxmlformats.org/presentationml/2006/ole">
              <p:oleObj spid="_x0000_s98313" name="Equation" r:id="rId10" imgW="126720" imgH="177480" progId="Equation.3">
                <p:embed/>
              </p:oleObj>
            </a:graphicData>
          </a:graphic>
        </p:graphicFrame>
        <p:graphicFrame>
          <p:nvGraphicFramePr>
            <p:cNvPr id="19" name="Object 10"/>
            <p:cNvGraphicFramePr>
              <a:graphicFrameLocks noChangeAspect="1"/>
            </p:cNvGraphicFramePr>
            <p:nvPr/>
          </p:nvGraphicFramePr>
          <p:xfrm>
            <a:off x="1846" y="3405"/>
            <a:ext cx="114" cy="143"/>
          </p:xfrm>
          <a:graphic>
            <a:graphicData uri="http://schemas.openxmlformats.org/presentationml/2006/ole">
              <p:oleObj spid="_x0000_s98314" name="Equation" r:id="rId11" imgW="139680" imgH="177480" progId="Equation.3">
                <p:embed/>
              </p:oleObj>
            </a:graphicData>
          </a:graphic>
        </p:graphicFrame>
        <p:sp>
          <p:nvSpPr>
            <p:cNvPr id="20" name="Arc 47"/>
            <p:cNvSpPr>
              <a:spLocks/>
            </p:cNvSpPr>
            <p:nvPr/>
          </p:nvSpPr>
          <p:spPr bwMode="auto">
            <a:xfrm>
              <a:off x="199" y="2573"/>
              <a:ext cx="1680" cy="547"/>
            </a:xfrm>
            <a:custGeom>
              <a:avLst/>
              <a:gdLst>
                <a:gd name="T0" fmla="*/ 1570 w 21600"/>
                <a:gd name="T1" fmla="*/ 0 h 7683"/>
                <a:gd name="T2" fmla="*/ 1680 w 21600"/>
                <a:gd name="T3" fmla="*/ 547 h 7683"/>
                <a:gd name="T4" fmla="*/ 0 w 21600"/>
                <a:gd name="T5" fmla="*/ 547 h 76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7683"/>
                <a:gd name="T11" fmla="*/ 21600 w 21600"/>
                <a:gd name="T12" fmla="*/ 7683 h 76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7683" fill="none" extrusionOk="0">
                  <a:moveTo>
                    <a:pt x="20187" y="-1"/>
                  </a:moveTo>
                  <a:cubicBezTo>
                    <a:pt x="21121" y="2453"/>
                    <a:pt x="21600" y="5057"/>
                    <a:pt x="21600" y="7683"/>
                  </a:cubicBezTo>
                </a:path>
                <a:path w="21600" h="7683" stroke="0" extrusionOk="0">
                  <a:moveTo>
                    <a:pt x="20187" y="-1"/>
                  </a:moveTo>
                  <a:cubicBezTo>
                    <a:pt x="21121" y="2453"/>
                    <a:pt x="21600" y="5057"/>
                    <a:pt x="21600" y="7683"/>
                  </a:cubicBezTo>
                  <a:lnTo>
                    <a:pt x="0" y="768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rc 48"/>
            <p:cNvSpPr>
              <a:spLocks/>
            </p:cNvSpPr>
            <p:nvPr/>
          </p:nvSpPr>
          <p:spPr bwMode="auto">
            <a:xfrm flipV="1">
              <a:off x="199" y="3123"/>
              <a:ext cx="1680" cy="552"/>
            </a:xfrm>
            <a:custGeom>
              <a:avLst/>
              <a:gdLst>
                <a:gd name="T0" fmla="*/ 1568 w 21600"/>
                <a:gd name="T1" fmla="*/ 0 h 7764"/>
                <a:gd name="T2" fmla="*/ 1680 w 21600"/>
                <a:gd name="T3" fmla="*/ 552 h 7764"/>
                <a:gd name="T4" fmla="*/ 0 w 21600"/>
                <a:gd name="T5" fmla="*/ 552 h 7764"/>
                <a:gd name="T6" fmla="*/ 0 60000 65536"/>
                <a:gd name="T7" fmla="*/ 0 60000 65536"/>
                <a:gd name="T8" fmla="*/ 0 60000 65536"/>
                <a:gd name="T9" fmla="*/ 0 w 21600"/>
                <a:gd name="T10" fmla="*/ 0 h 7764"/>
                <a:gd name="T11" fmla="*/ 21600 w 21600"/>
                <a:gd name="T12" fmla="*/ 7764 h 77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7764" fill="none" extrusionOk="0">
                  <a:moveTo>
                    <a:pt x="20156" y="-1"/>
                  </a:moveTo>
                  <a:cubicBezTo>
                    <a:pt x="21110" y="2477"/>
                    <a:pt x="21600" y="5109"/>
                    <a:pt x="21600" y="7764"/>
                  </a:cubicBezTo>
                </a:path>
                <a:path w="21600" h="7764" stroke="0" extrusionOk="0">
                  <a:moveTo>
                    <a:pt x="20156" y="-1"/>
                  </a:moveTo>
                  <a:cubicBezTo>
                    <a:pt x="21110" y="2477"/>
                    <a:pt x="21600" y="5109"/>
                    <a:pt x="21600" y="7764"/>
                  </a:cubicBezTo>
                  <a:lnTo>
                    <a:pt x="0" y="776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2" name="Object 11"/>
            <p:cNvGraphicFramePr>
              <a:graphicFrameLocks noChangeAspect="1"/>
            </p:cNvGraphicFramePr>
            <p:nvPr/>
          </p:nvGraphicFramePr>
          <p:xfrm>
            <a:off x="960" y="3456"/>
            <a:ext cx="56" cy="104"/>
          </p:xfrm>
          <a:graphic>
            <a:graphicData uri="http://schemas.openxmlformats.org/presentationml/2006/ole">
              <p:oleObj spid="_x0000_s98315" name="Equation" r:id="rId12" imgW="88560" imgH="164880" progId="Equation.3">
                <p:embed/>
              </p:oleObj>
            </a:graphicData>
          </a:graphic>
        </p:graphicFrame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1437" y="2691"/>
              <a:ext cx="324" cy="9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1394" y="2707"/>
              <a:ext cx="1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 rot="5400000">
              <a:off x="1422" y="2721"/>
              <a:ext cx="1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6" name="Object 12"/>
            <p:cNvGraphicFramePr>
              <a:graphicFrameLocks noChangeAspect="1"/>
            </p:cNvGraphicFramePr>
            <p:nvPr/>
          </p:nvGraphicFramePr>
          <p:xfrm>
            <a:off x="474" y="2709"/>
            <a:ext cx="532" cy="171"/>
          </p:xfrm>
          <a:graphic>
            <a:graphicData uri="http://schemas.openxmlformats.org/presentationml/2006/ole">
              <p:oleObj spid="_x0000_s98316" name="Equation" r:id="rId13" imgW="787320" imgH="253800" progId="Equation.3">
                <p:embed/>
              </p:oleObj>
            </a:graphicData>
          </a:graphic>
        </p:graphicFrame>
        <p:graphicFrame>
          <p:nvGraphicFramePr>
            <p:cNvPr id="27" name="Object 13"/>
            <p:cNvGraphicFramePr>
              <a:graphicFrameLocks noChangeAspect="1"/>
            </p:cNvGraphicFramePr>
            <p:nvPr/>
          </p:nvGraphicFramePr>
          <p:xfrm>
            <a:off x="1747" y="3050"/>
            <a:ext cx="146" cy="132"/>
          </p:xfrm>
          <a:graphic>
            <a:graphicData uri="http://schemas.openxmlformats.org/presentationml/2006/ole">
              <p:oleObj spid="_x0000_s98317" name="Equation" r:id="rId14" imgW="177480" imgH="164880" progId="Equation.3">
                <p:embed/>
              </p:oleObj>
            </a:graphicData>
          </a:graphic>
        </p:graphicFrame>
        <p:graphicFrame>
          <p:nvGraphicFramePr>
            <p:cNvPr id="28" name="Object 14"/>
            <p:cNvGraphicFramePr>
              <a:graphicFrameLocks noChangeAspect="1"/>
            </p:cNvGraphicFramePr>
            <p:nvPr/>
          </p:nvGraphicFramePr>
          <p:xfrm>
            <a:off x="1482" y="2470"/>
            <a:ext cx="181" cy="180"/>
          </p:xfrm>
          <a:graphic>
            <a:graphicData uri="http://schemas.openxmlformats.org/presentationml/2006/ole">
              <p:oleObj spid="_x0000_s98318" name="Equation" r:id="rId15" imgW="266400" imgH="266400" progId="Equation.3">
                <p:embed/>
              </p:oleObj>
            </a:graphicData>
          </a:graphic>
        </p:graphicFrame>
        <p:sp>
          <p:nvSpPr>
            <p:cNvPr id="29" name="Line 58"/>
            <p:cNvSpPr>
              <a:spLocks noChangeShapeType="1"/>
            </p:cNvSpPr>
            <p:nvPr/>
          </p:nvSpPr>
          <p:spPr bwMode="auto">
            <a:xfrm>
              <a:off x="1720" y="3126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59"/>
            <p:cNvSpPr>
              <a:spLocks noChangeShapeType="1"/>
            </p:cNvSpPr>
            <p:nvPr/>
          </p:nvSpPr>
          <p:spPr bwMode="auto">
            <a:xfrm rot="-5400000">
              <a:off x="1744" y="3149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6"/>
          <p:cNvGrpSpPr>
            <a:grpSpLocks/>
          </p:cNvGrpSpPr>
          <p:nvPr/>
        </p:nvGrpSpPr>
        <p:grpSpPr bwMode="auto">
          <a:xfrm>
            <a:off x="5742214" y="1604509"/>
            <a:ext cx="2955925" cy="3498850"/>
            <a:chOff x="0" y="1885"/>
            <a:chExt cx="1862" cy="2204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16"/>
            <a:srcRect l="13918" t="15503" r="12253" b="7509"/>
            <a:stretch>
              <a:fillRect/>
            </a:stretch>
          </p:blipFill>
          <p:spPr bwMode="auto">
            <a:xfrm>
              <a:off x="0" y="1885"/>
              <a:ext cx="1862" cy="1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0" y="3795"/>
              <a:ext cx="1852" cy="29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33CCFF"/>
                  </a:solidFill>
                </a:rPr>
                <a:t>Hellinger</a:t>
              </a:r>
              <a:r>
                <a:rPr lang="en-US" sz="1200" dirty="0"/>
                <a:t> and </a:t>
              </a:r>
              <a:r>
                <a:rPr lang="en-US" sz="1200" b="1" dirty="0"/>
                <a:t>Euclidean</a:t>
              </a:r>
              <a:r>
                <a:rPr lang="en-US" sz="1200" dirty="0"/>
                <a:t> projections to </a:t>
              </a:r>
              <a:br>
                <a:rPr lang="en-US" sz="1200" dirty="0"/>
              </a:br>
              <a:r>
                <a:rPr lang="en-US" sz="1200" dirty="0"/>
                <a:t>3-sphere, and </a:t>
              </a:r>
              <a:r>
                <a:rPr lang="en-US" sz="1200" b="1" dirty="0">
                  <a:solidFill>
                    <a:srgbClr val="CC3300"/>
                  </a:solidFill>
                </a:rPr>
                <a:t>difference </a:t>
              </a:r>
              <a:r>
                <a:rPr lang="en-US" sz="1200" dirty="0"/>
                <a:t>between them.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955643" y="1369785"/>
            <a:ext cx="9774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Add animation fig</a:t>
            </a:r>
          </a:p>
        </p:txBody>
      </p:sp>
      <p:graphicFrame>
        <p:nvGraphicFramePr>
          <p:cNvPr id="98319" name="Object 15"/>
          <p:cNvGraphicFramePr>
            <a:graphicFrameLocks noChangeAspect="1"/>
          </p:cNvGraphicFramePr>
          <p:nvPr/>
        </p:nvGraphicFramePr>
        <p:xfrm>
          <a:off x="1277031" y="5482982"/>
          <a:ext cx="3203586" cy="562218"/>
        </p:xfrm>
        <a:graphic>
          <a:graphicData uri="http://schemas.openxmlformats.org/presentationml/2006/ole">
            <p:oleObj spid="_x0000_s98319" name="Equation" r:id="rId17" imgW="2235200" imgH="393700" progId="Equation.3">
              <p:embed/>
            </p:oleObj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875393" y="2231572"/>
          <a:ext cx="1728105" cy="345621"/>
        </p:xfrm>
        <a:graphic>
          <a:graphicData uri="http://schemas.openxmlformats.org/presentationml/2006/ole">
            <p:oleObj spid="_x0000_s98322" name="Equation" r:id="rId18" imgW="1460500" imgH="292100" progId="Equation.3">
              <p:embed/>
            </p:oleObj>
          </a:graphicData>
        </a:graphic>
      </p:graphicFrame>
      <p:graphicFrame>
        <p:nvGraphicFramePr>
          <p:cNvPr id="98323" name="Object 19"/>
          <p:cNvGraphicFramePr>
            <a:graphicFrameLocks noChangeAspect="1"/>
          </p:cNvGraphicFramePr>
          <p:nvPr/>
        </p:nvGraphicFramePr>
        <p:xfrm>
          <a:off x="2831205" y="2232025"/>
          <a:ext cx="1196975" cy="354013"/>
        </p:xfrm>
        <a:graphic>
          <a:graphicData uri="http://schemas.openxmlformats.org/presentationml/2006/ole">
            <p:oleObj spid="_x0000_s98323" name="Equation" r:id="rId19" imgW="990600" imgH="292100" progId="Equation.3">
              <p:embed/>
            </p:oleObj>
          </a:graphicData>
        </a:graphic>
      </p:graphicFrame>
      <p:sp>
        <p:nvSpPr>
          <p:cNvPr id="41" name="AutoShape 36"/>
          <p:cNvSpPr>
            <a:spLocks noChangeAspect="1" noChangeArrowheads="1"/>
          </p:cNvSpPr>
          <p:nvPr/>
        </p:nvSpPr>
        <p:spPr bwMode="auto">
          <a:xfrm>
            <a:off x="5945414" y="5495925"/>
            <a:ext cx="1828800" cy="1828800"/>
          </a:xfrm>
          <a:prstGeom prst="flowChartOr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37"/>
          <p:cNvGrpSpPr>
            <a:grpSpLocks/>
          </p:cNvGrpSpPr>
          <p:nvPr/>
        </p:nvGrpSpPr>
        <p:grpSpPr bwMode="auto">
          <a:xfrm>
            <a:off x="6818539" y="5518150"/>
            <a:ext cx="922338" cy="927100"/>
            <a:chOff x="2630" y="598"/>
            <a:chExt cx="581" cy="584"/>
          </a:xfrm>
        </p:grpSpPr>
        <p:sp>
          <p:nvSpPr>
            <p:cNvPr id="59" name="Rectangle 38"/>
            <p:cNvSpPr>
              <a:spLocks noChangeArrowheads="1"/>
            </p:cNvSpPr>
            <p:nvPr/>
          </p:nvSpPr>
          <p:spPr bwMode="auto">
            <a:xfrm>
              <a:off x="2630" y="598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9"/>
            <p:cNvSpPr>
              <a:spLocks noChangeArrowheads="1"/>
            </p:cNvSpPr>
            <p:nvPr/>
          </p:nvSpPr>
          <p:spPr bwMode="auto">
            <a:xfrm>
              <a:off x="3155" y="1126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5869214" y="5419725"/>
            <a:ext cx="9906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6097814" y="6410325"/>
            <a:ext cx="17526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42"/>
          <p:cNvSpPr>
            <a:spLocks noChangeArrowheads="1"/>
          </p:cNvSpPr>
          <p:nvPr/>
        </p:nvSpPr>
        <p:spPr bwMode="auto">
          <a:xfrm>
            <a:off x="6555014" y="5495925"/>
            <a:ext cx="609600" cy="914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 flipH="1" flipV="1">
            <a:off x="6859814" y="5495925"/>
            <a:ext cx="914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44"/>
          <p:cNvSpPr>
            <a:spLocks noChangeArrowheads="1"/>
          </p:cNvSpPr>
          <p:nvPr/>
        </p:nvSpPr>
        <p:spPr bwMode="auto">
          <a:xfrm rot="5400000">
            <a:off x="7012213" y="5953125"/>
            <a:ext cx="609600" cy="914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000"/>
          </a:p>
        </p:txBody>
      </p:sp>
      <p:sp>
        <p:nvSpPr>
          <p:cNvPr id="48" name="AutoShape 45"/>
          <p:cNvSpPr>
            <a:spLocks noChangeAspect="1" noChangeArrowheads="1"/>
          </p:cNvSpPr>
          <p:nvPr/>
        </p:nvSpPr>
        <p:spPr bwMode="auto">
          <a:xfrm>
            <a:off x="5945414" y="5495925"/>
            <a:ext cx="1828800" cy="1828800"/>
          </a:xfrm>
          <a:prstGeom prst="flowChar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7296376" y="6053138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/>
              <a:t>x</a:t>
            </a:r>
            <a:endParaRPr lang="en-US" sz="1000" baseline="-25000"/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 flipV="1">
            <a:off x="6858226" y="6159500"/>
            <a:ext cx="8667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7829776" y="5945188"/>
          <a:ext cx="304800" cy="457200"/>
        </p:xfrm>
        <a:graphic>
          <a:graphicData uri="http://schemas.openxmlformats.org/presentationml/2006/ole">
            <p:oleObj spid="_x0000_s98324" name="Equation" r:id="rId20" imgW="304560" imgH="457200" progId="Equation.3">
              <p:embed/>
            </p:oleObj>
          </a:graphicData>
        </a:graphic>
      </p:graphicFrame>
      <p:sp>
        <p:nvSpPr>
          <p:cNvPr id="52" name="Oval 54"/>
          <p:cNvSpPr>
            <a:spLocks noChangeArrowheads="1"/>
          </p:cNvSpPr>
          <p:nvPr/>
        </p:nvSpPr>
        <p:spPr bwMode="auto">
          <a:xfrm>
            <a:off x="7534501" y="6178550"/>
            <a:ext cx="50800" cy="555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55"/>
          <p:cNvSpPr>
            <a:spLocks noChangeArrowheads="1"/>
          </p:cNvSpPr>
          <p:nvPr/>
        </p:nvSpPr>
        <p:spPr bwMode="auto">
          <a:xfrm>
            <a:off x="7710714" y="6130925"/>
            <a:ext cx="50800" cy="55563"/>
          </a:xfrm>
          <a:prstGeom prst="ellipse">
            <a:avLst/>
          </a:prstGeom>
          <a:solidFill>
            <a:schemeClr val="tx1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56"/>
          <p:cNvSpPr>
            <a:spLocks noChangeArrowheads="1"/>
          </p:cNvSpPr>
          <p:nvPr/>
        </p:nvSpPr>
        <p:spPr bwMode="auto">
          <a:xfrm>
            <a:off x="7624989" y="5916613"/>
            <a:ext cx="50800" cy="555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7"/>
          <p:cNvSpPr>
            <a:spLocks noChangeShapeType="1"/>
          </p:cNvSpPr>
          <p:nvPr/>
        </p:nvSpPr>
        <p:spPr bwMode="auto">
          <a:xfrm flipV="1">
            <a:off x="7563076" y="5959475"/>
            <a:ext cx="714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7651750" y="5773738"/>
          <a:ext cx="241300" cy="190500"/>
        </p:xfrm>
        <a:graphic>
          <a:graphicData uri="http://schemas.openxmlformats.org/presentationml/2006/ole">
            <p:oleObj spid="_x0000_s98325" name="Equation" r:id="rId21" imgW="241300" imgH="190500" progId="Equation.3">
              <p:embed/>
            </p:oleObj>
          </a:graphicData>
        </a:graphic>
      </p:graphicFrame>
      <p:sp>
        <p:nvSpPr>
          <p:cNvPr id="57" name="Rectangle 59"/>
          <p:cNvSpPr>
            <a:spLocks noChangeArrowheads="1"/>
          </p:cNvSpPr>
          <p:nvPr/>
        </p:nvSpPr>
        <p:spPr bwMode="auto">
          <a:xfrm>
            <a:off x="5677126" y="5235575"/>
            <a:ext cx="1176338" cy="2357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60"/>
          <p:cNvSpPr>
            <a:spLocks noChangeArrowheads="1"/>
          </p:cNvSpPr>
          <p:nvPr/>
        </p:nvSpPr>
        <p:spPr bwMode="auto">
          <a:xfrm>
            <a:off x="6658201" y="6416675"/>
            <a:ext cx="1176338" cy="1019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Geodesic Distance?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Suggest Geodesic distance on sphere G over</a:t>
            </a:r>
          </a:p>
          <a:p>
            <a:pPr lvl="1"/>
            <a:endParaRPr lang="en-US" sz="1400"/>
          </a:p>
          <a:p>
            <a:pPr lvl="1"/>
            <a:r>
              <a:rPr lang="en-US" sz="1400"/>
              <a:t>More convex than H (or E), barely satisfies triangle inequality</a:t>
            </a:r>
          </a:p>
          <a:p>
            <a:pPr lvl="1"/>
            <a:r>
              <a:rPr lang="en-US" sz="1400"/>
              <a:t>G(x,z)=G(x,y)+G(y,z) for y=λx+(1-λ)z</a:t>
            </a:r>
            <a:br>
              <a:rPr lang="en-US" sz="1400"/>
            </a:br>
            <a:r>
              <a:rPr lang="en-US" sz="1400"/>
              <a:t>strict inequality for other y</a:t>
            </a:r>
          </a:p>
          <a:p>
            <a:r>
              <a:rPr lang="en-US" sz="1400"/>
              <a:t>C, E, G are global order preserving, over both </a:t>
            </a:r>
          </a:p>
          <a:p>
            <a:endParaRPr lang="en-US"/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4602163" y="2794000"/>
          <a:ext cx="987578" cy="611188"/>
        </p:xfrm>
        <a:graphic>
          <a:graphicData uri="http://schemas.openxmlformats.org/presentationml/2006/ole">
            <p:oleObj spid="_x0000_s124930" name="Equation" r:id="rId3" imgW="787400" imgH="431800" progId="Equation.3">
              <p:embed/>
            </p:oleObj>
          </a:graphicData>
        </a:graphic>
      </p:graphicFrame>
      <p:sp>
        <p:nvSpPr>
          <p:cNvPr id="7" name="Line 5"/>
          <p:cNvSpPr>
            <a:spLocks noChangeAspect="1" noChangeShapeType="1"/>
          </p:cNvSpPr>
          <p:nvPr/>
        </p:nvSpPr>
        <p:spPr bwMode="auto">
          <a:xfrm flipV="1">
            <a:off x="1128940" y="3503595"/>
            <a:ext cx="2487613" cy="874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Aspect="1" noChangeShapeType="1"/>
          </p:cNvSpPr>
          <p:nvPr/>
        </p:nvSpPr>
        <p:spPr bwMode="auto">
          <a:xfrm>
            <a:off x="1128940" y="4378307"/>
            <a:ext cx="2487613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Aspect="1" noChangeShapeType="1"/>
          </p:cNvSpPr>
          <p:nvPr/>
        </p:nvSpPr>
        <p:spPr bwMode="auto">
          <a:xfrm>
            <a:off x="3616553" y="3503595"/>
            <a:ext cx="0" cy="175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3608615" y="3301982"/>
          <a:ext cx="287338" cy="265113"/>
        </p:xfrm>
        <a:graphic>
          <a:graphicData uri="http://schemas.openxmlformats.org/presentationml/2006/ole">
            <p:oleObj spid="_x0000_s124931" name="Equation" r:id="rId4" imgW="241200" imgH="228600" progId="Equation.3">
              <p:embed/>
            </p:oleObj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3824515" y="3881420"/>
          <a:ext cx="298450" cy="292100"/>
        </p:xfrm>
        <a:graphic>
          <a:graphicData uri="http://schemas.openxmlformats.org/presentationml/2006/ole">
            <p:oleObj spid="_x0000_s124933" name="Equation" r:id="rId5" imgW="253800" imgH="253800" progId="Equation.3">
              <p:embed/>
            </p:oleObj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3919765" y="4248132"/>
          <a:ext cx="215900" cy="227013"/>
        </p:xfrm>
        <a:graphic>
          <a:graphicData uri="http://schemas.openxmlformats.org/presentationml/2006/ole">
            <p:oleObj spid="_x0000_s124934" name="Equation" r:id="rId6" imgW="164880" imgH="177480" progId="Equation.3">
              <p:embed/>
            </p:oleObj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967015" y="4257657"/>
          <a:ext cx="165100" cy="227013"/>
        </p:xfrm>
        <a:graphic>
          <a:graphicData uri="http://schemas.openxmlformats.org/presentationml/2006/ole">
            <p:oleObj spid="_x0000_s124937" name="Equation" r:id="rId7" imgW="126720" imgH="177480" progId="Equation.3">
              <p:embed/>
            </p:oleObj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3745140" y="4821220"/>
          <a:ext cx="180975" cy="227013"/>
        </p:xfrm>
        <a:graphic>
          <a:graphicData uri="http://schemas.openxmlformats.org/presentationml/2006/ole">
            <p:oleObj spid="_x0000_s124938" name="Equation" r:id="rId8" imgW="139680" imgH="177480" progId="Equation.3">
              <p:embed/>
            </p:oleObj>
          </a:graphicData>
        </a:graphic>
      </p:graphicFrame>
      <p:sp>
        <p:nvSpPr>
          <p:cNvPr id="20" name="Arc 47"/>
          <p:cNvSpPr>
            <a:spLocks/>
          </p:cNvSpPr>
          <p:nvPr/>
        </p:nvSpPr>
        <p:spPr bwMode="auto">
          <a:xfrm>
            <a:off x="1130528" y="3500420"/>
            <a:ext cx="2667000" cy="868363"/>
          </a:xfrm>
          <a:custGeom>
            <a:avLst/>
            <a:gdLst>
              <a:gd name="T0" fmla="*/ 1570 w 21600"/>
              <a:gd name="T1" fmla="*/ 0 h 7683"/>
              <a:gd name="T2" fmla="*/ 1680 w 21600"/>
              <a:gd name="T3" fmla="*/ 547 h 7683"/>
              <a:gd name="T4" fmla="*/ 0 w 21600"/>
              <a:gd name="T5" fmla="*/ 547 h 7683"/>
              <a:gd name="T6" fmla="*/ 0 60000 65536"/>
              <a:gd name="T7" fmla="*/ 0 60000 65536"/>
              <a:gd name="T8" fmla="*/ 0 60000 65536"/>
              <a:gd name="T9" fmla="*/ 0 w 21600"/>
              <a:gd name="T10" fmla="*/ 0 h 7683"/>
              <a:gd name="T11" fmla="*/ 21600 w 21600"/>
              <a:gd name="T12" fmla="*/ 7683 h 7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7683" fill="none" extrusionOk="0">
                <a:moveTo>
                  <a:pt x="20187" y="-1"/>
                </a:moveTo>
                <a:cubicBezTo>
                  <a:pt x="21121" y="2453"/>
                  <a:pt x="21600" y="5057"/>
                  <a:pt x="21600" y="7683"/>
                </a:cubicBezTo>
              </a:path>
              <a:path w="21600" h="7683" stroke="0" extrusionOk="0">
                <a:moveTo>
                  <a:pt x="20187" y="-1"/>
                </a:moveTo>
                <a:cubicBezTo>
                  <a:pt x="21121" y="2453"/>
                  <a:pt x="21600" y="5057"/>
                  <a:pt x="21600" y="7683"/>
                </a:cubicBezTo>
                <a:lnTo>
                  <a:pt x="0" y="768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rc 48"/>
          <p:cNvSpPr>
            <a:spLocks/>
          </p:cNvSpPr>
          <p:nvPr/>
        </p:nvSpPr>
        <p:spPr bwMode="auto">
          <a:xfrm flipV="1">
            <a:off x="1130528" y="4373545"/>
            <a:ext cx="2667000" cy="876300"/>
          </a:xfrm>
          <a:custGeom>
            <a:avLst/>
            <a:gdLst>
              <a:gd name="T0" fmla="*/ 1568 w 21600"/>
              <a:gd name="T1" fmla="*/ 0 h 7764"/>
              <a:gd name="T2" fmla="*/ 1680 w 21600"/>
              <a:gd name="T3" fmla="*/ 552 h 7764"/>
              <a:gd name="T4" fmla="*/ 0 w 21600"/>
              <a:gd name="T5" fmla="*/ 552 h 7764"/>
              <a:gd name="T6" fmla="*/ 0 60000 65536"/>
              <a:gd name="T7" fmla="*/ 0 60000 65536"/>
              <a:gd name="T8" fmla="*/ 0 60000 65536"/>
              <a:gd name="T9" fmla="*/ 0 w 21600"/>
              <a:gd name="T10" fmla="*/ 0 h 7764"/>
              <a:gd name="T11" fmla="*/ 21600 w 21600"/>
              <a:gd name="T12" fmla="*/ 7764 h 7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7764" fill="none" extrusionOk="0">
                <a:moveTo>
                  <a:pt x="20156" y="-1"/>
                </a:moveTo>
                <a:cubicBezTo>
                  <a:pt x="21110" y="2477"/>
                  <a:pt x="21600" y="5109"/>
                  <a:pt x="21600" y="7764"/>
                </a:cubicBezTo>
              </a:path>
              <a:path w="21600" h="7764" stroke="0" extrusionOk="0">
                <a:moveTo>
                  <a:pt x="20156" y="-1"/>
                </a:moveTo>
                <a:cubicBezTo>
                  <a:pt x="21110" y="2477"/>
                  <a:pt x="21600" y="5109"/>
                  <a:pt x="21600" y="7764"/>
                </a:cubicBezTo>
                <a:lnTo>
                  <a:pt x="0" y="776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2" name="Object 11"/>
          <p:cNvGraphicFramePr>
            <a:graphicFrameLocks noChangeAspect="1"/>
          </p:cNvGraphicFramePr>
          <p:nvPr/>
        </p:nvGraphicFramePr>
        <p:xfrm>
          <a:off x="2338615" y="4902182"/>
          <a:ext cx="88900" cy="165100"/>
        </p:xfrm>
        <a:graphic>
          <a:graphicData uri="http://schemas.openxmlformats.org/presentationml/2006/ole">
            <p:oleObj spid="_x0000_s124939" name="Equation" r:id="rId9" imgW="88560" imgH="164880" progId="Equation.3">
              <p:embed/>
            </p:oleObj>
          </a:graphicData>
        </a:graphic>
      </p:graphicFrame>
      <p:graphicFrame>
        <p:nvGraphicFramePr>
          <p:cNvPr id="27" name="Object 13"/>
          <p:cNvGraphicFramePr>
            <a:graphicFrameLocks noChangeAspect="1"/>
          </p:cNvGraphicFramePr>
          <p:nvPr/>
        </p:nvGraphicFramePr>
        <p:xfrm>
          <a:off x="3289528" y="4264007"/>
          <a:ext cx="231775" cy="209550"/>
        </p:xfrm>
        <a:graphic>
          <a:graphicData uri="http://schemas.openxmlformats.org/presentationml/2006/ole">
            <p:oleObj spid="_x0000_s124941" name="Equation" r:id="rId10" imgW="177480" imgH="164880" progId="Equation.3">
              <p:embed/>
            </p:oleObj>
          </a:graphicData>
        </a:graphic>
      </p:graphicFrame>
      <p:cxnSp>
        <p:nvCxnSpPr>
          <p:cNvPr id="33" name="Straight Connector 32"/>
          <p:cNvCxnSpPr>
            <a:stCxn id="8" idx="0"/>
          </p:cNvCxnSpPr>
          <p:nvPr/>
        </p:nvCxnSpPr>
        <p:spPr bwMode="auto">
          <a:xfrm rot="5400000" flipH="1" flipV="1">
            <a:off x="2286916" y="2893324"/>
            <a:ext cx="327007" cy="2642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24943" name="Object 15"/>
          <p:cNvGraphicFramePr>
            <a:graphicFrameLocks noChangeAspect="1"/>
          </p:cNvGraphicFramePr>
          <p:nvPr/>
        </p:nvGraphicFramePr>
        <p:xfrm>
          <a:off x="3668713" y="5294313"/>
          <a:ext cx="254000" cy="233362"/>
        </p:xfrm>
        <a:graphic>
          <a:graphicData uri="http://schemas.openxmlformats.org/presentationml/2006/ole">
            <p:oleObj spid="_x0000_s124943" name="Equation" r:id="rId11" imgW="215900" imgH="203200" progId="Equation.3">
              <p:embed/>
            </p:oleObj>
          </a:graphicData>
        </a:graphic>
      </p:graphicFrame>
      <p:cxnSp>
        <p:nvCxnSpPr>
          <p:cNvPr id="36" name="Straight Connector 35"/>
          <p:cNvCxnSpPr/>
          <p:nvPr/>
        </p:nvCxnSpPr>
        <p:spPr bwMode="auto">
          <a:xfrm rot="16200000" flipV="1">
            <a:off x="3416300" y="3698875"/>
            <a:ext cx="558800" cy="1587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endCxn id="9" idx="1"/>
          </p:cNvCxnSpPr>
          <p:nvPr/>
        </p:nvCxnSpPr>
        <p:spPr bwMode="auto">
          <a:xfrm rot="5400000">
            <a:off x="3100512" y="4580044"/>
            <a:ext cx="1190605" cy="1585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24944" name="Object 16"/>
          <p:cNvGraphicFramePr>
            <a:graphicFrameLocks noChangeAspect="1"/>
          </p:cNvGraphicFramePr>
          <p:nvPr/>
        </p:nvGraphicFramePr>
        <p:xfrm>
          <a:off x="5605463" y="1536700"/>
          <a:ext cx="987425" cy="611188"/>
        </p:xfrm>
        <a:graphic>
          <a:graphicData uri="http://schemas.openxmlformats.org/presentationml/2006/ole">
            <p:oleObj spid="_x0000_s124944" name="Equation" r:id="rId12" imgW="7874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2"/>
          <a:srcRect l="16885" t="16238" r="15457" b="7036"/>
          <a:stretch>
            <a:fillRect/>
          </a:stretch>
        </p:blipFill>
        <p:spPr bwMode="auto">
          <a:xfrm>
            <a:off x="4439627" y="1778584"/>
            <a:ext cx="39481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8"/>
          <p:cNvSpPr txBox="1">
            <a:spLocks noChangeAspect="1" noChangeArrowheads="1"/>
          </p:cNvSpPr>
          <p:nvPr/>
        </p:nvSpPr>
        <p:spPr bwMode="auto">
          <a:xfrm>
            <a:off x="4587875" y="2986088"/>
            <a:ext cx="1973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accent2"/>
                </a:solidFill>
              </a:rPr>
              <a:t>E</a:t>
            </a:r>
            <a:r>
              <a:rPr lang="en-US" sz="1000" baseline="-25000">
                <a:solidFill>
                  <a:schemeClr val="accent2"/>
                </a:solidFill>
              </a:rPr>
              <a:t>us</a:t>
            </a:r>
            <a:r>
              <a:rPr lang="en-US" sz="1000" baseline="30000">
                <a:solidFill>
                  <a:schemeClr val="accent2"/>
                </a:solidFill>
              </a:rPr>
              <a:t> </a:t>
            </a:r>
            <a:r>
              <a:rPr lang="en-US" sz="1000">
                <a:solidFill>
                  <a:schemeClr val="accent2"/>
                </a:solidFill>
              </a:rPr>
              <a:t>(blue)</a:t>
            </a:r>
            <a:r>
              <a:rPr lang="en-US" sz="1000"/>
              <a:t> and </a:t>
            </a:r>
            <a:r>
              <a:rPr lang="en-US" sz="1000">
                <a:solidFill>
                  <a:srgbClr val="FF0066"/>
                </a:solidFill>
              </a:rPr>
              <a:t>G</a:t>
            </a:r>
            <a:r>
              <a:rPr lang="en-US" sz="1000" baseline="-25000">
                <a:solidFill>
                  <a:srgbClr val="FF0066"/>
                </a:solidFill>
              </a:rPr>
              <a:t>us</a:t>
            </a:r>
            <a:r>
              <a:rPr lang="en-US" sz="1000">
                <a:solidFill>
                  <a:srgbClr val="FF0066"/>
                </a:solidFill>
              </a:rPr>
              <a:t>(red)</a:t>
            </a:r>
            <a:r>
              <a:rPr lang="en-US" sz="1000"/>
              <a:t> vs. </a:t>
            </a:r>
            <a:r>
              <a:rPr lang="en-US" sz="1000" i="1"/>
              <a:t>(x-y)</a:t>
            </a:r>
            <a:endParaRPr lang="el-GR" sz="1000" i="1"/>
          </a:p>
        </p:txBody>
      </p:sp>
      <p:sp>
        <p:nvSpPr>
          <p:cNvPr id="29702" name="Text Box 9"/>
          <p:cNvSpPr txBox="1">
            <a:spLocks noChangeAspect="1" noChangeArrowheads="1"/>
          </p:cNvSpPr>
          <p:nvPr/>
        </p:nvSpPr>
        <p:spPr bwMode="auto">
          <a:xfrm>
            <a:off x="5375275" y="6432550"/>
            <a:ext cx="441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(x-y)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05852" y="1756359"/>
            <a:ext cx="3343275" cy="3956050"/>
            <a:chOff x="0" y="2901950"/>
            <a:chExt cx="3343275" cy="3956050"/>
          </a:xfrm>
        </p:grpSpPr>
        <p:pic>
          <p:nvPicPr>
            <p:cNvPr id="29698" name="Picture 5"/>
            <p:cNvPicPr>
              <a:picLocks noChangeAspect="1" noChangeArrowheads="1"/>
            </p:cNvPicPr>
            <p:nvPr/>
          </p:nvPicPr>
          <p:blipFill>
            <a:blip r:embed="rId3"/>
            <a:srcRect l="14355" t="11758" r="13260" b="6287"/>
            <a:stretch>
              <a:fillRect/>
            </a:stretch>
          </p:blipFill>
          <p:spPr bwMode="auto">
            <a:xfrm>
              <a:off x="0" y="2901950"/>
              <a:ext cx="3343275" cy="395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699" name="Text Box 6"/>
            <p:cNvSpPr txBox="1">
              <a:spLocks noChangeAspect="1" noChangeArrowheads="1"/>
            </p:cNvSpPr>
            <p:nvPr/>
          </p:nvSpPr>
          <p:spPr bwMode="auto">
            <a:xfrm>
              <a:off x="528638" y="2901950"/>
              <a:ext cx="2546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E</a:t>
              </a:r>
              <a:r>
                <a:rPr lang="en-US" sz="1000" baseline="-25000"/>
                <a:t>us</a:t>
              </a:r>
              <a:r>
                <a:rPr lang="en-US" sz="1000"/>
                <a:t> surface, contour lines, and </a:t>
              </a:r>
              <a:r>
                <a:rPr lang="en-US" sz="1000" i="1"/>
                <a:t>x+y=c</a:t>
              </a:r>
              <a:r>
                <a:rPr lang="en-US" sz="1000"/>
                <a:t> lines</a:t>
              </a:r>
            </a:p>
          </p:txBody>
        </p:sp>
        <p:sp>
          <p:nvSpPr>
            <p:cNvPr id="29703" name="Text Box 11"/>
            <p:cNvSpPr txBox="1">
              <a:spLocks noChangeAspect="1" noChangeArrowheads="1"/>
            </p:cNvSpPr>
            <p:nvPr/>
          </p:nvSpPr>
          <p:spPr bwMode="auto">
            <a:xfrm>
              <a:off x="2908300" y="6003925"/>
              <a:ext cx="247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y</a:t>
              </a:r>
            </a:p>
          </p:txBody>
        </p:sp>
        <p:sp>
          <p:nvSpPr>
            <p:cNvPr id="29704" name="Text Box 12"/>
            <p:cNvSpPr txBox="1">
              <a:spLocks noChangeAspect="1" noChangeArrowheads="1"/>
            </p:cNvSpPr>
            <p:nvPr/>
          </p:nvSpPr>
          <p:spPr bwMode="auto">
            <a:xfrm>
              <a:off x="936625" y="6480175"/>
              <a:ext cx="247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Euclidean and Geodesic (norm)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71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30275" y="1750579"/>
            <a:ext cx="7532688" cy="4297362"/>
            <a:chOff x="930275" y="2560638"/>
            <a:chExt cx="7532688" cy="4297362"/>
          </a:xfrm>
        </p:grpSpPr>
        <p:pic>
          <p:nvPicPr>
            <p:cNvPr id="30722" name="Picture 5"/>
            <p:cNvPicPr>
              <a:picLocks noChangeAspect="1" noChangeArrowheads="1"/>
            </p:cNvPicPr>
            <p:nvPr/>
          </p:nvPicPr>
          <p:blipFill>
            <a:blip r:embed="rId2"/>
            <a:srcRect l="17006" t="15030" r="14760" b="7878"/>
            <a:stretch>
              <a:fillRect/>
            </a:stretch>
          </p:blipFill>
          <p:spPr bwMode="auto">
            <a:xfrm>
              <a:off x="4467225" y="2876550"/>
              <a:ext cx="3995738" cy="398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3" name="Text Box 6"/>
            <p:cNvSpPr txBox="1">
              <a:spLocks noChangeAspect="1" noChangeArrowheads="1"/>
            </p:cNvSpPr>
            <p:nvPr/>
          </p:nvSpPr>
          <p:spPr bwMode="auto">
            <a:xfrm>
              <a:off x="4740275" y="2967038"/>
              <a:ext cx="34496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chemeClr val="accent2"/>
                  </a:solidFill>
                </a:rPr>
                <a:t>H</a:t>
              </a:r>
              <a:r>
                <a:rPr lang="en-US" sz="1000" baseline="-25000">
                  <a:solidFill>
                    <a:schemeClr val="accent2"/>
                  </a:solidFill>
                </a:rPr>
                <a:t>s</a:t>
              </a:r>
              <a:r>
                <a:rPr lang="en-US" sz="1000" baseline="30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chemeClr val="accent2"/>
                  </a:solidFill>
                </a:rPr>
                <a:t>(blue)</a:t>
              </a:r>
              <a:r>
                <a:rPr lang="en-US" sz="1000"/>
                <a:t> and </a:t>
              </a:r>
              <a:r>
                <a:rPr lang="en-US" sz="1000">
                  <a:solidFill>
                    <a:srgbClr val="FF0066"/>
                  </a:solidFill>
                </a:rPr>
                <a:t>G</a:t>
              </a:r>
              <a:r>
                <a:rPr lang="en-US" sz="1000" baseline="-25000">
                  <a:solidFill>
                    <a:srgbClr val="FF0066"/>
                  </a:solidFill>
                  <a:ea typeface="Arial" pitchFamily="-105" charset="0"/>
                  <a:cs typeface="Arial" pitchFamily="-105" charset="0"/>
                </a:rPr>
                <a:t>√</a:t>
              </a:r>
              <a:r>
                <a:rPr lang="en-US" sz="1000" baseline="-25000">
                  <a:solidFill>
                    <a:srgbClr val="FF0066"/>
                  </a:solidFill>
                </a:rPr>
                <a:t>s</a:t>
              </a:r>
              <a:r>
                <a:rPr lang="en-US" sz="1000">
                  <a:solidFill>
                    <a:srgbClr val="FF0066"/>
                  </a:solidFill>
                </a:rPr>
                <a:t>(red)</a:t>
              </a:r>
              <a:r>
                <a:rPr lang="en-US" sz="1000"/>
                <a:t> vs. </a:t>
              </a:r>
              <a:r>
                <a:rPr lang="en-US" sz="1000" i="1"/>
                <a:t>(x-y)</a:t>
              </a:r>
              <a:r>
                <a:rPr lang="en-US" sz="1000"/>
                <a:t> for </a:t>
              </a:r>
              <a:r>
                <a:rPr lang="en-US" sz="1000" i="1"/>
                <a:t>(x+y)=c</a:t>
              </a:r>
              <a:r>
                <a:rPr lang="en-US" sz="1000"/>
                <a:t>, </a:t>
              </a:r>
              <a:r>
                <a:rPr lang="en-US" sz="1000" i="1"/>
                <a:t>x=1</a:t>
              </a:r>
              <a:r>
                <a:rPr lang="en-US" sz="1000"/>
                <a:t> or </a:t>
              </a:r>
              <a:r>
                <a:rPr lang="en-US" sz="1000" i="1"/>
                <a:t>y=0</a:t>
              </a:r>
              <a:endParaRPr lang="el-GR" sz="1000" i="1"/>
            </a:p>
          </p:txBody>
        </p:sp>
        <p:sp>
          <p:nvSpPr>
            <p:cNvPr id="30724" name="Text Box 7"/>
            <p:cNvSpPr txBox="1">
              <a:spLocks noChangeAspect="1" noChangeArrowheads="1"/>
            </p:cNvSpPr>
            <p:nvPr/>
          </p:nvSpPr>
          <p:spPr bwMode="auto">
            <a:xfrm rot="-1886579">
              <a:off x="6864350" y="3452813"/>
              <a:ext cx="3921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chemeClr val="accent2"/>
                  </a:solidFill>
                </a:rPr>
                <a:t>y=0</a:t>
              </a:r>
              <a:endParaRPr lang="en-US" sz="1000">
                <a:solidFill>
                  <a:schemeClr val="accent2"/>
                </a:solidFill>
              </a:endParaRPr>
            </a:p>
          </p:txBody>
        </p:sp>
        <p:sp>
          <p:nvSpPr>
            <p:cNvPr id="30725" name="Text Box 8"/>
            <p:cNvSpPr txBox="1">
              <a:spLocks noChangeAspect="1" noChangeArrowheads="1"/>
            </p:cNvSpPr>
            <p:nvPr/>
          </p:nvSpPr>
          <p:spPr bwMode="auto">
            <a:xfrm rot="-3033709">
              <a:off x="7671595" y="4310856"/>
              <a:ext cx="3921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chemeClr val="accent2"/>
                  </a:solidFill>
                </a:rPr>
                <a:t>x</a:t>
              </a:r>
              <a:r>
                <a:rPr lang="en-US" sz="1000" i="1">
                  <a:solidFill>
                    <a:schemeClr val="accent2"/>
                  </a:solidFill>
                </a:rPr>
                <a:t>=1</a:t>
              </a:r>
            </a:p>
          </p:txBody>
        </p:sp>
        <p:sp>
          <p:nvSpPr>
            <p:cNvPr id="30726" name="Text Box 9"/>
            <p:cNvSpPr txBox="1">
              <a:spLocks noChangeAspect="1" noChangeArrowheads="1"/>
            </p:cNvSpPr>
            <p:nvPr/>
          </p:nvSpPr>
          <p:spPr bwMode="auto">
            <a:xfrm rot="-2004219">
              <a:off x="6969125" y="3690938"/>
              <a:ext cx="3921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0000"/>
                  </a:solidFill>
                </a:rPr>
                <a:t>y=0</a:t>
              </a:r>
              <a:endParaRPr lang="en-US" sz="1000">
                <a:solidFill>
                  <a:srgbClr val="FF0000"/>
                </a:solidFill>
              </a:endParaRPr>
            </a:p>
          </p:txBody>
        </p:sp>
        <p:sp>
          <p:nvSpPr>
            <p:cNvPr id="30727" name="Text Box 10"/>
            <p:cNvSpPr txBox="1">
              <a:spLocks noChangeAspect="1" noChangeArrowheads="1"/>
            </p:cNvSpPr>
            <p:nvPr/>
          </p:nvSpPr>
          <p:spPr bwMode="auto">
            <a:xfrm rot="-3236970">
              <a:off x="7760495" y="4402931"/>
              <a:ext cx="3921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0000"/>
                  </a:solidFill>
                </a:rPr>
                <a:t>x=1</a:t>
              </a:r>
              <a:endParaRPr lang="en-US" sz="1000">
                <a:solidFill>
                  <a:srgbClr val="FF0000"/>
                </a:solidFill>
              </a:endParaRPr>
            </a:p>
          </p:txBody>
        </p:sp>
        <p:pic>
          <p:nvPicPr>
            <p:cNvPr id="30728" name="Picture 11"/>
            <p:cNvPicPr>
              <a:picLocks noChangeAspect="1" noChangeArrowheads="1"/>
            </p:cNvPicPr>
            <p:nvPr/>
          </p:nvPicPr>
          <p:blipFill>
            <a:blip r:embed="rId3"/>
            <a:srcRect l="20297" t="11600" r="18279" b="5666"/>
            <a:stretch>
              <a:fillRect/>
            </a:stretch>
          </p:blipFill>
          <p:spPr bwMode="auto">
            <a:xfrm>
              <a:off x="930275" y="2886075"/>
              <a:ext cx="3417888" cy="397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9" name="Text Box 12"/>
            <p:cNvSpPr txBox="1">
              <a:spLocks noChangeAspect="1" noChangeArrowheads="1"/>
            </p:cNvSpPr>
            <p:nvPr/>
          </p:nvSpPr>
          <p:spPr bwMode="auto">
            <a:xfrm>
              <a:off x="1014413" y="2901950"/>
              <a:ext cx="25606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G</a:t>
              </a:r>
              <a:r>
                <a:rPr lang="en-US" sz="1000" baseline="-25000">
                  <a:ea typeface="Arial" pitchFamily="-105" charset="0"/>
                  <a:cs typeface="Arial" pitchFamily="-105" charset="0"/>
                </a:rPr>
                <a:t>√</a:t>
              </a:r>
              <a:r>
                <a:rPr lang="en-US" sz="1000" baseline="-25000"/>
                <a:t>s</a:t>
              </a:r>
              <a:r>
                <a:rPr lang="en-US" sz="1000"/>
                <a:t> surface, contour lines, and </a:t>
              </a:r>
              <a:r>
                <a:rPr lang="en-US" sz="1000" i="1"/>
                <a:t>x+y=c</a:t>
              </a:r>
              <a:r>
                <a:rPr lang="en-US" sz="1000"/>
                <a:t> lines</a:t>
              </a:r>
            </a:p>
          </p:txBody>
        </p:sp>
        <p:sp>
          <p:nvSpPr>
            <p:cNvPr id="30730" name="Text Box 13"/>
            <p:cNvSpPr txBox="1">
              <a:spLocks noChangeArrowheads="1"/>
            </p:cNvSpPr>
            <p:nvPr/>
          </p:nvSpPr>
          <p:spPr bwMode="auto">
            <a:xfrm>
              <a:off x="1270000" y="2560638"/>
              <a:ext cx="240665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left is visually indistinguishable from Hs, so skip it</a:t>
              </a:r>
            </a:p>
          </p:txBody>
        </p:sp>
        <p:sp>
          <p:nvSpPr>
            <p:cNvPr id="30731" name="Text Box 14"/>
            <p:cNvSpPr txBox="1">
              <a:spLocks noChangeAspect="1" noChangeArrowheads="1"/>
            </p:cNvSpPr>
            <p:nvPr/>
          </p:nvSpPr>
          <p:spPr bwMode="auto">
            <a:xfrm>
              <a:off x="6299200" y="6480175"/>
              <a:ext cx="4413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(x-y)</a:t>
              </a:r>
            </a:p>
          </p:txBody>
        </p:sp>
        <p:sp>
          <p:nvSpPr>
            <p:cNvPr id="30732" name="Text Box 15"/>
            <p:cNvSpPr txBox="1">
              <a:spLocks noChangeAspect="1" noChangeArrowheads="1"/>
            </p:cNvSpPr>
            <p:nvPr/>
          </p:nvSpPr>
          <p:spPr bwMode="auto">
            <a:xfrm>
              <a:off x="4022725" y="6118225"/>
              <a:ext cx="247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y</a:t>
              </a:r>
            </a:p>
          </p:txBody>
        </p:sp>
        <p:sp>
          <p:nvSpPr>
            <p:cNvPr id="30733" name="Text Box 16"/>
            <p:cNvSpPr txBox="1">
              <a:spLocks noChangeAspect="1" noChangeArrowheads="1"/>
            </p:cNvSpPr>
            <p:nvPr/>
          </p:nvSpPr>
          <p:spPr bwMode="auto">
            <a:xfrm>
              <a:off x="2070100" y="6613525"/>
              <a:ext cx="247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</a:t>
              </a:r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Hellinger and Geodesic (root)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Application context</a:t>
            </a:r>
          </a:p>
          <a:p>
            <a:pPr eaLnBrk="1" hangingPunct="1"/>
            <a:r>
              <a:rPr lang="en-US" dirty="0"/>
              <a:t>Distances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3d plots</a:t>
            </a:r>
          </a:p>
          <a:p>
            <a:pPr eaLnBrk="1" hangingPunct="1"/>
            <a:r>
              <a:rPr lang="en-US" dirty="0"/>
              <a:t>Algebraic reformulation as Z, Q</a:t>
            </a:r>
          </a:p>
          <a:p>
            <a:pPr eaLnBrk="1" hangingPunct="1"/>
            <a:r>
              <a:rPr lang="en-US" dirty="0"/>
              <a:t>Ratios</a:t>
            </a:r>
          </a:p>
          <a:p>
            <a:pPr eaLnBrk="1" hangingPunct="1"/>
            <a:r>
              <a:rPr lang="en-US" dirty="0"/>
              <a:t>Worst-case difference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plots for selected x points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 smtClean="0"/>
              <a:t>x</a:t>
            </a:r>
            <a:r>
              <a:rPr lang="en-US" sz="1600" dirty="0" smtClean="0"/>
              <a:t>=[1,0,0] </a:t>
            </a:r>
          </a:p>
          <a:p>
            <a:pPr lvl="1"/>
            <a:r>
              <a:rPr lang="en-US" sz="1400" dirty="0" smtClean="0"/>
              <a:t>fig 6: H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JS, Chi</a:t>
            </a:r>
            <a:r>
              <a:rPr lang="en-US" sz="1400" baseline="30000" dirty="0" smtClean="0"/>
              <a:t>2</a:t>
            </a:r>
            <a:endParaRPr lang="en-US" sz="1400" dirty="0" smtClean="0"/>
          </a:p>
          <a:p>
            <a:pPr lvl="1"/>
            <a:r>
              <a:rPr lang="en-US" sz="1400" dirty="0" smtClean="0"/>
              <a:t>fig 7: H, H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E shortcomings</a:t>
            </a:r>
          </a:p>
          <a:p>
            <a:pPr lvl="2"/>
            <a:r>
              <a:rPr lang="en-US" sz="1200" dirty="0" smtClean="0"/>
              <a:t>No </a:t>
            </a:r>
            <a:r>
              <a:rPr lang="en-US" sz="1200" dirty="0" err="1" smtClean="0"/>
              <a:t>ortho</a:t>
            </a:r>
            <a:r>
              <a:rPr lang="en-US" sz="1200" dirty="0" smtClean="0"/>
              <a:t>-max for E</a:t>
            </a:r>
          </a:p>
          <a:p>
            <a:pPr lvl="1"/>
            <a:r>
              <a:rPr lang="en-US" sz="1400" dirty="0" smtClean="0"/>
              <a:t>fig 8: H, H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u</a:t>
            </a:r>
            <a:endParaRPr lang="en-US" sz="1400" baseline="-25000" dirty="0" smtClean="0"/>
          </a:p>
          <a:p>
            <a:r>
              <a:rPr lang="en-US" sz="1600" dirty="0" smtClean="0"/>
              <a:t>X=[1,1,0]/2</a:t>
            </a:r>
          </a:p>
          <a:p>
            <a:pPr lvl="1"/>
            <a:r>
              <a:rPr lang="en-US" sz="1400" dirty="0" smtClean="0"/>
              <a:t>fig 9: H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JS, Chi</a:t>
            </a:r>
            <a:r>
              <a:rPr lang="en-US" sz="1400" baseline="30000" dirty="0" smtClean="0"/>
              <a:t>2</a:t>
            </a:r>
            <a:endParaRPr lang="en-US" sz="1400" dirty="0" smtClean="0"/>
          </a:p>
          <a:p>
            <a:pPr lvl="1"/>
            <a:r>
              <a:rPr lang="en-US" sz="1400" dirty="0" smtClean="0"/>
              <a:t>fig 10: H, H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u</a:t>
            </a:r>
            <a:endParaRPr lang="en-US" sz="1400" baseline="-25000" dirty="0" smtClean="0"/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X=[1,1,1]/3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 11: H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JS, Chi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 12: H, H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1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endParaRPr lang="en-US" sz="1400" baseline="-25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/>
              <a:t>X=[0.2 0.3 0.5]</a:t>
            </a:r>
          </a:p>
          <a:p>
            <a:pPr lvl="1"/>
            <a:r>
              <a:rPr lang="en-US" sz="1400" dirty="0" smtClean="0"/>
              <a:t>fig 13: H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JS, Chi</a:t>
            </a:r>
            <a:r>
              <a:rPr lang="en-US" sz="1400" baseline="30000" dirty="0" smtClean="0"/>
              <a:t>2</a:t>
            </a:r>
            <a:endParaRPr lang="en-US" sz="1400" dirty="0" smtClean="0"/>
          </a:p>
          <a:p>
            <a:pPr lvl="1"/>
            <a:r>
              <a:rPr lang="en-US" sz="1400" dirty="0" smtClean="0"/>
              <a:t>fig 14: H, H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u</a:t>
            </a:r>
            <a:endParaRPr lang="en-US" sz="1400" baseline="-25000" dirty="0" smtClean="0"/>
          </a:p>
          <a:p>
            <a:r>
              <a:rPr lang="en-US" sz="1600" dirty="0" smtClean="0"/>
              <a:t>X=[0.89, 0.1 0.01]  -  sharp upturns</a:t>
            </a:r>
          </a:p>
          <a:p>
            <a:pPr lvl="1"/>
            <a:r>
              <a:rPr lang="en-US" sz="1400" dirty="0" smtClean="0"/>
              <a:t>fig 15: H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JS, Chi</a:t>
            </a:r>
            <a:r>
              <a:rPr lang="en-US" sz="1400" baseline="30000" dirty="0" smtClean="0"/>
              <a:t>2</a:t>
            </a:r>
            <a:endParaRPr lang="en-US" sz="1400" dirty="0" smtClean="0"/>
          </a:p>
          <a:p>
            <a:pPr lvl="1"/>
            <a:r>
              <a:rPr lang="en-US" sz="1400" dirty="0" smtClean="0"/>
              <a:t>fig 16: H, H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u</a:t>
            </a:r>
            <a:endParaRPr lang="en-US" sz="1400" baseline="-25000" dirty="0" smtClean="0"/>
          </a:p>
          <a:p>
            <a:endParaRPr lang="en-US" sz="1800" dirty="0" smtClean="0"/>
          </a:p>
          <a:p>
            <a:pPr lvl="1"/>
            <a:endParaRPr lang="en-US" sz="1400" baseline="-25000" dirty="0" smtClean="0"/>
          </a:p>
          <a:p>
            <a:pPr lvl="1">
              <a:buNone/>
            </a:pPr>
            <a:endParaRPr lang="en-US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854122" y="1307112"/>
            <a:ext cx="3182938" cy="2697163"/>
            <a:chOff x="2755900" y="2625725"/>
            <a:chExt cx="3182938" cy="2697163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4357688" y="2833688"/>
              <a:ext cx="4762" cy="141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2940050" y="4243388"/>
              <a:ext cx="1417638" cy="938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362450" y="4248150"/>
              <a:ext cx="1395413" cy="919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3257550" y="3038475"/>
              <a:ext cx="2200275" cy="1933575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3257550" y="4973638"/>
              <a:ext cx="2200275" cy="257175"/>
              <a:chOff x="2052" y="3132"/>
              <a:chExt cx="1386" cy="162"/>
            </a:xfrm>
          </p:grpSpPr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2052" y="3132"/>
                <a:ext cx="696" cy="162"/>
              </a:xfrm>
              <a:custGeom>
                <a:avLst/>
                <a:gdLst>
                  <a:gd name="T0" fmla="*/ 0 w 696"/>
                  <a:gd name="T1" fmla="*/ 0 h 162"/>
                  <a:gd name="T2" fmla="*/ 366 w 696"/>
                  <a:gd name="T3" fmla="*/ 126 h 162"/>
                  <a:gd name="T4" fmla="*/ 696 w 69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696"/>
                  <a:gd name="T10" fmla="*/ 0 h 162"/>
                  <a:gd name="T11" fmla="*/ 696 w 69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6" h="162">
                    <a:moveTo>
                      <a:pt x="0" y="0"/>
                    </a:moveTo>
                    <a:cubicBezTo>
                      <a:pt x="125" y="49"/>
                      <a:pt x="250" y="99"/>
                      <a:pt x="366" y="126"/>
                    </a:cubicBezTo>
                    <a:cubicBezTo>
                      <a:pt x="482" y="153"/>
                      <a:pt x="589" y="157"/>
                      <a:pt x="696" y="162"/>
                    </a:cubicBezTo>
                  </a:path>
                </a:pathLst>
              </a:custGeom>
              <a:solidFill>
                <a:srgbClr val="33CC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 flipH="1">
                <a:off x="2742" y="3132"/>
                <a:ext cx="696" cy="162"/>
              </a:xfrm>
              <a:custGeom>
                <a:avLst/>
                <a:gdLst>
                  <a:gd name="T0" fmla="*/ 0 w 696"/>
                  <a:gd name="T1" fmla="*/ 0 h 162"/>
                  <a:gd name="T2" fmla="*/ 366 w 696"/>
                  <a:gd name="T3" fmla="*/ 126 h 162"/>
                  <a:gd name="T4" fmla="*/ 696 w 69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696"/>
                  <a:gd name="T10" fmla="*/ 0 h 162"/>
                  <a:gd name="T11" fmla="*/ 696 w 69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6" h="162">
                    <a:moveTo>
                      <a:pt x="0" y="0"/>
                    </a:moveTo>
                    <a:cubicBezTo>
                      <a:pt x="125" y="49"/>
                      <a:pt x="250" y="99"/>
                      <a:pt x="366" y="126"/>
                    </a:cubicBezTo>
                    <a:cubicBezTo>
                      <a:pt x="482" y="153"/>
                      <a:pt x="589" y="157"/>
                      <a:pt x="696" y="162"/>
                    </a:cubicBezTo>
                  </a:path>
                </a:pathLst>
              </a:custGeom>
              <a:solidFill>
                <a:srgbClr val="33CC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 rot="-7180626">
              <a:off x="3918744" y="3812381"/>
              <a:ext cx="2205038" cy="257175"/>
              <a:chOff x="2052" y="3132"/>
              <a:chExt cx="1386" cy="162"/>
            </a:xfrm>
          </p:grpSpPr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052" y="3132"/>
                <a:ext cx="696" cy="162"/>
              </a:xfrm>
              <a:custGeom>
                <a:avLst/>
                <a:gdLst>
                  <a:gd name="T0" fmla="*/ 0 w 696"/>
                  <a:gd name="T1" fmla="*/ 0 h 162"/>
                  <a:gd name="T2" fmla="*/ 366 w 696"/>
                  <a:gd name="T3" fmla="*/ 126 h 162"/>
                  <a:gd name="T4" fmla="*/ 696 w 69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696"/>
                  <a:gd name="T10" fmla="*/ 0 h 162"/>
                  <a:gd name="T11" fmla="*/ 696 w 69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6" h="162">
                    <a:moveTo>
                      <a:pt x="0" y="0"/>
                    </a:moveTo>
                    <a:cubicBezTo>
                      <a:pt x="125" y="49"/>
                      <a:pt x="250" y="99"/>
                      <a:pt x="366" y="126"/>
                    </a:cubicBezTo>
                    <a:cubicBezTo>
                      <a:pt x="482" y="153"/>
                      <a:pt x="589" y="157"/>
                      <a:pt x="696" y="162"/>
                    </a:cubicBezTo>
                  </a:path>
                </a:pathLst>
              </a:custGeom>
              <a:solidFill>
                <a:srgbClr val="33CC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 flipH="1">
                <a:off x="2742" y="3132"/>
                <a:ext cx="696" cy="162"/>
              </a:xfrm>
              <a:custGeom>
                <a:avLst/>
                <a:gdLst>
                  <a:gd name="T0" fmla="*/ 0 w 696"/>
                  <a:gd name="T1" fmla="*/ 0 h 162"/>
                  <a:gd name="T2" fmla="*/ 366 w 696"/>
                  <a:gd name="T3" fmla="*/ 126 h 162"/>
                  <a:gd name="T4" fmla="*/ 696 w 69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696"/>
                  <a:gd name="T10" fmla="*/ 0 h 162"/>
                  <a:gd name="T11" fmla="*/ 696 w 69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6" h="162">
                    <a:moveTo>
                      <a:pt x="0" y="0"/>
                    </a:moveTo>
                    <a:cubicBezTo>
                      <a:pt x="125" y="49"/>
                      <a:pt x="250" y="99"/>
                      <a:pt x="366" y="126"/>
                    </a:cubicBezTo>
                    <a:cubicBezTo>
                      <a:pt x="482" y="153"/>
                      <a:pt x="589" y="157"/>
                      <a:pt x="696" y="162"/>
                    </a:cubicBezTo>
                  </a:path>
                </a:pathLst>
              </a:custGeom>
              <a:solidFill>
                <a:srgbClr val="33CC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 rot="7180626" flipH="1">
              <a:off x="2588418" y="3813971"/>
              <a:ext cx="2205036" cy="257175"/>
              <a:chOff x="2052" y="3132"/>
              <a:chExt cx="1386" cy="162"/>
            </a:xfrm>
          </p:grpSpPr>
          <p:sp>
            <p:nvSpPr>
              <p:cNvPr id="20" name="Freeform 26"/>
              <p:cNvSpPr>
                <a:spLocks/>
              </p:cNvSpPr>
              <p:nvPr/>
            </p:nvSpPr>
            <p:spPr bwMode="auto">
              <a:xfrm>
                <a:off x="2052" y="3132"/>
                <a:ext cx="696" cy="162"/>
              </a:xfrm>
              <a:custGeom>
                <a:avLst/>
                <a:gdLst>
                  <a:gd name="T0" fmla="*/ 0 w 696"/>
                  <a:gd name="T1" fmla="*/ 0 h 162"/>
                  <a:gd name="T2" fmla="*/ 366 w 696"/>
                  <a:gd name="T3" fmla="*/ 126 h 162"/>
                  <a:gd name="T4" fmla="*/ 696 w 69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696"/>
                  <a:gd name="T10" fmla="*/ 0 h 162"/>
                  <a:gd name="T11" fmla="*/ 696 w 69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6" h="162">
                    <a:moveTo>
                      <a:pt x="0" y="0"/>
                    </a:moveTo>
                    <a:cubicBezTo>
                      <a:pt x="125" y="49"/>
                      <a:pt x="250" y="99"/>
                      <a:pt x="366" y="126"/>
                    </a:cubicBezTo>
                    <a:cubicBezTo>
                      <a:pt x="482" y="153"/>
                      <a:pt x="589" y="157"/>
                      <a:pt x="696" y="162"/>
                    </a:cubicBezTo>
                  </a:path>
                </a:pathLst>
              </a:custGeom>
              <a:solidFill>
                <a:srgbClr val="33CC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 flipH="1">
                <a:off x="2742" y="3132"/>
                <a:ext cx="696" cy="162"/>
              </a:xfrm>
              <a:custGeom>
                <a:avLst/>
                <a:gdLst>
                  <a:gd name="T0" fmla="*/ 0 w 696"/>
                  <a:gd name="T1" fmla="*/ 0 h 162"/>
                  <a:gd name="T2" fmla="*/ 366 w 696"/>
                  <a:gd name="T3" fmla="*/ 126 h 162"/>
                  <a:gd name="T4" fmla="*/ 696 w 69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696"/>
                  <a:gd name="T10" fmla="*/ 0 h 162"/>
                  <a:gd name="T11" fmla="*/ 696 w 69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6" h="162">
                    <a:moveTo>
                      <a:pt x="0" y="0"/>
                    </a:moveTo>
                    <a:cubicBezTo>
                      <a:pt x="125" y="49"/>
                      <a:pt x="250" y="99"/>
                      <a:pt x="366" y="126"/>
                    </a:cubicBezTo>
                    <a:cubicBezTo>
                      <a:pt x="482" y="153"/>
                      <a:pt x="589" y="157"/>
                      <a:pt x="696" y="162"/>
                    </a:cubicBezTo>
                  </a:path>
                </a:pathLst>
              </a:custGeom>
              <a:solidFill>
                <a:srgbClr val="33CC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2846388" y="4806950"/>
              <a:ext cx="4635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1,0,0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80038" y="4806950"/>
              <a:ext cx="4635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0,1,0</a:t>
              </a:r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4284663" y="2873375"/>
              <a:ext cx="4635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0,0,1</a:t>
              </a:r>
            </a:p>
          </p:txBody>
        </p:sp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>
              <a:off x="2755900" y="5068888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1</a:t>
              </a:r>
            </a:p>
          </p:txBody>
        </p:sp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>
              <a:off x="5684838" y="5078413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2</a:t>
              </a:r>
            </a:p>
          </p:txBody>
        </p:sp>
        <p:sp>
          <p:nvSpPr>
            <p:cNvPr id="17" name="Text Box 37"/>
            <p:cNvSpPr txBox="1">
              <a:spLocks noChangeArrowheads="1"/>
            </p:cNvSpPr>
            <p:nvPr/>
          </p:nvSpPr>
          <p:spPr bwMode="auto">
            <a:xfrm>
              <a:off x="4227513" y="2625725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3</a:t>
              </a:r>
            </a:p>
          </p:txBody>
        </p: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3965575" y="3973513"/>
              <a:ext cx="2619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/>
                <a:t>T</a:t>
              </a:r>
            </a:p>
          </p:txBody>
        </p:sp>
        <p:sp>
          <p:nvSpPr>
            <p:cNvPr id="19" name="Text Box 40"/>
            <p:cNvSpPr txBox="1">
              <a:spLocks noChangeArrowheads="1"/>
            </p:cNvSpPr>
            <p:nvPr/>
          </p:nvSpPr>
          <p:spPr bwMode="auto">
            <a:xfrm>
              <a:off x="3556000" y="3792538"/>
              <a:ext cx="3206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/>
                <a:t>S</a:t>
              </a:r>
              <a:r>
                <a:rPr lang="en-US" sz="1000" b="1" baseline="-25000"/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58"/>
          <p:cNvGrpSpPr>
            <a:grpSpLocks/>
          </p:cNvGrpSpPr>
          <p:nvPr/>
        </p:nvGrpSpPr>
        <p:grpSpPr bwMode="auto">
          <a:xfrm>
            <a:off x="280988" y="4249738"/>
            <a:ext cx="2425700" cy="2608262"/>
            <a:chOff x="177" y="2677"/>
            <a:chExt cx="1528" cy="1643"/>
          </a:xfrm>
        </p:grpSpPr>
        <p:pic>
          <p:nvPicPr>
            <p:cNvPr id="32805" name="Picture 53"/>
            <p:cNvPicPr>
              <a:picLocks noChangeAspect="1" noChangeArrowheads="1"/>
            </p:cNvPicPr>
            <p:nvPr/>
          </p:nvPicPr>
          <p:blipFill>
            <a:blip r:embed="rId2"/>
            <a:srcRect l="8685" t="14545" r="34752" b="9380"/>
            <a:stretch>
              <a:fillRect/>
            </a:stretch>
          </p:blipFill>
          <p:spPr bwMode="auto">
            <a:xfrm>
              <a:off x="326" y="2677"/>
              <a:ext cx="1339" cy="1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06" name="Line 42"/>
            <p:cNvSpPr>
              <a:spLocks noChangeShapeType="1"/>
            </p:cNvSpPr>
            <p:nvPr/>
          </p:nvSpPr>
          <p:spPr bwMode="auto">
            <a:xfrm>
              <a:off x="555" y="4170"/>
              <a:ext cx="0" cy="1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7" name="Text Box 44"/>
            <p:cNvSpPr txBox="1">
              <a:spLocks noChangeArrowheads="1"/>
            </p:cNvSpPr>
            <p:nvPr/>
          </p:nvSpPr>
          <p:spPr bwMode="auto">
            <a:xfrm>
              <a:off x="177" y="4104"/>
              <a:ext cx="230" cy="9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(1,0,0)</a:t>
              </a:r>
            </a:p>
          </p:txBody>
        </p:sp>
        <p:sp>
          <p:nvSpPr>
            <p:cNvPr id="32808" name="Text Box 45"/>
            <p:cNvSpPr txBox="1">
              <a:spLocks noChangeArrowheads="1"/>
            </p:cNvSpPr>
            <p:nvPr/>
          </p:nvSpPr>
          <p:spPr bwMode="auto">
            <a:xfrm>
              <a:off x="1410" y="4224"/>
              <a:ext cx="230" cy="9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(0,1,0)</a:t>
              </a:r>
            </a:p>
          </p:txBody>
        </p:sp>
        <p:sp>
          <p:nvSpPr>
            <p:cNvPr id="32809" name="Text Box 46"/>
            <p:cNvSpPr txBox="1">
              <a:spLocks noChangeArrowheads="1"/>
            </p:cNvSpPr>
            <p:nvPr/>
          </p:nvSpPr>
          <p:spPr bwMode="auto">
            <a:xfrm>
              <a:off x="1359" y="3989"/>
              <a:ext cx="3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(0,0,1)</a:t>
              </a:r>
            </a:p>
          </p:txBody>
        </p:sp>
      </p:grpSp>
      <p:pic>
        <p:nvPicPr>
          <p:cNvPr id="32771" name="Picture 27"/>
          <p:cNvPicPr>
            <a:picLocks noChangeAspect="1" noChangeArrowheads="1"/>
          </p:cNvPicPr>
          <p:nvPr/>
        </p:nvPicPr>
        <p:blipFill>
          <a:blip r:embed="rId3"/>
          <a:srcRect l="11948" t="14407" r="12425" b="7022"/>
          <a:stretch>
            <a:fillRect/>
          </a:stretch>
        </p:blipFill>
        <p:spPr bwMode="auto">
          <a:xfrm>
            <a:off x="133350" y="581025"/>
            <a:ext cx="3014663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5"/>
          <p:cNvPicPr>
            <a:picLocks noChangeAspect="1" noChangeArrowheads="1"/>
          </p:cNvPicPr>
          <p:nvPr/>
        </p:nvPicPr>
        <p:blipFill>
          <a:blip r:embed="rId4"/>
          <a:srcRect l="10513" t="15376" r="9796" b="6296"/>
          <a:stretch>
            <a:fillRect/>
          </a:stretch>
        </p:blipFill>
        <p:spPr bwMode="auto">
          <a:xfrm>
            <a:off x="3422650" y="514350"/>
            <a:ext cx="317658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3"/>
          <p:cNvPicPr>
            <a:picLocks noChangeAspect="1" noChangeArrowheads="1"/>
          </p:cNvPicPr>
          <p:nvPr/>
        </p:nvPicPr>
        <p:blipFill>
          <a:blip r:embed="rId5"/>
          <a:srcRect l="11470" t="12712" r="24611" b="7022"/>
          <a:stretch>
            <a:fillRect/>
          </a:stretch>
        </p:blipFill>
        <p:spPr bwMode="auto">
          <a:xfrm>
            <a:off x="6118225" y="514350"/>
            <a:ext cx="2547938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384300" y="-800100"/>
            <a:ext cx="668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3-dimensional distances using </a:t>
            </a:r>
            <a:r>
              <a:rPr lang="en-US" sz="1200" dirty="0" err="1"/>
              <a:t>Euclidean</a:t>
            </a:r>
            <a:r>
              <a:rPr lang="en-US" sz="1200" baseline="-25000" dirty="0" err="1"/>
              <a:t>u</a:t>
            </a:r>
            <a:r>
              <a:rPr lang="en-US" sz="1200" dirty="0" err="1"/>
              <a:t>(yellow</a:t>
            </a:r>
            <a:r>
              <a:rPr lang="en-US" sz="1200" dirty="0"/>
              <a:t>, contours black) </a:t>
            </a:r>
            <a:r>
              <a:rPr lang="en-US" sz="1200" dirty="0" err="1"/>
              <a:t>Hellinger(blue</a:t>
            </a:r>
            <a:r>
              <a:rPr lang="en-US" sz="1200" dirty="0"/>
              <a:t>) and </a:t>
            </a:r>
            <a:r>
              <a:rPr lang="en-US" sz="1200" dirty="0" err="1"/>
              <a:t>JS(orange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Illustrate qualitative difference between Euclidean and the other two</a:t>
            </a: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1781175" y="2641600"/>
            <a:ext cx="54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(0,0,1)</a:t>
            </a: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584200" y="10541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Distances </a:t>
            </a:r>
            <a:br>
              <a:rPr lang="en-US" sz="1000"/>
            </a:br>
            <a:r>
              <a:rPr lang="en-US" sz="1000"/>
              <a:t>from (1,0,0)</a:t>
            </a:r>
          </a:p>
        </p:txBody>
      </p:sp>
      <p:sp>
        <p:nvSpPr>
          <p:cNvPr id="32777" name="Text Box 12"/>
          <p:cNvSpPr txBox="1">
            <a:spLocks noChangeArrowheads="1"/>
          </p:cNvSpPr>
          <p:nvPr/>
        </p:nvSpPr>
        <p:spPr bwMode="auto">
          <a:xfrm>
            <a:off x="3394075" y="3127375"/>
            <a:ext cx="365125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/>
              <a:t>(0,1,0)</a:t>
            </a: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5622925" y="2755900"/>
            <a:ext cx="54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(0,0,1)</a:t>
            </a:r>
          </a:p>
        </p:txBody>
      </p:sp>
      <p:sp>
        <p:nvSpPr>
          <p:cNvPr id="32779" name="Text Box 14"/>
          <p:cNvSpPr txBox="1">
            <a:spLocks noChangeArrowheads="1"/>
          </p:cNvSpPr>
          <p:nvPr/>
        </p:nvSpPr>
        <p:spPr bwMode="auto">
          <a:xfrm>
            <a:off x="4775200" y="2413000"/>
            <a:ext cx="54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(1,0,0)</a:t>
            </a:r>
          </a:p>
        </p:txBody>
      </p:sp>
      <p:sp>
        <p:nvSpPr>
          <p:cNvPr id="32780" name="Text Box 15"/>
          <p:cNvSpPr txBox="1">
            <a:spLocks noChangeArrowheads="1"/>
          </p:cNvSpPr>
          <p:nvPr/>
        </p:nvSpPr>
        <p:spPr bwMode="auto">
          <a:xfrm>
            <a:off x="4568825" y="787400"/>
            <a:ext cx="90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Distances </a:t>
            </a:r>
            <a:br>
              <a:rPr lang="en-US" sz="1000"/>
            </a:br>
            <a:r>
              <a:rPr lang="en-US" sz="1000"/>
              <a:t>from (.5,.5,0)</a:t>
            </a:r>
          </a:p>
        </p:txBody>
      </p:sp>
      <p:sp>
        <p:nvSpPr>
          <p:cNvPr id="32781" name="Text Box 16"/>
          <p:cNvSpPr txBox="1">
            <a:spLocks noChangeArrowheads="1"/>
          </p:cNvSpPr>
          <p:nvPr/>
        </p:nvSpPr>
        <p:spPr bwMode="auto">
          <a:xfrm>
            <a:off x="0" y="-244475"/>
            <a:ext cx="2178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curved contours are from Euclidean</a:t>
            </a:r>
          </a:p>
        </p:txBody>
      </p:sp>
      <p:sp>
        <p:nvSpPr>
          <p:cNvPr id="32782" name="Text Box 17"/>
          <p:cNvSpPr txBox="1">
            <a:spLocks noChangeArrowheads="1"/>
          </p:cNvSpPr>
          <p:nvPr/>
        </p:nvSpPr>
        <p:spPr bwMode="auto">
          <a:xfrm>
            <a:off x="3321050" y="-244475"/>
            <a:ext cx="2487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least-curved contours are from Euclidean</a:t>
            </a:r>
          </a:p>
        </p:txBody>
      </p:sp>
      <p:sp>
        <p:nvSpPr>
          <p:cNvPr id="32783" name="Text Box 19"/>
          <p:cNvSpPr txBox="1">
            <a:spLocks noChangeArrowheads="1"/>
          </p:cNvSpPr>
          <p:nvPr/>
        </p:nvSpPr>
        <p:spPr bwMode="auto">
          <a:xfrm>
            <a:off x="6445250" y="1016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Distances </a:t>
            </a:r>
            <a:br>
              <a:rPr lang="en-US" sz="1000"/>
            </a:br>
            <a:r>
              <a:rPr lang="en-US" sz="1000"/>
              <a:t>from (.2,.3,.5)</a:t>
            </a:r>
          </a:p>
        </p:txBody>
      </p:sp>
      <p:sp>
        <p:nvSpPr>
          <p:cNvPr id="32784" name="Text Box 21"/>
          <p:cNvSpPr txBox="1">
            <a:spLocks noChangeArrowheads="1"/>
          </p:cNvSpPr>
          <p:nvPr/>
        </p:nvSpPr>
        <p:spPr bwMode="auto">
          <a:xfrm>
            <a:off x="8185150" y="2879725"/>
            <a:ext cx="54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(0,0,1)</a:t>
            </a:r>
          </a:p>
        </p:txBody>
      </p:sp>
      <p:sp>
        <p:nvSpPr>
          <p:cNvPr id="32785" name="Text Box 22"/>
          <p:cNvSpPr txBox="1">
            <a:spLocks noChangeArrowheads="1"/>
          </p:cNvSpPr>
          <p:nvPr/>
        </p:nvSpPr>
        <p:spPr bwMode="auto">
          <a:xfrm>
            <a:off x="7061200" y="3494088"/>
            <a:ext cx="365125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/>
              <a:t>(0,1,0)</a:t>
            </a:r>
          </a:p>
        </p:txBody>
      </p:sp>
      <p:sp>
        <p:nvSpPr>
          <p:cNvPr id="32786" name="Text Box 24"/>
          <p:cNvSpPr txBox="1">
            <a:spLocks noChangeArrowheads="1"/>
          </p:cNvSpPr>
          <p:nvPr/>
        </p:nvSpPr>
        <p:spPr bwMode="auto">
          <a:xfrm>
            <a:off x="6118225" y="2994025"/>
            <a:ext cx="365125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/>
              <a:t>(1,0,0)</a:t>
            </a:r>
          </a:p>
        </p:txBody>
      </p:sp>
      <p:pic>
        <p:nvPicPr>
          <p:cNvPr id="32787" name="Picture 26"/>
          <p:cNvPicPr>
            <a:picLocks noChangeAspect="1" noChangeArrowheads="1"/>
          </p:cNvPicPr>
          <p:nvPr/>
        </p:nvPicPr>
        <p:blipFill>
          <a:blip r:embed="rId6"/>
          <a:srcRect l="11475" t="13086" r="30597" b="5815"/>
          <a:stretch>
            <a:fillRect/>
          </a:stretch>
        </p:blipFill>
        <p:spPr bwMode="auto">
          <a:xfrm>
            <a:off x="3219450" y="257175"/>
            <a:ext cx="115411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Text Box 28"/>
          <p:cNvSpPr txBox="1">
            <a:spLocks noChangeArrowheads="1"/>
          </p:cNvSpPr>
          <p:nvPr/>
        </p:nvSpPr>
        <p:spPr bwMode="auto">
          <a:xfrm>
            <a:off x="142875" y="3443288"/>
            <a:ext cx="365125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/>
              <a:t>(1,0,0)</a:t>
            </a:r>
          </a:p>
        </p:txBody>
      </p:sp>
      <p:sp>
        <p:nvSpPr>
          <p:cNvPr id="32789" name="Text Box 29"/>
          <p:cNvSpPr txBox="1">
            <a:spLocks noChangeArrowheads="1"/>
          </p:cNvSpPr>
          <p:nvPr/>
        </p:nvSpPr>
        <p:spPr bwMode="auto">
          <a:xfrm>
            <a:off x="2393950" y="3500438"/>
            <a:ext cx="365125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/>
              <a:t>(0,1,0)</a:t>
            </a:r>
          </a:p>
        </p:txBody>
      </p:sp>
      <p:pic>
        <p:nvPicPr>
          <p:cNvPr id="32790" name="Picture 30"/>
          <p:cNvPicPr>
            <a:picLocks noChangeAspect="1" noChangeArrowheads="1"/>
          </p:cNvPicPr>
          <p:nvPr/>
        </p:nvPicPr>
        <p:blipFill>
          <a:blip r:embed="rId7"/>
          <a:srcRect l="17690" t="14055" r="14821" b="6786"/>
          <a:stretch>
            <a:fillRect/>
          </a:stretch>
        </p:blipFill>
        <p:spPr bwMode="auto">
          <a:xfrm>
            <a:off x="7334250" y="295275"/>
            <a:ext cx="13446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1" name="Text Box 31"/>
          <p:cNvSpPr txBox="1">
            <a:spLocks noChangeArrowheads="1"/>
          </p:cNvSpPr>
          <p:nvPr/>
        </p:nvSpPr>
        <p:spPr bwMode="auto">
          <a:xfrm>
            <a:off x="3984625" y="1743075"/>
            <a:ext cx="295275" cy="1222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(0,1,0)</a:t>
            </a:r>
          </a:p>
        </p:txBody>
      </p:sp>
      <p:sp>
        <p:nvSpPr>
          <p:cNvPr id="32792" name="Text Box 32"/>
          <p:cNvSpPr txBox="1">
            <a:spLocks noChangeArrowheads="1"/>
          </p:cNvSpPr>
          <p:nvPr/>
        </p:nvSpPr>
        <p:spPr bwMode="auto">
          <a:xfrm>
            <a:off x="4098925" y="1181100"/>
            <a:ext cx="4794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(0,0,1)</a:t>
            </a:r>
          </a:p>
        </p:txBody>
      </p:sp>
      <p:sp>
        <p:nvSpPr>
          <p:cNvPr id="32793" name="Text Box 33"/>
          <p:cNvSpPr txBox="1">
            <a:spLocks noChangeArrowheads="1"/>
          </p:cNvSpPr>
          <p:nvPr/>
        </p:nvSpPr>
        <p:spPr bwMode="auto">
          <a:xfrm>
            <a:off x="3127375" y="1609725"/>
            <a:ext cx="4794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(1,0,0)</a:t>
            </a:r>
          </a:p>
        </p:txBody>
      </p:sp>
      <p:sp>
        <p:nvSpPr>
          <p:cNvPr id="32794" name="Text Box 34"/>
          <p:cNvSpPr txBox="1">
            <a:spLocks noChangeArrowheads="1"/>
          </p:cNvSpPr>
          <p:nvPr/>
        </p:nvSpPr>
        <p:spPr bwMode="auto">
          <a:xfrm>
            <a:off x="7280275" y="1400175"/>
            <a:ext cx="4794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(0,0,1)</a:t>
            </a:r>
          </a:p>
        </p:txBody>
      </p:sp>
      <p:sp>
        <p:nvSpPr>
          <p:cNvPr id="32795" name="Text Box 36"/>
          <p:cNvSpPr txBox="1">
            <a:spLocks noChangeArrowheads="1"/>
          </p:cNvSpPr>
          <p:nvPr/>
        </p:nvSpPr>
        <p:spPr bwMode="auto">
          <a:xfrm>
            <a:off x="8318500" y="1441450"/>
            <a:ext cx="314325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/>
              <a:t>(</a:t>
            </a:r>
            <a:r>
              <a:rPr lang="en-US"/>
              <a:t>1,0,0</a:t>
            </a:r>
            <a:r>
              <a:rPr lang="en-US" sz="1000"/>
              <a:t>)</a:t>
            </a:r>
          </a:p>
        </p:txBody>
      </p:sp>
      <p:sp>
        <p:nvSpPr>
          <p:cNvPr id="32796" name="Text Box 37"/>
          <p:cNvSpPr txBox="1">
            <a:spLocks noChangeArrowheads="1"/>
          </p:cNvSpPr>
          <p:nvPr/>
        </p:nvSpPr>
        <p:spPr bwMode="auto">
          <a:xfrm>
            <a:off x="6737350" y="-244475"/>
            <a:ext cx="1971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rounded contours are Euclidean</a:t>
            </a:r>
          </a:p>
        </p:txBody>
      </p:sp>
      <p:sp>
        <p:nvSpPr>
          <p:cNvPr id="32797" name="Text Box 38"/>
          <p:cNvSpPr txBox="1">
            <a:spLocks noChangeArrowheads="1"/>
          </p:cNvSpPr>
          <p:nvPr/>
        </p:nvSpPr>
        <p:spPr bwMode="auto">
          <a:xfrm>
            <a:off x="717550" y="0"/>
            <a:ext cx="7996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3-dimensional mixture model distances using </a:t>
            </a:r>
            <a:r>
              <a:rPr lang="en-US" sz="1200" b="1" dirty="0" err="1" smtClean="0">
                <a:solidFill>
                  <a:srgbClr val="CCCC00"/>
                </a:solidFill>
              </a:rPr>
              <a:t>Euclidean</a:t>
            </a:r>
            <a:r>
              <a:rPr lang="en-US" sz="1200" b="1" baseline="-25000" dirty="0" err="1" smtClean="0">
                <a:solidFill>
                  <a:srgbClr val="CCCC00"/>
                </a:solidFill>
              </a:rPr>
              <a:t>u</a:t>
            </a:r>
            <a:r>
              <a:rPr lang="en-US" sz="1200" b="1" dirty="0" err="1">
                <a:solidFill>
                  <a:srgbClr val="CCCC00"/>
                </a:solidFill>
              </a:rPr>
              <a:t>(yellow</a:t>
            </a:r>
            <a:r>
              <a:rPr lang="en-US" sz="1200" b="1" dirty="0">
                <a:solidFill>
                  <a:srgbClr val="CCCC00"/>
                </a:solidFill>
              </a:rPr>
              <a:t> + black contours)</a:t>
            </a:r>
            <a:r>
              <a:rPr lang="en-US" sz="1200" dirty="0"/>
              <a:t>, </a:t>
            </a:r>
            <a:r>
              <a:rPr lang="en-US" sz="1200" b="1" dirty="0" err="1">
                <a:solidFill>
                  <a:srgbClr val="33CCFF"/>
                </a:solidFill>
              </a:rPr>
              <a:t>Hellinger</a:t>
            </a:r>
            <a:r>
              <a:rPr lang="en-US" sz="1200" b="1" baseline="-25000" dirty="0" err="1">
                <a:solidFill>
                  <a:srgbClr val="33CCFF"/>
                </a:solidFill>
              </a:rPr>
              <a:t>s</a:t>
            </a:r>
            <a:r>
              <a:rPr lang="en-US" sz="1200" b="1" dirty="0" err="1">
                <a:solidFill>
                  <a:srgbClr val="33CCFF"/>
                </a:solidFill>
              </a:rPr>
              <a:t>(blue</a:t>
            </a:r>
            <a:r>
              <a:rPr lang="en-US" sz="1200" b="1" dirty="0">
                <a:solidFill>
                  <a:srgbClr val="33CCFF"/>
                </a:solidFill>
              </a:rPr>
              <a:t>)</a:t>
            </a:r>
            <a:r>
              <a:rPr lang="en-US" sz="1200" dirty="0"/>
              <a:t> and </a:t>
            </a:r>
            <a:r>
              <a:rPr lang="en-US" sz="1200" b="1" dirty="0" err="1">
                <a:solidFill>
                  <a:srgbClr val="CC3300"/>
                </a:solidFill>
              </a:rPr>
              <a:t>JS</a:t>
            </a:r>
            <a:r>
              <a:rPr lang="en-US" sz="1200" b="1" baseline="-25000" dirty="0" err="1">
                <a:solidFill>
                  <a:srgbClr val="CC3300"/>
                </a:solidFill>
              </a:rPr>
              <a:t>s</a:t>
            </a:r>
            <a:r>
              <a:rPr lang="en-US" sz="1200" b="1" dirty="0" err="1">
                <a:solidFill>
                  <a:srgbClr val="CC3300"/>
                </a:solidFill>
              </a:rPr>
              <a:t>(red</a:t>
            </a:r>
            <a:r>
              <a:rPr lang="en-US" sz="1200" b="1" dirty="0">
                <a:solidFill>
                  <a:srgbClr val="CC3300"/>
                </a:solidFill>
              </a:rPr>
              <a:t>)</a:t>
            </a:r>
          </a:p>
        </p:txBody>
      </p:sp>
      <p:grpSp>
        <p:nvGrpSpPr>
          <p:cNvPr id="32798" name="Group 57"/>
          <p:cNvGrpSpPr>
            <a:grpSpLocks/>
          </p:cNvGrpSpPr>
          <p:nvPr/>
        </p:nvGrpSpPr>
        <p:grpSpPr bwMode="auto">
          <a:xfrm>
            <a:off x="2581275" y="4257675"/>
            <a:ext cx="2224088" cy="2600325"/>
            <a:chOff x="1626" y="2682"/>
            <a:chExt cx="1401" cy="1638"/>
          </a:xfrm>
        </p:grpSpPr>
        <p:pic>
          <p:nvPicPr>
            <p:cNvPr id="32800" name="Picture 51"/>
            <p:cNvPicPr>
              <a:picLocks noChangeAspect="1" noChangeArrowheads="1"/>
            </p:cNvPicPr>
            <p:nvPr/>
          </p:nvPicPr>
          <p:blipFill>
            <a:blip r:embed="rId8"/>
            <a:srcRect l="34671" t="18204" r="7281" b="6737"/>
            <a:stretch>
              <a:fillRect/>
            </a:stretch>
          </p:blipFill>
          <p:spPr bwMode="auto">
            <a:xfrm>
              <a:off x="1640" y="2682"/>
              <a:ext cx="1387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01" name="Text Box 47"/>
            <p:cNvSpPr txBox="1">
              <a:spLocks noChangeArrowheads="1"/>
            </p:cNvSpPr>
            <p:nvPr/>
          </p:nvSpPr>
          <p:spPr bwMode="auto">
            <a:xfrm>
              <a:off x="1626" y="4007"/>
              <a:ext cx="3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(0,0,1)</a:t>
              </a:r>
            </a:p>
          </p:txBody>
        </p:sp>
        <p:sp>
          <p:nvSpPr>
            <p:cNvPr id="32802" name="Text Box 48"/>
            <p:cNvSpPr txBox="1">
              <a:spLocks noChangeArrowheads="1"/>
            </p:cNvSpPr>
            <p:nvPr/>
          </p:nvSpPr>
          <p:spPr bwMode="auto">
            <a:xfrm>
              <a:off x="1806" y="3617"/>
              <a:ext cx="3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(0,1,0)</a:t>
              </a:r>
            </a:p>
          </p:txBody>
        </p:sp>
        <p:sp>
          <p:nvSpPr>
            <p:cNvPr id="32803" name="Text Box 49"/>
            <p:cNvSpPr txBox="1">
              <a:spLocks noChangeArrowheads="1"/>
            </p:cNvSpPr>
            <p:nvPr/>
          </p:nvSpPr>
          <p:spPr bwMode="auto">
            <a:xfrm>
              <a:off x="2793" y="3963"/>
              <a:ext cx="230" cy="9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(1,0,0)</a:t>
              </a:r>
            </a:p>
          </p:txBody>
        </p:sp>
        <p:sp>
          <p:nvSpPr>
            <p:cNvPr id="32804" name="Line 43"/>
            <p:cNvSpPr>
              <a:spLocks noChangeShapeType="1"/>
            </p:cNvSpPr>
            <p:nvPr/>
          </p:nvSpPr>
          <p:spPr bwMode="auto">
            <a:xfrm>
              <a:off x="2775" y="3960"/>
              <a:ext cx="0" cy="1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99" name="Text Box 41"/>
          <p:cNvSpPr txBox="1">
            <a:spLocks noChangeArrowheads="1"/>
          </p:cNvSpPr>
          <p:nvPr/>
        </p:nvSpPr>
        <p:spPr bwMode="auto">
          <a:xfrm>
            <a:off x="774700" y="4597400"/>
            <a:ext cx="108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Distances </a:t>
            </a:r>
            <a:br>
              <a:rPr lang="en-US" sz="1000"/>
            </a:br>
            <a:r>
              <a:rPr lang="en-US" sz="1000"/>
              <a:t>from (.89,.1,.01)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65625" y="5056031"/>
            <a:ext cx="8130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backup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Application context</a:t>
            </a:r>
          </a:p>
          <a:p>
            <a:pPr eaLnBrk="1" hangingPunct="1"/>
            <a:r>
              <a:rPr lang="en-US" dirty="0"/>
              <a:t>Distances</a:t>
            </a:r>
          </a:p>
          <a:p>
            <a:pPr eaLnBrk="1" hangingPunct="1"/>
            <a:r>
              <a:rPr lang="en-US" dirty="0"/>
              <a:t>3d plots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Algebraic reformulation as Z</a:t>
            </a:r>
            <a:r>
              <a:rPr lang="en-US">
                <a:solidFill>
                  <a:srgbClr val="0000FF"/>
                </a:solidFill>
              </a:rPr>
              <a:t>, </a:t>
            </a:r>
            <a:r>
              <a:rPr lang="en-US" smtClean="0">
                <a:solidFill>
                  <a:srgbClr val="0000FF"/>
                </a:solidFill>
              </a:rPr>
              <a:t>Q, W</a:t>
            </a:r>
          </a:p>
          <a:p>
            <a:pPr eaLnBrk="1" hangingPunct="1"/>
            <a:r>
              <a:rPr lang="en-US" dirty="0"/>
              <a:t>Ratios</a:t>
            </a:r>
          </a:p>
          <a:p>
            <a:pPr eaLnBrk="1" hangingPunct="1"/>
            <a:r>
              <a:rPr lang="en-US" dirty="0"/>
              <a:t>Worst-case difference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Algebraic </a:t>
            </a:r>
            <a:r>
              <a:rPr lang="en-US" sz="4000" dirty="0" smtClean="0"/>
              <a:t>Forms, Q, Z</a:t>
            </a:r>
            <a:br>
              <a:rPr lang="en-US" sz="4000" dirty="0" smtClean="0"/>
            </a:br>
            <a:r>
              <a:rPr lang="en-US" sz="4000" dirty="0" smtClean="0"/>
              <a:t>for X, </a:t>
            </a:r>
            <a:r>
              <a:rPr lang="en-US" sz="4000" dirty="0"/>
              <a:t>JS, H2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 </a:t>
            </a:r>
            <a:r>
              <a:rPr lang="en-US" dirty="0"/>
              <a:t>fn</a:t>
            </a:r>
            <a:endParaRPr lang="en-US" dirty="0" smtClean="0"/>
          </a:p>
          <a:p>
            <a:r>
              <a:rPr lang="en-US" dirty="0" smtClean="0"/>
              <a:t>Q series</a:t>
            </a:r>
          </a:p>
          <a:p>
            <a:r>
              <a:rPr lang="en-US" dirty="0" smtClean="0"/>
              <a:t>Z </a:t>
            </a:r>
            <a:r>
              <a:rPr lang="en-US" dirty="0"/>
              <a:t>fn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724786" y="1653475"/>
            <a:ext cx="3594100" cy="3411538"/>
            <a:chOff x="1504950" y="2046288"/>
            <a:chExt cx="3594100" cy="3411537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584325" y="3325813"/>
            <a:ext cx="2632075" cy="482600"/>
          </p:xfrm>
          <a:graphic>
            <a:graphicData uri="http://schemas.openxmlformats.org/presentationml/2006/ole">
              <p:oleObj spid="_x0000_s56322" name="Equation" r:id="rId3" imgW="1320480" imgH="241200" progId="Equation.3">
                <p:embed/>
              </p:oleObj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4403725" y="2667000"/>
            <a:ext cx="406400" cy="457200"/>
          </p:xfrm>
          <a:graphic>
            <a:graphicData uri="http://schemas.openxmlformats.org/presentationml/2006/ole">
              <p:oleObj spid="_x0000_s56323" name="Equation" r:id="rId4" imgW="203040" imgH="228600" progId="Equation.3">
                <p:embed/>
              </p:oleObj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3762375" y="2638425"/>
            <a:ext cx="533400" cy="533400"/>
          </p:xfrm>
          <a:graphic>
            <a:graphicData uri="http://schemas.openxmlformats.org/presentationml/2006/ole">
              <p:oleObj spid="_x0000_s56324" name="Equation" r:id="rId5" imgW="266400" imgH="266400" progId="Equation.3">
                <p:embed/>
              </p:oleObj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4373563" y="3316288"/>
            <a:ext cx="438150" cy="490537"/>
          </p:xfrm>
          <a:graphic>
            <a:graphicData uri="http://schemas.openxmlformats.org/presentationml/2006/ole">
              <p:oleObj spid="_x0000_s56325" name="Equation" r:id="rId6" imgW="215640" imgH="241200" progId="Equation.3">
                <p:embed/>
              </p:oleObj>
            </a:graphicData>
          </a:graphic>
        </p:graphicFrame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3708400" y="4140200"/>
            <a:ext cx="457200" cy="457200"/>
          </p:xfrm>
          <a:graphic>
            <a:graphicData uri="http://schemas.openxmlformats.org/presentationml/2006/ole">
              <p:oleObj spid="_x0000_s56326" name="Equation" r:id="rId7" imgW="228600" imgH="228600" progId="Equation.3">
                <p:embed/>
              </p:oleObj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4365625" y="4121150"/>
            <a:ext cx="381000" cy="457200"/>
          </p:xfrm>
          <a:graphic>
            <a:graphicData uri="http://schemas.openxmlformats.org/presentationml/2006/ole">
              <p:oleObj spid="_x0000_s56327" name="Equation" r:id="rId8" imgW="190440" imgH="228600" progId="Equation.3">
                <p:embed/>
              </p:oleObj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/>
          </p:nvGraphicFramePr>
          <p:xfrm>
            <a:off x="3714750" y="4895850"/>
            <a:ext cx="609600" cy="533400"/>
          </p:xfrm>
          <a:graphic>
            <a:graphicData uri="http://schemas.openxmlformats.org/presentationml/2006/ole">
              <p:oleObj spid="_x0000_s56328" name="Equation" r:id="rId9" imgW="304560" imgH="266400" progId="Equation.3">
                <p:embed/>
              </p:oleObj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4365625" y="4905375"/>
            <a:ext cx="482600" cy="457200"/>
          </p:xfrm>
          <a:graphic>
            <a:graphicData uri="http://schemas.openxmlformats.org/presentationml/2006/ole">
              <p:oleObj spid="_x0000_s56329" name="Equation" r:id="rId10" imgW="241200" imgH="228600" progId="Equation.3">
                <p:embed/>
              </p:oleObj>
            </a:graphicData>
          </a:graphic>
        </p:graphicFrame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3562350" y="2628900"/>
              <a:ext cx="1466850" cy="2828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41"/>
            <p:cNvSpPr>
              <a:spLocks noChangeShapeType="1"/>
            </p:cNvSpPr>
            <p:nvPr/>
          </p:nvSpPr>
          <p:spPr bwMode="auto">
            <a:xfrm>
              <a:off x="3559175" y="2714625"/>
              <a:ext cx="146843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42"/>
            <p:cNvSpPr>
              <a:spLocks noChangeArrowheads="1"/>
            </p:cNvSpPr>
            <p:nvPr/>
          </p:nvSpPr>
          <p:spPr bwMode="auto">
            <a:xfrm>
              <a:off x="1504950" y="3276600"/>
              <a:ext cx="2752725" cy="542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43"/>
            <p:cNvSpPr>
              <a:spLocks noChangeShapeType="1"/>
            </p:cNvSpPr>
            <p:nvPr/>
          </p:nvSpPr>
          <p:spPr bwMode="auto">
            <a:xfrm flipV="1">
              <a:off x="1504950" y="3352800"/>
              <a:ext cx="27559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19"/>
            <p:cNvGrpSpPr>
              <a:grpSpLocks noChangeAspect="1"/>
            </p:cNvGrpSpPr>
            <p:nvPr/>
          </p:nvGrpSpPr>
          <p:grpSpPr bwMode="auto">
            <a:xfrm>
              <a:off x="3633770" y="3771912"/>
              <a:ext cx="529156" cy="417514"/>
              <a:chOff x="2346" y="2262"/>
              <a:chExt cx="251" cy="198"/>
            </a:xfrm>
          </p:grpSpPr>
          <p:graphicFrame>
            <p:nvGraphicFramePr>
              <p:cNvPr id="35" name="Object 10"/>
              <p:cNvGraphicFramePr>
                <a:graphicFrameLocks noChangeAspect="1"/>
              </p:cNvGraphicFramePr>
              <p:nvPr/>
            </p:nvGraphicFramePr>
            <p:xfrm>
              <a:off x="2346" y="2290"/>
              <a:ext cx="120" cy="136"/>
            </p:xfrm>
            <a:graphic>
              <a:graphicData uri="http://schemas.openxmlformats.org/presentationml/2006/ole">
                <p:oleObj spid="_x0000_s56330" name="Equation" r:id="rId11" imgW="190440" imgH="215640" progId="Equation.3">
                  <p:embed/>
                </p:oleObj>
              </a:graphicData>
            </a:graphic>
          </p:graphicFrame>
          <p:sp>
            <p:nvSpPr>
              <p:cNvPr id="36" name="Line 13"/>
              <p:cNvSpPr>
                <a:spLocks noChangeAspect="1" noChangeShapeType="1"/>
              </p:cNvSpPr>
              <p:nvPr/>
            </p:nvSpPr>
            <p:spPr bwMode="auto">
              <a:xfrm>
                <a:off x="2478" y="2262"/>
                <a:ext cx="0" cy="1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 Box 14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467" y="2311"/>
                <a:ext cx="129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ea typeface="Arial" pitchFamily="-105" charset="0"/>
                    <a:cs typeface="Arial" pitchFamily="-105" charset="0"/>
                  </a:rPr>
                  <a:t>≥</a:t>
                </a:r>
              </a:p>
            </p:txBody>
          </p:sp>
        </p:grpSp>
        <p:graphicFrame>
          <p:nvGraphicFramePr>
            <p:cNvPr id="18" name="Object 11"/>
            <p:cNvGraphicFramePr>
              <a:graphicFrameLocks noChangeAspect="1"/>
            </p:cNvGraphicFramePr>
            <p:nvPr/>
          </p:nvGraphicFramePr>
          <p:xfrm>
            <a:off x="3371850" y="4602163"/>
            <a:ext cx="557213" cy="236537"/>
          </p:xfrm>
          <a:graphic>
            <a:graphicData uri="http://schemas.openxmlformats.org/presentationml/2006/ole">
              <p:oleObj spid="_x0000_s56331" name="Equation" r:id="rId12" imgW="419040" imgH="177480" progId="Equation.3">
                <p:embed/>
              </p:oleObj>
            </a:graphicData>
          </a:graphic>
        </p:graphicFrame>
        <p:sp>
          <p:nvSpPr>
            <p:cNvPr id="19" name="Line 27"/>
            <p:cNvSpPr>
              <a:spLocks noChangeAspect="1" noChangeShapeType="1"/>
            </p:cNvSpPr>
            <p:nvPr/>
          </p:nvSpPr>
          <p:spPr bwMode="auto">
            <a:xfrm>
              <a:off x="3906838" y="4527550"/>
              <a:ext cx="0" cy="417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28"/>
            <p:cNvSpPr txBox="1">
              <a:spLocks noChangeAspect="1" noChangeArrowheads="1"/>
            </p:cNvSpPr>
            <p:nvPr/>
          </p:nvSpPr>
          <p:spPr bwMode="auto">
            <a:xfrm rot="-5400000">
              <a:off x="3842544" y="4598194"/>
              <a:ext cx="273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ea typeface="Arial" pitchFamily="-105" charset="0"/>
                  <a:cs typeface="Arial" pitchFamily="-105" charset="0"/>
                </a:rPr>
                <a:t>≤</a:t>
              </a:r>
            </a:p>
          </p:txBody>
        </p:sp>
        <p:sp>
          <p:nvSpPr>
            <p:cNvPr id="21" name="Text Box 7"/>
            <p:cNvSpPr txBox="1">
              <a:spLocks noChangeAspect="1" noChangeArrowheads="1"/>
            </p:cNvSpPr>
            <p:nvPr/>
          </p:nvSpPr>
          <p:spPr bwMode="auto">
            <a:xfrm rot="-5400000">
              <a:off x="3829051" y="3057525"/>
              <a:ext cx="2714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=</a:t>
              </a:r>
            </a:p>
          </p:txBody>
        </p:sp>
        <p:sp>
          <p:nvSpPr>
            <p:cNvPr id="22" name="Text Box 9"/>
            <p:cNvSpPr txBox="1">
              <a:spLocks noChangeAspect="1" noChangeArrowheads="1"/>
            </p:cNvSpPr>
            <p:nvPr/>
          </p:nvSpPr>
          <p:spPr bwMode="auto">
            <a:xfrm rot="-5400000">
              <a:off x="4427537" y="3043238"/>
              <a:ext cx="2714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=</a:t>
              </a:r>
            </a:p>
          </p:txBody>
        </p:sp>
        <p:graphicFrame>
          <p:nvGraphicFramePr>
            <p:cNvPr id="23" name="Object 12"/>
            <p:cNvGraphicFramePr>
              <a:graphicFrameLocks noChangeAspect="1"/>
            </p:cNvGraphicFramePr>
            <p:nvPr/>
          </p:nvGraphicFramePr>
          <p:xfrm>
            <a:off x="3816350" y="2297113"/>
            <a:ext cx="317500" cy="298450"/>
          </p:xfrm>
          <a:graphic>
            <a:graphicData uri="http://schemas.openxmlformats.org/presentationml/2006/ole">
              <p:oleObj spid="_x0000_s56332" name="Equation" r:id="rId13" imgW="241200" imgH="228600" progId="Equation.3">
                <p:embed/>
              </p:oleObj>
            </a:graphicData>
          </a:graphic>
        </p:graphicFrame>
        <p:graphicFrame>
          <p:nvGraphicFramePr>
            <p:cNvPr id="24" name="Object 13"/>
            <p:cNvGraphicFramePr>
              <a:graphicFrameLocks noChangeAspect="1"/>
            </p:cNvGraphicFramePr>
            <p:nvPr/>
          </p:nvGraphicFramePr>
          <p:xfrm>
            <a:off x="4400550" y="2046288"/>
            <a:ext cx="430213" cy="596900"/>
          </p:xfrm>
          <a:graphic>
            <a:graphicData uri="http://schemas.openxmlformats.org/presentationml/2006/ole">
              <p:oleObj spid="_x0000_s56333" name="Equation" r:id="rId14" imgW="330120" imgH="457200" progId="Equation.3">
                <p:embed/>
              </p:oleObj>
            </a:graphicData>
          </a:graphic>
        </p:graphicFrame>
        <p:grpSp>
          <p:nvGrpSpPr>
            <p:cNvPr id="25" name="Group 47"/>
            <p:cNvGrpSpPr>
              <a:grpSpLocks noChangeAspect="1"/>
            </p:cNvGrpSpPr>
            <p:nvPr/>
          </p:nvGrpSpPr>
          <p:grpSpPr bwMode="auto">
            <a:xfrm>
              <a:off x="4244975" y="3733812"/>
              <a:ext cx="595313" cy="417514"/>
              <a:chOff x="2706" y="2436"/>
              <a:chExt cx="282" cy="198"/>
            </a:xfrm>
          </p:grpSpPr>
          <p:graphicFrame>
            <p:nvGraphicFramePr>
              <p:cNvPr id="32" name="Object 14"/>
              <p:cNvGraphicFramePr>
                <a:graphicFrameLocks noChangeAspect="1"/>
              </p:cNvGraphicFramePr>
              <p:nvPr/>
            </p:nvGraphicFramePr>
            <p:xfrm>
              <a:off x="2868" y="2464"/>
              <a:ext cx="120" cy="136"/>
            </p:xfrm>
            <a:graphic>
              <a:graphicData uri="http://schemas.openxmlformats.org/presentationml/2006/ole">
                <p:oleObj spid="_x0000_s56334" name="Equation" r:id="rId15" imgW="190440" imgH="215640" progId="Equation.3">
                  <p:embed/>
                </p:oleObj>
              </a:graphicData>
            </a:graphic>
          </p:graphicFrame>
          <p:sp>
            <p:nvSpPr>
              <p:cNvPr id="33" name="Line 34"/>
              <p:cNvSpPr>
                <a:spLocks noChangeAspect="1" noChangeShapeType="1"/>
              </p:cNvSpPr>
              <p:nvPr/>
            </p:nvSpPr>
            <p:spPr bwMode="auto">
              <a:xfrm>
                <a:off x="2862" y="2436"/>
                <a:ext cx="0" cy="1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 Box 35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687" y="2472"/>
                <a:ext cx="16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ea typeface="Arial" pitchFamily="-105" charset="0"/>
                    <a:cs typeface="Arial" pitchFamily="-105" charset="0"/>
                  </a:rPr>
                  <a:t>≥</a:t>
                </a:r>
              </a:p>
            </p:txBody>
          </p:sp>
        </p:grpSp>
        <p:graphicFrame>
          <p:nvGraphicFramePr>
            <p:cNvPr id="26" name="Object 15"/>
            <p:cNvGraphicFramePr>
              <a:graphicFrameLocks noChangeAspect="1"/>
            </p:cNvGraphicFramePr>
            <p:nvPr/>
          </p:nvGraphicFramePr>
          <p:xfrm>
            <a:off x="4541838" y="4594225"/>
            <a:ext cx="557212" cy="236538"/>
          </p:xfrm>
          <a:graphic>
            <a:graphicData uri="http://schemas.openxmlformats.org/presentationml/2006/ole">
              <p:oleObj spid="_x0000_s56335" name="Equation" r:id="rId16" imgW="419040" imgH="177480" progId="Equation.3">
                <p:embed/>
              </p:oleObj>
            </a:graphicData>
          </a:graphic>
        </p:graphicFrame>
        <p:sp>
          <p:nvSpPr>
            <p:cNvPr id="27" name="Line 38"/>
            <p:cNvSpPr>
              <a:spLocks noChangeAspect="1" noChangeShapeType="1"/>
            </p:cNvSpPr>
            <p:nvPr/>
          </p:nvSpPr>
          <p:spPr bwMode="auto">
            <a:xfrm>
              <a:off x="4559300" y="4525963"/>
              <a:ext cx="0" cy="417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39"/>
            <p:cNvSpPr txBox="1">
              <a:spLocks noChangeAspect="1" noChangeArrowheads="1"/>
            </p:cNvSpPr>
            <p:nvPr/>
          </p:nvSpPr>
          <p:spPr bwMode="auto">
            <a:xfrm rot="-5400000">
              <a:off x="4318794" y="4598194"/>
              <a:ext cx="273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ea typeface="Arial" pitchFamily="-105" charset="0"/>
                  <a:cs typeface="Arial" pitchFamily="-105" charset="0"/>
                </a:rPr>
                <a:t>≤</a:t>
              </a:r>
            </a:p>
          </p:txBody>
        </p:sp>
        <p:graphicFrame>
          <p:nvGraphicFramePr>
            <p:cNvPr id="29" name="Object 16"/>
            <p:cNvGraphicFramePr>
              <a:graphicFrameLocks noChangeAspect="1"/>
            </p:cNvGraphicFramePr>
            <p:nvPr/>
          </p:nvGraphicFramePr>
          <p:xfrm>
            <a:off x="1593850" y="3840163"/>
            <a:ext cx="1287463" cy="539750"/>
          </p:xfrm>
          <a:graphic>
            <a:graphicData uri="http://schemas.openxmlformats.org/presentationml/2006/ole">
              <p:oleObj spid="_x0000_s56336" name="Equation" r:id="rId17" imgW="1091880" imgH="457200" progId="Equation.3">
                <p:embed/>
              </p:oleObj>
            </a:graphicData>
          </a:graphic>
        </p:graphicFrame>
        <p:graphicFrame>
          <p:nvGraphicFramePr>
            <p:cNvPr id="30" name="Object 17"/>
            <p:cNvGraphicFramePr>
              <a:graphicFrameLocks noChangeAspect="1"/>
            </p:cNvGraphicFramePr>
            <p:nvPr/>
          </p:nvGraphicFramePr>
          <p:xfrm>
            <a:off x="1571625" y="4376738"/>
            <a:ext cx="1392238" cy="568325"/>
          </p:xfrm>
          <a:graphic>
            <a:graphicData uri="http://schemas.openxmlformats.org/presentationml/2006/ole">
              <p:oleObj spid="_x0000_s56337" name="Equation" r:id="rId18" imgW="1180800" imgH="482400" progId="Equation.3">
                <p:embed/>
              </p:oleObj>
            </a:graphicData>
          </a:graphic>
        </p:graphicFrame>
        <p:graphicFrame>
          <p:nvGraphicFramePr>
            <p:cNvPr id="31" name="Object 18"/>
            <p:cNvGraphicFramePr>
              <a:graphicFrameLocks noChangeAspect="1"/>
            </p:cNvGraphicFramePr>
            <p:nvPr/>
          </p:nvGraphicFramePr>
          <p:xfrm>
            <a:off x="1509713" y="2690813"/>
            <a:ext cx="1897062" cy="560387"/>
          </p:xfrm>
          <a:graphic>
            <a:graphicData uri="http://schemas.openxmlformats.org/presentationml/2006/ole">
              <p:oleObj spid="_x0000_s56338" name="Equation" r:id="rId19" imgW="1549080" imgH="457200" progId="Equation.3">
                <p:embed/>
              </p:oleObj>
            </a:graphicData>
          </a:graphic>
        </p:graphicFrame>
      </p:grpSp>
      <p:grpSp>
        <p:nvGrpSpPr>
          <p:cNvPr id="38" name="Group 115"/>
          <p:cNvGrpSpPr>
            <a:grpSpLocks/>
          </p:cNvGrpSpPr>
          <p:nvPr/>
        </p:nvGrpSpPr>
        <p:grpSpPr bwMode="auto">
          <a:xfrm>
            <a:off x="151956" y="5129324"/>
            <a:ext cx="2889250" cy="2614612"/>
            <a:chOff x="2226" y="2115"/>
            <a:chExt cx="1820" cy="1647"/>
          </a:xfrm>
        </p:grpSpPr>
        <p:sp>
          <p:nvSpPr>
            <p:cNvPr id="39" name="Rectangle 99"/>
            <p:cNvSpPr>
              <a:spLocks noChangeArrowheads="1"/>
            </p:cNvSpPr>
            <p:nvPr/>
          </p:nvSpPr>
          <p:spPr bwMode="auto">
            <a:xfrm rot="2700189">
              <a:off x="2563" y="2352"/>
              <a:ext cx="1152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00"/>
            <p:cNvSpPr>
              <a:spLocks noChangeArrowheads="1"/>
            </p:cNvSpPr>
            <p:nvPr/>
          </p:nvSpPr>
          <p:spPr bwMode="auto">
            <a:xfrm>
              <a:off x="2226" y="2935"/>
              <a:ext cx="1820" cy="8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2323" y="2115"/>
              <a:ext cx="1715" cy="1086"/>
              <a:chOff x="2323" y="141"/>
              <a:chExt cx="1715" cy="1086"/>
            </a:xfrm>
          </p:grpSpPr>
          <p:sp>
            <p:nvSpPr>
              <p:cNvPr id="42" name="Line 131"/>
              <p:cNvSpPr>
                <a:spLocks noChangeShapeType="1"/>
              </p:cNvSpPr>
              <p:nvPr/>
            </p:nvSpPr>
            <p:spPr bwMode="auto">
              <a:xfrm>
                <a:off x="2890" y="606"/>
                <a:ext cx="3" cy="360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3085" y="897"/>
                <a:ext cx="56" cy="56"/>
              </a:xfrm>
              <a:prstGeom prst="rect">
                <a:avLst/>
              </a:prstGeom>
              <a:noFill/>
              <a:ln w="9525">
                <a:solidFill>
                  <a:srgbClr val="CC66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105"/>
              <p:cNvSpPr>
                <a:spLocks noChangeShapeType="1"/>
              </p:cNvSpPr>
              <p:nvPr/>
            </p:nvSpPr>
            <p:spPr bwMode="auto">
              <a:xfrm>
                <a:off x="2326" y="954"/>
                <a:ext cx="16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106"/>
              <p:cNvSpPr>
                <a:spLocks noChangeShapeType="1"/>
              </p:cNvSpPr>
              <p:nvPr/>
            </p:nvSpPr>
            <p:spPr bwMode="auto">
              <a:xfrm>
                <a:off x="3139" y="141"/>
                <a:ext cx="3" cy="810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112"/>
              <p:cNvSpPr>
                <a:spLocks noChangeShapeType="1"/>
              </p:cNvSpPr>
              <p:nvPr/>
            </p:nvSpPr>
            <p:spPr bwMode="auto">
              <a:xfrm flipV="1">
                <a:off x="2323" y="446"/>
                <a:ext cx="820" cy="50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130"/>
              <p:cNvSpPr>
                <a:spLocks noChangeArrowheads="1"/>
              </p:cNvSpPr>
              <p:nvPr/>
            </p:nvSpPr>
            <p:spPr bwMode="auto">
              <a:xfrm>
                <a:off x="2865" y="579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48" name="Object 46"/>
              <p:cNvGraphicFramePr>
                <a:graphicFrameLocks noChangeAspect="1"/>
              </p:cNvGraphicFramePr>
              <p:nvPr/>
            </p:nvGraphicFramePr>
            <p:xfrm>
              <a:off x="2880" y="642"/>
              <a:ext cx="168" cy="264"/>
            </p:xfrm>
            <a:graphic>
              <a:graphicData uri="http://schemas.openxmlformats.org/presentationml/2006/ole">
                <p:oleObj spid="_x0000_s56339" name="Equation" r:id="rId20" imgW="266400" imgH="419040" progId="Equation.3">
                  <p:embed/>
                </p:oleObj>
              </a:graphicData>
            </a:graphic>
          </p:graphicFrame>
          <p:graphicFrame>
            <p:nvGraphicFramePr>
              <p:cNvPr id="49" name="Object 47"/>
              <p:cNvGraphicFramePr>
                <a:graphicFrameLocks noChangeAspect="1"/>
              </p:cNvGraphicFramePr>
              <p:nvPr/>
            </p:nvGraphicFramePr>
            <p:xfrm>
              <a:off x="3147" y="588"/>
              <a:ext cx="168" cy="264"/>
            </p:xfrm>
            <a:graphic>
              <a:graphicData uri="http://schemas.openxmlformats.org/presentationml/2006/ole">
                <p:oleObj spid="_x0000_s56340" name="Equation" r:id="rId21" imgW="266400" imgH="419040" progId="Equation.3">
                  <p:embed/>
                </p:oleObj>
              </a:graphicData>
            </a:graphic>
          </p:graphicFrame>
          <p:graphicFrame>
            <p:nvGraphicFramePr>
              <p:cNvPr id="50" name="Object 48"/>
              <p:cNvGraphicFramePr>
                <a:graphicFrameLocks noChangeAspect="1"/>
              </p:cNvGraphicFramePr>
              <p:nvPr/>
            </p:nvGraphicFramePr>
            <p:xfrm>
              <a:off x="3870" y="957"/>
              <a:ext cx="168" cy="264"/>
            </p:xfrm>
            <a:graphic>
              <a:graphicData uri="http://schemas.openxmlformats.org/presentationml/2006/ole">
                <p:oleObj spid="_x0000_s56341" name="Equation" r:id="rId22" imgW="266400" imgH="419040" progId="Equation.3">
                  <p:embed/>
                </p:oleObj>
              </a:graphicData>
            </a:graphic>
          </p:graphicFrame>
          <p:graphicFrame>
            <p:nvGraphicFramePr>
              <p:cNvPr id="51" name="Object 49"/>
              <p:cNvGraphicFramePr>
                <a:graphicFrameLocks noChangeAspect="1"/>
              </p:cNvGraphicFramePr>
              <p:nvPr/>
            </p:nvGraphicFramePr>
            <p:xfrm>
              <a:off x="3066" y="963"/>
              <a:ext cx="168" cy="264"/>
            </p:xfrm>
            <a:graphic>
              <a:graphicData uri="http://schemas.openxmlformats.org/presentationml/2006/ole">
                <p:oleObj spid="_x0000_s56342" name="Equation" r:id="rId23" imgW="266400" imgH="419040" progId="Equation.3">
                  <p:embed/>
                </p:oleObj>
              </a:graphicData>
            </a:graphic>
          </p:graphicFrame>
          <p:graphicFrame>
            <p:nvGraphicFramePr>
              <p:cNvPr id="52" name="Object 50"/>
              <p:cNvGraphicFramePr>
                <a:graphicFrameLocks noChangeAspect="1"/>
              </p:cNvGraphicFramePr>
              <p:nvPr/>
            </p:nvGraphicFramePr>
            <p:xfrm>
              <a:off x="2808" y="936"/>
              <a:ext cx="168" cy="264"/>
            </p:xfrm>
            <a:graphic>
              <a:graphicData uri="http://schemas.openxmlformats.org/presentationml/2006/ole">
                <p:oleObj spid="_x0000_s56343" name="Equation" r:id="rId24" imgW="266400" imgH="419040" progId="Equation.3">
                  <p:embed/>
                </p:oleObj>
              </a:graphicData>
            </a:graphic>
          </p:graphicFrame>
          <p:sp>
            <p:nvSpPr>
              <p:cNvPr id="53" name="Oval 141"/>
              <p:cNvSpPr>
                <a:spLocks noChangeArrowheads="1"/>
              </p:cNvSpPr>
              <p:nvPr/>
            </p:nvSpPr>
            <p:spPr bwMode="auto">
              <a:xfrm>
                <a:off x="3114" y="426"/>
                <a:ext cx="56" cy="5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 Box 143"/>
              <p:cNvSpPr txBox="1">
                <a:spLocks noChangeArrowheads="1"/>
              </p:cNvSpPr>
              <p:nvPr/>
            </p:nvSpPr>
            <p:spPr bwMode="auto">
              <a:xfrm>
                <a:off x="2624" y="672"/>
                <a:ext cx="1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r</a:t>
                </a:r>
              </a:p>
            </p:txBody>
          </p:sp>
          <p:sp>
            <p:nvSpPr>
              <p:cNvPr id="55" name="Text Box 144"/>
              <p:cNvSpPr txBox="1">
                <a:spLocks noChangeArrowheads="1"/>
              </p:cNvSpPr>
              <p:nvPr/>
            </p:nvSpPr>
            <p:spPr bwMode="auto">
              <a:xfrm>
                <a:off x="2909" y="378"/>
                <a:ext cx="16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r</a:t>
                </a:r>
                <a:r>
                  <a:rPr lang="en-US" sz="1000">
                    <a:ea typeface="Arial" pitchFamily="-105" charset="0"/>
                    <a:cs typeface="Arial" pitchFamily="-105" charset="0"/>
                  </a:rPr>
                  <a:t>′</a:t>
                </a:r>
                <a:endParaRPr lang="en-US"/>
              </a:p>
            </p:txBody>
          </p:sp>
          <p:graphicFrame>
            <p:nvGraphicFramePr>
              <p:cNvPr id="56" name="Object 54"/>
              <p:cNvGraphicFramePr>
                <a:graphicFrameLocks noChangeAspect="1"/>
              </p:cNvGraphicFramePr>
              <p:nvPr/>
            </p:nvGraphicFramePr>
            <p:xfrm>
              <a:off x="3605" y="416"/>
              <a:ext cx="56" cy="104"/>
            </p:xfrm>
            <a:graphic>
              <a:graphicData uri="http://schemas.openxmlformats.org/presentationml/2006/ole">
                <p:oleObj spid="_x0000_s56344" name="Equation" r:id="rId25" imgW="88560" imgH="164880" progId="Equation.3">
                  <p:embed/>
                </p:oleObj>
              </a:graphicData>
            </a:graphic>
          </p:graphicFrame>
          <p:sp>
            <p:nvSpPr>
              <p:cNvPr id="57" name="Text Box 156"/>
              <p:cNvSpPr txBox="1">
                <a:spLocks noChangeArrowheads="1"/>
              </p:cNvSpPr>
              <p:nvPr/>
            </p:nvSpPr>
            <p:spPr bwMode="auto">
              <a:xfrm>
                <a:off x="3110" y="331"/>
                <a:ext cx="17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o</a:t>
                </a:r>
                <a:r>
                  <a:rPr lang="en-US" sz="1000">
                    <a:ea typeface="Arial" pitchFamily="-105" charset="0"/>
                    <a:cs typeface="Arial" pitchFamily="-105" charset="0"/>
                  </a:rPr>
                  <a:t>′</a:t>
                </a:r>
                <a:endParaRPr lang="en-US"/>
              </a:p>
            </p:txBody>
          </p:sp>
          <p:sp>
            <p:nvSpPr>
              <p:cNvPr id="58" name="Text Box 157"/>
              <p:cNvSpPr txBox="1">
                <a:spLocks noChangeArrowheads="1"/>
              </p:cNvSpPr>
              <p:nvPr/>
            </p:nvSpPr>
            <p:spPr bwMode="auto">
              <a:xfrm>
                <a:off x="2798" y="469"/>
                <a:ext cx="16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o</a:t>
                </a:r>
              </a:p>
            </p:txBody>
          </p:sp>
        </p:grpSp>
      </p:grpSp>
      <p:grpSp>
        <p:nvGrpSpPr>
          <p:cNvPr id="59" name="Group 60"/>
          <p:cNvGrpSpPr>
            <a:grpSpLocks/>
          </p:cNvGrpSpPr>
          <p:nvPr/>
        </p:nvGrpSpPr>
        <p:grpSpPr bwMode="auto">
          <a:xfrm>
            <a:off x="3490360" y="4936564"/>
            <a:ext cx="2946400" cy="2809875"/>
            <a:chOff x="2237" y="1350"/>
            <a:chExt cx="1856" cy="1770"/>
          </a:xfrm>
        </p:grpSpPr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 rot="2700189">
              <a:off x="2577" y="1710"/>
              <a:ext cx="1152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5"/>
            <p:cNvSpPr>
              <a:spLocks noChangeArrowheads="1"/>
            </p:cNvSpPr>
            <p:nvPr/>
          </p:nvSpPr>
          <p:spPr bwMode="auto">
            <a:xfrm>
              <a:off x="2240" y="2293"/>
              <a:ext cx="1820" cy="8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Rectangle 68"/>
            <p:cNvSpPr>
              <a:spLocks noChangeAspect="1" noChangeArrowheads="1"/>
            </p:cNvSpPr>
            <p:nvPr/>
          </p:nvSpPr>
          <p:spPr bwMode="auto">
            <a:xfrm rot="-2747660">
              <a:off x="3125" y="1484"/>
              <a:ext cx="56" cy="56"/>
            </a:xfrm>
            <a:prstGeom prst="rect">
              <a:avLst/>
            </a:prstGeom>
            <a:noFill/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70"/>
            <p:cNvSpPr>
              <a:spLocks noChangeShapeType="1"/>
            </p:cNvSpPr>
            <p:nvPr/>
          </p:nvSpPr>
          <p:spPr bwMode="auto">
            <a:xfrm>
              <a:off x="2340" y="2286"/>
              <a:ext cx="1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 Box 74"/>
            <p:cNvSpPr txBox="1">
              <a:spLocks noChangeArrowheads="1"/>
            </p:cNvSpPr>
            <p:nvPr/>
          </p:nvSpPr>
          <p:spPr bwMode="auto">
            <a:xfrm rot="2707962">
              <a:off x="3265" y="1501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z</a:t>
              </a:r>
            </a:p>
          </p:txBody>
        </p:sp>
        <p:sp>
          <p:nvSpPr>
            <p:cNvPr id="65" name="Line 78"/>
            <p:cNvSpPr>
              <a:spLocks noChangeShapeType="1"/>
            </p:cNvSpPr>
            <p:nvPr/>
          </p:nvSpPr>
          <p:spPr bwMode="auto">
            <a:xfrm flipV="1">
              <a:off x="2340" y="1765"/>
              <a:ext cx="1105" cy="51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 flipH="1" flipV="1">
              <a:off x="3156" y="1473"/>
              <a:ext cx="807" cy="807"/>
            </a:xfrm>
            <a:prstGeom prst="line">
              <a:avLst/>
            </a:prstGeom>
            <a:noFill/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Text Box 93"/>
            <p:cNvSpPr txBox="1">
              <a:spLocks noChangeArrowheads="1"/>
            </p:cNvSpPr>
            <p:nvPr/>
          </p:nvSpPr>
          <p:spPr bwMode="auto">
            <a:xfrm rot="2662213">
              <a:off x="2237" y="21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0</a:t>
              </a:r>
            </a:p>
          </p:txBody>
        </p:sp>
        <p:sp>
          <p:nvSpPr>
            <p:cNvPr id="68" name="Text Box 94"/>
            <p:cNvSpPr txBox="1">
              <a:spLocks noChangeArrowheads="1"/>
            </p:cNvSpPr>
            <p:nvPr/>
          </p:nvSpPr>
          <p:spPr bwMode="auto">
            <a:xfrm rot="2662213">
              <a:off x="3047" y="137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1</a:t>
              </a:r>
            </a:p>
          </p:txBody>
        </p:sp>
        <p:sp>
          <p:nvSpPr>
            <p:cNvPr id="69" name="Oval 95"/>
            <p:cNvSpPr>
              <a:spLocks noChangeArrowheads="1"/>
            </p:cNvSpPr>
            <p:nvPr/>
          </p:nvSpPr>
          <p:spPr bwMode="auto">
            <a:xfrm>
              <a:off x="3081" y="189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Text Box 96"/>
            <p:cNvSpPr txBox="1">
              <a:spLocks noChangeArrowheads="1"/>
            </p:cNvSpPr>
            <p:nvPr/>
          </p:nvSpPr>
          <p:spPr bwMode="auto">
            <a:xfrm rot="2596123">
              <a:off x="3924" y="215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1</a:t>
              </a:r>
            </a:p>
          </p:txBody>
        </p:sp>
        <p:sp>
          <p:nvSpPr>
            <p:cNvPr id="71" name="Text Box 97"/>
            <p:cNvSpPr txBox="1">
              <a:spLocks noChangeArrowheads="1"/>
            </p:cNvSpPr>
            <p:nvPr/>
          </p:nvSpPr>
          <p:spPr bwMode="auto">
            <a:xfrm rot="2596123">
              <a:off x="3114" y="1350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0</a:t>
              </a:r>
            </a:p>
          </p:txBody>
        </p:sp>
        <p:sp>
          <p:nvSpPr>
            <p:cNvPr id="72" name="Oval 142"/>
            <p:cNvSpPr>
              <a:spLocks noChangeArrowheads="1"/>
            </p:cNvSpPr>
            <p:nvPr/>
          </p:nvSpPr>
          <p:spPr bwMode="auto">
            <a:xfrm>
              <a:off x="3414" y="1734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Text Box 149"/>
            <p:cNvSpPr txBox="1">
              <a:spLocks noChangeArrowheads="1"/>
            </p:cNvSpPr>
            <p:nvPr/>
          </p:nvSpPr>
          <p:spPr bwMode="auto">
            <a:xfrm>
              <a:off x="2813" y="1989"/>
              <a:ext cx="1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r</a:t>
              </a:r>
            </a:p>
          </p:txBody>
        </p:sp>
        <p:sp>
          <p:nvSpPr>
            <p:cNvPr id="74" name="Text Box 150"/>
            <p:cNvSpPr txBox="1">
              <a:spLocks noChangeArrowheads="1"/>
            </p:cNvSpPr>
            <p:nvPr/>
          </p:nvSpPr>
          <p:spPr bwMode="auto">
            <a:xfrm>
              <a:off x="3227" y="1833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r</a:t>
              </a:r>
              <a:r>
                <a:rPr lang="en-US" sz="1000">
                  <a:ea typeface="Arial" pitchFamily="-105" charset="0"/>
                  <a:cs typeface="Arial" pitchFamily="-105" charset="0"/>
                </a:rPr>
                <a:t>′′</a:t>
              </a:r>
              <a:endParaRPr lang="en-US"/>
            </a:p>
          </p:txBody>
        </p:sp>
        <p:sp>
          <p:nvSpPr>
            <p:cNvPr id="75" name="Text Box 158"/>
            <p:cNvSpPr txBox="1">
              <a:spLocks noChangeArrowheads="1"/>
            </p:cNvSpPr>
            <p:nvPr/>
          </p:nvSpPr>
          <p:spPr bwMode="auto">
            <a:xfrm>
              <a:off x="3059" y="189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</a:p>
          </p:txBody>
        </p:sp>
        <p:sp>
          <p:nvSpPr>
            <p:cNvPr id="76" name="Text Box 159"/>
            <p:cNvSpPr txBox="1">
              <a:spLocks noChangeArrowheads="1"/>
            </p:cNvSpPr>
            <p:nvPr/>
          </p:nvSpPr>
          <p:spPr bwMode="auto">
            <a:xfrm>
              <a:off x="3347" y="1759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  <a:r>
                <a:rPr lang="en-US" sz="1000">
                  <a:ea typeface="Arial" pitchFamily="-105" charset="0"/>
                  <a:cs typeface="Arial" pitchFamily="-105" charset="0"/>
                </a:rPr>
                <a:t>′′</a:t>
              </a:r>
              <a:endParaRPr lang="en-US"/>
            </a:p>
          </p:txBody>
        </p:sp>
        <p:sp>
          <p:nvSpPr>
            <p:cNvPr id="77" name="Line 197"/>
            <p:cNvSpPr>
              <a:spLocks noChangeShapeType="1"/>
            </p:cNvSpPr>
            <p:nvPr/>
          </p:nvSpPr>
          <p:spPr bwMode="auto">
            <a:xfrm flipH="1" flipV="1">
              <a:off x="2910" y="1713"/>
              <a:ext cx="198" cy="204"/>
            </a:xfrm>
            <a:prstGeom prst="line">
              <a:avLst/>
            </a:prstGeom>
            <a:noFill/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Text Box 198"/>
            <p:cNvSpPr txBox="1">
              <a:spLocks noChangeArrowheads="1"/>
            </p:cNvSpPr>
            <p:nvPr/>
          </p:nvSpPr>
          <p:spPr bwMode="auto">
            <a:xfrm rot="2662213">
              <a:off x="2816" y="160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u</a:t>
              </a:r>
            </a:p>
          </p:txBody>
        </p:sp>
        <p:sp>
          <p:nvSpPr>
            <p:cNvPr id="79" name="Text Box 199"/>
            <p:cNvSpPr txBox="1">
              <a:spLocks noChangeArrowheads="1"/>
            </p:cNvSpPr>
            <p:nvPr/>
          </p:nvSpPr>
          <p:spPr bwMode="auto">
            <a:xfrm rot="2662213">
              <a:off x="2969" y="1699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v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439905" y="4805252"/>
            <a:ext cx="324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Q</a:t>
            </a:r>
            <a:endParaRPr lang="en-US" sz="1400"/>
          </a:p>
        </p:txBody>
      </p:sp>
      <p:sp>
        <p:nvSpPr>
          <p:cNvPr id="81" name="TextBox 80"/>
          <p:cNvSpPr txBox="1"/>
          <p:nvPr/>
        </p:nvSpPr>
        <p:spPr>
          <a:xfrm>
            <a:off x="5580355" y="5265059"/>
            <a:ext cx="294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Z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FF"/>
                </a:solidFill>
              </a:rPr>
              <a:t>Application context</a:t>
            </a:r>
          </a:p>
          <a:p>
            <a:pPr eaLnBrk="1" hangingPunct="1"/>
            <a:r>
              <a:rPr lang="en-US"/>
              <a:t>Distances</a:t>
            </a:r>
          </a:p>
          <a:p>
            <a:pPr eaLnBrk="1" hangingPunct="1"/>
            <a:r>
              <a:rPr lang="en-US"/>
              <a:t>3d plots</a:t>
            </a:r>
          </a:p>
          <a:p>
            <a:pPr eaLnBrk="1" hangingPunct="1"/>
            <a:r>
              <a:rPr lang="en-US"/>
              <a:t>Algebraic reformulation as Z, Q</a:t>
            </a:r>
          </a:p>
          <a:p>
            <a:pPr eaLnBrk="1" hangingPunct="1"/>
            <a:r>
              <a:rPr lang="en-US"/>
              <a:t>Ratios</a:t>
            </a:r>
          </a:p>
          <a:p>
            <a:pPr eaLnBrk="1" hangingPunct="1"/>
            <a:r>
              <a:rPr lang="en-US"/>
              <a:t>Worst-case difference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fn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Recall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Q </a:t>
            </a:r>
            <a:r>
              <a:rPr lang="en-US" sz="2400" smtClean="0"/>
              <a:t>fn</a:t>
            </a:r>
          </a:p>
          <a:p>
            <a:pPr lvl="1">
              <a:buNone/>
            </a:pPr>
            <a:endParaRPr lang="en-US" sz="2000" smtClean="0"/>
          </a:p>
          <a:p>
            <a:pPr lvl="1">
              <a:buNone/>
            </a:pPr>
            <a:r>
              <a:rPr lang="en-US" sz="2000" smtClean="0"/>
              <a:t>	</a:t>
            </a:r>
          </a:p>
          <a:p>
            <a:pPr lvl="2"/>
            <a:r>
              <a:rPr lang="en-US" sz="1800" dirty="0" err="1" smtClean="0"/>
              <a:t>p</a:t>
            </a:r>
            <a:r>
              <a:rPr lang="en-US" sz="1800" dirty="0" smtClean="0"/>
              <a:t>=</a:t>
            </a:r>
            <a:r>
              <a:rPr lang="en-US" sz="1800" dirty="0" err="1" smtClean="0"/>
              <a:t>x+y</a:t>
            </a:r>
            <a:r>
              <a:rPr lang="en-US" sz="1800" dirty="0" smtClean="0"/>
              <a:t>   </a:t>
            </a:r>
            <a:r>
              <a:rPr lang="en-US" sz="1800" dirty="0" err="1" smtClean="0"/>
              <a:t>d</a:t>
            </a:r>
            <a:r>
              <a:rPr lang="en-US" sz="1800" dirty="0" smtClean="0"/>
              <a:t>=|</a:t>
            </a:r>
            <a:r>
              <a:rPr lang="en-US" sz="1800" dirty="0" err="1" smtClean="0"/>
              <a:t>x-y</a:t>
            </a:r>
            <a:r>
              <a:rPr lang="en-US" sz="1800" dirty="0" smtClean="0"/>
              <a:t>|   </a:t>
            </a:r>
            <a:r>
              <a:rPr lang="en-US" sz="1800" dirty="0" err="1" smtClean="0"/>
              <a:t>q</a:t>
            </a:r>
            <a:r>
              <a:rPr lang="en-US" sz="1800" dirty="0" smtClean="0"/>
              <a:t>=</a:t>
            </a:r>
            <a:r>
              <a:rPr lang="en-US" sz="1800" dirty="0" err="1" smtClean="0"/>
              <a:t>d/p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484" y="5373899"/>
            <a:ext cx="5143179" cy="1484101"/>
          </a:xfrm>
          <a:prstGeom prst="rect">
            <a:avLst/>
          </a:prstGeom>
        </p:spPr>
      </p:pic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3379691" y="1425774"/>
          <a:ext cx="1447800" cy="698500"/>
        </p:xfrm>
        <a:graphic>
          <a:graphicData uri="http://schemas.openxmlformats.org/presentationml/2006/ole">
            <p:oleObj spid="_x0000_s87042" name="Equation" r:id="rId4" imgW="1079500" imgH="520700" progId="Equation.3">
              <p:embed/>
            </p:oleObj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3188663" y="3042086"/>
          <a:ext cx="1838325" cy="542925"/>
        </p:xfrm>
        <a:graphic>
          <a:graphicData uri="http://schemas.openxmlformats.org/presentationml/2006/ole">
            <p:oleObj spid="_x0000_s87043" name="Equation" r:id="rId5" imgW="1219200" imgH="368300" progId="Equation.3">
              <p:embed/>
            </p:oleObj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1390373" y="3776172"/>
          <a:ext cx="2297113" cy="809625"/>
        </p:xfrm>
        <a:graphic>
          <a:graphicData uri="http://schemas.openxmlformats.org/presentationml/2006/ole">
            <p:oleObj spid="_x0000_s87044" name="Equation" r:id="rId6" imgW="1333500" imgH="469900" progId="Equation.3">
              <p:embed/>
            </p:oleObj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2431794" y="2212794"/>
          <a:ext cx="3351212" cy="739775"/>
        </p:xfrm>
        <a:graphic>
          <a:graphicData uri="http://schemas.openxmlformats.org/presentationml/2006/ole">
            <p:oleObj spid="_x0000_s87045" name="Equation" r:id="rId7" imgW="2222500" imgH="469900" progId="Equation.3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613400" y="0"/>
            <a:ext cx="3530600" cy="3248025"/>
            <a:chOff x="-6350" y="0"/>
            <a:chExt cx="3530600" cy="324802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8"/>
            <a:srcRect l="16725" t="19124" r="16197" b="4980"/>
            <a:stretch>
              <a:fillRect/>
            </a:stretch>
          </p:blipFill>
          <p:spPr bwMode="auto">
            <a:xfrm>
              <a:off x="276225" y="0"/>
              <a:ext cx="3248025" cy="324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411288" y="106363"/>
              <a:ext cx="9540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Q functions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 rot="-5400000">
              <a:off x="-113506" y="1404144"/>
              <a:ext cx="4889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Q(q)</a:t>
              </a: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2497138" y="2201863"/>
              <a:ext cx="6000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</a:rPr>
                <a:t>H</a:t>
              </a:r>
              <a:r>
                <a:rPr lang="en-US" sz="1200" b="1" baseline="-25000">
                  <a:solidFill>
                    <a:schemeClr val="accent2"/>
                  </a:solidFill>
                </a:rPr>
                <a:t>s</a:t>
              </a:r>
              <a:r>
                <a:rPr lang="en-US" sz="1200" b="1" baseline="30000">
                  <a:solidFill>
                    <a:schemeClr val="accent2"/>
                  </a:solidFill>
                </a:rPr>
                <a:t>2</a:t>
              </a:r>
              <a:br>
                <a:rPr lang="en-US" sz="1200" b="1" baseline="30000">
                  <a:solidFill>
                    <a:schemeClr val="accent2"/>
                  </a:solidFill>
                </a:rPr>
              </a:br>
              <a:r>
                <a:rPr lang="en-US" sz="1200" b="1">
                  <a:solidFill>
                    <a:schemeClr val="accent2"/>
                  </a:solidFill>
                </a:rPr>
                <a:t>(blue)</a:t>
              </a:r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1897063" y="1468438"/>
              <a:ext cx="522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CC3300"/>
                  </a:solidFill>
                </a:rPr>
                <a:t>JS</a:t>
              </a:r>
              <a:br>
                <a:rPr lang="en-US" sz="1200" b="1">
                  <a:solidFill>
                    <a:srgbClr val="CC3300"/>
                  </a:solidFill>
                </a:rPr>
              </a:br>
              <a:r>
                <a:rPr lang="en-US" sz="1200" b="1">
                  <a:solidFill>
                    <a:srgbClr val="CC3300"/>
                  </a:solidFill>
                </a:rPr>
                <a:t>(red)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  <p:sp>
          <p:nvSpPr>
            <p:cNvPr id="15" name="Text Box 34"/>
            <p:cNvSpPr txBox="1">
              <a:spLocks noChangeArrowheads="1"/>
            </p:cNvSpPr>
            <p:nvPr/>
          </p:nvSpPr>
          <p:spPr bwMode="auto">
            <a:xfrm>
              <a:off x="2259013" y="658813"/>
              <a:ext cx="7000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aseline="300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  <a:t> </a:t>
              </a:r>
              <a:br>
                <a:rPr lang="en-US" sz="12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</a:br>
              <a:r>
                <a:rPr lang="en-US" sz="1200" b="1">
                  <a:solidFill>
                    <a:srgbClr val="33CC33"/>
                  </a:solidFill>
                </a:rPr>
                <a:t>(green)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 fn series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 </a:t>
            </a:r>
          </a:p>
          <a:p>
            <a:r>
              <a:rPr lang="en-US" sz="2000" smtClean="0"/>
              <a:t> </a:t>
            </a:r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pPr lvl="3"/>
            <a:endParaRPr lang="en-US" sz="800" smtClean="0"/>
          </a:p>
          <a:p>
            <a:r>
              <a:rPr lang="en-US" sz="2000" smtClean="0"/>
              <a:t>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78" y="4886597"/>
            <a:ext cx="6520016" cy="1640840"/>
          </a:xfrm>
          <a:prstGeom prst="rect">
            <a:avLst/>
          </a:prstGeom>
        </p:spPr>
      </p:pic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874569" y="1528941"/>
          <a:ext cx="977687" cy="535719"/>
        </p:xfrm>
        <a:graphic>
          <a:graphicData uri="http://schemas.openxmlformats.org/presentationml/2006/ole">
            <p:oleObj spid="_x0000_s86018" name="Equation" r:id="rId4" imgW="673100" imgH="368300" progId="Equation.3">
              <p:embed/>
            </p:oleObj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10057"/>
            <a:ext cx="8312231" cy="168547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13400" y="0"/>
            <a:ext cx="3530600" cy="3248025"/>
            <a:chOff x="-6350" y="0"/>
            <a:chExt cx="3530600" cy="324802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/>
            <a:srcRect l="16725" t="19124" r="16197" b="4980"/>
            <a:stretch>
              <a:fillRect/>
            </a:stretch>
          </p:blipFill>
          <p:spPr bwMode="auto">
            <a:xfrm>
              <a:off x="276225" y="0"/>
              <a:ext cx="3248025" cy="324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411288" y="106363"/>
              <a:ext cx="9540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Q functions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 rot="-5400000">
              <a:off x="-113506" y="1404144"/>
              <a:ext cx="4889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Q(q)</a:t>
              </a: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2497138" y="2201863"/>
              <a:ext cx="6000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</a:rPr>
                <a:t>H</a:t>
              </a:r>
              <a:r>
                <a:rPr lang="en-US" sz="1200" b="1" baseline="-25000">
                  <a:solidFill>
                    <a:schemeClr val="accent2"/>
                  </a:solidFill>
                </a:rPr>
                <a:t>s</a:t>
              </a:r>
              <a:r>
                <a:rPr lang="en-US" sz="1200" b="1" baseline="30000">
                  <a:solidFill>
                    <a:schemeClr val="accent2"/>
                  </a:solidFill>
                </a:rPr>
                <a:t>2</a:t>
              </a:r>
              <a:br>
                <a:rPr lang="en-US" sz="1200" b="1" baseline="30000">
                  <a:solidFill>
                    <a:schemeClr val="accent2"/>
                  </a:solidFill>
                </a:rPr>
              </a:br>
              <a:r>
                <a:rPr lang="en-US" sz="1200" b="1">
                  <a:solidFill>
                    <a:schemeClr val="accent2"/>
                  </a:solidFill>
                </a:rPr>
                <a:t>(blue)</a:t>
              </a: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1897063" y="1468438"/>
              <a:ext cx="522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CC3300"/>
                  </a:solidFill>
                </a:rPr>
                <a:t>JS</a:t>
              </a:r>
              <a:br>
                <a:rPr lang="en-US" sz="1200" b="1">
                  <a:solidFill>
                    <a:srgbClr val="CC3300"/>
                  </a:solidFill>
                </a:rPr>
              </a:br>
              <a:r>
                <a:rPr lang="en-US" sz="1200" b="1">
                  <a:solidFill>
                    <a:srgbClr val="CC3300"/>
                  </a:solidFill>
                </a:rPr>
                <a:t>(red)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2259013" y="658813"/>
              <a:ext cx="7000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aseline="300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  <a:t> </a:t>
              </a:r>
              <a:br>
                <a:rPr lang="en-US" sz="12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</a:br>
              <a:r>
                <a:rPr lang="en-US" sz="1200" b="1">
                  <a:solidFill>
                    <a:srgbClr val="33CC33"/>
                  </a:solidFill>
                </a:rPr>
                <a:t>(green)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471840" y="2785261"/>
            <a:ext cx="26966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fn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Recall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Z </a:t>
            </a:r>
            <a:r>
              <a:rPr lang="en-US" sz="2400" smtClean="0"/>
              <a:t>fn</a:t>
            </a:r>
          </a:p>
          <a:p>
            <a:pPr lvl="2"/>
            <a:endParaRPr lang="en-US" sz="1800" smtClean="0"/>
          </a:p>
          <a:p>
            <a:pPr lvl="2"/>
            <a:endParaRPr lang="en-US" sz="1800" smtClean="0"/>
          </a:p>
          <a:p>
            <a:pPr lvl="2">
              <a:buNone/>
            </a:pPr>
            <a:r>
              <a:rPr lang="en-US" sz="1800" smtClean="0"/>
              <a:t>u</a:t>
            </a:r>
            <a:r>
              <a:rPr lang="en-US" sz="1800" dirty="0" smtClean="0"/>
              <a:t>=</a:t>
            </a:r>
            <a:r>
              <a:rPr lang="en-US" sz="1800" dirty="0" err="1" smtClean="0"/>
              <a:t>max(x,y</a:t>
            </a:r>
            <a:r>
              <a:rPr lang="en-US" sz="1800" dirty="0" smtClean="0"/>
              <a:t>)   </a:t>
            </a:r>
            <a:r>
              <a:rPr lang="en-US" sz="1800" dirty="0" err="1" smtClean="0"/>
              <a:t>v</a:t>
            </a:r>
            <a:r>
              <a:rPr lang="en-US" sz="1800" dirty="0" smtClean="0"/>
              <a:t>=</a:t>
            </a:r>
            <a:r>
              <a:rPr lang="en-US" sz="1800" dirty="0" err="1" smtClean="0"/>
              <a:t>min(x,y</a:t>
            </a:r>
            <a:r>
              <a:rPr lang="en-US" sz="1800" smtClean="0"/>
              <a:t>)   </a:t>
            </a:r>
            <a:r>
              <a:rPr lang="en-US" sz="1800" dirty="0" err="1" smtClean="0"/>
              <a:t>z</a:t>
            </a:r>
            <a:r>
              <a:rPr lang="en-US" sz="1800" smtClean="0"/>
              <a:t>=</a:t>
            </a:r>
            <a:r>
              <a:rPr lang="en-US" sz="1800" dirty="0" err="1" smtClean="0"/>
              <a:t>v/u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3325091" y="1339023"/>
          <a:ext cx="1447800" cy="698500"/>
        </p:xfrm>
        <a:graphic>
          <a:graphicData uri="http://schemas.openxmlformats.org/presentationml/2006/ole">
            <p:oleObj spid="_x0000_s88068" name="Equation" r:id="rId3" imgW="1079500" imgH="520700" progId="Equation.3">
              <p:embed/>
            </p:oleObj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3117194" y="2963188"/>
          <a:ext cx="1838325" cy="542925"/>
        </p:xfrm>
        <a:graphic>
          <a:graphicData uri="http://schemas.openxmlformats.org/presentationml/2006/ole">
            <p:oleObj spid="_x0000_s88069" name="Equation" r:id="rId4" imgW="1219200" imgH="368300" progId="Equation.3">
              <p:embed/>
            </p:oleObj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2360337" y="2126423"/>
          <a:ext cx="3351212" cy="739775"/>
        </p:xfrm>
        <a:graphic>
          <a:graphicData uri="http://schemas.openxmlformats.org/presentationml/2006/ole">
            <p:oleObj spid="_x0000_s88070" name="Equation" r:id="rId5" imgW="2222500" imgH="469900" progId="Equation.3">
              <p:embed/>
            </p:oleObj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1311275" y="3624263"/>
          <a:ext cx="2230438" cy="742950"/>
        </p:xfrm>
        <a:graphic>
          <a:graphicData uri="http://schemas.openxmlformats.org/presentationml/2006/ole">
            <p:oleObj spid="_x0000_s88071" name="Equation" r:id="rId6" imgW="1295400" imgH="431800" progId="Equation.3">
              <p:embed/>
            </p:oleObj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899" y="5284372"/>
            <a:ext cx="7881651" cy="13205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27700" y="0"/>
            <a:ext cx="3416300" cy="3313113"/>
            <a:chOff x="-53975" y="0"/>
            <a:chExt cx="3416300" cy="3313113"/>
          </a:xfrm>
        </p:grpSpPr>
        <p:pic>
          <p:nvPicPr>
            <p:cNvPr id="10" name="Picture 52"/>
            <p:cNvPicPr>
              <a:picLocks noChangeAspect="1" noChangeArrowheads="1"/>
            </p:cNvPicPr>
            <p:nvPr/>
          </p:nvPicPr>
          <p:blipFill>
            <a:blip r:embed="rId8"/>
            <a:srcRect l="17430" t="20319" r="17078" b="5975"/>
            <a:stretch>
              <a:fillRect/>
            </a:stretch>
          </p:blipFill>
          <p:spPr bwMode="auto">
            <a:xfrm>
              <a:off x="190500" y="0"/>
              <a:ext cx="3171825" cy="315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354138" y="133350"/>
              <a:ext cx="9715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Z functions 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709738" y="3068638"/>
              <a:ext cx="247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z</a:t>
              </a: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 rot="16200000">
              <a:off x="-144462" y="1285875"/>
              <a:ext cx="45561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Z(z)</a:t>
              </a:r>
            </a:p>
          </p:txBody>
        </p:sp>
        <p:sp>
          <p:nvSpPr>
            <p:cNvPr id="15" name="Text Box 58"/>
            <p:cNvSpPr txBox="1">
              <a:spLocks noChangeArrowheads="1"/>
            </p:cNvSpPr>
            <p:nvPr/>
          </p:nvSpPr>
          <p:spPr bwMode="auto">
            <a:xfrm>
              <a:off x="582613" y="2028825"/>
              <a:ext cx="6000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</a:rPr>
                <a:t>H</a:t>
              </a:r>
              <a:r>
                <a:rPr lang="en-US" sz="1200" b="1" baseline="-25000">
                  <a:solidFill>
                    <a:schemeClr val="accent2"/>
                  </a:solidFill>
                </a:rPr>
                <a:t>s</a:t>
              </a:r>
              <a:r>
                <a:rPr lang="en-US" sz="1200" b="1" baseline="30000">
                  <a:solidFill>
                    <a:schemeClr val="accent2"/>
                  </a:solidFill>
                </a:rPr>
                <a:t>2</a:t>
              </a:r>
              <a:br>
                <a:rPr lang="en-US" sz="1200" b="1" baseline="30000">
                  <a:solidFill>
                    <a:schemeClr val="accent2"/>
                  </a:solidFill>
                </a:rPr>
              </a:br>
              <a:r>
                <a:rPr lang="en-US" sz="1200" b="1">
                  <a:solidFill>
                    <a:schemeClr val="accent2"/>
                  </a:solidFill>
                </a:rPr>
                <a:t>(blue)</a:t>
              </a:r>
            </a:p>
          </p:txBody>
        </p:sp>
        <p:sp>
          <p:nvSpPr>
            <p:cNvPr id="16" name="Text Box 59"/>
            <p:cNvSpPr txBox="1">
              <a:spLocks noChangeArrowheads="1"/>
            </p:cNvSpPr>
            <p:nvPr/>
          </p:nvSpPr>
          <p:spPr bwMode="auto">
            <a:xfrm>
              <a:off x="1249363" y="1533525"/>
              <a:ext cx="522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CC3300"/>
                  </a:solidFill>
                </a:rPr>
                <a:t>JS</a:t>
              </a:r>
              <a:br>
                <a:rPr lang="en-US" sz="1200" b="1">
                  <a:solidFill>
                    <a:srgbClr val="CC3300"/>
                  </a:solidFill>
                </a:rPr>
              </a:br>
              <a:r>
                <a:rPr lang="en-US" sz="1200" b="1">
                  <a:solidFill>
                    <a:srgbClr val="CC3300"/>
                  </a:solidFill>
                </a:rPr>
                <a:t>(red)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  <p:sp>
          <p:nvSpPr>
            <p:cNvPr id="17" name="Text Box 60"/>
            <p:cNvSpPr txBox="1">
              <a:spLocks noChangeArrowheads="1"/>
            </p:cNvSpPr>
            <p:nvPr/>
          </p:nvSpPr>
          <p:spPr bwMode="auto">
            <a:xfrm>
              <a:off x="773113" y="771525"/>
              <a:ext cx="7000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aseline="300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  <a:t> </a:t>
              </a:r>
              <a:br>
                <a:rPr lang="en-US" sz="12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</a:br>
              <a:r>
                <a:rPr lang="en-US" sz="1200" b="1">
                  <a:solidFill>
                    <a:srgbClr val="33CC33"/>
                  </a:solidFill>
                </a:rPr>
                <a:t>(green)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 fn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691063"/>
          </a:xfrm>
        </p:spPr>
        <p:txBody>
          <a:bodyPr/>
          <a:lstStyle/>
          <a:p>
            <a:r>
              <a:rPr lang="en-US" sz="2800" smtClean="0"/>
              <a:t>Z</a:t>
            </a:r>
            <a:r>
              <a:rPr lang="en-US" sz="2800" baseline="-25000" smtClean="0"/>
              <a:t>f</a:t>
            </a:r>
            <a:r>
              <a:rPr lang="en-US" sz="2800" smtClean="0"/>
              <a:t> =1+z+… for all f</a:t>
            </a:r>
          </a:p>
          <a:p>
            <a:pPr lvl="1">
              <a:buNone/>
            </a:pPr>
            <a:r>
              <a:rPr lang="en-US" sz="2400" smtClean="0"/>
              <a:t>u(1+z) = u+v and ||u+v||</a:t>
            </a:r>
            <a:r>
              <a:rPr lang="en-US" sz="2400" baseline="-25000" smtClean="0"/>
              <a:t>1</a:t>
            </a:r>
            <a:r>
              <a:rPr lang="en-US" sz="2400" smtClean="0"/>
              <a:t> = 2</a:t>
            </a:r>
          </a:p>
          <a:p>
            <a:pPr lvl="1">
              <a:buNone/>
            </a:pPr>
            <a:endParaRPr lang="en-US" sz="2400" smtClean="0"/>
          </a:p>
          <a:p>
            <a:pPr lvl="1">
              <a:buNone/>
            </a:pPr>
            <a:endParaRPr lang="en-US" sz="2400" smtClean="0"/>
          </a:p>
          <a:p>
            <a:pPr lvl="1">
              <a:buNone/>
            </a:pPr>
            <a:endParaRPr lang="en-US" sz="2400" smtClean="0"/>
          </a:p>
          <a:p>
            <a:pPr lvl="1">
              <a:buNone/>
            </a:pPr>
            <a:endParaRPr lang="en-US" sz="2400" smtClean="0"/>
          </a:p>
          <a:p>
            <a:pPr lvl="1">
              <a:buNone/>
            </a:pPr>
            <a:endParaRPr lang="en-US" sz="2400" smtClean="0"/>
          </a:p>
          <a:p>
            <a:pPr lvl="1">
              <a:buNone/>
            </a:pPr>
            <a:endParaRPr lang="en-US" sz="2400" smtClean="0"/>
          </a:p>
          <a:p>
            <a:pPr lvl="1">
              <a:buNone/>
            </a:pPr>
            <a:r>
              <a:rPr lang="en-US" sz="2400" smtClean="0"/>
              <a:t>Not componentwise equality </a:t>
            </a:r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0" y="2318055"/>
            <a:ext cx="6944770" cy="2076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775" y="0"/>
            <a:ext cx="3141226" cy="3124200"/>
          </a:xfrm>
          <a:prstGeom prst="rect">
            <a:avLst/>
          </a:prstGeom>
        </p:spPr>
      </p:pic>
      <p:pic>
        <p:nvPicPr>
          <p:cNvPr id="7" name="Picture 52"/>
          <p:cNvPicPr>
            <a:picLocks noChangeAspect="1" noChangeArrowheads="1"/>
          </p:cNvPicPr>
          <p:nvPr/>
        </p:nvPicPr>
        <p:blipFill>
          <a:blip r:embed="rId4"/>
          <a:srcRect l="17430" t="20319" r="17078" b="5975"/>
          <a:stretch>
            <a:fillRect/>
          </a:stretch>
        </p:blipFill>
        <p:spPr bwMode="auto">
          <a:xfrm>
            <a:off x="5972174" y="3608387"/>
            <a:ext cx="3171826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135812" y="3741737"/>
            <a:ext cx="971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Z functions </a:t>
            </a:r>
            <a:endParaRPr lang="en-US" sz="1200" b="1">
              <a:solidFill>
                <a:schemeClr val="accent2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491413" y="6677025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z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16200000">
            <a:off x="5637213" y="4894263"/>
            <a:ext cx="455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Z(z)</a:t>
            </a:r>
          </a:p>
        </p:txBody>
      </p:sp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6364287" y="5637211"/>
            <a:ext cx="60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H</a:t>
            </a:r>
            <a:r>
              <a:rPr lang="en-US" sz="1200" b="1" baseline="-25000">
                <a:solidFill>
                  <a:schemeClr val="accent2"/>
                </a:solidFill>
              </a:rPr>
              <a:t>s</a:t>
            </a:r>
            <a:r>
              <a:rPr lang="en-US" sz="1200" b="1" baseline="30000">
                <a:solidFill>
                  <a:schemeClr val="accent2"/>
                </a:solidFill>
              </a:rPr>
              <a:t>2</a:t>
            </a:r>
            <a:br>
              <a:rPr lang="en-US" sz="1200" b="1" baseline="30000">
                <a:solidFill>
                  <a:schemeClr val="accent2"/>
                </a:solidFill>
              </a:rPr>
            </a:br>
            <a:r>
              <a:rPr lang="en-US" sz="1200" b="1">
                <a:solidFill>
                  <a:schemeClr val="accent2"/>
                </a:solidFill>
              </a:rPr>
              <a:t>(blue)</a:t>
            </a:r>
          </a:p>
        </p:txBody>
      </p: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7031038" y="5141912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CC3300"/>
                </a:solidFill>
              </a:rPr>
              <a:t>JS</a:t>
            </a:r>
            <a:br>
              <a:rPr lang="en-US" sz="1200" b="1">
                <a:solidFill>
                  <a:srgbClr val="CC3300"/>
                </a:solidFill>
              </a:rPr>
            </a:br>
            <a:r>
              <a:rPr lang="en-US" sz="1200" b="1">
                <a:solidFill>
                  <a:srgbClr val="CC3300"/>
                </a:solidFill>
              </a:rPr>
              <a:t>(red)</a:t>
            </a:r>
            <a:endParaRPr lang="en-US" sz="1200" b="1">
              <a:solidFill>
                <a:schemeClr val="accent2"/>
              </a:solidFill>
            </a:endParaRPr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6554787" y="4379912"/>
            <a:ext cx="70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200">
                <a:solidFill>
                  <a:srgbClr val="33CC33"/>
                </a:solidFill>
                <a:ea typeface="Arial" pitchFamily="-105" charset="0"/>
                <a:cs typeface="Arial" pitchFamily="-105" charset="0"/>
              </a:rPr>
              <a:t>χ</a:t>
            </a:r>
            <a:r>
              <a:rPr lang="en-US" sz="1200" baseline="30000">
                <a:solidFill>
                  <a:srgbClr val="33CC33"/>
                </a:solidFill>
                <a:ea typeface="Arial" pitchFamily="-105" charset="0"/>
                <a:cs typeface="Arial" pitchFamily="-105" charset="0"/>
              </a:rPr>
              <a:t>2</a:t>
            </a:r>
            <a:r>
              <a:rPr lang="en-US" sz="1200">
                <a:solidFill>
                  <a:srgbClr val="33CC33"/>
                </a:solidFill>
                <a:ea typeface="Arial" pitchFamily="-105" charset="0"/>
                <a:cs typeface="Arial" pitchFamily="-105" charset="0"/>
              </a:rPr>
              <a:t> </a:t>
            </a:r>
            <a:br>
              <a:rPr lang="en-US" sz="1200">
                <a:solidFill>
                  <a:srgbClr val="33CC33"/>
                </a:solidFill>
                <a:ea typeface="Arial" pitchFamily="-105" charset="0"/>
                <a:cs typeface="Arial" pitchFamily="-105" charset="0"/>
              </a:rPr>
            </a:br>
            <a:r>
              <a:rPr lang="en-US" sz="1200" b="1">
                <a:solidFill>
                  <a:srgbClr val="33CC33"/>
                </a:solidFill>
              </a:rPr>
              <a:t>(green)</a:t>
            </a:r>
            <a:endParaRPr lang="en-US" sz="1200" b="1">
              <a:solidFill>
                <a:schemeClr val="accent2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123112" y="236537"/>
            <a:ext cx="9925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W</a:t>
            </a:r>
            <a:r>
              <a:rPr lang="en-US" sz="1200"/>
              <a:t> functions </a:t>
            </a:r>
            <a:endParaRPr lang="en-US" sz="1200" b="1">
              <a:solidFill>
                <a:schemeClr val="accent2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529513" y="2663825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z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 rot="16200000">
            <a:off x="5597644" y="1387882"/>
            <a:ext cx="5093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W(z)</a:t>
            </a:r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6503987" y="849311"/>
            <a:ext cx="60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H</a:t>
            </a:r>
            <a:r>
              <a:rPr lang="en-US" sz="1200" b="1" baseline="-25000">
                <a:solidFill>
                  <a:schemeClr val="accent2"/>
                </a:solidFill>
              </a:rPr>
              <a:t>s</a:t>
            </a:r>
            <a:r>
              <a:rPr lang="en-US" sz="1200" b="1" baseline="30000">
                <a:solidFill>
                  <a:schemeClr val="accent2"/>
                </a:solidFill>
              </a:rPr>
              <a:t>2</a:t>
            </a:r>
            <a:br>
              <a:rPr lang="en-US" sz="1200" b="1" baseline="30000">
                <a:solidFill>
                  <a:schemeClr val="accent2"/>
                </a:solidFill>
              </a:rPr>
            </a:br>
            <a:r>
              <a:rPr lang="en-US" sz="1200" b="1">
                <a:solidFill>
                  <a:schemeClr val="accent2"/>
                </a:solidFill>
              </a:rPr>
              <a:t>(blue)</a:t>
            </a:r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7018338" y="1636712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CC3300"/>
                </a:solidFill>
              </a:rPr>
              <a:t>JS</a:t>
            </a:r>
            <a:br>
              <a:rPr lang="en-US" sz="1200" b="1">
                <a:solidFill>
                  <a:srgbClr val="CC3300"/>
                </a:solidFill>
              </a:rPr>
            </a:br>
            <a:r>
              <a:rPr lang="en-US" sz="1200" b="1">
                <a:solidFill>
                  <a:srgbClr val="CC3300"/>
                </a:solidFill>
              </a:rPr>
              <a:t>(red)</a:t>
            </a:r>
            <a:endParaRPr lang="en-US" sz="1200" b="1">
              <a:solidFill>
                <a:schemeClr val="accent2"/>
              </a:solidFill>
            </a:endParaRPr>
          </a:p>
        </p:txBody>
      </p:sp>
      <p:sp>
        <p:nvSpPr>
          <p:cNvPr id="19" name="Text Box 60"/>
          <p:cNvSpPr txBox="1">
            <a:spLocks noChangeArrowheads="1"/>
          </p:cNvSpPr>
          <p:nvPr/>
        </p:nvSpPr>
        <p:spPr bwMode="auto">
          <a:xfrm>
            <a:off x="7646987" y="1382712"/>
            <a:ext cx="70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200">
                <a:solidFill>
                  <a:srgbClr val="33CC33"/>
                </a:solidFill>
                <a:ea typeface="Arial" pitchFamily="-105" charset="0"/>
                <a:cs typeface="Arial" pitchFamily="-105" charset="0"/>
              </a:rPr>
              <a:t>χ</a:t>
            </a:r>
            <a:r>
              <a:rPr lang="en-US" sz="1200" baseline="30000">
                <a:solidFill>
                  <a:srgbClr val="33CC33"/>
                </a:solidFill>
                <a:ea typeface="Arial" pitchFamily="-105" charset="0"/>
                <a:cs typeface="Arial" pitchFamily="-105" charset="0"/>
              </a:rPr>
              <a:t>2</a:t>
            </a:r>
            <a:r>
              <a:rPr lang="en-US" sz="1200">
                <a:solidFill>
                  <a:srgbClr val="33CC33"/>
                </a:solidFill>
                <a:ea typeface="Arial" pitchFamily="-105" charset="0"/>
                <a:cs typeface="Arial" pitchFamily="-105" charset="0"/>
              </a:rPr>
              <a:t> </a:t>
            </a:r>
            <a:br>
              <a:rPr lang="en-US" sz="1200">
                <a:solidFill>
                  <a:srgbClr val="33CC33"/>
                </a:solidFill>
                <a:ea typeface="Arial" pitchFamily="-105" charset="0"/>
                <a:cs typeface="Arial" pitchFamily="-105" charset="0"/>
              </a:rPr>
            </a:br>
            <a:r>
              <a:rPr lang="en-US" sz="1200" b="1">
                <a:solidFill>
                  <a:srgbClr val="33CC33"/>
                </a:solidFill>
              </a:rPr>
              <a:t>(green)</a:t>
            </a:r>
            <a:endParaRPr lang="en-US" sz="1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Application context</a:t>
            </a:r>
          </a:p>
          <a:p>
            <a:pPr eaLnBrk="1" hangingPunct="1"/>
            <a:r>
              <a:rPr lang="en-US" dirty="0"/>
              <a:t>Distances</a:t>
            </a:r>
          </a:p>
          <a:p>
            <a:pPr eaLnBrk="1" hangingPunct="1"/>
            <a:r>
              <a:rPr lang="en-US" dirty="0"/>
              <a:t>3d plots</a:t>
            </a:r>
          </a:p>
          <a:p>
            <a:pPr eaLnBrk="1" hangingPunct="1"/>
            <a:r>
              <a:rPr lang="en-US" dirty="0"/>
              <a:t>Algebraic reformulation as Z</a:t>
            </a:r>
            <a:r>
              <a:rPr lang="en-US"/>
              <a:t>, </a:t>
            </a:r>
            <a:r>
              <a:rPr lang="en-US" smtClean="0"/>
              <a:t>Q, W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Ratios</a:t>
            </a:r>
          </a:p>
          <a:p>
            <a:pPr eaLnBrk="1" hangingPunct="1"/>
            <a:r>
              <a:rPr lang="en-US" dirty="0"/>
              <a:t>Worst-case difference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1833563" y="3165475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q</a:t>
            </a:r>
          </a:p>
        </p:txBody>
      </p:sp>
      <p:sp>
        <p:nvSpPr>
          <p:cNvPr id="40975" name="Text Box 18"/>
          <p:cNvSpPr txBox="1">
            <a:spLocks noChangeArrowheads="1"/>
          </p:cNvSpPr>
          <p:nvPr/>
        </p:nvSpPr>
        <p:spPr bwMode="auto">
          <a:xfrm rot="-5400000">
            <a:off x="-195262" y="4864100"/>
            <a:ext cx="665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Q</a:t>
            </a:r>
            <a:r>
              <a:rPr lang="en-US" sz="1200" baseline="-25000"/>
              <a:t>2</a:t>
            </a:r>
            <a:r>
              <a:rPr lang="en-US" sz="1200"/>
              <a:t> / Q</a:t>
            </a:r>
            <a:r>
              <a:rPr lang="en-US" sz="1200" baseline="-25000"/>
              <a:t>1</a:t>
            </a:r>
            <a:endParaRPr lang="en-US" sz="1000"/>
          </a:p>
        </p:txBody>
      </p:sp>
      <p:pic>
        <p:nvPicPr>
          <p:cNvPr id="40976" name="Picture 20"/>
          <p:cNvPicPr>
            <a:picLocks noChangeAspect="1" noChangeArrowheads="1"/>
          </p:cNvPicPr>
          <p:nvPr/>
        </p:nvPicPr>
        <p:blipFill>
          <a:blip r:embed="rId2"/>
          <a:srcRect l="16022" t="19720" r="16197" b="5379"/>
          <a:stretch>
            <a:fillRect/>
          </a:stretch>
        </p:blipFill>
        <p:spPr bwMode="auto">
          <a:xfrm>
            <a:off x="3905250" y="3448050"/>
            <a:ext cx="33162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7" name="Text Box 21"/>
          <p:cNvSpPr txBox="1">
            <a:spLocks noChangeArrowheads="1"/>
          </p:cNvSpPr>
          <p:nvPr/>
        </p:nvSpPr>
        <p:spPr bwMode="auto">
          <a:xfrm>
            <a:off x="4391025" y="3602038"/>
            <a:ext cx="2457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Relative difference in Q functions </a:t>
            </a:r>
          </a:p>
        </p:txBody>
      </p:sp>
      <p:sp>
        <p:nvSpPr>
          <p:cNvPr id="40978" name="Text Box 22"/>
          <p:cNvSpPr txBox="1">
            <a:spLocks noChangeArrowheads="1"/>
          </p:cNvSpPr>
          <p:nvPr/>
        </p:nvSpPr>
        <p:spPr bwMode="auto">
          <a:xfrm rot="-5400000">
            <a:off x="2967831" y="4844257"/>
            <a:ext cx="1565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(Q</a:t>
            </a:r>
            <a:r>
              <a:rPr lang="en-US" sz="1200" baseline="-25000"/>
              <a:t>1</a:t>
            </a:r>
            <a:r>
              <a:rPr lang="en-US" sz="1200"/>
              <a:t> – Q</a:t>
            </a:r>
            <a:r>
              <a:rPr lang="en-US" sz="1200" baseline="-25000"/>
              <a:t>2</a:t>
            </a:r>
            <a:r>
              <a:rPr lang="en-US" sz="1200"/>
              <a:t>) / (Q</a:t>
            </a:r>
            <a:r>
              <a:rPr lang="en-US" sz="1200" baseline="-25000"/>
              <a:t>1</a:t>
            </a:r>
            <a:r>
              <a:rPr lang="en-US" sz="1200"/>
              <a:t> + Q</a:t>
            </a:r>
            <a:r>
              <a:rPr lang="en-US" sz="1200" baseline="-25000"/>
              <a:t>2</a:t>
            </a:r>
            <a:r>
              <a:rPr lang="en-US" sz="1200"/>
              <a:t>)</a:t>
            </a:r>
            <a:endParaRPr lang="en-US" sz="1000"/>
          </a:p>
        </p:txBody>
      </p:sp>
      <p:sp>
        <p:nvSpPr>
          <p:cNvPr id="40979" name="Text Box 23"/>
          <p:cNvSpPr txBox="1">
            <a:spLocks noChangeArrowheads="1"/>
          </p:cNvSpPr>
          <p:nvPr/>
        </p:nvSpPr>
        <p:spPr bwMode="auto">
          <a:xfrm>
            <a:off x="5518150" y="6613525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q</a:t>
            </a:r>
          </a:p>
        </p:txBody>
      </p:sp>
      <p:sp>
        <p:nvSpPr>
          <p:cNvPr id="40980" name="Text Box 24"/>
          <p:cNvSpPr txBox="1">
            <a:spLocks noChangeArrowheads="1"/>
          </p:cNvSpPr>
          <p:nvPr/>
        </p:nvSpPr>
        <p:spPr bwMode="auto">
          <a:xfrm>
            <a:off x="4295775" y="4868863"/>
            <a:ext cx="1470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JS and H</a:t>
            </a:r>
            <a:r>
              <a:rPr lang="en-US" sz="1200" b="1" baseline="-25000"/>
              <a:t>s</a:t>
            </a:r>
            <a:r>
              <a:rPr lang="en-US" sz="1200" b="1" baseline="30000"/>
              <a:t>2 </a:t>
            </a:r>
            <a:r>
              <a:rPr lang="en-US" sz="1200" b="1"/>
              <a:t>(black)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-6350" y="0"/>
            <a:ext cx="3530600" cy="3248025"/>
            <a:chOff x="-6350" y="0"/>
            <a:chExt cx="3530600" cy="3248025"/>
          </a:xfrm>
        </p:grpSpPr>
        <p:pic>
          <p:nvPicPr>
            <p:cNvPr id="40962" name="Picture 4"/>
            <p:cNvPicPr>
              <a:picLocks noChangeAspect="1" noChangeArrowheads="1"/>
            </p:cNvPicPr>
            <p:nvPr/>
          </p:nvPicPr>
          <p:blipFill>
            <a:blip r:embed="rId3"/>
            <a:srcRect l="16725" t="19124" r="16197" b="4980"/>
            <a:stretch>
              <a:fillRect/>
            </a:stretch>
          </p:blipFill>
          <p:spPr bwMode="auto">
            <a:xfrm>
              <a:off x="276225" y="0"/>
              <a:ext cx="3248025" cy="324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3" name="Text Box 6"/>
            <p:cNvSpPr txBox="1">
              <a:spLocks noChangeArrowheads="1"/>
            </p:cNvSpPr>
            <p:nvPr/>
          </p:nvSpPr>
          <p:spPr bwMode="auto">
            <a:xfrm>
              <a:off x="1411288" y="106363"/>
              <a:ext cx="9540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Q functions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  <p:sp>
          <p:nvSpPr>
            <p:cNvPr id="40965" name="Text Box 8"/>
            <p:cNvSpPr txBox="1">
              <a:spLocks noChangeArrowheads="1"/>
            </p:cNvSpPr>
            <p:nvPr/>
          </p:nvSpPr>
          <p:spPr bwMode="auto">
            <a:xfrm rot="-5400000">
              <a:off x="-113506" y="1404144"/>
              <a:ext cx="4889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Q(q)</a:t>
              </a:r>
            </a:p>
          </p:txBody>
        </p:sp>
        <p:sp>
          <p:nvSpPr>
            <p:cNvPr id="40981" name="Text Box 32"/>
            <p:cNvSpPr txBox="1">
              <a:spLocks noChangeArrowheads="1"/>
            </p:cNvSpPr>
            <p:nvPr/>
          </p:nvSpPr>
          <p:spPr bwMode="auto">
            <a:xfrm>
              <a:off x="2497138" y="2201863"/>
              <a:ext cx="6000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</a:rPr>
                <a:t>H</a:t>
              </a:r>
              <a:r>
                <a:rPr lang="en-US" sz="1200" b="1" baseline="-25000">
                  <a:solidFill>
                    <a:schemeClr val="accent2"/>
                  </a:solidFill>
                </a:rPr>
                <a:t>s</a:t>
              </a:r>
              <a:r>
                <a:rPr lang="en-US" sz="1200" b="1" baseline="30000">
                  <a:solidFill>
                    <a:schemeClr val="accent2"/>
                  </a:solidFill>
                </a:rPr>
                <a:t>2</a:t>
              </a:r>
              <a:br>
                <a:rPr lang="en-US" sz="1200" b="1" baseline="30000">
                  <a:solidFill>
                    <a:schemeClr val="accent2"/>
                  </a:solidFill>
                </a:rPr>
              </a:br>
              <a:r>
                <a:rPr lang="en-US" sz="1200" b="1">
                  <a:solidFill>
                    <a:schemeClr val="accent2"/>
                  </a:solidFill>
                </a:rPr>
                <a:t>(blue)</a:t>
              </a:r>
            </a:p>
          </p:txBody>
        </p:sp>
        <p:sp>
          <p:nvSpPr>
            <p:cNvPr id="40982" name="Text Box 33"/>
            <p:cNvSpPr txBox="1">
              <a:spLocks noChangeArrowheads="1"/>
            </p:cNvSpPr>
            <p:nvPr/>
          </p:nvSpPr>
          <p:spPr bwMode="auto">
            <a:xfrm>
              <a:off x="1897063" y="1468438"/>
              <a:ext cx="522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CC3300"/>
                  </a:solidFill>
                </a:rPr>
                <a:t>JS</a:t>
              </a:r>
              <a:br>
                <a:rPr lang="en-US" sz="1200" b="1">
                  <a:solidFill>
                    <a:srgbClr val="CC3300"/>
                  </a:solidFill>
                </a:rPr>
              </a:br>
              <a:r>
                <a:rPr lang="en-US" sz="1200" b="1">
                  <a:solidFill>
                    <a:srgbClr val="CC3300"/>
                  </a:solidFill>
                </a:rPr>
                <a:t>(red)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  <p:sp>
          <p:nvSpPr>
            <p:cNvPr id="40983" name="Text Box 34"/>
            <p:cNvSpPr txBox="1">
              <a:spLocks noChangeArrowheads="1"/>
            </p:cNvSpPr>
            <p:nvPr/>
          </p:nvSpPr>
          <p:spPr bwMode="auto">
            <a:xfrm>
              <a:off x="2259013" y="658813"/>
              <a:ext cx="7000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aseline="300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  <a:t> </a:t>
              </a:r>
              <a:br>
                <a:rPr lang="en-US" sz="12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</a:br>
              <a:r>
                <a:rPr lang="en-US" sz="1200" b="1">
                  <a:solidFill>
                    <a:srgbClr val="33CC33"/>
                  </a:solidFill>
                </a:rPr>
                <a:t>(green)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4163" y="3476625"/>
            <a:ext cx="3265487" cy="3381375"/>
            <a:chOff x="284163" y="3476625"/>
            <a:chExt cx="3265487" cy="3381375"/>
          </a:xfrm>
        </p:grpSpPr>
        <p:pic>
          <p:nvPicPr>
            <p:cNvPr id="40971" name="Picture 14"/>
            <p:cNvPicPr>
              <a:picLocks noChangeAspect="1" noChangeArrowheads="1"/>
            </p:cNvPicPr>
            <p:nvPr/>
          </p:nvPicPr>
          <p:blipFill>
            <a:blip r:embed="rId4"/>
            <a:srcRect l="17078" t="19522" r="16197" b="6175"/>
            <a:stretch>
              <a:fillRect/>
            </a:stretch>
          </p:blipFill>
          <p:spPr bwMode="auto">
            <a:xfrm>
              <a:off x="284163" y="3476625"/>
              <a:ext cx="3265487" cy="321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2" name="Text Box 15"/>
            <p:cNvSpPr txBox="1">
              <a:spLocks noChangeArrowheads="1"/>
            </p:cNvSpPr>
            <p:nvPr/>
          </p:nvSpPr>
          <p:spPr bwMode="auto">
            <a:xfrm>
              <a:off x="795338" y="4030663"/>
              <a:ext cx="1066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 b="1">
                  <a:solidFill>
                    <a:srgbClr val="CC3300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="1" baseline="30000">
                  <a:solidFill>
                    <a:srgbClr val="CC3300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 b="1">
                  <a:solidFill>
                    <a:srgbClr val="CC3300"/>
                  </a:solidFill>
                </a:rPr>
                <a:t> /</a:t>
              </a:r>
              <a:r>
                <a:rPr lang="en-US" sz="1200" b="1">
                  <a:solidFill>
                    <a:srgbClr val="33CC33"/>
                  </a:solidFill>
                </a:rPr>
                <a:t> </a:t>
              </a:r>
              <a:r>
                <a:rPr lang="en-US" sz="1200" b="1">
                  <a:solidFill>
                    <a:srgbClr val="CC3300"/>
                  </a:solidFill>
                </a:rPr>
                <a:t>JS (red)</a:t>
              </a:r>
              <a:r>
                <a:rPr lang="en-US" sz="1200" b="1">
                  <a:solidFill>
                    <a:schemeClr val="accent2"/>
                  </a:solidFill>
                </a:rPr>
                <a:t> </a:t>
              </a:r>
              <a:endParaRPr lang="en-US" sz="1200" b="1"/>
            </a:p>
          </p:txBody>
        </p:sp>
        <p:sp>
          <p:nvSpPr>
            <p:cNvPr id="40973" name="Text Box 16"/>
            <p:cNvSpPr txBox="1">
              <a:spLocks noChangeArrowheads="1"/>
            </p:cNvSpPr>
            <p:nvPr/>
          </p:nvSpPr>
          <p:spPr bwMode="auto">
            <a:xfrm>
              <a:off x="1185863" y="3640138"/>
              <a:ext cx="15208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Ratio of Q functions</a:t>
              </a:r>
            </a:p>
          </p:txBody>
        </p:sp>
        <p:sp>
          <p:nvSpPr>
            <p:cNvPr id="40974" name="Text Box 17"/>
            <p:cNvSpPr txBox="1">
              <a:spLocks noChangeArrowheads="1"/>
            </p:cNvSpPr>
            <p:nvPr/>
          </p:nvSpPr>
          <p:spPr bwMode="auto">
            <a:xfrm>
              <a:off x="1836738" y="6613525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q</a:t>
              </a:r>
            </a:p>
          </p:txBody>
        </p:sp>
        <p:sp>
          <p:nvSpPr>
            <p:cNvPr id="40984" name="Text Box 35"/>
            <p:cNvSpPr txBox="1">
              <a:spLocks noChangeArrowheads="1"/>
            </p:cNvSpPr>
            <p:nvPr/>
          </p:nvSpPr>
          <p:spPr bwMode="auto">
            <a:xfrm>
              <a:off x="776288" y="4516438"/>
              <a:ext cx="12414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JS / H</a:t>
              </a:r>
              <a:r>
                <a:rPr lang="en-US" sz="1200" b="1" baseline="-25000"/>
                <a:t>s</a:t>
              </a:r>
              <a:r>
                <a:rPr lang="en-US" sz="1200" b="1" baseline="30000"/>
                <a:t>2 </a:t>
              </a:r>
              <a:r>
                <a:rPr lang="en-US" sz="1200" b="1"/>
                <a:t>(black)</a:t>
              </a:r>
            </a:p>
          </p:txBody>
        </p:sp>
        <p:sp>
          <p:nvSpPr>
            <p:cNvPr id="40985" name="Text Box 36"/>
            <p:cNvSpPr txBox="1">
              <a:spLocks noChangeArrowheads="1"/>
            </p:cNvSpPr>
            <p:nvPr/>
          </p:nvSpPr>
          <p:spPr bwMode="auto">
            <a:xfrm>
              <a:off x="785813" y="4754563"/>
              <a:ext cx="112553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 b="1">
                  <a:solidFill>
                    <a:schemeClr val="accent2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="1" baseline="30000">
                  <a:solidFill>
                    <a:schemeClr val="accent2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 b="1">
                  <a:solidFill>
                    <a:schemeClr val="accent2"/>
                  </a:solidFill>
                </a:rPr>
                <a:t> / H</a:t>
              </a:r>
              <a:r>
                <a:rPr lang="en-US" sz="1200" b="1" baseline="-25000">
                  <a:solidFill>
                    <a:schemeClr val="accent2"/>
                  </a:solidFill>
                </a:rPr>
                <a:t>s</a:t>
              </a:r>
              <a:r>
                <a:rPr lang="en-US" sz="1200" b="1" baseline="30000">
                  <a:solidFill>
                    <a:schemeClr val="accent2"/>
                  </a:solidFill>
                </a:rPr>
                <a:t>2 </a:t>
              </a:r>
              <a:r>
                <a:rPr lang="en-US" sz="1200" b="1">
                  <a:solidFill>
                    <a:schemeClr val="accent2"/>
                  </a:solidFill>
                </a:rPr>
                <a:t>(blue)</a:t>
              </a:r>
              <a:endParaRPr lang="en-US" sz="1200" b="1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95688" y="0"/>
            <a:ext cx="3579812" cy="3400425"/>
            <a:chOff x="3595688" y="0"/>
            <a:chExt cx="3579812" cy="3400425"/>
          </a:xfrm>
        </p:grpSpPr>
        <p:pic>
          <p:nvPicPr>
            <p:cNvPr id="40966" name="Picture 9"/>
            <p:cNvPicPr>
              <a:picLocks noChangeAspect="1" noChangeArrowheads="1"/>
            </p:cNvPicPr>
            <p:nvPr/>
          </p:nvPicPr>
          <p:blipFill>
            <a:blip r:embed="rId5"/>
            <a:srcRect l="11221" t="17363" r="11880" b="6345"/>
            <a:stretch>
              <a:fillRect/>
            </a:stretch>
          </p:blipFill>
          <p:spPr bwMode="auto">
            <a:xfrm>
              <a:off x="3900488" y="0"/>
              <a:ext cx="3275012" cy="320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7" name="Text Box 10"/>
            <p:cNvSpPr txBox="1">
              <a:spLocks noChangeArrowheads="1"/>
            </p:cNvSpPr>
            <p:nvPr/>
          </p:nvSpPr>
          <p:spPr bwMode="auto">
            <a:xfrm>
              <a:off x="6302375" y="325438"/>
              <a:ext cx="717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 b="1">
                  <a:solidFill>
                    <a:schemeClr val="accent2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="1" baseline="30000">
                  <a:solidFill>
                    <a:schemeClr val="accent2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 b="1">
                  <a:solidFill>
                    <a:schemeClr val="accent2"/>
                  </a:solidFill>
                </a:rPr>
                <a:t> - H</a:t>
              </a:r>
              <a:r>
                <a:rPr lang="en-US" sz="1200" b="1" baseline="-25000">
                  <a:solidFill>
                    <a:schemeClr val="accent2"/>
                  </a:solidFill>
                </a:rPr>
                <a:t>s</a:t>
              </a:r>
              <a:r>
                <a:rPr lang="en-US" sz="1200" b="1" baseline="30000">
                  <a:solidFill>
                    <a:schemeClr val="accent2"/>
                  </a:solidFill>
                </a:rPr>
                <a:t>2 </a:t>
              </a:r>
              <a:br>
                <a:rPr lang="en-US" sz="1200" b="1" baseline="30000">
                  <a:solidFill>
                    <a:schemeClr val="accent2"/>
                  </a:solidFill>
                </a:rPr>
              </a:br>
              <a:r>
                <a:rPr lang="en-US" sz="1200" b="1">
                  <a:solidFill>
                    <a:schemeClr val="accent2"/>
                  </a:solidFill>
                </a:rPr>
                <a:t>(blue)</a:t>
              </a:r>
              <a:endParaRPr lang="en-US" sz="1200" b="1"/>
            </a:p>
          </p:txBody>
        </p:sp>
        <p:sp>
          <p:nvSpPr>
            <p:cNvPr id="40968" name="Text Box 11"/>
            <p:cNvSpPr txBox="1">
              <a:spLocks noChangeArrowheads="1"/>
            </p:cNvSpPr>
            <p:nvPr/>
          </p:nvSpPr>
          <p:spPr bwMode="auto">
            <a:xfrm>
              <a:off x="4314825" y="173038"/>
              <a:ext cx="18923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Difference in Q functions </a:t>
              </a:r>
            </a:p>
          </p:txBody>
        </p:sp>
        <p:sp>
          <p:nvSpPr>
            <p:cNvPr id="40969" name="Text Box 12"/>
            <p:cNvSpPr txBox="1">
              <a:spLocks noChangeArrowheads="1"/>
            </p:cNvSpPr>
            <p:nvPr/>
          </p:nvSpPr>
          <p:spPr bwMode="auto">
            <a:xfrm>
              <a:off x="5489575" y="3155950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q</a:t>
              </a:r>
            </a:p>
          </p:txBody>
        </p:sp>
        <p:sp>
          <p:nvSpPr>
            <p:cNvPr id="40970" name="Text Box 13"/>
            <p:cNvSpPr txBox="1">
              <a:spLocks noChangeArrowheads="1"/>
            </p:cNvSpPr>
            <p:nvPr/>
          </p:nvSpPr>
          <p:spPr bwMode="auto">
            <a:xfrm rot="-5400000">
              <a:off x="3328988" y="1449388"/>
              <a:ext cx="80803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(Q</a:t>
              </a:r>
              <a:r>
                <a:rPr lang="en-US" sz="1200" baseline="-25000"/>
                <a:t>1</a:t>
              </a:r>
              <a:r>
                <a:rPr lang="en-US" sz="1200"/>
                <a:t> – Q</a:t>
              </a:r>
              <a:r>
                <a:rPr lang="en-US" sz="1200" baseline="-25000"/>
                <a:t>2</a:t>
              </a:r>
              <a:r>
                <a:rPr lang="en-US" sz="1200"/>
                <a:t>)</a:t>
              </a:r>
              <a:endParaRPr lang="en-US" sz="1000"/>
            </a:p>
          </p:txBody>
        </p:sp>
        <p:sp>
          <p:nvSpPr>
            <p:cNvPr id="40986" name="Text Box 37"/>
            <p:cNvSpPr txBox="1">
              <a:spLocks noChangeArrowheads="1"/>
            </p:cNvSpPr>
            <p:nvPr/>
          </p:nvSpPr>
          <p:spPr bwMode="auto">
            <a:xfrm>
              <a:off x="6188075" y="1849438"/>
              <a:ext cx="650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 b="1">
                  <a:solidFill>
                    <a:srgbClr val="CC3300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="1" baseline="30000">
                  <a:solidFill>
                    <a:srgbClr val="CC3300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 b="1">
                  <a:solidFill>
                    <a:srgbClr val="CC3300"/>
                  </a:solidFill>
                </a:rPr>
                <a:t> -</a:t>
              </a:r>
              <a:r>
                <a:rPr lang="en-US" sz="1200" b="1">
                  <a:solidFill>
                    <a:srgbClr val="33CC33"/>
                  </a:solidFill>
                </a:rPr>
                <a:t> </a:t>
              </a:r>
              <a:r>
                <a:rPr lang="en-US" sz="1200" b="1">
                  <a:solidFill>
                    <a:srgbClr val="CC3300"/>
                  </a:solidFill>
                </a:rPr>
                <a:t>JS</a:t>
              </a:r>
              <a:br>
                <a:rPr lang="en-US" sz="1200" b="1">
                  <a:solidFill>
                    <a:srgbClr val="CC3300"/>
                  </a:solidFill>
                </a:rPr>
              </a:br>
              <a:r>
                <a:rPr lang="en-US" sz="1200" b="1">
                  <a:solidFill>
                    <a:srgbClr val="CC3300"/>
                  </a:solidFill>
                </a:rPr>
                <a:t>(red)</a:t>
              </a:r>
              <a:r>
                <a:rPr lang="en-US" sz="1200" b="1">
                  <a:solidFill>
                    <a:schemeClr val="accent2"/>
                  </a:solidFill>
                </a:rPr>
                <a:t> </a:t>
              </a:r>
              <a:endParaRPr lang="en-US" sz="1200" b="1"/>
            </a:p>
          </p:txBody>
        </p:sp>
        <p:sp>
          <p:nvSpPr>
            <p:cNvPr id="40987" name="Text Box 38"/>
            <p:cNvSpPr txBox="1">
              <a:spLocks noChangeArrowheads="1"/>
            </p:cNvSpPr>
            <p:nvPr/>
          </p:nvSpPr>
          <p:spPr bwMode="auto">
            <a:xfrm>
              <a:off x="6254750" y="858838"/>
              <a:ext cx="7302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JS - H</a:t>
              </a:r>
              <a:r>
                <a:rPr lang="en-US" sz="1200" b="1" baseline="-25000"/>
                <a:t>s</a:t>
              </a:r>
              <a:r>
                <a:rPr lang="en-US" sz="1200" b="1" baseline="30000"/>
                <a:t>2</a:t>
              </a:r>
              <a:br>
                <a:rPr lang="en-US" sz="1200" b="1" baseline="30000"/>
              </a:br>
              <a:r>
                <a:rPr lang="en-US" sz="1200" b="1"/>
                <a:t>(black)</a:t>
              </a:r>
            </a:p>
          </p:txBody>
        </p:sp>
      </p:grpSp>
      <p:sp>
        <p:nvSpPr>
          <p:cNvPr id="40988" name="Text Box 39"/>
          <p:cNvSpPr txBox="1">
            <a:spLocks noChangeArrowheads="1"/>
          </p:cNvSpPr>
          <p:nvPr/>
        </p:nvSpPr>
        <p:spPr bwMode="auto">
          <a:xfrm>
            <a:off x="4321175" y="4211638"/>
            <a:ext cx="1354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200" b="1">
                <a:solidFill>
                  <a:schemeClr val="accent2"/>
                </a:solidFill>
                <a:ea typeface="Arial" pitchFamily="-105" charset="0"/>
                <a:cs typeface="Arial" pitchFamily="-105" charset="0"/>
              </a:rPr>
              <a:t>χ</a:t>
            </a:r>
            <a:r>
              <a:rPr lang="en-US" sz="1200" b="1" baseline="30000">
                <a:solidFill>
                  <a:schemeClr val="accent2"/>
                </a:solidFill>
                <a:ea typeface="Arial" pitchFamily="-105" charset="0"/>
                <a:cs typeface="Arial" pitchFamily="-105" charset="0"/>
              </a:rPr>
              <a:t>2</a:t>
            </a:r>
            <a:r>
              <a:rPr lang="en-US" sz="1200" b="1">
                <a:solidFill>
                  <a:schemeClr val="accent2"/>
                </a:solidFill>
              </a:rPr>
              <a:t> and H</a:t>
            </a:r>
            <a:r>
              <a:rPr lang="en-US" sz="1200" b="1" baseline="-25000">
                <a:solidFill>
                  <a:schemeClr val="accent2"/>
                </a:solidFill>
              </a:rPr>
              <a:t>s</a:t>
            </a:r>
            <a:r>
              <a:rPr lang="en-US" sz="1200" b="1" baseline="30000">
                <a:solidFill>
                  <a:schemeClr val="accent2"/>
                </a:solidFill>
              </a:rPr>
              <a:t>2 </a:t>
            </a:r>
            <a:r>
              <a:rPr lang="en-US" sz="1200" b="1">
                <a:solidFill>
                  <a:schemeClr val="accent2"/>
                </a:solidFill>
              </a:rPr>
              <a:t>(blue)</a:t>
            </a:r>
            <a:endParaRPr lang="en-US" sz="1200" b="1"/>
          </a:p>
        </p:txBody>
      </p:sp>
      <p:sp>
        <p:nvSpPr>
          <p:cNvPr id="40989" name="Text Box 40"/>
          <p:cNvSpPr txBox="1">
            <a:spLocks noChangeArrowheads="1"/>
          </p:cNvSpPr>
          <p:nvPr/>
        </p:nvSpPr>
        <p:spPr bwMode="auto">
          <a:xfrm>
            <a:off x="4368800" y="544036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200" b="1">
                <a:solidFill>
                  <a:srgbClr val="CC3300"/>
                </a:solidFill>
                <a:ea typeface="Arial" pitchFamily="-105" charset="0"/>
                <a:cs typeface="Arial" pitchFamily="-105" charset="0"/>
              </a:rPr>
              <a:t>χ</a:t>
            </a:r>
            <a:r>
              <a:rPr lang="en-US" sz="1200" b="1" baseline="30000">
                <a:solidFill>
                  <a:srgbClr val="CC3300"/>
                </a:solidFill>
                <a:ea typeface="Arial" pitchFamily="-105" charset="0"/>
                <a:cs typeface="Arial" pitchFamily="-105" charset="0"/>
              </a:rPr>
              <a:t>2</a:t>
            </a:r>
            <a:r>
              <a:rPr lang="en-US" sz="1200" b="1">
                <a:solidFill>
                  <a:srgbClr val="CC3300"/>
                </a:solidFill>
              </a:rPr>
              <a:t> and</a:t>
            </a:r>
            <a:r>
              <a:rPr lang="en-US" sz="1200" b="1">
                <a:solidFill>
                  <a:srgbClr val="33CC33"/>
                </a:solidFill>
              </a:rPr>
              <a:t> </a:t>
            </a:r>
            <a:r>
              <a:rPr lang="en-US" sz="1200" b="1">
                <a:solidFill>
                  <a:srgbClr val="CC3300"/>
                </a:solidFill>
              </a:rPr>
              <a:t>JS (red)</a:t>
            </a:r>
            <a:r>
              <a:rPr lang="en-US" sz="1200" b="1">
                <a:solidFill>
                  <a:schemeClr val="accent2"/>
                </a:solidFill>
              </a:rPr>
              <a:t> </a:t>
            </a:r>
            <a:endParaRPr lang="en-US" sz="1200" b="1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6718350" y="1010796"/>
            <a:ext cx="302122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smtClean="0">
                <a:solidFill>
                  <a:schemeClr val="tx2"/>
                </a:solidFill>
                <a:latin typeface="+mj-lt"/>
              </a:rPr>
              <a:t>Q</a:t>
            </a:r>
            <a:r>
              <a:rPr lang="en-US" sz="4400" kern="0" noProof="0" smtClean="0">
                <a:solidFill>
                  <a:schemeClr val="tx2"/>
                </a:solidFill>
                <a:latin typeface="+mj-lt"/>
              </a:rPr>
              <a:t> 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plots</a:t>
            </a: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5"/>
          <p:cNvPicPr>
            <a:picLocks noChangeAspect="1" noChangeArrowheads="1"/>
          </p:cNvPicPr>
          <p:nvPr/>
        </p:nvPicPr>
        <p:blipFill>
          <a:blip r:embed="rId2"/>
          <a:srcRect l="16197" t="19720" r="16373" b="5777"/>
          <a:stretch>
            <a:fillRect/>
          </a:stretch>
        </p:blipFill>
        <p:spPr bwMode="auto">
          <a:xfrm>
            <a:off x="3584575" y="3554413"/>
            <a:ext cx="32162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10"/>
          <p:cNvSpPr txBox="1">
            <a:spLocks noChangeArrowheads="1"/>
          </p:cNvSpPr>
          <p:nvPr/>
        </p:nvSpPr>
        <p:spPr bwMode="auto">
          <a:xfrm>
            <a:off x="4076700" y="3582988"/>
            <a:ext cx="2432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Relative difference in Z functions </a:t>
            </a:r>
          </a:p>
        </p:txBody>
      </p:sp>
      <p:sp>
        <p:nvSpPr>
          <p:cNvPr id="39942" name="Text Box 13"/>
          <p:cNvSpPr txBox="1">
            <a:spLocks noChangeArrowheads="1"/>
          </p:cNvSpPr>
          <p:nvPr/>
        </p:nvSpPr>
        <p:spPr bwMode="auto">
          <a:xfrm>
            <a:off x="5372100" y="527843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200" b="1">
                <a:solidFill>
                  <a:srgbClr val="CC3300"/>
                </a:solidFill>
                <a:ea typeface="Arial" pitchFamily="-105" charset="0"/>
                <a:cs typeface="Arial" pitchFamily="-105" charset="0"/>
              </a:rPr>
              <a:t>χ</a:t>
            </a:r>
            <a:r>
              <a:rPr lang="en-US" sz="1200" b="1" baseline="30000">
                <a:solidFill>
                  <a:srgbClr val="CC3300"/>
                </a:solidFill>
                <a:ea typeface="Arial" pitchFamily="-105" charset="0"/>
                <a:cs typeface="Arial" pitchFamily="-105" charset="0"/>
              </a:rPr>
              <a:t>2</a:t>
            </a:r>
            <a:r>
              <a:rPr lang="en-US" sz="1200" b="1">
                <a:solidFill>
                  <a:srgbClr val="CC3300"/>
                </a:solidFill>
              </a:rPr>
              <a:t> and</a:t>
            </a:r>
            <a:r>
              <a:rPr lang="en-US" sz="1200" b="1">
                <a:solidFill>
                  <a:srgbClr val="33CC33"/>
                </a:solidFill>
              </a:rPr>
              <a:t> </a:t>
            </a:r>
            <a:r>
              <a:rPr lang="en-US" sz="1200" b="1">
                <a:solidFill>
                  <a:srgbClr val="CC3300"/>
                </a:solidFill>
              </a:rPr>
              <a:t>JS (red)</a:t>
            </a:r>
            <a:r>
              <a:rPr lang="en-US" sz="1200" b="1">
                <a:solidFill>
                  <a:schemeClr val="accent2"/>
                </a:solidFill>
              </a:rPr>
              <a:t> </a:t>
            </a:r>
            <a:endParaRPr lang="en-US" sz="1200" b="1"/>
          </a:p>
        </p:txBody>
      </p:sp>
      <p:sp>
        <p:nvSpPr>
          <p:cNvPr id="39947" name="Text Box 44"/>
          <p:cNvSpPr txBox="1">
            <a:spLocks noChangeArrowheads="1"/>
          </p:cNvSpPr>
          <p:nvPr/>
        </p:nvSpPr>
        <p:spPr bwMode="auto">
          <a:xfrm>
            <a:off x="7516965" y="3791183"/>
            <a:ext cx="8270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related by</a:t>
            </a:r>
          </a:p>
          <a:p>
            <a:r>
              <a:rPr lang="en-US"/>
              <a:t>q = (1-z)/(1+z)</a:t>
            </a:r>
          </a:p>
          <a:p>
            <a:r>
              <a:rPr lang="en-US"/>
              <a:t>p=(u/2)(1+z)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336925" y="0"/>
            <a:ext cx="3444875" cy="3275013"/>
            <a:chOff x="3336925" y="0"/>
            <a:chExt cx="3444875" cy="3275013"/>
          </a:xfrm>
        </p:grpSpPr>
        <p:pic>
          <p:nvPicPr>
            <p:cNvPr id="39954" name="Picture 53"/>
            <p:cNvPicPr>
              <a:picLocks noChangeAspect="1" noChangeArrowheads="1"/>
            </p:cNvPicPr>
            <p:nvPr/>
          </p:nvPicPr>
          <p:blipFill>
            <a:blip r:embed="rId3"/>
            <a:srcRect l="16022" t="20319" r="17078" b="5975"/>
            <a:stretch>
              <a:fillRect/>
            </a:stretch>
          </p:blipFill>
          <p:spPr bwMode="auto">
            <a:xfrm>
              <a:off x="3579813" y="0"/>
              <a:ext cx="3201987" cy="311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9" name="Text Box 25"/>
            <p:cNvSpPr txBox="1">
              <a:spLocks noChangeArrowheads="1"/>
            </p:cNvSpPr>
            <p:nvPr/>
          </p:nvSpPr>
          <p:spPr bwMode="auto">
            <a:xfrm>
              <a:off x="3905250" y="2095500"/>
              <a:ext cx="6842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 b="1">
                  <a:solidFill>
                    <a:srgbClr val="CC3300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="1" baseline="30000">
                  <a:solidFill>
                    <a:srgbClr val="CC3300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 b="1">
                  <a:solidFill>
                    <a:srgbClr val="CC3300"/>
                  </a:solidFill>
                </a:rPr>
                <a:t> –</a:t>
              </a:r>
              <a:r>
                <a:rPr lang="en-US" sz="1200" b="1">
                  <a:solidFill>
                    <a:srgbClr val="33CC33"/>
                  </a:solidFill>
                </a:rPr>
                <a:t> </a:t>
              </a:r>
              <a:r>
                <a:rPr lang="en-US" sz="1200" b="1">
                  <a:solidFill>
                    <a:srgbClr val="CC3300"/>
                  </a:solidFill>
                </a:rPr>
                <a:t>JS</a:t>
              </a:r>
              <a:br>
                <a:rPr lang="en-US" sz="1200" b="1">
                  <a:solidFill>
                    <a:srgbClr val="CC3300"/>
                  </a:solidFill>
                </a:rPr>
              </a:br>
              <a:r>
                <a:rPr lang="en-US" sz="1200" b="1">
                  <a:solidFill>
                    <a:srgbClr val="CC3300"/>
                  </a:solidFill>
                </a:rPr>
                <a:t>(red)</a:t>
              </a:r>
              <a:r>
                <a:rPr lang="en-US" sz="1200" b="1">
                  <a:solidFill>
                    <a:schemeClr val="accent2"/>
                  </a:solidFill>
                </a:rPr>
                <a:t> </a:t>
              </a:r>
              <a:endParaRPr lang="en-US" sz="1200" b="1"/>
            </a:p>
          </p:txBody>
        </p:sp>
        <p:sp>
          <p:nvSpPr>
            <p:cNvPr id="39960" name="Text Box 26"/>
            <p:cNvSpPr txBox="1">
              <a:spLocks noChangeArrowheads="1"/>
            </p:cNvSpPr>
            <p:nvPr/>
          </p:nvSpPr>
          <p:spPr bwMode="auto">
            <a:xfrm>
              <a:off x="4352925" y="66675"/>
              <a:ext cx="18669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Difference in Z functions </a:t>
              </a:r>
            </a:p>
          </p:txBody>
        </p:sp>
        <p:sp>
          <p:nvSpPr>
            <p:cNvPr id="39961" name="Text Box 27"/>
            <p:cNvSpPr txBox="1">
              <a:spLocks noChangeArrowheads="1"/>
            </p:cNvSpPr>
            <p:nvPr/>
          </p:nvSpPr>
          <p:spPr bwMode="auto">
            <a:xfrm>
              <a:off x="5165725" y="3030538"/>
              <a:ext cx="247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z</a:t>
              </a:r>
            </a:p>
          </p:txBody>
        </p:sp>
        <p:sp>
          <p:nvSpPr>
            <p:cNvPr id="39962" name="Text Box 28"/>
            <p:cNvSpPr txBox="1">
              <a:spLocks noChangeArrowheads="1"/>
            </p:cNvSpPr>
            <p:nvPr/>
          </p:nvSpPr>
          <p:spPr bwMode="auto">
            <a:xfrm rot="16200000">
              <a:off x="3095625" y="1370013"/>
              <a:ext cx="7572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(Z</a:t>
              </a:r>
              <a:r>
                <a:rPr lang="en-US" sz="1200" baseline="-25000"/>
                <a:t>1</a:t>
              </a:r>
              <a:r>
                <a:rPr lang="en-US" sz="1200"/>
                <a:t> – Z</a:t>
              </a:r>
              <a:r>
                <a:rPr lang="en-US" sz="1200" baseline="-25000"/>
                <a:t>2</a:t>
              </a:r>
              <a:r>
                <a:rPr lang="en-US" sz="1200"/>
                <a:t>)</a:t>
              </a:r>
              <a:endParaRPr lang="en-US" sz="1000"/>
            </a:p>
          </p:txBody>
        </p:sp>
        <p:sp>
          <p:nvSpPr>
            <p:cNvPr id="39963" name="Text Box 56"/>
            <p:cNvSpPr txBox="1">
              <a:spLocks noChangeArrowheads="1"/>
            </p:cNvSpPr>
            <p:nvPr/>
          </p:nvSpPr>
          <p:spPr bwMode="auto">
            <a:xfrm>
              <a:off x="3848100" y="295275"/>
              <a:ext cx="6889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 b="1">
                  <a:solidFill>
                    <a:schemeClr val="accent2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="1" baseline="30000">
                  <a:solidFill>
                    <a:schemeClr val="accent2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 b="1">
                  <a:solidFill>
                    <a:schemeClr val="accent2"/>
                  </a:solidFill>
                </a:rPr>
                <a:t> - H</a:t>
              </a:r>
              <a:r>
                <a:rPr lang="en-US" sz="1200" b="1" baseline="-25000">
                  <a:solidFill>
                    <a:schemeClr val="accent2"/>
                  </a:solidFill>
                </a:rPr>
                <a:t>s</a:t>
              </a:r>
              <a:r>
                <a:rPr lang="en-US" sz="1200" b="1" baseline="30000">
                  <a:solidFill>
                    <a:schemeClr val="accent2"/>
                  </a:solidFill>
                </a:rPr>
                <a:t>2</a:t>
              </a:r>
              <a:br>
                <a:rPr lang="en-US" sz="1200" b="1" baseline="30000">
                  <a:solidFill>
                    <a:schemeClr val="accent2"/>
                  </a:solidFill>
                </a:rPr>
              </a:br>
              <a:r>
                <a:rPr lang="en-US" sz="1200" b="1">
                  <a:solidFill>
                    <a:schemeClr val="accent2"/>
                  </a:solidFill>
                </a:rPr>
                <a:t>(blue)</a:t>
              </a:r>
              <a:endParaRPr lang="en-US" sz="1200" b="1"/>
            </a:p>
          </p:txBody>
        </p:sp>
        <p:sp>
          <p:nvSpPr>
            <p:cNvPr id="39964" name="Text Box 57"/>
            <p:cNvSpPr txBox="1">
              <a:spLocks noChangeArrowheads="1"/>
            </p:cNvSpPr>
            <p:nvPr/>
          </p:nvSpPr>
          <p:spPr bwMode="auto">
            <a:xfrm>
              <a:off x="3886200" y="1228725"/>
              <a:ext cx="758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JS - H</a:t>
              </a:r>
              <a:r>
                <a:rPr lang="en-US" sz="1200" b="1" baseline="-25000"/>
                <a:t>s</a:t>
              </a:r>
              <a:r>
                <a:rPr lang="en-US" sz="1200" b="1" baseline="30000"/>
                <a:t>2 </a:t>
              </a:r>
              <a:br>
                <a:rPr lang="en-US" sz="1200" b="1" baseline="30000"/>
              </a:br>
              <a:r>
                <a:rPr lang="en-US" sz="1200" b="1"/>
                <a:t>(black)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53975" y="0"/>
            <a:ext cx="3416300" cy="3313113"/>
            <a:chOff x="-53975" y="0"/>
            <a:chExt cx="3416300" cy="3313113"/>
          </a:xfrm>
        </p:grpSpPr>
        <p:pic>
          <p:nvPicPr>
            <p:cNvPr id="39955" name="Picture 52"/>
            <p:cNvPicPr>
              <a:picLocks noChangeAspect="1" noChangeArrowheads="1"/>
            </p:cNvPicPr>
            <p:nvPr/>
          </p:nvPicPr>
          <p:blipFill>
            <a:blip r:embed="rId4"/>
            <a:srcRect l="17430" t="20319" r="17078" b="5975"/>
            <a:stretch>
              <a:fillRect/>
            </a:stretch>
          </p:blipFill>
          <p:spPr bwMode="auto">
            <a:xfrm>
              <a:off x="190500" y="0"/>
              <a:ext cx="3171825" cy="315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6" name="Text Box 6"/>
            <p:cNvSpPr txBox="1">
              <a:spLocks noChangeArrowheads="1"/>
            </p:cNvSpPr>
            <p:nvPr/>
          </p:nvSpPr>
          <p:spPr bwMode="auto">
            <a:xfrm>
              <a:off x="1354138" y="133350"/>
              <a:ext cx="9715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Z functions 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  <p:sp>
          <p:nvSpPr>
            <p:cNvPr id="39957" name="Text Box 7"/>
            <p:cNvSpPr txBox="1">
              <a:spLocks noChangeArrowheads="1"/>
            </p:cNvSpPr>
            <p:nvPr/>
          </p:nvSpPr>
          <p:spPr bwMode="auto">
            <a:xfrm>
              <a:off x="1709738" y="3068638"/>
              <a:ext cx="247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z</a:t>
              </a:r>
            </a:p>
          </p:txBody>
        </p:sp>
        <p:sp>
          <p:nvSpPr>
            <p:cNvPr id="39958" name="Text Box 8"/>
            <p:cNvSpPr txBox="1">
              <a:spLocks noChangeArrowheads="1"/>
            </p:cNvSpPr>
            <p:nvPr/>
          </p:nvSpPr>
          <p:spPr bwMode="auto">
            <a:xfrm rot="16200000">
              <a:off x="-144462" y="1285875"/>
              <a:ext cx="45561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Z(z)</a:t>
              </a:r>
            </a:p>
          </p:txBody>
        </p:sp>
        <p:sp>
          <p:nvSpPr>
            <p:cNvPr id="39965" name="Text Box 58"/>
            <p:cNvSpPr txBox="1">
              <a:spLocks noChangeArrowheads="1"/>
            </p:cNvSpPr>
            <p:nvPr/>
          </p:nvSpPr>
          <p:spPr bwMode="auto">
            <a:xfrm>
              <a:off x="582613" y="2028825"/>
              <a:ext cx="6000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</a:rPr>
                <a:t>H</a:t>
              </a:r>
              <a:r>
                <a:rPr lang="en-US" sz="1200" b="1" baseline="-25000">
                  <a:solidFill>
                    <a:schemeClr val="accent2"/>
                  </a:solidFill>
                </a:rPr>
                <a:t>s</a:t>
              </a:r>
              <a:r>
                <a:rPr lang="en-US" sz="1200" b="1" baseline="30000">
                  <a:solidFill>
                    <a:schemeClr val="accent2"/>
                  </a:solidFill>
                </a:rPr>
                <a:t>2</a:t>
              </a:r>
              <a:br>
                <a:rPr lang="en-US" sz="1200" b="1" baseline="30000">
                  <a:solidFill>
                    <a:schemeClr val="accent2"/>
                  </a:solidFill>
                </a:rPr>
              </a:br>
              <a:r>
                <a:rPr lang="en-US" sz="1200" b="1">
                  <a:solidFill>
                    <a:schemeClr val="accent2"/>
                  </a:solidFill>
                </a:rPr>
                <a:t>(blue)</a:t>
              </a:r>
            </a:p>
          </p:txBody>
        </p:sp>
        <p:sp>
          <p:nvSpPr>
            <p:cNvPr id="39966" name="Text Box 59"/>
            <p:cNvSpPr txBox="1">
              <a:spLocks noChangeArrowheads="1"/>
            </p:cNvSpPr>
            <p:nvPr/>
          </p:nvSpPr>
          <p:spPr bwMode="auto">
            <a:xfrm>
              <a:off x="1249363" y="1533525"/>
              <a:ext cx="522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CC3300"/>
                  </a:solidFill>
                </a:rPr>
                <a:t>JS</a:t>
              </a:r>
              <a:br>
                <a:rPr lang="en-US" sz="1200" b="1">
                  <a:solidFill>
                    <a:srgbClr val="CC3300"/>
                  </a:solidFill>
                </a:rPr>
              </a:br>
              <a:r>
                <a:rPr lang="en-US" sz="1200" b="1">
                  <a:solidFill>
                    <a:srgbClr val="CC3300"/>
                  </a:solidFill>
                </a:rPr>
                <a:t>(red)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  <p:sp>
          <p:nvSpPr>
            <p:cNvPr id="39967" name="Text Box 60"/>
            <p:cNvSpPr txBox="1">
              <a:spLocks noChangeArrowheads="1"/>
            </p:cNvSpPr>
            <p:nvPr/>
          </p:nvSpPr>
          <p:spPr bwMode="auto">
            <a:xfrm>
              <a:off x="773113" y="771525"/>
              <a:ext cx="7000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aseline="300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  <a:t> </a:t>
              </a:r>
              <a:br>
                <a:rPr lang="en-US" sz="1200">
                  <a:solidFill>
                    <a:srgbClr val="33CC33"/>
                  </a:solidFill>
                  <a:ea typeface="Arial" pitchFamily="-105" charset="0"/>
                  <a:cs typeface="Arial" pitchFamily="-105" charset="0"/>
                </a:rPr>
              </a:br>
              <a:r>
                <a:rPr lang="en-US" sz="1200" b="1">
                  <a:solidFill>
                    <a:srgbClr val="33CC33"/>
                  </a:solidFill>
                </a:rPr>
                <a:t>(green)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39968" name="Group 32"/>
          <p:cNvGrpSpPr>
            <a:grpSpLocks/>
          </p:cNvGrpSpPr>
          <p:nvPr/>
        </p:nvGrpSpPr>
        <p:grpSpPr bwMode="auto">
          <a:xfrm>
            <a:off x="-57150" y="3548063"/>
            <a:ext cx="3676650" cy="3309937"/>
            <a:chOff x="-36" y="2235"/>
            <a:chExt cx="2316" cy="2085"/>
          </a:xfrm>
        </p:grpSpPr>
        <p:pic>
          <p:nvPicPr>
            <p:cNvPr id="39939" name="Picture 54"/>
            <p:cNvPicPr>
              <a:picLocks noChangeAspect="1" noChangeArrowheads="1"/>
            </p:cNvPicPr>
            <p:nvPr/>
          </p:nvPicPr>
          <p:blipFill>
            <a:blip r:embed="rId5"/>
            <a:srcRect l="17078" t="20120" r="17078" b="6175"/>
            <a:stretch>
              <a:fillRect/>
            </a:stretch>
          </p:blipFill>
          <p:spPr bwMode="auto">
            <a:xfrm>
              <a:off x="114" y="2235"/>
              <a:ext cx="1992" cy="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1" name="Text Box 11"/>
            <p:cNvSpPr txBox="1">
              <a:spLocks noChangeArrowheads="1"/>
            </p:cNvSpPr>
            <p:nvPr/>
          </p:nvSpPr>
          <p:spPr bwMode="auto">
            <a:xfrm rot="-5400000">
              <a:off x="1733" y="3120"/>
              <a:ext cx="9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(Z</a:t>
              </a:r>
              <a:r>
                <a:rPr lang="en-US" sz="1200" baseline="-25000"/>
                <a:t>1</a:t>
              </a:r>
              <a:r>
                <a:rPr lang="en-US" sz="1200"/>
                <a:t> – Z</a:t>
              </a:r>
              <a:r>
                <a:rPr lang="en-US" sz="1200" baseline="-25000"/>
                <a:t>2</a:t>
              </a:r>
              <a:r>
                <a:rPr lang="en-US" sz="1200"/>
                <a:t>) / (Z</a:t>
              </a:r>
              <a:r>
                <a:rPr lang="en-US" sz="1200" baseline="-25000"/>
                <a:t>1</a:t>
              </a:r>
              <a:r>
                <a:rPr lang="en-US" sz="1200"/>
                <a:t> + Z</a:t>
              </a:r>
              <a:r>
                <a:rPr lang="en-US" sz="1200" baseline="-25000"/>
                <a:t>2</a:t>
              </a:r>
              <a:r>
                <a:rPr lang="en-US" sz="1200"/>
                <a:t>)</a:t>
              </a:r>
              <a:endParaRPr lang="en-US" sz="1000"/>
            </a:p>
          </p:txBody>
        </p:sp>
        <p:sp>
          <p:nvSpPr>
            <p:cNvPr id="39943" name="Text Box 40"/>
            <p:cNvSpPr txBox="1">
              <a:spLocks noChangeArrowheads="1"/>
            </p:cNvSpPr>
            <p:nvPr/>
          </p:nvSpPr>
          <p:spPr bwMode="auto">
            <a:xfrm>
              <a:off x="1068" y="4166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z</a:t>
              </a:r>
            </a:p>
          </p:txBody>
        </p:sp>
        <p:sp>
          <p:nvSpPr>
            <p:cNvPr id="39944" name="Text Box 38"/>
            <p:cNvSpPr txBox="1">
              <a:spLocks noChangeArrowheads="1"/>
            </p:cNvSpPr>
            <p:nvPr/>
          </p:nvSpPr>
          <p:spPr bwMode="auto">
            <a:xfrm>
              <a:off x="934" y="257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 b="1">
                  <a:solidFill>
                    <a:srgbClr val="CC3300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="1" baseline="30000">
                  <a:solidFill>
                    <a:srgbClr val="CC3300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 b="1">
                  <a:solidFill>
                    <a:srgbClr val="CC3300"/>
                  </a:solidFill>
                </a:rPr>
                <a:t> /</a:t>
              </a:r>
              <a:r>
                <a:rPr lang="en-US" sz="1200" b="1">
                  <a:solidFill>
                    <a:srgbClr val="33CC33"/>
                  </a:solidFill>
                </a:rPr>
                <a:t> </a:t>
              </a:r>
              <a:r>
                <a:rPr lang="en-US" sz="1200" b="1">
                  <a:solidFill>
                    <a:srgbClr val="CC3300"/>
                  </a:solidFill>
                </a:rPr>
                <a:t>JS (red)</a:t>
              </a:r>
              <a:r>
                <a:rPr lang="en-US" sz="1200" b="1">
                  <a:solidFill>
                    <a:schemeClr val="accent2"/>
                  </a:solidFill>
                </a:rPr>
                <a:t> </a:t>
              </a:r>
              <a:endParaRPr lang="en-US" sz="1200" b="1"/>
            </a:p>
          </p:txBody>
        </p:sp>
        <p:sp>
          <p:nvSpPr>
            <p:cNvPr id="39945" name="Text Box 39"/>
            <p:cNvSpPr txBox="1">
              <a:spLocks noChangeArrowheads="1"/>
            </p:cNvSpPr>
            <p:nvPr/>
          </p:nvSpPr>
          <p:spPr bwMode="auto">
            <a:xfrm>
              <a:off x="640" y="2287"/>
              <a:ext cx="9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Ratio of Z functions</a:t>
              </a:r>
            </a:p>
          </p:txBody>
        </p:sp>
        <p:sp>
          <p:nvSpPr>
            <p:cNvPr id="39946" name="Text Box 41"/>
            <p:cNvSpPr txBox="1">
              <a:spLocks noChangeArrowheads="1"/>
            </p:cNvSpPr>
            <p:nvPr/>
          </p:nvSpPr>
          <p:spPr bwMode="auto">
            <a:xfrm rot="-5400000">
              <a:off x="-143" y="3134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Z</a:t>
              </a:r>
              <a:r>
                <a:rPr lang="en-US" sz="1200" baseline="-25000"/>
                <a:t>2</a:t>
              </a:r>
              <a:r>
                <a:rPr lang="en-US" sz="1200"/>
                <a:t> / Z</a:t>
              </a:r>
              <a:r>
                <a:rPr lang="en-US" sz="1200" baseline="-25000"/>
                <a:t>1</a:t>
              </a:r>
              <a:endParaRPr lang="en-US" sz="1000"/>
            </a:p>
          </p:txBody>
        </p:sp>
        <p:sp>
          <p:nvSpPr>
            <p:cNvPr id="39949" name="Text Box 61"/>
            <p:cNvSpPr txBox="1">
              <a:spLocks noChangeArrowheads="1"/>
            </p:cNvSpPr>
            <p:nvPr/>
          </p:nvSpPr>
          <p:spPr bwMode="auto">
            <a:xfrm>
              <a:off x="1042" y="2839"/>
              <a:ext cx="7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JS / H</a:t>
              </a:r>
              <a:r>
                <a:rPr lang="en-US" sz="1200" b="1" baseline="-25000"/>
                <a:t>s</a:t>
              </a:r>
              <a:r>
                <a:rPr lang="en-US" sz="1200" b="1" baseline="30000"/>
                <a:t>2 </a:t>
              </a:r>
              <a:r>
                <a:rPr lang="en-US" sz="1200" b="1"/>
                <a:t>(black)</a:t>
              </a:r>
            </a:p>
          </p:txBody>
        </p:sp>
        <p:sp>
          <p:nvSpPr>
            <p:cNvPr id="39950" name="Text Box 62"/>
            <p:cNvSpPr txBox="1">
              <a:spLocks noChangeArrowheads="1"/>
            </p:cNvSpPr>
            <p:nvPr/>
          </p:nvSpPr>
          <p:spPr bwMode="auto">
            <a:xfrm>
              <a:off x="1162" y="3017"/>
              <a:ext cx="70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 b="1">
                  <a:solidFill>
                    <a:schemeClr val="accent2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="1" baseline="30000">
                  <a:solidFill>
                    <a:schemeClr val="accent2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 b="1">
                  <a:solidFill>
                    <a:schemeClr val="accent2"/>
                  </a:solidFill>
                </a:rPr>
                <a:t> / H</a:t>
              </a:r>
              <a:r>
                <a:rPr lang="en-US" sz="1200" b="1" baseline="-25000">
                  <a:solidFill>
                    <a:schemeClr val="accent2"/>
                  </a:solidFill>
                </a:rPr>
                <a:t>s</a:t>
              </a:r>
              <a:r>
                <a:rPr lang="en-US" sz="1200" b="1" baseline="30000">
                  <a:solidFill>
                    <a:schemeClr val="accent2"/>
                  </a:solidFill>
                </a:rPr>
                <a:t>2 </a:t>
              </a:r>
              <a:r>
                <a:rPr lang="en-US" sz="1200" b="1">
                  <a:solidFill>
                    <a:schemeClr val="accent2"/>
                  </a:solidFill>
                </a:rPr>
                <a:t>(blue)</a:t>
              </a:r>
              <a:endParaRPr lang="en-US" sz="1200" b="1"/>
            </a:p>
          </p:txBody>
        </p:sp>
      </p:grpSp>
      <p:sp>
        <p:nvSpPr>
          <p:cNvPr id="39951" name="Text Box 63"/>
          <p:cNvSpPr txBox="1">
            <a:spLocks noChangeArrowheads="1"/>
          </p:cNvSpPr>
          <p:nvPr/>
        </p:nvSpPr>
        <p:spPr bwMode="auto">
          <a:xfrm>
            <a:off x="5076825" y="4764088"/>
            <a:ext cx="1470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JS and H</a:t>
            </a:r>
            <a:r>
              <a:rPr lang="en-US" sz="1200" b="1" baseline="-25000"/>
              <a:t>s</a:t>
            </a:r>
            <a:r>
              <a:rPr lang="en-US" sz="1200" b="1" baseline="30000"/>
              <a:t>2 </a:t>
            </a:r>
            <a:r>
              <a:rPr lang="en-US" sz="1200" b="1"/>
              <a:t>(black)</a:t>
            </a:r>
          </a:p>
        </p:txBody>
      </p:sp>
      <p:sp>
        <p:nvSpPr>
          <p:cNvPr id="39952" name="Text Box 64"/>
          <p:cNvSpPr txBox="1">
            <a:spLocks noChangeArrowheads="1"/>
          </p:cNvSpPr>
          <p:nvPr/>
        </p:nvSpPr>
        <p:spPr bwMode="auto">
          <a:xfrm>
            <a:off x="5353050" y="3916363"/>
            <a:ext cx="1354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200" b="1">
                <a:solidFill>
                  <a:schemeClr val="accent2"/>
                </a:solidFill>
                <a:ea typeface="Arial" pitchFamily="-105" charset="0"/>
                <a:cs typeface="Arial" pitchFamily="-105" charset="0"/>
              </a:rPr>
              <a:t>χ</a:t>
            </a:r>
            <a:r>
              <a:rPr lang="en-US" sz="1200" b="1" baseline="30000">
                <a:solidFill>
                  <a:schemeClr val="accent2"/>
                </a:solidFill>
                <a:ea typeface="Arial" pitchFamily="-105" charset="0"/>
                <a:cs typeface="Arial" pitchFamily="-105" charset="0"/>
              </a:rPr>
              <a:t>2</a:t>
            </a:r>
            <a:r>
              <a:rPr lang="en-US" sz="1200" b="1">
                <a:solidFill>
                  <a:schemeClr val="accent2"/>
                </a:solidFill>
              </a:rPr>
              <a:t> and H</a:t>
            </a:r>
            <a:r>
              <a:rPr lang="en-US" sz="1200" b="1" baseline="-25000">
                <a:solidFill>
                  <a:schemeClr val="accent2"/>
                </a:solidFill>
              </a:rPr>
              <a:t>s</a:t>
            </a:r>
            <a:r>
              <a:rPr lang="en-US" sz="1200" b="1" baseline="30000">
                <a:solidFill>
                  <a:schemeClr val="accent2"/>
                </a:solidFill>
              </a:rPr>
              <a:t>2 </a:t>
            </a:r>
            <a:r>
              <a:rPr lang="en-US" sz="1200" b="1">
                <a:solidFill>
                  <a:schemeClr val="accent2"/>
                </a:solidFill>
              </a:rPr>
              <a:t>(blue)</a:t>
            </a:r>
            <a:endParaRPr lang="en-US" sz="1200" b="1"/>
          </a:p>
        </p:txBody>
      </p:sp>
      <p:sp>
        <p:nvSpPr>
          <p:cNvPr id="39953" name="Text Box 65"/>
          <p:cNvSpPr txBox="1">
            <a:spLocks noChangeArrowheads="1"/>
          </p:cNvSpPr>
          <p:nvPr/>
        </p:nvSpPr>
        <p:spPr bwMode="auto">
          <a:xfrm>
            <a:off x="5133975" y="6613525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z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6362426" y="1010796"/>
            <a:ext cx="302122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smtClean="0">
                <a:solidFill>
                  <a:schemeClr val="tx2"/>
                </a:solidFill>
                <a:latin typeface="+mj-lt"/>
              </a:rPr>
              <a:t>Z 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plots</a:t>
            </a: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Selected theorems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Z-increasing </a:t>
            </a:r>
            <a:r>
              <a:rPr lang="en-US" sz="2800" smtClean="0"/>
              <a:t>&lt;≈&gt; </a:t>
            </a:r>
            <a:r>
              <a:rPr lang="en-US" sz="2800"/>
              <a:t>Q-decreasing</a:t>
            </a:r>
          </a:p>
          <a:p>
            <a:r>
              <a:rPr lang="en-US" sz="2800"/>
              <a:t>Z, Q monotonic</a:t>
            </a:r>
          </a:p>
          <a:p>
            <a:r>
              <a:rPr lang="en-US" sz="2800"/>
              <a:t>Z</a:t>
            </a:r>
            <a:r>
              <a:rPr lang="en-US" sz="2800" baseline="-25000"/>
              <a:t>1</a:t>
            </a:r>
            <a:r>
              <a:rPr lang="en-US" sz="2800"/>
              <a:t>/Z</a:t>
            </a:r>
            <a:r>
              <a:rPr lang="en-US" sz="2800" baseline="-25000"/>
              <a:t>2</a:t>
            </a:r>
            <a:r>
              <a:rPr lang="en-US" sz="2800"/>
              <a:t>, Q</a:t>
            </a:r>
            <a:r>
              <a:rPr lang="en-US" sz="2800" baseline="-25000"/>
              <a:t>1</a:t>
            </a:r>
            <a:r>
              <a:rPr lang="en-US" sz="2800"/>
              <a:t>/Q</a:t>
            </a:r>
            <a:r>
              <a:rPr lang="en-US" sz="2800" baseline="-25000"/>
              <a:t>2</a:t>
            </a:r>
            <a:r>
              <a:rPr lang="en-US" sz="2800"/>
              <a:t> ratios </a:t>
            </a:r>
            <a:r>
              <a:rPr lang="en-US" sz="2800" smtClean="0"/>
              <a:t>monotonic</a:t>
            </a:r>
          </a:p>
          <a:p>
            <a:r>
              <a:rPr lang="en-US" sz="2800" smtClean="0"/>
              <a:t>Z, Q differences 1 unique max, 1 inflection pt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Z-Q Equivalence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94" y="1610970"/>
            <a:ext cx="8254587" cy="1956565"/>
          </a:xfrm>
          <a:prstGeom prst="rect">
            <a:avLst/>
          </a:prstGeom>
        </p:spPr>
      </p:pic>
      <p:grpSp>
        <p:nvGrpSpPr>
          <p:cNvPr id="5" name="Group 222"/>
          <p:cNvGrpSpPr>
            <a:grpSpLocks/>
          </p:cNvGrpSpPr>
          <p:nvPr/>
        </p:nvGrpSpPr>
        <p:grpSpPr bwMode="auto">
          <a:xfrm>
            <a:off x="2779548" y="3671430"/>
            <a:ext cx="2906712" cy="2786063"/>
            <a:chOff x="105" y="1368"/>
            <a:chExt cx="1831" cy="1755"/>
          </a:xfrm>
        </p:grpSpPr>
        <p:sp>
          <p:nvSpPr>
            <p:cNvPr id="6" name="Text Box 91"/>
            <p:cNvSpPr txBox="1">
              <a:spLocks noChangeArrowheads="1"/>
            </p:cNvSpPr>
            <p:nvPr/>
          </p:nvSpPr>
          <p:spPr bwMode="auto">
            <a:xfrm rot="2662213">
              <a:off x="557" y="172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u</a:t>
              </a:r>
            </a:p>
          </p:txBody>
        </p:sp>
        <p:sp>
          <p:nvSpPr>
            <p:cNvPr id="7" name="Text Box 151"/>
            <p:cNvSpPr txBox="1">
              <a:spLocks noChangeArrowheads="1"/>
            </p:cNvSpPr>
            <p:nvPr/>
          </p:nvSpPr>
          <p:spPr bwMode="auto">
            <a:xfrm rot="2662213">
              <a:off x="680" y="1804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v</a:t>
              </a:r>
            </a:p>
          </p:txBody>
        </p:sp>
        <p:sp>
          <p:nvSpPr>
            <p:cNvPr id="8" name="Rectangle 165"/>
            <p:cNvSpPr>
              <a:spLocks noChangeArrowheads="1"/>
            </p:cNvSpPr>
            <p:nvPr/>
          </p:nvSpPr>
          <p:spPr bwMode="auto">
            <a:xfrm rot="2700189">
              <a:off x="442" y="1713"/>
              <a:ext cx="1152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66"/>
            <p:cNvSpPr>
              <a:spLocks noChangeArrowheads="1"/>
            </p:cNvSpPr>
            <p:nvPr/>
          </p:nvSpPr>
          <p:spPr bwMode="auto">
            <a:xfrm>
              <a:off x="105" y="2296"/>
              <a:ext cx="1820" cy="8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169"/>
            <p:cNvSpPr>
              <a:spLocks noChangeAspect="1" noChangeArrowheads="1"/>
            </p:cNvSpPr>
            <p:nvPr/>
          </p:nvSpPr>
          <p:spPr bwMode="auto">
            <a:xfrm rot="-2747660">
              <a:off x="990" y="1487"/>
              <a:ext cx="56" cy="56"/>
            </a:xfrm>
            <a:prstGeom prst="rect">
              <a:avLst/>
            </a:prstGeom>
            <a:noFill/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70"/>
            <p:cNvSpPr>
              <a:spLocks noChangeAspect="1" noChangeArrowheads="1"/>
            </p:cNvSpPr>
            <p:nvPr/>
          </p:nvSpPr>
          <p:spPr bwMode="auto">
            <a:xfrm>
              <a:off x="964" y="2232"/>
              <a:ext cx="56" cy="56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71"/>
            <p:cNvSpPr>
              <a:spLocks noChangeShapeType="1"/>
            </p:cNvSpPr>
            <p:nvPr/>
          </p:nvSpPr>
          <p:spPr bwMode="auto">
            <a:xfrm>
              <a:off x="205" y="2289"/>
              <a:ext cx="1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72"/>
            <p:cNvSpPr>
              <a:spLocks noChangeShapeType="1"/>
            </p:cNvSpPr>
            <p:nvPr/>
          </p:nvSpPr>
          <p:spPr bwMode="auto">
            <a:xfrm>
              <a:off x="1018" y="1476"/>
              <a:ext cx="3" cy="81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79"/>
            <p:cNvSpPr>
              <a:spLocks noChangeShapeType="1"/>
            </p:cNvSpPr>
            <p:nvPr/>
          </p:nvSpPr>
          <p:spPr bwMode="auto">
            <a:xfrm flipV="1">
              <a:off x="205" y="1744"/>
              <a:ext cx="1084" cy="54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83"/>
            <p:cNvSpPr>
              <a:spLocks noChangeShapeType="1"/>
            </p:cNvSpPr>
            <p:nvPr/>
          </p:nvSpPr>
          <p:spPr bwMode="auto">
            <a:xfrm flipH="1" flipV="1">
              <a:off x="1021" y="1476"/>
              <a:ext cx="807" cy="807"/>
            </a:xfrm>
            <a:prstGeom prst="line">
              <a:avLst/>
            </a:prstGeom>
            <a:noFill/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91"/>
            <p:cNvSpPr txBox="1">
              <a:spLocks noChangeArrowheads="1"/>
            </p:cNvSpPr>
            <p:nvPr/>
          </p:nvSpPr>
          <p:spPr bwMode="auto">
            <a:xfrm rot="2662213">
              <a:off x="897" y="138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1</a:t>
              </a:r>
            </a:p>
          </p:txBody>
        </p:sp>
        <p:sp>
          <p:nvSpPr>
            <p:cNvPr id="17" name="Oval 195"/>
            <p:cNvSpPr>
              <a:spLocks noChangeArrowheads="1"/>
            </p:cNvSpPr>
            <p:nvPr/>
          </p:nvSpPr>
          <p:spPr bwMode="auto">
            <a:xfrm>
              <a:off x="771" y="196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196"/>
            <p:cNvSpPr txBox="1">
              <a:spLocks noChangeArrowheads="1"/>
            </p:cNvSpPr>
            <p:nvPr/>
          </p:nvSpPr>
          <p:spPr bwMode="auto">
            <a:xfrm>
              <a:off x="652" y="189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</a:p>
          </p:txBody>
        </p:sp>
        <p:sp>
          <p:nvSpPr>
            <p:cNvPr id="19" name="Line 83"/>
            <p:cNvSpPr>
              <a:spLocks noChangeShapeType="1"/>
            </p:cNvSpPr>
            <p:nvPr/>
          </p:nvSpPr>
          <p:spPr bwMode="auto">
            <a:xfrm flipH="1" flipV="1">
              <a:off x="657" y="1839"/>
              <a:ext cx="141" cy="147"/>
            </a:xfrm>
            <a:prstGeom prst="line">
              <a:avLst/>
            </a:prstGeom>
            <a:noFill/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2"/>
            <p:cNvSpPr>
              <a:spLocks noChangeArrowheads="1"/>
            </p:cNvSpPr>
            <p:nvPr/>
          </p:nvSpPr>
          <p:spPr bwMode="auto">
            <a:xfrm>
              <a:off x="993" y="1851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3"/>
            <p:cNvSpPr>
              <a:spLocks noChangeArrowheads="1"/>
            </p:cNvSpPr>
            <p:nvPr/>
          </p:nvSpPr>
          <p:spPr bwMode="auto">
            <a:xfrm>
              <a:off x="1257" y="1719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204"/>
            <p:cNvSpPr txBox="1">
              <a:spLocks noChangeArrowheads="1"/>
            </p:cNvSpPr>
            <p:nvPr/>
          </p:nvSpPr>
          <p:spPr bwMode="auto">
            <a:xfrm>
              <a:off x="1112" y="1660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  <a:r>
                <a:rPr lang="en-US" sz="1000">
                  <a:ea typeface="Arial" pitchFamily="-105" charset="0"/>
                  <a:cs typeface="Arial" pitchFamily="-105" charset="0"/>
                </a:rPr>
                <a:t>′′</a:t>
              </a:r>
            </a:p>
          </p:txBody>
        </p:sp>
        <p:sp>
          <p:nvSpPr>
            <p:cNvPr id="23" name="Text Box 205"/>
            <p:cNvSpPr txBox="1">
              <a:spLocks noChangeArrowheads="1"/>
            </p:cNvSpPr>
            <p:nvPr/>
          </p:nvSpPr>
          <p:spPr bwMode="auto">
            <a:xfrm>
              <a:off x="881" y="1759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  <a:r>
                <a:rPr lang="en-US" sz="1000">
                  <a:ea typeface="Arial" pitchFamily="-105" charset="0"/>
                  <a:cs typeface="Arial" pitchFamily="-105" charset="0"/>
                </a:rPr>
                <a:t>′</a:t>
              </a:r>
              <a:endParaRPr lang="en-US"/>
            </a:p>
          </p:txBody>
        </p:sp>
        <p:sp>
          <p:nvSpPr>
            <p:cNvPr id="24" name="Line 207"/>
            <p:cNvSpPr>
              <a:spLocks noChangeShapeType="1"/>
            </p:cNvSpPr>
            <p:nvPr/>
          </p:nvSpPr>
          <p:spPr bwMode="auto">
            <a:xfrm>
              <a:off x="802" y="1992"/>
              <a:ext cx="0" cy="30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5" name="Object 101"/>
            <p:cNvGraphicFramePr>
              <a:graphicFrameLocks noChangeAspect="1"/>
            </p:cNvGraphicFramePr>
            <p:nvPr/>
          </p:nvGraphicFramePr>
          <p:xfrm>
            <a:off x="786" y="2007"/>
            <a:ext cx="168" cy="264"/>
          </p:xfrm>
          <a:graphic>
            <a:graphicData uri="http://schemas.openxmlformats.org/presentationml/2006/ole">
              <p:oleObj spid="_x0000_s92162" name="Equation" r:id="rId4" imgW="266400" imgH="419040" progId="Equation.3">
                <p:embed/>
              </p:oleObj>
            </a:graphicData>
          </a:graphic>
        </p:graphicFrame>
        <p:graphicFrame>
          <p:nvGraphicFramePr>
            <p:cNvPr id="26" name="Object 102"/>
            <p:cNvGraphicFramePr>
              <a:graphicFrameLocks noChangeAspect="1"/>
            </p:cNvGraphicFramePr>
            <p:nvPr/>
          </p:nvGraphicFramePr>
          <p:xfrm>
            <a:off x="1008" y="1962"/>
            <a:ext cx="168" cy="264"/>
          </p:xfrm>
          <a:graphic>
            <a:graphicData uri="http://schemas.openxmlformats.org/presentationml/2006/ole">
              <p:oleObj spid="_x0000_s92163" name="Equation" r:id="rId5" imgW="266400" imgH="419040" progId="Equation.3">
                <p:embed/>
              </p:oleObj>
            </a:graphicData>
          </a:graphic>
        </p:graphicFrame>
        <p:graphicFrame>
          <p:nvGraphicFramePr>
            <p:cNvPr id="27" name="Object 103"/>
            <p:cNvGraphicFramePr>
              <a:graphicFrameLocks noChangeAspect="1"/>
            </p:cNvGraphicFramePr>
            <p:nvPr/>
          </p:nvGraphicFramePr>
          <p:xfrm>
            <a:off x="1740" y="2292"/>
            <a:ext cx="168" cy="264"/>
          </p:xfrm>
          <a:graphic>
            <a:graphicData uri="http://schemas.openxmlformats.org/presentationml/2006/ole">
              <p:oleObj spid="_x0000_s92164" name="Equation" r:id="rId6" imgW="266400" imgH="419040" progId="Equation.3">
                <p:embed/>
              </p:oleObj>
            </a:graphicData>
          </a:graphic>
        </p:graphicFrame>
        <p:graphicFrame>
          <p:nvGraphicFramePr>
            <p:cNvPr id="28" name="Object 104"/>
            <p:cNvGraphicFramePr>
              <a:graphicFrameLocks noChangeAspect="1"/>
            </p:cNvGraphicFramePr>
            <p:nvPr/>
          </p:nvGraphicFramePr>
          <p:xfrm>
            <a:off x="933" y="2295"/>
            <a:ext cx="168" cy="264"/>
          </p:xfrm>
          <a:graphic>
            <a:graphicData uri="http://schemas.openxmlformats.org/presentationml/2006/ole">
              <p:oleObj spid="_x0000_s92165" name="Equation" r:id="rId7" imgW="266400" imgH="419040" progId="Equation.3">
                <p:embed/>
              </p:oleObj>
            </a:graphicData>
          </a:graphic>
        </p:graphicFrame>
        <p:graphicFrame>
          <p:nvGraphicFramePr>
            <p:cNvPr id="29" name="Object 105"/>
            <p:cNvGraphicFramePr>
              <a:graphicFrameLocks noChangeAspect="1"/>
            </p:cNvGraphicFramePr>
            <p:nvPr/>
          </p:nvGraphicFramePr>
          <p:xfrm>
            <a:off x="711" y="2271"/>
            <a:ext cx="168" cy="264"/>
          </p:xfrm>
          <a:graphic>
            <a:graphicData uri="http://schemas.openxmlformats.org/presentationml/2006/ole">
              <p:oleObj spid="_x0000_s92166" name="Equation" r:id="rId8" imgW="266400" imgH="419040" progId="Equation.3">
                <p:embed/>
              </p:oleObj>
            </a:graphicData>
          </a:graphic>
        </p:graphicFrame>
        <p:sp>
          <p:nvSpPr>
            <p:cNvPr id="30" name="Text Box 214"/>
            <p:cNvSpPr txBox="1">
              <a:spLocks noChangeArrowheads="1"/>
            </p:cNvSpPr>
            <p:nvPr/>
          </p:nvSpPr>
          <p:spPr bwMode="auto">
            <a:xfrm rot="2707962">
              <a:off x="1126" y="1501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z</a:t>
              </a:r>
            </a:p>
          </p:txBody>
        </p:sp>
        <p:sp>
          <p:nvSpPr>
            <p:cNvPr id="31" name="Text Box 215"/>
            <p:cNvSpPr txBox="1">
              <a:spLocks noChangeArrowheads="1"/>
            </p:cNvSpPr>
            <p:nvPr/>
          </p:nvSpPr>
          <p:spPr bwMode="auto">
            <a:xfrm rot="2596123">
              <a:off x="1767" y="2139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1</a:t>
              </a:r>
            </a:p>
          </p:txBody>
        </p:sp>
        <p:sp>
          <p:nvSpPr>
            <p:cNvPr id="32" name="Text Box 216"/>
            <p:cNvSpPr txBox="1">
              <a:spLocks noChangeArrowheads="1"/>
            </p:cNvSpPr>
            <p:nvPr/>
          </p:nvSpPr>
          <p:spPr bwMode="auto">
            <a:xfrm rot="2596123">
              <a:off x="993" y="136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0</a:t>
              </a:r>
            </a:p>
          </p:txBody>
        </p:sp>
        <p:sp>
          <p:nvSpPr>
            <p:cNvPr id="33" name="Text Box 219"/>
            <p:cNvSpPr txBox="1">
              <a:spLocks noChangeArrowheads="1"/>
            </p:cNvSpPr>
            <p:nvPr/>
          </p:nvSpPr>
          <p:spPr bwMode="auto">
            <a:xfrm rot="2662213">
              <a:off x="131" y="215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0</a:t>
              </a:r>
            </a:p>
          </p:txBody>
        </p:sp>
        <p:graphicFrame>
          <p:nvGraphicFramePr>
            <p:cNvPr id="34" name="Object 110"/>
            <p:cNvGraphicFramePr>
              <a:graphicFrameLocks noChangeAspect="1"/>
            </p:cNvGraphicFramePr>
            <p:nvPr/>
          </p:nvGraphicFramePr>
          <p:xfrm>
            <a:off x="1520" y="1748"/>
            <a:ext cx="368" cy="248"/>
          </p:xfrm>
          <a:graphic>
            <a:graphicData uri="http://schemas.openxmlformats.org/presentationml/2006/ole">
              <p:oleObj spid="_x0000_s92167" name="Equation" r:id="rId9" imgW="583920" imgH="393480" progId="Equation.3">
                <p:embed/>
              </p:oleObj>
            </a:graphicData>
          </a:graphic>
        </p:graphicFrame>
        <p:graphicFrame>
          <p:nvGraphicFramePr>
            <p:cNvPr id="35" name="Object 111"/>
            <p:cNvGraphicFramePr>
              <a:graphicFrameLocks noChangeAspect="1"/>
            </p:cNvGraphicFramePr>
            <p:nvPr/>
          </p:nvGraphicFramePr>
          <p:xfrm>
            <a:off x="1514" y="1452"/>
            <a:ext cx="368" cy="264"/>
          </p:xfrm>
          <a:graphic>
            <a:graphicData uri="http://schemas.openxmlformats.org/presentationml/2006/ole">
              <p:oleObj spid="_x0000_s92168" name="Equation" r:id="rId10" imgW="583920" imgH="419040" progId="Equation.3">
                <p:embed/>
              </p:oleObj>
            </a:graphicData>
          </a:graphic>
        </p:graphicFrame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57588"/>
            <a:ext cx="8229600" cy="841323"/>
          </a:xfrm>
        </p:spPr>
        <p:txBody>
          <a:bodyPr/>
          <a:lstStyle/>
          <a:p>
            <a:r>
              <a:rPr lang="en-US" sz="2000" smtClean="0"/>
              <a:t>Z</a:t>
            </a:r>
            <a:r>
              <a:rPr lang="en-US" sz="2000" baseline="-25000" smtClean="0"/>
              <a:t>f</a:t>
            </a:r>
            <a:r>
              <a:rPr lang="en-US" sz="2000" smtClean="0"/>
              <a:t> actually are decreasing (lots of algebra, derivates, L’Hopital’s rule)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Z-Q Ratios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048"/>
            <a:ext cx="8229600" cy="1229626"/>
          </a:xfrm>
        </p:spPr>
        <p:txBody>
          <a:bodyPr/>
          <a:lstStyle/>
          <a:p>
            <a:pPr>
              <a:buNone/>
            </a:pPr>
            <a:r>
              <a:rPr lang="en-US" sz="2000" smtClean="0"/>
              <a:t>Thm: </a:t>
            </a:r>
          </a:p>
          <a:p>
            <a:pPr>
              <a:buNone/>
            </a:pPr>
            <a:r>
              <a:rPr lang="en-US" sz="1600" smtClean="0"/>
              <a:t>Proof from componentwise</a:t>
            </a:r>
          </a:p>
          <a:p>
            <a:pPr lvl="1"/>
            <a:endParaRPr lang="en-US" sz="18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96925" y="2190750"/>
          <a:ext cx="1257300" cy="406400"/>
        </p:xfrm>
        <a:graphic>
          <a:graphicData uri="http://schemas.openxmlformats.org/presentationml/2006/ole">
            <p:oleObj spid="_x0000_s93186" name="Equation" r:id="rId3" imgW="1257300" imgH="406400" progId="Equation.3">
              <p:embed/>
            </p:oleObj>
          </a:graphicData>
        </a:graphic>
      </p:graphicFrame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1232742" y="1380109"/>
          <a:ext cx="2420082" cy="512865"/>
        </p:xfrm>
        <a:graphic>
          <a:graphicData uri="http://schemas.openxmlformats.org/presentationml/2006/ole">
            <p:oleObj spid="_x0000_s93187" name="Equation" r:id="rId4" imgW="1917700" imgH="406400" progId="Equation.3">
              <p:embed/>
            </p:oleObj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4073449" y="1379541"/>
          <a:ext cx="1395899" cy="513434"/>
        </p:xfrm>
        <a:graphic>
          <a:graphicData uri="http://schemas.openxmlformats.org/presentationml/2006/ole">
            <p:oleObj spid="_x0000_s93188" name="Equation" r:id="rId5" imgW="1104900" imgH="406400" progId="Equation.3">
              <p:embed/>
            </p:oleObj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5861672" y="1385737"/>
          <a:ext cx="1315646" cy="507237"/>
        </p:xfrm>
        <a:graphic>
          <a:graphicData uri="http://schemas.openxmlformats.org/presentationml/2006/ole">
            <p:oleObj spid="_x0000_s93189" name="Equation" r:id="rId6" imgW="1054100" imgH="406400" progId="Equation.3">
              <p:embed/>
            </p:oleObj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2577130" y="2194743"/>
          <a:ext cx="1333500" cy="393700"/>
        </p:xfrm>
        <a:graphic>
          <a:graphicData uri="http://schemas.openxmlformats.org/presentationml/2006/ole">
            <p:oleObj spid="_x0000_s93190" name="Equation" r:id="rId7" imgW="1333500" imgH="3937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915" y="2719462"/>
            <a:ext cx="6889697" cy="180746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597831" y="4627279"/>
            <a:ext cx="2984970" cy="8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Proof from leading term of series,</a:t>
            </a:r>
            <a:r>
              <a:rPr kumimoji="0" lang="en-US" sz="16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 or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directly from functional forms</a:t>
            </a: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ＭＳ Ｐゴシック" pitchFamily="-105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515263" y="4743719"/>
            <a:ext cx="2428709" cy="2114281"/>
            <a:chOff x="5807629" y="4743719"/>
            <a:chExt cx="2428709" cy="2114281"/>
          </a:xfrm>
        </p:grpSpPr>
        <p:pic>
          <p:nvPicPr>
            <p:cNvPr id="12" name="Picture 54"/>
            <p:cNvPicPr>
              <a:picLocks noChangeAspect="1" noChangeArrowheads="1"/>
            </p:cNvPicPr>
            <p:nvPr/>
          </p:nvPicPr>
          <p:blipFill>
            <a:blip r:embed="rId9"/>
            <a:srcRect l="17078" t="20120" r="17078" b="6175"/>
            <a:stretch>
              <a:fillRect/>
            </a:stretch>
          </p:blipFill>
          <p:spPr bwMode="auto">
            <a:xfrm>
              <a:off x="6061933" y="4743719"/>
              <a:ext cx="2137108" cy="2114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7050600" y="6613525"/>
              <a:ext cx="247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z</a:t>
              </a:r>
            </a:p>
          </p:txBody>
        </p:sp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7169538" y="5056958"/>
              <a:ext cx="1066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 b="1">
                  <a:solidFill>
                    <a:srgbClr val="CC3300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="1" baseline="30000">
                  <a:solidFill>
                    <a:srgbClr val="CC3300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 b="1">
                  <a:solidFill>
                    <a:srgbClr val="CC3300"/>
                  </a:solidFill>
                </a:rPr>
                <a:t> /</a:t>
              </a:r>
              <a:r>
                <a:rPr lang="en-US" sz="1200" b="1">
                  <a:solidFill>
                    <a:srgbClr val="33CC33"/>
                  </a:solidFill>
                </a:rPr>
                <a:t> </a:t>
              </a:r>
              <a:r>
                <a:rPr lang="en-US" sz="1200" b="1">
                  <a:solidFill>
                    <a:srgbClr val="CC3300"/>
                  </a:solidFill>
                </a:rPr>
                <a:t>JS (red)</a:t>
              </a:r>
              <a:r>
                <a:rPr lang="en-US" sz="1200" b="1">
                  <a:solidFill>
                    <a:schemeClr val="accent2"/>
                  </a:solidFill>
                </a:rPr>
                <a:t> </a:t>
              </a:r>
              <a:endParaRPr lang="en-US" sz="1200" b="1"/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6468222" y="4753461"/>
              <a:ext cx="14954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Ratio of Z functions</a:t>
              </a:r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 rot="16200000">
              <a:off x="5637767" y="5636963"/>
              <a:ext cx="61436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Z</a:t>
              </a:r>
              <a:r>
                <a:rPr lang="en-US" sz="1200" baseline="-25000"/>
                <a:t>2</a:t>
              </a:r>
              <a:r>
                <a:rPr lang="en-US" sz="1200"/>
                <a:t> / Z</a:t>
              </a:r>
              <a:r>
                <a:rPr lang="en-US" sz="1200" baseline="-25000"/>
                <a:t>1</a:t>
              </a:r>
              <a:endParaRPr lang="en-US" sz="1000"/>
            </a:p>
          </p:txBody>
        </p:sp>
        <p:sp>
          <p:nvSpPr>
            <p:cNvPr id="18" name="Text Box 61"/>
            <p:cNvSpPr txBox="1">
              <a:spLocks noChangeArrowheads="1"/>
            </p:cNvSpPr>
            <p:nvPr/>
          </p:nvSpPr>
          <p:spPr bwMode="auto">
            <a:xfrm>
              <a:off x="6936521" y="5403251"/>
              <a:ext cx="12414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JS / H</a:t>
              </a:r>
              <a:r>
                <a:rPr lang="en-US" sz="1200" b="1" baseline="-25000"/>
                <a:t>s</a:t>
              </a:r>
              <a:r>
                <a:rPr lang="en-US" sz="1200" b="1" baseline="30000"/>
                <a:t>2 </a:t>
              </a:r>
              <a:r>
                <a:rPr lang="en-US" sz="1200" b="1"/>
                <a:t>(black)</a:t>
              </a:r>
            </a:p>
          </p:txBody>
        </p:sp>
        <p:sp>
          <p:nvSpPr>
            <p:cNvPr id="19" name="Text Box 62"/>
            <p:cNvSpPr txBox="1">
              <a:spLocks noChangeArrowheads="1"/>
            </p:cNvSpPr>
            <p:nvPr/>
          </p:nvSpPr>
          <p:spPr bwMode="auto">
            <a:xfrm>
              <a:off x="6981413" y="5807171"/>
              <a:ext cx="11255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 b="1">
                  <a:solidFill>
                    <a:schemeClr val="accent2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="1" baseline="30000">
                  <a:solidFill>
                    <a:schemeClr val="accent2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 b="1">
                  <a:solidFill>
                    <a:schemeClr val="accent2"/>
                  </a:solidFill>
                </a:rPr>
                <a:t> / H</a:t>
              </a:r>
              <a:r>
                <a:rPr lang="en-US" sz="1200" b="1" baseline="-25000">
                  <a:solidFill>
                    <a:schemeClr val="accent2"/>
                  </a:solidFill>
                </a:rPr>
                <a:t>s</a:t>
              </a:r>
              <a:r>
                <a:rPr lang="en-US" sz="1200" b="1" baseline="30000">
                  <a:solidFill>
                    <a:schemeClr val="accent2"/>
                  </a:solidFill>
                </a:rPr>
                <a:t>2 </a:t>
              </a:r>
              <a:r>
                <a:rPr lang="en-US" sz="1200" b="1">
                  <a:solidFill>
                    <a:schemeClr val="accent2"/>
                  </a:solidFill>
                </a:rPr>
                <a:t>(blue)</a:t>
              </a:r>
              <a:endParaRPr lang="en-US" sz="1200" b="1"/>
            </a:p>
          </p:txBody>
        </p:sp>
      </p:grpSp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10"/>
          <a:srcRect l="17078" t="19522" r="16197" b="6175"/>
          <a:stretch>
            <a:fillRect/>
          </a:stretch>
        </p:blipFill>
        <p:spPr bwMode="auto">
          <a:xfrm>
            <a:off x="316520" y="4726564"/>
            <a:ext cx="2165703" cy="213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68836" y="5054090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200" b="1">
                <a:solidFill>
                  <a:srgbClr val="CC3300"/>
                </a:solidFill>
                <a:ea typeface="Arial" pitchFamily="-105" charset="0"/>
                <a:cs typeface="Arial" pitchFamily="-105" charset="0"/>
              </a:rPr>
              <a:t>χ</a:t>
            </a:r>
            <a:r>
              <a:rPr lang="en-US" sz="1200" b="1" baseline="30000">
                <a:solidFill>
                  <a:srgbClr val="CC3300"/>
                </a:solidFill>
                <a:ea typeface="Arial" pitchFamily="-105" charset="0"/>
                <a:cs typeface="Arial" pitchFamily="-105" charset="0"/>
              </a:rPr>
              <a:t>2</a:t>
            </a:r>
            <a:r>
              <a:rPr lang="en-US" sz="1200" b="1">
                <a:solidFill>
                  <a:srgbClr val="CC3300"/>
                </a:solidFill>
              </a:rPr>
              <a:t> /</a:t>
            </a:r>
            <a:r>
              <a:rPr lang="en-US" sz="1200" b="1">
                <a:solidFill>
                  <a:srgbClr val="33CC33"/>
                </a:solidFill>
              </a:rPr>
              <a:t> </a:t>
            </a:r>
            <a:r>
              <a:rPr lang="en-US" sz="1200" b="1">
                <a:solidFill>
                  <a:srgbClr val="CC3300"/>
                </a:solidFill>
              </a:rPr>
              <a:t>JS (red)</a:t>
            </a:r>
            <a:r>
              <a:rPr lang="en-US" sz="1200" b="1">
                <a:solidFill>
                  <a:schemeClr val="accent2"/>
                </a:solidFill>
              </a:rPr>
              <a:t> </a:t>
            </a:r>
            <a:endParaRPr lang="en-US" sz="1200" b="1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60056" y="4736372"/>
            <a:ext cx="1520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Ratio of Q functions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278572" y="6613526"/>
            <a:ext cx="254000" cy="24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q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557875" y="5386162"/>
            <a:ext cx="1241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JS / H</a:t>
            </a:r>
            <a:r>
              <a:rPr lang="en-US" sz="1200" b="1" baseline="-25000"/>
              <a:t>s</a:t>
            </a:r>
            <a:r>
              <a:rPr lang="en-US" sz="1200" b="1" baseline="30000"/>
              <a:t>2 </a:t>
            </a:r>
            <a:r>
              <a:rPr lang="en-US" sz="1200" b="1"/>
              <a:t>(black)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607847" y="5777990"/>
            <a:ext cx="1125536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200" b="1">
                <a:solidFill>
                  <a:schemeClr val="accent2"/>
                </a:solidFill>
                <a:ea typeface="Arial" pitchFamily="-105" charset="0"/>
                <a:cs typeface="Arial" pitchFamily="-105" charset="0"/>
              </a:rPr>
              <a:t>χ</a:t>
            </a:r>
            <a:r>
              <a:rPr lang="en-US" sz="1200" b="1" baseline="30000">
                <a:solidFill>
                  <a:schemeClr val="accent2"/>
                </a:solidFill>
                <a:ea typeface="Arial" pitchFamily="-105" charset="0"/>
                <a:cs typeface="Arial" pitchFamily="-105" charset="0"/>
              </a:rPr>
              <a:t>2</a:t>
            </a:r>
            <a:r>
              <a:rPr lang="en-US" sz="1200" b="1">
                <a:solidFill>
                  <a:schemeClr val="accent2"/>
                </a:solidFill>
              </a:rPr>
              <a:t> / H</a:t>
            </a:r>
            <a:r>
              <a:rPr lang="en-US" sz="1200" b="1" baseline="-25000">
                <a:solidFill>
                  <a:schemeClr val="accent2"/>
                </a:solidFill>
              </a:rPr>
              <a:t>s</a:t>
            </a:r>
            <a:r>
              <a:rPr lang="en-US" sz="1200" b="1" baseline="30000">
                <a:solidFill>
                  <a:schemeClr val="accent2"/>
                </a:solidFill>
              </a:rPr>
              <a:t>2 </a:t>
            </a:r>
            <a:r>
              <a:rPr lang="en-US" sz="1200" b="1">
                <a:solidFill>
                  <a:schemeClr val="accent2"/>
                </a:solidFill>
              </a:rPr>
              <a:t>(blue)</a:t>
            </a:r>
            <a:endParaRPr lang="en-US" sz="1200" b="1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 rot="16200000">
            <a:off x="-195903" y="5634480"/>
            <a:ext cx="666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smtClean="0"/>
              <a:t>Q</a:t>
            </a:r>
            <a:r>
              <a:rPr lang="en-US" sz="1200" baseline="-25000" smtClean="0"/>
              <a:t>2</a:t>
            </a:r>
            <a:r>
              <a:rPr lang="en-US" sz="1200" smtClean="0"/>
              <a:t> </a:t>
            </a:r>
            <a:r>
              <a:rPr lang="en-US" sz="1200"/>
              <a:t>/</a:t>
            </a:r>
            <a:r>
              <a:rPr lang="en-US" sz="1200" smtClean="0"/>
              <a:t> Q</a:t>
            </a:r>
            <a:r>
              <a:rPr lang="en-US" sz="1200" baseline="-25000" smtClean="0"/>
              <a:t>1</a:t>
            </a:r>
            <a:endParaRPr lang="en-US" sz="100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5078810" y="5782796"/>
            <a:ext cx="3034809" cy="8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Key feature is large</a:t>
            </a:r>
            <a:r>
              <a:rPr kumimoji="0" lang="en-US" sz="16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 flat section.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This appears new. 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/>
              <a:t>Text Document Clustering at Sandia</a:t>
            </a:r>
            <a:br>
              <a:rPr lang="en-US" sz="3600"/>
            </a:br>
            <a:endParaRPr lang="en-US" sz="2400"/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23863" y="6457950"/>
            <a:ext cx="227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Source Credit: Danny Dunlavy 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067175" y="2757488"/>
            <a:ext cx="360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Example Software: </a:t>
            </a:r>
          </a:p>
          <a:p>
            <a:r>
              <a:rPr lang="en-US" sz="1200"/>
              <a:t>Prototype-2 from Network Grand Challenge LDRD 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43869" y="2605621"/>
            <a:ext cx="774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Dataflow</a:t>
            </a:r>
          </a:p>
        </p:txBody>
      </p:sp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0838" y="3187700"/>
            <a:ext cx="417036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498475" y="1584325"/>
            <a:ext cx="49180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Problem: given a pile of documents, categorize them</a:t>
            </a:r>
          </a:p>
          <a:p>
            <a:pPr>
              <a:buFontTx/>
              <a:buChar char="-"/>
            </a:pPr>
            <a:r>
              <a:rPr lang="en-US" sz="1600"/>
              <a:t> so you only have to read one category </a:t>
            </a:r>
          </a:p>
          <a:p>
            <a:pPr>
              <a:buFontTx/>
              <a:buChar char="-"/>
            </a:pPr>
            <a:r>
              <a:rPr lang="en-US" sz="1600"/>
              <a:t> to identify outliers not in any category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395288" y="4603750"/>
            <a:ext cx="616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Example: How strange is my technical paper, the one I’m giving this talk on?</a:t>
            </a:r>
          </a:p>
        </p:txBody>
      </p:sp>
      <p:sp>
        <p:nvSpPr>
          <p:cNvPr id="18444" name="Text Box 16"/>
          <p:cNvSpPr txBox="1">
            <a:spLocks noChangeArrowheads="1"/>
          </p:cNvSpPr>
          <p:nvPr/>
        </p:nvSpPr>
        <p:spPr bwMode="auto">
          <a:xfrm>
            <a:off x="403225" y="4962525"/>
            <a:ext cx="77508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 Google Scholar search “mixture model geometry”, get 529,000 hits, save them all to local disk</a:t>
            </a:r>
          </a:p>
          <a:p>
            <a:pPr>
              <a:buFontTx/>
              <a:buChar char="•"/>
            </a:pPr>
            <a:r>
              <a:rPr lang="en-US" sz="1400"/>
              <a:t> Throw out “the”, “and”, “however” to de-noise. Stem “geometrical”, “geometry”, to “geometry”.</a:t>
            </a:r>
          </a:p>
          <a:p>
            <a:pPr>
              <a:buFontTx/>
              <a:buChar char="•"/>
            </a:pPr>
            <a:r>
              <a:rPr lang="en-US" sz="1400"/>
              <a:t> Identify grammar, to help answer “expository or framing?”</a:t>
            </a:r>
          </a:p>
          <a:p>
            <a:pPr>
              <a:buFontTx/>
              <a:buChar char="•"/>
            </a:pPr>
            <a:r>
              <a:rPr lang="en-US" sz="1400"/>
              <a:t> Identify authors, institutions, to help identify relationships.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1400"/>
              <a:t> Each document is a bag of “words”, unordered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2411680"/>
            <a:ext cx="4094096" cy="2141321"/>
            <a:chOff x="2590800" y="1143000"/>
            <a:chExt cx="5257800" cy="2286000"/>
          </a:xfrm>
        </p:grpSpPr>
        <p:sp>
          <p:nvSpPr>
            <p:cNvPr id="14" name="Rounded Rectangle 13"/>
            <p:cNvSpPr/>
            <p:nvPr/>
          </p:nvSpPr>
          <p:spPr>
            <a:xfrm>
              <a:off x="5486400" y="15240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Feature Extraction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86400" y="24384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Document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Clustering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038600" y="19812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Part of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Speech Tagging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038600" y="11430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Term Tokenization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38600" y="28194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Entity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Extraction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910704" y="19812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Visualization/Presentation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590800" y="19812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Document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Ingestion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Elbow Connector 20"/>
            <p:cNvCxnSpPr>
              <a:stCxn id="20" idx="3"/>
              <a:endCxn id="17" idx="1"/>
            </p:cNvCxnSpPr>
            <p:nvPr/>
          </p:nvCxnSpPr>
          <p:spPr>
            <a:xfrm flipV="1">
              <a:off x="3528696" y="1447800"/>
              <a:ext cx="509904" cy="838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20" idx="3"/>
              <a:endCxn id="16" idx="1"/>
            </p:cNvCxnSpPr>
            <p:nvPr/>
          </p:nvCxnSpPr>
          <p:spPr>
            <a:xfrm>
              <a:off x="3528696" y="2286000"/>
              <a:ext cx="509904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20" idx="3"/>
              <a:endCxn id="18" idx="1"/>
            </p:cNvCxnSpPr>
            <p:nvPr/>
          </p:nvCxnSpPr>
          <p:spPr>
            <a:xfrm>
              <a:off x="3528696" y="2286000"/>
              <a:ext cx="509904" cy="838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7" idx="3"/>
              <a:endCxn id="14" idx="1"/>
            </p:cNvCxnSpPr>
            <p:nvPr/>
          </p:nvCxnSpPr>
          <p:spPr>
            <a:xfrm>
              <a:off x="4976496" y="1447800"/>
              <a:ext cx="509904" cy="3810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16" idx="3"/>
              <a:endCxn id="14" idx="1"/>
            </p:cNvCxnSpPr>
            <p:nvPr/>
          </p:nvCxnSpPr>
          <p:spPr>
            <a:xfrm flipV="1">
              <a:off x="4976496" y="1828800"/>
              <a:ext cx="509904" cy="457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18" idx="3"/>
              <a:endCxn id="14" idx="1"/>
            </p:cNvCxnSpPr>
            <p:nvPr/>
          </p:nvCxnSpPr>
          <p:spPr>
            <a:xfrm flipV="1">
              <a:off x="4976496" y="1828800"/>
              <a:ext cx="509904" cy="12954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4" idx="2"/>
              <a:endCxn id="15" idx="0"/>
            </p:cNvCxnSpPr>
            <p:nvPr/>
          </p:nvCxnSpPr>
          <p:spPr>
            <a:xfrm rot="5400000">
              <a:off x="5802948" y="2286000"/>
              <a:ext cx="3048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5" idx="3"/>
              <a:endCxn id="19" idx="1"/>
            </p:cNvCxnSpPr>
            <p:nvPr/>
          </p:nvCxnSpPr>
          <p:spPr>
            <a:xfrm flipV="1">
              <a:off x="6424296" y="2286000"/>
              <a:ext cx="486408" cy="457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14" idx="3"/>
              <a:endCxn id="19" idx="1"/>
            </p:cNvCxnSpPr>
            <p:nvPr/>
          </p:nvCxnSpPr>
          <p:spPr>
            <a:xfrm>
              <a:off x="6424296" y="1828800"/>
              <a:ext cx="486408" cy="457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17" idx="2"/>
              <a:endCxn id="16" idx="0"/>
            </p:cNvCxnSpPr>
            <p:nvPr/>
          </p:nvCxnSpPr>
          <p:spPr>
            <a:xfrm rot="5400000">
              <a:off x="4393248" y="18669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16" idx="2"/>
              <a:endCxn id="18" idx="0"/>
            </p:cNvCxnSpPr>
            <p:nvPr/>
          </p:nvCxnSpPr>
          <p:spPr>
            <a:xfrm rot="5400000">
              <a:off x="4393248" y="27051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0" idx="2"/>
              <a:endCxn id="15" idx="2"/>
            </p:cNvCxnSpPr>
            <p:nvPr/>
          </p:nvCxnSpPr>
          <p:spPr>
            <a:xfrm rot="16200000" flipH="1">
              <a:off x="4278948" y="1371600"/>
              <a:ext cx="457200" cy="2895600"/>
            </a:xfrm>
            <a:prstGeom prst="bentConnector3">
              <a:avLst>
                <a:gd name="adj1" fmla="val 20932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815195" y="1696184"/>
            <a:ext cx="1846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443" name="AutoShape 15"/>
          <p:cNvSpPr>
            <a:spLocks noChangeArrowheads="1"/>
          </p:cNvSpPr>
          <p:nvPr/>
        </p:nvSpPr>
        <p:spPr bwMode="auto">
          <a:xfrm>
            <a:off x="115451" y="2388866"/>
            <a:ext cx="1971561" cy="223789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Z-Q Differences            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3457575"/>
            <a:ext cx="3579812" cy="3400425"/>
            <a:chOff x="3595688" y="0"/>
            <a:chExt cx="3579812" cy="3400425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/>
            <a:srcRect l="11221" t="17363" r="11880" b="6345"/>
            <a:stretch>
              <a:fillRect/>
            </a:stretch>
          </p:blipFill>
          <p:spPr bwMode="auto">
            <a:xfrm>
              <a:off x="3900488" y="0"/>
              <a:ext cx="3275012" cy="320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6302375" y="325438"/>
              <a:ext cx="717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 b="1">
                  <a:solidFill>
                    <a:schemeClr val="accent2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="1" baseline="30000">
                  <a:solidFill>
                    <a:schemeClr val="accent2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 b="1">
                  <a:solidFill>
                    <a:schemeClr val="accent2"/>
                  </a:solidFill>
                </a:rPr>
                <a:t> - H</a:t>
              </a:r>
              <a:r>
                <a:rPr lang="en-US" sz="1200" b="1" baseline="-25000">
                  <a:solidFill>
                    <a:schemeClr val="accent2"/>
                  </a:solidFill>
                </a:rPr>
                <a:t>s</a:t>
              </a:r>
              <a:r>
                <a:rPr lang="en-US" sz="1200" b="1" baseline="30000">
                  <a:solidFill>
                    <a:schemeClr val="accent2"/>
                  </a:solidFill>
                </a:rPr>
                <a:t>2 </a:t>
              </a:r>
              <a:br>
                <a:rPr lang="en-US" sz="1200" b="1" baseline="30000">
                  <a:solidFill>
                    <a:schemeClr val="accent2"/>
                  </a:solidFill>
                </a:rPr>
              </a:br>
              <a:r>
                <a:rPr lang="en-US" sz="1200" b="1">
                  <a:solidFill>
                    <a:schemeClr val="accent2"/>
                  </a:solidFill>
                </a:rPr>
                <a:t>(blue)</a:t>
              </a:r>
              <a:endParaRPr lang="en-US" sz="1200" b="1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4314825" y="173038"/>
              <a:ext cx="18923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Difference in Q functions 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5489575" y="3155950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q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 rot="-5400000">
              <a:off x="3328988" y="1449388"/>
              <a:ext cx="80803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(Q</a:t>
              </a:r>
              <a:r>
                <a:rPr lang="en-US" sz="1200" baseline="-25000"/>
                <a:t>1</a:t>
              </a:r>
              <a:r>
                <a:rPr lang="en-US" sz="1200"/>
                <a:t> – Q</a:t>
              </a:r>
              <a:r>
                <a:rPr lang="en-US" sz="1200" baseline="-25000"/>
                <a:t>2</a:t>
              </a:r>
              <a:r>
                <a:rPr lang="en-US" sz="1200"/>
                <a:t>)</a:t>
              </a:r>
              <a:endParaRPr lang="en-US" sz="1000"/>
            </a:p>
          </p:txBody>
        </p:sp>
        <p:sp>
          <p:nvSpPr>
            <p:cNvPr id="11" name="Text Box 37"/>
            <p:cNvSpPr txBox="1">
              <a:spLocks noChangeArrowheads="1"/>
            </p:cNvSpPr>
            <p:nvPr/>
          </p:nvSpPr>
          <p:spPr bwMode="auto">
            <a:xfrm>
              <a:off x="6188075" y="1849438"/>
              <a:ext cx="650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200" b="1">
                  <a:solidFill>
                    <a:srgbClr val="CC3300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="1" baseline="30000">
                  <a:solidFill>
                    <a:srgbClr val="CC3300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 b="1">
                  <a:solidFill>
                    <a:srgbClr val="CC3300"/>
                  </a:solidFill>
                </a:rPr>
                <a:t> -</a:t>
              </a:r>
              <a:r>
                <a:rPr lang="en-US" sz="1200" b="1">
                  <a:solidFill>
                    <a:srgbClr val="33CC33"/>
                  </a:solidFill>
                </a:rPr>
                <a:t> </a:t>
              </a:r>
              <a:r>
                <a:rPr lang="en-US" sz="1200" b="1">
                  <a:solidFill>
                    <a:srgbClr val="CC3300"/>
                  </a:solidFill>
                </a:rPr>
                <a:t>JS</a:t>
              </a:r>
              <a:br>
                <a:rPr lang="en-US" sz="1200" b="1">
                  <a:solidFill>
                    <a:srgbClr val="CC3300"/>
                  </a:solidFill>
                </a:rPr>
              </a:br>
              <a:r>
                <a:rPr lang="en-US" sz="1200" b="1">
                  <a:solidFill>
                    <a:srgbClr val="CC3300"/>
                  </a:solidFill>
                </a:rPr>
                <a:t>(red)</a:t>
              </a:r>
              <a:r>
                <a:rPr lang="en-US" sz="1200" b="1">
                  <a:solidFill>
                    <a:schemeClr val="accent2"/>
                  </a:solidFill>
                </a:rPr>
                <a:t> </a:t>
              </a:r>
              <a:endParaRPr lang="en-US" sz="1200" b="1"/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6254750" y="858838"/>
              <a:ext cx="7302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JS - H</a:t>
              </a:r>
              <a:r>
                <a:rPr lang="en-US" sz="1200" b="1" baseline="-25000"/>
                <a:t>s</a:t>
              </a:r>
              <a:r>
                <a:rPr lang="en-US" sz="1200" b="1" baseline="30000"/>
                <a:t>2</a:t>
              </a:r>
              <a:br>
                <a:rPr lang="en-US" sz="1200" b="1" baseline="30000"/>
              </a:br>
              <a:r>
                <a:rPr lang="en-US" sz="1200" b="1"/>
                <a:t>(black)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95894" y="3462370"/>
            <a:ext cx="3571271" cy="3395630"/>
            <a:chOff x="3336925" y="0"/>
            <a:chExt cx="3444875" cy="3275013"/>
          </a:xfrm>
        </p:grpSpPr>
        <p:pic>
          <p:nvPicPr>
            <p:cNvPr id="14" name="Picture 53"/>
            <p:cNvPicPr>
              <a:picLocks noChangeAspect="1" noChangeArrowheads="1"/>
            </p:cNvPicPr>
            <p:nvPr/>
          </p:nvPicPr>
          <p:blipFill>
            <a:blip r:embed="rId4"/>
            <a:srcRect l="16022" t="20319" r="17078" b="5975"/>
            <a:stretch>
              <a:fillRect/>
            </a:stretch>
          </p:blipFill>
          <p:spPr bwMode="auto">
            <a:xfrm>
              <a:off x="3579813" y="0"/>
              <a:ext cx="3201987" cy="311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3905250" y="2095500"/>
              <a:ext cx="6842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l-GR" sz="1200" b="1">
                  <a:solidFill>
                    <a:srgbClr val="CC3300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="1" baseline="30000">
                  <a:solidFill>
                    <a:srgbClr val="CC3300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 b="1">
                  <a:solidFill>
                    <a:srgbClr val="CC3300"/>
                  </a:solidFill>
                </a:rPr>
                <a:t> –</a:t>
              </a:r>
              <a:r>
                <a:rPr lang="en-US" sz="1200" b="1">
                  <a:solidFill>
                    <a:srgbClr val="33CC33"/>
                  </a:solidFill>
                </a:rPr>
                <a:t> </a:t>
              </a:r>
              <a:r>
                <a:rPr lang="en-US" sz="1200" b="1">
                  <a:solidFill>
                    <a:srgbClr val="CC3300"/>
                  </a:solidFill>
                </a:rPr>
                <a:t>JS</a:t>
              </a:r>
              <a:br>
                <a:rPr lang="en-US" sz="1200" b="1">
                  <a:solidFill>
                    <a:srgbClr val="CC3300"/>
                  </a:solidFill>
                </a:rPr>
              </a:br>
              <a:r>
                <a:rPr lang="en-US" sz="1200" b="1">
                  <a:solidFill>
                    <a:srgbClr val="CC3300"/>
                  </a:solidFill>
                </a:rPr>
                <a:t>(red)</a:t>
              </a:r>
              <a:r>
                <a:rPr lang="en-US" sz="1200" b="1">
                  <a:solidFill>
                    <a:schemeClr val="accent2"/>
                  </a:solidFill>
                </a:rPr>
                <a:t> </a:t>
              </a:r>
              <a:endParaRPr lang="en-US" sz="1200" b="1"/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4352925" y="66675"/>
              <a:ext cx="18669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Difference in Z functions </a:t>
              </a: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5165725" y="3030538"/>
              <a:ext cx="247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z</a:t>
              </a: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 rot="16200000">
              <a:off x="3095625" y="1370013"/>
              <a:ext cx="7572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(Z</a:t>
              </a:r>
              <a:r>
                <a:rPr lang="en-US" sz="1200" baseline="-25000"/>
                <a:t>1</a:t>
              </a:r>
              <a:r>
                <a:rPr lang="en-US" sz="1200"/>
                <a:t> – Z</a:t>
              </a:r>
              <a:r>
                <a:rPr lang="en-US" sz="1200" baseline="-25000"/>
                <a:t>2</a:t>
              </a:r>
              <a:r>
                <a:rPr lang="en-US" sz="1200"/>
                <a:t>)</a:t>
              </a:r>
              <a:endParaRPr lang="en-US" sz="1000"/>
            </a:p>
          </p:txBody>
        </p:sp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3848100" y="295275"/>
              <a:ext cx="6889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l-GR" sz="1200" b="1">
                  <a:solidFill>
                    <a:schemeClr val="accent2"/>
                  </a:solidFill>
                  <a:ea typeface="Arial" pitchFamily="-105" charset="0"/>
                  <a:cs typeface="Arial" pitchFamily="-105" charset="0"/>
                </a:rPr>
                <a:t>χ</a:t>
              </a:r>
              <a:r>
                <a:rPr lang="en-US" sz="1200" b="1" baseline="30000">
                  <a:solidFill>
                    <a:schemeClr val="accent2"/>
                  </a:solidFill>
                  <a:ea typeface="Arial" pitchFamily="-105" charset="0"/>
                  <a:cs typeface="Arial" pitchFamily="-105" charset="0"/>
                </a:rPr>
                <a:t>2</a:t>
              </a:r>
              <a:r>
                <a:rPr lang="en-US" sz="1200" b="1">
                  <a:solidFill>
                    <a:schemeClr val="accent2"/>
                  </a:solidFill>
                </a:rPr>
                <a:t> - H</a:t>
              </a:r>
              <a:r>
                <a:rPr lang="en-US" sz="1200" b="1" baseline="-25000">
                  <a:solidFill>
                    <a:schemeClr val="accent2"/>
                  </a:solidFill>
                </a:rPr>
                <a:t>s</a:t>
              </a:r>
              <a:r>
                <a:rPr lang="en-US" sz="1200" b="1" baseline="30000">
                  <a:solidFill>
                    <a:schemeClr val="accent2"/>
                  </a:solidFill>
                </a:rPr>
                <a:t>2</a:t>
              </a:r>
              <a:br>
                <a:rPr lang="en-US" sz="1200" b="1" baseline="30000">
                  <a:solidFill>
                    <a:schemeClr val="accent2"/>
                  </a:solidFill>
                </a:rPr>
              </a:br>
              <a:r>
                <a:rPr lang="en-US" sz="1200" b="1">
                  <a:solidFill>
                    <a:schemeClr val="accent2"/>
                  </a:solidFill>
                </a:rPr>
                <a:t>(blue)</a:t>
              </a:r>
              <a:endParaRPr lang="en-US" sz="1200" b="1"/>
            </a:p>
          </p:txBody>
        </p:sp>
        <p:sp>
          <p:nvSpPr>
            <p:cNvPr id="20" name="Text Box 57"/>
            <p:cNvSpPr txBox="1">
              <a:spLocks noChangeArrowheads="1"/>
            </p:cNvSpPr>
            <p:nvPr/>
          </p:nvSpPr>
          <p:spPr bwMode="auto">
            <a:xfrm>
              <a:off x="3886200" y="1228725"/>
              <a:ext cx="758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JS - H</a:t>
              </a:r>
              <a:r>
                <a:rPr lang="en-US" sz="1200" b="1" baseline="-25000"/>
                <a:t>s</a:t>
              </a:r>
              <a:r>
                <a:rPr lang="en-US" sz="1200" b="1" baseline="30000"/>
                <a:t>2 </a:t>
              </a:r>
              <a:br>
                <a:rPr lang="en-US" sz="1200" b="1" baseline="30000"/>
              </a:br>
              <a:r>
                <a:rPr lang="en-US" sz="1200" b="1"/>
                <a:t>(black)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94" y="1229626"/>
            <a:ext cx="7672945" cy="2151847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 bwMode="auto">
          <a:xfrm>
            <a:off x="4910235" y="4902328"/>
            <a:ext cx="88983" cy="11325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973653" y="5685720"/>
            <a:ext cx="88983" cy="11325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609631" y="5418762"/>
            <a:ext cx="88983" cy="11325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87988" y="4536990"/>
            <a:ext cx="88983" cy="11325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522579" y="5240789"/>
            <a:ext cx="88983" cy="11325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923967" y="5782796"/>
            <a:ext cx="88983" cy="11325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</a:endParaRPr>
          </a:p>
        </p:txBody>
      </p:sp>
      <p:graphicFrame>
        <p:nvGraphicFramePr>
          <p:cNvPr id="29" name="Content Placeholder 28"/>
          <p:cNvGraphicFramePr>
            <a:graphicFrameLocks noChangeAspect="1"/>
          </p:cNvGraphicFramePr>
          <p:nvPr>
            <p:ph idx="1"/>
          </p:nvPr>
        </p:nvGraphicFramePr>
        <p:xfrm>
          <a:off x="5513045" y="5308819"/>
          <a:ext cx="998882" cy="305223"/>
        </p:xfrm>
        <a:graphic>
          <a:graphicData uri="http://schemas.openxmlformats.org/presentationml/2006/ole">
            <p:oleObj spid="_x0000_s94210" name="Equation" r:id="rId6" imgW="457200" imgH="139700" progId="Equation.3">
              <p:embed/>
            </p:oleObj>
          </a:graphicData>
        </a:graphic>
      </p:graphicFrame>
      <p:graphicFrame>
        <p:nvGraphicFramePr>
          <p:cNvPr id="94211" name="Content Placeholder 28"/>
          <p:cNvGraphicFramePr>
            <a:graphicFrameLocks noChangeAspect="1"/>
          </p:cNvGraphicFramePr>
          <p:nvPr/>
        </p:nvGraphicFramePr>
        <p:xfrm>
          <a:off x="723195" y="5194042"/>
          <a:ext cx="998537" cy="304800"/>
        </p:xfrm>
        <a:graphic>
          <a:graphicData uri="http://schemas.openxmlformats.org/presentationml/2006/ole">
            <p:oleObj spid="_x0000_s94211" name="Equation" r:id="rId7" imgW="457200" imgH="139700" progId="Equation.3">
              <p:embed/>
            </p:oleObj>
          </a:graphicData>
        </a:graphic>
      </p:graphicFrame>
      <p:graphicFrame>
        <p:nvGraphicFramePr>
          <p:cNvPr id="94212" name="Content Placeholder 28"/>
          <p:cNvGraphicFramePr>
            <a:graphicFrameLocks noChangeAspect="1"/>
          </p:cNvGraphicFramePr>
          <p:nvPr/>
        </p:nvGraphicFramePr>
        <p:xfrm>
          <a:off x="4144990" y="6108172"/>
          <a:ext cx="998537" cy="304800"/>
        </p:xfrm>
        <a:graphic>
          <a:graphicData uri="http://schemas.openxmlformats.org/presentationml/2006/ole">
            <p:oleObj spid="_x0000_s94212" name="Equation" r:id="rId8" imgW="457200" imgH="139700" progId="Equation.3">
              <p:embed/>
            </p:oleObj>
          </a:graphicData>
        </a:graphic>
      </p:graphicFrame>
      <p:graphicFrame>
        <p:nvGraphicFramePr>
          <p:cNvPr id="94213" name="Content Placeholder 28"/>
          <p:cNvGraphicFramePr>
            <a:graphicFrameLocks noChangeAspect="1"/>
          </p:cNvGraphicFramePr>
          <p:nvPr/>
        </p:nvGraphicFramePr>
        <p:xfrm>
          <a:off x="2508883" y="6026068"/>
          <a:ext cx="998538" cy="304800"/>
        </p:xfrm>
        <a:graphic>
          <a:graphicData uri="http://schemas.openxmlformats.org/presentationml/2006/ole">
            <p:oleObj spid="_x0000_s94213" name="Equation" r:id="rId9" imgW="457200" imgH="13970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304684" y="3324846"/>
            <a:ext cx="16722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 closed form except upper left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Application context</a:t>
            </a:r>
          </a:p>
          <a:p>
            <a:pPr eaLnBrk="1" hangingPunct="1"/>
            <a:r>
              <a:rPr lang="en-US" dirty="0"/>
              <a:t>Distances</a:t>
            </a:r>
          </a:p>
          <a:p>
            <a:pPr eaLnBrk="1" hangingPunct="1"/>
            <a:r>
              <a:rPr lang="en-US" dirty="0"/>
              <a:t>3d plots</a:t>
            </a:r>
          </a:p>
          <a:p>
            <a:pPr eaLnBrk="1" hangingPunct="1"/>
            <a:r>
              <a:rPr lang="en-US" dirty="0"/>
              <a:t>Algebraic reformulation as Z</a:t>
            </a:r>
            <a:r>
              <a:rPr lang="en-US"/>
              <a:t>, </a:t>
            </a:r>
            <a:r>
              <a:rPr lang="en-US" smtClean="0"/>
              <a:t>Q, W</a:t>
            </a:r>
          </a:p>
          <a:p>
            <a:pPr eaLnBrk="1" hangingPunct="1"/>
            <a:r>
              <a:rPr lang="en-US" dirty="0"/>
              <a:t>Ratios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Worst-case difference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6116"/>
            <a:ext cx="8229600" cy="4525963"/>
          </a:xfrm>
        </p:spPr>
        <p:txBody>
          <a:bodyPr/>
          <a:lstStyle/>
          <a:p>
            <a:r>
              <a:rPr lang="en-US" sz="2400"/>
              <a:t>The contours looked similar?</a:t>
            </a:r>
          </a:p>
          <a:p>
            <a:r>
              <a:rPr lang="en-US" sz="2400"/>
              <a:t>Not local-order preserving</a:t>
            </a:r>
          </a:p>
          <a:p>
            <a:pPr lvl="1"/>
            <a:r>
              <a:rPr lang="en-US" sz="2000"/>
              <a:t>Exploits different ratios for </a:t>
            </a:r>
            <a:br>
              <a:rPr lang="en-US" sz="2000"/>
            </a:br>
            <a:r>
              <a:rPr lang="en-US" sz="2000"/>
              <a:t>small z vs. moderate z</a:t>
            </a:r>
          </a:p>
          <a:p>
            <a:pPr lvl="1"/>
            <a:r>
              <a:rPr lang="en-US" sz="2000"/>
              <a:t>x=[0.89, 0.1, 0.01]</a:t>
            </a:r>
          </a:p>
          <a:p>
            <a:pPr lvl="1"/>
            <a:r>
              <a:rPr lang="en-US" sz="2000"/>
              <a:t>y=[0.9,      0, 0.01]</a:t>
            </a:r>
          </a:p>
          <a:p>
            <a:pPr lvl="1"/>
            <a:r>
              <a:rPr lang="en-US" sz="2000"/>
              <a:t>z=[0.65, 0.35,     0]</a:t>
            </a:r>
          </a:p>
          <a:p>
            <a:pPr lvl="1"/>
            <a:r>
              <a:rPr lang="en-US" sz="2000"/>
              <a:t>w=[0.6,  0.4,     0]</a:t>
            </a:r>
          </a:p>
          <a:p>
            <a:pPr lvl="1">
              <a:buNone/>
            </a:pPr>
            <a:endParaRPr lang="en-US" sz="20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43409" y="5529495"/>
          <a:ext cx="7861714" cy="438194"/>
        </p:xfrm>
        <a:graphic>
          <a:graphicData uri="http://schemas.openxmlformats.org/presentationml/2006/ole">
            <p:oleObj spid="_x0000_s118786" name="Equation" r:id="rId3" imgW="3873500" imgH="215900" progId="Equation.3">
              <p:embed/>
            </p:oleObj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1233046" y="6058735"/>
          <a:ext cx="5686425" cy="474662"/>
        </p:xfrm>
        <a:graphic>
          <a:graphicData uri="http://schemas.openxmlformats.org/presentationml/2006/ole">
            <p:oleObj spid="_x0000_s118787" name="Equation" r:id="rId4" imgW="2590800" imgH="215900" progId="Equation.3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00" y="2425700"/>
            <a:ext cx="4686300" cy="299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4500" y="45593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8700" y="42164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8200" y="421640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1800" y="44069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Worst-Case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65" y="5050257"/>
            <a:ext cx="8229600" cy="1807743"/>
          </a:xfrm>
        </p:spPr>
        <p:txBody>
          <a:bodyPr/>
          <a:lstStyle/>
          <a:p>
            <a:r>
              <a:rPr lang="en-US" sz="2000"/>
              <a:t>Relies on</a:t>
            </a:r>
          </a:p>
          <a:p>
            <a:pPr lvl="1"/>
            <a:r>
              <a:rPr lang="en-US" sz="1800"/>
              <a:t>Large K dimension</a:t>
            </a:r>
          </a:p>
          <a:p>
            <a:pPr lvl="1"/>
            <a:r>
              <a:rPr lang="en-US" sz="1800"/>
              <a:t>Zero component to get small z ratios</a:t>
            </a:r>
          </a:p>
          <a:p>
            <a:pPr lvl="1"/>
            <a:r>
              <a:rPr lang="en-US" sz="1800"/>
              <a:t>Moderately similar components to get moderate z ratios</a:t>
            </a:r>
          </a:p>
          <a:p>
            <a:pPr lvl="2"/>
            <a:r>
              <a:rPr lang="en-US" sz="1600"/>
              <a:t>Implies Distance is small</a:t>
            </a:r>
          </a:p>
          <a:p>
            <a:pPr lvl="1"/>
            <a:endParaRPr lang="en-US" sz="1800"/>
          </a:p>
          <a:p>
            <a:endParaRPr lang="en-US" sz="20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63921" y="2101651"/>
          <a:ext cx="2970140" cy="2132919"/>
        </p:xfrm>
        <a:graphic>
          <a:graphicData uri="http://schemas.openxmlformats.org/presentationml/2006/ole">
            <p:oleObj spid="_x0000_s119810" name="Equation" r:id="rId3" imgW="1892300" imgH="13589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89067" y="2564944"/>
          <a:ext cx="4324065" cy="583840"/>
        </p:xfrm>
        <a:graphic>
          <a:graphicData uri="http://schemas.openxmlformats.org/presentationml/2006/ole">
            <p:oleObj spid="_x0000_s119811" name="Equation" r:id="rId4" imgW="3009900" imgH="406400" progId="Equation.3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7765" y="1146815"/>
            <a:ext cx="8229600" cy="180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>
                <a:latin typeface="+mn-lt"/>
              </a:rPr>
              <a:t>Find points x,y,z, such that D</a:t>
            </a:r>
            <a:r>
              <a:rPr lang="en-US" sz="2000" kern="0" baseline="-25000">
                <a:latin typeface="+mn-lt"/>
              </a:rPr>
              <a:t>1</a:t>
            </a:r>
            <a:r>
              <a:rPr lang="en-US" sz="2000" kern="0">
                <a:latin typeface="+mn-lt"/>
              </a:rPr>
              <a:t>(x,y)=D</a:t>
            </a:r>
            <a:r>
              <a:rPr lang="en-US" sz="2000" kern="0" baseline="-25000">
                <a:latin typeface="+mn-lt"/>
              </a:rPr>
              <a:t>1</a:t>
            </a:r>
            <a:r>
              <a:rPr lang="en-US" sz="2000" kern="0">
                <a:latin typeface="+mn-lt"/>
              </a:rPr>
              <a:t>(x,z) but D</a:t>
            </a:r>
            <a:r>
              <a:rPr lang="en-US" sz="2000" kern="0" baseline="-25000">
                <a:latin typeface="+mn-lt"/>
              </a:rPr>
              <a:t>2</a:t>
            </a:r>
            <a:r>
              <a:rPr lang="en-US" sz="2000" kern="0">
                <a:latin typeface="+mn-lt"/>
              </a:rPr>
              <a:t> gives the most different answer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 worst-case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Doesn’t have to be very extreme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Still relies on a zero component, but small dim k, large epsilon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71" y="2066254"/>
            <a:ext cx="8640545" cy="1489749"/>
          </a:xfrm>
          <a:prstGeom prst="rect">
            <a:avLst/>
          </a:prstGeom>
        </p:spPr>
      </p:pic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490765" y="4469493"/>
          <a:ext cx="2970213" cy="2132013"/>
        </p:xfrm>
        <a:graphic>
          <a:graphicData uri="http://schemas.openxmlformats.org/presentationml/2006/ole">
            <p:oleObj spid="_x0000_s120834" name="Equation" r:id="rId4" imgW="1892300" imgH="1358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Main Observations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42888" y="1184275"/>
            <a:ext cx="3594100" cy="3411538"/>
            <a:chOff x="1504950" y="2046288"/>
            <a:chExt cx="3594100" cy="3411537"/>
          </a:xfrm>
        </p:grpSpPr>
        <p:sp>
          <p:nvSpPr>
            <p:cNvPr id="16419" name="Rectangle 40"/>
            <p:cNvSpPr>
              <a:spLocks noChangeArrowheads="1"/>
            </p:cNvSpPr>
            <p:nvPr/>
          </p:nvSpPr>
          <p:spPr bwMode="auto">
            <a:xfrm>
              <a:off x="3562350" y="2628900"/>
              <a:ext cx="1466850" cy="2828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0" name="Line 41"/>
            <p:cNvSpPr>
              <a:spLocks noChangeShapeType="1"/>
            </p:cNvSpPr>
            <p:nvPr/>
          </p:nvSpPr>
          <p:spPr bwMode="auto">
            <a:xfrm>
              <a:off x="3559175" y="2714625"/>
              <a:ext cx="146843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1" name="Rectangle 42"/>
            <p:cNvSpPr>
              <a:spLocks noChangeArrowheads="1"/>
            </p:cNvSpPr>
            <p:nvPr/>
          </p:nvSpPr>
          <p:spPr bwMode="auto">
            <a:xfrm>
              <a:off x="1504950" y="3276600"/>
              <a:ext cx="2752725" cy="542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2" name="Line 43"/>
            <p:cNvSpPr>
              <a:spLocks noChangeShapeType="1"/>
            </p:cNvSpPr>
            <p:nvPr/>
          </p:nvSpPr>
          <p:spPr bwMode="auto">
            <a:xfrm flipV="1">
              <a:off x="1504950" y="3352800"/>
              <a:ext cx="27559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9"/>
            <p:cNvGrpSpPr>
              <a:grpSpLocks noChangeAspect="1"/>
            </p:cNvGrpSpPr>
            <p:nvPr/>
          </p:nvGrpSpPr>
          <p:grpSpPr bwMode="auto">
            <a:xfrm>
              <a:off x="3633788" y="3771900"/>
              <a:ext cx="529158" cy="417513"/>
              <a:chOff x="2346" y="2262"/>
              <a:chExt cx="251" cy="198"/>
            </a:xfrm>
          </p:grpSpPr>
          <p:sp>
            <p:nvSpPr>
              <p:cNvPr id="16433" name="Line 13"/>
              <p:cNvSpPr>
                <a:spLocks noChangeAspect="1" noChangeShapeType="1"/>
              </p:cNvSpPr>
              <p:nvPr/>
            </p:nvSpPr>
            <p:spPr bwMode="auto">
              <a:xfrm>
                <a:off x="2478" y="2262"/>
                <a:ext cx="0" cy="1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4" name="Text Box 14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467" y="2311"/>
                <a:ext cx="129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ea typeface="Arial" pitchFamily="-105" charset="0"/>
                    <a:cs typeface="Arial" pitchFamily="-105" charset="0"/>
                  </a:rPr>
                  <a:t>≥</a:t>
                </a:r>
              </a:p>
            </p:txBody>
          </p:sp>
        </p:grpSp>
        <p:sp>
          <p:nvSpPr>
            <p:cNvPr id="16424" name="Line 27"/>
            <p:cNvSpPr>
              <a:spLocks noChangeAspect="1" noChangeShapeType="1"/>
            </p:cNvSpPr>
            <p:nvPr/>
          </p:nvSpPr>
          <p:spPr bwMode="auto">
            <a:xfrm>
              <a:off x="3906838" y="4527550"/>
              <a:ext cx="0" cy="417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5" name="Text Box 28"/>
            <p:cNvSpPr txBox="1">
              <a:spLocks noChangeAspect="1" noChangeArrowheads="1"/>
            </p:cNvSpPr>
            <p:nvPr/>
          </p:nvSpPr>
          <p:spPr bwMode="auto">
            <a:xfrm rot="-5400000">
              <a:off x="3842544" y="4598194"/>
              <a:ext cx="273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ea typeface="Arial" pitchFamily="-105" charset="0"/>
                  <a:cs typeface="Arial" pitchFamily="-105" charset="0"/>
                </a:rPr>
                <a:t>≤</a:t>
              </a:r>
            </a:p>
          </p:txBody>
        </p:sp>
        <p:sp>
          <p:nvSpPr>
            <p:cNvPr id="16426" name="Text Box 7"/>
            <p:cNvSpPr txBox="1">
              <a:spLocks noChangeAspect="1" noChangeArrowheads="1"/>
            </p:cNvSpPr>
            <p:nvPr/>
          </p:nvSpPr>
          <p:spPr bwMode="auto">
            <a:xfrm rot="-5400000">
              <a:off x="3829051" y="3057525"/>
              <a:ext cx="2714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=</a:t>
              </a:r>
            </a:p>
          </p:txBody>
        </p:sp>
        <p:sp>
          <p:nvSpPr>
            <p:cNvPr id="16427" name="Text Box 9"/>
            <p:cNvSpPr txBox="1">
              <a:spLocks noChangeAspect="1" noChangeArrowheads="1"/>
            </p:cNvSpPr>
            <p:nvPr/>
          </p:nvSpPr>
          <p:spPr bwMode="auto">
            <a:xfrm rot="-5400000">
              <a:off x="4427537" y="3043238"/>
              <a:ext cx="2714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=</a:t>
              </a:r>
            </a:p>
          </p:txBody>
        </p:sp>
        <p:grpSp>
          <p:nvGrpSpPr>
            <p:cNvPr id="4" name="Group 47"/>
            <p:cNvGrpSpPr>
              <a:grpSpLocks noChangeAspect="1"/>
            </p:cNvGrpSpPr>
            <p:nvPr/>
          </p:nvGrpSpPr>
          <p:grpSpPr bwMode="auto">
            <a:xfrm>
              <a:off x="4244975" y="3733800"/>
              <a:ext cx="595313" cy="417513"/>
              <a:chOff x="2706" y="2436"/>
              <a:chExt cx="282" cy="198"/>
            </a:xfrm>
          </p:grpSpPr>
          <p:sp>
            <p:nvSpPr>
              <p:cNvPr id="16431" name="Line 34"/>
              <p:cNvSpPr>
                <a:spLocks noChangeAspect="1" noChangeShapeType="1"/>
              </p:cNvSpPr>
              <p:nvPr/>
            </p:nvSpPr>
            <p:spPr bwMode="auto">
              <a:xfrm>
                <a:off x="2862" y="2436"/>
                <a:ext cx="0" cy="1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2" name="Text Box 35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687" y="2472"/>
                <a:ext cx="16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ea typeface="Arial" pitchFamily="-105" charset="0"/>
                    <a:cs typeface="Arial" pitchFamily="-105" charset="0"/>
                  </a:rPr>
                  <a:t>≥</a:t>
                </a:r>
              </a:p>
            </p:txBody>
          </p:sp>
        </p:grpSp>
        <p:sp>
          <p:nvSpPr>
            <p:cNvPr id="16429" name="Line 38"/>
            <p:cNvSpPr>
              <a:spLocks noChangeAspect="1" noChangeShapeType="1"/>
            </p:cNvSpPr>
            <p:nvPr/>
          </p:nvSpPr>
          <p:spPr bwMode="auto">
            <a:xfrm>
              <a:off x="4559300" y="4525963"/>
              <a:ext cx="0" cy="417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0" name="Text Box 39"/>
            <p:cNvSpPr txBox="1">
              <a:spLocks noChangeAspect="1" noChangeArrowheads="1"/>
            </p:cNvSpPr>
            <p:nvPr/>
          </p:nvSpPr>
          <p:spPr bwMode="auto">
            <a:xfrm rot="-5400000">
              <a:off x="4318794" y="4598194"/>
              <a:ext cx="273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ea typeface="Arial" pitchFamily="-105" charset="0"/>
                  <a:cs typeface="Arial" pitchFamily="-105" charset="0"/>
                </a:rPr>
                <a:t>≤</a:t>
              </a:r>
            </a:p>
          </p:txBody>
        </p:sp>
      </p:grpSp>
      <p:sp>
        <p:nvSpPr>
          <p:cNvPr id="16409" name="Text Box 8"/>
          <p:cNvSpPr txBox="1">
            <a:spLocks noChangeArrowheads="1"/>
          </p:cNvSpPr>
          <p:nvPr/>
        </p:nvSpPr>
        <p:spPr bwMode="auto">
          <a:xfrm rot="-5400000">
            <a:off x="3744912" y="2284413"/>
            <a:ext cx="455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Z(z)</a:t>
            </a:r>
          </a:p>
        </p:txBody>
      </p: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571500" y="1358900"/>
            <a:ext cx="8626475" cy="6488113"/>
            <a:chOff x="360" y="856"/>
            <a:chExt cx="5434" cy="4087"/>
          </a:xfrm>
        </p:grpSpPr>
        <p:grpSp>
          <p:nvGrpSpPr>
            <p:cNvPr id="6" name="Group 94"/>
            <p:cNvGrpSpPr>
              <a:grpSpLocks/>
            </p:cNvGrpSpPr>
            <p:nvPr/>
          </p:nvGrpSpPr>
          <p:grpSpPr bwMode="auto">
            <a:xfrm>
              <a:off x="2542" y="856"/>
              <a:ext cx="3252" cy="3464"/>
              <a:chOff x="2542" y="856"/>
              <a:chExt cx="3252" cy="3464"/>
            </a:xfrm>
          </p:grpSpPr>
          <p:pic>
            <p:nvPicPr>
              <p:cNvPr id="16405" name="Picture 53"/>
              <p:cNvPicPr>
                <a:picLocks noChangeAspect="1" noChangeArrowheads="1"/>
              </p:cNvPicPr>
              <p:nvPr/>
            </p:nvPicPr>
            <p:blipFill>
              <a:blip r:embed="rId2"/>
              <a:srcRect l="16022" t="20319" r="17078" b="5975"/>
              <a:stretch>
                <a:fillRect/>
              </a:stretch>
            </p:blipFill>
            <p:spPr bwMode="auto">
              <a:xfrm>
                <a:off x="4255" y="856"/>
                <a:ext cx="1503" cy="1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10" name="Text Box 25"/>
              <p:cNvSpPr txBox="1">
                <a:spLocks noChangeArrowheads="1"/>
              </p:cNvSpPr>
              <p:nvPr/>
            </p:nvSpPr>
            <p:spPr bwMode="auto">
              <a:xfrm>
                <a:off x="4392" y="1936"/>
                <a:ext cx="4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l-GR" sz="1200" b="1">
                    <a:solidFill>
                      <a:srgbClr val="CC3300"/>
                    </a:solidFill>
                    <a:ea typeface="Arial" pitchFamily="-105" charset="0"/>
                    <a:cs typeface="Arial" pitchFamily="-105" charset="0"/>
                  </a:rPr>
                  <a:t>χ</a:t>
                </a:r>
                <a:r>
                  <a:rPr lang="en-US" sz="1200" b="1" baseline="30000">
                    <a:solidFill>
                      <a:srgbClr val="CC3300"/>
                    </a:solidFill>
                    <a:ea typeface="Arial" pitchFamily="-105" charset="0"/>
                    <a:cs typeface="Arial" pitchFamily="-105" charset="0"/>
                  </a:rPr>
                  <a:t>2</a:t>
                </a:r>
                <a:r>
                  <a:rPr lang="en-US" sz="1200" b="1">
                    <a:solidFill>
                      <a:srgbClr val="CC3300"/>
                    </a:solidFill>
                  </a:rPr>
                  <a:t> –</a:t>
                </a:r>
                <a:r>
                  <a:rPr lang="en-US" sz="1200" b="1">
                    <a:solidFill>
                      <a:srgbClr val="33CC33"/>
                    </a:solidFill>
                  </a:rPr>
                  <a:t> </a:t>
                </a:r>
                <a:r>
                  <a:rPr lang="en-US" sz="1200" b="1">
                    <a:solidFill>
                      <a:srgbClr val="CC3300"/>
                    </a:solidFill>
                  </a:rPr>
                  <a:t>JS</a:t>
                </a:r>
                <a:br>
                  <a:rPr lang="en-US" sz="1200" b="1">
                    <a:solidFill>
                      <a:srgbClr val="CC3300"/>
                    </a:solidFill>
                  </a:rPr>
                </a:br>
                <a:r>
                  <a:rPr lang="en-US" sz="1200" b="1">
                    <a:solidFill>
                      <a:srgbClr val="CC3300"/>
                    </a:solidFill>
                  </a:rPr>
                  <a:t>(red)</a:t>
                </a:r>
                <a:r>
                  <a:rPr lang="en-US" sz="1200" b="1">
                    <a:solidFill>
                      <a:schemeClr val="accent2"/>
                    </a:solidFill>
                  </a:rPr>
                  <a:t> </a:t>
                </a:r>
                <a:endParaRPr lang="en-US" sz="1200" b="1"/>
              </a:p>
            </p:txBody>
          </p:sp>
          <p:sp>
            <p:nvSpPr>
              <p:cNvPr id="16411" name="Text Box 26"/>
              <p:cNvSpPr txBox="1">
                <a:spLocks noChangeArrowheads="1"/>
              </p:cNvSpPr>
              <p:nvPr/>
            </p:nvSpPr>
            <p:spPr bwMode="auto">
              <a:xfrm>
                <a:off x="4618" y="889"/>
                <a:ext cx="11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Difference in Z functions </a:t>
                </a:r>
              </a:p>
            </p:txBody>
          </p:sp>
          <p:sp>
            <p:nvSpPr>
              <p:cNvPr id="16412" name="Text Box 27"/>
              <p:cNvSpPr txBox="1">
                <a:spLocks noChangeArrowheads="1"/>
              </p:cNvSpPr>
              <p:nvPr/>
            </p:nvSpPr>
            <p:spPr bwMode="auto">
              <a:xfrm>
                <a:off x="4996" y="2371"/>
                <a:ext cx="1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i="1"/>
                  <a:t>z</a:t>
                </a:r>
              </a:p>
            </p:txBody>
          </p:sp>
          <p:sp>
            <p:nvSpPr>
              <p:cNvPr id="16414" name="Text Box 56"/>
              <p:cNvSpPr txBox="1">
                <a:spLocks noChangeArrowheads="1"/>
              </p:cNvSpPr>
              <p:nvPr/>
            </p:nvSpPr>
            <p:spPr bwMode="auto">
              <a:xfrm>
                <a:off x="4365" y="964"/>
                <a:ext cx="42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l-GR" sz="1200" b="1">
                    <a:solidFill>
                      <a:schemeClr val="accent2"/>
                    </a:solidFill>
                    <a:ea typeface="Arial" pitchFamily="-105" charset="0"/>
                    <a:cs typeface="Arial" pitchFamily="-105" charset="0"/>
                  </a:rPr>
                  <a:t>χ</a:t>
                </a:r>
                <a:r>
                  <a:rPr lang="en-US" sz="1200" b="1" baseline="30000">
                    <a:solidFill>
                      <a:schemeClr val="accent2"/>
                    </a:solidFill>
                    <a:ea typeface="Arial" pitchFamily="-105" charset="0"/>
                    <a:cs typeface="Arial" pitchFamily="-105" charset="0"/>
                  </a:rPr>
                  <a:t>2</a:t>
                </a:r>
                <a:r>
                  <a:rPr lang="en-US" sz="1200" b="1">
                    <a:solidFill>
                      <a:schemeClr val="accent2"/>
                    </a:solidFill>
                  </a:rPr>
                  <a:t> - H</a:t>
                </a:r>
                <a:r>
                  <a:rPr lang="en-US" sz="1200" b="1" baseline="-25000">
                    <a:solidFill>
                      <a:schemeClr val="accent2"/>
                    </a:solidFill>
                  </a:rPr>
                  <a:t>s</a:t>
                </a:r>
                <a:r>
                  <a:rPr lang="en-US" sz="1200" b="1" baseline="30000">
                    <a:solidFill>
                      <a:schemeClr val="accent2"/>
                    </a:solidFill>
                  </a:rPr>
                  <a:t>2</a:t>
                </a:r>
                <a:br>
                  <a:rPr lang="en-US" sz="1200" b="1" baseline="30000">
                    <a:solidFill>
                      <a:schemeClr val="accent2"/>
                    </a:solidFill>
                  </a:rPr>
                </a:br>
                <a:r>
                  <a:rPr lang="en-US" sz="1200" b="1">
                    <a:solidFill>
                      <a:schemeClr val="accent2"/>
                    </a:solidFill>
                  </a:rPr>
                  <a:t>(blue)</a:t>
                </a:r>
                <a:endParaRPr lang="en-US" sz="1200" b="1"/>
              </a:p>
            </p:txBody>
          </p:sp>
          <p:sp>
            <p:nvSpPr>
              <p:cNvPr id="16415" name="Text Box 57"/>
              <p:cNvSpPr txBox="1">
                <a:spLocks noChangeArrowheads="1"/>
              </p:cNvSpPr>
              <p:nvPr/>
            </p:nvSpPr>
            <p:spPr bwMode="auto">
              <a:xfrm>
                <a:off x="4368" y="1414"/>
                <a:ext cx="4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/>
                  <a:t>JS - H</a:t>
                </a:r>
                <a:r>
                  <a:rPr lang="en-US" sz="1200" b="1" baseline="-25000"/>
                  <a:t>s</a:t>
                </a:r>
                <a:r>
                  <a:rPr lang="en-US" sz="1200" b="1" baseline="30000"/>
                  <a:t>2 </a:t>
                </a:r>
                <a:br>
                  <a:rPr lang="en-US" sz="1200" b="1" baseline="30000"/>
                </a:br>
                <a:r>
                  <a:rPr lang="en-US" sz="1200" b="1"/>
                  <a:t>(black)</a:t>
                </a:r>
              </a:p>
            </p:txBody>
          </p:sp>
          <p:sp>
            <p:nvSpPr>
              <p:cNvPr id="16413" name="Text Box 28"/>
              <p:cNvSpPr txBox="1">
                <a:spLocks noChangeArrowheads="1"/>
              </p:cNvSpPr>
              <p:nvPr/>
            </p:nvSpPr>
            <p:spPr bwMode="auto">
              <a:xfrm rot="-5400000">
                <a:off x="3966" y="1435"/>
                <a:ext cx="47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(Z</a:t>
                </a:r>
                <a:r>
                  <a:rPr lang="en-US" sz="1200" baseline="-25000"/>
                  <a:t>1</a:t>
                </a:r>
                <a:r>
                  <a:rPr lang="en-US" sz="1200"/>
                  <a:t> – Z</a:t>
                </a:r>
                <a:r>
                  <a:rPr lang="en-US" sz="1200" baseline="-25000"/>
                  <a:t>2</a:t>
                </a:r>
                <a:r>
                  <a:rPr lang="en-US" sz="1200"/>
                  <a:t>)</a:t>
                </a:r>
                <a:endParaRPr lang="en-US" sz="1000"/>
              </a:p>
            </p:txBody>
          </p:sp>
          <p:pic>
            <p:nvPicPr>
              <p:cNvPr id="16406" name="Picture 52"/>
              <p:cNvPicPr>
                <a:picLocks noChangeAspect="1" noChangeArrowheads="1"/>
              </p:cNvPicPr>
              <p:nvPr/>
            </p:nvPicPr>
            <p:blipFill>
              <a:blip r:embed="rId3"/>
              <a:srcRect l="17430" t="20319" r="17078" b="5975"/>
              <a:stretch>
                <a:fillRect/>
              </a:stretch>
            </p:blipFill>
            <p:spPr bwMode="auto">
              <a:xfrm>
                <a:off x="2542" y="857"/>
                <a:ext cx="1537" cy="1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07" name="Text Box 6"/>
              <p:cNvSpPr txBox="1">
                <a:spLocks noChangeArrowheads="1"/>
              </p:cNvSpPr>
              <p:nvPr/>
            </p:nvSpPr>
            <p:spPr bwMode="auto">
              <a:xfrm>
                <a:off x="3106" y="923"/>
                <a:ext cx="6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Z functions </a:t>
                </a:r>
                <a:endParaRPr lang="en-US" sz="12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408" name="Text Box 7"/>
              <p:cNvSpPr txBox="1">
                <a:spLocks noChangeArrowheads="1"/>
              </p:cNvSpPr>
              <p:nvPr/>
            </p:nvSpPr>
            <p:spPr bwMode="auto">
              <a:xfrm>
                <a:off x="3278" y="2367"/>
                <a:ext cx="15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i="1"/>
                  <a:t>z</a:t>
                </a:r>
              </a:p>
            </p:txBody>
          </p:sp>
          <p:sp>
            <p:nvSpPr>
              <p:cNvPr id="16416" name="Text Box 58"/>
              <p:cNvSpPr txBox="1">
                <a:spLocks noChangeArrowheads="1"/>
              </p:cNvSpPr>
              <p:nvPr/>
            </p:nvSpPr>
            <p:spPr bwMode="auto">
              <a:xfrm>
                <a:off x="2725" y="1872"/>
                <a:ext cx="37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solidFill>
                      <a:schemeClr val="accent2"/>
                    </a:solidFill>
                  </a:rPr>
                  <a:t>H</a:t>
                </a:r>
                <a:r>
                  <a:rPr lang="en-US" sz="1200" b="1" baseline="-25000">
                    <a:solidFill>
                      <a:schemeClr val="accent2"/>
                    </a:solidFill>
                  </a:rPr>
                  <a:t>s</a:t>
                </a:r>
                <a:r>
                  <a:rPr lang="en-US" sz="1200" b="1" baseline="30000">
                    <a:solidFill>
                      <a:schemeClr val="accent2"/>
                    </a:solidFill>
                  </a:rPr>
                  <a:t>2</a:t>
                </a:r>
                <a:br>
                  <a:rPr lang="en-US" sz="1200" b="1" baseline="30000">
                    <a:solidFill>
                      <a:schemeClr val="accent2"/>
                    </a:solidFill>
                  </a:rPr>
                </a:br>
                <a:r>
                  <a:rPr lang="en-US" sz="1200" b="1">
                    <a:solidFill>
                      <a:schemeClr val="accent2"/>
                    </a:solidFill>
                  </a:rPr>
                  <a:t>(blue)</a:t>
                </a:r>
              </a:p>
            </p:txBody>
          </p:sp>
          <p:sp>
            <p:nvSpPr>
              <p:cNvPr id="16417" name="Text Box 59"/>
              <p:cNvSpPr txBox="1">
                <a:spLocks noChangeArrowheads="1"/>
              </p:cNvSpPr>
              <p:nvPr/>
            </p:nvSpPr>
            <p:spPr bwMode="auto">
              <a:xfrm>
                <a:off x="2999" y="1628"/>
                <a:ext cx="38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solidFill>
                      <a:srgbClr val="CC3300"/>
                    </a:solidFill>
                  </a:rPr>
                  <a:t>JS</a:t>
                </a:r>
                <a:br>
                  <a:rPr lang="en-US" sz="1200" b="1">
                    <a:solidFill>
                      <a:srgbClr val="CC3300"/>
                    </a:solidFill>
                  </a:rPr>
                </a:br>
                <a:r>
                  <a:rPr lang="en-US" sz="1200" b="1">
                    <a:solidFill>
                      <a:srgbClr val="CC3300"/>
                    </a:solidFill>
                  </a:rPr>
                  <a:t>(red)</a:t>
                </a:r>
                <a:endParaRPr lang="en-US" sz="12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418" name="Text Box 60"/>
              <p:cNvSpPr txBox="1">
                <a:spLocks noChangeArrowheads="1"/>
              </p:cNvSpPr>
              <p:nvPr/>
            </p:nvSpPr>
            <p:spPr bwMode="auto">
              <a:xfrm>
                <a:off x="2840" y="1221"/>
                <a:ext cx="44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l-GR" sz="1200">
                    <a:solidFill>
                      <a:srgbClr val="33CC33"/>
                    </a:solidFill>
                    <a:ea typeface="Arial" pitchFamily="-105" charset="0"/>
                    <a:cs typeface="Arial" pitchFamily="-105" charset="0"/>
                  </a:rPr>
                  <a:t>χ</a:t>
                </a:r>
                <a:r>
                  <a:rPr lang="en-US" sz="1200" baseline="30000">
                    <a:solidFill>
                      <a:srgbClr val="33CC33"/>
                    </a:solidFill>
                    <a:ea typeface="Arial" pitchFamily="-105" charset="0"/>
                    <a:cs typeface="Arial" pitchFamily="-105" charset="0"/>
                  </a:rPr>
                  <a:t>2</a:t>
                </a:r>
                <a:r>
                  <a:rPr lang="en-US" sz="1200">
                    <a:solidFill>
                      <a:srgbClr val="33CC33"/>
                    </a:solidFill>
                    <a:ea typeface="Arial" pitchFamily="-105" charset="0"/>
                    <a:cs typeface="Arial" pitchFamily="-105" charset="0"/>
                  </a:rPr>
                  <a:t> </a:t>
                </a:r>
                <a:br>
                  <a:rPr lang="en-US" sz="1200">
                    <a:solidFill>
                      <a:srgbClr val="33CC33"/>
                    </a:solidFill>
                    <a:ea typeface="Arial" pitchFamily="-105" charset="0"/>
                    <a:cs typeface="Arial" pitchFamily="-105" charset="0"/>
                  </a:rPr>
                </a:br>
                <a:r>
                  <a:rPr lang="en-US" sz="1200" b="1">
                    <a:solidFill>
                      <a:srgbClr val="33CC33"/>
                    </a:solidFill>
                  </a:rPr>
                  <a:t>(green)</a:t>
                </a:r>
                <a:endParaRPr lang="en-US" sz="1200" b="1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16440" name="Picture 54"/>
              <p:cNvPicPr>
                <a:picLocks noChangeAspect="1" noChangeArrowheads="1"/>
              </p:cNvPicPr>
              <p:nvPr/>
            </p:nvPicPr>
            <p:blipFill>
              <a:blip r:embed="rId4"/>
              <a:srcRect l="17078" t="20120" r="17078" b="6175"/>
              <a:stretch>
                <a:fillRect/>
              </a:stretch>
            </p:blipFill>
            <p:spPr bwMode="auto">
              <a:xfrm>
                <a:off x="4230" y="2648"/>
                <a:ext cx="1530" cy="1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42" name="Text Box 40"/>
              <p:cNvSpPr txBox="1">
                <a:spLocks noChangeArrowheads="1"/>
              </p:cNvSpPr>
              <p:nvPr/>
            </p:nvSpPr>
            <p:spPr bwMode="auto">
              <a:xfrm>
                <a:off x="4956" y="4166"/>
                <a:ext cx="1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i="1"/>
                  <a:t>z</a:t>
                </a:r>
              </a:p>
            </p:txBody>
          </p:sp>
          <p:sp>
            <p:nvSpPr>
              <p:cNvPr id="16443" name="Text Box 38"/>
              <p:cNvSpPr txBox="1">
                <a:spLocks noChangeArrowheads="1"/>
              </p:cNvSpPr>
              <p:nvPr/>
            </p:nvSpPr>
            <p:spPr bwMode="auto">
              <a:xfrm>
                <a:off x="4859" y="2916"/>
                <a:ext cx="66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l-GR" sz="1200" b="1">
                    <a:solidFill>
                      <a:srgbClr val="CC3300"/>
                    </a:solidFill>
                    <a:ea typeface="Arial" pitchFamily="-105" charset="0"/>
                    <a:cs typeface="Arial" pitchFamily="-105" charset="0"/>
                  </a:rPr>
                  <a:t>χ</a:t>
                </a:r>
                <a:r>
                  <a:rPr lang="en-US" sz="1200" b="1" baseline="30000">
                    <a:solidFill>
                      <a:srgbClr val="CC3300"/>
                    </a:solidFill>
                    <a:ea typeface="Arial" pitchFamily="-105" charset="0"/>
                    <a:cs typeface="Arial" pitchFamily="-105" charset="0"/>
                  </a:rPr>
                  <a:t>2</a:t>
                </a:r>
                <a:r>
                  <a:rPr lang="en-US" sz="1200" b="1">
                    <a:solidFill>
                      <a:srgbClr val="CC3300"/>
                    </a:solidFill>
                  </a:rPr>
                  <a:t> /</a:t>
                </a:r>
                <a:r>
                  <a:rPr lang="en-US" sz="1200" b="1">
                    <a:solidFill>
                      <a:srgbClr val="33CC33"/>
                    </a:solidFill>
                  </a:rPr>
                  <a:t> </a:t>
                </a:r>
                <a:r>
                  <a:rPr lang="en-US" sz="1200" b="1">
                    <a:solidFill>
                      <a:srgbClr val="CC3300"/>
                    </a:solidFill>
                  </a:rPr>
                  <a:t>JS (red)</a:t>
                </a:r>
                <a:r>
                  <a:rPr lang="en-US" sz="1200" b="1">
                    <a:solidFill>
                      <a:schemeClr val="accent2"/>
                    </a:solidFill>
                  </a:rPr>
                  <a:t> </a:t>
                </a:r>
                <a:endParaRPr lang="en-US" sz="1200" b="1"/>
              </a:p>
            </p:txBody>
          </p:sp>
          <p:sp>
            <p:nvSpPr>
              <p:cNvPr id="16444" name="Text Box 39"/>
              <p:cNvSpPr txBox="1">
                <a:spLocks noChangeArrowheads="1"/>
              </p:cNvSpPr>
              <p:nvPr/>
            </p:nvSpPr>
            <p:spPr bwMode="auto">
              <a:xfrm>
                <a:off x="4634" y="2690"/>
                <a:ext cx="94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Ratio of Z functions</a:t>
                </a:r>
              </a:p>
            </p:txBody>
          </p:sp>
          <p:sp>
            <p:nvSpPr>
              <p:cNvPr id="16445" name="Text Box 41"/>
              <p:cNvSpPr txBox="1">
                <a:spLocks noChangeArrowheads="1"/>
              </p:cNvSpPr>
              <p:nvPr/>
            </p:nvSpPr>
            <p:spPr bwMode="auto">
              <a:xfrm rot="-5400000">
                <a:off x="3976" y="3295"/>
                <a:ext cx="3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Z</a:t>
                </a:r>
                <a:r>
                  <a:rPr lang="en-US" sz="1200" baseline="-25000"/>
                  <a:t>2</a:t>
                </a:r>
                <a:r>
                  <a:rPr lang="en-US" sz="1200"/>
                  <a:t> / Z</a:t>
                </a:r>
                <a:r>
                  <a:rPr lang="en-US" sz="1200" baseline="-25000"/>
                  <a:t>1</a:t>
                </a:r>
                <a:endParaRPr lang="en-US" sz="1000"/>
              </a:p>
            </p:txBody>
          </p:sp>
          <p:sp>
            <p:nvSpPr>
              <p:cNvPr id="16446" name="Text Box 61"/>
              <p:cNvSpPr txBox="1">
                <a:spLocks noChangeArrowheads="1"/>
              </p:cNvSpPr>
              <p:nvPr/>
            </p:nvSpPr>
            <p:spPr bwMode="auto">
              <a:xfrm>
                <a:off x="4943" y="3124"/>
                <a:ext cx="7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/>
                  <a:t>JS / H</a:t>
                </a:r>
                <a:r>
                  <a:rPr lang="en-US" sz="1200" b="1" baseline="-25000"/>
                  <a:t>s</a:t>
                </a:r>
                <a:r>
                  <a:rPr lang="en-US" sz="1200" b="1" baseline="30000"/>
                  <a:t>2 </a:t>
                </a:r>
                <a:r>
                  <a:rPr lang="en-US" sz="1200" b="1"/>
                  <a:t>(black)</a:t>
                </a:r>
              </a:p>
            </p:txBody>
          </p:sp>
          <p:sp>
            <p:nvSpPr>
              <p:cNvPr id="16447" name="Text Box 62"/>
              <p:cNvSpPr txBox="1">
                <a:spLocks noChangeArrowheads="1"/>
              </p:cNvSpPr>
              <p:nvPr/>
            </p:nvSpPr>
            <p:spPr bwMode="auto">
              <a:xfrm>
                <a:off x="5036" y="3263"/>
                <a:ext cx="7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l-GR" sz="1200" b="1">
                    <a:solidFill>
                      <a:schemeClr val="accent2"/>
                    </a:solidFill>
                    <a:ea typeface="Arial" pitchFamily="-105" charset="0"/>
                    <a:cs typeface="Arial" pitchFamily="-105" charset="0"/>
                  </a:rPr>
                  <a:t>χ</a:t>
                </a:r>
                <a:r>
                  <a:rPr lang="en-US" sz="1200" b="1" baseline="30000">
                    <a:solidFill>
                      <a:schemeClr val="accent2"/>
                    </a:solidFill>
                    <a:ea typeface="Arial" pitchFamily="-105" charset="0"/>
                    <a:cs typeface="Arial" pitchFamily="-105" charset="0"/>
                  </a:rPr>
                  <a:t>2</a:t>
                </a:r>
                <a:r>
                  <a:rPr lang="en-US" sz="1200" b="1">
                    <a:solidFill>
                      <a:schemeClr val="accent2"/>
                    </a:solidFill>
                  </a:rPr>
                  <a:t> / H</a:t>
                </a:r>
                <a:r>
                  <a:rPr lang="en-US" sz="1200" b="1" baseline="-25000">
                    <a:solidFill>
                      <a:schemeClr val="accent2"/>
                    </a:solidFill>
                  </a:rPr>
                  <a:t>s</a:t>
                </a:r>
                <a:r>
                  <a:rPr lang="en-US" sz="1200" b="1" baseline="30000">
                    <a:solidFill>
                      <a:schemeClr val="accent2"/>
                    </a:solidFill>
                  </a:rPr>
                  <a:t>2 </a:t>
                </a:r>
                <a:r>
                  <a:rPr lang="en-US" sz="1200" b="1">
                    <a:solidFill>
                      <a:schemeClr val="accent2"/>
                    </a:solidFill>
                  </a:rPr>
                  <a:t>(blue)</a:t>
                </a:r>
                <a:endParaRPr lang="en-US" sz="1200" b="1"/>
              </a:p>
            </p:txBody>
          </p: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360" y="3152"/>
              <a:ext cx="2034" cy="1791"/>
              <a:chOff x="128" y="1683"/>
              <a:chExt cx="2034" cy="1791"/>
            </a:xfrm>
          </p:grpSpPr>
          <p:sp>
            <p:nvSpPr>
              <p:cNvPr id="16449" name="Rectangle 5"/>
              <p:cNvSpPr>
                <a:spLocks noChangeArrowheads="1"/>
              </p:cNvSpPr>
              <p:nvPr/>
            </p:nvSpPr>
            <p:spPr bwMode="auto">
              <a:xfrm rot="2700189">
                <a:off x="570" y="2064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0" name="Rectangle 7"/>
              <p:cNvSpPr>
                <a:spLocks noChangeArrowheads="1"/>
              </p:cNvSpPr>
              <p:nvPr/>
            </p:nvSpPr>
            <p:spPr bwMode="auto">
              <a:xfrm>
                <a:off x="233" y="2647"/>
                <a:ext cx="1820" cy="82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451" name="Text Box 9"/>
              <p:cNvSpPr txBox="1">
                <a:spLocks noChangeArrowheads="1"/>
              </p:cNvSpPr>
              <p:nvPr/>
            </p:nvSpPr>
            <p:spPr bwMode="auto">
              <a:xfrm>
                <a:off x="128" y="2544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0,0</a:t>
                </a:r>
              </a:p>
            </p:txBody>
          </p:sp>
          <p:grpSp>
            <p:nvGrpSpPr>
              <p:cNvPr id="8" name="Group 35"/>
              <p:cNvGrpSpPr>
                <a:grpSpLocks/>
              </p:cNvGrpSpPr>
              <p:nvPr/>
            </p:nvGrpSpPr>
            <p:grpSpPr bwMode="auto">
              <a:xfrm>
                <a:off x="311" y="1683"/>
                <a:ext cx="1851" cy="1118"/>
                <a:chOff x="311" y="1683"/>
                <a:chExt cx="1851" cy="1118"/>
              </a:xfrm>
            </p:grpSpPr>
            <p:sp>
              <p:nvSpPr>
                <p:cNvPr id="16453" name="Rectangle 15"/>
                <p:cNvSpPr>
                  <a:spLocks noChangeAspect="1" noChangeArrowheads="1"/>
                </p:cNvSpPr>
                <p:nvPr/>
              </p:nvSpPr>
              <p:spPr bwMode="auto">
                <a:xfrm rot="-2747660">
                  <a:off x="1118" y="183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CC3399"/>
                  </a:solidFill>
                  <a:miter lim="800000"/>
                  <a:headEnd/>
                  <a:tailEnd/>
                </a:ln>
              </p:spPr>
              <p:txBody>
                <a:bodyPr vert="eaVert"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54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092" y="2583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CC66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55" name="Line 4"/>
                <p:cNvSpPr>
                  <a:spLocks noChangeShapeType="1"/>
                </p:cNvSpPr>
                <p:nvPr/>
              </p:nvSpPr>
              <p:spPr bwMode="auto">
                <a:xfrm>
                  <a:off x="333" y="2640"/>
                  <a:ext cx="16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56" name="Line 8"/>
                <p:cNvSpPr>
                  <a:spLocks noChangeShapeType="1"/>
                </p:cNvSpPr>
                <p:nvPr/>
              </p:nvSpPr>
              <p:spPr bwMode="auto">
                <a:xfrm>
                  <a:off x="1146" y="1827"/>
                  <a:ext cx="3" cy="810"/>
                </a:xfrm>
                <a:prstGeom prst="line">
                  <a:avLst/>
                </a:prstGeom>
                <a:noFill/>
                <a:ln w="9525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5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913" y="2535"/>
                  <a:ext cx="24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/>
                    <a:t>1,1</a:t>
                  </a:r>
                </a:p>
              </p:txBody>
            </p:sp>
            <p:sp>
              <p:nvSpPr>
                <p:cNvPr id="164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86" y="1683"/>
                  <a:ext cx="24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/>
                    <a:t>1,0</a:t>
                  </a:r>
                </a:p>
              </p:txBody>
            </p:sp>
            <p:sp>
              <p:nvSpPr>
                <p:cNvPr id="16459" name="Text Box 12"/>
                <p:cNvSpPr txBox="1">
                  <a:spLocks noChangeArrowheads="1"/>
                </p:cNvSpPr>
                <p:nvPr/>
              </p:nvSpPr>
              <p:spPr bwMode="auto">
                <a:xfrm rot="2596123">
                  <a:off x="1463" y="2109"/>
                  <a:ext cx="28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>
                      <a:solidFill>
                        <a:srgbClr val="CC3399"/>
                      </a:solidFill>
                    </a:rPr>
                    <a:t>Z(z)</a:t>
                  </a:r>
                </a:p>
              </p:txBody>
            </p:sp>
            <p:sp>
              <p:nvSpPr>
                <p:cNvPr id="16460" name="Text Box 13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046" y="2145"/>
                  <a:ext cx="3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>
                      <a:solidFill>
                        <a:srgbClr val="FF9933"/>
                      </a:solidFill>
                    </a:rPr>
                    <a:t>Q(q)</a:t>
                  </a:r>
                </a:p>
              </p:txBody>
            </p:sp>
            <p:sp>
              <p:nvSpPr>
                <p:cNvPr id="1646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33" y="2405"/>
                  <a:ext cx="1391" cy="234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6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30" y="2243"/>
                  <a:ext cx="1231" cy="39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6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33" y="2035"/>
                  <a:ext cx="1024" cy="60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64" name="Text Box 19"/>
                <p:cNvSpPr txBox="1">
                  <a:spLocks noChangeArrowheads="1"/>
                </p:cNvSpPr>
                <p:nvPr/>
              </p:nvSpPr>
              <p:spPr bwMode="auto">
                <a:xfrm rot="-1429967">
                  <a:off x="365" y="2439"/>
                  <a:ext cx="4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/>
                    <a:t>q=c</a:t>
                  </a:r>
                  <a:r>
                    <a:rPr lang="en-US" sz="1000" baseline="-25000"/>
                    <a:t>1</a:t>
                  </a:r>
                  <a:r>
                    <a:rPr lang="en-US" sz="1000"/>
                    <a:t>, z=c</a:t>
                  </a:r>
                  <a:r>
                    <a:rPr lang="en-US" sz="1000" baseline="-25000"/>
                    <a:t>2</a:t>
                  </a:r>
                </a:p>
              </p:txBody>
            </p:sp>
            <p:sp>
              <p:nvSpPr>
                <p:cNvPr id="16465" name="Text Box 20"/>
                <p:cNvSpPr txBox="1">
                  <a:spLocks noChangeArrowheads="1"/>
                </p:cNvSpPr>
                <p:nvPr/>
              </p:nvSpPr>
              <p:spPr bwMode="auto">
                <a:xfrm rot="-2754121">
                  <a:off x="199" y="2329"/>
                  <a:ext cx="48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/>
                    <a:t>q=1, z=0</a:t>
                  </a:r>
                  <a:endParaRPr lang="en-US" sz="1200" baseline="-25000"/>
                </a:p>
              </p:txBody>
            </p:sp>
            <p:sp>
              <p:nvSpPr>
                <p:cNvPr id="1646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11" y="2607"/>
                  <a:ext cx="48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/>
                    <a:t>q=0, z=1</a:t>
                  </a:r>
                </a:p>
              </p:txBody>
            </p:sp>
            <p:sp>
              <p:nvSpPr>
                <p:cNvPr id="16467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1827"/>
                  <a:ext cx="807" cy="807"/>
                </a:xfrm>
                <a:prstGeom prst="line">
                  <a:avLst/>
                </a:prstGeom>
                <a:noFill/>
                <a:ln w="9525">
                  <a:solidFill>
                    <a:srgbClr val="CC3399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68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900" y="2070"/>
                  <a:ext cx="570" cy="570"/>
                </a:xfrm>
                <a:prstGeom prst="line">
                  <a:avLst/>
                </a:prstGeom>
                <a:noFill/>
                <a:ln w="9525">
                  <a:solidFill>
                    <a:srgbClr val="CC3399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69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693" y="2283"/>
                  <a:ext cx="354" cy="354"/>
                </a:xfrm>
                <a:prstGeom prst="line">
                  <a:avLst/>
                </a:prstGeom>
                <a:noFill/>
                <a:ln w="9525">
                  <a:solidFill>
                    <a:srgbClr val="CC3399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70" name="Line 27"/>
                <p:cNvSpPr>
                  <a:spLocks noChangeShapeType="1"/>
                </p:cNvSpPr>
                <p:nvPr/>
              </p:nvSpPr>
              <p:spPr bwMode="auto">
                <a:xfrm>
                  <a:off x="1539" y="2217"/>
                  <a:ext cx="0" cy="420"/>
                </a:xfrm>
                <a:prstGeom prst="line">
                  <a:avLst/>
                </a:prstGeom>
                <a:noFill/>
                <a:ln w="9525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71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846" y="2127"/>
                  <a:ext cx="0" cy="513"/>
                </a:xfrm>
                <a:prstGeom prst="line">
                  <a:avLst/>
                </a:prstGeom>
                <a:noFill/>
                <a:ln w="9525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72" name="Text Box 29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062" y="2482"/>
                  <a:ext cx="25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>
                      <a:solidFill>
                        <a:srgbClr val="FF9933"/>
                      </a:solidFill>
                    </a:rPr>
                    <a:t>p=1</a:t>
                  </a:r>
                </a:p>
              </p:txBody>
            </p:sp>
            <p:sp>
              <p:nvSpPr>
                <p:cNvPr id="16473" name="Text Box 3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423" y="2460"/>
                  <a:ext cx="317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>
                      <a:solidFill>
                        <a:srgbClr val="FF9933"/>
                      </a:solidFill>
                    </a:rPr>
                    <a:t>p=1.5</a:t>
                  </a:r>
                </a:p>
              </p:txBody>
            </p:sp>
            <p:sp>
              <p:nvSpPr>
                <p:cNvPr id="16474" name="Text Box 3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717" y="2555"/>
                  <a:ext cx="339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>
                      <a:solidFill>
                        <a:srgbClr val="FF9933"/>
                      </a:solidFill>
                    </a:rPr>
                    <a:t>p= 0.6</a:t>
                  </a:r>
                </a:p>
              </p:txBody>
            </p:sp>
            <p:sp>
              <p:nvSpPr>
                <p:cNvPr id="16475" name="Text Box 32"/>
                <p:cNvSpPr txBox="1">
                  <a:spLocks noChangeArrowheads="1"/>
                </p:cNvSpPr>
                <p:nvPr/>
              </p:nvSpPr>
              <p:spPr bwMode="auto">
                <a:xfrm rot="2662213">
                  <a:off x="1127" y="1790"/>
                  <a:ext cx="25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>
                      <a:solidFill>
                        <a:srgbClr val="CC3399"/>
                      </a:solidFill>
                    </a:rPr>
                    <a:t>u=1</a:t>
                  </a:r>
                </a:p>
              </p:txBody>
            </p:sp>
            <p:sp>
              <p:nvSpPr>
                <p:cNvPr id="16476" name="Text Box 33"/>
                <p:cNvSpPr txBox="1">
                  <a:spLocks noChangeArrowheads="1"/>
                </p:cNvSpPr>
                <p:nvPr/>
              </p:nvSpPr>
              <p:spPr bwMode="auto">
                <a:xfrm rot="2662213">
                  <a:off x="875" y="2029"/>
                  <a:ext cx="27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>
                      <a:solidFill>
                        <a:srgbClr val="CC3399"/>
                      </a:solidFill>
                    </a:rPr>
                    <a:t>u=.7</a:t>
                  </a:r>
                </a:p>
              </p:txBody>
            </p:sp>
            <p:sp>
              <p:nvSpPr>
                <p:cNvPr id="16477" name="Text Box 34"/>
                <p:cNvSpPr txBox="1">
                  <a:spLocks noChangeArrowheads="1"/>
                </p:cNvSpPr>
                <p:nvPr/>
              </p:nvSpPr>
              <p:spPr bwMode="auto">
                <a:xfrm rot="2662213">
                  <a:off x="556" y="2180"/>
                  <a:ext cx="339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>
                      <a:solidFill>
                        <a:srgbClr val="CC3399"/>
                      </a:solidFill>
                    </a:rPr>
                    <a:t>u= 0.4</a:t>
                  </a:r>
                </a:p>
              </p:txBody>
            </p:sp>
          </p:grpSp>
        </p:grp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263" y="2463800"/>
            <a:ext cx="2632075" cy="482600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1663" y="1804988"/>
            <a:ext cx="406400" cy="457200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313" y="1776413"/>
            <a:ext cx="533400" cy="533400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11500" y="2454275"/>
            <a:ext cx="438150" cy="490538"/>
          </a:xfrm>
          <a:prstGeom prst="rect">
            <a:avLst/>
          </a:prstGeom>
          <a:noFill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46338" y="3278188"/>
            <a:ext cx="457200" cy="457200"/>
          </a:xfrm>
          <a:prstGeom prst="rect">
            <a:avLst/>
          </a:prstGeom>
          <a:noFill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03563" y="3259138"/>
            <a:ext cx="381000" cy="457200"/>
          </a:xfrm>
          <a:prstGeom prst="rect">
            <a:avLst/>
          </a:prstGeom>
          <a:noFill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52688" y="4033838"/>
            <a:ext cx="609600" cy="533400"/>
          </a:xfrm>
          <a:prstGeom prst="rect">
            <a:avLst/>
          </a:prstGeom>
          <a:noFill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03563" y="4043363"/>
            <a:ext cx="482600" cy="457200"/>
          </a:xfrm>
          <a:prstGeom prst="rect">
            <a:avLst/>
          </a:prstGeom>
          <a:noFill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09788" y="3740150"/>
            <a:ext cx="557212" cy="236538"/>
          </a:xfrm>
          <a:prstGeom prst="rect">
            <a:avLst/>
          </a:prstGeom>
          <a:noFill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54288" y="1435100"/>
            <a:ext cx="317500" cy="298450"/>
          </a:xfrm>
          <a:prstGeom prst="rect">
            <a:avLst/>
          </a:prstGeom>
          <a:noFill/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38488" y="1184275"/>
            <a:ext cx="430212" cy="596900"/>
          </a:xfrm>
          <a:prstGeom prst="rect">
            <a:avLst/>
          </a:prstGeom>
          <a:noFill/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79775" y="3732213"/>
            <a:ext cx="557213" cy="236537"/>
          </a:xfrm>
          <a:prstGeom prst="rect">
            <a:avLst/>
          </a:prstGeom>
          <a:noFill/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31788" y="2978150"/>
            <a:ext cx="1287462" cy="539750"/>
          </a:xfrm>
          <a:prstGeom prst="rect">
            <a:avLst/>
          </a:prstGeom>
          <a:noFill/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9563" y="3514725"/>
            <a:ext cx="1392237" cy="568325"/>
          </a:xfrm>
          <a:prstGeom prst="rect">
            <a:avLst/>
          </a:prstGeom>
          <a:noFill/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47650" y="1828800"/>
            <a:ext cx="1897063" cy="560388"/>
          </a:xfrm>
          <a:prstGeom prst="rect">
            <a:avLst/>
          </a:prstGeom>
          <a:noFill/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24225" y="2930525"/>
            <a:ext cx="254000" cy="287338"/>
          </a:xfrm>
          <a:prstGeom prst="rect">
            <a:avLst/>
          </a:prstGeom>
          <a:noFill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371725" y="2968625"/>
            <a:ext cx="252413" cy="287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Insight into what distances do differently</a:t>
            </a:r>
          </a:p>
          <a:p>
            <a:r>
              <a:rPr lang="en-US" sz="2400"/>
              <a:t>What’s new / novel?</a:t>
            </a:r>
          </a:p>
          <a:p>
            <a:pPr lvl="1"/>
            <a:r>
              <a:rPr lang="en-US" sz="2000"/>
              <a:t>Geometric analysis, pictures!</a:t>
            </a:r>
          </a:p>
          <a:p>
            <a:pPr lvl="1"/>
            <a:r>
              <a:rPr lang="en-US" sz="2000"/>
              <a:t>Ratio monotonicity, difference analysis</a:t>
            </a:r>
          </a:p>
          <a:p>
            <a:pPr lvl="1"/>
            <a:r>
              <a:rPr lang="en-US" sz="2000"/>
              <a:t>Algebraic limits probably known, but references hard to chase</a:t>
            </a:r>
          </a:p>
          <a:p>
            <a:r>
              <a:rPr lang="en-US" sz="2400"/>
              <a:t>Future</a:t>
            </a:r>
          </a:p>
          <a:p>
            <a:pPr lvl="1"/>
            <a:r>
              <a:rPr lang="en-US" sz="2000"/>
              <a:t>Clustering case study on real data</a:t>
            </a:r>
          </a:p>
          <a:p>
            <a:pPr lvl="1"/>
            <a:r>
              <a:rPr lang="en-US" sz="2000"/>
              <a:t>Hellinger square-root projection study</a:t>
            </a:r>
          </a:p>
          <a:p>
            <a:pPr lvl="1"/>
            <a:r>
              <a:rPr lang="en-US" sz="2000"/>
              <a:t>Other families of distances</a:t>
            </a:r>
          </a:p>
          <a:p>
            <a:pPr lvl="2"/>
            <a:r>
              <a:rPr lang="en-US" sz="1600"/>
              <a:t>Compound distances, Earth Mover’s</a:t>
            </a:r>
          </a:p>
          <a:p>
            <a:pPr lvl="2"/>
            <a:r>
              <a:rPr lang="en-US" sz="1600"/>
              <a:t>Partition/cluster metrics</a:t>
            </a:r>
          </a:p>
          <a:p>
            <a:pPr lvl="1"/>
            <a:r>
              <a:rPr lang="en-US" sz="2000"/>
              <a:t>Affect of norms other than 1-norm (triangle inequality)?</a:t>
            </a:r>
          </a:p>
          <a:p>
            <a:pPr lvl="1"/>
            <a:r>
              <a:rPr lang="en-US" sz="2000"/>
              <a:t>SNL needs program in understanding effects of text-analysis pipeline knobs.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1"/>
          <p:cNvPicPr>
            <a:picLocks noChangeAspect="1" noChangeArrowheads="1"/>
          </p:cNvPicPr>
          <p:nvPr/>
        </p:nvPicPr>
        <p:blipFill>
          <a:blip r:embed="rId2"/>
          <a:srcRect l="15942" t="18166" r="15459" b="6349"/>
          <a:stretch>
            <a:fillRect/>
          </a:stretch>
        </p:blipFill>
        <p:spPr bwMode="auto">
          <a:xfrm>
            <a:off x="5038725" y="2695575"/>
            <a:ext cx="40576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spect="1" noChangeArrowheads="1"/>
          </p:cNvSpPr>
          <p:nvPr/>
        </p:nvSpPr>
        <p:spPr bwMode="auto">
          <a:xfrm>
            <a:off x="5378450" y="2795588"/>
            <a:ext cx="2859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00CC00"/>
                </a:solidFill>
              </a:rPr>
              <a:t>Chi</a:t>
            </a:r>
            <a:r>
              <a:rPr lang="en-US" sz="1000" baseline="30000">
                <a:solidFill>
                  <a:srgbClr val="00CC00"/>
                </a:solidFill>
              </a:rPr>
              <a:t>2</a:t>
            </a:r>
            <a:r>
              <a:rPr lang="en-US" sz="1000" baseline="-25000">
                <a:solidFill>
                  <a:srgbClr val="00CC00"/>
                </a:solidFill>
              </a:rPr>
              <a:t>s</a:t>
            </a:r>
            <a:r>
              <a:rPr lang="en-US" sz="1000" baseline="30000">
                <a:solidFill>
                  <a:srgbClr val="00CC00"/>
                </a:solidFill>
              </a:rPr>
              <a:t> </a:t>
            </a:r>
            <a:r>
              <a:rPr lang="en-US" sz="1000">
                <a:solidFill>
                  <a:srgbClr val="00CC00"/>
                </a:solidFill>
              </a:rPr>
              <a:t>(green)</a:t>
            </a:r>
            <a:r>
              <a:rPr lang="en-US" sz="1000"/>
              <a:t> </a:t>
            </a:r>
            <a:r>
              <a:rPr lang="en-US" sz="1000">
                <a:ea typeface="Arial" pitchFamily="-105" charset="0"/>
                <a:cs typeface="Arial" pitchFamily="-105" charset="0"/>
              </a:rPr>
              <a:t>≥</a:t>
            </a:r>
            <a:r>
              <a:rPr lang="en-US" sz="1000"/>
              <a:t> </a:t>
            </a:r>
            <a:r>
              <a:rPr lang="en-US" sz="1000">
                <a:solidFill>
                  <a:srgbClr val="FF0066"/>
                </a:solidFill>
              </a:rPr>
              <a:t>JS</a:t>
            </a:r>
            <a:r>
              <a:rPr lang="en-US" sz="1000" baseline="-25000">
                <a:solidFill>
                  <a:srgbClr val="FF0066"/>
                </a:solidFill>
              </a:rPr>
              <a:t>s</a:t>
            </a:r>
            <a:r>
              <a:rPr lang="en-US" sz="1000">
                <a:solidFill>
                  <a:srgbClr val="FF0066"/>
                </a:solidFill>
              </a:rPr>
              <a:t>(red)</a:t>
            </a:r>
            <a:r>
              <a:rPr lang="en-US" sz="1000"/>
              <a:t> vs. </a:t>
            </a:r>
            <a:r>
              <a:rPr lang="en-US" sz="1000" i="1"/>
              <a:t>(x-y)</a:t>
            </a:r>
            <a:r>
              <a:rPr lang="en-US" sz="1000"/>
              <a:t> for </a:t>
            </a:r>
            <a:r>
              <a:rPr lang="en-US" sz="1000" i="1"/>
              <a:t>(x+y)=c</a:t>
            </a:r>
            <a:br>
              <a:rPr lang="en-US" sz="1000" i="1"/>
            </a:br>
            <a:r>
              <a:rPr lang="en-US" sz="1000">
                <a:solidFill>
                  <a:schemeClr val="accent2"/>
                </a:solidFill>
              </a:rPr>
              <a:t>Chi</a:t>
            </a:r>
            <a:r>
              <a:rPr lang="en-US" sz="1000" baseline="30000">
                <a:solidFill>
                  <a:schemeClr val="accent2"/>
                </a:solidFill>
              </a:rPr>
              <a:t>2</a:t>
            </a:r>
            <a:r>
              <a:rPr lang="en-US" sz="1000" baseline="-25000">
                <a:solidFill>
                  <a:schemeClr val="accent2"/>
                </a:solidFill>
              </a:rPr>
              <a:t>s</a:t>
            </a:r>
            <a:r>
              <a:rPr lang="en-US" sz="1000" baseline="30000">
                <a:solidFill>
                  <a:schemeClr val="accent2"/>
                </a:solidFill>
              </a:rPr>
              <a:t> </a:t>
            </a:r>
            <a:r>
              <a:rPr lang="en-US" sz="1000">
                <a:solidFill>
                  <a:schemeClr val="accent2"/>
                </a:solidFill>
              </a:rPr>
              <a:t>(blue)</a:t>
            </a:r>
            <a:r>
              <a:rPr lang="en-US" sz="1000"/>
              <a:t> </a:t>
            </a:r>
            <a:r>
              <a:rPr lang="en-US" sz="1000">
                <a:ea typeface="Arial" pitchFamily="-105" charset="0"/>
                <a:cs typeface="Arial" pitchFamily="-105" charset="0"/>
              </a:rPr>
              <a:t>≥</a:t>
            </a:r>
            <a:r>
              <a:rPr lang="en-US" sz="1000"/>
              <a:t> </a:t>
            </a:r>
            <a:r>
              <a:rPr lang="en-US" sz="1000">
                <a:solidFill>
                  <a:schemeClr val="accent2"/>
                </a:solidFill>
              </a:rPr>
              <a:t>JS</a:t>
            </a:r>
            <a:r>
              <a:rPr lang="en-US" sz="1000" baseline="-25000">
                <a:solidFill>
                  <a:schemeClr val="accent2"/>
                </a:solidFill>
              </a:rPr>
              <a:t>s</a:t>
            </a:r>
            <a:r>
              <a:rPr lang="en-US" sz="1000">
                <a:solidFill>
                  <a:schemeClr val="accent2"/>
                </a:solidFill>
              </a:rPr>
              <a:t>(blue)</a:t>
            </a:r>
            <a:r>
              <a:rPr lang="en-US" sz="1000"/>
              <a:t> vs. </a:t>
            </a:r>
            <a:r>
              <a:rPr lang="en-US" sz="1000" i="1"/>
              <a:t>(x-y)</a:t>
            </a:r>
            <a:r>
              <a:rPr lang="en-US" sz="1000"/>
              <a:t> for </a:t>
            </a:r>
            <a:r>
              <a:rPr lang="en-US" sz="1000" i="1"/>
              <a:t>x=1</a:t>
            </a:r>
            <a:r>
              <a:rPr lang="en-US" sz="1000"/>
              <a:t> or </a:t>
            </a:r>
            <a:r>
              <a:rPr lang="en-US" sz="1000" i="1"/>
              <a:t>y=0</a:t>
            </a:r>
            <a:endParaRPr lang="el-GR" sz="1000" i="1"/>
          </a:p>
        </p:txBody>
      </p:sp>
      <p:sp>
        <p:nvSpPr>
          <p:cNvPr id="27652" name="Text Box 7"/>
          <p:cNvSpPr txBox="1">
            <a:spLocks noChangeAspect="1" noChangeArrowheads="1"/>
          </p:cNvSpPr>
          <p:nvPr/>
        </p:nvSpPr>
        <p:spPr bwMode="auto">
          <a:xfrm rot="-2689591">
            <a:off x="6151563" y="4224338"/>
            <a:ext cx="2420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>
                <a:solidFill>
                  <a:schemeClr val="accent2"/>
                </a:solidFill>
              </a:rPr>
              <a:t>y=0</a:t>
            </a:r>
            <a:r>
              <a:rPr lang="en-US" sz="1000">
                <a:solidFill>
                  <a:schemeClr val="accent2"/>
                </a:solidFill>
              </a:rPr>
              <a:t> (blue) </a:t>
            </a:r>
            <a:r>
              <a:rPr lang="en-US" sz="1000">
                <a:solidFill>
                  <a:schemeClr val="accent2"/>
                </a:solidFill>
                <a:ea typeface="Arial" pitchFamily="-105" charset="0"/>
                <a:cs typeface="Arial" pitchFamily="-105" charset="0"/>
              </a:rPr>
              <a:t>→</a:t>
            </a:r>
            <a:r>
              <a:rPr lang="en-US" sz="1000" i="1">
                <a:solidFill>
                  <a:schemeClr val="accent2"/>
                </a:solidFill>
              </a:rPr>
              <a:t>JS</a:t>
            </a:r>
            <a:r>
              <a:rPr lang="en-US" sz="1000" i="1" baseline="-25000">
                <a:solidFill>
                  <a:schemeClr val="accent2"/>
                </a:solidFill>
              </a:rPr>
              <a:t>s </a:t>
            </a:r>
            <a:r>
              <a:rPr lang="en-US" sz="1000" i="1">
                <a:solidFill>
                  <a:schemeClr val="accent2"/>
                </a:solidFill>
              </a:rPr>
              <a:t>= Chi</a:t>
            </a:r>
            <a:r>
              <a:rPr lang="en-US" sz="1000" i="1" baseline="30000">
                <a:solidFill>
                  <a:schemeClr val="accent2"/>
                </a:solidFill>
              </a:rPr>
              <a:t>2</a:t>
            </a:r>
            <a:r>
              <a:rPr lang="en-US" sz="1000" i="1" baseline="-25000">
                <a:solidFill>
                  <a:schemeClr val="accent2"/>
                </a:solidFill>
              </a:rPr>
              <a:t>s </a:t>
            </a:r>
            <a:r>
              <a:rPr lang="en-US" sz="1000" i="1">
                <a:solidFill>
                  <a:schemeClr val="accent2"/>
                </a:solidFill>
              </a:rPr>
              <a:t>= Euclidean = x</a:t>
            </a:r>
            <a:endParaRPr lang="en-US" sz="1000">
              <a:solidFill>
                <a:schemeClr val="accent2"/>
              </a:solidFill>
            </a:endParaRPr>
          </a:p>
        </p:txBody>
      </p:sp>
      <p:sp>
        <p:nvSpPr>
          <p:cNvPr id="27653" name="Text Box 9"/>
          <p:cNvSpPr txBox="1">
            <a:spLocks noChangeAspect="1" noChangeArrowheads="1"/>
          </p:cNvSpPr>
          <p:nvPr/>
        </p:nvSpPr>
        <p:spPr bwMode="auto">
          <a:xfrm rot="-3148773">
            <a:off x="5610226" y="5986462"/>
            <a:ext cx="63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x+y=1/4</a:t>
            </a:r>
          </a:p>
        </p:txBody>
      </p:sp>
      <p:sp>
        <p:nvSpPr>
          <p:cNvPr id="27654" name="Text Box 10"/>
          <p:cNvSpPr txBox="1">
            <a:spLocks noChangeAspect="1" noChangeArrowheads="1"/>
          </p:cNvSpPr>
          <p:nvPr/>
        </p:nvSpPr>
        <p:spPr bwMode="auto">
          <a:xfrm rot="-3194629">
            <a:off x="6296026" y="5568950"/>
            <a:ext cx="63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x+y=1/2</a:t>
            </a:r>
          </a:p>
        </p:txBody>
      </p:sp>
      <p:sp>
        <p:nvSpPr>
          <p:cNvPr id="27655" name="Text Box 12"/>
          <p:cNvSpPr txBox="1">
            <a:spLocks noChangeAspect="1" noChangeArrowheads="1"/>
          </p:cNvSpPr>
          <p:nvPr/>
        </p:nvSpPr>
        <p:spPr bwMode="auto">
          <a:xfrm rot="-3256879">
            <a:off x="6996113" y="5133975"/>
            <a:ext cx="63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x+y=3/4</a:t>
            </a:r>
          </a:p>
        </p:txBody>
      </p:sp>
      <p:sp>
        <p:nvSpPr>
          <p:cNvPr id="27656" name="Text Box 13"/>
          <p:cNvSpPr txBox="1">
            <a:spLocks noChangeAspect="1" noChangeArrowheads="1"/>
          </p:cNvSpPr>
          <p:nvPr/>
        </p:nvSpPr>
        <p:spPr bwMode="auto">
          <a:xfrm rot="-3382428">
            <a:off x="7155657" y="4352131"/>
            <a:ext cx="1970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 dirty="0" err="1"/>
              <a:t>x+y</a:t>
            </a:r>
            <a:r>
              <a:rPr lang="en-US" sz="1000" i="1" dirty="0"/>
              <a:t>=1 (here </a:t>
            </a:r>
            <a:r>
              <a:rPr lang="en-US" sz="1000" i="1" dirty="0">
                <a:solidFill>
                  <a:srgbClr val="00CC00"/>
                </a:solidFill>
              </a:rPr>
              <a:t>Chi</a:t>
            </a:r>
            <a:r>
              <a:rPr lang="en-US" sz="1000" i="1" baseline="30000" dirty="0">
                <a:solidFill>
                  <a:srgbClr val="00CC00"/>
                </a:solidFill>
              </a:rPr>
              <a:t>2</a:t>
            </a:r>
            <a:r>
              <a:rPr lang="en-US" sz="1000" i="1" baseline="-25000" dirty="0">
                <a:solidFill>
                  <a:srgbClr val="00CC00"/>
                </a:solidFill>
              </a:rPr>
              <a:t>s</a:t>
            </a:r>
            <a:r>
              <a:rPr lang="en-US" sz="1000" i="1" dirty="0"/>
              <a:t> </a:t>
            </a:r>
            <a:r>
              <a:rPr lang="en-US" sz="1000" i="1" dirty="0">
                <a:solidFill>
                  <a:srgbClr val="00CC00"/>
                </a:solidFill>
              </a:rPr>
              <a:t>= Euclidean</a:t>
            </a:r>
            <a:r>
              <a:rPr lang="en-US" sz="1000" i="1" baseline="30000" dirty="0">
                <a:solidFill>
                  <a:srgbClr val="00CC00"/>
                </a:solidFill>
              </a:rPr>
              <a:t>2</a:t>
            </a:r>
            <a:r>
              <a:rPr lang="en-US" sz="1000" i="1" dirty="0"/>
              <a:t>)</a:t>
            </a:r>
          </a:p>
        </p:txBody>
      </p:sp>
      <p:sp>
        <p:nvSpPr>
          <p:cNvPr id="27657" name="Text Box 14"/>
          <p:cNvSpPr txBox="1">
            <a:spLocks noChangeAspect="1" noChangeArrowheads="1"/>
          </p:cNvSpPr>
          <p:nvPr/>
        </p:nvSpPr>
        <p:spPr bwMode="auto">
          <a:xfrm rot="-2897926">
            <a:off x="7554913" y="5243512"/>
            <a:ext cx="63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x+y=5/4</a:t>
            </a:r>
          </a:p>
        </p:txBody>
      </p:sp>
      <p:sp>
        <p:nvSpPr>
          <p:cNvPr id="27658" name="Text Box 16"/>
          <p:cNvSpPr txBox="1">
            <a:spLocks noChangeAspect="1" noChangeArrowheads="1"/>
          </p:cNvSpPr>
          <p:nvPr/>
        </p:nvSpPr>
        <p:spPr bwMode="auto">
          <a:xfrm rot="-1655792">
            <a:off x="6638925" y="6027738"/>
            <a:ext cx="63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x+y=3/2</a:t>
            </a:r>
          </a:p>
        </p:txBody>
      </p:sp>
      <p:sp>
        <p:nvSpPr>
          <p:cNvPr id="27659" name="Text Box 17"/>
          <p:cNvSpPr txBox="1">
            <a:spLocks noChangeAspect="1" noChangeArrowheads="1"/>
          </p:cNvSpPr>
          <p:nvPr/>
        </p:nvSpPr>
        <p:spPr bwMode="auto">
          <a:xfrm rot="-438583">
            <a:off x="5778500" y="6540500"/>
            <a:ext cx="492125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x+y=7/4</a:t>
            </a:r>
          </a:p>
        </p:txBody>
      </p:sp>
      <p:sp>
        <p:nvSpPr>
          <p:cNvPr id="27660" name="Text Box 18"/>
          <p:cNvSpPr txBox="1">
            <a:spLocks noChangeAspect="1" noChangeArrowheads="1"/>
          </p:cNvSpPr>
          <p:nvPr/>
        </p:nvSpPr>
        <p:spPr bwMode="auto">
          <a:xfrm rot="-3895055">
            <a:off x="7793832" y="4287044"/>
            <a:ext cx="1392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accent2"/>
                </a:solidFill>
              </a:rPr>
              <a:t>x</a:t>
            </a:r>
            <a:r>
              <a:rPr lang="en-US" sz="1000" i="1">
                <a:solidFill>
                  <a:schemeClr val="accent2"/>
                </a:solidFill>
              </a:rPr>
              <a:t>=1</a:t>
            </a:r>
            <a:r>
              <a:rPr lang="en-US" sz="1000">
                <a:solidFill>
                  <a:schemeClr val="accent2"/>
                </a:solidFill>
              </a:rPr>
              <a:t> (blue)</a:t>
            </a:r>
            <a:r>
              <a:rPr lang="en-US" sz="1000" i="1">
                <a:solidFill>
                  <a:schemeClr val="accent2"/>
                </a:solidFill>
              </a:rPr>
              <a:t>: Chi</a:t>
            </a:r>
            <a:r>
              <a:rPr lang="en-US" sz="1000" i="1" baseline="30000">
                <a:solidFill>
                  <a:schemeClr val="accent2"/>
                </a:solidFill>
              </a:rPr>
              <a:t>2</a:t>
            </a:r>
            <a:r>
              <a:rPr lang="en-US" sz="1000" i="1" baseline="-25000">
                <a:solidFill>
                  <a:schemeClr val="accent2"/>
                </a:solidFill>
              </a:rPr>
              <a:t>s</a:t>
            </a:r>
            <a:r>
              <a:rPr lang="en-US" sz="1000" i="1" baseline="30000">
                <a:solidFill>
                  <a:schemeClr val="accent2"/>
                </a:solidFill>
              </a:rPr>
              <a:t> </a:t>
            </a:r>
            <a:r>
              <a:rPr lang="en-US" sz="1000" i="1">
                <a:solidFill>
                  <a:schemeClr val="accent2"/>
                </a:solidFill>
                <a:ea typeface="Arial" pitchFamily="-105" charset="0"/>
                <a:cs typeface="Arial" pitchFamily="-105" charset="0"/>
              </a:rPr>
              <a:t>≥</a:t>
            </a:r>
            <a:r>
              <a:rPr lang="en-US" sz="1000" i="1">
                <a:solidFill>
                  <a:schemeClr val="accent2"/>
                </a:solidFill>
              </a:rPr>
              <a:t>JS</a:t>
            </a:r>
            <a:r>
              <a:rPr lang="en-US" sz="1000" i="1" baseline="-25000">
                <a:solidFill>
                  <a:schemeClr val="accent2"/>
                </a:solidFill>
              </a:rPr>
              <a:t>s</a:t>
            </a:r>
            <a:endParaRPr lang="en-US" sz="1000" i="1">
              <a:solidFill>
                <a:schemeClr val="accent2"/>
              </a:solidFill>
            </a:endParaRPr>
          </a:p>
        </p:txBody>
      </p:sp>
      <p:sp>
        <p:nvSpPr>
          <p:cNvPr id="27661" name="Text Box 20"/>
          <p:cNvSpPr txBox="1">
            <a:spLocks noChangeAspect="1" noChangeArrowheads="1"/>
          </p:cNvSpPr>
          <p:nvPr/>
        </p:nvSpPr>
        <p:spPr bwMode="auto">
          <a:xfrm>
            <a:off x="6985000" y="6546850"/>
            <a:ext cx="441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(x-y)</a:t>
            </a:r>
          </a:p>
        </p:txBody>
      </p:sp>
      <p:sp>
        <p:nvSpPr>
          <p:cNvPr id="27662" name="Line 24"/>
          <p:cNvSpPr>
            <a:spLocks noChangeAspect="1" noChangeShapeType="1"/>
          </p:cNvSpPr>
          <p:nvPr/>
        </p:nvSpPr>
        <p:spPr bwMode="auto">
          <a:xfrm flipV="1">
            <a:off x="8131175" y="4837113"/>
            <a:ext cx="0" cy="38100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3" name="Line 25"/>
          <p:cNvSpPr>
            <a:spLocks noChangeAspect="1" noChangeShapeType="1"/>
          </p:cNvSpPr>
          <p:nvPr/>
        </p:nvSpPr>
        <p:spPr bwMode="auto">
          <a:xfrm flipH="1" flipV="1">
            <a:off x="7173913" y="5913438"/>
            <a:ext cx="3175" cy="174625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4" name="Line 26"/>
          <p:cNvSpPr>
            <a:spLocks noChangeAspect="1" noChangeShapeType="1"/>
          </p:cNvSpPr>
          <p:nvPr/>
        </p:nvSpPr>
        <p:spPr bwMode="auto">
          <a:xfrm flipH="1" flipV="1">
            <a:off x="6240463" y="6413500"/>
            <a:ext cx="3175" cy="42863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5" name="Text Box 19"/>
          <p:cNvSpPr txBox="1">
            <a:spLocks noChangeAspect="1" noChangeArrowheads="1"/>
          </p:cNvSpPr>
          <p:nvPr/>
        </p:nvSpPr>
        <p:spPr bwMode="auto">
          <a:xfrm rot="-5400000">
            <a:off x="4587082" y="4501356"/>
            <a:ext cx="655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distance</a:t>
            </a:r>
          </a:p>
        </p:txBody>
      </p:sp>
      <p:pic>
        <p:nvPicPr>
          <p:cNvPr id="27666" name="Picture 47"/>
          <p:cNvPicPr>
            <a:picLocks noChangeAspect="1" noChangeArrowheads="1"/>
          </p:cNvPicPr>
          <p:nvPr/>
        </p:nvPicPr>
        <p:blipFill>
          <a:blip r:embed="rId3"/>
          <a:srcRect l="10371" t="7242" r="9465" b="4630"/>
          <a:stretch>
            <a:fillRect/>
          </a:stretch>
        </p:blipFill>
        <p:spPr bwMode="auto">
          <a:xfrm>
            <a:off x="817563" y="2695575"/>
            <a:ext cx="3984625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7" name="Text Box 39"/>
          <p:cNvSpPr txBox="1">
            <a:spLocks noChangeAspect="1" noChangeArrowheads="1"/>
          </p:cNvSpPr>
          <p:nvPr/>
        </p:nvSpPr>
        <p:spPr bwMode="auto">
          <a:xfrm>
            <a:off x="1481138" y="2759075"/>
            <a:ext cx="2560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JS</a:t>
            </a:r>
            <a:r>
              <a:rPr lang="en-US" sz="1000" baseline="-25000"/>
              <a:t>s</a:t>
            </a:r>
            <a:r>
              <a:rPr lang="en-US" sz="1000"/>
              <a:t> surface, contour lines, and </a:t>
            </a:r>
            <a:r>
              <a:rPr lang="en-US" sz="1000" i="1"/>
              <a:t>x+y=c</a:t>
            </a:r>
            <a:r>
              <a:rPr lang="en-US" sz="1000"/>
              <a:t> lines</a:t>
            </a:r>
          </a:p>
        </p:txBody>
      </p:sp>
      <p:sp>
        <p:nvSpPr>
          <p:cNvPr id="27668" name="Text Box 40"/>
          <p:cNvSpPr txBox="1">
            <a:spLocks noChangeAspect="1" noChangeArrowheads="1"/>
          </p:cNvSpPr>
          <p:nvPr/>
        </p:nvSpPr>
        <p:spPr bwMode="auto">
          <a:xfrm>
            <a:off x="1931988" y="6437313"/>
            <a:ext cx="247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x</a:t>
            </a:r>
          </a:p>
        </p:txBody>
      </p:sp>
      <p:sp>
        <p:nvSpPr>
          <p:cNvPr id="27669" name="Text Box 41"/>
          <p:cNvSpPr txBox="1">
            <a:spLocks noChangeAspect="1" noChangeArrowheads="1"/>
          </p:cNvSpPr>
          <p:nvPr/>
        </p:nvSpPr>
        <p:spPr bwMode="auto">
          <a:xfrm>
            <a:off x="4141788" y="6124575"/>
            <a:ext cx="247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y</a:t>
            </a:r>
          </a:p>
        </p:txBody>
      </p:sp>
      <p:sp>
        <p:nvSpPr>
          <p:cNvPr id="27670" name="Text Box 42"/>
          <p:cNvSpPr txBox="1">
            <a:spLocks noChangeAspect="1" noChangeArrowheads="1"/>
          </p:cNvSpPr>
          <p:nvPr/>
        </p:nvSpPr>
        <p:spPr bwMode="auto">
          <a:xfrm rot="-4201575">
            <a:off x="4099719" y="5147469"/>
            <a:ext cx="398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chemeClr val="accent2"/>
                </a:solidFill>
              </a:rPr>
              <a:t>x=1</a:t>
            </a:r>
          </a:p>
        </p:txBody>
      </p:sp>
      <p:sp>
        <p:nvSpPr>
          <p:cNvPr id="27671" name="Text Box 43"/>
          <p:cNvSpPr txBox="1">
            <a:spLocks noChangeAspect="1" noChangeArrowheads="1"/>
          </p:cNvSpPr>
          <p:nvPr/>
        </p:nvSpPr>
        <p:spPr bwMode="auto">
          <a:xfrm rot="-2557563">
            <a:off x="2773363" y="4337050"/>
            <a:ext cx="398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chemeClr val="accent2"/>
                </a:solidFill>
              </a:rPr>
              <a:t>y=0</a:t>
            </a:r>
          </a:p>
        </p:txBody>
      </p:sp>
      <p:sp>
        <p:nvSpPr>
          <p:cNvPr id="27672" name="Line 44"/>
          <p:cNvSpPr>
            <a:spLocks noChangeAspect="1" noChangeShapeType="1"/>
          </p:cNvSpPr>
          <p:nvPr/>
        </p:nvSpPr>
        <p:spPr bwMode="auto">
          <a:xfrm flipH="1" flipV="1">
            <a:off x="1951038" y="5538788"/>
            <a:ext cx="1549400" cy="9556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3" name="Text Box 45"/>
          <p:cNvSpPr txBox="1">
            <a:spLocks noChangeAspect="1" noChangeArrowheads="1"/>
          </p:cNvSpPr>
          <p:nvPr/>
        </p:nvSpPr>
        <p:spPr bwMode="auto">
          <a:xfrm rot="1924309">
            <a:off x="2335213" y="5942013"/>
            <a:ext cx="596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(x-y)=0</a:t>
            </a:r>
          </a:p>
        </p:txBody>
      </p:sp>
      <p:sp>
        <p:nvSpPr>
          <p:cNvPr id="27674" name="Text Box 67"/>
          <p:cNvSpPr txBox="1">
            <a:spLocks noChangeAspect="1" noChangeArrowheads="1"/>
          </p:cNvSpPr>
          <p:nvPr/>
        </p:nvSpPr>
        <p:spPr bwMode="auto">
          <a:xfrm rot="-3529191">
            <a:off x="2009776" y="5254625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</a:rPr>
              <a:t>x+y=1/4</a:t>
            </a:r>
          </a:p>
        </p:txBody>
      </p:sp>
      <p:sp>
        <p:nvSpPr>
          <p:cNvPr id="27675" name="Text Box 68"/>
          <p:cNvSpPr txBox="1">
            <a:spLocks noChangeAspect="1" noChangeArrowheads="1"/>
          </p:cNvSpPr>
          <p:nvPr/>
        </p:nvSpPr>
        <p:spPr bwMode="auto">
          <a:xfrm rot="-3258681">
            <a:off x="2422526" y="5218112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x+y=1/2</a:t>
            </a:r>
          </a:p>
        </p:txBody>
      </p:sp>
      <p:sp>
        <p:nvSpPr>
          <p:cNvPr id="27676" name="Text Box 69"/>
          <p:cNvSpPr txBox="1">
            <a:spLocks noChangeAspect="1" noChangeArrowheads="1"/>
          </p:cNvSpPr>
          <p:nvPr/>
        </p:nvSpPr>
        <p:spPr bwMode="auto">
          <a:xfrm rot="-3157975">
            <a:off x="2905125" y="5256213"/>
            <a:ext cx="46355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x+y=3/4</a:t>
            </a:r>
          </a:p>
        </p:txBody>
      </p:sp>
      <p:sp>
        <p:nvSpPr>
          <p:cNvPr id="27677" name="Text Box 70"/>
          <p:cNvSpPr txBox="1">
            <a:spLocks noChangeAspect="1" noChangeArrowheads="1"/>
          </p:cNvSpPr>
          <p:nvPr/>
        </p:nvSpPr>
        <p:spPr bwMode="auto">
          <a:xfrm rot="-2894865">
            <a:off x="3346450" y="5278438"/>
            <a:ext cx="358775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</a:rPr>
              <a:t>x+y=1</a:t>
            </a:r>
          </a:p>
        </p:txBody>
      </p:sp>
      <p:sp>
        <p:nvSpPr>
          <p:cNvPr id="27678" name="Text Box 71"/>
          <p:cNvSpPr txBox="1">
            <a:spLocks noChangeAspect="1" noChangeArrowheads="1"/>
          </p:cNvSpPr>
          <p:nvPr/>
        </p:nvSpPr>
        <p:spPr bwMode="auto">
          <a:xfrm rot="-2502506">
            <a:off x="3314700" y="5549900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</a:rPr>
              <a:t>x+y=5/4</a:t>
            </a:r>
          </a:p>
        </p:txBody>
      </p:sp>
      <p:sp>
        <p:nvSpPr>
          <p:cNvPr id="27679" name="Text Box 72"/>
          <p:cNvSpPr txBox="1">
            <a:spLocks noChangeAspect="1" noChangeArrowheads="1"/>
          </p:cNvSpPr>
          <p:nvPr/>
        </p:nvSpPr>
        <p:spPr bwMode="auto">
          <a:xfrm rot="-1772415">
            <a:off x="3321050" y="5845175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</a:rPr>
              <a:t>x+y=3/2</a:t>
            </a:r>
          </a:p>
        </p:txBody>
      </p:sp>
      <p:sp>
        <p:nvSpPr>
          <p:cNvPr id="27680" name="Text Box 73"/>
          <p:cNvSpPr txBox="1">
            <a:spLocks noChangeAspect="1" noChangeArrowheads="1"/>
          </p:cNvSpPr>
          <p:nvPr/>
        </p:nvSpPr>
        <p:spPr bwMode="auto">
          <a:xfrm rot="-763904">
            <a:off x="3200400" y="6151563"/>
            <a:ext cx="811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prstTxWarp prst="textNoShape">
              <a:avLst/>
            </a:prstTxWarp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</a:rPr>
              <a:t>x+y=7/4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2"/>
          <a:srcRect l="19713" t="9418" r="9074" b="6868"/>
          <a:stretch>
            <a:fillRect/>
          </a:stretch>
        </p:blipFill>
        <p:spPr bwMode="auto">
          <a:xfrm>
            <a:off x="0" y="2889250"/>
            <a:ext cx="4233863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6"/>
          <p:cNvSpPr txBox="1">
            <a:spLocks noChangeAspect="1" noChangeArrowheads="1"/>
          </p:cNvSpPr>
          <p:nvPr/>
        </p:nvSpPr>
        <p:spPr bwMode="auto">
          <a:xfrm>
            <a:off x="528638" y="2901950"/>
            <a:ext cx="2505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H</a:t>
            </a:r>
            <a:r>
              <a:rPr lang="en-US" sz="1000" baseline="-25000"/>
              <a:t>s</a:t>
            </a:r>
            <a:r>
              <a:rPr lang="en-US" sz="1000"/>
              <a:t> surface, contour lines, and </a:t>
            </a:r>
            <a:r>
              <a:rPr lang="en-US" sz="1000" i="1"/>
              <a:t>x+y=c</a:t>
            </a:r>
            <a:r>
              <a:rPr lang="en-US" sz="1000"/>
              <a:t> lines</a:t>
            </a:r>
          </a:p>
        </p:txBody>
      </p: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4479925" y="2886075"/>
            <a:ext cx="3997325" cy="3971925"/>
            <a:chOff x="2822" y="1818"/>
            <a:chExt cx="2518" cy="2502"/>
          </a:xfrm>
        </p:grpSpPr>
        <p:pic>
          <p:nvPicPr>
            <p:cNvPr id="28674" name="Picture 13"/>
            <p:cNvPicPr>
              <a:picLocks noChangeAspect="1" noChangeArrowheads="1"/>
            </p:cNvPicPr>
            <p:nvPr/>
          </p:nvPicPr>
          <p:blipFill>
            <a:blip r:embed="rId3"/>
            <a:srcRect l="15198" t="15109" r="13805" b="7042"/>
            <a:stretch>
              <a:fillRect/>
            </a:stretch>
          </p:blipFill>
          <p:spPr bwMode="auto">
            <a:xfrm>
              <a:off x="2822" y="1818"/>
              <a:ext cx="2518" cy="2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 Box 12"/>
            <p:cNvSpPr txBox="1">
              <a:spLocks noChangeAspect="1" noChangeArrowheads="1"/>
            </p:cNvSpPr>
            <p:nvPr/>
          </p:nvSpPr>
          <p:spPr bwMode="auto">
            <a:xfrm>
              <a:off x="2986" y="1869"/>
              <a:ext cx="21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chemeClr val="accent2"/>
                  </a:solidFill>
                </a:rPr>
                <a:t>H</a:t>
              </a:r>
              <a:r>
                <a:rPr lang="en-US" sz="1000" baseline="-25000">
                  <a:solidFill>
                    <a:schemeClr val="accent2"/>
                  </a:solidFill>
                </a:rPr>
                <a:t>s</a:t>
              </a:r>
              <a:r>
                <a:rPr lang="en-US" sz="1000" baseline="30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chemeClr val="accent2"/>
                  </a:solidFill>
                </a:rPr>
                <a:t>(blue)</a:t>
              </a:r>
              <a:r>
                <a:rPr lang="en-US" sz="1000"/>
                <a:t> and </a:t>
              </a:r>
              <a:r>
                <a:rPr lang="en-US" sz="1000">
                  <a:solidFill>
                    <a:srgbClr val="FF0066"/>
                  </a:solidFill>
                </a:rPr>
                <a:t>JS</a:t>
              </a:r>
              <a:r>
                <a:rPr lang="en-US" sz="1000" baseline="-25000">
                  <a:solidFill>
                    <a:srgbClr val="FF0066"/>
                  </a:solidFill>
                </a:rPr>
                <a:t>s</a:t>
              </a:r>
              <a:r>
                <a:rPr lang="en-US" sz="1000">
                  <a:solidFill>
                    <a:srgbClr val="FF0066"/>
                  </a:solidFill>
                </a:rPr>
                <a:t>(red)</a:t>
              </a:r>
              <a:r>
                <a:rPr lang="en-US" sz="1000"/>
                <a:t> vs. </a:t>
              </a:r>
              <a:r>
                <a:rPr lang="en-US" sz="1000" i="1"/>
                <a:t>(x-y)</a:t>
              </a:r>
              <a:r>
                <a:rPr lang="en-US" sz="1000"/>
                <a:t> for </a:t>
              </a:r>
              <a:r>
                <a:rPr lang="en-US" sz="1000" i="1"/>
                <a:t>(x+y)=c</a:t>
              </a:r>
              <a:r>
                <a:rPr lang="en-US" sz="1000"/>
                <a:t>, </a:t>
              </a:r>
              <a:r>
                <a:rPr lang="en-US" sz="1000" i="1"/>
                <a:t>x=1</a:t>
              </a:r>
              <a:r>
                <a:rPr lang="en-US" sz="1000"/>
                <a:t> or </a:t>
              </a:r>
              <a:r>
                <a:rPr lang="en-US" sz="1000" i="1"/>
                <a:t>y=0</a:t>
              </a:r>
              <a:endParaRPr lang="el-GR" sz="1000" i="1"/>
            </a:p>
          </p:txBody>
        </p:sp>
        <p:sp>
          <p:nvSpPr>
            <p:cNvPr id="28678" name="Text Box 14"/>
            <p:cNvSpPr txBox="1">
              <a:spLocks noChangeAspect="1" noChangeArrowheads="1"/>
            </p:cNvSpPr>
            <p:nvPr/>
          </p:nvSpPr>
          <p:spPr bwMode="auto">
            <a:xfrm rot="-1886579">
              <a:off x="4324" y="2175"/>
              <a:ext cx="2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chemeClr val="accent2"/>
                  </a:solidFill>
                </a:rPr>
                <a:t>y=0</a:t>
              </a:r>
              <a:endParaRPr lang="en-US" sz="1000">
                <a:solidFill>
                  <a:schemeClr val="accent2"/>
                </a:solidFill>
              </a:endParaRPr>
            </a:p>
          </p:txBody>
        </p:sp>
        <p:sp>
          <p:nvSpPr>
            <p:cNvPr id="28679" name="Text Box 15"/>
            <p:cNvSpPr txBox="1">
              <a:spLocks noChangeAspect="1" noChangeArrowheads="1"/>
            </p:cNvSpPr>
            <p:nvPr/>
          </p:nvSpPr>
          <p:spPr bwMode="auto">
            <a:xfrm rot="-3033709">
              <a:off x="4856" y="2734"/>
              <a:ext cx="2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chemeClr val="accent2"/>
                  </a:solidFill>
                </a:rPr>
                <a:t>x</a:t>
              </a:r>
              <a:r>
                <a:rPr lang="en-US" sz="1000" i="1">
                  <a:solidFill>
                    <a:schemeClr val="accent2"/>
                  </a:solidFill>
                </a:rPr>
                <a:t>=1</a:t>
              </a:r>
            </a:p>
          </p:txBody>
        </p:sp>
        <p:sp>
          <p:nvSpPr>
            <p:cNvPr id="28680" name="Text Box 16"/>
            <p:cNvSpPr txBox="1">
              <a:spLocks noChangeAspect="1" noChangeArrowheads="1"/>
            </p:cNvSpPr>
            <p:nvPr/>
          </p:nvSpPr>
          <p:spPr bwMode="auto">
            <a:xfrm rot="-2865991">
              <a:off x="4726" y="2133"/>
              <a:ext cx="2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0000"/>
                  </a:solidFill>
                </a:rPr>
                <a:t>y=0</a:t>
              </a:r>
              <a:endParaRPr lang="en-US" sz="1000">
                <a:solidFill>
                  <a:srgbClr val="FF0000"/>
                </a:solidFill>
              </a:endParaRPr>
            </a:p>
          </p:txBody>
        </p:sp>
        <p:sp>
          <p:nvSpPr>
            <p:cNvPr id="28681" name="Text Box 17"/>
            <p:cNvSpPr txBox="1">
              <a:spLocks noChangeAspect="1" noChangeArrowheads="1"/>
            </p:cNvSpPr>
            <p:nvPr/>
          </p:nvSpPr>
          <p:spPr bwMode="auto">
            <a:xfrm rot="-4144154">
              <a:off x="4894" y="2918"/>
              <a:ext cx="2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0000"/>
                  </a:solidFill>
                </a:rPr>
                <a:t>x=1</a:t>
              </a:r>
              <a:endParaRPr lang="en-US" sz="1000">
                <a:solidFill>
                  <a:srgbClr val="FF0000"/>
                </a:solidFill>
              </a:endParaRPr>
            </a:p>
          </p:txBody>
        </p:sp>
        <p:sp>
          <p:nvSpPr>
            <p:cNvPr id="28682" name="Text Box 18"/>
            <p:cNvSpPr txBox="1">
              <a:spLocks noChangeAspect="1" noChangeArrowheads="1"/>
            </p:cNvSpPr>
            <p:nvPr/>
          </p:nvSpPr>
          <p:spPr bwMode="auto">
            <a:xfrm rot="-3594303">
              <a:off x="3030" y="3579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x+y=1/4</a:t>
              </a:r>
            </a:p>
          </p:txBody>
        </p:sp>
        <p:sp>
          <p:nvSpPr>
            <p:cNvPr id="28683" name="Text Box 19"/>
            <p:cNvSpPr txBox="1">
              <a:spLocks noChangeAspect="1" noChangeArrowheads="1"/>
            </p:cNvSpPr>
            <p:nvPr/>
          </p:nvSpPr>
          <p:spPr bwMode="auto">
            <a:xfrm rot="-3524819">
              <a:off x="3636" y="3028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x+y=1/2</a:t>
              </a:r>
            </a:p>
          </p:txBody>
        </p:sp>
        <p:sp>
          <p:nvSpPr>
            <p:cNvPr id="28684" name="Text Box 20"/>
            <p:cNvSpPr txBox="1">
              <a:spLocks noChangeAspect="1" noChangeArrowheads="1"/>
            </p:cNvSpPr>
            <p:nvPr/>
          </p:nvSpPr>
          <p:spPr bwMode="auto">
            <a:xfrm rot="-3537448">
              <a:off x="4224" y="2608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x+y=3/4</a:t>
              </a:r>
            </a:p>
          </p:txBody>
        </p:sp>
        <p:sp>
          <p:nvSpPr>
            <p:cNvPr id="28685" name="Text Box 21"/>
            <p:cNvSpPr txBox="1">
              <a:spLocks noChangeAspect="1" noChangeArrowheads="1"/>
            </p:cNvSpPr>
            <p:nvPr/>
          </p:nvSpPr>
          <p:spPr bwMode="auto">
            <a:xfrm rot="-3180727">
              <a:off x="4663" y="2526"/>
              <a:ext cx="3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x+y=1</a:t>
              </a:r>
            </a:p>
          </p:txBody>
        </p:sp>
        <p:sp>
          <p:nvSpPr>
            <p:cNvPr id="28686" name="Text Box 22"/>
            <p:cNvSpPr txBox="1">
              <a:spLocks noChangeAspect="1" noChangeArrowheads="1"/>
            </p:cNvSpPr>
            <p:nvPr/>
          </p:nvSpPr>
          <p:spPr bwMode="auto">
            <a:xfrm rot="-1992954">
              <a:off x="4255" y="3075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x+y=5/4</a:t>
              </a:r>
            </a:p>
          </p:txBody>
        </p:sp>
        <p:sp>
          <p:nvSpPr>
            <p:cNvPr id="28687" name="Text Box 23"/>
            <p:cNvSpPr txBox="1">
              <a:spLocks noChangeAspect="1" noChangeArrowheads="1"/>
            </p:cNvSpPr>
            <p:nvPr/>
          </p:nvSpPr>
          <p:spPr bwMode="auto">
            <a:xfrm rot="-1906624">
              <a:off x="3805" y="3591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x+y=3/2</a:t>
              </a:r>
            </a:p>
          </p:txBody>
        </p:sp>
        <p:sp>
          <p:nvSpPr>
            <p:cNvPr id="28688" name="Text Box 24"/>
            <p:cNvSpPr txBox="1">
              <a:spLocks noChangeAspect="1" noChangeArrowheads="1"/>
            </p:cNvSpPr>
            <p:nvPr/>
          </p:nvSpPr>
          <p:spPr bwMode="auto">
            <a:xfrm rot="-1683508">
              <a:off x="3205" y="3945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x+y=7/4</a:t>
              </a:r>
            </a:p>
          </p:txBody>
        </p:sp>
        <p:sp>
          <p:nvSpPr>
            <p:cNvPr id="28689" name="Text Box 25"/>
            <p:cNvSpPr txBox="1">
              <a:spLocks noChangeAspect="1" noChangeArrowheads="1"/>
            </p:cNvSpPr>
            <p:nvPr/>
          </p:nvSpPr>
          <p:spPr bwMode="auto">
            <a:xfrm rot="-2939972">
              <a:off x="4381" y="3342"/>
              <a:ext cx="3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0000"/>
                  </a:solidFill>
                </a:rPr>
                <a:t>x+y=1</a:t>
              </a:r>
            </a:p>
          </p:txBody>
        </p:sp>
        <p:sp>
          <p:nvSpPr>
            <p:cNvPr id="28690" name="Text Box 26"/>
            <p:cNvSpPr txBox="1">
              <a:spLocks noChangeAspect="1" noChangeArrowheads="1"/>
            </p:cNvSpPr>
            <p:nvPr/>
          </p:nvSpPr>
          <p:spPr bwMode="auto">
            <a:xfrm rot="-1402776">
              <a:off x="3739" y="3995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0000"/>
                  </a:solidFill>
                </a:rPr>
                <a:t>x+y=3/2</a:t>
              </a:r>
            </a:p>
          </p:txBody>
        </p:sp>
        <p:sp>
          <p:nvSpPr>
            <p:cNvPr id="28691" name="Text Box 27"/>
            <p:cNvSpPr txBox="1">
              <a:spLocks noChangeAspect="1" noChangeArrowheads="1"/>
            </p:cNvSpPr>
            <p:nvPr/>
          </p:nvSpPr>
          <p:spPr bwMode="auto">
            <a:xfrm rot="-2521551">
              <a:off x="3463" y="3851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0000"/>
                  </a:solidFill>
                </a:rPr>
                <a:t>x+y=1/2</a:t>
              </a:r>
            </a:p>
          </p:txBody>
        </p:sp>
        <p:sp>
          <p:nvSpPr>
            <p:cNvPr id="28692" name="Text Box 33"/>
            <p:cNvSpPr txBox="1">
              <a:spLocks noChangeAspect="1" noChangeArrowheads="1"/>
            </p:cNvSpPr>
            <p:nvPr/>
          </p:nvSpPr>
          <p:spPr bwMode="auto">
            <a:xfrm>
              <a:off x="3992" y="4064"/>
              <a:ext cx="2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(x-y)</a:t>
              </a:r>
            </a:p>
          </p:txBody>
        </p:sp>
      </p:grpSp>
      <p:sp>
        <p:nvSpPr>
          <p:cNvPr id="28693" name="Text Box 34"/>
          <p:cNvSpPr txBox="1">
            <a:spLocks noChangeAspect="1" noChangeArrowheads="1"/>
          </p:cNvSpPr>
          <p:nvPr/>
        </p:nvSpPr>
        <p:spPr bwMode="auto">
          <a:xfrm>
            <a:off x="3079750" y="6127750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y</a:t>
            </a:r>
          </a:p>
        </p:txBody>
      </p:sp>
      <p:sp>
        <p:nvSpPr>
          <p:cNvPr id="28694" name="Text Box 35"/>
          <p:cNvSpPr txBox="1">
            <a:spLocks noChangeAspect="1" noChangeArrowheads="1"/>
          </p:cNvSpPr>
          <p:nvPr/>
        </p:nvSpPr>
        <p:spPr bwMode="auto">
          <a:xfrm>
            <a:off x="1108075" y="6604000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/>
              <a:t>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atrixInterpretationL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179"/>
            <a:ext cx="5653088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BayesianLDAFramework_Robinson"/>
          <p:cNvPicPr>
            <a:picLocks noChangeAspect="1" noChangeArrowheads="1"/>
          </p:cNvPicPr>
          <p:nvPr/>
        </p:nvPicPr>
        <p:blipFill>
          <a:blip r:embed="rId3"/>
          <a:srcRect r="36441" b="-4309"/>
          <a:stretch>
            <a:fillRect/>
          </a:stretch>
        </p:blipFill>
        <p:spPr bwMode="auto">
          <a:xfrm>
            <a:off x="5719763" y="3043238"/>
            <a:ext cx="31337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55613" y="6264275"/>
            <a:ext cx="2473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Source Credit: David G. Robinson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5627688" y="0"/>
            <a:ext cx="35163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Reduce word-space to feature-space</a:t>
            </a:r>
          </a:p>
          <a:p>
            <a:r>
              <a:rPr lang="en-US" sz="1600"/>
              <a:t>e.g. 20,000 dimensions to 50</a:t>
            </a:r>
          </a:p>
        </p:txBody>
      </p:sp>
      <p:pic>
        <p:nvPicPr>
          <p:cNvPr id="19464" name="Picture 10" descr="BayesianLDAFramework_Robinson"/>
          <p:cNvPicPr>
            <a:picLocks noChangeAspect="1" noChangeArrowheads="1"/>
          </p:cNvPicPr>
          <p:nvPr/>
        </p:nvPicPr>
        <p:blipFill>
          <a:blip r:embed="rId3"/>
          <a:srcRect l="65683" t="12665" b="48238"/>
          <a:stretch>
            <a:fillRect/>
          </a:stretch>
        </p:blipFill>
        <p:spPr bwMode="auto">
          <a:xfrm>
            <a:off x="6342063" y="5580063"/>
            <a:ext cx="17367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115452" y="0"/>
            <a:ext cx="4094096" cy="2141321"/>
            <a:chOff x="2590800" y="1143000"/>
            <a:chExt cx="5257800" cy="2286000"/>
          </a:xfrm>
        </p:grpSpPr>
        <p:sp>
          <p:nvSpPr>
            <p:cNvPr id="10" name="Rounded Rectangle 9"/>
            <p:cNvSpPr/>
            <p:nvPr/>
          </p:nvSpPr>
          <p:spPr>
            <a:xfrm>
              <a:off x="5486400" y="15240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Feature Extraction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486400" y="24384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Document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Clustering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038600" y="19812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Part of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Speech Tagging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038600" y="11430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Term Tokenization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038600" y="28194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Entity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Extraction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910704" y="19812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Visualization/Presentation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90800" y="19812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Document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Ingestion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Elbow Connector 16"/>
            <p:cNvCxnSpPr>
              <a:stCxn id="16" idx="3"/>
              <a:endCxn id="13" idx="1"/>
            </p:cNvCxnSpPr>
            <p:nvPr/>
          </p:nvCxnSpPr>
          <p:spPr>
            <a:xfrm flipV="1">
              <a:off x="3528696" y="1447800"/>
              <a:ext cx="509904" cy="838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6" idx="3"/>
              <a:endCxn id="12" idx="1"/>
            </p:cNvCxnSpPr>
            <p:nvPr/>
          </p:nvCxnSpPr>
          <p:spPr>
            <a:xfrm>
              <a:off x="3528696" y="2286000"/>
              <a:ext cx="509904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6" idx="3"/>
              <a:endCxn id="14" idx="1"/>
            </p:cNvCxnSpPr>
            <p:nvPr/>
          </p:nvCxnSpPr>
          <p:spPr>
            <a:xfrm>
              <a:off x="3528696" y="2286000"/>
              <a:ext cx="509904" cy="838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3" idx="3"/>
              <a:endCxn id="10" idx="1"/>
            </p:cNvCxnSpPr>
            <p:nvPr/>
          </p:nvCxnSpPr>
          <p:spPr>
            <a:xfrm>
              <a:off x="4976496" y="1447800"/>
              <a:ext cx="509904" cy="3810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2" idx="3"/>
              <a:endCxn id="10" idx="1"/>
            </p:cNvCxnSpPr>
            <p:nvPr/>
          </p:nvCxnSpPr>
          <p:spPr>
            <a:xfrm flipV="1">
              <a:off x="4976496" y="1828800"/>
              <a:ext cx="509904" cy="457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4" idx="3"/>
              <a:endCxn id="10" idx="1"/>
            </p:cNvCxnSpPr>
            <p:nvPr/>
          </p:nvCxnSpPr>
          <p:spPr>
            <a:xfrm flipV="1">
              <a:off x="4976496" y="1828800"/>
              <a:ext cx="509904" cy="12954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0" idx="2"/>
              <a:endCxn id="11" idx="0"/>
            </p:cNvCxnSpPr>
            <p:nvPr/>
          </p:nvCxnSpPr>
          <p:spPr>
            <a:xfrm rot="5400000">
              <a:off x="5802948" y="2286000"/>
              <a:ext cx="3048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1" idx="3"/>
              <a:endCxn id="15" idx="1"/>
            </p:cNvCxnSpPr>
            <p:nvPr/>
          </p:nvCxnSpPr>
          <p:spPr>
            <a:xfrm flipV="1">
              <a:off x="6424296" y="2286000"/>
              <a:ext cx="486408" cy="457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10" idx="3"/>
              <a:endCxn id="15" idx="1"/>
            </p:cNvCxnSpPr>
            <p:nvPr/>
          </p:nvCxnSpPr>
          <p:spPr>
            <a:xfrm>
              <a:off x="6424296" y="1828800"/>
              <a:ext cx="486408" cy="457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13" idx="2"/>
              <a:endCxn id="12" idx="0"/>
            </p:cNvCxnSpPr>
            <p:nvPr/>
          </p:nvCxnSpPr>
          <p:spPr>
            <a:xfrm rot="5400000">
              <a:off x="4393248" y="18669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2" idx="2"/>
              <a:endCxn id="14" idx="0"/>
            </p:cNvCxnSpPr>
            <p:nvPr/>
          </p:nvCxnSpPr>
          <p:spPr>
            <a:xfrm rot="5400000">
              <a:off x="4393248" y="27051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6" idx="2"/>
              <a:endCxn id="11" idx="2"/>
            </p:cNvCxnSpPr>
            <p:nvPr/>
          </p:nvCxnSpPr>
          <p:spPr>
            <a:xfrm rot="16200000" flipH="1">
              <a:off x="4278948" y="1371600"/>
              <a:ext cx="457200" cy="2895600"/>
            </a:xfrm>
            <a:prstGeom prst="bentConnector3">
              <a:avLst>
                <a:gd name="adj1" fmla="val 20932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2248988" y="284177"/>
            <a:ext cx="925512" cy="161448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671888" y="2886075"/>
            <a:ext cx="4005262" cy="3971925"/>
            <a:chOff x="3671888" y="2886075"/>
            <a:chExt cx="4005262" cy="3971925"/>
          </a:xfrm>
        </p:grpSpPr>
        <p:grpSp>
          <p:nvGrpSpPr>
            <p:cNvPr id="31748" name="Group 12"/>
            <p:cNvGrpSpPr>
              <a:grpSpLocks/>
            </p:cNvGrpSpPr>
            <p:nvPr/>
          </p:nvGrpSpPr>
          <p:grpSpPr bwMode="auto">
            <a:xfrm>
              <a:off x="3671888" y="2886075"/>
              <a:ext cx="4005262" cy="3971925"/>
              <a:chOff x="2943" y="1818"/>
              <a:chExt cx="2523" cy="2502"/>
            </a:xfrm>
          </p:grpSpPr>
          <p:pic>
            <p:nvPicPr>
              <p:cNvPr id="31752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 l="11842" t="14159" r="10855" b="7915"/>
              <a:stretch>
                <a:fillRect/>
              </a:stretch>
            </p:blipFill>
            <p:spPr bwMode="auto">
              <a:xfrm>
                <a:off x="2943" y="1818"/>
                <a:ext cx="2523" cy="2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3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3118" y="1923"/>
                <a:ext cx="18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00CC00"/>
                    </a:solidFill>
                  </a:rPr>
                  <a:t>Chi</a:t>
                </a:r>
                <a:r>
                  <a:rPr lang="en-US" sz="1000" baseline="30000">
                    <a:solidFill>
                      <a:srgbClr val="00CC00"/>
                    </a:solidFill>
                  </a:rPr>
                  <a:t>2</a:t>
                </a:r>
                <a:r>
                  <a:rPr lang="en-US" sz="1000" baseline="-25000">
                    <a:solidFill>
                      <a:srgbClr val="00CC00"/>
                    </a:solidFill>
                  </a:rPr>
                  <a:t>s</a:t>
                </a:r>
                <a:r>
                  <a:rPr lang="en-US" sz="1000" baseline="30000">
                    <a:solidFill>
                      <a:srgbClr val="00CC00"/>
                    </a:solidFill>
                  </a:rPr>
                  <a:t> </a:t>
                </a:r>
                <a:r>
                  <a:rPr lang="en-US" sz="1000">
                    <a:solidFill>
                      <a:srgbClr val="00CC00"/>
                    </a:solidFill>
                  </a:rPr>
                  <a:t>(green)</a:t>
                </a:r>
                <a:r>
                  <a:rPr lang="en-US" sz="1000"/>
                  <a:t> </a:t>
                </a:r>
                <a:r>
                  <a:rPr lang="en-US" sz="1000">
                    <a:ea typeface="Arial" pitchFamily="-105" charset="0"/>
                    <a:cs typeface="Arial" pitchFamily="-105" charset="0"/>
                  </a:rPr>
                  <a:t>≥</a:t>
                </a:r>
                <a:r>
                  <a:rPr lang="en-US" sz="1000"/>
                  <a:t> </a:t>
                </a:r>
                <a:r>
                  <a:rPr lang="en-US" sz="1000">
                    <a:solidFill>
                      <a:srgbClr val="FF0066"/>
                    </a:solidFill>
                  </a:rPr>
                  <a:t>JS</a:t>
                </a:r>
                <a:r>
                  <a:rPr lang="en-US" sz="1000" baseline="-25000">
                    <a:solidFill>
                      <a:srgbClr val="FF0066"/>
                    </a:solidFill>
                  </a:rPr>
                  <a:t>s</a:t>
                </a:r>
                <a:r>
                  <a:rPr lang="en-US" sz="1000">
                    <a:solidFill>
                      <a:srgbClr val="FF0066"/>
                    </a:solidFill>
                  </a:rPr>
                  <a:t>(red)</a:t>
                </a:r>
                <a:r>
                  <a:rPr lang="en-US" sz="1000"/>
                  <a:t> </a:t>
                </a:r>
                <a:r>
                  <a:rPr lang="en-US" sz="1000">
                    <a:ea typeface="Arial" pitchFamily="-105" charset="0"/>
                    <a:cs typeface="Arial" pitchFamily="-105" charset="0"/>
                  </a:rPr>
                  <a:t>≥</a:t>
                </a:r>
                <a:r>
                  <a:rPr lang="en-US" sz="1000"/>
                  <a:t> </a:t>
                </a:r>
                <a:r>
                  <a:rPr lang="en-US" sz="1000">
                    <a:solidFill>
                      <a:schemeClr val="accent2"/>
                    </a:solidFill>
                  </a:rPr>
                  <a:t>H</a:t>
                </a:r>
                <a:r>
                  <a:rPr lang="en-US" sz="1000" baseline="30000">
                    <a:solidFill>
                      <a:schemeClr val="accent2"/>
                    </a:solidFill>
                  </a:rPr>
                  <a:t>2</a:t>
                </a:r>
                <a:r>
                  <a:rPr lang="en-US" sz="1000" baseline="-25000">
                    <a:solidFill>
                      <a:schemeClr val="accent2"/>
                    </a:solidFill>
                  </a:rPr>
                  <a:t>s</a:t>
                </a:r>
                <a:r>
                  <a:rPr lang="en-US" sz="1000">
                    <a:solidFill>
                      <a:schemeClr val="accent2"/>
                    </a:solidFill>
                  </a:rPr>
                  <a:t> (blue) </a:t>
                </a:r>
                <a:r>
                  <a:rPr lang="en-US" sz="1000"/>
                  <a:t>vs. </a:t>
                </a:r>
                <a:r>
                  <a:rPr lang="en-US" sz="1000" i="1"/>
                  <a:t>(x-y)</a:t>
                </a:r>
                <a:r>
                  <a:rPr lang="en-US" sz="1000"/>
                  <a:t> </a:t>
                </a:r>
                <a:br>
                  <a:rPr lang="en-US" sz="1000"/>
                </a:br>
                <a:r>
                  <a:rPr lang="en-US" sz="1000"/>
                  <a:t>for </a:t>
                </a:r>
                <a:r>
                  <a:rPr lang="en-US" sz="1000" i="1"/>
                  <a:t>(x+y)=c, x=1,</a:t>
                </a:r>
                <a:r>
                  <a:rPr lang="en-US" sz="1000"/>
                  <a:t> or </a:t>
                </a:r>
                <a:r>
                  <a:rPr lang="en-US" sz="1000" i="1"/>
                  <a:t>y=0</a:t>
                </a:r>
                <a:endParaRPr lang="el-GR" sz="1000" i="1"/>
              </a:p>
            </p:txBody>
          </p:sp>
          <p:sp>
            <p:nvSpPr>
              <p:cNvPr id="31754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4840" y="3173"/>
                <a:ext cx="0" cy="468"/>
              </a:xfrm>
              <a:prstGeom prst="line">
                <a:avLst/>
              </a:prstGeom>
              <a:noFill/>
              <a:ln w="63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55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4244" y="3841"/>
                <a:ext cx="0" cy="192"/>
              </a:xfrm>
              <a:prstGeom prst="line">
                <a:avLst/>
              </a:prstGeom>
              <a:noFill/>
              <a:ln w="63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56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3650" y="4155"/>
                <a:ext cx="0" cy="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749" name="Text Box 15"/>
            <p:cNvSpPr txBox="1">
              <a:spLocks noChangeAspect="1" noChangeArrowheads="1"/>
            </p:cNvSpPr>
            <p:nvPr/>
          </p:nvSpPr>
          <p:spPr bwMode="auto">
            <a:xfrm>
              <a:off x="5689600" y="6489700"/>
              <a:ext cx="4413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(x-y)</a:t>
              </a:r>
            </a:p>
          </p:txBody>
        </p:sp>
      </p:grpSp>
      <p:grpSp>
        <p:nvGrpSpPr>
          <p:cNvPr id="31757" name="Group 13"/>
          <p:cNvGrpSpPr>
            <a:grpSpLocks/>
          </p:cNvGrpSpPr>
          <p:nvPr/>
        </p:nvGrpSpPr>
        <p:grpSpPr bwMode="auto">
          <a:xfrm>
            <a:off x="0" y="2895600"/>
            <a:ext cx="3559175" cy="3962400"/>
            <a:chOff x="0" y="1824"/>
            <a:chExt cx="2242" cy="2496"/>
          </a:xfrm>
        </p:grpSpPr>
        <p:pic>
          <p:nvPicPr>
            <p:cNvPr id="31746" name="Picture 5"/>
            <p:cNvPicPr>
              <a:picLocks noChangeAspect="1" noChangeArrowheads="1"/>
            </p:cNvPicPr>
            <p:nvPr/>
          </p:nvPicPr>
          <p:blipFill>
            <a:blip r:embed="rId3"/>
            <a:srcRect l="19293" t="11661" r="17374" b="6125"/>
            <a:stretch>
              <a:fillRect/>
            </a:stretch>
          </p:blipFill>
          <p:spPr bwMode="auto">
            <a:xfrm>
              <a:off x="0" y="1824"/>
              <a:ext cx="2242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7" name="Text Box 6"/>
            <p:cNvSpPr txBox="1">
              <a:spLocks noChangeAspect="1" noChangeArrowheads="1"/>
            </p:cNvSpPr>
            <p:nvPr/>
          </p:nvSpPr>
          <p:spPr bwMode="auto">
            <a:xfrm>
              <a:off x="333" y="1828"/>
              <a:ext cx="174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C</a:t>
              </a:r>
              <a:r>
                <a:rPr lang="en-US" sz="1000" baseline="-25000">
                  <a:ea typeface="Arial" pitchFamily="-105" charset="0"/>
                  <a:cs typeface="Arial" pitchFamily="-105" charset="0"/>
                </a:rPr>
                <a:t>√</a:t>
              </a:r>
              <a:r>
                <a:rPr lang="en-US" sz="1000"/>
                <a:t>=H</a:t>
              </a:r>
              <a:r>
                <a:rPr lang="en-US" sz="1000" baseline="-25000"/>
                <a:t>s</a:t>
              </a:r>
              <a:r>
                <a:rPr lang="en-US" sz="1000" baseline="30000"/>
                <a:t>2</a:t>
              </a:r>
              <a:r>
                <a:rPr lang="en-US" sz="1000"/>
                <a:t> surface, contour lines, and </a:t>
              </a:r>
              <a:r>
                <a:rPr lang="en-US" sz="1000" i="1"/>
                <a:t>x+y=c</a:t>
              </a:r>
              <a:r>
                <a:rPr lang="en-US" sz="1000"/>
                <a:t> lines</a:t>
              </a:r>
            </a:p>
          </p:txBody>
        </p:sp>
        <p:sp>
          <p:nvSpPr>
            <p:cNvPr id="31750" name="Text Box 16"/>
            <p:cNvSpPr txBox="1">
              <a:spLocks noChangeAspect="1" noChangeArrowheads="1"/>
            </p:cNvSpPr>
            <p:nvPr/>
          </p:nvSpPr>
          <p:spPr bwMode="auto">
            <a:xfrm>
              <a:off x="1976" y="3884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y</a:t>
              </a:r>
            </a:p>
          </p:txBody>
        </p:sp>
        <p:sp>
          <p:nvSpPr>
            <p:cNvPr id="31751" name="Text Box 17"/>
            <p:cNvSpPr txBox="1">
              <a:spLocks noChangeAspect="1" noChangeArrowheads="1"/>
            </p:cNvSpPr>
            <p:nvPr/>
          </p:nvSpPr>
          <p:spPr bwMode="auto">
            <a:xfrm>
              <a:off x="698" y="4160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"/>
          <p:cNvSpPr txBox="1">
            <a:spLocks noChangeArrowheads="1"/>
          </p:cNvSpPr>
          <p:nvPr/>
        </p:nvSpPr>
        <p:spPr bwMode="auto">
          <a:xfrm>
            <a:off x="593725" y="217488"/>
            <a:ext cx="16875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for late-start summary quad chart</a:t>
            </a:r>
          </a:p>
        </p:txBody>
      </p:sp>
      <p:grpSp>
        <p:nvGrpSpPr>
          <p:cNvPr id="33795" name="Group 15"/>
          <p:cNvGrpSpPr>
            <a:grpSpLocks/>
          </p:cNvGrpSpPr>
          <p:nvPr/>
        </p:nvGrpSpPr>
        <p:grpSpPr bwMode="auto">
          <a:xfrm>
            <a:off x="3175000" y="1133475"/>
            <a:ext cx="3124200" cy="3033713"/>
            <a:chOff x="2000" y="714"/>
            <a:chExt cx="1968" cy="1911"/>
          </a:xfrm>
        </p:grpSpPr>
        <p:pic>
          <p:nvPicPr>
            <p:cNvPr id="33796" name="Picture 5"/>
            <p:cNvPicPr>
              <a:picLocks noChangeAspect="1" noChangeArrowheads="1"/>
            </p:cNvPicPr>
            <p:nvPr/>
          </p:nvPicPr>
          <p:blipFill>
            <a:blip r:embed="rId2"/>
            <a:srcRect l="12825" t="18204" r="7281" b="6737"/>
            <a:stretch>
              <a:fillRect/>
            </a:stretch>
          </p:blipFill>
          <p:spPr bwMode="auto">
            <a:xfrm>
              <a:off x="2000" y="714"/>
              <a:ext cx="1909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7" name="Text Box 6"/>
            <p:cNvSpPr txBox="1">
              <a:spLocks noChangeArrowheads="1"/>
            </p:cNvSpPr>
            <p:nvPr/>
          </p:nvSpPr>
          <p:spPr bwMode="auto">
            <a:xfrm>
              <a:off x="2508" y="2039"/>
              <a:ext cx="3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(0,0,1)</a:t>
              </a:r>
            </a:p>
          </p:txBody>
        </p:sp>
        <p:sp>
          <p:nvSpPr>
            <p:cNvPr id="33798" name="Text Box 7"/>
            <p:cNvSpPr txBox="1">
              <a:spLocks noChangeArrowheads="1"/>
            </p:cNvSpPr>
            <p:nvPr/>
          </p:nvSpPr>
          <p:spPr bwMode="auto">
            <a:xfrm>
              <a:off x="2688" y="1649"/>
              <a:ext cx="3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(0,1,0)</a:t>
              </a:r>
            </a:p>
          </p:txBody>
        </p:sp>
        <p:sp>
          <p:nvSpPr>
            <p:cNvPr id="33799" name="Text Box 8"/>
            <p:cNvSpPr txBox="1">
              <a:spLocks noChangeArrowheads="1"/>
            </p:cNvSpPr>
            <p:nvPr/>
          </p:nvSpPr>
          <p:spPr bwMode="auto">
            <a:xfrm>
              <a:off x="3675" y="1995"/>
              <a:ext cx="230" cy="9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(1,0,0)</a:t>
              </a:r>
            </a:p>
          </p:txBody>
        </p:sp>
        <p:sp>
          <p:nvSpPr>
            <p:cNvPr id="33800" name="Line 9"/>
            <p:cNvSpPr>
              <a:spLocks noChangeShapeType="1"/>
            </p:cNvSpPr>
            <p:nvPr/>
          </p:nvSpPr>
          <p:spPr bwMode="auto">
            <a:xfrm>
              <a:off x="3657" y="1992"/>
              <a:ext cx="0" cy="1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Text Box 11"/>
            <p:cNvSpPr txBox="1">
              <a:spLocks noChangeArrowheads="1"/>
            </p:cNvSpPr>
            <p:nvPr/>
          </p:nvSpPr>
          <p:spPr bwMode="auto">
            <a:xfrm>
              <a:off x="2000" y="2331"/>
              <a:ext cx="1968" cy="29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Sharp upturn on lower right shows </a:t>
              </a:r>
              <a:r>
                <a:rPr lang="en-US" sz="1200" b="1">
                  <a:solidFill>
                    <a:srgbClr val="33CCFF"/>
                  </a:solidFill>
                </a:rPr>
                <a:t>H &amp;</a:t>
              </a:r>
              <a:r>
                <a:rPr lang="en-US" sz="1200"/>
                <a:t> </a:t>
              </a:r>
              <a:r>
                <a:rPr lang="en-US" sz="1200" b="1">
                  <a:solidFill>
                    <a:srgbClr val="CC3300"/>
                  </a:solidFill>
                </a:rPr>
                <a:t>JS</a:t>
              </a:r>
              <a:r>
                <a:rPr lang="en-US" sz="1200"/>
                <a:t> </a:t>
              </a:r>
              <a:br>
                <a:rPr lang="en-US" sz="1200"/>
              </a:br>
              <a:r>
                <a:rPr lang="en-US" sz="1200"/>
                <a:t>emphasize high ratios of point coordinates. </a:t>
              </a:r>
            </a:p>
          </p:txBody>
        </p:sp>
        <p:sp>
          <p:nvSpPr>
            <p:cNvPr id="33802" name="Rectangle 13"/>
            <p:cNvSpPr>
              <a:spLocks noChangeArrowheads="1"/>
            </p:cNvSpPr>
            <p:nvPr/>
          </p:nvSpPr>
          <p:spPr bwMode="auto">
            <a:xfrm>
              <a:off x="2093" y="1329"/>
              <a:ext cx="890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CCCC00"/>
                  </a:solidFill>
                </a:rPr>
                <a:t>Euclidean</a:t>
              </a:r>
              <a:r>
                <a:rPr lang="en-US" sz="1200" dirty="0"/>
                <a:t> </a:t>
              </a:r>
              <a:br>
                <a:rPr lang="en-US" sz="1200" dirty="0"/>
              </a:br>
              <a:r>
                <a:rPr lang="en-US" sz="1200" b="1" dirty="0">
                  <a:solidFill>
                    <a:srgbClr val="33CCFF"/>
                  </a:solidFill>
                </a:rPr>
                <a:t>Hellinger</a:t>
              </a:r>
              <a:r>
                <a:rPr lang="en-US" sz="1200" dirty="0"/>
                <a:t> </a:t>
              </a:r>
              <a:br>
                <a:rPr lang="en-US" sz="1200" dirty="0"/>
              </a:br>
              <a:r>
                <a:rPr lang="en-US" sz="1200" b="1" dirty="0">
                  <a:solidFill>
                    <a:srgbClr val="CC3300"/>
                  </a:solidFill>
                </a:rPr>
                <a:t>Jensen-Shannon</a:t>
              </a:r>
            </a:p>
            <a:p>
              <a:r>
                <a:rPr lang="en-US" sz="1200" b="1" dirty="0"/>
                <a:t>distances</a:t>
              </a:r>
            </a:p>
            <a:p>
              <a:r>
                <a:rPr lang="en-US" sz="1200" b="1" dirty="0"/>
                <a:t>from (.89,.1,.01)</a:t>
              </a: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8" name="Group 82"/>
          <p:cNvGrpSpPr>
            <a:grpSpLocks/>
          </p:cNvGrpSpPr>
          <p:nvPr/>
        </p:nvGrpSpPr>
        <p:grpSpPr bwMode="auto">
          <a:xfrm>
            <a:off x="3225800" y="850900"/>
            <a:ext cx="1981200" cy="2057400"/>
            <a:chOff x="2032" y="536"/>
            <a:chExt cx="1248" cy="1296"/>
          </a:xfrm>
        </p:grpSpPr>
        <p:sp>
          <p:nvSpPr>
            <p:cNvPr id="42010" name="AutoShape 6"/>
            <p:cNvSpPr>
              <a:spLocks noChangeAspect="1" noChangeArrowheads="1"/>
            </p:cNvSpPr>
            <p:nvPr/>
          </p:nvSpPr>
          <p:spPr bwMode="auto">
            <a:xfrm>
              <a:off x="2080" y="584"/>
              <a:ext cx="1152" cy="1152"/>
            </a:xfrm>
            <a:prstGeom prst="flowChartOr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011" name="Group 22"/>
            <p:cNvGrpSpPr>
              <a:grpSpLocks/>
            </p:cNvGrpSpPr>
            <p:nvPr/>
          </p:nvGrpSpPr>
          <p:grpSpPr bwMode="auto">
            <a:xfrm>
              <a:off x="2630" y="598"/>
              <a:ext cx="581" cy="584"/>
              <a:chOff x="2630" y="598"/>
              <a:chExt cx="581" cy="584"/>
            </a:xfrm>
          </p:grpSpPr>
          <p:sp>
            <p:nvSpPr>
              <p:cNvPr id="42023" name="Rectangle 19"/>
              <p:cNvSpPr>
                <a:spLocks noChangeArrowheads="1"/>
              </p:cNvSpPr>
              <p:nvPr/>
            </p:nvSpPr>
            <p:spPr bwMode="auto">
              <a:xfrm>
                <a:off x="2630" y="598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24" name="Rectangle 21"/>
              <p:cNvSpPr>
                <a:spLocks noChangeArrowheads="1"/>
              </p:cNvSpPr>
              <p:nvPr/>
            </p:nvSpPr>
            <p:spPr bwMode="auto">
              <a:xfrm>
                <a:off x="3155" y="1126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012" name="Rectangle 7"/>
            <p:cNvSpPr>
              <a:spLocks noChangeArrowheads="1"/>
            </p:cNvSpPr>
            <p:nvPr/>
          </p:nvSpPr>
          <p:spPr bwMode="auto">
            <a:xfrm>
              <a:off x="2032" y="536"/>
              <a:ext cx="624" cy="12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3" name="Rectangle 8"/>
            <p:cNvSpPr>
              <a:spLocks noChangeArrowheads="1"/>
            </p:cNvSpPr>
            <p:nvPr/>
          </p:nvSpPr>
          <p:spPr bwMode="auto">
            <a:xfrm>
              <a:off x="2176" y="1160"/>
              <a:ext cx="1104" cy="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4" name="AutoShape 9"/>
            <p:cNvSpPr>
              <a:spLocks noChangeArrowheads="1"/>
            </p:cNvSpPr>
            <p:nvPr/>
          </p:nvSpPr>
          <p:spPr bwMode="auto">
            <a:xfrm>
              <a:off x="2464" y="584"/>
              <a:ext cx="384" cy="57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5" name="Line 10"/>
            <p:cNvSpPr>
              <a:spLocks noChangeShapeType="1"/>
            </p:cNvSpPr>
            <p:nvPr/>
          </p:nvSpPr>
          <p:spPr bwMode="auto">
            <a:xfrm flipH="1" flipV="1">
              <a:off x="2656" y="584"/>
              <a:ext cx="57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6" name="AutoShape 11"/>
            <p:cNvSpPr>
              <a:spLocks noChangeArrowheads="1"/>
            </p:cNvSpPr>
            <p:nvPr/>
          </p:nvSpPr>
          <p:spPr bwMode="auto">
            <a:xfrm rot="5400000">
              <a:off x="2752" y="872"/>
              <a:ext cx="384" cy="57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1000"/>
            </a:p>
          </p:txBody>
        </p:sp>
        <p:sp>
          <p:nvSpPr>
            <p:cNvPr id="42017" name="AutoShape 12"/>
            <p:cNvSpPr>
              <a:spLocks noChangeAspect="1" noChangeArrowheads="1"/>
            </p:cNvSpPr>
            <p:nvPr/>
          </p:nvSpPr>
          <p:spPr bwMode="auto">
            <a:xfrm>
              <a:off x="2080" y="584"/>
              <a:ext cx="1152" cy="1152"/>
            </a:xfrm>
            <a:prstGeom prst="flowChar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8" name="Text Box 13"/>
            <p:cNvSpPr txBox="1">
              <a:spLocks noChangeArrowheads="1"/>
            </p:cNvSpPr>
            <p:nvPr/>
          </p:nvSpPr>
          <p:spPr bwMode="auto">
            <a:xfrm>
              <a:off x="2810" y="101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/>
                <a:t>1</a:t>
              </a:r>
            </a:p>
          </p:txBody>
        </p:sp>
        <p:sp>
          <p:nvSpPr>
            <p:cNvPr id="42019" name="Text Box 14"/>
            <p:cNvSpPr txBox="1">
              <a:spLocks noChangeArrowheads="1"/>
            </p:cNvSpPr>
            <p:nvPr/>
          </p:nvSpPr>
          <p:spPr bwMode="auto">
            <a:xfrm>
              <a:off x="2613" y="82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/>
                <a:t>2</a:t>
              </a:r>
            </a:p>
          </p:txBody>
        </p:sp>
        <p:sp>
          <p:nvSpPr>
            <p:cNvPr id="42020" name="Text Box 15"/>
            <p:cNvSpPr txBox="1">
              <a:spLocks noChangeArrowheads="1"/>
            </p:cNvSpPr>
            <p:nvPr/>
          </p:nvSpPr>
          <p:spPr bwMode="auto">
            <a:xfrm>
              <a:off x="2886" y="761"/>
              <a:ext cx="1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FF0000"/>
                  </a:solidFill>
                </a:rPr>
                <a:t>T</a:t>
              </a:r>
              <a:endParaRPr lang="en-US" sz="1000" baseline="-25000">
                <a:solidFill>
                  <a:srgbClr val="FF0000"/>
                </a:solidFill>
              </a:endParaRPr>
            </a:p>
          </p:txBody>
        </p:sp>
        <p:sp>
          <p:nvSpPr>
            <p:cNvPr id="42021" name="Text Box 16"/>
            <p:cNvSpPr txBox="1">
              <a:spLocks noChangeArrowheads="1"/>
            </p:cNvSpPr>
            <p:nvPr/>
          </p:nvSpPr>
          <p:spPr bwMode="auto">
            <a:xfrm>
              <a:off x="3050" y="667"/>
              <a:ext cx="2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CC"/>
                  </a:solidFill>
                </a:rPr>
                <a:t>S</a:t>
              </a:r>
              <a:r>
                <a:rPr lang="en-US" sz="1000" b="1" baseline="-25000">
                  <a:solidFill>
                    <a:srgbClr val="0000CC"/>
                  </a:solidFill>
                </a:rPr>
                <a:t>+</a:t>
              </a:r>
            </a:p>
          </p:txBody>
        </p:sp>
        <p:sp>
          <p:nvSpPr>
            <p:cNvPr id="42022" name="Text Box 17"/>
            <p:cNvSpPr txBox="1">
              <a:spLocks noChangeArrowheads="1"/>
            </p:cNvSpPr>
            <p:nvPr/>
          </p:nvSpPr>
          <p:spPr bwMode="auto">
            <a:xfrm>
              <a:off x="2090" y="1481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 b="1"/>
                <a:t>S</a:t>
              </a:r>
              <a:endParaRPr lang="en-US" sz="1000" b="1" baseline="-25000"/>
            </a:p>
          </p:txBody>
        </p:sp>
      </p:grpSp>
      <p:sp>
        <p:nvSpPr>
          <p:cNvPr id="41989" name="Text Box 18"/>
          <p:cNvSpPr txBox="1">
            <a:spLocks noChangeArrowheads="1"/>
          </p:cNvSpPr>
          <p:nvPr/>
        </p:nvSpPr>
        <p:spPr bwMode="auto">
          <a:xfrm>
            <a:off x="2555875" y="3217863"/>
            <a:ext cx="51704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Two-dimensional mixture models T, unit sphere S, and positive part of unit sphere S</a:t>
            </a:r>
            <a:r>
              <a:rPr lang="en-US" baseline="-25000"/>
              <a:t>+</a:t>
            </a:r>
            <a:r>
              <a:rPr lang="en-US"/>
              <a:t>.</a:t>
            </a:r>
            <a:r>
              <a:rPr lang="en-US" baseline="-25000"/>
              <a:t> </a:t>
            </a:r>
            <a:r>
              <a:rPr lang="en-US"/>
              <a:t>Coordinate axis 1 and 2.</a:t>
            </a:r>
          </a:p>
        </p:txBody>
      </p:sp>
      <p:sp>
        <p:nvSpPr>
          <p:cNvPr id="41990" name="Text Box 51"/>
          <p:cNvSpPr txBox="1">
            <a:spLocks noChangeArrowheads="1"/>
          </p:cNvSpPr>
          <p:nvPr/>
        </p:nvSpPr>
        <p:spPr bwMode="auto">
          <a:xfrm>
            <a:off x="2822575" y="6389688"/>
            <a:ext cx="31607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Point x on T projected to S</a:t>
            </a:r>
            <a:r>
              <a:rPr lang="en-US" baseline="-25000"/>
              <a:t>+</a:t>
            </a:r>
            <a:r>
              <a:rPr lang="en-US"/>
              <a:t> under normalization and square-root. </a:t>
            </a:r>
            <a:endParaRPr lang="en-US" baseline="-25000"/>
          </a:p>
        </p:txBody>
      </p:sp>
      <p:grpSp>
        <p:nvGrpSpPr>
          <p:cNvPr id="41991" name="Group 85"/>
          <p:cNvGrpSpPr>
            <a:grpSpLocks/>
          </p:cNvGrpSpPr>
          <p:nvPr/>
        </p:nvGrpSpPr>
        <p:grpSpPr bwMode="auto">
          <a:xfrm>
            <a:off x="3300413" y="3838575"/>
            <a:ext cx="2457450" cy="2357438"/>
            <a:chOff x="2079" y="2418"/>
            <a:chExt cx="1548" cy="1485"/>
          </a:xfrm>
        </p:grpSpPr>
        <p:sp>
          <p:nvSpPr>
            <p:cNvPr id="41992" name="AutoShape 36"/>
            <p:cNvSpPr>
              <a:spLocks noChangeAspect="1" noChangeArrowheads="1"/>
            </p:cNvSpPr>
            <p:nvPr/>
          </p:nvSpPr>
          <p:spPr bwMode="auto">
            <a:xfrm>
              <a:off x="2248" y="2582"/>
              <a:ext cx="1152" cy="1152"/>
            </a:xfrm>
            <a:prstGeom prst="flowChartOr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993" name="Group 37"/>
            <p:cNvGrpSpPr>
              <a:grpSpLocks/>
            </p:cNvGrpSpPr>
            <p:nvPr/>
          </p:nvGrpSpPr>
          <p:grpSpPr bwMode="auto">
            <a:xfrm>
              <a:off x="2798" y="2596"/>
              <a:ext cx="581" cy="584"/>
              <a:chOff x="2630" y="598"/>
              <a:chExt cx="581" cy="584"/>
            </a:xfrm>
          </p:grpSpPr>
          <p:sp>
            <p:nvSpPr>
              <p:cNvPr id="42008" name="Rectangle 38"/>
              <p:cNvSpPr>
                <a:spLocks noChangeArrowheads="1"/>
              </p:cNvSpPr>
              <p:nvPr/>
            </p:nvSpPr>
            <p:spPr bwMode="auto">
              <a:xfrm>
                <a:off x="2630" y="598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09" name="Rectangle 39"/>
              <p:cNvSpPr>
                <a:spLocks noChangeArrowheads="1"/>
              </p:cNvSpPr>
              <p:nvPr/>
            </p:nvSpPr>
            <p:spPr bwMode="auto">
              <a:xfrm>
                <a:off x="3155" y="1126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994" name="Rectangle 40"/>
            <p:cNvSpPr>
              <a:spLocks noChangeArrowheads="1"/>
            </p:cNvSpPr>
            <p:nvPr/>
          </p:nvSpPr>
          <p:spPr bwMode="auto">
            <a:xfrm>
              <a:off x="2200" y="2534"/>
              <a:ext cx="624" cy="12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5" name="Rectangle 41"/>
            <p:cNvSpPr>
              <a:spLocks noChangeArrowheads="1"/>
            </p:cNvSpPr>
            <p:nvPr/>
          </p:nvSpPr>
          <p:spPr bwMode="auto">
            <a:xfrm>
              <a:off x="2344" y="3158"/>
              <a:ext cx="1104" cy="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6" name="AutoShape 42"/>
            <p:cNvSpPr>
              <a:spLocks noChangeArrowheads="1"/>
            </p:cNvSpPr>
            <p:nvPr/>
          </p:nvSpPr>
          <p:spPr bwMode="auto">
            <a:xfrm>
              <a:off x="2632" y="2582"/>
              <a:ext cx="384" cy="57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7" name="Line 43"/>
            <p:cNvSpPr>
              <a:spLocks noChangeShapeType="1"/>
            </p:cNvSpPr>
            <p:nvPr/>
          </p:nvSpPr>
          <p:spPr bwMode="auto">
            <a:xfrm flipH="1" flipV="1">
              <a:off x="2824" y="2582"/>
              <a:ext cx="57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8" name="AutoShape 44"/>
            <p:cNvSpPr>
              <a:spLocks noChangeArrowheads="1"/>
            </p:cNvSpPr>
            <p:nvPr/>
          </p:nvSpPr>
          <p:spPr bwMode="auto">
            <a:xfrm rot="5400000">
              <a:off x="2920" y="2870"/>
              <a:ext cx="384" cy="57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1000"/>
            </a:p>
          </p:txBody>
        </p:sp>
        <p:sp>
          <p:nvSpPr>
            <p:cNvPr id="41999" name="AutoShape 45"/>
            <p:cNvSpPr>
              <a:spLocks noChangeAspect="1" noChangeArrowheads="1"/>
            </p:cNvSpPr>
            <p:nvPr/>
          </p:nvSpPr>
          <p:spPr bwMode="auto">
            <a:xfrm>
              <a:off x="2248" y="2582"/>
              <a:ext cx="1152" cy="1152"/>
            </a:xfrm>
            <a:prstGeom prst="flowChar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0" name="Text Box 47"/>
            <p:cNvSpPr txBox="1">
              <a:spLocks noChangeArrowheads="1"/>
            </p:cNvSpPr>
            <p:nvPr/>
          </p:nvSpPr>
          <p:spPr bwMode="auto">
            <a:xfrm>
              <a:off x="3099" y="2933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/>
                <a:t>x</a:t>
              </a:r>
              <a:endParaRPr lang="en-US" sz="1000" baseline="-25000"/>
            </a:p>
          </p:txBody>
        </p:sp>
        <p:sp>
          <p:nvSpPr>
            <p:cNvPr id="42001" name="Line 52"/>
            <p:cNvSpPr>
              <a:spLocks noChangeShapeType="1"/>
            </p:cNvSpPr>
            <p:nvPr/>
          </p:nvSpPr>
          <p:spPr bwMode="auto">
            <a:xfrm flipV="1">
              <a:off x="2823" y="3000"/>
              <a:ext cx="546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1986" name="Object 2"/>
            <p:cNvGraphicFramePr>
              <a:graphicFrameLocks noChangeAspect="1"/>
            </p:cNvGraphicFramePr>
            <p:nvPr/>
          </p:nvGraphicFramePr>
          <p:xfrm>
            <a:off x="3435" y="2865"/>
            <a:ext cx="192" cy="288"/>
          </p:xfrm>
          <a:graphic>
            <a:graphicData uri="http://schemas.openxmlformats.org/presentationml/2006/ole">
              <p:oleObj spid="_x0000_s41986" name="Equation" r:id="rId3" imgW="304560" imgH="457200" progId="Equation.3">
                <p:embed/>
              </p:oleObj>
            </a:graphicData>
          </a:graphic>
        </p:graphicFrame>
        <p:sp>
          <p:nvSpPr>
            <p:cNvPr id="42002" name="Oval 54"/>
            <p:cNvSpPr>
              <a:spLocks noChangeArrowheads="1"/>
            </p:cNvSpPr>
            <p:nvPr/>
          </p:nvSpPr>
          <p:spPr bwMode="auto">
            <a:xfrm>
              <a:off x="3249" y="3012"/>
              <a:ext cx="32" cy="3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3" name="Oval 55"/>
            <p:cNvSpPr>
              <a:spLocks noChangeArrowheads="1"/>
            </p:cNvSpPr>
            <p:nvPr/>
          </p:nvSpPr>
          <p:spPr bwMode="auto">
            <a:xfrm>
              <a:off x="3360" y="2982"/>
              <a:ext cx="32" cy="35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4" name="Oval 56"/>
            <p:cNvSpPr>
              <a:spLocks noChangeArrowheads="1"/>
            </p:cNvSpPr>
            <p:nvPr/>
          </p:nvSpPr>
          <p:spPr bwMode="auto">
            <a:xfrm>
              <a:off x="3306" y="2847"/>
              <a:ext cx="32" cy="35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5" name="Line 57"/>
            <p:cNvSpPr>
              <a:spLocks noChangeShapeType="1"/>
            </p:cNvSpPr>
            <p:nvPr/>
          </p:nvSpPr>
          <p:spPr bwMode="auto">
            <a:xfrm flipV="1">
              <a:off x="3267" y="2874"/>
              <a:ext cx="45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1987" name="Object 3"/>
            <p:cNvGraphicFramePr>
              <a:graphicFrameLocks noChangeAspect="1"/>
            </p:cNvGraphicFramePr>
            <p:nvPr/>
          </p:nvGraphicFramePr>
          <p:xfrm>
            <a:off x="3323" y="2745"/>
            <a:ext cx="152" cy="144"/>
          </p:xfrm>
          <a:graphic>
            <a:graphicData uri="http://schemas.openxmlformats.org/presentationml/2006/ole">
              <p:oleObj spid="_x0000_s41987" name="Equation" r:id="rId4" imgW="241200" imgH="228600" progId="Equation.3">
                <p:embed/>
              </p:oleObj>
            </a:graphicData>
          </a:graphic>
        </p:graphicFrame>
        <p:sp>
          <p:nvSpPr>
            <p:cNvPr id="42006" name="Rectangle 59"/>
            <p:cNvSpPr>
              <a:spLocks noChangeArrowheads="1"/>
            </p:cNvSpPr>
            <p:nvPr/>
          </p:nvSpPr>
          <p:spPr bwMode="auto">
            <a:xfrm>
              <a:off x="2079" y="2418"/>
              <a:ext cx="741" cy="14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7" name="Rectangle 60"/>
            <p:cNvSpPr>
              <a:spLocks noChangeArrowheads="1"/>
            </p:cNvSpPr>
            <p:nvPr/>
          </p:nvSpPr>
          <p:spPr bwMode="auto">
            <a:xfrm>
              <a:off x="2697" y="3162"/>
              <a:ext cx="741" cy="6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755900" y="2625725"/>
            <a:ext cx="3182938" cy="2697163"/>
            <a:chOff x="2755900" y="2625725"/>
            <a:chExt cx="3182938" cy="2697163"/>
          </a:xfrm>
        </p:grpSpPr>
        <p:sp>
          <p:nvSpPr>
            <p:cNvPr id="43010" name="Line 4"/>
            <p:cNvSpPr>
              <a:spLocks noChangeShapeType="1"/>
            </p:cNvSpPr>
            <p:nvPr/>
          </p:nvSpPr>
          <p:spPr bwMode="auto">
            <a:xfrm>
              <a:off x="4357688" y="2833688"/>
              <a:ext cx="4762" cy="141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1" name="Line 5"/>
            <p:cNvSpPr>
              <a:spLocks noChangeShapeType="1"/>
            </p:cNvSpPr>
            <p:nvPr/>
          </p:nvSpPr>
          <p:spPr bwMode="auto">
            <a:xfrm flipH="1">
              <a:off x="2940050" y="4243388"/>
              <a:ext cx="1417638" cy="938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2" name="Line 6"/>
            <p:cNvSpPr>
              <a:spLocks noChangeShapeType="1"/>
            </p:cNvSpPr>
            <p:nvPr/>
          </p:nvSpPr>
          <p:spPr bwMode="auto">
            <a:xfrm>
              <a:off x="4362450" y="4248150"/>
              <a:ext cx="1395413" cy="919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3" name="AutoShape 7"/>
            <p:cNvSpPr>
              <a:spLocks noChangeArrowheads="1"/>
            </p:cNvSpPr>
            <p:nvPr/>
          </p:nvSpPr>
          <p:spPr bwMode="auto">
            <a:xfrm>
              <a:off x="3257550" y="3038475"/>
              <a:ext cx="2200275" cy="1933575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43014" name="Group 21"/>
            <p:cNvGrpSpPr>
              <a:grpSpLocks/>
            </p:cNvGrpSpPr>
            <p:nvPr/>
          </p:nvGrpSpPr>
          <p:grpSpPr bwMode="auto">
            <a:xfrm>
              <a:off x="3257550" y="4973638"/>
              <a:ext cx="2200275" cy="257175"/>
              <a:chOff x="2052" y="3132"/>
              <a:chExt cx="1386" cy="162"/>
            </a:xfrm>
          </p:grpSpPr>
          <p:sp>
            <p:nvSpPr>
              <p:cNvPr id="43029" name="Freeform 19"/>
              <p:cNvSpPr>
                <a:spLocks/>
              </p:cNvSpPr>
              <p:nvPr/>
            </p:nvSpPr>
            <p:spPr bwMode="auto">
              <a:xfrm>
                <a:off x="2052" y="3132"/>
                <a:ext cx="696" cy="162"/>
              </a:xfrm>
              <a:custGeom>
                <a:avLst/>
                <a:gdLst>
                  <a:gd name="T0" fmla="*/ 0 w 696"/>
                  <a:gd name="T1" fmla="*/ 0 h 162"/>
                  <a:gd name="T2" fmla="*/ 366 w 696"/>
                  <a:gd name="T3" fmla="*/ 126 h 162"/>
                  <a:gd name="T4" fmla="*/ 696 w 69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696"/>
                  <a:gd name="T10" fmla="*/ 0 h 162"/>
                  <a:gd name="T11" fmla="*/ 696 w 69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6" h="162">
                    <a:moveTo>
                      <a:pt x="0" y="0"/>
                    </a:moveTo>
                    <a:cubicBezTo>
                      <a:pt x="125" y="49"/>
                      <a:pt x="250" y="99"/>
                      <a:pt x="366" y="126"/>
                    </a:cubicBezTo>
                    <a:cubicBezTo>
                      <a:pt x="482" y="153"/>
                      <a:pt x="589" y="157"/>
                      <a:pt x="696" y="162"/>
                    </a:cubicBezTo>
                  </a:path>
                </a:pathLst>
              </a:custGeom>
              <a:solidFill>
                <a:srgbClr val="33CC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30" name="Freeform 20"/>
              <p:cNvSpPr>
                <a:spLocks/>
              </p:cNvSpPr>
              <p:nvPr/>
            </p:nvSpPr>
            <p:spPr bwMode="auto">
              <a:xfrm flipH="1">
                <a:off x="2742" y="3132"/>
                <a:ext cx="696" cy="162"/>
              </a:xfrm>
              <a:custGeom>
                <a:avLst/>
                <a:gdLst>
                  <a:gd name="T0" fmla="*/ 0 w 696"/>
                  <a:gd name="T1" fmla="*/ 0 h 162"/>
                  <a:gd name="T2" fmla="*/ 366 w 696"/>
                  <a:gd name="T3" fmla="*/ 126 h 162"/>
                  <a:gd name="T4" fmla="*/ 696 w 69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696"/>
                  <a:gd name="T10" fmla="*/ 0 h 162"/>
                  <a:gd name="T11" fmla="*/ 696 w 69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6" h="162">
                    <a:moveTo>
                      <a:pt x="0" y="0"/>
                    </a:moveTo>
                    <a:cubicBezTo>
                      <a:pt x="125" y="49"/>
                      <a:pt x="250" y="99"/>
                      <a:pt x="366" y="126"/>
                    </a:cubicBezTo>
                    <a:cubicBezTo>
                      <a:pt x="482" y="153"/>
                      <a:pt x="589" y="157"/>
                      <a:pt x="696" y="162"/>
                    </a:cubicBezTo>
                  </a:path>
                </a:pathLst>
              </a:custGeom>
              <a:solidFill>
                <a:srgbClr val="33CC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015" name="Group 22"/>
            <p:cNvGrpSpPr>
              <a:grpSpLocks/>
            </p:cNvGrpSpPr>
            <p:nvPr/>
          </p:nvGrpSpPr>
          <p:grpSpPr bwMode="auto">
            <a:xfrm rot="-7180626">
              <a:off x="3918744" y="3812381"/>
              <a:ext cx="2205038" cy="257175"/>
              <a:chOff x="2052" y="3132"/>
              <a:chExt cx="1386" cy="162"/>
            </a:xfrm>
          </p:grpSpPr>
          <p:sp>
            <p:nvSpPr>
              <p:cNvPr id="43027" name="Freeform 23"/>
              <p:cNvSpPr>
                <a:spLocks/>
              </p:cNvSpPr>
              <p:nvPr/>
            </p:nvSpPr>
            <p:spPr bwMode="auto">
              <a:xfrm>
                <a:off x="2052" y="3132"/>
                <a:ext cx="696" cy="162"/>
              </a:xfrm>
              <a:custGeom>
                <a:avLst/>
                <a:gdLst>
                  <a:gd name="T0" fmla="*/ 0 w 696"/>
                  <a:gd name="T1" fmla="*/ 0 h 162"/>
                  <a:gd name="T2" fmla="*/ 366 w 696"/>
                  <a:gd name="T3" fmla="*/ 126 h 162"/>
                  <a:gd name="T4" fmla="*/ 696 w 69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696"/>
                  <a:gd name="T10" fmla="*/ 0 h 162"/>
                  <a:gd name="T11" fmla="*/ 696 w 69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6" h="162">
                    <a:moveTo>
                      <a:pt x="0" y="0"/>
                    </a:moveTo>
                    <a:cubicBezTo>
                      <a:pt x="125" y="49"/>
                      <a:pt x="250" y="99"/>
                      <a:pt x="366" y="126"/>
                    </a:cubicBezTo>
                    <a:cubicBezTo>
                      <a:pt x="482" y="153"/>
                      <a:pt x="589" y="157"/>
                      <a:pt x="696" y="162"/>
                    </a:cubicBezTo>
                  </a:path>
                </a:pathLst>
              </a:custGeom>
              <a:solidFill>
                <a:srgbClr val="33CC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28" name="Freeform 24"/>
              <p:cNvSpPr>
                <a:spLocks/>
              </p:cNvSpPr>
              <p:nvPr/>
            </p:nvSpPr>
            <p:spPr bwMode="auto">
              <a:xfrm flipH="1">
                <a:off x="2742" y="3132"/>
                <a:ext cx="696" cy="162"/>
              </a:xfrm>
              <a:custGeom>
                <a:avLst/>
                <a:gdLst>
                  <a:gd name="T0" fmla="*/ 0 w 696"/>
                  <a:gd name="T1" fmla="*/ 0 h 162"/>
                  <a:gd name="T2" fmla="*/ 366 w 696"/>
                  <a:gd name="T3" fmla="*/ 126 h 162"/>
                  <a:gd name="T4" fmla="*/ 696 w 69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696"/>
                  <a:gd name="T10" fmla="*/ 0 h 162"/>
                  <a:gd name="T11" fmla="*/ 696 w 69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6" h="162">
                    <a:moveTo>
                      <a:pt x="0" y="0"/>
                    </a:moveTo>
                    <a:cubicBezTo>
                      <a:pt x="125" y="49"/>
                      <a:pt x="250" y="99"/>
                      <a:pt x="366" y="126"/>
                    </a:cubicBezTo>
                    <a:cubicBezTo>
                      <a:pt x="482" y="153"/>
                      <a:pt x="589" y="157"/>
                      <a:pt x="696" y="162"/>
                    </a:cubicBezTo>
                  </a:path>
                </a:pathLst>
              </a:custGeom>
              <a:solidFill>
                <a:srgbClr val="33CC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016" name="Group 25"/>
            <p:cNvGrpSpPr>
              <a:grpSpLocks/>
            </p:cNvGrpSpPr>
            <p:nvPr/>
          </p:nvGrpSpPr>
          <p:grpSpPr bwMode="auto">
            <a:xfrm rot="7180626" flipH="1">
              <a:off x="2588419" y="3813969"/>
              <a:ext cx="2205037" cy="257175"/>
              <a:chOff x="2052" y="3132"/>
              <a:chExt cx="1386" cy="162"/>
            </a:xfrm>
          </p:grpSpPr>
          <p:sp>
            <p:nvSpPr>
              <p:cNvPr id="43025" name="Freeform 26"/>
              <p:cNvSpPr>
                <a:spLocks/>
              </p:cNvSpPr>
              <p:nvPr/>
            </p:nvSpPr>
            <p:spPr bwMode="auto">
              <a:xfrm>
                <a:off x="2052" y="3132"/>
                <a:ext cx="696" cy="162"/>
              </a:xfrm>
              <a:custGeom>
                <a:avLst/>
                <a:gdLst>
                  <a:gd name="T0" fmla="*/ 0 w 696"/>
                  <a:gd name="T1" fmla="*/ 0 h 162"/>
                  <a:gd name="T2" fmla="*/ 366 w 696"/>
                  <a:gd name="T3" fmla="*/ 126 h 162"/>
                  <a:gd name="T4" fmla="*/ 696 w 69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696"/>
                  <a:gd name="T10" fmla="*/ 0 h 162"/>
                  <a:gd name="T11" fmla="*/ 696 w 69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6" h="162">
                    <a:moveTo>
                      <a:pt x="0" y="0"/>
                    </a:moveTo>
                    <a:cubicBezTo>
                      <a:pt x="125" y="49"/>
                      <a:pt x="250" y="99"/>
                      <a:pt x="366" y="126"/>
                    </a:cubicBezTo>
                    <a:cubicBezTo>
                      <a:pt x="482" y="153"/>
                      <a:pt x="589" y="157"/>
                      <a:pt x="696" y="162"/>
                    </a:cubicBezTo>
                  </a:path>
                </a:pathLst>
              </a:custGeom>
              <a:solidFill>
                <a:srgbClr val="33CC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26" name="Freeform 27"/>
              <p:cNvSpPr>
                <a:spLocks/>
              </p:cNvSpPr>
              <p:nvPr/>
            </p:nvSpPr>
            <p:spPr bwMode="auto">
              <a:xfrm flipH="1">
                <a:off x="2742" y="3132"/>
                <a:ext cx="696" cy="162"/>
              </a:xfrm>
              <a:custGeom>
                <a:avLst/>
                <a:gdLst>
                  <a:gd name="T0" fmla="*/ 0 w 696"/>
                  <a:gd name="T1" fmla="*/ 0 h 162"/>
                  <a:gd name="T2" fmla="*/ 366 w 696"/>
                  <a:gd name="T3" fmla="*/ 126 h 162"/>
                  <a:gd name="T4" fmla="*/ 696 w 69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696"/>
                  <a:gd name="T10" fmla="*/ 0 h 162"/>
                  <a:gd name="T11" fmla="*/ 696 w 69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6" h="162">
                    <a:moveTo>
                      <a:pt x="0" y="0"/>
                    </a:moveTo>
                    <a:cubicBezTo>
                      <a:pt x="125" y="49"/>
                      <a:pt x="250" y="99"/>
                      <a:pt x="366" y="126"/>
                    </a:cubicBezTo>
                    <a:cubicBezTo>
                      <a:pt x="482" y="153"/>
                      <a:pt x="589" y="157"/>
                      <a:pt x="696" y="162"/>
                    </a:cubicBezTo>
                  </a:path>
                </a:pathLst>
              </a:custGeom>
              <a:solidFill>
                <a:srgbClr val="33CC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017" name="Text Box 32"/>
            <p:cNvSpPr txBox="1">
              <a:spLocks noChangeArrowheads="1"/>
            </p:cNvSpPr>
            <p:nvPr/>
          </p:nvSpPr>
          <p:spPr bwMode="auto">
            <a:xfrm>
              <a:off x="2846388" y="4806950"/>
              <a:ext cx="4635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1,0,0</a:t>
              </a:r>
            </a:p>
          </p:txBody>
        </p:sp>
        <p:sp>
          <p:nvSpPr>
            <p:cNvPr id="43018" name="Text Box 33"/>
            <p:cNvSpPr txBox="1">
              <a:spLocks noChangeArrowheads="1"/>
            </p:cNvSpPr>
            <p:nvPr/>
          </p:nvSpPr>
          <p:spPr bwMode="auto">
            <a:xfrm>
              <a:off x="5380038" y="4806950"/>
              <a:ext cx="4635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0,1,0</a:t>
              </a:r>
            </a:p>
          </p:txBody>
        </p:sp>
        <p:sp>
          <p:nvSpPr>
            <p:cNvPr id="43019" name="Text Box 34"/>
            <p:cNvSpPr txBox="1">
              <a:spLocks noChangeArrowheads="1"/>
            </p:cNvSpPr>
            <p:nvPr/>
          </p:nvSpPr>
          <p:spPr bwMode="auto">
            <a:xfrm>
              <a:off x="4284663" y="2873375"/>
              <a:ext cx="4635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0,0,1</a:t>
              </a:r>
            </a:p>
          </p:txBody>
        </p:sp>
        <p:sp>
          <p:nvSpPr>
            <p:cNvPr id="43020" name="Text Box 35"/>
            <p:cNvSpPr txBox="1">
              <a:spLocks noChangeArrowheads="1"/>
            </p:cNvSpPr>
            <p:nvPr/>
          </p:nvSpPr>
          <p:spPr bwMode="auto">
            <a:xfrm>
              <a:off x="2755900" y="5068888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1</a:t>
              </a:r>
            </a:p>
          </p:txBody>
        </p:sp>
        <p:sp>
          <p:nvSpPr>
            <p:cNvPr id="43021" name="Text Box 36"/>
            <p:cNvSpPr txBox="1">
              <a:spLocks noChangeArrowheads="1"/>
            </p:cNvSpPr>
            <p:nvPr/>
          </p:nvSpPr>
          <p:spPr bwMode="auto">
            <a:xfrm>
              <a:off x="5684838" y="5078413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2</a:t>
              </a:r>
            </a:p>
          </p:txBody>
        </p:sp>
        <p:sp>
          <p:nvSpPr>
            <p:cNvPr id="43022" name="Text Box 37"/>
            <p:cNvSpPr txBox="1">
              <a:spLocks noChangeArrowheads="1"/>
            </p:cNvSpPr>
            <p:nvPr/>
          </p:nvSpPr>
          <p:spPr bwMode="auto">
            <a:xfrm>
              <a:off x="4227513" y="2625725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3</a:t>
              </a:r>
            </a:p>
          </p:txBody>
        </p:sp>
        <p:sp>
          <p:nvSpPr>
            <p:cNvPr id="43023" name="Text Box 39"/>
            <p:cNvSpPr txBox="1">
              <a:spLocks noChangeArrowheads="1"/>
            </p:cNvSpPr>
            <p:nvPr/>
          </p:nvSpPr>
          <p:spPr bwMode="auto">
            <a:xfrm>
              <a:off x="3965575" y="3973513"/>
              <a:ext cx="2619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/>
                <a:t>T</a:t>
              </a:r>
            </a:p>
          </p:txBody>
        </p:sp>
        <p:sp>
          <p:nvSpPr>
            <p:cNvPr id="43024" name="Text Box 40"/>
            <p:cNvSpPr txBox="1">
              <a:spLocks noChangeArrowheads="1"/>
            </p:cNvSpPr>
            <p:nvPr/>
          </p:nvSpPr>
          <p:spPr bwMode="auto">
            <a:xfrm>
              <a:off x="3556000" y="3792538"/>
              <a:ext cx="3206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/>
                <a:t>S</a:t>
              </a:r>
              <a:r>
                <a:rPr lang="en-US" sz="1000" b="1" baseline="-25000"/>
                <a:t>+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7"/>
          <p:cNvPicPr>
            <a:picLocks noChangeAspect="1" noChangeArrowheads="1"/>
          </p:cNvPicPr>
          <p:nvPr/>
        </p:nvPicPr>
        <p:blipFill>
          <a:blip r:embed="rId2"/>
          <a:srcRect l="12064" t="14798" r="10368" b="7944"/>
          <a:stretch>
            <a:fillRect/>
          </a:stretch>
        </p:blipFill>
        <p:spPr bwMode="auto">
          <a:xfrm>
            <a:off x="900113" y="0"/>
            <a:ext cx="74104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3317875" y="152400"/>
            <a:ext cx="658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JS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 rot="-4303273">
            <a:off x="6711156" y="3839370"/>
            <a:ext cx="2079625" cy="411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u=x=1 </a:t>
            </a:r>
            <a:r>
              <a:rPr lang="en-US" sz="2400" b="1">
                <a:ea typeface="Arial" pitchFamily="-105" charset="0"/>
                <a:cs typeface="Arial" pitchFamily="-105" charset="0"/>
              </a:rPr>
              <a:t>↔ </a:t>
            </a:r>
            <a:r>
              <a:rPr lang="en-US" sz="2400" b="1"/>
              <a:t>Z(z)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 rot="-2736051">
            <a:off x="5732463" y="1751013"/>
            <a:ext cx="1736725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q = 1 </a:t>
            </a:r>
            <a:r>
              <a:rPr lang="en-US" sz="2000" b="1">
                <a:ea typeface="Arial" pitchFamily="-105" charset="0"/>
                <a:cs typeface="Arial" pitchFamily="-105" charset="0"/>
              </a:rPr>
              <a:t>↔ </a:t>
            </a:r>
            <a:r>
              <a:rPr lang="en-US" sz="2000" b="1"/>
              <a:t>z = 0</a:t>
            </a:r>
          </a:p>
        </p:txBody>
      </p:sp>
      <p:sp>
        <p:nvSpPr>
          <p:cNvPr id="44038" name="Text Box 12"/>
          <p:cNvSpPr txBox="1">
            <a:spLocks noChangeArrowheads="1"/>
          </p:cNvSpPr>
          <p:nvPr/>
        </p:nvSpPr>
        <p:spPr bwMode="auto">
          <a:xfrm rot="685334">
            <a:off x="5967413" y="5346700"/>
            <a:ext cx="2139950" cy="3048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q = 1/3 </a:t>
            </a:r>
            <a:r>
              <a:rPr lang="en-US" sz="2000" b="1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↔</a:t>
            </a:r>
            <a:r>
              <a:rPr lang="en-US" sz="2000" b="1">
                <a:solidFill>
                  <a:schemeClr val="bg1"/>
                </a:solidFill>
              </a:rPr>
              <a:t> z = 1/2</a:t>
            </a:r>
          </a:p>
        </p:txBody>
      </p:sp>
      <p:sp>
        <p:nvSpPr>
          <p:cNvPr id="44039" name="Text Box 14"/>
          <p:cNvSpPr txBox="1">
            <a:spLocks noChangeArrowheads="1"/>
          </p:cNvSpPr>
          <p:nvPr/>
        </p:nvSpPr>
        <p:spPr bwMode="auto">
          <a:xfrm rot="2364767">
            <a:off x="3673475" y="5662613"/>
            <a:ext cx="1625600" cy="3048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q = 0 </a:t>
            </a:r>
            <a:r>
              <a:rPr lang="en-US" sz="2000" b="1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↔</a:t>
            </a:r>
            <a:r>
              <a:rPr lang="en-US" sz="2000" b="1">
                <a:solidFill>
                  <a:schemeClr val="bg1"/>
                </a:solidFill>
              </a:rPr>
              <a:t> z = 1</a:t>
            </a:r>
          </a:p>
        </p:txBody>
      </p:sp>
      <p:sp>
        <p:nvSpPr>
          <p:cNvPr id="44040" name="Text Box 19"/>
          <p:cNvSpPr txBox="1">
            <a:spLocks noChangeArrowheads="1"/>
          </p:cNvSpPr>
          <p:nvPr/>
        </p:nvSpPr>
        <p:spPr bwMode="auto">
          <a:xfrm>
            <a:off x="2641600" y="624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44041" name="Text Box 20"/>
          <p:cNvSpPr txBox="1">
            <a:spLocks noChangeArrowheads="1"/>
          </p:cNvSpPr>
          <p:nvPr/>
        </p:nvSpPr>
        <p:spPr bwMode="auto">
          <a:xfrm>
            <a:off x="7346950" y="60769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44042" name="Text Box 26"/>
          <p:cNvSpPr txBox="1">
            <a:spLocks noChangeArrowheads="1"/>
          </p:cNvSpPr>
          <p:nvPr/>
        </p:nvSpPr>
        <p:spPr bwMode="auto">
          <a:xfrm rot="-3570109">
            <a:off x="5421313" y="3481388"/>
            <a:ext cx="2316162" cy="411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x+y = 1 </a:t>
            </a:r>
            <a:r>
              <a:rPr lang="en-US" sz="2400" b="1">
                <a:ea typeface="Arial" pitchFamily="-105" charset="0"/>
                <a:cs typeface="Arial" pitchFamily="-105" charset="0"/>
              </a:rPr>
              <a:t>↔ </a:t>
            </a:r>
            <a:r>
              <a:rPr lang="en-US" sz="2400" b="1"/>
              <a:t>Q(q)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71" name="Group 62"/>
          <p:cNvGrpSpPr>
            <a:grpSpLocks/>
          </p:cNvGrpSpPr>
          <p:nvPr/>
        </p:nvGrpSpPr>
        <p:grpSpPr bwMode="auto">
          <a:xfrm>
            <a:off x="0" y="0"/>
            <a:ext cx="3228975" cy="2843213"/>
            <a:chOff x="128" y="1683"/>
            <a:chExt cx="2034" cy="1791"/>
          </a:xfrm>
        </p:grpSpPr>
        <p:sp>
          <p:nvSpPr>
            <p:cNvPr id="45135" name="Rectangle 5"/>
            <p:cNvSpPr>
              <a:spLocks noChangeArrowheads="1"/>
            </p:cNvSpPr>
            <p:nvPr/>
          </p:nvSpPr>
          <p:spPr bwMode="auto">
            <a:xfrm rot="2700189">
              <a:off x="570" y="2064"/>
              <a:ext cx="1152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36" name="Rectangle 7"/>
            <p:cNvSpPr>
              <a:spLocks noChangeArrowheads="1"/>
            </p:cNvSpPr>
            <p:nvPr/>
          </p:nvSpPr>
          <p:spPr bwMode="auto">
            <a:xfrm>
              <a:off x="233" y="2647"/>
              <a:ext cx="1820" cy="8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137" name="Text Box 9"/>
            <p:cNvSpPr txBox="1">
              <a:spLocks noChangeArrowheads="1"/>
            </p:cNvSpPr>
            <p:nvPr/>
          </p:nvSpPr>
          <p:spPr bwMode="auto">
            <a:xfrm>
              <a:off x="128" y="2544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0,0</a:t>
              </a:r>
            </a:p>
          </p:txBody>
        </p:sp>
        <p:grpSp>
          <p:nvGrpSpPr>
            <p:cNvPr id="45138" name="Group 35"/>
            <p:cNvGrpSpPr>
              <a:grpSpLocks/>
            </p:cNvGrpSpPr>
            <p:nvPr/>
          </p:nvGrpSpPr>
          <p:grpSpPr bwMode="auto">
            <a:xfrm>
              <a:off x="311" y="1683"/>
              <a:ext cx="1851" cy="1118"/>
              <a:chOff x="311" y="1683"/>
              <a:chExt cx="1851" cy="1118"/>
            </a:xfrm>
          </p:grpSpPr>
          <p:sp>
            <p:nvSpPr>
              <p:cNvPr id="45139" name="Rectangle 15"/>
              <p:cNvSpPr>
                <a:spLocks noChangeAspect="1" noChangeArrowheads="1"/>
              </p:cNvSpPr>
              <p:nvPr/>
            </p:nvSpPr>
            <p:spPr bwMode="auto">
              <a:xfrm rot="-2747660">
                <a:off x="1118" y="1838"/>
                <a:ext cx="56" cy="56"/>
              </a:xfrm>
              <a:prstGeom prst="rect">
                <a:avLst/>
              </a:prstGeom>
              <a:noFill/>
              <a:ln w="9525">
                <a:solidFill>
                  <a:srgbClr val="CC3399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40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092" y="2583"/>
                <a:ext cx="56" cy="56"/>
              </a:xfrm>
              <a:prstGeom prst="rect">
                <a:avLst/>
              </a:prstGeom>
              <a:noFill/>
              <a:ln w="9525">
                <a:solidFill>
                  <a:srgbClr val="CC66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41" name="Line 4"/>
              <p:cNvSpPr>
                <a:spLocks noChangeShapeType="1"/>
              </p:cNvSpPr>
              <p:nvPr/>
            </p:nvSpPr>
            <p:spPr bwMode="auto">
              <a:xfrm>
                <a:off x="333" y="2640"/>
                <a:ext cx="16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42" name="Line 8"/>
              <p:cNvSpPr>
                <a:spLocks noChangeShapeType="1"/>
              </p:cNvSpPr>
              <p:nvPr/>
            </p:nvSpPr>
            <p:spPr bwMode="auto">
              <a:xfrm>
                <a:off x="1146" y="1827"/>
                <a:ext cx="3" cy="810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43" name="Text Box 10"/>
              <p:cNvSpPr txBox="1">
                <a:spLocks noChangeArrowheads="1"/>
              </p:cNvSpPr>
              <p:nvPr/>
            </p:nvSpPr>
            <p:spPr bwMode="auto">
              <a:xfrm>
                <a:off x="1913" y="253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1,1</a:t>
                </a:r>
              </a:p>
            </p:txBody>
          </p:sp>
          <p:sp>
            <p:nvSpPr>
              <p:cNvPr id="45144" name="Text Box 11"/>
              <p:cNvSpPr txBox="1">
                <a:spLocks noChangeArrowheads="1"/>
              </p:cNvSpPr>
              <p:nvPr/>
            </p:nvSpPr>
            <p:spPr bwMode="auto">
              <a:xfrm>
                <a:off x="986" y="1683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1,0</a:t>
                </a:r>
              </a:p>
            </p:txBody>
          </p:sp>
          <p:sp>
            <p:nvSpPr>
              <p:cNvPr id="45145" name="Text Box 12"/>
              <p:cNvSpPr txBox="1">
                <a:spLocks noChangeArrowheads="1"/>
              </p:cNvSpPr>
              <p:nvPr/>
            </p:nvSpPr>
            <p:spPr bwMode="auto">
              <a:xfrm rot="2596123">
                <a:off x="1463" y="2109"/>
                <a:ext cx="2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CC3399"/>
                    </a:solidFill>
                  </a:rPr>
                  <a:t>Z(z)</a:t>
                </a:r>
              </a:p>
            </p:txBody>
          </p:sp>
          <p:sp>
            <p:nvSpPr>
              <p:cNvPr id="45146" name="Text Box 13"/>
              <p:cNvSpPr txBox="1">
                <a:spLocks noChangeArrowheads="1"/>
              </p:cNvSpPr>
              <p:nvPr/>
            </p:nvSpPr>
            <p:spPr bwMode="auto">
              <a:xfrm rot="-5400000">
                <a:off x="1046" y="2145"/>
                <a:ext cx="30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FF9933"/>
                    </a:solidFill>
                  </a:rPr>
                  <a:t>Q(q)</a:t>
                </a:r>
              </a:p>
            </p:txBody>
          </p:sp>
          <p:sp>
            <p:nvSpPr>
              <p:cNvPr id="45147" name="Line 16"/>
              <p:cNvSpPr>
                <a:spLocks noChangeShapeType="1"/>
              </p:cNvSpPr>
              <p:nvPr/>
            </p:nvSpPr>
            <p:spPr bwMode="auto">
              <a:xfrm flipV="1">
                <a:off x="333" y="2405"/>
                <a:ext cx="1391" cy="234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48" name="Line 17"/>
              <p:cNvSpPr>
                <a:spLocks noChangeShapeType="1"/>
              </p:cNvSpPr>
              <p:nvPr/>
            </p:nvSpPr>
            <p:spPr bwMode="auto">
              <a:xfrm flipV="1">
                <a:off x="330" y="2243"/>
                <a:ext cx="1231" cy="396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49" name="Line 18"/>
              <p:cNvSpPr>
                <a:spLocks noChangeShapeType="1"/>
              </p:cNvSpPr>
              <p:nvPr/>
            </p:nvSpPr>
            <p:spPr bwMode="auto">
              <a:xfrm flipV="1">
                <a:off x="333" y="2035"/>
                <a:ext cx="1024" cy="601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50" name="Text Box 19"/>
              <p:cNvSpPr txBox="1">
                <a:spLocks noChangeArrowheads="1"/>
              </p:cNvSpPr>
              <p:nvPr/>
            </p:nvSpPr>
            <p:spPr bwMode="auto">
              <a:xfrm rot="-1429967">
                <a:off x="365" y="2439"/>
                <a:ext cx="4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q=c</a:t>
                </a:r>
                <a:r>
                  <a:rPr lang="en-US" sz="1000" baseline="-25000"/>
                  <a:t>1</a:t>
                </a:r>
                <a:r>
                  <a:rPr lang="en-US" sz="1000"/>
                  <a:t>, z=c</a:t>
                </a:r>
                <a:r>
                  <a:rPr lang="en-US" sz="1000" baseline="-25000"/>
                  <a:t>2</a:t>
                </a:r>
              </a:p>
            </p:txBody>
          </p:sp>
          <p:sp>
            <p:nvSpPr>
              <p:cNvPr id="45151" name="Text Box 20"/>
              <p:cNvSpPr txBox="1">
                <a:spLocks noChangeArrowheads="1"/>
              </p:cNvSpPr>
              <p:nvPr/>
            </p:nvSpPr>
            <p:spPr bwMode="auto">
              <a:xfrm rot="-2754121">
                <a:off x="199" y="2329"/>
                <a:ext cx="48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q=1, z=0</a:t>
                </a:r>
                <a:endParaRPr lang="en-US" sz="1200" baseline="-25000"/>
              </a:p>
            </p:txBody>
          </p:sp>
          <p:sp>
            <p:nvSpPr>
              <p:cNvPr id="45152" name="Text Box 22"/>
              <p:cNvSpPr txBox="1">
                <a:spLocks noChangeArrowheads="1"/>
              </p:cNvSpPr>
              <p:nvPr/>
            </p:nvSpPr>
            <p:spPr bwMode="auto">
              <a:xfrm>
                <a:off x="311" y="2607"/>
                <a:ext cx="48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q=0, z=1</a:t>
                </a:r>
              </a:p>
            </p:txBody>
          </p:sp>
          <p:sp>
            <p:nvSpPr>
              <p:cNvPr id="45153" name="Line 24"/>
              <p:cNvSpPr>
                <a:spLocks noChangeShapeType="1"/>
              </p:cNvSpPr>
              <p:nvPr/>
            </p:nvSpPr>
            <p:spPr bwMode="auto">
              <a:xfrm flipH="1" flipV="1">
                <a:off x="1149" y="1827"/>
                <a:ext cx="807" cy="807"/>
              </a:xfrm>
              <a:prstGeom prst="line">
                <a:avLst/>
              </a:prstGeom>
              <a:noFill/>
              <a:ln w="9525">
                <a:solidFill>
                  <a:srgbClr val="CC33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54" name="Line 25"/>
              <p:cNvSpPr>
                <a:spLocks noChangeShapeType="1"/>
              </p:cNvSpPr>
              <p:nvPr/>
            </p:nvSpPr>
            <p:spPr bwMode="auto">
              <a:xfrm flipH="1" flipV="1">
                <a:off x="900" y="2070"/>
                <a:ext cx="570" cy="570"/>
              </a:xfrm>
              <a:prstGeom prst="line">
                <a:avLst/>
              </a:prstGeom>
              <a:noFill/>
              <a:ln w="9525">
                <a:solidFill>
                  <a:srgbClr val="CC33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55" name="Line 26"/>
              <p:cNvSpPr>
                <a:spLocks noChangeShapeType="1"/>
              </p:cNvSpPr>
              <p:nvPr/>
            </p:nvSpPr>
            <p:spPr bwMode="auto">
              <a:xfrm flipH="1" flipV="1">
                <a:off x="693" y="2283"/>
                <a:ext cx="354" cy="354"/>
              </a:xfrm>
              <a:prstGeom prst="line">
                <a:avLst/>
              </a:prstGeom>
              <a:noFill/>
              <a:ln w="9525">
                <a:solidFill>
                  <a:srgbClr val="CC33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56" name="Line 27"/>
              <p:cNvSpPr>
                <a:spLocks noChangeShapeType="1"/>
              </p:cNvSpPr>
              <p:nvPr/>
            </p:nvSpPr>
            <p:spPr bwMode="auto">
              <a:xfrm>
                <a:off x="1539" y="2217"/>
                <a:ext cx="0" cy="420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57" name="Line 28"/>
              <p:cNvSpPr>
                <a:spLocks noChangeShapeType="1"/>
              </p:cNvSpPr>
              <p:nvPr/>
            </p:nvSpPr>
            <p:spPr bwMode="auto">
              <a:xfrm flipH="1">
                <a:off x="846" y="2127"/>
                <a:ext cx="0" cy="513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58" name="Text Box 29"/>
              <p:cNvSpPr txBox="1">
                <a:spLocks noChangeArrowheads="1"/>
              </p:cNvSpPr>
              <p:nvPr/>
            </p:nvSpPr>
            <p:spPr bwMode="auto">
              <a:xfrm rot="-5400000">
                <a:off x="1062" y="2482"/>
                <a:ext cx="25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FF9933"/>
                    </a:solidFill>
                  </a:rPr>
                  <a:t>p=1</a:t>
                </a:r>
              </a:p>
            </p:txBody>
          </p:sp>
          <p:sp>
            <p:nvSpPr>
              <p:cNvPr id="45159" name="Text Box 30"/>
              <p:cNvSpPr txBox="1">
                <a:spLocks noChangeArrowheads="1"/>
              </p:cNvSpPr>
              <p:nvPr/>
            </p:nvSpPr>
            <p:spPr bwMode="auto">
              <a:xfrm rot="-5400000">
                <a:off x="1423" y="2460"/>
                <a:ext cx="31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FF9933"/>
                    </a:solidFill>
                  </a:rPr>
                  <a:t>p=1.5</a:t>
                </a:r>
              </a:p>
            </p:txBody>
          </p:sp>
          <p:sp>
            <p:nvSpPr>
              <p:cNvPr id="45160" name="Text Box 31"/>
              <p:cNvSpPr txBox="1">
                <a:spLocks noChangeArrowheads="1"/>
              </p:cNvSpPr>
              <p:nvPr/>
            </p:nvSpPr>
            <p:spPr bwMode="auto">
              <a:xfrm rot="-5400000">
                <a:off x="717" y="2555"/>
                <a:ext cx="33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FF9933"/>
                    </a:solidFill>
                  </a:rPr>
                  <a:t>p= 0.6</a:t>
                </a:r>
              </a:p>
            </p:txBody>
          </p:sp>
          <p:sp>
            <p:nvSpPr>
              <p:cNvPr id="45161" name="Text Box 32"/>
              <p:cNvSpPr txBox="1">
                <a:spLocks noChangeArrowheads="1"/>
              </p:cNvSpPr>
              <p:nvPr/>
            </p:nvSpPr>
            <p:spPr bwMode="auto">
              <a:xfrm rot="2662213">
                <a:off x="1127" y="1790"/>
                <a:ext cx="25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CC3399"/>
                    </a:solidFill>
                  </a:rPr>
                  <a:t>u=1</a:t>
                </a:r>
              </a:p>
            </p:txBody>
          </p:sp>
          <p:sp>
            <p:nvSpPr>
              <p:cNvPr id="45162" name="Text Box 33"/>
              <p:cNvSpPr txBox="1">
                <a:spLocks noChangeArrowheads="1"/>
              </p:cNvSpPr>
              <p:nvPr/>
            </p:nvSpPr>
            <p:spPr bwMode="auto">
              <a:xfrm rot="2662213">
                <a:off x="875" y="2029"/>
                <a:ext cx="27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CC3399"/>
                    </a:solidFill>
                  </a:rPr>
                  <a:t>u=.7</a:t>
                </a:r>
              </a:p>
            </p:txBody>
          </p:sp>
          <p:sp>
            <p:nvSpPr>
              <p:cNvPr id="45163" name="Text Box 34"/>
              <p:cNvSpPr txBox="1">
                <a:spLocks noChangeArrowheads="1"/>
              </p:cNvSpPr>
              <p:nvPr/>
            </p:nvSpPr>
            <p:spPr bwMode="auto">
              <a:xfrm rot="2662213">
                <a:off x="556" y="2180"/>
                <a:ext cx="33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CC3399"/>
                    </a:solidFill>
                  </a:rPr>
                  <a:t>u= 0.4</a:t>
                </a:r>
              </a:p>
            </p:txBody>
          </p:sp>
        </p:grpSp>
      </p:grpSp>
      <p:grpSp>
        <p:nvGrpSpPr>
          <p:cNvPr id="45072" name="Group 160"/>
          <p:cNvGrpSpPr>
            <a:grpSpLocks/>
          </p:cNvGrpSpPr>
          <p:nvPr/>
        </p:nvGrpSpPr>
        <p:grpSpPr bwMode="auto">
          <a:xfrm>
            <a:off x="6289675" y="574675"/>
            <a:ext cx="2662238" cy="458788"/>
            <a:chOff x="2756" y="3152"/>
            <a:chExt cx="1677" cy="289"/>
          </a:xfrm>
        </p:grpSpPr>
        <p:sp>
          <p:nvSpPr>
            <p:cNvPr id="45133" name="Text Box 145"/>
            <p:cNvSpPr txBox="1">
              <a:spLocks noChangeArrowheads="1"/>
            </p:cNvSpPr>
            <p:nvPr/>
          </p:nvSpPr>
          <p:spPr bwMode="auto">
            <a:xfrm>
              <a:off x="2756" y="3152"/>
              <a:ext cx="167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labels are lengths of segments, except points o, o’</a:t>
              </a:r>
              <a:br>
                <a:rPr lang="en-US"/>
              </a:br>
              <a:r>
                <a:rPr lang="en-US"/>
                <a:t>geometrically: </a:t>
              </a:r>
              <a:r>
                <a:rPr lang="en-US">
                  <a:ea typeface="Arial" pitchFamily="-105" charset="0"/>
                  <a:cs typeface="Arial" pitchFamily="-105" charset="0"/>
                </a:rPr>
                <a:t>D(  ) = (r / r’) D(o) = (p/1) D(o) = p Q(q)/2</a:t>
              </a:r>
              <a:br>
                <a:rPr lang="en-US">
                  <a:ea typeface="Arial" pitchFamily="-105" charset="0"/>
                  <a:cs typeface="Arial" pitchFamily="-105" charset="0"/>
                </a:rPr>
              </a:br>
              <a:r>
                <a:rPr lang="en-US">
                  <a:ea typeface="Arial" pitchFamily="-105" charset="0"/>
                  <a:cs typeface="Arial" pitchFamily="-105" charset="0"/>
                </a:rPr>
                <a:t>also works for p &gt; 1</a:t>
              </a:r>
            </a:p>
          </p:txBody>
        </p:sp>
        <p:sp>
          <p:nvSpPr>
            <p:cNvPr id="45134" name="Oval 152"/>
            <p:cNvSpPr>
              <a:spLocks noChangeArrowheads="1"/>
            </p:cNvSpPr>
            <p:nvPr/>
          </p:nvSpPr>
          <p:spPr bwMode="auto">
            <a:xfrm>
              <a:off x="3291" y="3282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74" name="Rectangle 99"/>
          <p:cNvSpPr>
            <a:spLocks noChangeArrowheads="1"/>
          </p:cNvSpPr>
          <p:nvPr/>
        </p:nvSpPr>
        <p:spPr bwMode="auto">
          <a:xfrm rot="2700189">
            <a:off x="4068763" y="600075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5" name="Rectangle 100"/>
          <p:cNvSpPr>
            <a:spLocks noChangeArrowheads="1"/>
          </p:cNvSpPr>
          <p:nvPr/>
        </p:nvSpPr>
        <p:spPr bwMode="auto">
          <a:xfrm>
            <a:off x="3533775" y="1525588"/>
            <a:ext cx="2889250" cy="13128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195" name="Group 139"/>
          <p:cNvGrpSpPr>
            <a:grpSpLocks/>
          </p:cNvGrpSpPr>
          <p:nvPr/>
        </p:nvGrpSpPr>
        <p:grpSpPr bwMode="auto">
          <a:xfrm>
            <a:off x="3687763" y="223838"/>
            <a:ext cx="2722562" cy="1724025"/>
            <a:chOff x="2323" y="141"/>
            <a:chExt cx="1715" cy="1086"/>
          </a:xfrm>
        </p:grpSpPr>
        <p:sp>
          <p:nvSpPr>
            <p:cNvPr id="45073" name="Line 131"/>
            <p:cNvSpPr>
              <a:spLocks noChangeShapeType="1"/>
            </p:cNvSpPr>
            <p:nvPr/>
          </p:nvSpPr>
          <p:spPr bwMode="auto">
            <a:xfrm>
              <a:off x="2890" y="606"/>
              <a:ext cx="3" cy="36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6" name="Rectangle 104"/>
            <p:cNvSpPr>
              <a:spLocks noChangeAspect="1" noChangeArrowheads="1"/>
            </p:cNvSpPr>
            <p:nvPr/>
          </p:nvSpPr>
          <p:spPr bwMode="auto">
            <a:xfrm>
              <a:off x="3085" y="897"/>
              <a:ext cx="56" cy="56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7" name="Line 105"/>
            <p:cNvSpPr>
              <a:spLocks noChangeShapeType="1"/>
            </p:cNvSpPr>
            <p:nvPr/>
          </p:nvSpPr>
          <p:spPr bwMode="auto">
            <a:xfrm>
              <a:off x="2326" y="954"/>
              <a:ext cx="1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8" name="Line 106"/>
            <p:cNvSpPr>
              <a:spLocks noChangeShapeType="1"/>
            </p:cNvSpPr>
            <p:nvPr/>
          </p:nvSpPr>
          <p:spPr bwMode="auto">
            <a:xfrm>
              <a:off x="3139" y="141"/>
              <a:ext cx="3" cy="81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9" name="Line 112"/>
            <p:cNvSpPr>
              <a:spLocks noChangeShapeType="1"/>
            </p:cNvSpPr>
            <p:nvPr/>
          </p:nvSpPr>
          <p:spPr bwMode="auto">
            <a:xfrm flipV="1">
              <a:off x="2323" y="446"/>
              <a:ext cx="820" cy="50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0" name="Oval 130"/>
            <p:cNvSpPr>
              <a:spLocks noChangeArrowheads="1"/>
            </p:cNvSpPr>
            <p:nvPr/>
          </p:nvSpPr>
          <p:spPr bwMode="auto">
            <a:xfrm>
              <a:off x="2865" y="57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5058" name="Object 2"/>
            <p:cNvGraphicFramePr>
              <a:graphicFrameLocks noChangeAspect="1"/>
            </p:cNvGraphicFramePr>
            <p:nvPr/>
          </p:nvGraphicFramePr>
          <p:xfrm>
            <a:off x="2880" y="642"/>
            <a:ext cx="168" cy="264"/>
          </p:xfrm>
          <a:graphic>
            <a:graphicData uri="http://schemas.openxmlformats.org/presentationml/2006/ole">
              <p:oleObj spid="_x0000_s45058" name="Equation" r:id="rId3" imgW="266400" imgH="419040" progId="Equation.3">
                <p:embed/>
              </p:oleObj>
            </a:graphicData>
          </a:graphic>
        </p:graphicFrame>
        <p:graphicFrame>
          <p:nvGraphicFramePr>
            <p:cNvPr id="45059" name="Object 3"/>
            <p:cNvGraphicFramePr>
              <a:graphicFrameLocks noChangeAspect="1"/>
            </p:cNvGraphicFramePr>
            <p:nvPr/>
          </p:nvGraphicFramePr>
          <p:xfrm>
            <a:off x="3147" y="588"/>
            <a:ext cx="168" cy="264"/>
          </p:xfrm>
          <a:graphic>
            <a:graphicData uri="http://schemas.openxmlformats.org/presentationml/2006/ole">
              <p:oleObj spid="_x0000_s45059" name="Equation" r:id="rId4" imgW="266400" imgH="419040" progId="Equation.3">
                <p:embed/>
              </p:oleObj>
            </a:graphicData>
          </a:graphic>
        </p:graphicFrame>
        <p:graphicFrame>
          <p:nvGraphicFramePr>
            <p:cNvPr id="45060" name="Object 4"/>
            <p:cNvGraphicFramePr>
              <a:graphicFrameLocks noChangeAspect="1"/>
            </p:cNvGraphicFramePr>
            <p:nvPr/>
          </p:nvGraphicFramePr>
          <p:xfrm>
            <a:off x="3870" y="957"/>
            <a:ext cx="168" cy="264"/>
          </p:xfrm>
          <a:graphic>
            <a:graphicData uri="http://schemas.openxmlformats.org/presentationml/2006/ole">
              <p:oleObj spid="_x0000_s45060" name="Equation" r:id="rId5" imgW="266400" imgH="419040" progId="Equation.3">
                <p:embed/>
              </p:oleObj>
            </a:graphicData>
          </a:graphic>
        </p:graphicFrame>
        <p:graphicFrame>
          <p:nvGraphicFramePr>
            <p:cNvPr id="45061" name="Object 5"/>
            <p:cNvGraphicFramePr>
              <a:graphicFrameLocks noChangeAspect="1"/>
            </p:cNvGraphicFramePr>
            <p:nvPr/>
          </p:nvGraphicFramePr>
          <p:xfrm>
            <a:off x="3066" y="963"/>
            <a:ext cx="168" cy="264"/>
          </p:xfrm>
          <a:graphic>
            <a:graphicData uri="http://schemas.openxmlformats.org/presentationml/2006/ole">
              <p:oleObj spid="_x0000_s45061" name="Equation" r:id="rId6" imgW="266400" imgH="419040" progId="Equation.3">
                <p:embed/>
              </p:oleObj>
            </a:graphicData>
          </a:graphic>
        </p:graphicFrame>
        <p:graphicFrame>
          <p:nvGraphicFramePr>
            <p:cNvPr id="45062" name="Object 6"/>
            <p:cNvGraphicFramePr>
              <a:graphicFrameLocks noChangeAspect="1"/>
            </p:cNvGraphicFramePr>
            <p:nvPr/>
          </p:nvGraphicFramePr>
          <p:xfrm>
            <a:off x="2808" y="936"/>
            <a:ext cx="168" cy="264"/>
          </p:xfrm>
          <a:graphic>
            <a:graphicData uri="http://schemas.openxmlformats.org/presentationml/2006/ole">
              <p:oleObj spid="_x0000_s45062" name="Equation" r:id="rId7" imgW="266400" imgH="419040" progId="Equation.3">
                <p:embed/>
              </p:oleObj>
            </a:graphicData>
          </a:graphic>
        </p:graphicFrame>
        <p:sp>
          <p:nvSpPr>
            <p:cNvPr id="45081" name="Oval 141"/>
            <p:cNvSpPr>
              <a:spLocks noChangeArrowheads="1"/>
            </p:cNvSpPr>
            <p:nvPr/>
          </p:nvSpPr>
          <p:spPr bwMode="auto">
            <a:xfrm>
              <a:off x="3114" y="426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2" name="Text Box 143"/>
            <p:cNvSpPr txBox="1">
              <a:spLocks noChangeArrowheads="1"/>
            </p:cNvSpPr>
            <p:nvPr/>
          </p:nvSpPr>
          <p:spPr bwMode="auto">
            <a:xfrm>
              <a:off x="2624" y="672"/>
              <a:ext cx="1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r</a:t>
              </a:r>
            </a:p>
          </p:txBody>
        </p:sp>
        <p:sp>
          <p:nvSpPr>
            <p:cNvPr id="45083" name="Text Box 144"/>
            <p:cNvSpPr txBox="1">
              <a:spLocks noChangeArrowheads="1"/>
            </p:cNvSpPr>
            <p:nvPr/>
          </p:nvSpPr>
          <p:spPr bwMode="auto">
            <a:xfrm>
              <a:off x="2909" y="378"/>
              <a:ext cx="1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r</a:t>
              </a:r>
              <a:r>
                <a:rPr lang="en-US" sz="1000">
                  <a:ea typeface="Arial" pitchFamily="-105" charset="0"/>
                  <a:cs typeface="Arial" pitchFamily="-105" charset="0"/>
                </a:rPr>
                <a:t>′</a:t>
              </a:r>
              <a:endParaRPr lang="en-US"/>
            </a:p>
          </p:txBody>
        </p:sp>
        <p:graphicFrame>
          <p:nvGraphicFramePr>
            <p:cNvPr id="45063" name="Object 7"/>
            <p:cNvGraphicFramePr>
              <a:graphicFrameLocks noChangeAspect="1"/>
            </p:cNvGraphicFramePr>
            <p:nvPr/>
          </p:nvGraphicFramePr>
          <p:xfrm>
            <a:off x="3605" y="416"/>
            <a:ext cx="56" cy="104"/>
          </p:xfrm>
          <a:graphic>
            <a:graphicData uri="http://schemas.openxmlformats.org/presentationml/2006/ole">
              <p:oleObj spid="_x0000_s45063" name="Equation" r:id="rId8" imgW="88560" imgH="164880" progId="Equation.3">
                <p:embed/>
              </p:oleObj>
            </a:graphicData>
          </a:graphic>
        </p:graphicFrame>
        <p:sp>
          <p:nvSpPr>
            <p:cNvPr id="45084" name="Text Box 156"/>
            <p:cNvSpPr txBox="1">
              <a:spLocks noChangeArrowheads="1"/>
            </p:cNvSpPr>
            <p:nvPr/>
          </p:nvSpPr>
          <p:spPr bwMode="auto">
            <a:xfrm>
              <a:off x="3110" y="331"/>
              <a:ext cx="1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  <a:r>
                <a:rPr lang="en-US" sz="1000">
                  <a:ea typeface="Arial" pitchFamily="-105" charset="0"/>
                  <a:cs typeface="Arial" pitchFamily="-105" charset="0"/>
                </a:rPr>
                <a:t>′</a:t>
              </a:r>
              <a:endParaRPr lang="en-US"/>
            </a:p>
          </p:txBody>
        </p:sp>
        <p:sp>
          <p:nvSpPr>
            <p:cNvPr id="45085" name="Text Box 157"/>
            <p:cNvSpPr txBox="1">
              <a:spLocks noChangeArrowheads="1"/>
            </p:cNvSpPr>
            <p:nvPr/>
          </p:nvSpPr>
          <p:spPr bwMode="auto">
            <a:xfrm>
              <a:off x="2798" y="46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</a:p>
          </p:txBody>
        </p:sp>
      </p:grpSp>
      <p:grpSp>
        <p:nvGrpSpPr>
          <p:cNvPr id="45086" name="Group 163"/>
          <p:cNvGrpSpPr>
            <a:grpSpLocks/>
          </p:cNvGrpSpPr>
          <p:nvPr/>
        </p:nvGrpSpPr>
        <p:grpSpPr bwMode="auto">
          <a:xfrm>
            <a:off x="6199188" y="2646363"/>
            <a:ext cx="2730500" cy="336550"/>
            <a:chOff x="3323" y="2621"/>
            <a:chExt cx="1720" cy="212"/>
          </a:xfrm>
        </p:grpSpPr>
        <p:sp>
          <p:nvSpPr>
            <p:cNvPr id="45131" name="Text Box 154"/>
            <p:cNvSpPr txBox="1">
              <a:spLocks noChangeArrowheads="1"/>
            </p:cNvSpPr>
            <p:nvPr/>
          </p:nvSpPr>
          <p:spPr bwMode="auto">
            <a:xfrm>
              <a:off x="3323" y="2621"/>
              <a:ext cx="1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labels are lengths of segments, except points o, o’ </a:t>
              </a:r>
              <a:br>
                <a:rPr lang="en-US"/>
              </a:br>
              <a:r>
                <a:rPr lang="en-US"/>
                <a:t>geometrically: </a:t>
              </a:r>
              <a:r>
                <a:rPr lang="en-US">
                  <a:ea typeface="Arial" pitchFamily="-105" charset="0"/>
                  <a:cs typeface="Arial" pitchFamily="-105" charset="0"/>
                </a:rPr>
                <a:t>D(  ) = (s / s’) D(o) = (u / 1) D(o) = u/2 Z(z)</a:t>
              </a:r>
            </a:p>
          </p:txBody>
        </p:sp>
        <p:sp>
          <p:nvSpPr>
            <p:cNvPr id="45132" name="Oval 155"/>
            <p:cNvSpPr>
              <a:spLocks noChangeArrowheads="1"/>
            </p:cNvSpPr>
            <p:nvPr/>
          </p:nvSpPr>
          <p:spPr bwMode="auto">
            <a:xfrm>
              <a:off x="3861" y="2748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194" name="Group 138"/>
          <p:cNvGrpSpPr>
            <a:grpSpLocks/>
          </p:cNvGrpSpPr>
          <p:nvPr/>
        </p:nvGrpSpPr>
        <p:grpSpPr bwMode="auto">
          <a:xfrm>
            <a:off x="3551238" y="2143125"/>
            <a:ext cx="2946400" cy="2809875"/>
            <a:chOff x="2237" y="1350"/>
            <a:chExt cx="1856" cy="1770"/>
          </a:xfrm>
        </p:grpSpPr>
        <p:sp>
          <p:nvSpPr>
            <p:cNvPr id="45087" name="Rectangle 64"/>
            <p:cNvSpPr>
              <a:spLocks noChangeArrowheads="1"/>
            </p:cNvSpPr>
            <p:nvPr/>
          </p:nvSpPr>
          <p:spPr bwMode="auto">
            <a:xfrm rot="2700189">
              <a:off x="2577" y="1710"/>
              <a:ext cx="1152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8" name="Rectangle 65"/>
            <p:cNvSpPr>
              <a:spLocks noChangeArrowheads="1"/>
            </p:cNvSpPr>
            <p:nvPr/>
          </p:nvSpPr>
          <p:spPr bwMode="auto">
            <a:xfrm>
              <a:off x="2240" y="2293"/>
              <a:ext cx="1820" cy="8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089" name="Rectangle 68"/>
            <p:cNvSpPr>
              <a:spLocks noChangeAspect="1" noChangeArrowheads="1"/>
            </p:cNvSpPr>
            <p:nvPr/>
          </p:nvSpPr>
          <p:spPr bwMode="auto">
            <a:xfrm rot="-2747660">
              <a:off x="3125" y="1484"/>
              <a:ext cx="56" cy="56"/>
            </a:xfrm>
            <a:prstGeom prst="rect">
              <a:avLst/>
            </a:prstGeom>
            <a:noFill/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0" name="Line 70"/>
            <p:cNvSpPr>
              <a:spLocks noChangeShapeType="1"/>
            </p:cNvSpPr>
            <p:nvPr/>
          </p:nvSpPr>
          <p:spPr bwMode="auto">
            <a:xfrm>
              <a:off x="2340" y="2286"/>
              <a:ext cx="1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1" name="Text Box 74"/>
            <p:cNvSpPr txBox="1">
              <a:spLocks noChangeArrowheads="1"/>
            </p:cNvSpPr>
            <p:nvPr/>
          </p:nvSpPr>
          <p:spPr bwMode="auto">
            <a:xfrm rot="2707962">
              <a:off x="3265" y="1501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z</a:t>
              </a:r>
            </a:p>
          </p:txBody>
        </p:sp>
        <p:sp>
          <p:nvSpPr>
            <p:cNvPr id="45092" name="Line 78"/>
            <p:cNvSpPr>
              <a:spLocks noChangeShapeType="1"/>
            </p:cNvSpPr>
            <p:nvPr/>
          </p:nvSpPr>
          <p:spPr bwMode="auto">
            <a:xfrm flipV="1">
              <a:off x="2340" y="1765"/>
              <a:ext cx="1105" cy="51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3" name="Line 82"/>
            <p:cNvSpPr>
              <a:spLocks noChangeShapeType="1"/>
            </p:cNvSpPr>
            <p:nvPr/>
          </p:nvSpPr>
          <p:spPr bwMode="auto">
            <a:xfrm flipH="1" flipV="1">
              <a:off x="3156" y="1473"/>
              <a:ext cx="807" cy="807"/>
            </a:xfrm>
            <a:prstGeom prst="line">
              <a:avLst/>
            </a:prstGeom>
            <a:noFill/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4" name="Text Box 93"/>
            <p:cNvSpPr txBox="1">
              <a:spLocks noChangeArrowheads="1"/>
            </p:cNvSpPr>
            <p:nvPr/>
          </p:nvSpPr>
          <p:spPr bwMode="auto">
            <a:xfrm rot="2662213">
              <a:off x="2237" y="21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0</a:t>
              </a:r>
            </a:p>
          </p:txBody>
        </p:sp>
        <p:sp>
          <p:nvSpPr>
            <p:cNvPr id="45095" name="Text Box 94"/>
            <p:cNvSpPr txBox="1">
              <a:spLocks noChangeArrowheads="1"/>
            </p:cNvSpPr>
            <p:nvPr/>
          </p:nvSpPr>
          <p:spPr bwMode="auto">
            <a:xfrm rot="2662213">
              <a:off x="3047" y="137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1</a:t>
              </a:r>
            </a:p>
          </p:txBody>
        </p:sp>
        <p:sp>
          <p:nvSpPr>
            <p:cNvPr id="45096" name="Oval 95"/>
            <p:cNvSpPr>
              <a:spLocks noChangeArrowheads="1"/>
            </p:cNvSpPr>
            <p:nvPr/>
          </p:nvSpPr>
          <p:spPr bwMode="auto">
            <a:xfrm>
              <a:off x="3081" y="189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7" name="Text Box 96"/>
            <p:cNvSpPr txBox="1">
              <a:spLocks noChangeArrowheads="1"/>
            </p:cNvSpPr>
            <p:nvPr/>
          </p:nvSpPr>
          <p:spPr bwMode="auto">
            <a:xfrm rot="2596123">
              <a:off x="3924" y="215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1</a:t>
              </a:r>
            </a:p>
          </p:txBody>
        </p:sp>
        <p:sp>
          <p:nvSpPr>
            <p:cNvPr id="45098" name="Text Box 97"/>
            <p:cNvSpPr txBox="1">
              <a:spLocks noChangeArrowheads="1"/>
            </p:cNvSpPr>
            <p:nvPr/>
          </p:nvSpPr>
          <p:spPr bwMode="auto">
            <a:xfrm rot="2596123">
              <a:off x="3114" y="1350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0</a:t>
              </a:r>
            </a:p>
          </p:txBody>
        </p:sp>
        <p:sp>
          <p:nvSpPr>
            <p:cNvPr id="45099" name="Oval 142"/>
            <p:cNvSpPr>
              <a:spLocks noChangeArrowheads="1"/>
            </p:cNvSpPr>
            <p:nvPr/>
          </p:nvSpPr>
          <p:spPr bwMode="auto">
            <a:xfrm>
              <a:off x="3414" y="1734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0" name="Text Box 149"/>
            <p:cNvSpPr txBox="1">
              <a:spLocks noChangeArrowheads="1"/>
            </p:cNvSpPr>
            <p:nvPr/>
          </p:nvSpPr>
          <p:spPr bwMode="auto">
            <a:xfrm>
              <a:off x="2813" y="1989"/>
              <a:ext cx="1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r</a:t>
              </a:r>
            </a:p>
          </p:txBody>
        </p:sp>
        <p:sp>
          <p:nvSpPr>
            <p:cNvPr id="45101" name="Text Box 150"/>
            <p:cNvSpPr txBox="1">
              <a:spLocks noChangeArrowheads="1"/>
            </p:cNvSpPr>
            <p:nvPr/>
          </p:nvSpPr>
          <p:spPr bwMode="auto">
            <a:xfrm>
              <a:off x="3227" y="1833"/>
              <a:ext cx="1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r</a:t>
              </a:r>
              <a:r>
                <a:rPr lang="en-US" sz="1000">
                  <a:ea typeface="Arial" pitchFamily="-105" charset="0"/>
                  <a:cs typeface="Arial" pitchFamily="-105" charset="0"/>
                </a:rPr>
                <a:t>′′</a:t>
              </a:r>
              <a:endParaRPr lang="en-US"/>
            </a:p>
          </p:txBody>
        </p:sp>
        <p:sp>
          <p:nvSpPr>
            <p:cNvPr id="45102" name="Text Box 158"/>
            <p:cNvSpPr txBox="1">
              <a:spLocks noChangeArrowheads="1"/>
            </p:cNvSpPr>
            <p:nvPr/>
          </p:nvSpPr>
          <p:spPr bwMode="auto">
            <a:xfrm>
              <a:off x="3059" y="189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</a:p>
          </p:txBody>
        </p:sp>
        <p:sp>
          <p:nvSpPr>
            <p:cNvPr id="45103" name="Text Box 159"/>
            <p:cNvSpPr txBox="1">
              <a:spLocks noChangeArrowheads="1"/>
            </p:cNvSpPr>
            <p:nvPr/>
          </p:nvSpPr>
          <p:spPr bwMode="auto">
            <a:xfrm>
              <a:off x="3347" y="1759"/>
              <a:ext cx="1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  <a:r>
                <a:rPr lang="en-US" sz="1000">
                  <a:ea typeface="Arial" pitchFamily="-105" charset="0"/>
                  <a:cs typeface="Arial" pitchFamily="-105" charset="0"/>
                </a:rPr>
                <a:t>′′</a:t>
              </a:r>
              <a:endParaRPr lang="en-US"/>
            </a:p>
          </p:txBody>
        </p:sp>
        <p:sp>
          <p:nvSpPr>
            <p:cNvPr id="45104" name="Line 197"/>
            <p:cNvSpPr>
              <a:spLocks noChangeShapeType="1"/>
            </p:cNvSpPr>
            <p:nvPr/>
          </p:nvSpPr>
          <p:spPr bwMode="auto">
            <a:xfrm flipH="1" flipV="1">
              <a:off x="2910" y="1713"/>
              <a:ext cx="198" cy="204"/>
            </a:xfrm>
            <a:prstGeom prst="line">
              <a:avLst/>
            </a:prstGeom>
            <a:noFill/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5" name="Text Box 198"/>
            <p:cNvSpPr txBox="1">
              <a:spLocks noChangeArrowheads="1"/>
            </p:cNvSpPr>
            <p:nvPr/>
          </p:nvSpPr>
          <p:spPr bwMode="auto">
            <a:xfrm rot="2662213">
              <a:off x="2816" y="160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u</a:t>
              </a:r>
            </a:p>
          </p:txBody>
        </p:sp>
        <p:sp>
          <p:nvSpPr>
            <p:cNvPr id="45106" name="Text Box 199"/>
            <p:cNvSpPr txBox="1">
              <a:spLocks noChangeArrowheads="1"/>
            </p:cNvSpPr>
            <p:nvPr/>
          </p:nvSpPr>
          <p:spPr bwMode="auto">
            <a:xfrm rot="2662213">
              <a:off x="2969" y="1699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v</a:t>
              </a:r>
            </a:p>
          </p:txBody>
        </p:sp>
      </p:grpSp>
      <p:grpSp>
        <p:nvGrpSpPr>
          <p:cNvPr id="45107" name="Group 222"/>
          <p:cNvGrpSpPr>
            <a:grpSpLocks/>
          </p:cNvGrpSpPr>
          <p:nvPr/>
        </p:nvGrpSpPr>
        <p:grpSpPr bwMode="auto">
          <a:xfrm>
            <a:off x="166688" y="1743075"/>
            <a:ext cx="2906712" cy="2786063"/>
            <a:chOff x="105" y="1368"/>
            <a:chExt cx="1831" cy="1755"/>
          </a:xfrm>
        </p:grpSpPr>
        <p:sp>
          <p:nvSpPr>
            <p:cNvPr id="45108" name="Text Box 91"/>
            <p:cNvSpPr txBox="1">
              <a:spLocks noChangeArrowheads="1"/>
            </p:cNvSpPr>
            <p:nvPr/>
          </p:nvSpPr>
          <p:spPr bwMode="auto">
            <a:xfrm rot="2662213">
              <a:off x="557" y="172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u</a:t>
              </a:r>
            </a:p>
          </p:txBody>
        </p:sp>
        <p:sp>
          <p:nvSpPr>
            <p:cNvPr id="45109" name="Text Box 151"/>
            <p:cNvSpPr txBox="1">
              <a:spLocks noChangeArrowheads="1"/>
            </p:cNvSpPr>
            <p:nvPr/>
          </p:nvSpPr>
          <p:spPr bwMode="auto">
            <a:xfrm rot="2662213">
              <a:off x="680" y="1804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v</a:t>
              </a:r>
            </a:p>
          </p:txBody>
        </p:sp>
        <p:sp>
          <p:nvSpPr>
            <p:cNvPr id="45110" name="Rectangle 165"/>
            <p:cNvSpPr>
              <a:spLocks noChangeArrowheads="1"/>
            </p:cNvSpPr>
            <p:nvPr/>
          </p:nvSpPr>
          <p:spPr bwMode="auto">
            <a:xfrm rot="2700189">
              <a:off x="442" y="1713"/>
              <a:ext cx="1152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1" name="Rectangle 166"/>
            <p:cNvSpPr>
              <a:spLocks noChangeArrowheads="1"/>
            </p:cNvSpPr>
            <p:nvPr/>
          </p:nvSpPr>
          <p:spPr bwMode="auto">
            <a:xfrm>
              <a:off x="105" y="2296"/>
              <a:ext cx="1820" cy="8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112" name="Rectangle 169"/>
            <p:cNvSpPr>
              <a:spLocks noChangeAspect="1" noChangeArrowheads="1"/>
            </p:cNvSpPr>
            <p:nvPr/>
          </p:nvSpPr>
          <p:spPr bwMode="auto">
            <a:xfrm rot="-2747660">
              <a:off x="990" y="1487"/>
              <a:ext cx="56" cy="56"/>
            </a:xfrm>
            <a:prstGeom prst="rect">
              <a:avLst/>
            </a:prstGeom>
            <a:noFill/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3" name="Rectangle 170"/>
            <p:cNvSpPr>
              <a:spLocks noChangeAspect="1" noChangeArrowheads="1"/>
            </p:cNvSpPr>
            <p:nvPr/>
          </p:nvSpPr>
          <p:spPr bwMode="auto">
            <a:xfrm>
              <a:off x="964" y="2232"/>
              <a:ext cx="56" cy="56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4" name="Line 171"/>
            <p:cNvSpPr>
              <a:spLocks noChangeShapeType="1"/>
            </p:cNvSpPr>
            <p:nvPr/>
          </p:nvSpPr>
          <p:spPr bwMode="auto">
            <a:xfrm>
              <a:off x="205" y="2289"/>
              <a:ext cx="1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5" name="Line 172"/>
            <p:cNvSpPr>
              <a:spLocks noChangeShapeType="1"/>
            </p:cNvSpPr>
            <p:nvPr/>
          </p:nvSpPr>
          <p:spPr bwMode="auto">
            <a:xfrm>
              <a:off x="1018" y="1476"/>
              <a:ext cx="3" cy="81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6" name="Line 179"/>
            <p:cNvSpPr>
              <a:spLocks noChangeShapeType="1"/>
            </p:cNvSpPr>
            <p:nvPr/>
          </p:nvSpPr>
          <p:spPr bwMode="auto">
            <a:xfrm flipV="1">
              <a:off x="205" y="1744"/>
              <a:ext cx="1084" cy="54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7" name="Line 183"/>
            <p:cNvSpPr>
              <a:spLocks noChangeShapeType="1"/>
            </p:cNvSpPr>
            <p:nvPr/>
          </p:nvSpPr>
          <p:spPr bwMode="auto">
            <a:xfrm flipH="1" flipV="1">
              <a:off x="1021" y="1476"/>
              <a:ext cx="807" cy="807"/>
            </a:xfrm>
            <a:prstGeom prst="line">
              <a:avLst/>
            </a:prstGeom>
            <a:noFill/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8" name="Text Box 191"/>
            <p:cNvSpPr txBox="1">
              <a:spLocks noChangeArrowheads="1"/>
            </p:cNvSpPr>
            <p:nvPr/>
          </p:nvSpPr>
          <p:spPr bwMode="auto">
            <a:xfrm rot="2662213">
              <a:off x="897" y="138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1</a:t>
              </a:r>
            </a:p>
          </p:txBody>
        </p:sp>
        <p:sp>
          <p:nvSpPr>
            <p:cNvPr id="45119" name="Oval 195"/>
            <p:cNvSpPr>
              <a:spLocks noChangeArrowheads="1"/>
            </p:cNvSpPr>
            <p:nvPr/>
          </p:nvSpPr>
          <p:spPr bwMode="auto">
            <a:xfrm>
              <a:off x="771" y="196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0" name="Text Box 196"/>
            <p:cNvSpPr txBox="1">
              <a:spLocks noChangeArrowheads="1"/>
            </p:cNvSpPr>
            <p:nvPr/>
          </p:nvSpPr>
          <p:spPr bwMode="auto">
            <a:xfrm>
              <a:off x="652" y="189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</a:p>
          </p:txBody>
        </p:sp>
        <p:sp>
          <p:nvSpPr>
            <p:cNvPr id="45121" name="Line 83"/>
            <p:cNvSpPr>
              <a:spLocks noChangeShapeType="1"/>
            </p:cNvSpPr>
            <p:nvPr/>
          </p:nvSpPr>
          <p:spPr bwMode="auto">
            <a:xfrm flipH="1" flipV="1">
              <a:off x="657" y="1839"/>
              <a:ext cx="141" cy="147"/>
            </a:xfrm>
            <a:prstGeom prst="line">
              <a:avLst/>
            </a:prstGeom>
            <a:noFill/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2" name="Oval 202"/>
            <p:cNvSpPr>
              <a:spLocks noChangeArrowheads="1"/>
            </p:cNvSpPr>
            <p:nvPr/>
          </p:nvSpPr>
          <p:spPr bwMode="auto">
            <a:xfrm>
              <a:off x="993" y="1851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3" name="Oval 203"/>
            <p:cNvSpPr>
              <a:spLocks noChangeArrowheads="1"/>
            </p:cNvSpPr>
            <p:nvPr/>
          </p:nvSpPr>
          <p:spPr bwMode="auto">
            <a:xfrm>
              <a:off x="1257" y="1719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4" name="Text Box 204"/>
            <p:cNvSpPr txBox="1">
              <a:spLocks noChangeArrowheads="1"/>
            </p:cNvSpPr>
            <p:nvPr/>
          </p:nvSpPr>
          <p:spPr bwMode="auto">
            <a:xfrm>
              <a:off x="1112" y="1660"/>
              <a:ext cx="1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  <a:r>
                <a:rPr lang="en-US" sz="1000">
                  <a:ea typeface="Arial" pitchFamily="-105" charset="0"/>
                  <a:cs typeface="Arial" pitchFamily="-105" charset="0"/>
                </a:rPr>
                <a:t>′′</a:t>
              </a:r>
            </a:p>
          </p:txBody>
        </p:sp>
        <p:sp>
          <p:nvSpPr>
            <p:cNvPr id="45125" name="Text Box 205"/>
            <p:cNvSpPr txBox="1">
              <a:spLocks noChangeArrowheads="1"/>
            </p:cNvSpPr>
            <p:nvPr/>
          </p:nvSpPr>
          <p:spPr bwMode="auto">
            <a:xfrm>
              <a:off x="881" y="1759"/>
              <a:ext cx="1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o</a:t>
              </a:r>
              <a:r>
                <a:rPr lang="en-US" sz="1000">
                  <a:ea typeface="Arial" pitchFamily="-105" charset="0"/>
                  <a:cs typeface="Arial" pitchFamily="-105" charset="0"/>
                </a:rPr>
                <a:t>′</a:t>
              </a:r>
              <a:endParaRPr lang="en-US"/>
            </a:p>
          </p:txBody>
        </p:sp>
        <p:sp>
          <p:nvSpPr>
            <p:cNvPr id="45126" name="Line 207"/>
            <p:cNvSpPr>
              <a:spLocks noChangeShapeType="1"/>
            </p:cNvSpPr>
            <p:nvPr/>
          </p:nvSpPr>
          <p:spPr bwMode="auto">
            <a:xfrm>
              <a:off x="802" y="1992"/>
              <a:ext cx="0" cy="30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5064" name="Object 8"/>
            <p:cNvGraphicFramePr>
              <a:graphicFrameLocks noChangeAspect="1"/>
            </p:cNvGraphicFramePr>
            <p:nvPr/>
          </p:nvGraphicFramePr>
          <p:xfrm>
            <a:off x="786" y="2007"/>
            <a:ext cx="168" cy="264"/>
          </p:xfrm>
          <a:graphic>
            <a:graphicData uri="http://schemas.openxmlformats.org/presentationml/2006/ole">
              <p:oleObj spid="_x0000_s45064" name="Equation" r:id="rId9" imgW="266400" imgH="419040" progId="Equation.3">
                <p:embed/>
              </p:oleObj>
            </a:graphicData>
          </a:graphic>
        </p:graphicFrame>
        <p:graphicFrame>
          <p:nvGraphicFramePr>
            <p:cNvPr id="45065" name="Object 9"/>
            <p:cNvGraphicFramePr>
              <a:graphicFrameLocks noChangeAspect="1"/>
            </p:cNvGraphicFramePr>
            <p:nvPr/>
          </p:nvGraphicFramePr>
          <p:xfrm>
            <a:off x="1008" y="1962"/>
            <a:ext cx="168" cy="264"/>
          </p:xfrm>
          <a:graphic>
            <a:graphicData uri="http://schemas.openxmlformats.org/presentationml/2006/ole">
              <p:oleObj spid="_x0000_s45065" name="Equation" r:id="rId10" imgW="266400" imgH="419040" progId="Equation.3">
                <p:embed/>
              </p:oleObj>
            </a:graphicData>
          </a:graphic>
        </p:graphicFrame>
        <p:graphicFrame>
          <p:nvGraphicFramePr>
            <p:cNvPr id="45066" name="Object 10"/>
            <p:cNvGraphicFramePr>
              <a:graphicFrameLocks noChangeAspect="1"/>
            </p:cNvGraphicFramePr>
            <p:nvPr/>
          </p:nvGraphicFramePr>
          <p:xfrm>
            <a:off x="1740" y="2292"/>
            <a:ext cx="168" cy="264"/>
          </p:xfrm>
          <a:graphic>
            <a:graphicData uri="http://schemas.openxmlformats.org/presentationml/2006/ole">
              <p:oleObj spid="_x0000_s45066" name="Equation" r:id="rId11" imgW="266400" imgH="419040" progId="Equation.3">
                <p:embed/>
              </p:oleObj>
            </a:graphicData>
          </a:graphic>
        </p:graphicFrame>
        <p:graphicFrame>
          <p:nvGraphicFramePr>
            <p:cNvPr id="45067" name="Object 11"/>
            <p:cNvGraphicFramePr>
              <a:graphicFrameLocks noChangeAspect="1"/>
            </p:cNvGraphicFramePr>
            <p:nvPr/>
          </p:nvGraphicFramePr>
          <p:xfrm>
            <a:off x="933" y="2295"/>
            <a:ext cx="168" cy="264"/>
          </p:xfrm>
          <a:graphic>
            <a:graphicData uri="http://schemas.openxmlformats.org/presentationml/2006/ole">
              <p:oleObj spid="_x0000_s45067" name="Equation" r:id="rId12" imgW="266400" imgH="419040" progId="Equation.3">
                <p:embed/>
              </p:oleObj>
            </a:graphicData>
          </a:graphic>
        </p:graphicFrame>
        <p:graphicFrame>
          <p:nvGraphicFramePr>
            <p:cNvPr id="45068" name="Object 12"/>
            <p:cNvGraphicFramePr>
              <a:graphicFrameLocks noChangeAspect="1"/>
            </p:cNvGraphicFramePr>
            <p:nvPr/>
          </p:nvGraphicFramePr>
          <p:xfrm>
            <a:off x="711" y="2271"/>
            <a:ext cx="168" cy="264"/>
          </p:xfrm>
          <a:graphic>
            <a:graphicData uri="http://schemas.openxmlformats.org/presentationml/2006/ole">
              <p:oleObj spid="_x0000_s45068" name="Equation" r:id="rId13" imgW="266400" imgH="419040" progId="Equation.3">
                <p:embed/>
              </p:oleObj>
            </a:graphicData>
          </a:graphic>
        </p:graphicFrame>
        <p:sp>
          <p:nvSpPr>
            <p:cNvPr id="45127" name="Text Box 214"/>
            <p:cNvSpPr txBox="1">
              <a:spLocks noChangeArrowheads="1"/>
            </p:cNvSpPr>
            <p:nvPr/>
          </p:nvSpPr>
          <p:spPr bwMode="auto">
            <a:xfrm rot="2707962">
              <a:off x="1126" y="1501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z</a:t>
              </a:r>
            </a:p>
          </p:txBody>
        </p:sp>
        <p:sp>
          <p:nvSpPr>
            <p:cNvPr id="45128" name="Text Box 215"/>
            <p:cNvSpPr txBox="1">
              <a:spLocks noChangeArrowheads="1"/>
            </p:cNvSpPr>
            <p:nvPr/>
          </p:nvSpPr>
          <p:spPr bwMode="auto">
            <a:xfrm rot="2596123">
              <a:off x="1767" y="2139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1</a:t>
              </a:r>
            </a:p>
          </p:txBody>
        </p:sp>
        <p:sp>
          <p:nvSpPr>
            <p:cNvPr id="45129" name="Text Box 216"/>
            <p:cNvSpPr txBox="1">
              <a:spLocks noChangeArrowheads="1"/>
            </p:cNvSpPr>
            <p:nvPr/>
          </p:nvSpPr>
          <p:spPr bwMode="auto">
            <a:xfrm rot="2596123">
              <a:off x="993" y="136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CC3399"/>
                  </a:solidFill>
                </a:rPr>
                <a:t>0</a:t>
              </a:r>
            </a:p>
          </p:txBody>
        </p:sp>
        <p:sp>
          <p:nvSpPr>
            <p:cNvPr id="45130" name="Text Box 219"/>
            <p:cNvSpPr txBox="1">
              <a:spLocks noChangeArrowheads="1"/>
            </p:cNvSpPr>
            <p:nvPr/>
          </p:nvSpPr>
          <p:spPr bwMode="auto">
            <a:xfrm rot="2662213">
              <a:off x="131" y="215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CC3399"/>
                  </a:solidFill>
                </a:rPr>
                <a:t>0</a:t>
              </a:r>
            </a:p>
          </p:txBody>
        </p:sp>
        <p:graphicFrame>
          <p:nvGraphicFramePr>
            <p:cNvPr id="45069" name="Object 13"/>
            <p:cNvGraphicFramePr>
              <a:graphicFrameLocks noChangeAspect="1"/>
            </p:cNvGraphicFramePr>
            <p:nvPr/>
          </p:nvGraphicFramePr>
          <p:xfrm>
            <a:off x="1520" y="1748"/>
            <a:ext cx="368" cy="248"/>
          </p:xfrm>
          <a:graphic>
            <a:graphicData uri="http://schemas.openxmlformats.org/presentationml/2006/ole">
              <p:oleObj spid="_x0000_s45069" name="Equation" r:id="rId14" imgW="583920" imgH="393480" progId="Equation.3">
                <p:embed/>
              </p:oleObj>
            </a:graphicData>
          </a:graphic>
        </p:graphicFrame>
        <p:graphicFrame>
          <p:nvGraphicFramePr>
            <p:cNvPr id="45070" name="Object 14"/>
            <p:cNvGraphicFramePr>
              <a:graphicFrameLocks noChangeAspect="1"/>
            </p:cNvGraphicFramePr>
            <p:nvPr/>
          </p:nvGraphicFramePr>
          <p:xfrm>
            <a:off x="1514" y="1452"/>
            <a:ext cx="368" cy="264"/>
          </p:xfrm>
          <a:graphic>
            <a:graphicData uri="http://schemas.openxmlformats.org/presentationml/2006/ole">
              <p:oleObj spid="_x0000_s45070" name="Equation" r:id="rId15" imgW="583920" imgH="419040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/>
          <p:cNvPicPr>
            <a:picLocks noChangeAspect="1" noChangeArrowheads="1"/>
          </p:cNvPicPr>
          <p:nvPr/>
        </p:nvPicPr>
        <p:blipFill>
          <a:blip r:embed="rId2"/>
          <a:srcRect r="49904"/>
          <a:stretch>
            <a:fillRect/>
          </a:stretch>
        </p:blipFill>
        <p:spPr bwMode="auto">
          <a:xfrm>
            <a:off x="457200" y="1751013"/>
            <a:ext cx="4122738" cy="422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5098429" y="131763"/>
            <a:ext cx="404557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/>
              <a:t>Cluster points</a:t>
            </a:r>
          </a:p>
          <a:p>
            <a:pPr>
              <a:buFontTx/>
              <a:buChar char="•"/>
            </a:pPr>
            <a:r>
              <a:rPr lang="en-US" sz="1400"/>
              <a:t> Pick distance function </a:t>
            </a:r>
          </a:p>
          <a:p>
            <a:pPr>
              <a:buFontTx/>
              <a:buChar char="•"/>
            </a:pPr>
            <a:r>
              <a:rPr lang="en-US" sz="1400"/>
              <a:t> Pick distance threshold</a:t>
            </a:r>
          </a:p>
          <a:p>
            <a:pPr>
              <a:buFontTx/>
              <a:buChar char="•"/>
            </a:pPr>
            <a:r>
              <a:rPr lang="en-US" sz="1400"/>
              <a:t> Build a graph, </a:t>
            </a:r>
            <a:br>
              <a:rPr lang="en-US" sz="1400"/>
            </a:br>
            <a:r>
              <a:rPr lang="en-US" sz="1400"/>
              <a:t>  with an edge between documents x,y if distance(x,y) &lt; threshold</a:t>
            </a:r>
          </a:p>
          <a:p>
            <a:pPr>
              <a:buFontTx/>
              <a:buChar char="•"/>
            </a:pPr>
            <a:r>
              <a:rPr lang="en-US" sz="1400"/>
              <a:t> Look at the graph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245028" y="385763"/>
            <a:ext cx="6985093" cy="6441511"/>
            <a:chOff x="2245028" y="385763"/>
            <a:chExt cx="6985093" cy="6441511"/>
          </a:xfrm>
        </p:grpSpPr>
        <p:sp>
          <p:nvSpPr>
            <p:cNvPr id="20493" name="Text Box 9"/>
            <p:cNvSpPr txBox="1">
              <a:spLocks noChangeArrowheads="1"/>
            </p:cNvSpPr>
            <p:nvPr/>
          </p:nvSpPr>
          <p:spPr bwMode="auto">
            <a:xfrm>
              <a:off x="2245028" y="6457942"/>
              <a:ext cx="69850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Need coherent research program. Distances are one puzzle piece.</a:t>
              </a:r>
            </a:p>
          </p:txBody>
        </p:sp>
        <p:sp>
          <p:nvSpPr>
            <p:cNvPr id="20494" name="AutoShape 10"/>
            <p:cNvSpPr>
              <a:spLocks noChangeArrowheads="1"/>
            </p:cNvSpPr>
            <p:nvPr/>
          </p:nvSpPr>
          <p:spPr bwMode="auto">
            <a:xfrm>
              <a:off x="5149682" y="385763"/>
              <a:ext cx="2044700" cy="20637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87" name="Rectangle 13"/>
          <p:cNvSpPr>
            <a:spLocks noGrp="1" noChangeArrowheads="1"/>
          </p:cNvSpPr>
          <p:nvPr>
            <p:ph type="title"/>
          </p:nvPr>
        </p:nvSpPr>
        <p:spPr>
          <a:xfrm>
            <a:off x="1269968" y="336802"/>
            <a:ext cx="2079407" cy="1143000"/>
          </a:xfrm>
        </p:spPr>
        <p:txBody>
          <a:bodyPr/>
          <a:lstStyle/>
          <a:p>
            <a:pPr eaLnBrk="1" hangingPunct="1"/>
            <a:r>
              <a:rPr lang="en-US"/>
              <a:t>	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17475" y="1752600"/>
            <a:ext cx="8899525" cy="4892675"/>
            <a:chOff x="74" y="1104"/>
            <a:chExt cx="5606" cy="3082"/>
          </a:xfrm>
        </p:grpSpPr>
        <p:grpSp>
          <p:nvGrpSpPr>
            <p:cNvPr id="20489" name="Group 12"/>
            <p:cNvGrpSpPr>
              <a:grpSpLocks/>
            </p:cNvGrpSpPr>
            <p:nvPr/>
          </p:nvGrpSpPr>
          <p:grpSpPr bwMode="auto">
            <a:xfrm>
              <a:off x="74" y="1104"/>
              <a:ext cx="5606" cy="3082"/>
              <a:chOff x="74" y="1104"/>
              <a:chExt cx="5606" cy="3082"/>
            </a:xfrm>
          </p:grpSpPr>
          <p:pic>
            <p:nvPicPr>
              <p:cNvPr id="20491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1104"/>
                <a:ext cx="5184" cy="2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2" name="Text Box 5"/>
              <p:cNvSpPr txBox="1">
                <a:spLocks noChangeArrowheads="1"/>
              </p:cNvSpPr>
              <p:nvPr/>
            </p:nvSpPr>
            <p:spPr bwMode="auto">
              <a:xfrm>
                <a:off x="74" y="3820"/>
                <a:ext cx="560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What happens if I tweak one of the 50+ knobs on this Frankenstein? Why? Predictable changes?</a:t>
                </a:r>
              </a:p>
              <a:p>
                <a:r>
                  <a:rPr lang="en-US" sz="1600"/>
                  <a:t>What does it all mean?</a:t>
                </a:r>
              </a:p>
            </p:txBody>
          </p:sp>
        </p:grpSp>
        <p:sp>
          <p:nvSpPr>
            <p:cNvPr id="20490" name="Text Box 14"/>
            <p:cNvSpPr txBox="1">
              <a:spLocks noChangeArrowheads="1"/>
            </p:cNvSpPr>
            <p:nvPr/>
          </p:nvSpPr>
          <p:spPr bwMode="auto">
            <a:xfrm>
              <a:off x="2441" y="2287"/>
              <a:ext cx="9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This or That?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4094096" cy="2141321"/>
            <a:chOff x="2590800" y="1143000"/>
            <a:chExt cx="5257800" cy="2286000"/>
          </a:xfrm>
        </p:grpSpPr>
        <p:sp>
          <p:nvSpPr>
            <p:cNvPr id="16" name="Rounded Rectangle 15"/>
            <p:cNvSpPr/>
            <p:nvPr/>
          </p:nvSpPr>
          <p:spPr>
            <a:xfrm>
              <a:off x="5486400" y="15240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Feature Extraction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486400" y="24384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Document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Clustering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38600" y="19812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Part of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Speech Tagging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38600" y="11430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Term Tokenization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038600" y="28194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Entity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Extraction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910704" y="19812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Visualization/Presentation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590800" y="1981200"/>
              <a:ext cx="937896" cy="609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Document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Ingestion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Elbow Connector 22"/>
            <p:cNvCxnSpPr>
              <a:stCxn id="22" idx="3"/>
              <a:endCxn id="19" idx="1"/>
            </p:cNvCxnSpPr>
            <p:nvPr/>
          </p:nvCxnSpPr>
          <p:spPr>
            <a:xfrm flipV="1">
              <a:off x="3528696" y="1447800"/>
              <a:ext cx="509904" cy="838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22" idx="3"/>
              <a:endCxn id="18" idx="1"/>
            </p:cNvCxnSpPr>
            <p:nvPr/>
          </p:nvCxnSpPr>
          <p:spPr>
            <a:xfrm>
              <a:off x="3528696" y="2286000"/>
              <a:ext cx="509904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22" idx="3"/>
              <a:endCxn id="20" idx="1"/>
            </p:cNvCxnSpPr>
            <p:nvPr/>
          </p:nvCxnSpPr>
          <p:spPr>
            <a:xfrm>
              <a:off x="3528696" y="2286000"/>
              <a:ext cx="509904" cy="838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19" idx="3"/>
              <a:endCxn id="16" idx="1"/>
            </p:cNvCxnSpPr>
            <p:nvPr/>
          </p:nvCxnSpPr>
          <p:spPr>
            <a:xfrm>
              <a:off x="4976496" y="1447800"/>
              <a:ext cx="509904" cy="3810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8" idx="3"/>
              <a:endCxn id="16" idx="1"/>
            </p:cNvCxnSpPr>
            <p:nvPr/>
          </p:nvCxnSpPr>
          <p:spPr>
            <a:xfrm flipV="1">
              <a:off x="4976496" y="1828800"/>
              <a:ext cx="509904" cy="457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20" idx="3"/>
              <a:endCxn id="16" idx="1"/>
            </p:cNvCxnSpPr>
            <p:nvPr/>
          </p:nvCxnSpPr>
          <p:spPr>
            <a:xfrm flipV="1">
              <a:off x="4976496" y="1828800"/>
              <a:ext cx="509904" cy="12954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16" idx="2"/>
              <a:endCxn id="17" idx="0"/>
            </p:cNvCxnSpPr>
            <p:nvPr/>
          </p:nvCxnSpPr>
          <p:spPr>
            <a:xfrm rot="5400000">
              <a:off x="5802948" y="2286000"/>
              <a:ext cx="3048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17" idx="3"/>
              <a:endCxn id="21" idx="1"/>
            </p:cNvCxnSpPr>
            <p:nvPr/>
          </p:nvCxnSpPr>
          <p:spPr>
            <a:xfrm flipV="1">
              <a:off x="6424296" y="2286000"/>
              <a:ext cx="486408" cy="457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16" idx="3"/>
              <a:endCxn id="21" idx="1"/>
            </p:cNvCxnSpPr>
            <p:nvPr/>
          </p:nvCxnSpPr>
          <p:spPr>
            <a:xfrm>
              <a:off x="6424296" y="1828800"/>
              <a:ext cx="486408" cy="457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19" idx="2"/>
              <a:endCxn id="18" idx="0"/>
            </p:cNvCxnSpPr>
            <p:nvPr/>
          </p:nvCxnSpPr>
          <p:spPr>
            <a:xfrm rot="5400000">
              <a:off x="4393248" y="18669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18" idx="2"/>
              <a:endCxn id="20" idx="0"/>
            </p:cNvCxnSpPr>
            <p:nvPr/>
          </p:nvCxnSpPr>
          <p:spPr>
            <a:xfrm rot="5400000">
              <a:off x="4393248" y="27051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22" idx="2"/>
              <a:endCxn id="17" idx="2"/>
            </p:cNvCxnSpPr>
            <p:nvPr/>
          </p:nvCxnSpPr>
          <p:spPr>
            <a:xfrm rot="16200000" flipH="1">
              <a:off x="4278948" y="1371600"/>
              <a:ext cx="457200" cy="2895600"/>
            </a:xfrm>
            <a:prstGeom prst="bentConnector3">
              <a:avLst>
                <a:gd name="adj1" fmla="val 20932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AutoShape 7"/>
          <p:cNvSpPr>
            <a:spLocks noChangeArrowheads="1"/>
          </p:cNvSpPr>
          <p:nvPr/>
        </p:nvSpPr>
        <p:spPr bwMode="auto">
          <a:xfrm rot="-879921">
            <a:off x="2059546" y="866749"/>
            <a:ext cx="2285336" cy="870001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Which Distance?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41663"/>
          </a:xfrm>
        </p:spPr>
        <p:txBody>
          <a:bodyPr/>
          <a:lstStyle/>
          <a:p>
            <a:pPr eaLnBrk="1" hangingPunct="1"/>
            <a:r>
              <a:rPr lang="en-US" sz="1600" smtClean="0"/>
              <a:t>Criteria</a:t>
            </a:r>
          </a:p>
          <a:p>
            <a:pPr lvl="1" eaLnBrk="1" hangingPunct="1"/>
            <a:r>
              <a:rPr lang="en-US" sz="1400" smtClean="0"/>
              <a:t>Reproduce ground truth?</a:t>
            </a:r>
          </a:p>
          <a:p>
            <a:pPr lvl="2" eaLnBrk="1" hangingPunct="1"/>
            <a:r>
              <a:rPr lang="en-US" sz="1200" smtClean="0"/>
              <a:t>What ground truth?  Journal I sent my paper to?  Expert opinion?</a:t>
            </a:r>
          </a:p>
          <a:p>
            <a:pPr lvl="1" eaLnBrk="1" hangingPunct="1"/>
            <a:r>
              <a:rPr lang="en-US" sz="1400" smtClean="0"/>
              <a:t>Stability of outcome?</a:t>
            </a:r>
          </a:p>
          <a:p>
            <a:pPr lvl="2" eaLnBrk="1" hangingPunct="1"/>
            <a:r>
              <a:rPr lang="en-US" sz="1200" smtClean="0"/>
              <a:t>stability ≠ accuracy</a:t>
            </a:r>
          </a:p>
          <a:p>
            <a:pPr lvl="1" eaLnBrk="1" hangingPunct="1"/>
            <a:r>
              <a:rPr lang="en-US" sz="1400" smtClean="0"/>
              <a:t>Use the one this application area always uses?</a:t>
            </a:r>
          </a:p>
          <a:p>
            <a:pPr lvl="2" eaLnBrk="1" hangingPunct="1"/>
            <a:r>
              <a:rPr lang="en-US" sz="1200" smtClean="0"/>
              <a:t>Maybe not such a bad idea: leverage insight, one knob at a time comparisons </a:t>
            </a:r>
          </a:p>
          <a:p>
            <a:pPr lvl="1" eaLnBrk="1" hangingPunct="1"/>
            <a:r>
              <a:rPr lang="en-US" sz="1400" smtClean="0"/>
              <a:t>Information theory?</a:t>
            </a:r>
          </a:p>
          <a:p>
            <a:pPr lvl="2" eaLnBrk="1" hangingPunct="1"/>
            <a:r>
              <a:rPr lang="en-US" sz="1200" smtClean="0"/>
              <a:t>“I think entropy is relevant and this distance measures it”</a:t>
            </a:r>
          </a:p>
          <a:p>
            <a:pPr eaLnBrk="1" hangingPunct="1"/>
            <a:r>
              <a:rPr lang="en-US" sz="1600" smtClean="0"/>
              <a:t>Let’s try something else</a:t>
            </a:r>
          </a:p>
          <a:p>
            <a:pPr lvl="1" eaLnBrk="1" hangingPunct="1"/>
            <a:r>
              <a:rPr lang="en-US" sz="1400" smtClean="0"/>
              <a:t>Does it even matter? When do two distance functions give a different ordering to points?</a:t>
            </a:r>
          </a:p>
          <a:p>
            <a:pPr lvl="1" eaLnBrk="1" hangingPunct="1"/>
            <a:r>
              <a:rPr lang="en-US" sz="1400" smtClean="0"/>
              <a:t>Geometry and algebra </a:t>
            </a:r>
          </a:p>
          <a:p>
            <a:pPr lvl="1" eaLnBrk="1" hangingPunct="1"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7174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Generality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38338"/>
            <a:ext cx="8229600" cy="2141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/>
              <a:t>“Documents” could be any pile of data</a:t>
            </a:r>
          </a:p>
          <a:p>
            <a:pPr eaLnBrk="1" hangingPunct="1">
              <a:lnSpc>
                <a:spcPct val="90000"/>
              </a:lnSpc>
            </a:pPr>
            <a:r>
              <a:rPr lang="en-US" sz="1600"/>
              <a:t>“Words” could be any discrete categorical features you care about</a:t>
            </a:r>
          </a:p>
          <a:p>
            <a:pPr eaLnBrk="1" hangingPunct="1">
              <a:lnSpc>
                <a:spcPct val="90000"/>
              </a:lnSpc>
            </a:pPr>
            <a:r>
              <a:rPr lang="en-US" sz="1600"/>
              <a:t>“Graphs” could have more structure: filtered simplicial complexes; </a:t>
            </a:r>
            <a:br>
              <a:rPr lang="en-US" sz="1600"/>
            </a:br>
            <a:r>
              <a:rPr lang="en-US" sz="1600"/>
              <a:t>or less: proximity to cluster center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/>
              <a:t>Any dimension K – typically &gt; 50</a:t>
            </a:r>
            <a:br>
              <a:rPr lang="en-US" sz="1600"/>
            </a:br>
            <a:r>
              <a:rPr lang="en-US" sz="1600"/>
              <a:t>	e.g. documents in 50-d concept space, or concepts in 20,000-d wordspace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/>
              <a:t>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/>
              <a:t>Cluster cyber-traffic based on header features, content analysis.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457200" y="2479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Specialization</a:t>
            </a: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457200" y="3328584"/>
            <a:ext cx="8229600" cy="117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600"/>
              <a:t>Bivariate distances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600"/>
              <a:t>Not convoluting document-in-conceptspace with concept-in-wordspace.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600"/>
              <a:t>Not univariate measure of points. 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600"/>
              <a:t>Not univariate measure of partition as Graph Entropy (Berry, Phillips)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600"/>
              <a:t>Distances between points which are mixture models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1600"/>
          </a:p>
        </p:txBody>
      </p:sp>
      <p:sp>
        <p:nvSpPr>
          <p:cNvPr id="22536" name="AutoShape 7"/>
          <p:cNvSpPr>
            <a:spLocks noChangeAspect="1" noChangeArrowheads="1"/>
          </p:cNvSpPr>
          <p:nvPr/>
        </p:nvSpPr>
        <p:spPr bwMode="auto">
          <a:xfrm>
            <a:off x="1025525" y="4876800"/>
            <a:ext cx="1828800" cy="1828800"/>
          </a:xfrm>
          <a:prstGeom prst="flowChartOr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537" name="Group 8"/>
          <p:cNvGrpSpPr>
            <a:grpSpLocks/>
          </p:cNvGrpSpPr>
          <p:nvPr/>
        </p:nvGrpSpPr>
        <p:grpSpPr bwMode="auto">
          <a:xfrm>
            <a:off x="1898650" y="4899025"/>
            <a:ext cx="922338" cy="927100"/>
            <a:chOff x="2630" y="598"/>
            <a:chExt cx="581" cy="584"/>
          </a:xfrm>
        </p:grpSpPr>
        <p:sp>
          <p:nvSpPr>
            <p:cNvPr id="22573" name="Rectangle 9"/>
            <p:cNvSpPr>
              <a:spLocks noChangeArrowheads="1"/>
            </p:cNvSpPr>
            <p:nvPr/>
          </p:nvSpPr>
          <p:spPr bwMode="auto">
            <a:xfrm>
              <a:off x="2630" y="598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4" name="Rectangle 10"/>
            <p:cNvSpPr>
              <a:spLocks noChangeArrowheads="1"/>
            </p:cNvSpPr>
            <p:nvPr/>
          </p:nvSpPr>
          <p:spPr bwMode="auto">
            <a:xfrm>
              <a:off x="3155" y="1126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949325" y="4800600"/>
            <a:ext cx="9906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1177925" y="5791200"/>
            <a:ext cx="17526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AutoShape 13"/>
          <p:cNvSpPr>
            <a:spLocks noChangeArrowheads="1"/>
          </p:cNvSpPr>
          <p:nvPr/>
        </p:nvSpPr>
        <p:spPr bwMode="auto">
          <a:xfrm>
            <a:off x="1635125" y="4876800"/>
            <a:ext cx="609600" cy="914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H="1" flipV="1">
            <a:off x="1939925" y="4876800"/>
            <a:ext cx="914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2" name="AutoShape 15"/>
          <p:cNvSpPr>
            <a:spLocks noChangeArrowheads="1"/>
          </p:cNvSpPr>
          <p:nvPr/>
        </p:nvSpPr>
        <p:spPr bwMode="auto">
          <a:xfrm rot="5400000">
            <a:off x="2092325" y="5334000"/>
            <a:ext cx="609600" cy="914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000"/>
          </a:p>
        </p:txBody>
      </p:sp>
      <p:sp>
        <p:nvSpPr>
          <p:cNvPr id="22543" name="AutoShape 16"/>
          <p:cNvSpPr>
            <a:spLocks noChangeAspect="1" noChangeArrowheads="1"/>
          </p:cNvSpPr>
          <p:nvPr/>
        </p:nvSpPr>
        <p:spPr bwMode="auto">
          <a:xfrm>
            <a:off x="1025525" y="4876800"/>
            <a:ext cx="1828800" cy="1828800"/>
          </a:xfrm>
          <a:prstGeom prst="flowChar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1871663" y="52578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000"/>
          </a:p>
        </p:txBody>
      </p:sp>
      <p:sp>
        <p:nvSpPr>
          <p:cNvPr id="22545" name="Text Box 19"/>
          <p:cNvSpPr txBox="1">
            <a:spLocks noChangeArrowheads="1"/>
          </p:cNvSpPr>
          <p:nvPr/>
        </p:nvSpPr>
        <p:spPr bwMode="auto">
          <a:xfrm>
            <a:off x="2305050" y="5157788"/>
            <a:ext cx="261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>
                <a:solidFill>
                  <a:srgbClr val="FF0000"/>
                </a:solidFill>
              </a:rPr>
              <a:t>T</a:t>
            </a:r>
            <a:endParaRPr lang="en-US" sz="1000" baseline="-25000">
              <a:solidFill>
                <a:srgbClr val="FF0000"/>
              </a:solidFill>
            </a:endParaRPr>
          </a:p>
        </p:txBody>
      </p:sp>
      <p:sp>
        <p:nvSpPr>
          <p:cNvPr id="22546" name="Text Box 20"/>
          <p:cNvSpPr txBox="1">
            <a:spLocks noChangeArrowheads="1"/>
          </p:cNvSpPr>
          <p:nvPr/>
        </p:nvSpPr>
        <p:spPr bwMode="auto">
          <a:xfrm>
            <a:off x="2565400" y="5008563"/>
            <a:ext cx="320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>
                <a:solidFill>
                  <a:srgbClr val="0000CC"/>
                </a:solidFill>
              </a:rPr>
              <a:t>S</a:t>
            </a:r>
            <a:r>
              <a:rPr lang="en-US" sz="1000" b="1" baseline="-25000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22547" name="Text Box 21"/>
          <p:cNvSpPr txBox="1">
            <a:spLocks noChangeArrowheads="1"/>
          </p:cNvSpPr>
          <p:nvPr/>
        </p:nvSpPr>
        <p:spPr bwMode="auto">
          <a:xfrm>
            <a:off x="1041400" y="6300788"/>
            <a:ext cx="268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/>
              <a:t>S</a:t>
            </a:r>
            <a:endParaRPr lang="en-US" sz="1000" b="1" baseline="-25000"/>
          </a:p>
        </p:txBody>
      </p:sp>
      <p:sp>
        <p:nvSpPr>
          <p:cNvPr id="22572" name="Text Box 23"/>
          <p:cNvSpPr txBox="1">
            <a:spLocks noChangeArrowheads="1"/>
          </p:cNvSpPr>
          <p:nvPr/>
        </p:nvSpPr>
        <p:spPr bwMode="auto">
          <a:xfrm>
            <a:off x="3070224" y="5403198"/>
            <a:ext cx="473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>
                <a:solidFill>
                  <a:srgbClr val="FF0000"/>
                </a:solidFill>
              </a:rPr>
              <a:t>T:</a:t>
            </a:r>
            <a:endParaRPr lang="en-US" sz="1400" baseline="-2500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424488" y="4924425"/>
            <a:ext cx="2457450" cy="2357438"/>
            <a:chOff x="5424488" y="4924425"/>
            <a:chExt cx="2457450" cy="2357438"/>
          </a:xfrm>
        </p:grpSpPr>
        <p:sp>
          <p:nvSpPr>
            <p:cNvPr id="22549" name="AutoShape 39"/>
            <p:cNvSpPr>
              <a:spLocks noChangeAspect="1" noChangeArrowheads="1"/>
            </p:cNvSpPr>
            <p:nvPr/>
          </p:nvSpPr>
          <p:spPr bwMode="auto">
            <a:xfrm>
              <a:off x="5692775" y="5184775"/>
              <a:ext cx="1828800" cy="1828800"/>
            </a:xfrm>
            <a:prstGeom prst="flowChartOr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550" name="Group 40"/>
            <p:cNvGrpSpPr>
              <a:grpSpLocks/>
            </p:cNvGrpSpPr>
            <p:nvPr/>
          </p:nvGrpSpPr>
          <p:grpSpPr bwMode="auto">
            <a:xfrm>
              <a:off x="6565900" y="5207000"/>
              <a:ext cx="922338" cy="927100"/>
              <a:chOff x="2630" y="598"/>
              <a:chExt cx="581" cy="584"/>
            </a:xfrm>
          </p:grpSpPr>
          <p:sp>
            <p:nvSpPr>
              <p:cNvPr id="22569" name="Rectangle 41"/>
              <p:cNvSpPr>
                <a:spLocks noChangeArrowheads="1"/>
              </p:cNvSpPr>
              <p:nvPr/>
            </p:nvSpPr>
            <p:spPr bwMode="auto">
              <a:xfrm>
                <a:off x="2630" y="598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0" name="Rectangle 42"/>
              <p:cNvSpPr>
                <a:spLocks noChangeArrowheads="1"/>
              </p:cNvSpPr>
              <p:nvPr/>
            </p:nvSpPr>
            <p:spPr bwMode="auto">
              <a:xfrm>
                <a:off x="3155" y="1126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551" name="Rectangle 43"/>
            <p:cNvSpPr>
              <a:spLocks noChangeArrowheads="1"/>
            </p:cNvSpPr>
            <p:nvPr/>
          </p:nvSpPr>
          <p:spPr bwMode="auto">
            <a:xfrm>
              <a:off x="5616575" y="5108575"/>
              <a:ext cx="990600" cy="2057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2" name="Rectangle 44"/>
            <p:cNvSpPr>
              <a:spLocks noChangeArrowheads="1"/>
            </p:cNvSpPr>
            <p:nvPr/>
          </p:nvSpPr>
          <p:spPr bwMode="auto">
            <a:xfrm>
              <a:off x="5845175" y="6099175"/>
              <a:ext cx="1752600" cy="1066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3" name="AutoShape 45"/>
            <p:cNvSpPr>
              <a:spLocks noChangeArrowheads="1"/>
            </p:cNvSpPr>
            <p:nvPr/>
          </p:nvSpPr>
          <p:spPr bwMode="auto">
            <a:xfrm>
              <a:off x="6302375" y="5184775"/>
              <a:ext cx="609600" cy="9144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4" name="Line 46"/>
            <p:cNvSpPr>
              <a:spLocks noChangeShapeType="1"/>
            </p:cNvSpPr>
            <p:nvPr/>
          </p:nvSpPr>
          <p:spPr bwMode="auto">
            <a:xfrm flipH="1" flipV="1">
              <a:off x="6607175" y="5184775"/>
              <a:ext cx="91440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5" name="AutoShape 47"/>
            <p:cNvSpPr>
              <a:spLocks noChangeArrowheads="1"/>
            </p:cNvSpPr>
            <p:nvPr/>
          </p:nvSpPr>
          <p:spPr bwMode="auto">
            <a:xfrm rot="5400000">
              <a:off x="6759575" y="5641975"/>
              <a:ext cx="609600" cy="9144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1000"/>
            </a:p>
          </p:txBody>
        </p:sp>
        <p:sp>
          <p:nvSpPr>
            <p:cNvPr id="22556" name="AutoShape 48"/>
            <p:cNvSpPr>
              <a:spLocks noChangeAspect="1" noChangeArrowheads="1"/>
            </p:cNvSpPr>
            <p:nvPr/>
          </p:nvSpPr>
          <p:spPr bwMode="auto">
            <a:xfrm>
              <a:off x="5692775" y="5184775"/>
              <a:ext cx="1828800" cy="1828800"/>
            </a:xfrm>
            <a:prstGeom prst="flowChar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7" name="Text Box 49"/>
            <p:cNvSpPr txBox="1">
              <a:spLocks noChangeArrowheads="1"/>
            </p:cNvSpPr>
            <p:nvPr/>
          </p:nvSpPr>
          <p:spPr bwMode="auto">
            <a:xfrm>
              <a:off x="7043738" y="5741988"/>
              <a:ext cx="247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/>
                <a:t>x</a:t>
              </a:r>
              <a:endParaRPr lang="en-US" sz="1000" baseline="-25000"/>
            </a:p>
          </p:txBody>
        </p:sp>
        <p:sp>
          <p:nvSpPr>
            <p:cNvPr id="22558" name="Line 50"/>
            <p:cNvSpPr>
              <a:spLocks noChangeShapeType="1"/>
            </p:cNvSpPr>
            <p:nvPr/>
          </p:nvSpPr>
          <p:spPr bwMode="auto">
            <a:xfrm flipV="1">
              <a:off x="6605588" y="5848350"/>
              <a:ext cx="866775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2530" name="Object 2"/>
            <p:cNvGraphicFramePr>
              <a:graphicFrameLocks noChangeAspect="1"/>
            </p:cNvGraphicFramePr>
            <p:nvPr/>
          </p:nvGraphicFramePr>
          <p:xfrm>
            <a:off x="7577138" y="5634038"/>
            <a:ext cx="304800" cy="457200"/>
          </p:xfrm>
          <a:graphic>
            <a:graphicData uri="http://schemas.openxmlformats.org/presentationml/2006/ole">
              <p:oleObj spid="_x0000_s22530" name="Equation" r:id="rId3" imgW="304560" imgH="457200" progId="Equation.3">
                <p:embed/>
              </p:oleObj>
            </a:graphicData>
          </a:graphic>
        </p:graphicFrame>
        <p:sp>
          <p:nvSpPr>
            <p:cNvPr id="22559" name="Oval 52"/>
            <p:cNvSpPr>
              <a:spLocks noChangeArrowheads="1"/>
            </p:cNvSpPr>
            <p:nvPr/>
          </p:nvSpPr>
          <p:spPr bwMode="auto">
            <a:xfrm>
              <a:off x="7281863" y="5867400"/>
              <a:ext cx="50800" cy="555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0" name="Oval 53"/>
            <p:cNvSpPr>
              <a:spLocks noChangeArrowheads="1"/>
            </p:cNvSpPr>
            <p:nvPr/>
          </p:nvSpPr>
          <p:spPr bwMode="auto">
            <a:xfrm>
              <a:off x="7458075" y="5819775"/>
              <a:ext cx="50800" cy="55563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1" name="Oval 54"/>
            <p:cNvSpPr>
              <a:spLocks noChangeArrowheads="1"/>
            </p:cNvSpPr>
            <p:nvPr/>
          </p:nvSpPr>
          <p:spPr bwMode="auto">
            <a:xfrm>
              <a:off x="7372350" y="5605463"/>
              <a:ext cx="50800" cy="55562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2" name="Line 55"/>
            <p:cNvSpPr>
              <a:spLocks noChangeShapeType="1"/>
            </p:cNvSpPr>
            <p:nvPr/>
          </p:nvSpPr>
          <p:spPr bwMode="auto">
            <a:xfrm flipV="1">
              <a:off x="7310438" y="5648325"/>
              <a:ext cx="71437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2531" name="Object 3"/>
            <p:cNvGraphicFramePr>
              <a:graphicFrameLocks noChangeAspect="1"/>
            </p:cNvGraphicFramePr>
            <p:nvPr/>
          </p:nvGraphicFramePr>
          <p:xfrm>
            <a:off x="7399338" y="5443538"/>
            <a:ext cx="241300" cy="228600"/>
          </p:xfrm>
          <a:graphic>
            <a:graphicData uri="http://schemas.openxmlformats.org/presentationml/2006/ole">
              <p:oleObj spid="_x0000_s22531" name="Equation" r:id="rId4" imgW="241200" imgH="228600" progId="Equation.3">
                <p:embed/>
              </p:oleObj>
            </a:graphicData>
          </a:graphic>
        </p:graphicFrame>
        <p:sp>
          <p:nvSpPr>
            <p:cNvPr id="22563" name="Rectangle 57"/>
            <p:cNvSpPr>
              <a:spLocks noChangeArrowheads="1"/>
            </p:cNvSpPr>
            <p:nvPr/>
          </p:nvSpPr>
          <p:spPr bwMode="auto">
            <a:xfrm>
              <a:off x="5424488" y="4924425"/>
              <a:ext cx="1176337" cy="2357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4" name="Rectangle 58"/>
            <p:cNvSpPr>
              <a:spLocks noChangeArrowheads="1"/>
            </p:cNvSpPr>
            <p:nvPr/>
          </p:nvSpPr>
          <p:spPr bwMode="auto">
            <a:xfrm>
              <a:off x="6405563" y="6105525"/>
              <a:ext cx="1176337" cy="10191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65" name="Text Box 59"/>
          <p:cNvSpPr txBox="1">
            <a:spLocks noChangeArrowheads="1"/>
          </p:cNvSpPr>
          <p:nvPr/>
        </p:nvSpPr>
        <p:spPr bwMode="auto">
          <a:xfrm>
            <a:off x="5794375" y="4811713"/>
            <a:ext cx="336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sometimes distances project to positive part of sphere S</a:t>
            </a:r>
            <a:r>
              <a:rPr lang="en-US" sz="1000" baseline="-25000"/>
              <a:t>+</a:t>
            </a:r>
          </a:p>
        </p:txBody>
      </p:sp>
      <p:sp>
        <p:nvSpPr>
          <p:cNvPr id="22566" name="Text Box 60"/>
          <p:cNvSpPr txBox="1">
            <a:spLocks noChangeArrowheads="1"/>
          </p:cNvSpPr>
          <p:nvPr/>
        </p:nvSpPr>
        <p:spPr bwMode="auto">
          <a:xfrm>
            <a:off x="2984500" y="6542088"/>
            <a:ext cx="11239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contrast to LSA on S</a:t>
            </a:r>
          </a:p>
        </p:txBody>
      </p:sp>
      <p:sp>
        <p:nvSpPr>
          <p:cNvPr id="22567" name="Text Box 61"/>
          <p:cNvSpPr txBox="1">
            <a:spLocks noChangeArrowheads="1"/>
          </p:cNvSpPr>
          <p:nvPr/>
        </p:nvSpPr>
        <p:spPr bwMode="auto">
          <a:xfrm>
            <a:off x="2324100" y="5375275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/>
              <a:t>x</a:t>
            </a:r>
            <a:endParaRPr lang="en-US" sz="1000" baseline="-25000"/>
          </a:p>
        </p:txBody>
      </p:sp>
      <p:sp>
        <p:nvSpPr>
          <p:cNvPr id="22568" name="Oval 62"/>
          <p:cNvSpPr>
            <a:spLocks noChangeArrowheads="1"/>
          </p:cNvSpPr>
          <p:nvPr/>
        </p:nvSpPr>
        <p:spPr bwMode="auto">
          <a:xfrm>
            <a:off x="2562225" y="5500688"/>
            <a:ext cx="50800" cy="55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71" name="Picture 22" descr="mixture_equ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4205" y="5019675"/>
            <a:ext cx="2609622" cy="105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Application context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Distances </a:t>
            </a:r>
          </a:p>
          <a:p>
            <a:pPr marL="37931725" lvl="1" indent="-37474525" eaLnBrk="1" hangingPunct="1">
              <a:buFontTx/>
              <a:buNone/>
            </a:pPr>
            <a:r>
              <a:rPr lang="en-US">
                <a:solidFill>
                  <a:srgbClr val="0000FF"/>
                </a:solidFill>
              </a:rPr>
              <a:t>properties</a:t>
            </a:r>
          </a:p>
          <a:p>
            <a:pPr eaLnBrk="1" hangingPunct="1"/>
            <a:r>
              <a:rPr lang="en-US"/>
              <a:t>3d plots</a:t>
            </a:r>
          </a:p>
          <a:p>
            <a:pPr eaLnBrk="1" hangingPunct="1"/>
            <a:r>
              <a:rPr lang="en-US"/>
              <a:t>Algebraic reformulation as Z, Q</a:t>
            </a:r>
          </a:p>
          <a:p>
            <a:pPr eaLnBrk="1" hangingPunct="1"/>
            <a:r>
              <a:rPr lang="en-US"/>
              <a:t>Ratios</a:t>
            </a:r>
          </a:p>
          <a:p>
            <a:pPr eaLnBrk="1" hangingPunct="1"/>
            <a:r>
              <a:rPr lang="en-US"/>
              <a:t>Worst-case difference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62253</TotalTime>
  <Words>4216</Words>
  <Application>Microsoft Macintosh PowerPoint</Application>
  <PresentationFormat>On-screen Show (4:3)</PresentationFormat>
  <Paragraphs>855</Paragraphs>
  <Slides>55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Default Design</vt:lpstr>
      <vt:lpstr>Equation</vt:lpstr>
      <vt:lpstr>Microsoft Equation</vt:lpstr>
      <vt:lpstr>Understanding How Choices Change Clusterings:  Geometric Comparison of Popular  Mixture Model Distances</vt:lpstr>
      <vt:lpstr>Preview Summary</vt:lpstr>
      <vt:lpstr>Outline</vt:lpstr>
      <vt:lpstr>Text Document Clustering at Sandia </vt:lpstr>
      <vt:lpstr>Slide 5</vt:lpstr>
      <vt:lpstr> </vt:lpstr>
      <vt:lpstr>Which Distance?</vt:lpstr>
      <vt:lpstr>Generality</vt:lpstr>
      <vt:lpstr>Outline</vt:lpstr>
      <vt:lpstr>Distance Properties</vt:lpstr>
      <vt:lpstr>Iter-Distance Properties</vt:lpstr>
      <vt:lpstr>Outline</vt:lpstr>
      <vt:lpstr>Chi-Squared χ2</vt:lpstr>
      <vt:lpstr>Chi-Squared χ2</vt:lpstr>
      <vt:lpstr>Chi-Squared χ2</vt:lpstr>
      <vt:lpstr>Chi-Squared χ2</vt:lpstr>
      <vt:lpstr>Jenson-Shannon (same form as χ2)</vt:lpstr>
      <vt:lpstr>Hellinger</vt:lpstr>
      <vt:lpstr>H</vt:lpstr>
      <vt:lpstr>1D Q plots, χ2, JS, H2</vt:lpstr>
      <vt:lpstr>Hellinger and Cosine Euclidean and Cosine</vt:lpstr>
      <vt:lpstr>Geodesic Distance?</vt:lpstr>
      <vt:lpstr>Euclidean and Geodesic (norm)</vt:lpstr>
      <vt:lpstr>Hellinger and Geodesic (root)</vt:lpstr>
      <vt:lpstr>Outline</vt:lpstr>
      <vt:lpstr>3d plots for selected x points</vt:lpstr>
      <vt:lpstr>Slide 27</vt:lpstr>
      <vt:lpstr>Outline</vt:lpstr>
      <vt:lpstr>Algebraic Forms, Q, Z for X, JS, H2</vt:lpstr>
      <vt:lpstr>Q fn</vt:lpstr>
      <vt:lpstr>Q fn series     </vt:lpstr>
      <vt:lpstr>Z fn</vt:lpstr>
      <vt:lpstr>W fn</vt:lpstr>
      <vt:lpstr>Outline</vt:lpstr>
      <vt:lpstr>Slide 35</vt:lpstr>
      <vt:lpstr>Slide 36</vt:lpstr>
      <vt:lpstr>Selected theorems</vt:lpstr>
      <vt:lpstr>Z-Q Equivalence</vt:lpstr>
      <vt:lpstr>Z-Q Ratios</vt:lpstr>
      <vt:lpstr>Z-Q Differences            </vt:lpstr>
      <vt:lpstr>Outline</vt:lpstr>
      <vt:lpstr>Contours</vt:lpstr>
      <vt:lpstr>Worst-Case Construction</vt:lpstr>
      <vt:lpstr>Near worst-case</vt:lpstr>
      <vt:lpstr>Main Observations</vt:lpstr>
      <vt:lpstr>Conclusion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Mitchell, Scott A</cp:lastModifiedBy>
  <cp:revision>188</cp:revision>
  <cp:lastPrinted>1601-01-01T00:00:00Z</cp:lastPrinted>
  <dcterms:created xsi:type="dcterms:W3CDTF">2010-10-13T18:04:04Z</dcterms:created>
  <dcterms:modified xsi:type="dcterms:W3CDTF">2010-10-15T18:34:35Z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