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69" r:id="rId3"/>
    <p:sldId id="386" r:id="rId4"/>
    <p:sldId id="403" r:id="rId5"/>
    <p:sldId id="404" r:id="rId6"/>
    <p:sldId id="394" r:id="rId7"/>
    <p:sldId id="423" r:id="rId8"/>
    <p:sldId id="425" r:id="rId9"/>
    <p:sldId id="387" r:id="rId10"/>
    <p:sldId id="389" r:id="rId11"/>
    <p:sldId id="388" r:id="rId12"/>
    <p:sldId id="428" r:id="rId13"/>
    <p:sldId id="390" r:id="rId14"/>
    <p:sldId id="392" r:id="rId15"/>
    <p:sldId id="385" r:id="rId16"/>
    <p:sldId id="395" r:id="rId17"/>
    <p:sldId id="396" r:id="rId18"/>
    <p:sldId id="393" r:id="rId19"/>
    <p:sldId id="405" r:id="rId20"/>
    <p:sldId id="382" r:id="rId21"/>
    <p:sldId id="409" r:id="rId22"/>
    <p:sldId id="383" r:id="rId23"/>
    <p:sldId id="384" r:id="rId24"/>
    <p:sldId id="398" r:id="rId25"/>
    <p:sldId id="417" r:id="rId26"/>
    <p:sldId id="411" r:id="rId27"/>
    <p:sldId id="413" r:id="rId28"/>
    <p:sldId id="414" r:id="rId29"/>
    <p:sldId id="415" r:id="rId30"/>
    <p:sldId id="416" r:id="rId31"/>
    <p:sldId id="419" r:id="rId32"/>
    <p:sldId id="406" r:id="rId33"/>
    <p:sldId id="408" r:id="rId34"/>
    <p:sldId id="421" r:id="rId35"/>
    <p:sldId id="418" r:id="rId36"/>
    <p:sldId id="407" r:id="rId37"/>
    <p:sldId id="376" r:id="rId38"/>
    <p:sldId id="422" r:id="rId39"/>
    <p:sldId id="424" r:id="rId40"/>
    <p:sldId id="402" r:id="rId41"/>
    <p:sldId id="427" r:id="rId42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60">
          <p15:clr>
            <a:srgbClr val="A4A3A4"/>
          </p15:clr>
        </p15:guide>
        <p15:guide id="2" pos="218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9A"/>
    <a:srgbClr val="263869"/>
    <a:srgbClr val="850085"/>
    <a:srgbClr val="01AAA0"/>
    <a:srgbClr val="FFD906"/>
    <a:srgbClr val="FF0000"/>
    <a:srgbClr val="00D200"/>
    <a:srgbClr val="FA0456"/>
    <a:srgbClr val="33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 autoAdjust="0"/>
    <p:restoredTop sz="94660" autoAdjust="0"/>
  </p:normalViewPr>
  <p:slideViewPr>
    <p:cSldViewPr snapToGrid="0">
      <p:cViewPr varScale="1">
        <p:scale>
          <a:sx n="168" d="100"/>
          <a:sy n="168" d="100"/>
        </p:scale>
        <p:origin x="-18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5" d="100"/>
          <a:sy n="135" d="100"/>
        </p:scale>
        <p:origin x="-4672" y="-120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I’m Scott and the lucky one who will give the talk, and I did the proofs, but</a:t>
            </a:r>
          </a:p>
          <a:p>
            <a:r>
              <a:rPr lang="en-US" dirty="0"/>
              <a:t>most of the original ideas are by Mohamed Ebeida in the anchor position, who is also here at the IMR</a:t>
            </a:r>
          </a:p>
          <a:p>
            <a:r>
              <a:rPr lang="en-US" dirty="0"/>
              <a:t>The hard work of implementation and figuring out what works best in practice was done by Mohammed Amr and Ahmed Hassan while they were undergraduates at Alexandria University in Egypt.</a:t>
            </a:r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935445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3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3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2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10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33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6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5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1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3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87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7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6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2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15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05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I’m taking the unusually approach of telling you the whole algorithm first, because part of the beauty of the result is its simplicity</a:t>
            </a:r>
          </a:p>
        </p:txBody>
      </p:sp>
    </p:spTree>
    <p:extLst>
      <p:ext uri="{BB962C8B-B14F-4D97-AF65-F5344CB8AC3E}">
        <p14:creationId xmlns:p14="http://schemas.microsoft.com/office/powerpoint/2010/main" val="675717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6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44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77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7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56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2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6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0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7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30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I’m taking the unusually approach of telling you the whole algorithm first, because part of the beauty of the result is its simplicity</a:t>
            </a:r>
          </a:p>
        </p:txBody>
      </p:sp>
    </p:spTree>
    <p:extLst>
      <p:ext uri="{BB962C8B-B14F-4D97-AF65-F5344CB8AC3E}">
        <p14:creationId xmlns:p14="http://schemas.microsoft.com/office/powerpoint/2010/main" val="675717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54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2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I’m taking the unusually approach of telling you the whole algorithm first, because part of the beauty of the result is its simplicity</a:t>
            </a:r>
          </a:p>
        </p:txBody>
      </p:sp>
    </p:spTree>
    <p:extLst>
      <p:ext uri="{BB962C8B-B14F-4D97-AF65-F5344CB8AC3E}">
        <p14:creationId xmlns:p14="http://schemas.microsoft.com/office/powerpoint/2010/main" val="67571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5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0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There has been a lot of good work on triangle matching.</a:t>
            </a:r>
          </a:p>
          <a:p>
            <a:r>
              <a:rPr lang="en-US" smtClean="0"/>
              <a:t>Why isn’t this a solved problem?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There has been a lot of good work on triangle matching.</a:t>
            </a:r>
          </a:p>
          <a:p>
            <a:r>
              <a:rPr lang="en-US" smtClean="0"/>
              <a:t>Why isn’t this a solved problem?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cs.sandia.gov/~samitch/papers/delaunayquadproof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/>
          <p:cNvSpPr/>
          <p:nvPr/>
        </p:nvSpPr>
        <p:spPr bwMode="auto">
          <a:xfrm>
            <a:off x="4058403" y="2623524"/>
            <a:ext cx="91440" cy="914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81200" y="6283325"/>
            <a:ext cx="51800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Sandia is a multiprogram laboratory operated by Sandia Corporation, a Lockheed Martin Company,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for the United States Department of Energy’s National Nuclear Security Administration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 under contract DE-AC04-94AL85000.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2944" y="4392034"/>
            <a:ext cx="6752167" cy="1901522"/>
          </a:xfrm>
          <a:noFill/>
          <a:ln/>
        </p:spPr>
        <p:txBody>
          <a:bodyPr/>
          <a:lstStyle/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rgbClr val="009D00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rgbClr val="009D00"/>
                </a:solidFill>
              </a:rPr>
              <a:t>Scott </a:t>
            </a:r>
            <a:r>
              <a:rPr lang="en-US" sz="1600" dirty="0">
                <a:solidFill>
                  <a:srgbClr val="009D00"/>
                </a:solidFill>
              </a:rPr>
              <a:t>A. </a:t>
            </a:r>
            <a:r>
              <a:rPr lang="en-US" sz="1600" dirty="0" smtClean="0">
                <a:solidFill>
                  <a:srgbClr val="009D00"/>
                </a:solidFill>
              </a:rPr>
              <a:t>Mitchell, </a:t>
            </a:r>
            <a:r>
              <a:rPr lang="en-US" sz="1600" dirty="0" smtClean="0">
                <a:solidFill>
                  <a:srgbClr val="0000FF"/>
                </a:solidFill>
              </a:rPr>
              <a:t>Mohammed Amr Mohammed,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Ahmed Hassan Mahmoud, </a:t>
            </a:r>
            <a:r>
              <a:rPr lang="en-US" sz="1600" dirty="0" smtClean="0">
                <a:solidFill>
                  <a:srgbClr val="009D00"/>
                </a:solidFill>
              </a:rPr>
              <a:t>Mohamed Salah Ebeida</a:t>
            </a:r>
          </a:p>
          <a:p>
            <a:pPr marL="342900" indent="-171450">
              <a:lnSpc>
                <a:spcPct val="80000"/>
              </a:lnSpc>
            </a:pPr>
            <a:endParaRPr lang="en-US" sz="400" dirty="0" smtClean="0">
              <a:solidFill>
                <a:schemeClr val="tx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400" dirty="0">
                <a:solidFill>
                  <a:schemeClr val="accent6"/>
                </a:solidFill>
              </a:rPr>
              <a:t>Computing Research, Sandia National Labs</a:t>
            </a:r>
          </a:p>
          <a:p>
            <a:pPr marL="342900" indent="-171450">
              <a:lnSpc>
                <a:spcPct val="80000"/>
              </a:lnSpc>
            </a:pPr>
            <a:endParaRPr lang="en-US" sz="1000" dirty="0">
              <a:solidFill>
                <a:schemeClr val="accent6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23</a:t>
            </a:r>
            <a:r>
              <a:rPr lang="en-US" sz="1600" baseline="30000" dirty="0" smtClean="0">
                <a:solidFill>
                  <a:schemeClr val="tx1"/>
                </a:solidFill>
              </a:rPr>
              <a:t>rd</a:t>
            </a:r>
            <a:r>
              <a:rPr lang="en-US" sz="1600" dirty="0" smtClean="0">
                <a:solidFill>
                  <a:schemeClr val="tx1"/>
                </a:solidFill>
              </a:rPr>
              <a:t> International Meshing Roundtable (IMR23)</a:t>
            </a:r>
          </a:p>
          <a:p>
            <a:pPr marL="342900" indent="-171450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London, 15 Oct 2014</a:t>
            </a:r>
          </a:p>
          <a:p>
            <a:pPr marL="342900" indent="-171450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</a:rPr>
              <a:t>11:30-11:55am Wed, 2</a:t>
            </a:r>
            <a:r>
              <a:rPr lang="en-US" sz="1200" dirty="0" smtClean="0">
                <a:solidFill>
                  <a:schemeClr val="tx1"/>
                </a:solidFill>
              </a:rPr>
              <a:t>0 minutes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324600"/>
            <a:ext cx="11049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06" name="Picture 10" descr="NNSAlogo041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343650"/>
            <a:ext cx="914400" cy="3333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27709"/>
            <a:ext cx="9143999" cy="1203559"/>
          </a:xfrm>
          <a:noFill/>
          <a:ln/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en-US" sz="2400"/>
              <a:t>Delaunay quadrangulation by two-coloring vertices</a:t>
            </a:r>
            <a:br>
              <a:rPr lang="en-US" sz="2400"/>
            </a:br>
            <a:r>
              <a:rPr lang="en-US" sz="1800"/>
              <a:t>or </a:t>
            </a:r>
            <a:br>
              <a:rPr lang="en-US" sz="1800"/>
            </a:br>
            <a:r>
              <a:rPr lang="en-US" sz="1800"/>
              <a:t>How to turn a triangle mesh into a quad one with no global </a:t>
            </a:r>
            <a:r>
              <a:rPr lang="en-US" sz="1800" smtClean="0"/>
              <a:t>problems</a:t>
            </a:r>
            <a:endParaRPr lang="en-US" sz="2000" dirty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8" name="Picture 7" descr="vectorstock_41918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6543" y="2457346"/>
            <a:ext cx="1212845" cy="11873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556" y="4968639"/>
            <a:ext cx="1625600" cy="1379989"/>
            <a:chOff x="211667" y="2520362"/>
            <a:chExt cx="1625600" cy="13799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667" y="2520362"/>
              <a:ext cx="1625600" cy="13716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 bwMode="auto">
            <a:xfrm>
              <a:off x="942669" y="2633401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940008" y="3354378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97885" y="3277871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156202" y="3112754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41203" y="3808911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303279" y="3688100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714114" y="2540895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2" name="Picture 1" descr="rando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6" y="70560"/>
            <a:ext cx="4572000" cy="2995106"/>
          </a:xfrm>
          <a:prstGeom prst="rect">
            <a:avLst/>
          </a:prstGeom>
        </p:spPr>
      </p:pic>
      <p:pic>
        <p:nvPicPr>
          <p:cNvPr id="3" name="Picture 2" descr="structure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8" y="70560"/>
            <a:ext cx="4572000" cy="2994760"/>
          </a:xfrm>
          <a:prstGeom prst="rect">
            <a:avLst/>
          </a:prstGeom>
        </p:spPr>
      </p:pic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7934701" y="4498629"/>
            <a:ext cx="1043876" cy="1776583"/>
            <a:chOff x="1866217" y="4159257"/>
            <a:chExt cx="1043876" cy="1776583"/>
          </a:xfrm>
        </p:grpSpPr>
        <p:pic>
          <p:nvPicPr>
            <p:cNvPr id="65" name="Picture 64" descr="University_ar_cl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8160" y="4663019"/>
              <a:ext cx="859154" cy="1272821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866217" y="4159257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2"/>
                  </a:solidFill>
                </a:rPr>
                <a:t>Alexandria</a:t>
              </a:r>
              <a:br>
                <a:rPr lang="en-US" sz="1400" b="1">
                  <a:solidFill>
                    <a:schemeClr val="tx2"/>
                  </a:solidFill>
                </a:rPr>
              </a:br>
              <a:r>
                <a:rPr lang="en-US" sz="1400" b="1">
                  <a:solidFill>
                    <a:schemeClr val="tx2"/>
                  </a:solidFill>
                </a:rPr>
                <a:t>University</a:t>
              </a:r>
            </a:p>
          </p:txBody>
        </p:sp>
      </p:grpSp>
      <p:sp>
        <p:nvSpPr>
          <p:cNvPr id="68" name="Oval 67"/>
          <p:cNvSpPr/>
          <p:nvPr/>
        </p:nvSpPr>
        <p:spPr bwMode="auto">
          <a:xfrm>
            <a:off x="4216015" y="2446349"/>
            <a:ext cx="91440" cy="9144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303345" y="1464072"/>
            <a:ext cx="2427131" cy="657625"/>
            <a:chOff x="3295725" y="1243092"/>
            <a:chExt cx="2427131" cy="657625"/>
          </a:xfrm>
        </p:grpSpPr>
        <p:cxnSp>
          <p:nvCxnSpPr>
            <p:cNvPr id="314" name="Straight Connector 313"/>
            <p:cNvCxnSpPr/>
            <p:nvPr/>
          </p:nvCxnSpPr>
          <p:spPr bwMode="auto">
            <a:xfrm flipV="1">
              <a:off x="3321708" y="1282602"/>
              <a:ext cx="2387601" cy="183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>
              <a:off x="3320038" y="1313694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>
              <a:off x="3787103" y="1315105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 bwMode="auto">
            <a:xfrm flipH="1">
              <a:off x="3775827" y="1317926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" name="Straight Connector 317"/>
            <p:cNvCxnSpPr/>
            <p:nvPr/>
          </p:nvCxnSpPr>
          <p:spPr bwMode="auto">
            <a:xfrm>
              <a:off x="4743835" y="1312282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" name="Straight Connector 318"/>
            <p:cNvCxnSpPr/>
            <p:nvPr/>
          </p:nvCxnSpPr>
          <p:spPr bwMode="auto">
            <a:xfrm>
              <a:off x="5213734" y="1309459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" name="Straight Connector 319"/>
            <p:cNvCxnSpPr/>
            <p:nvPr/>
          </p:nvCxnSpPr>
          <p:spPr bwMode="auto">
            <a:xfrm flipH="1">
              <a:off x="5216570" y="1319336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Straight Connector 320"/>
            <p:cNvCxnSpPr/>
            <p:nvPr/>
          </p:nvCxnSpPr>
          <p:spPr bwMode="auto">
            <a:xfrm flipH="1">
              <a:off x="3321449" y="1315668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 flipH="1">
              <a:off x="5670950" y="1300993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>
              <a:off x="4271114" y="1312282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 flipH="1">
              <a:off x="4259838" y="1315103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 bwMode="auto">
            <a:xfrm flipH="1">
              <a:off x="4739615" y="1322159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9" name="Oval 328"/>
            <p:cNvSpPr/>
            <p:nvPr/>
          </p:nvSpPr>
          <p:spPr bwMode="auto">
            <a:xfrm>
              <a:off x="3295725" y="1270834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0" name="Oval 329"/>
            <p:cNvSpPr/>
            <p:nvPr/>
          </p:nvSpPr>
          <p:spPr bwMode="auto">
            <a:xfrm>
              <a:off x="4697051" y="1243092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5" name="Oval 334"/>
            <p:cNvSpPr/>
            <p:nvPr/>
          </p:nvSpPr>
          <p:spPr bwMode="auto">
            <a:xfrm>
              <a:off x="4225531" y="1253309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7" name="Oval 336"/>
            <p:cNvSpPr/>
            <p:nvPr/>
          </p:nvSpPr>
          <p:spPr bwMode="auto">
            <a:xfrm>
              <a:off x="5190699" y="1249232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8" name="Oval 337"/>
            <p:cNvSpPr/>
            <p:nvPr/>
          </p:nvSpPr>
          <p:spPr bwMode="auto">
            <a:xfrm>
              <a:off x="3739627" y="1258831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0" name="Oval 339"/>
            <p:cNvSpPr/>
            <p:nvPr/>
          </p:nvSpPr>
          <p:spPr bwMode="auto">
            <a:xfrm>
              <a:off x="5628490" y="1243857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444"/>
            <a:ext cx="7772400" cy="1238956"/>
          </a:xfrm>
        </p:spPr>
        <p:txBody>
          <a:bodyPr/>
          <a:lstStyle/>
          <a:p>
            <a:r>
              <a:rPr lang="en-US"/>
              <a:t>Why two-coloring vertices? </a:t>
            </a:r>
            <a:br>
              <a:rPr lang="en-US"/>
            </a:br>
            <a:r>
              <a:rPr lang="en-US"/>
              <a:t>Why not matching triangles?</a:t>
            </a: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3320886" y="2114559"/>
            <a:ext cx="23774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flipV="1">
            <a:off x="3318629" y="2686060"/>
            <a:ext cx="2387601" cy="183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327942" y="2121615"/>
            <a:ext cx="465666" cy="5856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795007" y="2123026"/>
            <a:ext cx="465666" cy="5856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3783731" y="2125847"/>
            <a:ext cx="0" cy="5669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751739" y="2120203"/>
            <a:ext cx="465666" cy="5856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5221638" y="2117380"/>
            <a:ext cx="465666" cy="5856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 flipH="1">
            <a:off x="5224474" y="2127257"/>
            <a:ext cx="0" cy="5669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3329353" y="2123589"/>
            <a:ext cx="0" cy="5669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H="1">
            <a:off x="5678854" y="2108914"/>
            <a:ext cx="0" cy="5669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Down Arrow 4"/>
          <p:cNvSpPr/>
          <p:nvPr/>
        </p:nvSpPr>
        <p:spPr bwMode="auto">
          <a:xfrm rot="3174378">
            <a:off x="2356973" y="2141386"/>
            <a:ext cx="478223" cy="723034"/>
          </a:xfrm>
          <a:prstGeom prst="downArrow">
            <a:avLst>
              <a:gd name="adj1" fmla="val 50000"/>
              <a:gd name="adj2" fmla="val 5185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9" name="Down Arrow 118"/>
          <p:cNvSpPr/>
          <p:nvPr/>
        </p:nvSpPr>
        <p:spPr bwMode="auto">
          <a:xfrm rot="18621820">
            <a:off x="6158062" y="2141468"/>
            <a:ext cx="478223" cy="723034"/>
          </a:xfrm>
          <a:prstGeom prst="downArrow">
            <a:avLst>
              <a:gd name="adj1" fmla="val 50000"/>
              <a:gd name="adj2" fmla="val 5185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56310" y="2113360"/>
            <a:ext cx="512446" cy="592455"/>
            <a:chOff x="4151345" y="1646459"/>
            <a:chExt cx="512446" cy="592455"/>
          </a:xfrm>
        </p:grpSpPr>
        <p:cxnSp>
          <p:nvCxnSpPr>
            <p:cNvPr id="94" name="Straight Connector 93"/>
            <p:cNvCxnSpPr/>
            <p:nvPr/>
          </p:nvCxnSpPr>
          <p:spPr bwMode="auto">
            <a:xfrm>
              <a:off x="4174053" y="1653302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4162777" y="1656123"/>
              <a:ext cx="0" cy="5669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4642554" y="1663179"/>
              <a:ext cx="0" cy="5669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4151345" y="1646459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4160871" y="2228436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9" name="TextBox 138"/>
          <p:cNvSpPr txBox="1"/>
          <p:nvPr/>
        </p:nvSpPr>
        <p:spPr>
          <a:xfrm>
            <a:off x="3783731" y="2737995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swap diagonal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3292646" y="2674292"/>
            <a:ext cx="94366" cy="924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9" name="Oval 158"/>
          <p:cNvSpPr/>
          <p:nvPr/>
        </p:nvSpPr>
        <p:spPr bwMode="auto">
          <a:xfrm>
            <a:off x="4693972" y="2646550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0" name="Oval 159"/>
          <p:cNvSpPr/>
          <p:nvPr/>
        </p:nvSpPr>
        <p:spPr bwMode="auto">
          <a:xfrm>
            <a:off x="3755598" y="2081643"/>
            <a:ext cx="94366" cy="924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1" name="Oval 160"/>
          <p:cNvSpPr/>
          <p:nvPr/>
        </p:nvSpPr>
        <p:spPr bwMode="auto">
          <a:xfrm>
            <a:off x="3293445" y="2075318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3" name="Oval 162"/>
          <p:cNvSpPr/>
          <p:nvPr/>
        </p:nvSpPr>
        <p:spPr bwMode="auto">
          <a:xfrm>
            <a:off x="5191205" y="2076093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4" name="Oval 163"/>
          <p:cNvSpPr/>
          <p:nvPr/>
        </p:nvSpPr>
        <p:spPr bwMode="auto">
          <a:xfrm>
            <a:off x="4222452" y="2656767"/>
            <a:ext cx="94366" cy="924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5187620" y="2652690"/>
            <a:ext cx="94366" cy="924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7" name="Oval 166"/>
          <p:cNvSpPr/>
          <p:nvPr/>
        </p:nvSpPr>
        <p:spPr bwMode="auto">
          <a:xfrm>
            <a:off x="3736548" y="2662289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8" name="Oval 167"/>
          <p:cNvSpPr/>
          <p:nvPr/>
        </p:nvSpPr>
        <p:spPr bwMode="auto">
          <a:xfrm>
            <a:off x="5631671" y="2073978"/>
            <a:ext cx="94366" cy="924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5625411" y="2647315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704080"/>
            <a:ext cx="4268260" cy="2821171"/>
            <a:chOff x="645531" y="3351780"/>
            <a:chExt cx="4268260" cy="2821171"/>
          </a:xfrm>
        </p:grpSpPr>
        <p:cxnSp>
          <p:nvCxnSpPr>
            <p:cNvPr id="286" name="Straight Connector 285"/>
            <p:cNvCxnSpPr/>
            <p:nvPr/>
          </p:nvCxnSpPr>
          <p:spPr bwMode="auto">
            <a:xfrm flipV="1">
              <a:off x="1246231" y="4400956"/>
              <a:ext cx="2387601" cy="183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" name="Straight Connector 299"/>
            <p:cNvCxnSpPr/>
            <p:nvPr/>
          </p:nvCxnSpPr>
          <p:spPr bwMode="auto">
            <a:xfrm>
              <a:off x="2193438" y="4410233"/>
              <a:ext cx="5029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V="1">
              <a:off x="1241432" y="4414563"/>
              <a:ext cx="237744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V="1">
              <a:off x="1231555" y="4986064"/>
              <a:ext cx="2387601" cy="183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1248488" y="4421619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1715553" y="4423030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2672285" y="4420207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3142184" y="4417384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785645" y="4414564"/>
              <a:ext cx="4572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792685" y="4425005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3588110" y="4404686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3612101" y="4983242"/>
              <a:ext cx="4572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035806" y="5157288"/>
              <a:ext cx="387798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	cascade </a:t>
              </a:r>
              <a:r>
                <a:rPr lang="en-US" sz="2000" dirty="0"/>
                <a:t>of </a:t>
              </a:r>
              <a:r>
                <a:rPr lang="en-US" sz="2000" dirty="0" smtClean="0"/>
                <a:t>swaps</a:t>
              </a:r>
            </a:p>
            <a:p>
              <a:pPr marL="285750" indent="-285750">
                <a:buFontTx/>
                <a:buChar char="-"/>
              </a:pPr>
              <a:r>
                <a:rPr lang="en-US" sz="2000" b="1" dirty="0" smtClean="0"/>
                <a:t>local changes have global scope</a:t>
              </a:r>
            </a:p>
            <a:p>
              <a:r>
                <a:rPr lang="en-US" sz="2000" b="1" dirty="0" smtClean="0"/>
                <a:t>     </a:t>
              </a:r>
              <a:r>
                <a:rPr lang="en-US" sz="2000" dirty="0" smtClean="0"/>
                <a:t>alternative is local refinements 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90770" y="3351780"/>
              <a:ext cx="1073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Pairing</a:t>
              </a:r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>
              <a:off x="2199564" y="4420207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2197148" y="4423453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2174440" y="4416610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2183966" y="4998587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3840701" y="4652784"/>
              <a:ext cx="31284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8" name="Straight Arrow Connector 137"/>
            <p:cNvCxnSpPr/>
            <p:nvPr/>
          </p:nvCxnSpPr>
          <p:spPr bwMode="auto">
            <a:xfrm rot="10800000">
              <a:off x="645531" y="4768348"/>
              <a:ext cx="31284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5" name="Straight Connector 284"/>
            <p:cNvCxnSpPr/>
            <p:nvPr/>
          </p:nvCxnSpPr>
          <p:spPr bwMode="auto">
            <a:xfrm flipV="1">
              <a:off x="1248488" y="3829455"/>
              <a:ext cx="237744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 bwMode="auto">
            <a:xfrm flipH="1">
              <a:off x="1711333" y="3840743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 bwMode="auto">
            <a:xfrm flipH="1">
              <a:off x="3152076" y="3842153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 bwMode="auto">
            <a:xfrm flipH="1">
              <a:off x="1256955" y="3838485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" name="Straight Connector 293"/>
            <p:cNvCxnSpPr/>
            <p:nvPr/>
          </p:nvCxnSpPr>
          <p:spPr bwMode="auto">
            <a:xfrm flipH="1">
              <a:off x="3606456" y="3823810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" name="Straight Connector 296"/>
            <p:cNvCxnSpPr/>
            <p:nvPr/>
          </p:nvCxnSpPr>
          <p:spPr bwMode="auto">
            <a:xfrm flipH="1">
              <a:off x="2195344" y="3837920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8" name="Straight Connector 297"/>
            <p:cNvCxnSpPr/>
            <p:nvPr/>
          </p:nvCxnSpPr>
          <p:spPr bwMode="auto">
            <a:xfrm flipH="1">
              <a:off x="2675121" y="3844976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5-Point Star 40"/>
          <p:cNvSpPr/>
          <p:nvPr/>
        </p:nvSpPr>
        <p:spPr bwMode="auto">
          <a:xfrm>
            <a:off x="4644956" y="2002719"/>
            <a:ext cx="224147" cy="190362"/>
          </a:xfrm>
          <a:prstGeom prst="star5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1" name="5-Point Star 340"/>
          <p:cNvSpPr/>
          <p:nvPr/>
        </p:nvSpPr>
        <p:spPr bwMode="auto">
          <a:xfrm>
            <a:off x="4163434" y="2009241"/>
            <a:ext cx="224147" cy="19036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98915" y="2552596"/>
            <a:ext cx="3945085" cy="2545337"/>
            <a:chOff x="5008415" y="3238396"/>
            <a:chExt cx="3945085" cy="2545337"/>
          </a:xfrm>
        </p:grpSpPr>
        <p:cxnSp>
          <p:nvCxnSpPr>
            <p:cNvPr id="344" name="Straight Connector 343"/>
            <p:cNvCxnSpPr/>
            <p:nvPr/>
          </p:nvCxnSpPr>
          <p:spPr bwMode="auto">
            <a:xfrm>
              <a:off x="7304552" y="3747982"/>
              <a:ext cx="465666" cy="5856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" name="Straight Connector 345"/>
            <p:cNvCxnSpPr/>
            <p:nvPr/>
          </p:nvCxnSpPr>
          <p:spPr bwMode="auto">
            <a:xfrm flipV="1">
              <a:off x="7306531" y="4364636"/>
              <a:ext cx="47548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" name="Straight Connector 346"/>
            <p:cNvCxnSpPr/>
            <p:nvPr/>
          </p:nvCxnSpPr>
          <p:spPr bwMode="auto">
            <a:xfrm flipV="1">
              <a:off x="6345583" y="4357016"/>
              <a:ext cx="47548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" name="Straight Connector 231"/>
            <p:cNvCxnSpPr/>
            <p:nvPr/>
          </p:nvCxnSpPr>
          <p:spPr bwMode="auto">
            <a:xfrm flipV="1">
              <a:off x="7794129" y="4357016"/>
              <a:ext cx="47548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6821755" y="4943555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 bwMode="auto">
            <a:xfrm>
              <a:off x="6834937" y="3781882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/>
            <p:cNvCxnSpPr/>
            <p:nvPr/>
          </p:nvCxnSpPr>
          <p:spPr bwMode="auto">
            <a:xfrm>
              <a:off x="6361385" y="3782248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" name="Straight Connector 229"/>
            <p:cNvCxnSpPr/>
            <p:nvPr/>
          </p:nvCxnSpPr>
          <p:spPr bwMode="auto">
            <a:xfrm>
              <a:off x="7321394" y="4359698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>
              <a:cxnSpLocks/>
              <a:stCxn id="179" idx="5"/>
              <a:endCxn id="240" idx="1"/>
            </p:cNvCxnSpPr>
            <p:nvPr/>
          </p:nvCxnSpPr>
          <p:spPr>
            <a:xfrm>
              <a:off x="6401520" y="4401024"/>
              <a:ext cx="221357" cy="84712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cxnSpLocks/>
              <a:stCxn id="240" idx="5"/>
              <a:endCxn id="183" idx="1"/>
            </p:cNvCxnSpPr>
            <p:nvPr/>
          </p:nvCxnSpPr>
          <p:spPr>
            <a:xfrm>
              <a:off x="6689603" y="4551107"/>
              <a:ext cx="112045" cy="35967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/>
              <a:stCxn id="182" idx="1"/>
              <a:endCxn id="256" idx="1"/>
            </p:cNvCxnSpPr>
            <p:nvPr/>
          </p:nvCxnSpPr>
          <p:spPr>
            <a:xfrm flipH="1" flipV="1">
              <a:off x="7514215" y="4225495"/>
              <a:ext cx="256186" cy="104608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cxnSpLocks/>
              <a:stCxn id="256" idx="5"/>
            </p:cNvCxnSpPr>
            <p:nvPr/>
          </p:nvCxnSpPr>
          <p:spPr>
            <a:xfrm rot="10800000">
              <a:off x="7335444" y="3800454"/>
              <a:ext cx="112045" cy="35967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 bwMode="auto">
            <a:xfrm flipV="1">
              <a:off x="5888284" y="4370678"/>
              <a:ext cx="47548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5008415" y="5075847"/>
              <a:ext cx="39450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star neighborhood of starred vertices</a:t>
              </a:r>
              <a:endParaRPr lang="en-US" sz="2000" dirty="0"/>
            </a:p>
            <a:p>
              <a:r>
                <a:rPr lang="en-US" sz="2000" b="1" dirty="0" smtClean="0"/>
                <a:t>+ local changes have local scope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44176" y="3238396"/>
              <a:ext cx="1279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Coloring</a:t>
              </a:r>
            </a:p>
          </p:txBody>
        </p:sp>
        <p:cxnSp>
          <p:nvCxnSpPr>
            <p:cNvPr id="141" name="Straight Connector 140"/>
            <p:cNvCxnSpPr/>
            <p:nvPr/>
          </p:nvCxnSpPr>
          <p:spPr bwMode="auto">
            <a:xfrm flipV="1">
              <a:off x="5888284" y="4929481"/>
              <a:ext cx="2387601" cy="183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6353386" y="4369268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7794129" y="4370678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 flipH="1">
              <a:off x="5899008" y="4367010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8248509" y="4352335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 flipH="1">
              <a:off x="7300709" y="4367996"/>
              <a:ext cx="0" cy="56692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6837353" y="4365175"/>
              <a:ext cx="465666" cy="5856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>
              <a:off x="6834937" y="4368421"/>
              <a:ext cx="465666" cy="5856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>
              <a:off x="6812229" y="4361578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6823661" y="4371242"/>
              <a:ext cx="0" cy="56692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7" name="Oval 176"/>
            <p:cNvSpPr/>
            <p:nvPr/>
          </p:nvSpPr>
          <p:spPr bwMode="auto">
            <a:xfrm>
              <a:off x="5858022" y="4914763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7259348" y="4887021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6787828" y="4897238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7752996" y="4893161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6301924" y="4902760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8190787" y="4887786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93" name="Straight Connector 192"/>
            <p:cNvCxnSpPr/>
            <p:nvPr/>
          </p:nvCxnSpPr>
          <p:spPr bwMode="auto">
            <a:xfrm flipH="1">
              <a:off x="6353386" y="3782729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7794129" y="3784139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/>
            <p:nvPr/>
          </p:nvCxnSpPr>
          <p:spPr bwMode="auto">
            <a:xfrm flipH="1">
              <a:off x="5899008" y="3780471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Straight Connector 197"/>
            <p:cNvCxnSpPr/>
            <p:nvPr/>
          </p:nvCxnSpPr>
          <p:spPr bwMode="auto">
            <a:xfrm flipH="1">
              <a:off x="8248509" y="3765796"/>
              <a:ext cx="0" cy="5669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/>
            <p:cNvCxnSpPr/>
            <p:nvPr/>
          </p:nvCxnSpPr>
          <p:spPr bwMode="auto">
            <a:xfrm flipH="1">
              <a:off x="7300709" y="3781457"/>
              <a:ext cx="0" cy="56692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" name="Straight Connector 203"/>
            <p:cNvCxnSpPr/>
            <p:nvPr/>
          </p:nvCxnSpPr>
          <p:spPr bwMode="auto">
            <a:xfrm>
              <a:off x="6821755" y="4357016"/>
              <a:ext cx="5029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/>
            <p:nvPr/>
          </p:nvCxnSpPr>
          <p:spPr bwMode="auto">
            <a:xfrm flipH="1">
              <a:off x="6823661" y="3784703"/>
              <a:ext cx="0" cy="56692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 flipV="1">
              <a:off x="5888284" y="3756767"/>
              <a:ext cx="2387601" cy="183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9" name="Oval 218"/>
            <p:cNvSpPr/>
            <p:nvPr/>
          </p:nvSpPr>
          <p:spPr bwMode="auto">
            <a:xfrm>
              <a:off x="5858022" y="3742049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7259348" y="3714307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6787828" y="3724524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7752996" y="3720447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6301924" y="3730046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190787" y="3715072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6320974" y="4322114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5858821" y="4315789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7756581" y="4316564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8197047" y="4314449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38" name="Straight Connector 237"/>
            <p:cNvCxnSpPr>
              <a:cxnSpLocks/>
              <a:stCxn id="240" idx="7"/>
            </p:cNvCxnSpPr>
            <p:nvPr/>
          </p:nvCxnSpPr>
          <p:spPr>
            <a:xfrm flipV="1">
              <a:off x="6689603" y="4395475"/>
              <a:ext cx="112256" cy="90261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 bwMode="auto">
            <a:xfrm>
              <a:off x="6609057" y="4472197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54" name="Straight Connector 253"/>
            <p:cNvCxnSpPr>
              <a:cxnSpLocks/>
              <a:stCxn id="256" idx="7"/>
            </p:cNvCxnSpPr>
            <p:nvPr/>
          </p:nvCxnSpPr>
          <p:spPr>
            <a:xfrm rot="10800000" flipV="1">
              <a:off x="7335233" y="4225495"/>
              <a:ext cx="112256" cy="90261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 bwMode="auto">
            <a:xfrm rot="10800000">
              <a:off x="7433669" y="4146585"/>
              <a:ext cx="94366" cy="92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2" name="5-Point Star 341"/>
            <p:cNvSpPr/>
            <p:nvPr/>
          </p:nvSpPr>
          <p:spPr bwMode="auto">
            <a:xfrm>
              <a:off x="7188183" y="4256450"/>
              <a:ext cx="224147" cy="190362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3" name="5-Point Star 342"/>
            <p:cNvSpPr/>
            <p:nvPr/>
          </p:nvSpPr>
          <p:spPr bwMode="auto">
            <a:xfrm>
              <a:off x="6708998" y="4265802"/>
              <a:ext cx="224147" cy="190362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45" name="Straight Connector 344"/>
            <p:cNvCxnSpPr/>
            <p:nvPr/>
          </p:nvCxnSpPr>
          <p:spPr bwMode="auto">
            <a:xfrm>
              <a:off x="6366855" y="4395920"/>
              <a:ext cx="465666" cy="5856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8" name="TextBox 347"/>
          <p:cNvSpPr txBox="1"/>
          <p:nvPr/>
        </p:nvSpPr>
        <p:spPr>
          <a:xfrm>
            <a:off x="57508" y="1115758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want a change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51684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444"/>
            <a:ext cx="7772400" cy="1238956"/>
          </a:xfrm>
        </p:spPr>
        <p:txBody>
          <a:bodyPr/>
          <a:lstStyle/>
          <a:p>
            <a:r>
              <a:rPr lang="en-US"/>
              <a:t>Why two-coloring vertices? </a:t>
            </a:r>
            <a:br>
              <a:rPr lang="en-US"/>
            </a:br>
            <a:r>
              <a:rPr lang="en-US"/>
              <a:t>Why not matching triangles?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1368789"/>
            <a:ext cx="4328160" cy="4395611"/>
          </a:xfrm>
        </p:spPr>
        <p:txBody>
          <a:bodyPr/>
          <a:lstStyle/>
          <a:p>
            <a:pPr marL="171450" indent="0">
              <a:buNone/>
            </a:pPr>
            <a:r>
              <a:rPr lang="en-US" sz="2000"/>
              <a:t>Matching triangles</a:t>
            </a:r>
          </a:p>
          <a:p>
            <a:pPr marL="457200" lvl="1" indent="0">
              <a:buNone/>
            </a:pPr>
            <a:r>
              <a:rPr lang="en-US" sz="2000"/>
              <a:t>+ match for quad quality</a:t>
            </a:r>
          </a:p>
          <a:p>
            <a:pPr lvl="1"/>
            <a:r>
              <a:rPr lang="en-US" sz="2000"/>
              <a:t>slow</a:t>
            </a:r>
          </a:p>
          <a:p>
            <a:pPr marL="914400" lvl="2" indent="0">
              <a:buNone/>
            </a:pPr>
            <a:r>
              <a:rPr lang="en-US" sz="1800"/>
              <a:t>- global matching alg</a:t>
            </a:r>
          </a:p>
          <a:p>
            <a:pPr marL="914400" lvl="2" indent="0">
              <a:buNone/>
            </a:pPr>
            <a:r>
              <a:rPr lang="en-US" sz="1800"/>
              <a:t>- quadratic runtime</a:t>
            </a:r>
          </a:p>
          <a:p>
            <a:pPr lvl="1"/>
            <a:r>
              <a:rPr lang="en-US" sz="2000"/>
              <a:t>rare isolated </a:t>
            </a:r>
            <a:r>
              <a:rPr lang="en-US" sz="2000" smtClean="0"/>
              <a:t>tri (unmatched)</a:t>
            </a:r>
            <a:endParaRPr lang="en-US" sz="2000"/>
          </a:p>
          <a:p>
            <a:pPr marL="914400" lvl="2" indent="0">
              <a:buNone/>
            </a:pPr>
            <a:r>
              <a:rPr lang="en-US" sz="1800" smtClean="0"/>
              <a:t>tri </a:t>
            </a:r>
            <a:r>
              <a:rPr lang="en-US" sz="1800"/>
              <a:t>1-&gt;3 quad refine</a:t>
            </a:r>
          </a:p>
          <a:p>
            <a:pPr marL="914400" lvl="2" indent="0">
              <a:buNone/>
            </a:pPr>
            <a:r>
              <a:rPr lang="en-US" sz="1800" smtClean="0"/>
              <a:t>   + fixed vertices</a:t>
            </a:r>
          </a:p>
          <a:p>
            <a:pPr marL="914400" lvl="2" indent="0">
              <a:buNone/>
            </a:pPr>
            <a:r>
              <a:rPr lang="en-US" sz="1800" smtClean="0"/>
              <a:t>   - global propagation</a:t>
            </a:r>
          </a:p>
          <a:p>
            <a:pPr marL="457200" lvl="1" indent="0">
              <a:buNone/>
            </a:pPr>
            <a:r>
              <a:rPr lang="en-US" sz="1800" smtClean="0"/>
              <a:t>       + alternative local refine</a:t>
            </a:r>
          </a:p>
          <a:p>
            <a:pPr marL="457200" lvl="1" indent="0">
              <a:buNone/>
            </a:pPr>
            <a:r>
              <a:rPr lang="en-US" sz="2000"/>
              <a:t>	</a:t>
            </a:r>
            <a:r>
              <a:rPr lang="en-US" sz="2000" smtClean="0"/>
              <a:t>   </a:t>
            </a:r>
            <a:r>
              <a:rPr lang="en-US" sz="1600" smtClean="0"/>
              <a:t>(complicated, several rules)</a:t>
            </a:r>
            <a:endParaRPr lang="en-US" sz="1600"/>
          </a:p>
          <a:p>
            <a:pPr lvl="1"/>
            <a:r>
              <a:rPr lang="en-US" sz="2000" smtClean="0"/>
              <a:t>local pair swap </a:t>
            </a:r>
            <a:br>
              <a:rPr lang="en-US" sz="2000" smtClean="0"/>
            </a:br>
            <a:r>
              <a:rPr lang="en-US" sz="2000" smtClean="0"/>
              <a:t>global cascade</a:t>
            </a:r>
          </a:p>
          <a:p>
            <a:pPr lvl="1"/>
            <a:r>
              <a:rPr lang="en-US" sz="2000" smtClean="0"/>
              <a:t>global </a:t>
            </a:r>
            <a:r>
              <a:rPr lang="en-US" sz="2000"/>
              <a:t>difficulties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4360334" y="1373027"/>
            <a:ext cx="4783666" cy="4398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2000"/>
              <a:t>Two-coloring vertices </a:t>
            </a:r>
          </a:p>
          <a:p>
            <a:pPr lvl="1"/>
            <a:r>
              <a:rPr lang="en-US" sz="2000"/>
              <a:t>colors don’t measure quality</a:t>
            </a:r>
          </a:p>
          <a:p>
            <a:pPr marL="457200" lvl="1" indent="0">
              <a:buNone/>
            </a:pPr>
            <a:r>
              <a:rPr lang="en-US" sz="2000"/>
              <a:t>+ fast</a:t>
            </a:r>
          </a:p>
          <a:p>
            <a:pPr marL="914400" lvl="2" indent="0">
              <a:buNone/>
            </a:pPr>
            <a:r>
              <a:rPr lang="en-US" sz="1800"/>
              <a:t>+ local coloring alg</a:t>
            </a:r>
          </a:p>
          <a:p>
            <a:pPr marL="914400" lvl="2" indent="0">
              <a:buNone/>
            </a:pPr>
            <a:r>
              <a:rPr lang="en-US" sz="1800"/>
              <a:t>+ near linear runtime</a:t>
            </a:r>
          </a:p>
          <a:p>
            <a:pPr lvl="1"/>
            <a:r>
              <a:rPr lang="en-US" sz="2000"/>
              <a:t>rare isolated </a:t>
            </a:r>
            <a:r>
              <a:rPr lang="en-US" sz="2000" smtClean="0"/>
              <a:t>tri (monchromatic)</a:t>
            </a:r>
            <a:endParaRPr lang="en-US" sz="2000"/>
          </a:p>
          <a:p>
            <a:pPr marL="914400" lvl="2" indent="0">
              <a:buNone/>
            </a:pPr>
            <a:r>
              <a:rPr lang="en-US" sz="1800"/>
              <a:t>   tri 1-&gt;3 </a:t>
            </a:r>
            <a:r>
              <a:rPr lang="en-US" sz="1800" smtClean="0"/>
              <a:t>tri refine</a:t>
            </a:r>
          </a:p>
          <a:p>
            <a:pPr marL="914400" lvl="2" indent="0">
              <a:buNone/>
            </a:pPr>
            <a:r>
              <a:rPr lang="en-US" sz="1800" smtClean="0"/>
              <a:t>- adds vertices</a:t>
            </a:r>
            <a:endParaRPr lang="en-US" sz="1800"/>
          </a:p>
          <a:p>
            <a:pPr marL="914400" lvl="2" indent="0">
              <a:buNone/>
            </a:pPr>
            <a:r>
              <a:rPr lang="en-US" sz="1800"/>
              <a:t>+ no </a:t>
            </a:r>
            <a:r>
              <a:rPr lang="en-US" sz="1800" smtClean="0"/>
              <a:t>propagation</a:t>
            </a:r>
          </a:p>
          <a:p>
            <a:pPr marL="914400" lvl="2" indent="0">
              <a:buNone/>
            </a:pPr>
            <a:endParaRPr lang="en-US" sz="1800"/>
          </a:p>
          <a:p>
            <a:pPr marL="914400" lvl="2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 sz="2000" smtClean="0"/>
              <a:t>+ local color flip </a:t>
            </a:r>
            <a:r>
              <a:rPr lang="en-US" sz="2000"/>
              <a:t/>
            </a:r>
            <a:br>
              <a:rPr lang="en-US" sz="2000"/>
            </a:br>
            <a:r>
              <a:rPr lang="en-US" sz="2000"/>
              <a:t>   local change</a:t>
            </a:r>
          </a:p>
          <a:p>
            <a:pPr marL="457200" lvl="1" indent="0">
              <a:buNone/>
            </a:pPr>
            <a:r>
              <a:rPr lang="en-US" sz="2000"/>
              <a:t>+ local </a:t>
            </a:r>
            <a:r>
              <a:rPr lang="en-US" sz="2000" smtClean="0"/>
              <a:t>difficulties</a:t>
            </a:r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6614140" y="6273225"/>
            <a:ext cx="25298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“-” means a negative feature</a:t>
            </a:r>
          </a:p>
          <a:p>
            <a:r>
              <a:rPr lang="en-US" sz="1600" smtClean="0"/>
              <a:t>“+” means a positive feature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323931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 Assignment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Two-coloring is a </a:t>
            </a:r>
            <a:r>
              <a:rPr lang="en-US" dirty="0" smtClean="0">
                <a:solidFill>
                  <a:srgbClr val="0000FF"/>
                </a:solidFill>
              </a:rPr>
              <a:t>local</a:t>
            </a:r>
            <a:r>
              <a:rPr lang="en-US" dirty="0" smtClean="0"/>
              <a:t> assignment </a:t>
            </a:r>
          </a:p>
          <a:p>
            <a:pPr lvl="1"/>
            <a:r>
              <a:rPr lang="en-US" dirty="0" smtClean="0"/>
              <a:t>ensures even-number of boundary edges</a:t>
            </a:r>
            <a:br>
              <a:rPr lang="en-US" dirty="0" smtClean="0"/>
            </a:br>
            <a:r>
              <a:rPr lang="en-US" dirty="0" smtClean="0"/>
              <a:t>inherent </a:t>
            </a:r>
            <a:r>
              <a:rPr lang="en-US" dirty="0" smtClean="0">
                <a:solidFill>
                  <a:srgbClr val="0000FF"/>
                </a:solidFill>
              </a:rPr>
              <a:t>global</a:t>
            </a:r>
            <a:r>
              <a:rPr lang="en-US" dirty="0" smtClean="0"/>
              <a:t> constraint for quad meshes</a:t>
            </a:r>
          </a:p>
          <a:p>
            <a:r>
              <a:rPr lang="en-US" dirty="0" smtClean="0"/>
              <a:t>Now let’s use coloring for </a:t>
            </a:r>
            <a:r>
              <a:rPr lang="en-US" dirty="0" smtClean="0">
                <a:solidFill>
                  <a:srgbClr val="0000FF"/>
                </a:solidFill>
              </a:rPr>
              <a:t>spatial positions</a:t>
            </a:r>
          </a:p>
        </p:txBody>
      </p:sp>
    </p:spTree>
    <p:extLst>
      <p:ext uri="{BB962C8B-B14F-4D97-AF65-F5344CB8AC3E}">
        <p14:creationId xmlns:p14="http://schemas.microsoft.com/office/powerpoint/2010/main" val="2751790338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to the algorithm</a:t>
            </a: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1143000"/>
            <a:ext cx="4790722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Generate (or given) well-spaced points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Delaunay triangulate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Color points red or blue</a:t>
            </a:r>
          </a:p>
          <a:p>
            <a:pPr lvl="1"/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intersperse colors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Discard red-red and blue-blue edges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Quads mostly</a:t>
            </a:r>
            <a:endParaRPr lang="en-US" sz="16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good quality, some large angles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6, 8, 10 sided polygons sometimes</a:t>
            </a:r>
            <a:endParaRPr lang="en-US" sz="16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constrained </a:t>
            </a:r>
            <a:r>
              <a:rPr lang="en-US" sz="16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incircle</a:t>
            </a:r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refinement</a:t>
            </a:r>
          </a:p>
          <a:p>
            <a:pPr lvl="1"/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median template for reflex quads</a:t>
            </a:r>
          </a:p>
          <a:p>
            <a:r>
              <a:rPr lang="en-US" sz="1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quads with provable quality</a:t>
            </a:r>
          </a:p>
          <a:p>
            <a:endParaRPr lang="en-US" sz="18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800" kern="0" dirty="0" smtClean="0">
                <a:solidFill>
                  <a:schemeClr val="tx1"/>
                </a:solidFill>
              </a:rPr>
              <a:t>Coloring and positions improve </a:t>
            </a:r>
            <a:br>
              <a:rPr lang="en-US" sz="1800" kern="0" dirty="0" smtClean="0">
                <a:solidFill>
                  <a:schemeClr val="tx1"/>
                </a:solidFill>
              </a:rPr>
            </a:br>
            <a:r>
              <a:rPr lang="en-US" sz="1800" kern="0" dirty="0" smtClean="0">
                <a:solidFill>
                  <a:schemeClr val="tx1"/>
                </a:solidFill>
              </a:rPr>
              <a:t>quality in practice</a:t>
            </a: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5200" y="1271291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+mj-lt"/>
              </a:rPr>
              <a:t>We can take any Packing </a:t>
            </a:r>
            <a:br>
              <a:rPr lang="en-US" b="1" dirty="0" smtClean="0">
                <a:solidFill>
                  <a:schemeClr val="tx2"/>
                </a:solidFill>
                <a:latin typeface="+mj-lt"/>
              </a:rPr>
            </a:br>
            <a:r>
              <a:rPr lang="en-US" b="1" dirty="0" smtClean="0">
                <a:solidFill>
                  <a:schemeClr val="tx2"/>
                </a:solidFill>
                <a:latin typeface="+mj-lt"/>
              </a:rPr>
              <a:t>or Delaunay Refinement triangulation and </a:t>
            </a:r>
            <a:br>
              <a:rPr lang="en-US" b="1" dirty="0" smtClean="0">
                <a:solidFill>
                  <a:schemeClr val="tx2"/>
                </a:solidFill>
                <a:latin typeface="+mj-lt"/>
              </a:rPr>
            </a:br>
            <a:r>
              <a:rPr lang="en-US" b="1" dirty="0" smtClean="0">
                <a:solidFill>
                  <a:schemeClr val="tx2"/>
                </a:solidFill>
                <a:latin typeface="+mj-lt"/>
              </a:rPr>
              <a:t>two-color vertices arbitrarily.</a:t>
            </a:r>
          </a:p>
          <a:p>
            <a:endParaRPr lang="en-US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+mj-lt"/>
              </a:rPr>
              <a:t>We can do better!</a:t>
            </a: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8875" y="3756388"/>
            <a:ext cx="3949198" cy="1828800"/>
            <a:chOff x="4358875" y="4543788"/>
            <a:chExt cx="3949198" cy="18288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358875" y="4543788"/>
              <a:ext cx="1834647" cy="1828800"/>
              <a:chOff x="4936725" y="1679938"/>
              <a:chExt cx="4226331" cy="4212862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4936725" y="1679938"/>
                <a:ext cx="4226331" cy="4212862"/>
                <a:chOff x="5601968" y="1444988"/>
                <a:chExt cx="2983238" cy="2973730"/>
              </a:xfrm>
              <a:solidFill>
                <a:schemeClr val="tx1"/>
              </a:solidFill>
            </p:grpSpPr>
            <p:sp>
              <p:nvSpPr>
                <p:cNvPr id="90" name="Oval 89"/>
                <p:cNvSpPr/>
                <p:nvPr/>
              </p:nvSpPr>
              <p:spPr bwMode="auto">
                <a:xfrm rot="5400000">
                  <a:off x="7407008" y="3262425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 rot="5400000">
                  <a:off x="6223415" y="2240301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 bwMode="auto">
                <a:xfrm rot="5400000">
                  <a:off x="8358300" y="3478132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 bwMode="auto">
                <a:xfrm rot="5400000">
                  <a:off x="7072057" y="1733132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 bwMode="auto">
                <a:xfrm rot="5400000">
                  <a:off x="5611910" y="1456776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 bwMode="auto">
                <a:xfrm rot="5400000">
                  <a:off x="6403605" y="3578177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 bwMode="auto">
                <a:xfrm rot="5400000">
                  <a:off x="6106325" y="329763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7" name="Oval 96"/>
                <p:cNvSpPr/>
                <p:nvPr/>
              </p:nvSpPr>
              <p:spPr bwMode="auto">
                <a:xfrm rot="5400000">
                  <a:off x="7103536" y="145501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 bwMode="auto">
                <a:xfrm rot="5400000">
                  <a:off x="8365275" y="2927856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 bwMode="auto">
                <a:xfrm rot="5400000">
                  <a:off x="7911778" y="4206736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 bwMode="auto">
                <a:xfrm rot="5400000">
                  <a:off x="7933221" y="3511981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 bwMode="auto">
                <a:xfrm rot="5400000">
                  <a:off x="7578947" y="3797755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 rot="5400000">
                  <a:off x="6639604" y="2639275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 bwMode="auto">
                <a:xfrm rot="5400000">
                  <a:off x="6826644" y="2956229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 bwMode="auto">
                <a:xfrm rot="5400000">
                  <a:off x="6961758" y="2079915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 bwMode="auto">
                <a:xfrm rot="5400000">
                  <a:off x="7361881" y="2213739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 bwMode="auto">
                <a:xfrm rot="5400000">
                  <a:off x="7508140" y="2882344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 bwMode="auto">
                <a:xfrm rot="5400000">
                  <a:off x="7938005" y="2784162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 bwMode="auto">
                <a:xfrm rot="5400000">
                  <a:off x="7270958" y="2529983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 rot="5400000">
                  <a:off x="6110988" y="3829700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 rot="5400000">
                  <a:off x="8367205" y="418776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 rot="5400000">
                  <a:off x="8366251" y="1463659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 rot="5400000">
                  <a:off x="8372270" y="2384580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 rot="5400000">
                  <a:off x="8373225" y="1954687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 bwMode="auto">
                <a:xfrm rot="5400000">
                  <a:off x="5603638" y="248088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 bwMode="auto">
                <a:xfrm rot="5400000">
                  <a:off x="5610613" y="1930612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 bwMode="auto">
                <a:xfrm rot="5400000">
                  <a:off x="5612543" y="3190524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 bwMode="auto">
                <a:xfrm rot="5400000">
                  <a:off x="6135223" y="1880904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 bwMode="auto">
                <a:xfrm rot="5400000">
                  <a:off x="6232476" y="146304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 bwMode="auto">
                <a:xfrm>
                  <a:off x="6610702" y="4192232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7719111" y="1444988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 bwMode="auto">
                <a:xfrm>
                  <a:off x="7215465" y="4203653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5625558" y="3688551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7889566" y="2301620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 bwMode="auto">
                <a:xfrm rot="5400000">
                  <a:off x="5620736" y="4202425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 bwMode="auto">
                <a:xfrm rot="5400000">
                  <a:off x="6345349" y="2881884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 rot="5400000">
                  <a:off x="7758737" y="1824589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sp>
              <p:nvSpPr>
                <p:cNvPr id="127" name="Oval 126"/>
                <p:cNvSpPr/>
                <p:nvPr/>
              </p:nvSpPr>
              <p:spPr bwMode="auto">
                <a:xfrm rot="5400000">
                  <a:off x="7023739" y="3595400"/>
                  <a:ext cx="210312" cy="213651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8" name="Straight Connector 7"/>
              <p:cNvCxnSpPr>
                <a:cxnSpLocks noChangeAspect="1"/>
              </p:cNvCxnSpPr>
              <p:nvPr/>
            </p:nvCxnSpPr>
            <p:spPr bwMode="auto">
              <a:xfrm flipV="1">
                <a:off x="6143952" y="3521238"/>
                <a:ext cx="414972" cy="33608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>
                <a:cxnSpLocks noChangeAspect="1"/>
              </p:cNvCxnSpPr>
              <p:nvPr/>
            </p:nvCxnSpPr>
            <p:spPr bwMode="auto">
              <a:xfrm flipH="1" flipV="1">
                <a:off x="6567451" y="3529765"/>
                <a:ext cx="249793" cy="45510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>
                <a:cxnSpLocks noChangeAspect="1"/>
              </p:cNvCxnSpPr>
              <p:nvPr/>
            </p:nvCxnSpPr>
            <p:spPr bwMode="auto">
              <a:xfrm flipH="1" flipV="1">
                <a:off x="6797672" y="3981707"/>
                <a:ext cx="296620" cy="91959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>
                <a:cxnSpLocks noChangeAspect="1"/>
              </p:cNvCxnSpPr>
              <p:nvPr/>
            </p:nvCxnSpPr>
            <p:spPr bwMode="auto">
              <a:xfrm flipV="1">
                <a:off x="6512227" y="4897205"/>
                <a:ext cx="575707" cy="83491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>
                <a:cxnSpLocks noChangeAspect="1"/>
              </p:cNvCxnSpPr>
              <p:nvPr/>
            </p:nvCxnSpPr>
            <p:spPr bwMode="auto">
              <a:xfrm>
                <a:off x="6224355" y="4856510"/>
                <a:ext cx="875573" cy="4669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5105365" y="1847893"/>
                <a:ext cx="3910074" cy="3897523"/>
                <a:chOff x="5654800" y="2809494"/>
                <a:chExt cx="2760002" cy="2751142"/>
              </a:xfrm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5657634" y="2810915"/>
                  <a:ext cx="27432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5671602" y="5557542"/>
                  <a:ext cx="27432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 rot="16200000">
                  <a:off x="4283200" y="4181094"/>
                  <a:ext cx="27432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 rot="16200000">
                  <a:off x="7029685" y="4189036"/>
                  <a:ext cx="27432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4" name="Straight Connector 13"/>
              <p:cNvCxnSpPr>
                <a:cxnSpLocks noChangeAspect="1"/>
              </p:cNvCxnSpPr>
              <p:nvPr/>
            </p:nvCxnSpPr>
            <p:spPr bwMode="auto">
              <a:xfrm flipV="1">
                <a:off x="5249286" y="2448837"/>
                <a:ext cx="440533" cy="7042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>
                <a:cxnSpLocks noChangeAspect="1"/>
              </p:cNvCxnSpPr>
              <p:nvPr/>
            </p:nvCxnSpPr>
            <p:spPr bwMode="auto">
              <a:xfrm>
                <a:off x="5842679" y="2446811"/>
                <a:ext cx="153482" cy="5116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>
                <a:cxnSpLocks noChangeAspect="1"/>
              </p:cNvCxnSpPr>
              <p:nvPr/>
            </p:nvCxnSpPr>
            <p:spPr bwMode="auto">
              <a:xfrm flipV="1">
                <a:off x="5101277" y="2958442"/>
                <a:ext cx="869304" cy="34223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>
                <a:cxnSpLocks noChangeAspect="1"/>
              </p:cNvCxnSpPr>
              <p:nvPr/>
            </p:nvCxnSpPr>
            <p:spPr bwMode="auto">
              <a:xfrm flipH="1" flipV="1">
                <a:off x="6004687" y="3009605"/>
                <a:ext cx="142001" cy="85896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>
                <a:cxnSpLocks noChangeAspect="1"/>
              </p:cNvCxnSpPr>
              <p:nvPr/>
            </p:nvCxnSpPr>
            <p:spPr bwMode="auto">
              <a:xfrm flipH="1">
                <a:off x="5826404" y="1851847"/>
                <a:ext cx="158058" cy="60505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>
                <a:cxnSpLocks noChangeAspect="1"/>
              </p:cNvCxnSpPr>
              <p:nvPr/>
            </p:nvCxnSpPr>
            <p:spPr bwMode="auto">
              <a:xfrm flipV="1">
                <a:off x="5782455" y="3853798"/>
                <a:ext cx="358660" cy="59698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>
                <a:cxnSpLocks noChangeAspect="1"/>
              </p:cNvCxnSpPr>
              <p:nvPr/>
            </p:nvCxnSpPr>
            <p:spPr bwMode="auto">
              <a:xfrm flipV="1">
                <a:off x="6545879" y="2721461"/>
                <a:ext cx="464125" cy="80649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>
                <a:cxnSpLocks noChangeAspect="1"/>
              </p:cNvCxnSpPr>
              <p:nvPr/>
            </p:nvCxnSpPr>
            <p:spPr bwMode="auto">
              <a:xfrm flipH="1" flipV="1">
                <a:off x="5114849" y="3309199"/>
                <a:ext cx="676670" cy="112444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>
                <a:cxnSpLocks noChangeAspect="1"/>
              </p:cNvCxnSpPr>
              <p:nvPr/>
            </p:nvCxnSpPr>
            <p:spPr bwMode="auto">
              <a:xfrm flipV="1">
                <a:off x="5793399" y="4825899"/>
                <a:ext cx="415930" cy="41175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>
                <a:cxnSpLocks noChangeAspect="1"/>
              </p:cNvCxnSpPr>
              <p:nvPr/>
            </p:nvCxnSpPr>
            <p:spPr bwMode="auto">
              <a:xfrm flipV="1">
                <a:off x="5122521" y="4442175"/>
                <a:ext cx="668998" cy="59355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>
                <a:cxnSpLocks noChangeAspect="1"/>
              </p:cNvCxnSpPr>
              <p:nvPr/>
            </p:nvCxnSpPr>
            <p:spPr bwMode="auto">
              <a:xfrm flipH="1" flipV="1">
                <a:off x="5128530" y="5032566"/>
                <a:ext cx="662989" cy="20263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cxnSpLocks noChangeAspect="1"/>
              </p:cNvCxnSpPr>
              <p:nvPr/>
            </p:nvCxnSpPr>
            <p:spPr bwMode="auto">
              <a:xfrm flipH="1" flipV="1">
                <a:off x="5791519" y="5226678"/>
                <a:ext cx="714750" cy="52770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>
                <a:cxnSpLocks noChangeAspect="1"/>
              </p:cNvCxnSpPr>
              <p:nvPr/>
            </p:nvCxnSpPr>
            <p:spPr bwMode="auto">
              <a:xfrm flipH="1" flipV="1">
                <a:off x="5774465" y="4442175"/>
                <a:ext cx="427576" cy="41957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>
                <a:cxnSpLocks/>
              </p:cNvCxnSpPr>
              <p:nvPr/>
            </p:nvCxnSpPr>
            <p:spPr bwMode="auto">
              <a:xfrm flipH="1">
                <a:off x="7345820" y="5200650"/>
                <a:ext cx="547230" cy="50619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>
                <a:cxnSpLocks noChangeAspect="1"/>
              </p:cNvCxnSpPr>
              <p:nvPr/>
            </p:nvCxnSpPr>
            <p:spPr bwMode="auto">
              <a:xfrm flipV="1">
                <a:off x="7447811" y="2912088"/>
                <a:ext cx="125906" cy="48707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>
                <a:cxnSpLocks noChangeAspect="1"/>
              </p:cNvCxnSpPr>
              <p:nvPr/>
            </p:nvCxnSpPr>
            <p:spPr bwMode="auto">
              <a:xfrm flipH="1" flipV="1">
                <a:off x="7015965" y="2732170"/>
                <a:ext cx="551792" cy="1932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>
                <a:cxnSpLocks/>
              </p:cNvCxnSpPr>
              <p:nvPr/>
            </p:nvCxnSpPr>
            <p:spPr bwMode="auto">
              <a:xfrm flipV="1">
                <a:off x="7912100" y="4759268"/>
                <a:ext cx="489249" cy="4032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>
                <a:cxnSpLocks noChangeAspect="1"/>
              </p:cNvCxnSpPr>
              <p:nvPr/>
            </p:nvCxnSpPr>
            <p:spPr bwMode="auto">
              <a:xfrm flipH="1">
                <a:off x="6002418" y="2709466"/>
                <a:ext cx="1025579" cy="23860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>
                <a:cxnSpLocks noChangeAspect="1"/>
              </p:cNvCxnSpPr>
              <p:nvPr/>
            </p:nvCxnSpPr>
            <p:spPr bwMode="auto">
              <a:xfrm flipH="1" flipV="1">
                <a:off x="7441776" y="3373883"/>
                <a:ext cx="329891" cy="51705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>
                <a:cxnSpLocks noChangeAspect="1"/>
              </p:cNvCxnSpPr>
              <p:nvPr/>
            </p:nvCxnSpPr>
            <p:spPr bwMode="auto">
              <a:xfrm flipH="1">
                <a:off x="6824051" y="3914930"/>
                <a:ext cx="941617" cy="5269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>
                <a:cxnSpLocks noChangeAspect="1"/>
              </p:cNvCxnSpPr>
              <p:nvPr/>
            </p:nvCxnSpPr>
            <p:spPr bwMode="auto">
              <a:xfrm flipH="1" flipV="1">
                <a:off x="7663678" y="4387434"/>
                <a:ext cx="749702" cy="37312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>
                <a:cxnSpLocks noChangeAspect="1"/>
              </p:cNvCxnSpPr>
              <p:nvPr/>
            </p:nvCxnSpPr>
            <p:spPr bwMode="auto">
              <a:xfrm flipV="1">
                <a:off x="7651720" y="3889653"/>
                <a:ext cx="125907" cy="5590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 bwMode="auto">
              <a:xfrm flipH="1">
                <a:off x="8401350" y="4730566"/>
                <a:ext cx="593773" cy="2270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>
                <a:cxnSpLocks noChangeAspect="1"/>
              </p:cNvCxnSpPr>
              <p:nvPr/>
            </p:nvCxnSpPr>
            <p:spPr bwMode="auto">
              <a:xfrm flipH="1">
                <a:off x="8335379" y="4772549"/>
                <a:ext cx="84000" cy="94629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>
                <a:cxnSpLocks noChangeAspect="1"/>
              </p:cNvCxnSpPr>
              <p:nvPr/>
            </p:nvCxnSpPr>
            <p:spPr bwMode="auto">
              <a:xfrm flipH="1">
                <a:off x="7087934" y="4442694"/>
                <a:ext cx="545794" cy="44251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>
                <a:cxnSpLocks/>
              </p:cNvCxnSpPr>
              <p:nvPr/>
            </p:nvCxnSpPr>
            <p:spPr bwMode="auto">
              <a:xfrm flipH="1" flipV="1">
                <a:off x="7093932" y="4873216"/>
                <a:ext cx="786418" cy="30838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>
                <a:cxnSpLocks noChangeAspect="1"/>
              </p:cNvCxnSpPr>
              <p:nvPr/>
            </p:nvCxnSpPr>
            <p:spPr bwMode="auto">
              <a:xfrm flipH="1" flipV="1">
                <a:off x="8401349" y="3733723"/>
                <a:ext cx="12032" cy="103282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>
                <a:cxnSpLocks noChangeAspect="1"/>
              </p:cNvCxnSpPr>
              <p:nvPr/>
            </p:nvCxnSpPr>
            <p:spPr bwMode="auto">
              <a:xfrm flipH="1">
                <a:off x="7783625" y="3741006"/>
                <a:ext cx="641750" cy="16064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>
                <a:cxnSpLocks noChangeAspect="1"/>
              </p:cNvCxnSpPr>
              <p:nvPr/>
            </p:nvCxnSpPr>
            <p:spPr bwMode="auto">
              <a:xfrm flipH="1" flipV="1">
                <a:off x="8401350" y="3727726"/>
                <a:ext cx="605766" cy="22318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>
                <a:cxnSpLocks noChangeAspect="1"/>
              </p:cNvCxnSpPr>
              <p:nvPr/>
            </p:nvCxnSpPr>
            <p:spPr bwMode="auto">
              <a:xfrm flipH="1" flipV="1">
                <a:off x="8335379" y="3056026"/>
                <a:ext cx="671738" cy="13322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>
                <a:cxnSpLocks noChangeAspect="1"/>
              </p:cNvCxnSpPr>
              <p:nvPr/>
            </p:nvCxnSpPr>
            <p:spPr bwMode="auto">
              <a:xfrm flipH="1">
                <a:off x="6554171" y="3369173"/>
                <a:ext cx="887641" cy="14265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>
                <a:cxnSpLocks noChangeAspect="1"/>
              </p:cNvCxnSpPr>
              <p:nvPr/>
            </p:nvCxnSpPr>
            <p:spPr bwMode="auto">
              <a:xfrm flipH="1" flipV="1">
                <a:off x="8347412" y="3063310"/>
                <a:ext cx="53975" cy="65970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>
                <a:cxnSpLocks noChangeAspect="1"/>
              </p:cNvCxnSpPr>
              <p:nvPr/>
            </p:nvCxnSpPr>
            <p:spPr bwMode="auto">
              <a:xfrm flipH="1">
                <a:off x="7435781" y="3051314"/>
                <a:ext cx="893638" cy="31657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>
                <a:cxnSpLocks noChangeAspect="1"/>
              </p:cNvCxnSpPr>
              <p:nvPr/>
            </p:nvCxnSpPr>
            <p:spPr bwMode="auto">
              <a:xfrm>
                <a:off x="8101520" y="1827858"/>
                <a:ext cx="65936" cy="5384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cxnSpLocks noChangeAspect="1"/>
              </p:cNvCxnSpPr>
              <p:nvPr/>
            </p:nvCxnSpPr>
            <p:spPr bwMode="auto">
              <a:xfrm flipH="1">
                <a:off x="7549729" y="2355623"/>
                <a:ext cx="623758" cy="56846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>
                <a:cxnSpLocks noChangeAspect="1"/>
              </p:cNvCxnSpPr>
              <p:nvPr/>
            </p:nvCxnSpPr>
            <p:spPr bwMode="auto">
              <a:xfrm flipH="1">
                <a:off x="7009971" y="2253669"/>
                <a:ext cx="155965" cy="47250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>
                <a:cxnSpLocks noChangeAspect="1"/>
              </p:cNvCxnSpPr>
              <p:nvPr/>
            </p:nvCxnSpPr>
            <p:spPr bwMode="auto">
              <a:xfrm flipH="1">
                <a:off x="7141912" y="1863842"/>
                <a:ext cx="83997" cy="40053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>
                <a:cxnSpLocks noChangeAspect="1"/>
              </p:cNvCxnSpPr>
              <p:nvPr/>
            </p:nvCxnSpPr>
            <p:spPr bwMode="auto">
              <a:xfrm flipH="1" flipV="1">
                <a:off x="7153905" y="2270376"/>
                <a:ext cx="995593" cy="85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52" name="Group 51"/>
              <p:cNvGrpSpPr/>
              <p:nvPr/>
            </p:nvGrpSpPr>
            <p:grpSpPr>
              <a:xfrm>
                <a:off x="5105148" y="1856560"/>
                <a:ext cx="3901968" cy="3863566"/>
                <a:chOff x="4952748" y="1704160"/>
                <a:chExt cx="3901968" cy="3863566"/>
              </a:xfrm>
            </p:grpSpPr>
            <p:cxnSp>
              <p:nvCxnSpPr>
                <p:cNvPr id="73" name="Straight Connector 72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4957280" y="2381356"/>
                  <a:ext cx="903534" cy="44174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4" name="Straight Connector 73"/>
                <p:cNvCxnSpPr>
                  <a:cxnSpLocks noChangeAspect="1"/>
                </p:cNvCxnSpPr>
                <p:nvPr/>
              </p:nvCxnSpPr>
              <p:spPr bwMode="auto">
                <a:xfrm>
                  <a:off x="5843862" y="2840947"/>
                  <a:ext cx="571189" cy="52789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5" name="Straight Connector 7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4953926" y="4150261"/>
                  <a:ext cx="676666" cy="13098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6" name="Straight Connector 75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5622065" y="4281247"/>
                  <a:ext cx="15878" cy="79240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7" name="Straight Connector 76"/>
                <p:cNvCxnSpPr>
                  <a:cxnSpLocks noChangeAspect="1"/>
                </p:cNvCxnSpPr>
                <p:nvPr/>
              </p:nvCxnSpPr>
              <p:spPr bwMode="auto">
                <a:xfrm flipV="1">
                  <a:off x="4952748" y="5074278"/>
                  <a:ext cx="703423" cy="49087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8" name="Straight Connector 7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6941531" y="4744806"/>
                  <a:ext cx="263920" cy="82292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9" name="Straight Connector 78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8260944" y="4594872"/>
                  <a:ext cx="557789" cy="954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7415321" y="2765686"/>
                  <a:ext cx="773691" cy="13322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Connector 80"/>
                <p:cNvCxnSpPr>
                  <a:cxnSpLocks noChangeAspect="1"/>
                </p:cNvCxnSpPr>
                <p:nvPr/>
              </p:nvCxnSpPr>
              <p:spPr bwMode="auto">
                <a:xfrm flipH="1">
                  <a:off x="7601240" y="2910909"/>
                  <a:ext cx="587773" cy="8503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 bwMode="auto">
                <a:xfrm flipH="1">
                  <a:off x="8188977" y="2395138"/>
                  <a:ext cx="665739" cy="51448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7625228" y="3761246"/>
                  <a:ext cx="629755" cy="82891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cxnSpLocks noChangeAspect="1"/>
                </p:cNvCxnSpPr>
                <p:nvPr/>
              </p:nvCxnSpPr>
              <p:spPr bwMode="auto">
                <a:xfrm>
                  <a:off x="7001541" y="2125258"/>
                  <a:ext cx="407819" cy="62372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5820032" y="1704160"/>
                  <a:ext cx="1157520" cy="40310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3" name="Straight Connector 52"/>
              <p:cNvCxnSpPr>
                <a:cxnSpLocks noChangeAspect="1"/>
              </p:cNvCxnSpPr>
              <p:nvPr/>
            </p:nvCxnSpPr>
            <p:spPr bwMode="auto">
              <a:xfrm flipV="1">
                <a:off x="5840525" y="2270376"/>
                <a:ext cx="1307383" cy="16921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>
                <a:cxnSpLocks noChangeAspect="1"/>
              </p:cNvCxnSpPr>
              <p:nvPr/>
            </p:nvCxnSpPr>
            <p:spPr bwMode="auto">
              <a:xfrm>
                <a:off x="8185483" y="2367618"/>
                <a:ext cx="137904" cy="68840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55" name="Group 54"/>
              <p:cNvGrpSpPr/>
              <p:nvPr/>
            </p:nvGrpSpPr>
            <p:grpSpPr>
              <a:xfrm>
                <a:off x="5102853" y="1851847"/>
                <a:ext cx="3916259" cy="3886271"/>
                <a:chOff x="4950453" y="1699447"/>
                <a:chExt cx="3916259" cy="3886271"/>
              </a:xfrm>
            </p:grpSpPr>
            <p:cxnSp>
              <p:nvCxnSpPr>
                <p:cNvPr id="57" name="Straight Connector 56"/>
                <p:cNvCxnSpPr>
                  <a:cxnSpLocks noChangeAspect="1"/>
                </p:cNvCxnSpPr>
                <p:nvPr/>
              </p:nvCxnSpPr>
              <p:spPr bwMode="auto">
                <a:xfrm>
                  <a:off x="5054398" y="1800919"/>
                  <a:ext cx="527347" cy="39017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 bwMode="auto">
                <a:xfrm>
                  <a:off x="5674130" y="2295509"/>
                  <a:ext cx="1183475" cy="26755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 bwMode="auto">
                <a:xfrm>
                  <a:off x="5985442" y="3698760"/>
                  <a:ext cx="676884" cy="13054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" name="Straight Connector 59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4950453" y="3150802"/>
                  <a:ext cx="1038365" cy="54286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/>
                <p:cNvCxnSpPr>
                  <a:cxnSpLocks noChangeAspect="1"/>
                </p:cNvCxnSpPr>
                <p:nvPr/>
              </p:nvCxnSpPr>
              <p:spPr bwMode="auto">
                <a:xfrm flipV="1">
                  <a:off x="6077957" y="3837834"/>
                  <a:ext cx="575843" cy="848659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5986441" y="3863492"/>
                  <a:ext cx="87540" cy="8270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6065920" y="4684832"/>
                  <a:ext cx="293907" cy="88889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Straight Connector 63"/>
                <p:cNvCxnSpPr>
                  <a:cxnSpLocks/>
                </p:cNvCxnSpPr>
                <p:nvPr/>
              </p:nvCxnSpPr>
              <p:spPr bwMode="auto">
                <a:xfrm flipH="1" flipV="1">
                  <a:off x="7766051" y="5022850"/>
                  <a:ext cx="428960" cy="56286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" name="Straight Connector 64"/>
                <p:cNvCxnSpPr>
                  <a:cxnSpLocks/>
                </p:cNvCxnSpPr>
                <p:nvPr/>
              </p:nvCxnSpPr>
              <p:spPr bwMode="auto">
                <a:xfrm flipH="1" flipV="1">
                  <a:off x="7499284" y="4265020"/>
                  <a:ext cx="241366" cy="74513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6875560" y="2567774"/>
                  <a:ext cx="419851" cy="66699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/>
                <p:cNvCxnSpPr>
                  <a:cxnSpLocks noChangeAspect="1"/>
                </p:cNvCxnSpPr>
                <p:nvPr/>
              </p:nvCxnSpPr>
              <p:spPr bwMode="auto">
                <a:xfrm flipH="1">
                  <a:off x="6641664" y="3246759"/>
                  <a:ext cx="641752" cy="55646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Straight Connector 6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6653659" y="3815219"/>
                  <a:ext cx="845661" cy="45108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" name="Straight Connector 68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8254947" y="3563331"/>
                  <a:ext cx="587776" cy="102083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0" name="Straight Connector 69"/>
                <p:cNvCxnSpPr>
                  <a:cxnSpLocks noChangeAspect="1"/>
                </p:cNvCxnSpPr>
                <p:nvPr/>
              </p:nvCxnSpPr>
              <p:spPr bwMode="auto">
                <a:xfrm flipH="1">
                  <a:off x="8248950" y="3042850"/>
                  <a:ext cx="617762" cy="55047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1" name="Straight Connector 70"/>
                <p:cNvCxnSpPr>
                  <a:cxnSpLocks noChangeAspect="1"/>
                </p:cNvCxnSpPr>
                <p:nvPr/>
              </p:nvCxnSpPr>
              <p:spPr bwMode="auto">
                <a:xfrm flipH="1">
                  <a:off x="7991065" y="1729434"/>
                  <a:ext cx="869649" cy="47850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2" name="Straight Connector 7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7079507" y="1699447"/>
                  <a:ext cx="929588" cy="51577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6" name="Straight Connector 55"/>
              <p:cNvCxnSpPr>
                <a:cxnSpLocks noChangeAspect="1"/>
              </p:cNvCxnSpPr>
              <p:nvPr/>
            </p:nvCxnSpPr>
            <p:spPr bwMode="auto">
              <a:xfrm flipH="1" flipV="1">
                <a:off x="8155462" y="2366334"/>
                <a:ext cx="851655" cy="1692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7532187" y="5884683"/>
              <a:ext cx="440964" cy="418534"/>
              <a:chOff x="7223311" y="4616452"/>
              <a:chExt cx="1015814" cy="964144"/>
            </a:xfrm>
          </p:grpSpPr>
          <p:cxnSp>
            <p:nvCxnSpPr>
              <p:cNvPr id="234" name="Straight Connector 233"/>
              <p:cNvCxnSpPr>
                <a:cxnSpLocks noChangeAspect="1"/>
              </p:cNvCxnSpPr>
              <p:nvPr/>
            </p:nvCxnSpPr>
            <p:spPr bwMode="auto">
              <a:xfrm rot="13228151" flipH="1" flipV="1">
                <a:off x="8048764" y="5484057"/>
                <a:ext cx="173033" cy="31748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/>
              <p:cNvCxnSpPr>
                <a:cxnSpLocks noChangeAspect="1"/>
              </p:cNvCxnSpPr>
              <p:nvPr/>
            </p:nvCxnSpPr>
            <p:spPr bwMode="auto">
              <a:xfrm flipV="1">
                <a:off x="8027295" y="4616452"/>
                <a:ext cx="211830" cy="568323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/>
              <p:cNvCxnSpPr>
                <a:cxnSpLocks noChangeAspect="1"/>
              </p:cNvCxnSpPr>
              <p:nvPr/>
            </p:nvCxnSpPr>
            <p:spPr bwMode="auto">
              <a:xfrm flipV="1">
                <a:off x="7223311" y="5358271"/>
                <a:ext cx="625289" cy="222325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7" name="Straight Connector 236"/>
              <p:cNvCxnSpPr>
                <a:cxnSpLocks noChangeAspect="1"/>
              </p:cNvCxnSpPr>
              <p:nvPr/>
            </p:nvCxnSpPr>
            <p:spPr bwMode="auto">
              <a:xfrm>
                <a:off x="8021827" y="5191125"/>
                <a:ext cx="62318" cy="24160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/>
              <p:cNvCxnSpPr>
                <a:cxnSpLocks noChangeAspect="1"/>
              </p:cNvCxnSpPr>
              <p:nvPr/>
            </p:nvCxnSpPr>
            <p:spPr bwMode="auto">
              <a:xfrm>
                <a:off x="7868343" y="5159600"/>
                <a:ext cx="145803" cy="2835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/>
              <p:cNvCxnSpPr>
                <a:cxnSpLocks noChangeAspect="1"/>
              </p:cNvCxnSpPr>
              <p:nvPr/>
            </p:nvCxnSpPr>
            <p:spPr bwMode="auto">
              <a:xfrm flipH="1" flipV="1">
                <a:off x="7854950" y="5347979"/>
                <a:ext cx="220785" cy="87163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/>
              <p:cNvCxnSpPr>
                <a:cxnSpLocks noChangeAspect="1"/>
              </p:cNvCxnSpPr>
              <p:nvPr/>
            </p:nvCxnSpPr>
            <p:spPr bwMode="auto">
              <a:xfrm flipH="1">
                <a:off x="7854985" y="5155305"/>
                <a:ext cx="9427" cy="185045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/>
              <p:cNvCxnSpPr>
                <a:cxnSpLocks/>
              </p:cNvCxnSpPr>
              <p:nvPr/>
            </p:nvCxnSpPr>
            <p:spPr bwMode="auto">
              <a:xfrm>
                <a:off x="7748590" y="5021178"/>
                <a:ext cx="122235" cy="14137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" name="Group 129"/>
            <p:cNvGrpSpPr/>
            <p:nvPr/>
          </p:nvGrpSpPr>
          <p:grpSpPr>
            <a:xfrm>
              <a:off x="6541134" y="5250682"/>
              <a:ext cx="311487" cy="738749"/>
              <a:chOff x="5527676" y="5156203"/>
              <a:chExt cx="717549" cy="1701797"/>
            </a:xfrm>
          </p:grpSpPr>
          <p:cxnSp>
            <p:nvCxnSpPr>
              <p:cNvPr id="226" name="Straight Connector 225"/>
              <p:cNvCxnSpPr>
                <a:cxnSpLocks noChangeAspect="1"/>
              </p:cNvCxnSpPr>
              <p:nvPr/>
            </p:nvCxnSpPr>
            <p:spPr bwMode="auto">
              <a:xfrm flipH="1" flipV="1">
                <a:off x="5540375" y="6153152"/>
                <a:ext cx="173033" cy="31748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>
                <a:cxnSpLocks noChangeAspect="1"/>
              </p:cNvCxnSpPr>
              <p:nvPr/>
            </p:nvCxnSpPr>
            <p:spPr bwMode="auto">
              <a:xfrm flipH="1">
                <a:off x="5553075" y="6339090"/>
                <a:ext cx="282575" cy="51891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>
                <a:cxnSpLocks noChangeAspect="1"/>
              </p:cNvCxnSpPr>
              <p:nvPr/>
            </p:nvCxnSpPr>
            <p:spPr bwMode="auto">
              <a:xfrm flipH="1" flipV="1">
                <a:off x="5527676" y="5156203"/>
                <a:ext cx="303832" cy="869947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>
                <a:cxnSpLocks noChangeAspect="1"/>
              </p:cNvCxnSpPr>
              <p:nvPr/>
            </p:nvCxnSpPr>
            <p:spPr bwMode="auto">
              <a:xfrm flipH="1" flipV="1">
                <a:off x="5711826" y="6184901"/>
                <a:ext cx="126999" cy="144981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/>
              <p:cNvCxnSpPr>
                <a:cxnSpLocks noChangeAspect="1"/>
              </p:cNvCxnSpPr>
              <p:nvPr/>
            </p:nvCxnSpPr>
            <p:spPr bwMode="auto">
              <a:xfrm flipH="1">
                <a:off x="5848350" y="6254750"/>
                <a:ext cx="231776" cy="66837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" name="Straight Connector 230"/>
              <p:cNvCxnSpPr>
                <a:cxnSpLocks noChangeAspect="1"/>
              </p:cNvCxnSpPr>
              <p:nvPr/>
            </p:nvCxnSpPr>
            <p:spPr bwMode="auto">
              <a:xfrm flipV="1">
                <a:off x="5711826" y="6035152"/>
                <a:ext cx="117474" cy="146575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/>
              <p:cNvCxnSpPr>
                <a:cxnSpLocks noChangeAspect="1"/>
              </p:cNvCxnSpPr>
              <p:nvPr/>
            </p:nvCxnSpPr>
            <p:spPr bwMode="auto">
              <a:xfrm flipH="1" flipV="1">
                <a:off x="5842000" y="6029681"/>
                <a:ext cx="234953" cy="225074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/>
              <p:cNvCxnSpPr>
                <a:cxnSpLocks noChangeAspect="1"/>
              </p:cNvCxnSpPr>
              <p:nvPr/>
            </p:nvCxnSpPr>
            <p:spPr bwMode="auto">
              <a:xfrm flipH="1" flipV="1">
                <a:off x="6070600" y="6251284"/>
                <a:ext cx="174625" cy="3204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31" name="Straight Connector 130"/>
            <p:cNvCxnSpPr>
              <a:cxnSpLocks noChangeAspect="1"/>
            </p:cNvCxnSpPr>
            <p:nvPr/>
          </p:nvCxnSpPr>
          <p:spPr bwMode="auto">
            <a:xfrm flipV="1">
              <a:off x="6997481" y="5343095"/>
              <a:ext cx="180139" cy="14589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>
              <a:cxnSpLocks noChangeAspect="1"/>
            </p:cNvCxnSpPr>
            <p:nvPr/>
          </p:nvCxnSpPr>
          <p:spPr bwMode="auto">
            <a:xfrm flipH="1" flipV="1">
              <a:off x="7181322" y="5346796"/>
              <a:ext cx="108435" cy="19756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>
              <a:cxnSpLocks noChangeAspect="1"/>
            </p:cNvCxnSpPr>
            <p:nvPr/>
          </p:nvCxnSpPr>
          <p:spPr bwMode="auto">
            <a:xfrm flipH="1" flipV="1">
              <a:off x="7281261" y="5542984"/>
              <a:ext cx="128763" cy="39919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>
              <a:cxnSpLocks noChangeAspect="1"/>
            </p:cNvCxnSpPr>
            <p:nvPr/>
          </p:nvCxnSpPr>
          <p:spPr bwMode="auto">
            <a:xfrm flipV="1">
              <a:off x="7157349" y="5940401"/>
              <a:ext cx="249914" cy="3624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>
              <a:cxnSpLocks noChangeAspect="1"/>
            </p:cNvCxnSpPr>
            <p:nvPr/>
          </p:nvCxnSpPr>
          <p:spPr bwMode="auto">
            <a:xfrm>
              <a:off x="7032384" y="5922735"/>
              <a:ext cx="380086" cy="2026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6" name="Group 135"/>
            <p:cNvGrpSpPr/>
            <p:nvPr/>
          </p:nvGrpSpPr>
          <p:grpSpPr>
            <a:xfrm>
              <a:off x="6987691" y="5493255"/>
              <a:ext cx="297705" cy="430019"/>
              <a:chOff x="5969000" y="3714750"/>
              <a:chExt cx="685800" cy="990600"/>
            </a:xfrm>
          </p:grpSpPr>
          <p:cxnSp>
            <p:nvCxnSpPr>
              <p:cNvPr id="223" name="Straight Connector 222"/>
              <p:cNvCxnSpPr/>
              <p:nvPr/>
            </p:nvCxnSpPr>
            <p:spPr bwMode="auto">
              <a:xfrm flipV="1">
                <a:off x="6233296" y="3822700"/>
                <a:ext cx="421504" cy="18070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5969000" y="3714750"/>
                <a:ext cx="279400" cy="29845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5" name="Straight Connector 224"/>
              <p:cNvCxnSpPr/>
              <p:nvPr/>
            </p:nvCxnSpPr>
            <p:spPr bwMode="auto">
              <a:xfrm flipV="1">
                <a:off x="6057900" y="3997849"/>
                <a:ext cx="180952" cy="70750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7" name="Oval 136"/>
            <p:cNvSpPr/>
            <p:nvPr/>
          </p:nvSpPr>
          <p:spPr bwMode="auto">
            <a:xfrm rot="5400000">
              <a:off x="7062965" y="5570094"/>
              <a:ext cx="91296" cy="92746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38" name="Group 137"/>
            <p:cNvGrpSpPr>
              <a:grpSpLocks noChangeAspect="1"/>
            </p:cNvGrpSpPr>
            <p:nvPr/>
          </p:nvGrpSpPr>
          <p:grpSpPr>
            <a:xfrm>
              <a:off x="6546631" y="4616697"/>
              <a:ext cx="1697360" cy="1691912"/>
              <a:chOff x="5654800" y="2809494"/>
              <a:chExt cx="2760002" cy="2751142"/>
            </a:xfrm>
          </p:grpSpPr>
          <p:cxnSp>
            <p:nvCxnSpPr>
              <p:cNvPr id="219" name="Straight Connector 218"/>
              <p:cNvCxnSpPr/>
              <p:nvPr/>
            </p:nvCxnSpPr>
            <p:spPr bwMode="auto">
              <a:xfrm>
                <a:off x="5657634" y="2810915"/>
                <a:ext cx="27432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 bwMode="auto">
              <a:xfrm>
                <a:off x="5671602" y="5557542"/>
                <a:ext cx="27432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 bwMode="auto">
              <a:xfrm rot="16200000">
                <a:off x="4283200" y="4181094"/>
                <a:ext cx="27432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 bwMode="auto">
              <a:xfrm rot="16200000">
                <a:off x="7029685" y="4189036"/>
                <a:ext cx="27432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39" name="Straight Connector 138"/>
            <p:cNvCxnSpPr>
              <a:cxnSpLocks noChangeAspect="1"/>
              <a:stCxn id="206" idx="0"/>
              <a:endCxn id="208" idx="4"/>
            </p:cNvCxnSpPr>
            <p:nvPr/>
          </p:nvCxnSpPr>
          <p:spPr bwMode="auto">
            <a:xfrm flipV="1">
              <a:off x="6609107" y="4877566"/>
              <a:ext cx="191235" cy="305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>
              <a:cxnSpLocks noChangeAspect="1"/>
            </p:cNvCxnSpPr>
            <p:nvPr/>
          </p:nvCxnSpPr>
          <p:spPr bwMode="auto">
            <a:xfrm>
              <a:off x="6866699" y="4876687"/>
              <a:ext cx="66626" cy="2220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>
              <a:cxnSpLocks noChangeAspect="1"/>
            </p:cNvCxnSpPr>
            <p:nvPr/>
          </p:nvCxnSpPr>
          <p:spPr bwMode="auto">
            <a:xfrm flipV="1">
              <a:off x="6544857" y="5098786"/>
              <a:ext cx="377364" cy="1485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>
              <a:cxnSpLocks noChangeAspect="1"/>
            </p:cNvCxnSpPr>
            <p:nvPr/>
          </p:nvCxnSpPr>
          <p:spPr bwMode="auto">
            <a:xfrm flipH="1" flipV="1">
              <a:off x="6937026" y="5120995"/>
              <a:ext cx="61643" cy="37287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>
              <a:cxnSpLocks noChangeAspect="1"/>
            </p:cNvCxnSpPr>
            <p:nvPr/>
          </p:nvCxnSpPr>
          <p:spPr bwMode="auto">
            <a:xfrm flipH="1">
              <a:off x="6859634" y="4618414"/>
              <a:ext cx="68613" cy="26265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>
              <a:cxnSpLocks noChangeAspect="1"/>
            </p:cNvCxnSpPr>
            <p:nvPr/>
          </p:nvCxnSpPr>
          <p:spPr bwMode="auto">
            <a:xfrm flipV="1">
              <a:off x="6840556" y="5487459"/>
              <a:ext cx="155694" cy="25915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>
              <a:cxnSpLocks noChangeAspect="1"/>
            </p:cNvCxnSpPr>
            <p:nvPr/>
          </p:nvCxnSpPr>
          <p:spPr bwMode="auto">
            <a:xfrm flipV="1">
              <a:off x="7171957" y="4995912"/>
              <a:ext cx="201476" cy="350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>
              <a:cxnSpLocks noChangeAspect="1"/>
            </p:cNvCxnSpPr>
            <p:nvPr/>
          </p:nvCxnSpPr>
          <p:spPr bwMode="auto">
            <a:xfrm flipH="1" flipV="1">
              <a:off x="6550748" y="5251049"/>
              <a:ext cx="293742" cy="4881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>
              <a:cxnSpLocks noChangeAspect="1"/>
            </p:cNvCxnSpPr>
            <p:nvPr/>
          </p:nvCxnSpPr>
          <p:spPr bwMode="auto">
            <a:xfrm flipV="1">
              <a:off x="6845307" y="5909447"/>
              <a:ext cx="180555" cy="17874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>
              <a:cxnSpLocks noChangeAspect="1"/>
            </p:cNvCxnSpPr>
            <p:nvPr/>
          </p:nvCxnSpPr>
          <p:spPr bwMode="auto">
            <a:xfrm flipV="1">
              <a:off x="6554079" y="5742873"/>
              <a:ext cx="290412" cy="257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>
              <a:cxnSpLocks noChangeAspect="1"/>
            </p:cNvCxnSpPr>
            <p:nvPr/>
          </p:nvCxnSpPr>
          <p:spPr bwMode="auto">
            <a:xfrm flipH="1" flipV="1">
              <a:off x="6556687" y="5999161"/>
              <a:ext cx="287803" cy="879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>
              <a:cxnSpLocks noChangeAspect="1"/>
            </p:cNvCxnSpPr>
            <p:nvPr/>
          </p:nvCxnSpPr>
          <p:spPr bwMode="auto">
            <a:xfrm flipH="1" flipV="1">
              <a:off x="6844490" y="6083425"/>
              <a:ext cx="310272" cy="22907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>
              <a:cxnSpLocks noChangeAspect="1"/>
            </p:cNvCxnSpPr>
            <p:nvPr/>
          </p:nvCxnSpPr>
          <p:spPr bwMode="auto">
            <a:xfrm flipH="1" flipV="1">
              <a:off x="6837087" y="5742873"/>
              <a:ext cx="185610" cy="1821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>
              <a:cxnSpLocks/>
            </p:cNvCxnSpPr>
            <p:nvPr/>
          </p:nvCxnSpPr>
          <p:spPr bwMode="auto">
            <a:xfrm flipH="1">
              <a:off x="7519211" y="6072126"/>
              <a:ext cx="237552" cy="21973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>
              <a:cxnSpLocks noChangeAspect="1"/>
            </p:cNvCxnSpPr>
            <p:nvPr/>
          </p:nvCxnSpPr>
          <p:spPr bwMode="auto">
            <a:xfrm flipV="1">
              <a:off x="7563485" y="5078663"/>
              <a:ext cx="54656" cy="2114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>
              <a:cxnSpLocks noChangeAspect="1"/>
            </p:cNvCxnSpPr>
            <p:nvPr/>
          </p:nvCxnSpPr>
          <p:spPr bwMode="auto">
            <a:xfrm flipH="1" flipV="1">
              <a:off x="7376021" y="5000561"/>
              <a:ext cx="239532" cy="838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>
              <a:cxnSpLocks/>
            </p:cNvCxnSpPr>
            <p:nvPr/>
          </p:nvCxnSpPr>
          <p:spPr bwMode="auto">
            <a:xfrm flipV="1">
              <a:off x="7765033" y="5880523"/>
              <a:ext cx="212383" cy="17506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>
              <a:cxnSpLocks noChangeAspect="1"/>
            </p:cNvCxnSpPr>
            <p:nvPr/>
          </p:nvCxnSpPr>
          <p:spPr bwMode="auto">
            <a:xfrm flipH="1">
              <a:off x="6936042" y="4990705"/>
              <a:ext cx="445203" cy="1035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>
              <a:cxnSpLocks noChangeAspect="1"/>
            </p:cNvCxnSpPr>
            <p:nvPr/>
          </p:nvCxnSpPr>
          <p:spPr bwMode="auto">
            <a:xfrm flipH="1" flipV="1">
              <a:off x="7560866" y="5279128"/>
              <a:ext cx="143205" cy="22445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>
              <a:cxnSpLocks noChangeAspect="1"/>
            </p:cNvCxnSpPr>
            <p:nvPr/>
          </p:nvCxnSpPr>
          <p:spPr bwMode="auto">
            <a:xfrm flipH="1">
              <a:off x="7292712" y="5513996"/>
              <a:ext cx="408755" cy="2287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>
              <a:cxnSpLocks noChangeAspect="1"/>
            </p:cNvCxnSpPr>
            <p:nvPr/>
          </p:nvCxnSpPr>
          <p:spPr bwMode="auto">
            <a:xfrm flipH="1" flipV="1">
              <a:off x="7657193" y="5719110"/>
              <a:ext cx="325445" cy="16197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>
              <a:cxnSpLocks noChangeAspect="1"/>
            </p:cNvCxnSpPr>
            <p:nvPr/>
          </p:nvCxnSpPr>
          <p:spPr bwMode="auto">
            <a:xfrm flipV="1">
              <a:off x="7652002" y="5503024"/>
              <a:ext cx="54656" cy="2426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>
              <a:cxnSpLocks noChangeAspect="1"/>
            </p:cNvCxnSpPr>
            <p:nvPr/>
          </p:nvCxnSpPr>
          <p:spPr bwMode="auto">
            <a:xfrm flipH="1">
              <a:off x="7977416" y="5868063"/>
              <a:ext cx="257756" cy="985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>
              <a:cxnSpLocks noChangeAspect="1"/>
            </p:cNvCxnSpPr>
            <p:nvPr/>
          </p:nvCxnSpPr>
          <p:spPr bwMode="auto">
            <a:xfrm flipH="1">
              <a:off x="7948778" y="5886288"/>
              <a:ext cx="36464" cy="4107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>
              <a:cxnSpLocks noChangeAspect="1"/>
            </p:cNvCxnSpPr>
            <p:nvPr/>
          </p:nvCxnSpPr>
          <p:spPr bwMode="auto">
            <a:xfrm flipH="1">
              <a:off x="7407263" y="5743098"/>
              <a:ext cx="236929" cy="19209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>
              <a:cxnSpLocks/>
            </p:cNvCxnSpPr>
            <p:nvPr/>
          </p:nvCxnSpPr>
          <p:spPr bwMode="auto">
            <a:xfrm flipH="1" flipV="1">
              <a:off x="7409867" y="5929987"/>
              <a:ext cx="341383" cy="13386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>
              <a:cxnSpLocks noChangeAspect="1"/>
            </p:cNvCxnSpPr>
            <p:nvPr/>
          </p:nvCxnSpPr>
          <p:spPr bwMode="auto">
            <a:xfrm flipH="1" flipV="1">
              <a:off x="7977416" y="5435334"/>
              <a:ext cx="5223" cy="44834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>
              <a:cxnSpLocks noChangeAspect="1"/>
            </p:cNvCxnSpPr>
            <p:nvPr/>
          </p:nvCxnSpPr>
          <p:spPr bwMode="auto">
            <a:xfrm flipH="1">
              <a:off x="7709262" y="5438496"/>
              <a:ext cx="278583" cy="6973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flipH="1" flipV="1">
              <a:off x="7977416" y="5432731"/>
              <a:ext cx="262963" cy="968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>
              <a:cxnSpLocks noChangeAspect="1"/>
            </p:cNvCxnSpPr>
            <p:nvPr/>
          </p:nvCxnSpPr>
          <p:spPr bwMode="auto">
            <a:xfrm flipH="1" flipV="1">
              <a:off x="7948778" y="5141147"/>
              <a:ext cx="291601" cy="5783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>
              <a:cxnSpLocks noChangeAspect="1"/>
            </p:cNvCxnSpPr>
            <p:nvPr/>
          </p:nvCxnSpPr>
          <p:spPr bwMode="auto">
            <a:xfrm flipH="1">
              <a:off x="7175557" y="5277084"/>
              <a:ext cx="385324" cy="619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 bwMode="auto">
            <a:xfrm flipH="1" flipV="1">
              <a:off x="7954002" y="5144309"/>
              <a:ext cx="23431" cy="2863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>
              <a:cxnSpLocks noChangeAspect="1"/>
            </p:cNvCxnSpPr>
            <p:nvPr/>
          </p:nvCxnSpPr>
          <p:spPr bwMode="auto">
            <a:xfrm flipH="1">
              <a:off x="7558263" y="5139101"/>
              <a:ext cx="387928" cy="1374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>
              <a:cxnSpLocks noChangeAspect="1"/>
            </p:cNvCxnSpPr>
            <p:nvPr/>
          </p:nvCxnSpPr>
          <p:spPr bwMode="auto">
            <a:xfrm>
              <a:off x="7847260" y="4608000"/>
              <a:ext cx="28623" cy="23375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>
              <a:cxnSpLocks noChangeAspect="1"/>
            </p:cNvCxnSpPr>
            <p:nvPr/>
          </p:nvCxnSpPr>
          <p:spPr bwMode="auto">
            <a:xfrm flipH="1">
              <a:off x="7607728" y="4837102"/>
              <a:ext cx="270773" cy="2467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>
              <a:cxnSpLocks noChangeAspect="1"/>
            </p:cNvCxnSpPr>
            <p:nvPr/>
          </p:nvCxnSpPr>
          <p:spPr bwMode="auto">
            <a:xfrm flipH="1">
              <a:off x="7373419" y="4792844"/>
              <a:ext cx="67704" cy="2051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 bwMode="auto">
            <a:xfrm flipH="1">
              <a:off x="7430695" y="4623621"/>
              <a:ext cx="36463" cy="17387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>
              <a:cxnSpLocks noChangeAspect="1"/>
            </p:cNvCxnSpPr>
            <p:nvPr/>
          </p:nvCxnSpPr>
          <p:spPr bwMode="auto">
            <a:xfrm flipH="1" flipV="1">
              <a:off x="7435901" y="4800097"/>
              <a:ext cx="432186" cy="370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 bwMode="auto">
            <a:xfrm flipV="1">
              <a:off x="6865764" y="4800097"/>
              <a:ext cx="567534" cy="7345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/>
            <p:cNvCxnSpPr>
              <a:cxnSpLocks noChangeAspect="1"/>
            </p:cNvCxnSpPr>
            <p:nvPr/>
          </p:nvCxnSpPr>
          <p:spPr bwMode="auto">
            <a:xfrm>
              <a:off x="7883708" y="4842309"/>
              <a:ext cx="59864" cy="2988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/>
            <p:cNvCxnSpPr>
              <a:cxnSpLocks noChangeAspect="1"/>
            </p:cNvCxnSpPr>
            <p:nvPr/>
          </p:nvCxnSpPr>
          <p:spPr bwMode="auto">
            <a:xfrm flipH="1" flipV="1">
              <a:off x="7870676" y="4841752"/>
              <a:ext cx="369703" cy="734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1" name="Oval 180"/>
            <p:cNvSpPr/>
            <p:nvPr/>
          </p:nvSpPr>
          <p:spPr bwMode="auto">
            <a:xfrm rot="5400000">
              <a:off x="7583498" y="5661485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 rot="5400000">
              <a:off x="6855606" y="5032894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 rot="5400000">
              <a:off x="8168528" y="5794142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 rot="5400000">
              <a:off x="7377508" y="4720992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 rot="5400000">
              <a:off x="6479539" y="4551037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 rot="5400000">
              <a:off x="6966420" y="5855668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 rot="5400000">
              <a:off x="6783597" y="5683140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 rot="5400000">
              <a:off x="7396867" y="4549956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 rot="5400000">
              <a:off x="8172818" y="5455730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 rot="5400000">
              <a:off x="7893924" y="6242222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 rot="5400000">
              <a:off x="7907111" y="5814958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 rot="5400000">
              <a:off x="7689238" y="5990705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 rot="5400000">
              <a:off x="7111556" y="5278257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 rot="5400000">
              <a:off x="7226583" y="5473179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 rot="5400000">
              <a:off x="7309676" y="4934259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 rot="5400000">
              <a:off x="7555745" y="5016559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 rot="5400000">
              <a:off x="7645692" y="5427741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 rot="5400000">
              <a:off x="7910053" y="5367360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9" name="Oval 198"/>
            <p:cNvSpPr/>
            <p:nvPr/>
          </p:nvSpPr>
          <p:spPr bwMode="auto">
            <a:xfrm rot="5400000">
              <a:off x="7499829" y="5211044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0" name="Oval 199"/>
            <p:cNvSpPr/>
            <p:nvPr/>
          </p:nvSpPr>
          <p:spPr bwMode="auto">
            <a:xfrm rot="5400000">
              <a:off x="6786465" y="6010351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1" name="Oval 200"/>
            <p:cNvSpPr/>
            <p:nvPr/>
          </p:nvSpPr>
          <p:spPr bwMode="auto">
            <a:xfrm rot="5400000">
              <a:off x="8174005" y="6230557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 rot="5400000">
              <a:off x="8173418" y="4555270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 rot="5400000">
              <a:off x="8177120" y="5121623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4" name="Oval 203"/>
            <p:cNvSpPr/>
            <p:nvPr/>
          </p:nvSpPr>
          <p:spPr bwMode="auto">
            <a:xfrm rot="5400000">
              <a:off x="8177707" y="4857245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 rot="5400000">
              <a:off x="6474452" y="5180851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 rot="5400000">
              <a:off x="6478742" y="4842440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7" name="Oval 206"/>
            <p:cNvSpPr/>
            <p:nvPr/>
          </p:nvSpPr>
          <p:spPr bwMode="auto">
            <a:xfrm rot="5400000">
              <a:off x="6479928" y="5617267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 rot="5400000">
              <a:off x="6801369" y="4811870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9" name="Oval 208"/>
            <p:cNvSpPr/>
            <p:nvPr/>
          </p:nvSpPr>
          <p:spPr bwMode="auto">
            <a:xfrm rot="5400000">
              <a:off x="6861178" y="4554895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7093781" y="6233302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1" name="Oval 210"/>
            <p:cNvSpPr/>
            <p:nvPr/>
          </p:nvSpPr>
          <p:spPr bwMode="auto">
            <a:xfrm>
              <a:off x="7775436" y="4543788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2" name="Oval 211"/>
            <p:cNvSpPr/>
            <p:nvPr/>
          </p:nvSpPr>
          <p:spPr bwMode="auto">
            <a:xfrm>
              <a:off x="7465702" y="6240326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>
              <a:off x="6487932" y="5923546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7880264" y="5070604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 rot="5400000">
              <a:off x="6484967" y="6239571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 rot="5400000">
              <a:off x="6930593" y="5427458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 rot="5400000">
              <a:off x="7799806" y="4777237"/>
              <a:ext cx="129339" cy="13139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 rot="5400000">
              <a:off x="7347793" y="5866260"/>
              <a:ext cx="129339" cy="131392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614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smtClean="0"/>
              <a:t>Sphere packing, </a:t>
            </a:r>
            <a:br>
              <a:rPr lang="en-US" smtClean="0"/>
            </a:br>
            <a:r>
              <a:rPr lang="en-US" smtClean="0"/>
              <a:t>better control than Delaunay 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799" y="1151467"/>
            <a:ext cx="5029201" cy="4572000"/>
          </a:xfrm>
        </p:spPr>
        <p:txBody>
          <a:bodyPr/>
          <a:lstStyle/>
          <a:p>
            <a:r>
              <a:rPr lang="en-US" sz="1600" dirty="0"/>
              <a:t>W</a:t>
            </a:r>
            <a:r>
              <a:rPr lang="en-US" sz="1600" dirty="0" smtClean="0"/>
              <a:t>hat </a:t>
            </a:r>
            <a:r>
              <a:rPr lang="en-US" sz="1600" smtClean="0"/>
              <a:t>is MPS? Sphere packing, output of </a:t>
            </a:r>
            <a:endParaRPr lang="en-US" sz="1600" dirty="0" smtClean="0"/>
          </a:p>
          <a:p>
            <a:pPr lvl="1"/>
            <a:r>
              <a:rPr lang="en-US" sz="1600" dirty="0"/>
              <a:t>Insert </a:t>
            </a:r>
            <a:r>
              <a:rPr lang="en-US" sz="1600"/>
              <a:t>random </a:t>
            </a:r>
            <a:r>
              <a:rPr lang="en-US" sz="1600" smtClean="0"/>
              <a:t>points</a:t>
            </a:r>
            <a:endParaRPr lang="en-US" sz="1600" dirty="0"/>
          </a:p>
          <a:p>
            <a:pPr lvl="2"/>
            <a:r>
              <a:rPr lang="en-US" sz="1400" smtClean="0"/>
              <a:t>With </a:t>
            </a:r>
            <a:r>
              <a:rPr lang="en-US" sz="1400" dirty="0"/>
              <a:t>“Poisson</a:t>
            </a:r>
            <a:r>
              <a:rPr lang="en-US" sz="1400"/>
              <a:t>” </a:t>
            </a:r>
            <a:r>
              <a:rPr lang="en-US" sz="1400" smtClean="0"/>
              <a:t>process, and rejection</a:t>
            </a:r>
            <a:endParaRPr lang="en-US" sz="1400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52001" y="2617137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71076" y="2906063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15476" y="4684063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65809" y="4243796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2810" y="2889130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43673" y="3549938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latin typeface="Calibri"/>
                </a:rPr>
                <a:t>x</a:t>
              </a:r>
              <a:r>
                <a:rPr lang="en-US" sz="1800" i="1" baseline="-25000" dirty="0" smtClean="0">
                  <a:latin typeface="Calibri"/>
                </a:rPr>
                <a:t>4</a:t>
              </a:r>
              <a:r>
                <a:rPr lang="en-US" sz="1800" dirty="0" smtClean="0">
                  <a:latin typeface="Calibri"/>
                </a:rPr>
                <a:t>?</a:t>
              </a:r>
              <a:endParaRPr lang="en-US" sz="1800" dirty="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67" y="2104902"/>
            <a:ext cx="452967" cy="503297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27611" y="2194864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3" name="Content Placeholder 2"/>
          <p:cNvSpPr txBox="1">
            <a:spLocks/>
          </p:cNvSpPr>
          <p:nvPr/>
        </p:nvSpPr>
        <p:spPr bwMode="auto">
          <a:xfrm>
            <a:off x="-2" y="5955850"/>
            <a:ext cx="4655822" cy="8500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kern="0" dirty="0" smtClean="0">
                <a:solidFill>
                  <a:schemeClr val="tx2"/>
                </a:solidFill>
              </a:rPr>
              <a:t>We claim in </a:t>
            </a:r>
            <a:r>
              <a:rPr lang="en-US" sz="1800" i="1" kern="0" dirty="0" smtClean="0">
                <a:solidFill>
                  <a:schemeClr val="tx2"/>
                </a:solidFill>
              </a:rPr>
              <a:t>practice,</a:t>
            </a:r>
            <a:r>
              <a:rPr lang="en-US" sz="1800" kern="0" dirty="0" smtClean="0">
                <a:solidFill>
                  <a:schemeClr val="tx2"/>
                </a:solidFill>
              </a:rPr>
              <a:t> sphere packing </a:t>
            </a:r>
            <a:br>
              <a:rPr lang="en-US" sz="1800" kern="0" dirty="0" smtClean="0">
                <a:solidFill>
                  <a:schemeClr val="tx2"/>
                </a:solidFill>
              </a:rPr>
            </a:br>
            <a:r>
              <a:rPr lang="en-US" sz="1800" kern="0" dirty="0" smtClean="0">
                <a:solidFill>
                  <a:schemeClr val="tx2"/>
                </a:solidFill>
              </a:rPr>
              <a:t>has better (direct) spacing control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" y="1151468"/>
            <a:ext cx="9106125" cy="5683978"/>
            <a:chOff x="-2" y="1151468"/>
            <a:chExt cx="9106125" cy="5683978"/>
          </a:xfrm>
        </p:grpSpPr>
        <p:grpSp>
          <p:nvGrpSpPr>
            <p:cNvPr id="6" name="Group 5"/>
            <p:cNvGrpSpPr/>
            <p:nvPr/>
          </p:nvGrpSpPr>
          <p:grpSpPr>
            <a:xfrm>
              <a:off x="-2" y="1151468"/>
              <a:ext cx="4996393" cy="4699822"/>
              <a:chOff x="-2" y="1151468"/>
              <a:chExt cx="4996393" cy="469982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787" y="4891872"/>
                <a:ext cx="4726507" cy="325966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523" y="5240081"/>
                <a:ext cx="4656668" cy="303696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06162" y="5512736"/>
                <a:ext cx="43021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smtClean="0"/>
                  <a:t>Provable angle bounds by Central Angle Theorem</a:t>
                </a:r>
                <a:endParaRPr lang="en-US" sz="1600"/>
              </a:p>
            </p:txBody>
          </p:sp>
          <p:sp>
            <p:nvSpPr>
              <p:cNvPr id="102" name="Content Placeholder 2"/>
              <p:cNvSpPr txBox="1">
                <a:spLocks/>
              </p:cNvSpPr>
              <p:nvPr/>
            </p:nvSpPr>
            <p:spPr bwMode="auto">
              <a:xfrm>
                <a:off x="-2" y="1151468"/>
                <a:ext cx="4996393" cy="362022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34290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sz="2200" b="1">
                    <a:solidFill>
                      <a:srgbClr val="000000"/>
                    </a:solidFill>
                    <a:latin typeface="+mn-lt"/>
                  </a:defRPr>
                </a:lvl2pPr>
                <a:lvl3pPr marL="1085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 b="1">
                    <a:solidFill>
                      <a:srgbClr val="000000"/>
                    </a:solidFill>
                    <a:latin typeface="+mn-lt"/>
                  </a:defRPr>
                </a:lvl3pPr>
                <a:lvl4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b="1">
                    <a:solidFill>
                      <a:srgbClr val="000000"/>
                    </a:solidFill>
                    <a:latin typeface="+mn-lt"/>
                  </a:defRPr>
                </a:lvl4pPr>
                <a:lvl5pPr marL="19431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5pPr>
                <a:lvl6pPr marL="24003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6pPr>
                <a:lvl7pPr marL="28575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7pPr>
                <a:lvl8pPr marL="33147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8pPr>
                <a:lvl9pPr marL="37719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en-US" sz="1600" kern="0" smtClean="0">
                    <a:solidFill>
                      <a:schemeClr val="tx2"/>
                    </a:solidFill>
                  </a:rPr>
                  <a:t>Delaunay Refinement</a:t>
                </a:r>
              </a:p>
              <a:p>
                <a:pPr lvl="1"/>
                <a:r>
                  <a:rPr lang="en-US" sz="1400" kern="0">
                    <a:solidFill>
                      <a:schemeClr val="tx2"/>
                    </a:solidFill>
                  </a:rPr>
                  <a:t>build quality, packing results</a:t>
                </a:r>
              </a:p>
              <a:p>
                <a:pPr lvl="1"/>
                <a:r>
                  <a:rPr lang="en-US" sz="1400" kern="0" smtClean="0"/>
                  <a:t>If triangle has bad quality</a:t>
                </a:r>
              </a:p>
              <a:p>
                <a:pPr lvl="2"/>
                <a:r>
                  <a:rPr lang="en-US" sz="1200" kern="0"/>
                  <a:t>Then add a </a:t>
                </a:r>
                <a:r>
                  <a:rPr lang="en-US" sz="1200" kern="0" smtClean="0"/>
                  <a:t>point</a:t>
                </a:r>
              </a:p>
              <a:p>
                <a:pPr lvl="1"/>
                <a:r>
                  <a:rPr lang="en-US" sz="1400" kern="0" smtClean="0"/>
                  <a:t>On termination, we have a sphere packing</a:t>
                </a:r>
              </a:p>
              <a:p>
                <a:r>
                  <a:rPr lang="en-US" sz="1600" kern="0" smtClean="0">
                    <a:solidFill>
                      <a:schemeClr val="tx2"/>
                    </a:solidFill>
                  </a:rPr>
                  <a:t>MPS</a:t>
                </a:r>
              </a:p>
              <a:p>
                <a:pPr lvl="1"/>
                <a:r>
                  <a:rPr lang="en-US" sz="1400" kern="0">
                    <a:solidFill>
                      <a:schemeClr val="tx2"/>
                    </a:solidFill>
                  </a:rPr>
                  <a:t>build packing, quality results</a:t>
                </a:r>
              </a:p>
              <a:p>
                <a:pPr lvl="1"/>
                <a:r>
                  <a:rPr lang="en-US" sz="1400" kern="0" smtClean="0"/>
                  <a:t>If packing is not maximal</a:t>
                </a:r>
              </a:p>
              <a:p>
                <a:pPr lvl="2"/>
                <a:r>
                  <a:rPr lang="en-US" sz="1200" kern="0" smtClean="0"/>
                  <a:t>Then add a point</a:t>
                </a:r>
              </a:p>
              <a:p>
                <a:pPr lvl="1"/>
                <a:r>
                  <a:rPr lang="en-US" sz="1400" kern="0" smtClean="0"/>
                  <a:t>On termination, the Delaunay triangulation will have good quality.</a:t>
                </a:r>
                <a:br>
                  <a:rPr lang="en-US" sz="1400" kern="0" smtClean="0"/>
                </a:br>
                <a:endParaRPr lang="en-US" sz="1400" kern="0" smtClean="0"/>
              </a:p>
              <a:p>
                <a:r>
                  <a:rPr lang="en-US" sz="1600" kern="0" smtClean="0"/>
                  <a:t>Equivalent in </a:t>
                </a:r>
                <a:r>
                  <a:rPr lang="en-US" sz="1600" i="1" kern="0" smtClean="0"/>
                  <a:t>theory</a:t>
                </a:r>
                <a:endParaRPr lang="en-US" sz="1600" kern="0" smtClean="0"/>
              </a:p>
              <a:p>
                <a:pPr marL="457200" lvl="1" indent="0">
                  <a:buNone/>
                </a:pPr>
                <a:r>
                  <a:rPr lang="en-US" sz="1400" kern="0" smtClean="0"/>
                  <a:t>bad quality = empty sphere is large (non-maximal)</a:t>
                </a:r>
                <a:br>
                  <a:rPr lang="en-US" sz="1400" kern="0" smtClean="0"/>
                </a:br>
                <a:r>
                  <a:rPr lang="en-US" sz="1400" kern="0" smtClean="0"/>
                  <a:t>	             compared to edge length (empty-disk)</a:t>
                </a:r>
              </a:p>
            </p:txBody>
          </p:sp>
        </p:grpSp>
        <p:sp>
          <p:nvSpPr>
            <p:cNvPr id="104" name="Content Placeholder 2"/>
            <p:cNvSpPr txBox="1">
              <a:spLocks/>
            </p:cNvSpPr>
            <p:nvPr/>
          </p:nvSpPr>
          <p:spPr bwMode="auto">
            <a:xfrm>
              <a:off x="5295901" y="6138333"/>
              <a:ext cx="3810222" cy="69711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200" kern="0" dirty="0" smtClean="0"/>
                <a:t>sphere packing algorithms are practical, our 2011-2013 work </a:t>
              </a:r>
            </a:p>
            <a:p>
              <a:r>
                <a:rPr lang="en-US" sz="1200" kern="0" dirty="0"/>
                <a:t>see </a:t>
              </a:r>
              <a:r>
                <a:rPr lang="en-US" sz="1200" kern="0" dirty="0" err="1" smtClean="0"/>
                <a:t>Dafna</a:t>
              </a:r>
              <a:r>
                <a:rPr lang="en-US" sz="1200" kern="0" dirty="0" smtClean="0"/>
                <a:t> </a:t>
              </a:r>
              <a:r>
                <a:rPr lang="en-US" sz="1200" kern="0" dirty="0" err="1" smtClean="0"/>
                <a:t>Talmor</a:t>
              </a:r>
              <a:r>
                <a:rPr lang="en-US" sz="1200" kern="0" dirty="0" smtClean="0"/>
                <a:t> thesis </a:t>
              </a:r>
              <a:r>
                <a:rPr lang="en-US" sz="1200" kern="0" dirty="0"/>
                <a:t>for quality theory</a:t>
              </a:r>
            </a:p>
            <a:p>
              <a:pPr marL="171450" indent="0">
                <a:buNone/>
              </a:pPr>
              <a:endParaRPr lang="en-US" sz="1100" kern="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4971191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93" y="48182"/>
            <a:ext cx="7772400" cy="799926"/>
          </a:xfrm>
        </p:spPr>
        <p:txBody>
          <a:bodyPr/>
          <a:lstStyle/>
          <a:p>
            <a:r>
              <a:rPr lang="en-US" sz="2400"/>
              <a:t>Reducing the Frequency of </a:t>
            </a:r>
            <a:r>
              <a:rPr lang="en-US" sz="2400" smtClean="0"/>
              <a:t>Mono-tris</a:t>
            </a:r>
            <a:br>
              <a:rPr lang="en-US" sz="2400" smtClean="0"/>
            </a:br>
            <a:r>
              <a:rPr lang="en-US" sz="2400" smtClean="0"/>
              <a:t>Sphere </a:t>
            </a:r>
            <a:r>
              <a:rPr lang="en-US" sz="2400"/>
              <a:t>Packing with Two Colors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9" y="3161878"/>
            <a:ext cx="4767909" cy="369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45" y="902384"/>
            <a:ext cx="6133395" cy="21055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0800" y="1218607"/>
            <a:ext cx="4844109" cy="1860804"/>
            <a:chOff x="128809" y="4990507"/>
            <a:chExt cx="4844109" cy="1860804"/>
          </a:xfrm>
        </p:grpSpPr>
        <p:grpSp>
          <p:nvGrpSpPr>
            <p:cNvPr id="7" name="Group 6"/>
            <p:cNvGrpSpPr/>
            <p:nvPr/>
          </p:nvGrpSpPr>
          <p:grpSpPr>
            <a:xfrm>
              <a:off x="128809" y="5022511"/>
              <a:ext cx="1828800" cy="1828800"/>
              <a:chOff x="7031673" y="1600369"/>
              <a:chExt cx="1828800" cy="1828800"/>
            </a:xfrm>
          </p:grpSpPr>
          <p:sp>
            <p:nvSpPr>
              <p:cNvPr id="23" name="Flowchart: Connector 3"/>
              <p:cNvSpPr/>
              <p:nvPr/>
            </p:nvSpPr>
            <p:spPr bwMode="auto">
              <a:xfrm>
                <a:off x="7031673" y="1600369"/>
                <a:ext cx="1828800" cy="1828800"/>
              </a:xfrm>
              <a:prstGeom prst="flowChartConnector">
                <a:avLst/>
              </a:prstGeom>
              <a:solidFill>
                <a:srgbClr val="0000FF">
                  <a:alpha val="20000"/>
                </a:srgbClr>
              </a:solidFill>
              <a:ln w="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grpSp>
            <p:nvGrpSpPr>
              <p:cNvPr id="21" name="Group 263"/>
              <p:cNvGrpSpPr>
                <a:grpSpLocks/>
              </p:cNvGrpSpPr>
              <p:nvPr/>
            </p:nvGrpSpPr>
            <p:grpSpPr bwMode="auto">
              <a:xfrm>
                <a:off x="7488873" y="2057569"/>
                <a:ext cx="914400" cy="914400"/>
                <a:chOff x="457200" y="457200"/>
                <a:chExt cx="914400" cy="914400"/>
              </a:xfrm>
            </p:grpSpPr>
            <p:sp>
              <p:nvSpPr>
                <p:cNvPr id="25" name="Flowchart: Connector 12"/>
                <p:cNvSpPr>
                  <a:spLocks noChangeAspect="1"/>
                </p:cNvSpPr>
                <p:nvPr/>
              </p:nvSpPr>
              <p:spPr>
                <a:xfrm>
                  <a:off x="457200" y="457200"/>
                  <a:ext cx="914400" cy="914400"/>
                </a:xfrm>
                <a:prstGeom prst="flowChartConnector">
                  <a:avLst/>
                </a:prstGeom>
                <a:solidFill>
                  <a:srgbClr val="FF0000">
                    <a:alpha val="50000"/>
                  </a:srgbClr>
                </a:solidFill>
                <a:ln w="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04875" y="904875"/>
                  <a:ext cx="19050" cy="19050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7921689" y="2482765"/>
                <a:ext cx="73152" cy="7315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144118" y="4990507"/>
              <a:ext cx="1828800" cy="1828800"/>
              <a:chOff x="7040817" y="3876844"/>
              <a:chExt cx="1828800" cy="1828800"/>
            </a:xfrm>
          </p:grpSpPr>
          <p:sp>
            <p:nvSpPr>
              <p:cNvPr id="37" name="Flowchart: Connector 12"/>
              <p:cNvSpPr>
                <a:spLocks noChangeAspect="1"/>
              </p:cNvSpPr>
              <p:nvPr/>
            </p:nvSpPr>
            <p:spPr bwMode="auto">
              <a:xfrm>
                <a:off x="7040817" y="3876844"/>
                <a:ext cx="1828800" cy="1828800"/>
              </a:xfrm>
              <a:prstGeom prst="flowChartConnector">
                <a:avLst/>
              </a:prstGeom>
              <a:solidFill>
                <a:srgbClr val="FF0000">
                  <a:alpha val="10001"/>
                </a:srgbClr>
              </a:solidFill>
              <a:ln w="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grpSp>
            <p:nvGrpSpPr>
              <p:cNvPr id="35" name="Group 43"/>
              <p:cNvGrpSpPr>
                <a:grpSpLocks/>
              </p:cNvGrpSpPr>
              <p:nvPr/>
            </p:nvGrpSpPr>
            <p:grpSpPr bwMode="auto">
              <a:xfrm>
                <a:off x="7498017" y="4334044"/>
                <a:ext cx="914400" cy="914400"/>
                <a:chOff x="457200" y="457200"/>
                <a:chExt cx="914400" cy="914400"/>
              </a:xfrm>
              <a:solidFill>
                <a:schemeClr val="tx2"/>
              </a:solidFill>
            </p:grpSpPr>
            <p:sp>
              <p:nvSpPr>
                <p:cNvPr id="39" name="Flowchart: Connector 12"/>
                <p:cNvSpPr>
                  <a:spLocks noChangeAspect="1"/>
                </p:cNvSpPr>
                <p:nvPr/>
              </p:nvSpPr>
              <p:spPr bwMode="auto">
                <a:xfrm>
                  <a:off x="457200" y="457200"/>
                  <a:ext cx="914400" cy="914400"/>
                </a:xfrm>
                <a:prstGeom prst="flowChartConnector">
                  <a:avLst/>
                </a:prstGeom>
                <a:grpFill/>
                <a:ln w="0" algn="ctr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40" name="Oval 65"/>
                <p:cNvSpPr>
                  <a:spLocks noChangeArrowheads="1"/>
                </p:cNvSpPr>
                <p:nvPr/>
              </p:nvSpPr>
              <p:spPr bwMode="auto">
                <a:xfrm>
                  <a:off x="904875" y="904875"/>
                  <a:ext cx="19050" cy="19050"/>
                </a:xfrm>
                <a:prstGeom prst="ellipse">
                  <a:avLst/>
                </a:prstGeom>
                <a:grpFill/>
                <a:ln w="25400" algn="ctr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8" name="Oval 37"/>
              <p:cNvSpPr>
                <a:spLocks noChangeAspect="1" noChangeArrowheads="1"/>
              </p:cNvSpPr>
              <p:nvPr/>
            </p:nvSpPr>
            <p:spPr bwMode="auto">
              <a:xfrm>
                <a:off x="7928547" y="4764574"/>
                <a:ext cx="73152" cy="73152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058006" y="5030544"/>
              <a:ext cx="17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no red points</a:t>
              </a:r>
              <a:endParaRPr lang="en-US"/>
            </a:p>
          </p:txBody>
        </p:sp>
        <p:cxnSp>
          <p:nvCxnSpPr>
            <p:cNvPr id="19" name="Straight Arrow Connector 18"/>
            <p:cNvCxnSpPr>
              <a:stCxn id="17" idx="1"/>
            </p:cNvCxnSpPr>
            <p:nvPr/>
          </p:nvCxnSpPr>
          <p:spPr bwMode="auto">
            <a:xfrm flipH="1">
              <a:off x="1211580" y="5261377"/>
              <a:ext cx="846426" cy="53744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/>
            <p:cNvCxnSpPr>
              <a:stCxn id="17" idx="3"/>
            </p:cNvCxnSpPr>
            <p:nvPr/>
          </p:nvCxnSpPr>
          <p:spPr bwMode="auto">
            <a:xfrm flipV="1">
              <a:off x="3848881" y="5261376"/>
              <a:ext cx="182967" cy="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1379826" y="6333455"/>
              <a:ext cx="1927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no blue points</a:t>
              </a:r>
              <a:endParaRPr lang="en-US"/>
            </a:p>
          </p:txBody>
        </p:sp>
        <p:cxnSp>
          <p:nvCxnSpPr>
            <p:cNvPr id="44" name="Straight Arrow Connector 43"/>
            <p:cNvCxnSpPr>
              <a:stCxn id="48" idx="3"/>
            </p:cNvCxnSpPr>
            <p:nvPr/>
          </p:nvCxnSpPr>
          <p:spPr bwMode="auto">
            <a:xfrm flipV="1">
              <a:off x="3306957" y="6091026"/>
              <a:ext cx="663887" cy="47326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/>
            <p:cNvCxnSpPr>
              <a:stCxn id="48" idx="1"/>
            </p:cNvCxnSpPr>
            <p:nvPr/>
          </p:nvCxnSpPr>
          <p:spPr bwMode="auto">
            <a:xfrm flipH="1" flipV="1">
              <a:off x="1122457" y="6564287"/>
              <a:ext cx="257369" cy="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9" name="TextBox 48"/>
          <p:cNvSpPr txBox="1"/>
          <p:nvPr/>
        </p:nvSpPr>
        <p:spPr>
          <a:xfrm>
            <a:off x="5094838" y="1167219"/>
            <a:ext cx="4049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Blue-blue farther than blue-red</a:t>
            </a:r>
          </a:p>
          <a:p>
            <a:r>
              <a:rPr lang="en-US" sz="2000" dirty="0" smtClean="0"/>
              <a:t>Mono-triangles less likely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can fit opposite </a:t>
            </a:r>
            <a:br>
              <a:rPr lang="en-US" sz="2000" dirty="0" smtClean="0"/>
            </a:br>
            <a:r>
              <a:rPr lang="en-US" sz="2000" dirty="0" smtClean="0"/>
              <a:t>  color inside</a:t>
            </a:r>
          </a:p>
        </p:txBody>
      </p:sp>
      <p:grpSp>
        <p:nvGrpSpPr>
          <p:cNvPr id="1031" name="Group 1030"/>
          <p:cNvGrpSpPr/>
          <p:nvPr/>
        </p:nvGrpSpPr>
        <p:grpSpPr>
          <a:xfrm rot="20143095">
            <a:off x="6484665" y="1804977"/>
            <a:ext cx="2282306" cy="2324680"/>
            <a:chOff x="5474393" y="2414576"/>
            <a:chExt cx="2282306" cy="2324680"/>
          </a:xfrm>
        </p:grpSpPr>
        <p:grpSp>
          <p:nvGrpSpPr>
            <p:cNvPr id="1030" name="Group 1029"/>
            <p:cNvGrpSpPr/>
            <p:nvPr/>
          </p:nvGrpSpPr>
          <p:grpSpPr>
            <a:xfrm>
              <a:off x="5474393" y="2414576"/>
              <a:ext cx="2282306" cy="2324680"/>
              <a:chOff x="5474393" y="2414576"/>
              <a:chExt cx="2282306" cy="2324680"/>
            </a:xfrm>
          </p:grpSpPr>
          <p:grpSp>
            <p:nvGrpSpPr>
              <p:cNvPr id="165" name="Group 164"/>
              <p:cNvGrpSpPr/>
              <p:nvPr/>
            </p:nvGrpSpPr>
            <p:grpSpPr>
              <a:xfrm rot="1297249">
                <a:off x="6472378" y="2414576"/>
                <a:ext cx="1284321" cy="1285464"/>
                <a:chOff x="7040817" y="3876844"/>
                <a:chExt cx="1828800" cy="1828800"/>
              </a:xfrm>
            </p:grpSpPr>
            <p:sp>
              <p:nvSpPr>
                <p:cNvPr id="166" name="Flowchart: Connector 12"/>
                <p:cNvSpPr>
                  <a:spLocks noChangeAspect="1"/>
                </p:cNvSpPr>
                <p:nvPr/>
              </p:nvSpPr>
              <p:spPr bwMode="auto">
                <a:xfrm>
                  <a:off x="7040817" y="3876844"/>
                  <a:ext cx="1828800" cy="1828800"/>
                </a:xfrm>
                <a:prstGeom prst="flowChartConnector">
                  <a:avLst/>
                </a:prstGeom>
                <a:solidFill>
                  <a:srgbClr val="FF0000">
                    <a:alpha val="10001"/>
                  </a:srgbClr>
                </a:solidFill>
                <a:ln w="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67" name="Group 43"/>
                <p:cNvGrpSpPr>
                  <a:grpSpLocks/>
                </p:cNvGrpSpPr>
                <p:nvPr/>
              </p:nvGrpSpPr>
              <p:grpSpPr bwMode="auto">
                <a:xfrm>
                  <a:off x="7498017" y="4334044"/>
                  <a:ext cx="914400" cy="914400"/>
                  <a:chOff x="457200" y="457200"/>
                  <a:chExt cx="914400" cy="914400"/>
                </a:xfrm>
                <a:solidFill>
                  <a:schemeClr val="tx2"/>
                </a:solidFill>
              </p:grpSpPr>
              <p:sp>
                <p:nvSpPr>
                  <p:cNvPr id="169" name="Flowchart: Connector 12"/>
                  <p:cNvSpPr>
                    <a:spLocks noChangeAspect="1"/>
                  </p:cNvSpPr>
                  <p:nvPr/>
                </p:nvSpPr>
                <p:spPr bwMode="auto">
                  <a:xfrm>
                    <a:off x="457200" y="457200"/>
                    <a:ext cx="914400" cy="914400"/>
                  </a:xfrm>
                  <a:prstGeom prst="flowChartConnector">
                    <a:avLst/>
                  </a:prstGeom>
                  <a:grpFill/>
                  <a:ln w="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7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904875" y="904875"/>
                    <a:ext cx="19050" cy="19050"/>
                  </a:xfrm>
                  <a:prstGeom prst="ellipse">
                    <a:avLst/>
                  </a:prstGeom>
                  <a:grpFill/>
                  <a:ln w="2540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68" name="Oval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7928547" y="4764574"/>
                  <a:ext cx="73152" cy="73152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 rot="1297249">
                <a:off x="5474393" y="2988814"/>
                <a:ext cx="1284321" cy="1285464"/>
                <a:chOff x="7040817" y="3876844"/>
                <a:chExt cx="1828800" cy="1828800"/>
              </a:xfrm>
            </p:grpSpPr>
            <p:sp>
              <p:nvSpPr>
                <p:cNvPr id="147" name="Flowchart: Connector 12"/>
                <p:cNvSpPr>
                  <a:spLocks noChangeAspect="1"/>
                </p:cNvSpPr>
                <p:nvPr/>
              </p:nvSpPr>
              <p:spPr bwMode="auto">
                <a:xfrm>
                  <a:off x="7040817" y="3876844"/>
                  <a:ext cx="1828800" cy="1828800"/>
                </a:xfrm>
                <a:prstGeom prst="flowChartConnector">
                  <a:avLst/>
                </a:prstGeom>
                <a:solidFill>
                  <a:srgbClr val="FF0000">
                    <a:alpha val="10001"/>
                  </a:srgbClr>
                </a:solidFill>
                <a:ln w="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48" name="Group 43"/>
                <p:cNvGrpSpPr>
                  <a:grpSpLocks/>
                </p:cNvGrpSpPr>
                <p:nvPr/>
              </p:nvGrpSpPr>
              <p:grpSpPr bwMode="auto">
                <a:xfrm>
                  <a:off x="7498017" y="4334044"/>
                  <a:ext cx="914400" cy="914400"/>
                  <a:chOff x="457200" y="457200"/>
                  <a:chExt cx="914400" cy="914400"/>
                </a:xfrm>
                <a:solidFill>
                  <a:schemeClr val="tx2"/>
                </a:solidFill>
              </p:grpSpPr>
              <p:sp>
                <p:nvSpPr>
                  <p:cNvPr id="150" name="Flowchart: Connector 12"/>
                  <p:cNvSpPr>
                    <a:spLocks noChangeAspect="1"/>
                  </p:cNvSpPr>
                  <p:nvPr/>
                </p:nvSpPr>
                <p:spPr bwMode="auto">
                  <a:xfrm>
                    <a:off x="457200" y="457200"/>
                    <a:ext cx="914400" cy="914400"/>
                  </a:xfrm>
                  <a:prstGeom prst="flowChartConnector">
                    <a:avLst/>
                  </a:prstGeom>
                  <a:grpFill/>
                  <a:ln w="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51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904875" y="904875"/>
                    <a:ext cx="19050" cy="19050"/>
                  </a:xfrm>
                  <a:prstGeom prst="ellipse">
                    <a:avLst/>
                  </a:prstGeom>
                  <a:grpFill/>
                  <a:ln w="2540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49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7928547" y="4764574"/>
                  <a:ext cx="73152" cy="73152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 rot="1297249">
                <a:off x="6380785" y="3453792"/>
                <a:ext cx="1284321" cy="1285464"/>
                <a:chOff x="7040817" y="3876844"/>
                <a:chExt cx="1828800" cy="1828800"/>
              </a:xfrm>
            </p:grpSpPr>
            <p:sp>
              <p:nvSpPr>
                <p:cNvPr id="160" name="Flowchart: Connector 12"/>
                <p:cNvSpPr>
                  <a:spLocks noChangeAspect="1"/>
                </p:cNvSpPr>
                <p:nvPr/>
              </p:nvSpPr>
              <p:spPr bwMode="auto">
                <a:xfrm>
                  <a:off x="7040817" y="3876844"/>
                  <a:ext cx="1828800" cy="1828800"/>
                </a:xfrm>
                <a:prstGeom prst="flowChartConnector">
                  <a:avLst/>
                </a:prstGeom>
                <a:solidFill>
                  <a:srgbClr val="FF0000">
                    <a:alpha val="10001"/>
                  </a:srgbClr>
                </a:solidFill>
                <a:ln w="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61" name="Group 43"/>
                <p:cNvGrpSpPr>
                  <a:grpSpLocks/>
                </p:cNvGrpSpPr>
                <p:nvPr/>
              </p:nvGrpSpPr>
              <p:grpSpPr bwMode="auto">
                <a:xfrm>
                  <a:off x="7498017" y="4334044"/>
                  <a:ext cx="914400" cy="914400"/>
                  <a:chOff x="457200" y="457200"/>
                  <a:chExt cx="914400" cy="914400"/>
                </a:xfrm>
                <a:solidFill>
                  <a:schemeClr val="tx2"/>
                </a:solidFill>
              </p:grpSpPr>
              <p:sp>
                <p:nvSpPr>
                  <p:cNvPr id="163" name="Flowchart: Connector 12"/>
                  <p:cNvSpPr>
                    <a:spLocks noChangeAspect="1"/>
                  </p:cNvSpPr>
                  <p:nvPr/>
                </p:nvSpPr>
                <p:spPr bwMode="auto">
                  <a:xfrm>
                    <a:off x="457200" y="457200"/>
                    <a:ext cx="914400" cy="914400"/>
                  </a:xfrm>
                  <a:prstGeom prst="flowChartConnector">
                    <a:avLst/>
                  </a:prstGeom>
                  <a:grpFill/>
                  <a:ln w="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4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904875" y="904875"/>
                    <a:ext cx="19050" cy="19050"/>
                  </a:xfrm>
                  <a:prstGeom prst="ellipse">
                    <a:avLst/>
                  </a:prstGeom>
                  <a:grpFill/>
                  <a:ln w="2540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chemeClr val="lt1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62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7928547" y="4764574"/>
                  <a:ext cx="73152" cy="73152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</p:grpSp>
        <p:cxnSp>
          <p:nvCxnSpPr>
            <p:cNvPr id="133" name="Straight Connector 132"/>
            <p:cNvCxnSpPr>
              <a:endCxn id="162" idx="6"/>
            </p:cNvCxnSpPr>
            <p:nvPr/>
          </p:nvCxnSpPr>
          <p:spPr bwMode="auto">
            <a:xfrm>
              <a:off x="6122805" y="3633177"/>
              <a:ext cx="927922" cy="48184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 flipV="1">
              <a:off x="6107867" y="3073017"/>
              <a:ext cx="1026937" cy="56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>
              <a:stCxn id="162" idx="0"/>
              <a:endCxn id="168" idx="5"/>
            </p:cNvCxnSpPr>
            <p:nvPr/>
          </p:nvCxnSpPr>
          <p:spPr bwMode="auto">
            <a:xfrm flipV="1">
              <a:off x="7036321" y="3089938"/>
              <a:ext cx="92307" cy="9917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33" name="Group 1032"/>
          <p:cNvGrpSpPr/>
          <p:nvPr/>
        </p:nvGrpSpPr>
        <p:grpSpPr>
          <a:xfrm>
            <a:off x="5554775" y="4332230"/>
            <a:ext cx="2507649" cy="2061070"/>
            <a:chOff x="5768135" y="4695450"/>
            <a:chExt cx="2507649" cy="2061070"/>
          </a:xfrm>
        </p:grpSpPr>
        <p:grpSp>
          <p:nvGrpSpPr>
            <p:cNvPr id="50" name="Group 49"/>
            <p:cNvGrpSpPr/>
            <p:nvPr/>
          </p:nvGrpSpPr>
          <p:grpSpPr>
            <a:xfrm rot="5400000">
              <a:off x="6266490" y="4588387"/>
              <a:ext cx="1412150" cy="1626275"/>
              <a:chOff x="7435192" y="5270526"/>
              <a:chExt cx="522760" cy="703705"/>
            </a:xfrm>
          </p:grpSpPr>
          <p:cxnSp>
            <p:nvCxnSpPr>
              <p:cNvPr id="126" name="Straight Connector 125"/>
              <p:cNvCxnSpPr/>
              <p:nvPr/>
            </p:nvCxnSpPr>
            <p:spPr bwMode="auto">
              <a:xfrm>
                <a:off x="7446714" y="5925891"/>
                <a:ext cx="50292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7453541" y="5315988"/>
                <a:ext cx="50292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/>
              <p:cNvCxnSpPr>
                <a:stCxn id="91" idx="5"/>
              </p:cNvCxnSpPr>
              <p:nvPr/>
            </p:nvCxnSpPr>
            <p:spPr bwMode="auto">
              <a:xfrm rot="16200000" flipH="1">
                <a:off x="7436419" y="5427152"/>
                <a:ext cx="566928" cy="42224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H="1">
                <a:off x="7468177" y="5346005"/>
                <a:ext cx="0" cy="56692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flipH="1">
                <a:off x="7922557" y="5327662"/>
                <a:ext cx="0" cy="56692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val 90"/>
              <p:cNvSpPr/>
              <p:nvPr/>
            </p:nvSpPr>
            <p:spPr bwMode="auto">
              <a:xfrm>
                <a:off x="7442306" y="5275901"/>
                <a:ext cx="77855" cy="92449"/>
              </a:xfrm>
              <a:prstGeom prst="ellipse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7880097" y="5270526"/>
                <a:ext cx="77855" cy="92449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>
                <a:off x="7435192" y="5881782"/>
                <a:ext cx="77855" cy="92449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7875658" y="5879667"/>
                <a:ext cx="77855" cy="92449"/>
              </a:xfrm>
              <a:prstGeom prst="ellipse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029" name="Rectangle 1028"/>
            <p:cNvSpPr/>
            <p:nvPr/>
          </p:nvSpPr>
          <p:spPr>
            <a:xfrm>
              <a:off x="5768135" y="6048634"/>
              <a:ext cx="25076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discard </a:t>
              </a:r>
              <a:r>
                <a:rPr lang="en-US" sz="2000" dirty="0"/>
                <a:t>long diagonals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for </a:t>
              </a:r>
              <a:r>
                <a:rPr lang="en-US" sz="2000" dirty="0"/>
                <a:t>square-like quads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8191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444606"/>
              </p:ext>
            </p:extLst>
          </p:nvPr>
        </p:nvGraphicFramePr>
        <p:xfrm>
          <a:off x="114081" y="2628901"/>
          <a:ext cx="6525363" cy="4248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Acrobat Document" r:id="rId4" imgW="6714965" imgH="4371772" progId="AcroExch.Document.11">
                  <p:embed/>
                </p:oleObj>
              </mc:Choice>
              <mc:Fallback>
                <p:oleObj name="Acrobat Document" r:id="rId4" imgW="6714965" imgH="437177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081" y="2628901"/>
                        <a:ext cx="6525363" cy="4248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93" y="48182"/>
            <a:ext cx="7772400" cy="969030"/>
          </a:xfrm>
        </p:spPr>
        <p:txBody>
          <a:bodyPr/>
          <a:lstStyle/>
          <a:p>
            <a:r>
              <a:rPr lang="en-US" sz="2400" smtClean="0"/>
              <a:t>Reducing the Frequency of Mono-tris</a:t>
            </a:r>
            <a:br>
              <a:rPr lang="en-US" sz="2400" smtClean="0"/>
            </a:br>
            <a:r>
              <a:rPr lang="en-US" sz="2400" smtClean="0"/>
              <a:t>Two-radii Plus Color Switching</a:t>
            </a:r>
            <a:endParaRPr lang="en-US" sz="2400" dirty="0"/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331314" y="1212387"/>
            <a:ext cx="3145152" cy="1208171"/>
            <a:chOff x="128809" y="4990507"/>
            <a:chExt cx="4844109" cy="1860804"/>
          </a:xfrm>
        </p:grpSpPr>
        <p:grpSp>
          <p:nvGrpSpPr>
            <p:cNvPr id="7" name="Group 6"/>
            <p:cNvGrpSpPr/>
            <p:nvPr/>
          </p:nvGrpSpPr>
          <p:grpSpPr>
            <a:xfrm>
              <a:off x="128809" y="5022511"/>
              <a:ext cx="1828800" cy="1828800"/>
              <a:chOff x="7031673" y="1600369"/>
              <a:chExt cx="1828800" cy="1828800"/>
            </a:xfrm>
          </p:grpSpPr>
          <p:sp>
            <p:nvSpPr>
              <p:cNvPr id="23" name="Flowchart: Connector 3"/>
              <p:cNvSpPr/>
              <p:nvPr/>
            </p:nvSpPr>
            <p:spPr bwMode="auto">
              <a:xfrm>
                <a:off x="7031673" y="1600369"/>
                <a:ext cx="1828800" cy="1828800"/>
              </a:xfrm>
              <a:prstGeom prst="flowChartConnector">
                <a:avLst/>
              </a:prstGeom>
              <a:solidFill>
                <a:srgbClr val="0000FF">
                  <a:alpha val="20000"/>
                </a:srgbClr>
              </a:solidFill>
              <a:ln w="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grpSp>
            <p:nvGrpSpPr>
              <p:cNvPr id="21" name="Group 263"/>
              <p:cNvGrpSpPr>
                <a:grpSpLocks/>
              </p:cNvGrpSpPr>
              <p:nvPr/>
            </p:nvGrpSpPr>
            <p:grpSpPr bwMode="auto">
              <a:xfrm>
                <a:off x="7488873" y="2057569"/>
                <a:ext cx="914400" cy="914400"/>
                <a:chOff x="457200" y="457200"/>
                <a:chExt cx="914400" cy="914400"/>
              </a:xfrm>
            </p:grpSpPr>
            <p:sp>
              <p:nvSpPr>
                <p:cNvPr id="25" name="Flowchart: Connector 12"/>
                <p:cNvSpPr>
                  <a:spLocks noChangeAspect="1"/>
                </p:cNvSpPr>
                <p:nvPr/>
              </p:nvSpPr>
              <p:spPr>
                <a:xfrm>
                  <a:off x="457200" y="457200"/>
                  <a:ext cx="914400" cy="914400"/>
                </a:xfrm>
                <a:prstGeom prst="flowChartConnector">
                  <a:avLst/>
                </a:prstGeom>
                <a:solidFill>
                  <a:srgbClr val="FF0000">
                    <a:alpha val="50000"/>
                  </a:srgbClr>
                </a:solidFill>
                <a:ln w="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04875" y="904875"/>
                  <a:ext cx="19050" cy="19050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7921689" y="2482765"/>
                <a:ext cx="73152" cy="7315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144118" y="4990507"/>
              <a:ext cx="1828800" cy="1828800"/>
              <a:chOff x="7040817" y="3876844"/>
              <a:chExt cx="1828800" cy="1828800"/>
            </a:xfrm>
          </p:grpSpPr>
          <p:sp>
            <p:nvSpPr>
              <p:cNvPr id="37" name="Flowchart: Connector 12"/>
              <p:cNvSpPr>
                <a:spLocks noChangeAspect="1"/>
              </p:cNvSpPr>
              <p:nvPr/>
            </p:nvSpPr>
            <p:spPr bwMode="auto">
              <a:xfrm>
                <a:off x="7040817" y="3876844"/>
                <a:ext cx="1828800" cy="1828800"/>
              </a:xfrm>
              <a:prstGeom prst="flowChartConnector">
                <a:avLst/>
              </a:prstGeom>
              <a:solidFill>
                <a:srgbClr val="FF0000">
                  <a:alpha val="10001"/>
                </a:srgbClr>
              </a:solidFill>
              <a:ln w="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grpSp>
            <p:nvGrpSpPr>
              <p:cNvPr id="35" name="Group 43"/>
              <p:cNvGrpSpPr>
                <a:grpSpLocks/>
              </p:cNvGrpSpPr>
              <p:nvPr/>
            </p:nvGrpSpPr>
            <p:grpSpPr bwMode="auto">
              <a:xfrm>
                <a:off x="7498017" y="4334044"/>
                <a:ext cx="914400" cy="914400"/>
                <a:chOff x="457200" y="457200"/>
                <a:chExt cx="914400" cy="914400"/>
              </a:xfrm>
              <a:solidFill>
                <a:schemeClr val="tx2"/>
              </a:solidFill>
            </p:grpSpPr>
            <p:sp>
              <p:nvSpPr>
                <p:cNvPr id="39" name="Flowchart: Connector 12"/>
                <p:cNvSpPr>
                  <a:spLocks noChangeAspect="1"/>
                </p:cNvSpPr>
                <p:nvPr/>
              </p:nvSpPr>
              <p:spPr bwMode="auto">
                <a:xfrm>
                  <a:off x="457200" y="457200"/>
                  <a:ext cx="914400" cy="914400"/>
                </a:xfrm>
                <a:prstGeom prst="flowChartConnector">
                  <a:avLst/>
                </a:prstGeom>
                <a:grpFill/>
                <a:ln w="0" algn="ctr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40" name="Oval 65"/>
                <p:cNvSpPr>
                  <a:spLocks noChangeArrowheads="1"/>
                </p:cNvSpPr>
                <p:nvPr/>
              </p:nvSpPr>
              <p:spPr bwMode="auto">
                <a:xfrm>
                  <a:off x="904875" y="904875"/>
                  <a:ext cx="19050" cy="19050"/>
                </a:xfrm>
                <a:prstGeom prst="ellipse">
                  <a:avLst/>
                </a:prstGeom>
                <a:grpFill/>
                <a:ln w="25400" algn="ctr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8" name="Oval 37"/>
              <p:cNvSpPr>
                <a:spLocks noChangeAspect="1" noChangeArrowheads="1"/>
              </p:cNvSpPr>
              <p:nvPr/>
            </p:nvSpPr>
            <p:spPr bwMode="auto">
              <a:xfrm>
                <a:off x="7928547" y="4764574"/>
                <a:ext cx="73152" cy="73152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058007" y="5030544"/>
              <a:ext cx="1728737" cy="474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no red points</a:t>
              </a:r>
              <a:endParaRPr lang="en-US" sz="1400"/>
            </a:p>
          </p:txBody>
        </p:sp>
        <p:cxnSp>
          <p:nvCxnSpPr>
            <p:cNvPr id="19" name="Straight Arrow Connector 18"/>
            <p:cNvCxnSpPr>
              <a:stCxn id="17" idx="1"/>
            </p:cNvCxnSpPr>
            <p:nvPr/>
          </p:nvCxnSpPr>
          <p:spPr bwMode="auto">
            <a:xfrm flipH="1">
              <a:off x="1211581" y="5267561"/>
              <a:ext cx="846426" cy="5312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/>
            <p:cNvCxnSpPr>
              <a:stCxn id="17" idx="3"/>
            </p:cNvCxnSpPr>
            <p:nvPr/>
          </p:nvCxnSpPr>
          <p:spPr bwMode="auto">
            <a:xfrm flipV="1">
              <a:off x="3786743" y="5261382"/>
              <a:ext cx="245106" cy="61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1379826" y="6333454"/>
              <a:ext cx="1852182" cy="474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no blue points</a:t>
              </a:r>
              <a:endParaRPr lang="en-US" sz="1400"/>
            </a:p>
          </p:txBody>
        </p:sp>
        <p:cxnSp>
          <p:nvCxnSpPr>
            <p:cNvPr id="44" name="Straight Arrow Connector 43"/>
            <p:cNvCxnSpPr>
              <a:stCxn id="48" idx="3"/>
            </p:cNvCxnSpPr>
            <p:nvPr/>
          </p:nvCxnSpPr>
          <p:spPr bwMode="auto">
            <a:xfrm flipV="1">
              <a:off x="3232008" y="6091031"/>
              <a:ext cx="738836" cy="4794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/>
            <p:cNvCxnSpPr>
              <a:stCxn id="48" idx="1"/>
            </p:cNvCxnSpPr>
            <p:nvPr/>
          </p:nvCxnSpPr>
          <p:spPr bwMode="auto">
            <a:xfrm flipH="1" flipV="1">
              <a:off x="1122458" y="6564292"/>
              <a:ext cx="257368" cy="61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29" name="TextBox 128"/>
          <p:cNvSpPr txBox="1"/>
          <p:nvPr/>
        </p:nvSpPr>
        <p:spPr>
          <a:xfrm>
            <a:off x="5284314" y="4978006"/>
            <a:ext cx="3272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Ratio 2.5 works well, </a:t>
            </a:r>
          </a:p>
          <a:p>
            <a:r>
              <a:rPr lang="en-US" dirty="0" smtClean="0"/>
              <a:t>&gt; </a:t>
            </a:r>
            <a:r>
              <a:rPr lang="en-US" dirty="0" err="1" smtClean="0"/>
              <a:t>sqrt</a:t>
            </a:r>
            <a:r>
              <a:rPr lang="en-US" dirty="0" smtClean="0"/>
              <a:t>(2) square diagonal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599022" y="1257951"/>
            <a:ext cx="4286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Color switching works even better!</a:t>
            </a:r>
          </a:p>
          <a:p>
            <a:r>
              <a:rPr lang="en-US" sz="2000" smtClean="0"/>
              <a:t>  if mono-tri, change color of one vertex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07594" y="1997360"/>
            <a:ext cx="3241939" cy="1345321"/>
            <a:chOff x="4407494" y="2124360"/>
            <a:chExt cx="3241939" cy="1345321"/>
          </a:xfrm>
        </p:grpSpPr>
        <p:cxnSp>
          <p:nvCxnSpPr>
            <p:cNvPr id="85" name="Straight Connector 84"/>
            <p:cNvCxnSpPr/>
            <p:nvPr/>
          </p:nvCxnSpPr>
          <p:spPr bwMode="auto">
            <a:xfrm rot="20143095">
              <a:off x="4639740" y="2987833"/>
              <a:ext cx="927922" cy="4818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rot="20143095" flipV="1">
              <a:off x="4407494" y="2459549"/>
              <a:ext cx="1026937" cy="56016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20143095" flipV="1">
              <a:off x="5390846" y="2266252"/>
              <a:ext cx="92307" cy="99172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Oval 88"/>
            <p:cNvSpPr/>
            <p:nvPr/>
          </p:nvSpPr>
          <p:spPr bwMode="auto">
            <a:xfrm rot="5400000">
              <a:off x="5488425" y="3151837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 rot="5400000">
              <a:off x="4539818" y="309925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 rot="5400000">
              <a:off x="5175261" y="2188921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20143095">
              <a:off x="6588767" y="2935191"/>
              <a:ext cx="927922" cy="4818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rot="20143095" flipV="1">
              <a:off x="6356521" y="2406907"/>
              <a:ext cx="1026937" cy="56016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rot="20143095" flipV="1">
              <a:off x="7339873" y="2213610"/>
              <a:ext cx="92307" cy="99172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Oval 97"/>
            <p:cNvSpPr/>
            <p:nvPr/>
          </p:nvSpPr>
          <p:spPr bwMode="auto">
            <a:xfrm rot="5400000">
              <a:off x="7437452" y="309919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 rot="5400000">
              <a:off x="6488845" y="3046616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 rot="5400000">
              <a:off x="7098898" y="2122690"/>
              <a:ext cx="210312" cy="21365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673690" y="5988588"/>
            <a:ext cx="261396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switching, stubborn 2%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02" name="TextBox 101"/>
          <p:cNvSpPr txBox="1"/>
          <p:nvPr/>
        </p:nvSpPr>
        <p:spPr>
          <a:xfrm rot="1726465">
            <a:off x="3480111" y="5381522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no switching</a:t>
            </a:r>
          </a:p>
        </p:txBody>
      </p:sp>
      <p:cxnSp>
        <p:nvCxnSpPr>
          <p:cNvPr id="103" name="Straight Arrow Connector 102"/>
          <p:cNvCxnSpPr/>
          <p:nvPr/>
        </p:nvCxnSpPr>
        <p:spPr bwMode="auto">
          <a:xfrm flipH="1">
            <a:off x="5204445" y="5486400"/>
            <a:ext cx="0" cy="7993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07802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93" y="48182"/>
            <a:ext cx="7772400" cy="1026238"/>
          </a:xfrm>
        </p:spPr>
        <p:txBody>
          <a:bodyPr/>
          <a:lstStyle/>
          <a:p>
            <a:r>
              <a:rPr lang="en-US" sz="2400" smtClean="0"/>
              <a:t>Resolving Stubborn Mono-tris</a:t>
            </a:r>
            <a:br>
              <a:rPr lang="en-US" sz="2400" smtClean="0"/>
            </a:br>
            <a:r>
              <a:rPr lang="en-US" sz="2400" smtClean="0">
                <a:solidFill>
                  <a:srgbClr val="0000FF"/>
                </a:solidFill>
              </a:rPr>
              <a:t>Circumcircle Delaunay Refinement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46863" y="1671877"/>
            <a:ext cx="2625385" cy="1858125"/>
            <a:chOff x="689820" y="1859280"/>
            <a:chExt cx="2625385" cy="1858125"/>
          </a:xfrm>
        </p:grpSpPr>
        <p:sp>
          <p:nvSpPr>
            <p:cNvPr id="65" name="Oval 64"/>
            <p:cNvSpPr/>
            <p:nvPr/>
          </p:nvSpPr>
          <p:spPr>
            <a:xfrm>
              <a:off x="1257055" y="1969240"/>
              <a:ext cx="1449555" cy="1449555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2611645" y="2778943"/>
              <a:ext cx="94965" cy="88348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1382022" y="3123817"/>
              <a:ext cx="1229622" cy="5386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742219" y="2134179"/>
              <a:ext cx="639803" cy="98963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742219" y="1969240"/>
              <a:ext cx="1184636" cy="1649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926855" y="1929255"/>
              <a:ext cx="1324593" cy="399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2706609" y="1929254"/>
              <a:ext cx="544840" cy="8496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382022" y="1969240"/>
              <a:ext cx="537332" cy="1154577"/>
            </a:xfrm>
            <a:prstGeom prst="line">
              <a:avLst/>
            </a:prstGeom>
            <a:ln>
              <a:solidFill>
                <a:srgbClr val="00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7" idx="1"/>
            </p:cNvCxnSpPr>
            <p:nvPr/>
          </p:nvCxnSpPr>
          <p:spPr>
            <a:xfrm flipH="1" flipV="1">
              <a:off x="1919355" y="1969240"/>
              <a:ext cx="748378" cy="764634"/>
            </a:xfrm>
            <a:prstGeom prst="line">
              <a:avLst/>
            </a:prstGeom>
            <a:ln>
              <a:solidFill>
                <a:srgbClr val="00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382022" y="2778943"/>
              <a:ext cx="1324587" cy="344874"/>
            </a:xfrm>
            <a:prstGeom prst="line">
              <a:avLst/>
            </a:prstGeom>
            <a:ln>
              <a:solidFill>
                <a:srgbClr val="00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871872" y="2694017"/>
              <a:ext cx="239926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981832" y="2584014"/>
              <a:ext cx="0" cy="243717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325844" y="1929254"/>
              <a:ext cx="1435745" cy="1253347"/>
              <a:chOff x="1325844" y="1929254"/>
              <a:chExt cx="1435745" cy="1253347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871872" y="1929254"/>
                <a:ext cx="109960" cy="10996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325844" y="3072641"/>
                <a:ext cx="109960" cy="10996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651629" y="2717771"/>
                <a:ext cx="109960" cy="10996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89820" y="1859280"/>
              <a:ext cx="2625385" cy="1858125"/>
              <a:chOff x="689820" y="1859280"/>
              <a:chExt cx="2625385" cy="1858125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3205245" y="1859280"/>
                <a:ext cx="109960" cy="1099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89820" y="2078006"/>
                <a:ext cx="109960" cy="1099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566652" y="3607445"/>
                <a:ext cx="109960" cy="1099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4" name="Oval 83"/>
          <p:cNvSpPr/>
          <p:nvPr/>
        </p:nvSpPr>
        <p:spPr>
          <a:xfrm>
            <a:off x="5466071" y="1815694"/>
            <a:ext cx="1551691" cy="1551691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6916106" y="2682450"/>
            <a:ext cx="101656" cy="9457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99844" y="3051624"/>
            <a:ext cx="1316262" cy="5765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4914960" y="1992256"/>
            <a:ext cx="684884" cy="10593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914960" y="1815694"/>
            <a:ext cx="1268106" cy="1765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6183066" y="1772892"/>
            <a:ext cx="1417924" cy="4280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7017762" y="1772892"/>
            <a:ext cx="583230" cy="9095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6175037" y="1815694"/>
            <a:ext cx="66880" cy="77584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5599844" y="2591540"/>
            <a:ext cx="642073" cy="460084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 flipV="1">
            <a:off x="6241920" y="2591540"/>
            <a:ext cx="775842" cy="9091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914960" y="1992256"/>
            <a:ext cx="1326956" cy="59928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183066" y="1815694"/>
            <a:ext cx="834696" cy="86675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 flipV="1">
            <a:off x="6241920" y="2591540"/>
            <a:ext cx="674186" cy="103664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124209" y="1772892"/>
            <a:ext cx="117707" cy="11770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539707" y="2996842"/>
            <a:ext cx="117707" cy="11770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958908" y="2616968"/>
            <a:ext cx="117707" cy="11770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551532" y="1697987"/>
            <a:ext cx="117707" cy="1177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4858869" y="1932124"/>
            <a:ext cx="117707" cy="1177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867943" y="3569329"/>
            <a:ext cx="117707" cy="1177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6124209" y="2591540"/>
            <a:ext cx="25683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6241916" y="2473786"/>
            <a:ext cx="0" cy="26089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6183066" y="2542109"/>
            <a:ext cx="117707" cy="1177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/>
          <p:cNvSpPr txBox="1">
            <a:spLocks/>
          </p:cNvSpPr>
          <p:nvPr/>
        </p:nvSpPr>
        <p:spPr bwMode="auto">
          <a:xfrm>
            <a:off x="2212659" y="3711431"/>
            <a:ext cx="5928041" cy="102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/>
            <a:r>
              <a:rPr lang="en-US" sz="2400" kern="0" dirty="0"/>
              <a:t>Removes the mono-tri</a:t>
            </a:r>
          </a:p>
          <a:p>
            <a:pPr algn="l"/>
            <a:r>
              <a:rPr lang="en-US" sz="2000" kern="0" dirty="0"/>
              <a:t>  </a:t>
            </a:r>
            <a:r>
              <a:rPr lang="en-US" sz="2000" kern="0" dirty="0" smtClean="0"/>
              <a:t>Rare cases produce another mono-tri, </a:t>
            </a:r>
            <a:br>
              <a:rPr lang="en-US" sz="2000" kern="0" dirty="0" smtClean="0"/>
            </a:br>
            <a:r>
              <a:rPr lang="en-US" sz="2000" kern="0" dirty="0" smtClean="0"/>
              <a:t>  requiring more refinement...</a:t>
            </a:r>
            <a:br>
              <a:rPr lang="en-US" sz="2000" kern="0" dirty="0" smtClean="0"/>
            </a:b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6869739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004050" y="923925"/>
            <a:ext cx="1562100" cy="3397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Avoiding Reflex Quad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9126"/>
            <a:ext cx="8458200" cy="3195482"/>
          </a:xfrm>
        </p:spPr>
        <p:txBody>
          <a:bodyPr/>
          <a:lstStyle/>
          <a:p>
            <a:r>
              <a:rPr lang="en-US" smtClean="0"/>
              <a:t>Median-refinement template is provably good</a:t>
            </a:r>
          </a:p>
          <a:p>
            <a:pPr lvl="1"/>
            <a:r>
              <a:rPr lang="en-US" smtClean="0"/>
              <a:t>but not that good, 10-174 degrees</a:t>
            </a:r>
          </a:p>
          <a:p>
            <a:r>
              <a:rPr lang="en-US" smtClean="0"/>
              <a:t>Practical alternative</a:t>
            </a:r>
          </a:p>
          <a:p>
            <a:pPr lvl="1"/>
            <a:r>
              <a:rPr lang="en-US" smtClean="0"/>
              <a:t>remove vertices and resample locally</a:t>
            </a:r>
          </a:p>
          <a:p>
            <a:pPr lvl="1"/>
            <a:r>
              <a:rPr lang="en-US" smtClean="0"/>
              <a:t>works every time in practice</a:t>
            </a:r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621908" y="3721800"/>
            <a:ext cx="903286" cy="1501771"/>
            <a:chOff x="2005156" y="3635379"/>
            <a:chExt cx="903286" cy="1501771"/>
          </a:xfrm>
        </p:grpSpPr>
        <p:sp>
          <p:nvSpPr>
            <p:cNvPr id="23" name="Oval 64"/>
            <p:cNvSpPr>
              <a:spLocks noChangeAspect="1" noChangeArrowheads="1"/>
            </p:cNvSpPr>
            <p:nvPr/>
          </p:nvSpPr>
          <p:spPr bwMode="auto">
            <a:xfrm>
              <a:off x="2055253" y="4508500"/>
              <a:ext cx="615061" cy="61506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045759" y="3646218"/>
              <a:ext cx="0" cy="1478534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/>
            </p:cNvCxnSpPr>
            <p:nvPr/>
          </p:nvCxnSpPr>
          <p:spPr>
            <a:xfrm>
              <a:off x="2374900" y="4819650"/>
              <a:ext cx="533400" cy="31115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V="1">
              <a:off x="2039409" y="4816475"/>
              <a:ext cx="335491" cy="31750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2040590" y="3643043"/>
              <a:ext cx="334310" cy="1173432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039411" y="3635379"/>
              <a:ext cx="868889" cy="150177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/>
            </p:cNvCxnSpPr>
            <p:nvPr/>
          </p:nvCxnSpPr>
          <p:spPr>
            <a:xfrm flipH="1">
              <a:off x="2048906" y="5133975"/>
              <a:ext cx="859536" cy="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044794" y="3646218"/>
              <a:ext cx="0" cy="301752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046005" y="4828921"/>
              <a:ext cx="0" cy="301752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 noChangeAspect="1"/>
            </p:cNvCxnSpPr>
            <p:nvPr/>
          </p:nvCxnSpPr>
          <p:spPr>
            <a:xfrm flipH="1" flipV="1">
              <a:off x="2047879" y="3946527"/>
              <a:ext cx="64871" cy="539748"/>
            </a:xfrm>
            <a:prstGeom prst="line">
              <a:avLst/>
            </a:prstGeom>
            <a:ln>
              <a:solidFill>
                <a:srgbClr val="6600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 noChangeAspect="1"/>
            </p:cNvCxnSpPr>
            <p:nvPr/>
          </p:nvCxnSpPr>
          <p:spPr>
            <a:xfrm flipH="1">
              <a:off x="2044703" y="4483100"/>
              <a:ext cx="65040" cy="346075"/>
            </a:xfrm>
            <a:prstGeom prst="line">
              <a:avLst/>
            </a:prstGeom>
            <a:ln>
              <a:solidFill>
                <a:srgbClr val="6600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cxnSpLocks noChangeAspect="1"/>
            </p:cNvCxnSpPr>
            <p:nvPr/>
          </p:nvCxnSpPr>
          <p:spPr>
            <a:xfrm>
              <a:off x="2115316" y="4486275"/>
              <a:ext cx="253234" cy="333375"/>
            </a:xfrm>
            <a:prstGeom prst="line">
              <a:avLst/>
            </a:prstGeom>
            <a:ln>
              <a:solidFill>
                <a:srgbClr val="6600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05156" y="4795478"/>
              <a:ext cx="3204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000000"/>
                  </a:solidFill>
                </a:rPr>
                <a:t>45°</a:t>
              </a:r>
              <a:endParaRPr lang="en-US" sz="7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81356" y="3658828"/>
              <a:ext cx="3204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000000"/>
                  </a:solidFill>
                </a:rPr>
                <a:t>15°</a:t>
              </a:r>
              <a:endParaRPr lang="en-US" sz="700" baseline="-25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48652" y="3721797"/>
            <a:ext cx="623770" cy="1498601"/>
            <a:chOff x="1231900" y="3635376"/>
            <a:chExt cx="623770" cy="1498601"/>
          </a:xfrm>
        </p:grpSpPr>
        <p:cxnSp>
          <p:nvCxnSpPr>
            <p:cNvPr id="38" name="Straight Connector 37"/>
            <p:cNvCxnSpPr>
              <a:cxnSpLocks noChangeAspect="1"/>
            </p:cNvCxnSpPr>
            <p:nvPr/>
          </p:nvCxnSpPr>
          <p:spPr>
            <a:xfrm flipV="1">
              <a:off x="1651000" y="3952877"/>
              <a:ext cx="104775" cy="489790"/>
            </a:xfrm>
            <a:prstGeom prst="line">
              <a:avLst/>
            </a:prstGeom>
            <a:ln>
              <a:solidFill>
                <a:srgbClr val="6600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cxnSpLocks noChangeAspect="1"/>
            </p:cNvCxnSpPr>
            <p:nvPr/>
          </p:nvCxnSpPr>
          <p:spPr>
            <a:xfrm>
              <a:off x="1657350" y="4439042"/>
              <a:ext cx="98425" cy="374258"/>
            </a:xfrm>
            <a:prstGeom prst="line">
              <a:avLst/>
            </a:prstGeom>
            <a:ln>
              <a:solidFill>
                <a:srgbClr val="6600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 noChangeAspect="1"/>
            </p:cNvCxnSpPr>
            <p:nvPr/>
          </p:nvCxnSpPr>
          <p:spPr>
            <a:xfrm flipV="1">
              <a:off x="1238250" y="4434771"/>
              <a:ext cx="415925" cy="184855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16206" y="4801828"/>
              <a:ext cx="3204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008000"/>
                  </a:solidFill>
                </a:rPr>
                <a:t>45°</a:t>
              </a:r>
              <a:endParaRPr lang="en-US" sz="700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5256" y="3858853"/>
              <a:ext cx="3204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008000"/>
                  </a:solidFill>
                </a:rPr>
                <a:t>30</a:t>
              </a:r>
              <a:r>
                <a:rPr lang="en-US" sz="700" dirty="0" smtClean="0">
                  <a:solidFill>
                    <a:srgbClr val="008000"/>
                  </a:solidFill>
                </a:rPr>
                <a:t>°</a:t>
              </a:r>
              <a:endParaRPr lang="en-US" sz="700" baseline="-25000" dirty="0">
                <a:solidFill>
                  <a:srgbClr val="008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755869" y="3646218"/>
              <a:ext cx="1211" cy="1484455"/>
              <a:chOff x="2197194" y="3798618"/>
              <a:chExt cx="1211" cy="1484455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198159" y="3798618"/>
                <a:ext cx="0" cy="147853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197194" y="3798618"/>
                <a:ext cx="0" cy="301752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198405" y="4981321"/>
                <a:ext cx="0" cy="301752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 flipV="1">
              <a:off x="1231900" y="3635376"/>
              <a:ext cx="531284" cy="10001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/>
            </p:cNvCxnSpPr>
            <p:nvPr/>
          </p:nvCxnSpPr>
          <p:spPr>
            <a:xfrm>
              <a:off x="1231900" y="4629150"/>
              <a:ext cx="521759" cy="50482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>
          <a:xfrm>
            <a:off x="1382184" y="3293158"/>
            <a:ext cx="0" cy="147853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149108" y="4321683"/>
            <a:ext cx="987226" cy="1254762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708150" y="4580890"/>
            <a:ext cx="904061" cy="995553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 flipV="1">
            <a:off x="145963" y="4780915"/>
            <a:ext cx="1233046" cy="7969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45963" y="3282316"/>
            <a:ext cx="1242571" cy="22955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64"/>
          <p:cNvSpPr>
            <a:spLocks noChangeAspect="1" noChangeArrowheads="1"/>
          </p:cNvSpPr>
          <p:nvPr/>
        </p:nvSpPr>
        <p:spPr bwMode="auto">
          <a:xfrm>
            <a:off x="1394854" y="4282440"/>
            <a:ext cx="630936" cy="63093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 flipV="1">
            <a:off x="1375834" y="4580891"/>
            <a:ext cx="332316" cy="200024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1377015" y="3289983"/>
            <a:ext cx="331135" cy="1290907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1375834" y="3282316"/>
            <a:ext cx="1236377" cy="22941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 noChangeAspect="1"/>
          </p:cNvCxnSpPr>
          <p:nvPr/>
        </p:nvCxnSpPr>
        <p:spPr>
          <a:xfrm flipH="1" flipV="1">
            <a:off x="1385328" y="4780915"/>
            <a:ext cx="1226883" cy="79552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 noChangeAspect="1"/>
          </p:cNvCxnSpPr>
          <p:nvPr/>
        </p:nvCxnSpPr>
        <p:spPr>
          <a:xfrm flipH="1" flipV="1">
            <a:off x="1136334" y="4321683"/>
            <a:ext cx="242675" cy="157353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381219" y="3293158"/>
            <a:ext cx="0" cy="301752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 noChangeAspect="1"/>
          </p:cNvCxnSpPr>
          <p:nvPr/>
        </p:nvCxnSpPr>
        <p:spPr>
          <a:xfrm flipH="1">
            <a:off x="1139393" y="3591735"/>
            <a:ext cx="239616" cy="729948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382430" y="4475861"/>
            <a:ext cx="0" cy="301752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 noChangeAspect="1"/>
          </p:cNvCxnSpPr>
          <p:nvPr/>
        </p:nvCxnSpPr>
        <p:spPr>
          <a:xfrm>
            <a:off x="1452413" y="4142740"/>
            <a:ext cx="255737" cy="438150"/>
          </a:xfrm>
          <a:prstGeom prst="line">
            <a:avLst/>
          </a:prstGeom>
          <a:ln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V="1">
            <a:off x="1385359" y="4139565"/>
            <a:ext cx="61726" cy="333121"/>
          </a:xfrm>
          <a:prstGeom prst="line">
            <a:avLst/>
          </a:prstGeom>
          <a:ln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 noChangeAspect="1"/>
          </p:cNvCxnSpPr>
          <p:nvPr/>
        </p:nvCxnSpPr>
        <p:spPr>
          <a:xfrm>
            <a:off x="1384394" y="3594910"/>
            <a:ext cx="61845" cy="547830"/>
          </a:xfrm>
          <a:prstGeom prst="line">
            <a:avLst/>
          </a:prstGeom>
          <a:ln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344756" y="4477343"/>
            <a:ext cx="378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60°</a:t>
            </a:r>
            <a:endParaRPr lang="en-US" sz="1000" baseline="-250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11431" y="3296243"/>
            <a:ext cx="378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15</a:t>
            </a:r>
            <a:r>
              <a:rPr lang="en-US" sz="1000" dirty="0" smtClean="0">
                <a:solidFill>
                  <a:srgbClr val="000000"/>
                </a:solidFill>
              </a:rPr>
              <a:t>°</a:t>
            </a:r>
            <a:endParaRPr lang="en-US" sz="1000" baseline="-2500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95506" y="4597993"/>
            <a:ext cx="428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120</a:t>
            </a:r>
            <a:r>
              <a:rPr lang="en-US" sz="1000" dirty="0" smtClean="0"/>
              <a:t>°</a:t>
            </a:r>
            <a:endParaRPr lang="en-US" sz="1000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973281" y="3296243"/>
            <a:ext cx="378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30</a:t>
            </a:r>
            <a:r>
              <a:rPr lang="en-US" sz="1000" dirty="0" smtClean="0"/>
              <a:t>°</a:t>
            </a:r>
            <a:endParaRPr lang="en-US" sz="1000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484265" y="5426214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worst case: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incircle</a:t>
            </a:r>
            <a:r>
              <a:rPr lang="en-US" sz="2000" dirty="0" smtClean="0"/>
              <a:t> followed by </a:t>
            </a:r>
            <a:r>
              <a:rPr lang="en-US" sz="2000" dirty="0" smtClean="0">
                <a:solidFill>
                  <a:srgbClr val="660066"/>
                </a:solidFill>
              </a:rPr>
              <a:t>reflex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/>
              <a:t>refine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 bwMode="auto">
          <a:xfrm rot="5400000">
            <a:off x="7280614" y="5188533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 rot="5400000">
            <a:off x="6169247" y="3775166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 rot="5400000">
            <a:off x="8165697" y="5259780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 rot="5400000">
            <a:off x="6171655" y="4153325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 rot="5400000">
            <a:off x="5774556" y="4640290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 rot="5400000">
            <a:off x="6319343" y="5720970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 rot="5400000">
            <a:off x="5979931" y="5223746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 rot="5400000">
            <a:off x="6854896" y="5442821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 rot="5400000">
            <a:off x="7416511" y="3633927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 rot="5400000">
            <a:off x="8232862" y="4607180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 rot="5400000">
            <a:off x="7877181" y="4176128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 rot="5400000">
            <a:off x="7806827" y="5438089"/>
            <a:ext cx="210312" cy="213651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 rot="5400000">
            <a:off x="7555645" y="5858331"/>
            <a:ext cx="210312" cy="21365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6482708" y="3962685"/>
            <a:ext cx="1349248" cy="1217095"/>
            <a:chOff x="6425923" y="3962686"/>
            <a:chExt cx="1349248" cy="1217095"/>
          </a:xfrm>
        </p:grpSpPr>
        <p:cxnSp>
          <p:nvCxnSpPr>
            <p:cNvPr id="106" name="Straight Connector 105"/>
            <p:cNvCxnSpPr/>
            <p:nvPr/>
          </p:nvCxnSpPr>
          <p:spPr bwMode="auto">
            <a:xfrm flipV="1">
              <a:off x="7036594" y="4631532"/>
              <a:ext cx="245269" cy="1476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92" idx="0"/>
              <a:endCxn id="88" idx="4"/>
            </p:cNvCxnSpPr>
            <p:nvPr/>
          </p:nvCxnSpPr>
          <p:spPr bwMode="auto">
            <a:xfrm>
              <a:off x="7131655" y="4788123"/>
              <a:ext cx="429866" cy="1051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>
              <a:stCxn id="88" idx="3"/>
              <a:endCxn id="82" idx="7"/>
            </p:cNvCxnSpPr>
            <p:nvPr/>
          </p:nvCxnSpPr>
          <p:spPr bwMode="auto">
            <a:xfrm flipH="1" flipV="1">
              <a:off x="7110849" y="4142199"/>
              <a:ext cx="481960" cy="67672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>
              <a:stCxn id="82" idx="6"/>
              <a:endCxn id="92" idx="2"/>
            </p:cNvCxnSpPr>
            <p:nvPr/>
          </p:nvCxnSpPr>
          <p:spPr bwMode="auto">
            <a:xfrm flipH="1">
              <a:off x="7024829" y="4172998"/>
              <a:ext cx="10482" cy="50996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6538913" y="4788695"/>
              <a:ext cx="488156" cy="2905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6543675" y="4064794"/>
              <a:ext cx="488156" cy="100250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H="1" flipV="1">
              <a:off x="7036594" y="4074319"/>
              <a:ext cx="238125" cy="5572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 rot="5400000">
              <a:off x="6427593" y="496779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 rot="5400000">
              <a:off x="6930155" y="3961016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 rot="5400000">
              <a:off x="7173788" y="4523727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 rot="5400000">
              <a:off x="7563190" y="4786453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 rot="5400000">
              <a:off x="6919673" y="4681297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505521" y="4007693"/>
            <a:ext cx="1518071" cy="1086625"/>
            <a:chOff x="6567699" y="4042870"/>
            <a:chExt cx="1518071" cy="1086625"/>
          </a:xfrm>
        </p:grpSpPr>
        <p:sp>
          <p:nvSpPr>
            <p:cNvPr id="123" name="Oval 122"/>
            <p:cNvSpPr/>
            <p:nvPr/>
          </p:nvSpPr>
          <p:spPr bwMode="auto">
            <a:xfrm rot="5400000">
              <a:off x="6569369" y="4558426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 rot="5400000">
              <a:off x="6762428" y="4917513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 rot="5400000">
              <a:off x="6897542" y="4041200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 rot="5400000">
              <a:off x="7381928" y="4138909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 rot="5400000">
              <a:off x="7443924" y="4843629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 rot="5400000">
              <a:off x="7873789" y="4745447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 rot="5400000">
              <a:off x="7206742" y="449126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260459" y="521758"/>
            <a:ext cx="2823497" cy="2461412"/>
            <a:chOff x="5301609" y="3544358"/>
            <a:chExt cx="2823497" cy="2461412"/>
          </a:xfrm>
        </p:grpSpPr>
        <p:grpSp>
          <p:nvGrpSpPr>
            <p:cNvPr id="95" name="Group 94"/>
            <p:cNvGrpSpPr/>
            <p:nvPr/>
          </p:nvGrpSpPr>
          <p:grpSpPr>
            <a:xfrm>
              <a:off x="5301609" y="3544358"/>
              <a:ext cx="2823497" cy="2461412"/>
              <a:chOff x="5301609" y="3544358"/>
              <a:chExt cx="2823497" cy="2461412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5301609" y="3544358"/>
                <a:ext cx="2823497" cy="2461412"/>
                <a:chOff x="5619109" y="3362325"/>
                <a:chExt cx="2823497" cy="2461412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5619109" y="4860925"/>
                  <a:ext cx="1489716" cy="9628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7108825" y="3369993"/>
                  <a:ext cx="8340" cy="14909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5619109" y="3362325"/>
                  <a:ext cx="1499241" cy="24552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7103114" y="4313266"/>
                  <a:ext cx="1339492" cy="546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115444" y="3374428"/>
                  <a:ext cx="1320997" cy="938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V="1">
                  <a:off x="5636042" y="4119033"/>
                  <a:ext cx="1475958" cy="1696238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7112000" y="4114800"/>
                  <a:ext cx="1309439" cy="206932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6900336" y="3746500"/>
                  <a:ext cx="215897" cy="618069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cxnSpLocks noChangeAspect="1"/>
                </p:cNvCxnSpPr>
                <p:nvPr/>
              </p:nvCxnSpPr>
              <p:spPr>
                <a:xfrm>
                  <a:off x="6884235" y="4364567"/>
                  <a:ext cx="223530" cy="13123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cxnSpLocks noChangeAspect="1"/>
                </p:cNvCxnSpPr>
                <p:nvPr/>
              </p:nvCxnSpPr>
              <p:spPr>
                <a:xfrm flipH="1">
                  <a:off x="7113059" y="3386928"/>
                  <a:ext cx="2087" cy="372733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>
                  <a:cxnSpLocks noChangeAspect="1"/>
                </p:cNvCxnSpPr>
                <p:nvPr/>
              </p:nvCxnSpPr>
              <p:spPr>
                <a:xfrm flipH="1">
                  <a:off x="7108826" y="4483362"/>
                  <a:ext cx="2087" cy="372733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>
                  <a:cxnSpLocks noChangeAspect="1"/>
                </p:cNvCxnSpPr>
                <p:nvPr/>
              </p:nvCxnSpPr>
              <p:spPr>
                <a:xfrm flipH="1">
                  <a:off x="7107767" y="4149021"/>
                  <a:ext cx="224366" cy="355246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 flipV="1">
                  <a:off x="7120467" y="3767667"/>
                  <a:ext cx="207436" cy="385237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>
                  <a:cxnSpLocks noChangeAspect="1"/>
                </p:cNvCxnSpPr>
                <p:nvPr/>
              </p:nvCxnSpPr>
              <p:spPr>
                <a:xfrm>
                  <a:off x="7323667" y="4145573"/>
                  <a:ext cx="1114706" cy="17615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>
                  <a:cxnSpLocks noChangeAspect="1"/>
                </p:cNvCxnSpPr>
                <p:nvPr/>
              </p:nvCxnSpPr>
              <p:spPr>
                <a:xfrm flipV="1">
                  <a:off x="5627575" y="4373033"/>
                  <a:ext cx="1258628" cy="144647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Box 100"/>
              <p:cNvSpPr txBox="1"/>
              <p:nvPr/>
            </p:nvSpPr>
            <p:spPr>
              <a:xfrm>
                <a:off x="6448398" y="4724400"/>
                <a:ext cx="3985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1/5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 rot="523323">
                <a:off x="7078133" y="4140488"/>
                <a:ext cx="6893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median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 rot="1833722">
              <a:off x="6824619" y="4404688"/>
              <a:ext cx="63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8000"/>
                  </a:solidFill>
                </a:rPr>
                <a:t>offset</a:t>
              </a:r>
              <a:br>
                <a:rPr lang="en-US" sz="1200">
                  <a:solidFill>
                    <a:srgbClr val="008000"/>
                  </a:solidFill>
                </a:rPr>
              </a:br>
              <a:r>
                <a:rPr lang="en-US" sz="1200">
                  <a:solidFill>
                    <a:srgbClr val="008000"/>
                  </a:solidFill>
                </a:rPr>
                <a:t>median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612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Heuristic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143000"/>
            <a:ext cx="7772400" cy="4572000"/>
          </a:xfrm>
        </p:spPr>
        <p:txBody>
          <a:bodyPr/>
          <a:lstStyle/>
          <a:p>
            <a:r>
              <a:rPr lang="en-US" dirty="0"/>
              <a:t>Reduce frequency of mono-</a:t>
            </a:r>
            <a:r>
              <a:rPr lang="en-US" dirty="0" err="1"/>
              <a:t>tris</a:t>
            </a:r>
            <a:endParaRPr lang="en-US" dirty="0"/>
          </a:p>
          <a:p>
            <a:pPr lvl="1"/>
            <a:r>
              <a:rPr lang="en-US" dirty="0"/>
              <a:t>Two-color multiclass sampling with radii ratio 2.5</a:t>
            </a:r>
          </a:p>
          <a:p>
            <a:pPr lvl="1"/>
            <a:r>
              <a:rPr lang="en-US" dirty="0"/>
              <a:t>Color switching</a:t>
            </a:r>
          </a:p>
          <a:p>
            <a:r>
              <a:rPr lang="en-US" dirty="0"/>
              <a:t>Resolve mono-</a:t>
            </a:r>
            <a:r>
              <a:rPr lang="en-US" dirty="0" err="1"/>
              <a:t>tris</a:t>
            </a:r>
            <a:endParaRPr lang="en-US" dirty="0"/>
          </a:p>
          <a:p>
            <a:pPr lvl="1"/>
            <a:r>
              <a:rPr lang="en-US" dirty="0"/>
              <a:t>Delaunay </a:t>
            </a:r>
            <a:r>
              <a:rPr lang="en-US" dirty="0" err="1"/>
              <a:t>incircle</a:t>
            </a:r>
            <a:r>
              <a:rPr lang="en-US" dirty="0"/>
              <a:t> refinement</a:t>
            </a:r>
          </a:p>
          <a:p>
            <a:r>
              <a:rPr lang="en-US" dirty="0"/>
              <a:t>Avoid reflex quads</a:t>
            </a:r>
          </a:p>
          <a:p>
            <a:pPr lvl="1"/>
            <a:r>
              <a:rPr lang="en-US" dirty="0"/>
              <a:t>Local resampling</a:t>
            </a:r>
          </a:p>
          <a:p>
            <a:pPr lvl="1"/>
            <a:endParaRPr lang="en-US" dirty="0"/>
          </a:p>
          <a:p>
            <a:r>
              <a:rPr lang="en-US" sz="2000" dirty="0"/>
              <a:t>Traditional cleanup may also be applied post-process</a:t>
            </a:r>
          </a:p>
          <a:p>
            <a:pPr lvl="1"/>
            <a:r>
              <a:rPr lang="en-US" sz="1800" dirty="0"/>
              <a:t>we provide ok quality, convex-element starting point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645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3740"/>
            <a:ext cx="7772400" cy="1014412"/>
          </a:xfrm>
        </p:spPr>
        <p:txBody>
          <a:bodyPr/>
          <a:lstStyle/>
          <a:p>
            <a:r>
              <a:rPr lang="en-US" sz="2400" dirty="0" smtClean="0"/>
              <a:t>Outline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55072"/>
            <a:ext cx="7772400" cy="3531228"/>
          </a:xfrm>
        </p:spPr>
        <p:txBody>
          <a:bodyPr/>
          <a:lstStyle/>
          <a:p>
            <a:r>
              <a:rPr lang="en-US" sz="1400" dirty="0"/>
              <a:t>Algorithm on one page</a:t>
            </a:r>
          </a:p>
          <a:p>
            <a:r>
              <a:rPr lang="en-US" sz="1400" dirty="0"/>
              <a:t>Two-coloring idea</a:t>
            </a:r>
          </a:p>
          <a:p>
            <a:pPr lvl="1"/>
            <a:r>
              <a:rPr lang="en-US" sz="1200" dirty="0"/>
              <a:t>Contrast to Triangle Pairing</a:t>
            </a:r>
          </a:p>
          <a:p>
            <a:pPr lvl="1"/>
            <a:r>
              <a:rPr lang="en-US" sz="1200" dirty="0"/>
              <a:t>Even-sided polygons</a:t>
            </a:r>
          </a:p>
          <a:p>
            <a:pPr lvl="1"/>
            <a:r>
              <a:rPr lang="en-US" sz="1200" dirty="0"/>
              <a:t>Templates for provable quality (appendix on website)</a:t>
            </a:r>
          </a:p>
          <a:p>
            <a:pPr lvl="2"/>
            <a:r>
              <a:rPr lang="en-US" sz="1200" dirty="0"/>
              <a:t>Fixing by constrained incircle refinement</a:t>
            </a:r>
          </a:p>
          <a:p>
            <a:pPr lvl="3"/>
            <a:r>
              <a:rPr lang="en-US" sz="1050" dirty="0"/>
              <a:t>QTran</a:t>
            </a:r>
          </a:p>
          <a:p>
            <a:pPr lvl="2"/>
            <a:r>
              <a:rPr lang="en-US" sz="1200" dirty="0"/>
              <a:t>Constrained median refinement</a:t>
            </a:r>
          </a:p>
          <a:p>
            <a:r>
              <a:rPr lang="en-US" sz="1400" dirty="0" smtClean="0"/>
              <a:t>(Random Algorithm)</a:t>
            </a:r>
          </a:p>
          <a:p>
            <a:pPr lvl="1"/>
            <a:r>
              <a:rPr lang="en-US" sz="1200" dirty="0"/>
              <a:t>Well-spacedness properties, achieved by</a:t>
            </a:r>
          </a:p>
          <a:p>
            <a:pPr lvl="1"/>
            <a:r>
              <a:rPr lang="en-US" sz="1200" dirty="0"/>
              <a:t>Delaunay refinement triangulation as input</a:t>
            </a:r>
          </a:p>
          <a:p>
            <a:pPr lvl="1"/>
            <a:r>
              <a:rPr lang="en-US" sz="1200" dirty="0"/>
              <a:t>MPS (sphere packing) for provable quality triangulation</a:t>
            </a:r>
          </a:p>
          <a:p>
            <a:pPr lvl="2"/>
            <a:r>
              <a:rPr lang="en-US" sz="1000" dirty="0"/>
              <a:t>center director asks Mohamed, “can you do this for quad meshes?” no, but two years later...</a:t>
            </a:r>
          </a:p>
          <a:p>
            <a:pPr lvl="1"/>
            <a:r>
              <a:rPr lang="en-US" sz="1200" dirty="0"/>
              <a:t>Generating multi-class blue noise</a:t>
            </a:r>
          </a:p>
          <a:p>
            <a:pPr lvl="1"/>
            <a:r>
              <a:rPr lang="en-US" sz="1200" dirty="0"/>
              <a:t>Ideal spacing</a:t>
            </a:r>
          </a:p>
          <a:p>
            <a:pPr lvl="1"/>
            <a:r>
              <a:rPr lang="en-US" sz="1200" dirty="0" smtClean="0"/>
              <a:t>Heuristics for better quality</a:t>
            </a:r>
          </a:p>
          <a:p>
            <a:r>
              <a:rPr lang="en-US" sz="1400"/>
              <a:t>Example meshes</a:t>
            </a:r>
          </a:p>
          <a:p>
            <a:pPr lvl="1"/>
            <a:r>
              <a:rPr lang="en-US" sz="1200"/>
              <a:t>Dare to show raw output, before cleanup</a:t>
            </a:r>
          </a:p>
          <a:p>
            <a:r>
              <a:rPr lang="en-US" sz="1400" smtClean="0"/>
              <a:t>Advancing </a:t>
            </a:r>
            <a:r>
              <a:rPr lang="en-US" sz="1400" dirty="0"/>
              <a:t>Front Algorithm</a:t>
            </a:r>
          </a:p>
          <a:p>
            <a:pPr lvl="1"/>
            <a:r>
              <a:rPr lang="en-US" sz="1200" dirty="0"/>
              <a:t>Row, column, repeat. Reseed.</a:t>
            </a:r>
          </a:p>
          <a:p>
            <a:r>
              <a:rPr lang="en-US" sz="1400" smtClean="0"/>
              <a:t>Conclusions</a:t>
            </a:r>
            <a:endParaRPr lang="en-US" sz="1400" dirty="0"/>
          </a:p>
          <a:p>
            <a:pPr lvl="1"/>
            <a:r>
              <a:rPr lang="en-US" sz="1200" dirty="0"/>
              <a:t>Three centers: Circumcenter, Incenter, Centroid</a:t>
            </a:r>
          </a:p>
          <a:p>
            <a:pPr lvl="2"/>
            <a:r>
              <a:rPr lang="en-US" sz="1200" dirty="0"/>
              <a:t>orthocenter feeling left out</a:t>
            </a:r>
          </a:p>
          <a:p>
            <a:pPr lvl="1"/>
            <a:r>
              <a:rPr lang="en-US" sz="1200" dirty="0"/>
              <a:t>Some quad meshes are not two-colorable</a:t>
            </a:r>
          </a:p>
          <a:p>
            <a:pPr lvl="1"/>
            <a:r>
              <a:rPr lang="en-US" sz="1200" dirty="0"/>
              <a:t>Not for hex meshes</a:t>
            </a:r>
          </a:p>
        </p:txBody>
      </p:sp>
    </p:spTree>
    <p:extLst>
      <p:ext uri="{BB962C8B-B14F-4D97-AF65-F5344CB8AC3E}">
        <p14:creationId xmlns:p14="http://schemas.microsoft.com/office/powerpoint/2010/main" val="29621124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dirty="0"/>
              <a:t>Curved Surfaces</a:t>
            </a:r>
            <a:br>
              <a:rPr lang="en-US" dirty="0"/>
            </a:br>
            <a:r>
              <a:rPr lang="en-US" dirty="0"/>
              <a:t>Mesh Size may Vary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1209320"/>
            <a:ext cx="5684255" cy="5505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0" y="2203450"/>
            <a:ext cx="2022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slowly varying </a:t>
            </a:r>
          </a:p>
          <a:p>
            <a:r>
              <a:rPr lang="en-US"/>
              <a:t>sizing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950" y="59944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7800" y="1428750"/>
            <a:ext cx="97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coarse</a:t>
            </a:r>
          </a:p>
        </p:txBody>
      </p:sp>
    </p:spTree>
    <p:extLst>
      <p:ext uri="{BB962C8B-B14F-4D97-AF65-F5344CB8AC3E}">
        <p14:creationId xmlns:p14="http://schemas.microsoft.com/office/powerpoint/2010/main" val="1929497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80988"/>
            <a:ext cx="4965700" cy="1014412"/>
          </a:xfrm>
        </p:spPr>
        <p:txBody>
          <a:bodyPr/>
          <a:lstStyle/>
          <a:p>
            <a:r>
              <a:rPr lang="en-US" dirty="0"/>
              <a:t>Fourier </a:t>
            </a:r>
            <a:r>
              <a:rPr lang="en-US" dirty="0" smtClean="0"/>
              <a:t>Spectrum</a:t>
            </a:r>
            <a:endParaRPr lang="en-US" dirty="0"/>
          </a:p>
        </p:txBody>
      </p:sp>
      <p:pic>
        <p:nvPicPr>
          <p:cNvPr id="5" name="Picture 4" descr="unit_square_qu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868"/>
            <a:ext cx="5626100" cy="5614981"/>
          </a:xfrm>
          <a:prstGeom prst="rect">
            <a:avLst/>
          </a:prstGeom>
        </p:spPr>
      </p:pic>
      <p:pic>
        <p:nvPicPr>
          <p:cNvPr id="6" name="Picture 5" descr="Screen Shot 2014-10-02 at 6.20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1" y="1206500"/>
            <a:ext cx="5416550" cy="4060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4032250"/>
            <a:ext cx="1825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vertex-vertex</a:t>
            </a:r>
          </a:p>
          <a:p>
            <a:r>
              <a:rPr lang="en-US"/>
              <a:t>distances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095750"/>
            <a:ext cx="2364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Fourier transform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4543" y="0"/>
            <a:ext cx="35694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Some graphics applications</a:t>
            </a:r>
          </a:p>
          <a:p>
            <a:r>
              <a:rPr lang="en-US"/>
              <a:t>rely on random positions</a:t>
            </a:r>
          </a:p>
          <a:p>
            <a:r>
              <a:rPr lang="en-US"/>
              <a:t>to avoid artifacts</a:t>
            </a:r>
          </a:p>
        </p:txBody>
      </p:sp>
    </p:spTree>
    <p:extLst>
      <p:ext uri="{BB962C8B-B14F-4D97-AF65-F5344CB8AC3E}">
        <p14:creationId xmlns:p14="http://schemas.microsoft.com/office/powerpoint/2010/main" val="10288160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</a:t>
            </a:r>
            <a:endParaRPr lang="en-US" dirty="0"/>
          </a:p>
        </p:txBody>
      </p:sp>
      <p:pic>
        <p:nvPicPr>
          <p:cNvPr id="4" name="Picture 3" descr="Screen Shot 2014-06-11 at 2.07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7510" y="1222112"/>
            <a:ext cx="8295640" cy="5453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33500"/>
            <a:ext cx="144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reflected image</a:t>
            </a:r>
          </a:p>
          <a:p>
            <a:r>
              <a:rPr lang="en-US" sz="1200" dirty="0" smtClean="0"/>
              <a:t>produce </a:t>
            </a:r>
            <a:r>
              <a:rPr lang="en-US" sz="1200" dirty="0"/>
              <a:t>mesh above</a:t>
            </a:r>
            <a:br>
              <a:rPr lang="en-US" sz="1200" dirty="0"/>
            </a:br>
            <a:r>
              <a:rPr lang="en-US" sz="1200" dirty="0"/>
              <a:t>disks below </a:t>
            </a:r>
          </a:p>
        </p:txBody>
      </p:sp>
    </p:spTree>
    <p:extLst>
      <p:ext uri="{BB962C8B-B14F-4D97-AF65-F5344CB8AC3E}">
        <p14:creationId xmlns:p14="http://schemas.microsoft.com/office/powerpoint/2010/main" val="738018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</a:t>
            </a:r>
            <a:endParaRPr lang="en-US" dirty="0"/>
          </a:p>
        </p:txBody>
      </p:sp>
      <p:pic>
        <p:nvPicPr>
          <p:cNvPr id="3" name="Picture 2" descr="structu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188720"/>
            <a:ext cx="837590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33500"/>
            <a:ext cx="144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reflected image</a:t>
            </a:r>
          </a:p>
          <a:p>
            <a:r>
              <a:rPr lang="en-US" sz="1200" dirty="0" smtClean="0"/>
              <a:t>produce </a:t>
            </a:r>
            <a:r>
              <a:rPr lang="en-US" sz="1200" dirty="0"/>
              <a:t>mesh above</a:t>
            </a:r>
            <a:br>
              <a:rPr lang="en-US" sz="1200" dirty="0"/>
            </a:br>
            <a:r>
              <a:rPr lang="en-US" sz="1200" dirty="0"/>
              <a:t>disks below </a:t>
            </a:r>
          </a:p>
        </p:txBody>
      </p:sp>
    </p:spTree>
    <p:extLst>
      <p:ext uri="{BB962C8B-B14F-4D97-AF65-F5344CB8AC3E}">
        <p14:creationId xmlns:p14="http://schemas.microsoft.com/office/powerpoint/2010/main" val="11971577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Advancing Front for Structured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1342145"/>
          </a:xfrm>
        </p:spPr>
        <p:txBody>
          <a:bodyPr/>
          <a:lstStyle/>
          <a:p>
            <a:r>
              <a:rPr lang="en-US" smtClean="0"/>
              <a:t>Advance front</a:t>
            </a:r>
          </a:p>
          <a:p>
            <a:pPr lvl="1"/>
            <a:r>
              <a:rPr lang="en-US" smtClean="0"/>
              <a:t>columns, rows of disks set spacing and color</a:t>
            </a:r>
          </a:p>
          <a:p>
            <a:pPr lvl="1"/>
            <a:r>
              <a:rPr lang="en-US" smtClean="0"/>
              <a:t>fill front collision zones by random algorithm</a:t>
            </a:r>
            <a:endParaRPr lang="en-US"/>
          </a:p>
        </p:txBody>
      </p:sp>
      <p:pic>
        <p:nvPicPr>
          <p:cNvPr id="4" name="Picture 3" descr="alg_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280"/>
            <a:ext cx="9144000" cy="2292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429406">
            <a:off x="6127749" y="3644900"/>
            <a:ext cx="2347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domain boundary</a:t>
            </a:r>
          </a:p>
        </p:txBody>
      </p:sp>
    </p:spTree>
    <p:extLst>
      <p:ext uri="{BB962C8B-B14F-4D97-AF65-F5344CB8AC3E}">
        <p14:creationId xmlns:p14="http://schemas.microsoft.com/office/powerpoint/2010/main" val="33952881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g_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1961340"/>
            <a:ext cx="9410700" cy="2896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Advancing Front for Structured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mtClean="0"/>
              <a:t>Advancing Front for Structured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78100" y="1441450"/>
            <a:ext cx="3168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add </a:t>
            </a:r>
            <a:r>
              <a:rPr lang="en-US" sz="2000">
                <a:solidFill>
                  <a:schemeClr val="tx2"/>
                </a:solidFill>
              </a:rPr>
              <a:t>blue</a:t>
            </a:r>
            <a:r>
              <a:rPr lang="en-US" sz="2000"/>
              <a:t> disks</a:t>
            </a:r>
          </a:p>
          <a:p>
            <a:pPr algn="ctr"/>
            <a:r>
              <a:rPr lang="en-US" sz="2000"/>
              <a:t>centered at intersections of </a:t>
            </a:r>
            <a:br>
              <a:rPr lang="en-US" sz="2000"/>
            </a:br>
            <a:r>
              <a:rPr lang="en-US" sz="2000"/>
              <a:t>large </a:t>
            </a:r>
            <a:r>
              <a:rPr lang="en-US" sz="2000">
                <a:solidFill>
                  <a:srgbClr val="0000FF"/>
                </a:solidFill>
              </a:rPr>
              <a:t>blue</a:t>
            </a:r>
            <a:r>
              <a:rPr lang="en-US" sz="2000"/>
              <a:t> circles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250" y="479425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is the closest we can place blue disks </a:t>
            </a:r>
            <a:br>
              <a:rPr lang="en-US" sz="2000" dirty="0"/>
            </a:br>
            <a:r>
              <a:rPr lang="en-US" sz="2000" dirty="0"/>
              <a:t>and not violate the </a:t>
            </a:r>
            <a:r>
              <a:rPr lang="en-US" sz="2000" dirty="0">
                <a:solidFill>
                  <a:srgbClr val="0000FF"/>
                </a:solidFill>
              </a:rPr>
              <a:t>blue-blue </a:t>
            </a:r>
            <a:r>
              <a:rPr lang="en-US" sz="2000" dirty="0"/>
              <a:t>separation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2658" y="3921048"/>
            <a:ext cx="2048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no blue points allowed </a:t>
            </a:r>
          </a:p>
          <a:p>
            <a:r>
              <a:rPr lang="en-US" sz="1600" smtClean="0"/>
              <a:t>in blue shaded</a:t>
            </a:r>
            <a:endParaRPr lang="en-US" sz="1600"/>
          </a:p>
        </p:txBody>
      </p:sp>
      <p:grpSp>
        <p:nvGrpSpPr>
          <p:cNvPr id="12" name="Group 11"/>
          <p:cNvGrpSpPr/>
          <p:nvPr/>
        </p:nvGrpSpPr>
        <p:grpSpPr>
          <a:xfrm>
            <a:off x="6160440" y="2012950"/>
            <a:ext cx="1901952" cy="1901952"/>
            <a:chOff x="7031673" y="1600369"/>
            <a:chExt cx="1828800" cy="1828800"/>
          </a:xfrm>
        </p:grpSpPr>
        <p:sp>
          <p:nvSpPr>
            <p:cNvPr id="13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14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16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02250" y="1581150"/>
            <a:ext cx="1901952" cy="1901952"/>
            <a:chOff x="7031673" y="1600369"/>
            <a:chExt cx="1828800" cy="1828800"/>
          </a:xfrm>
        </p:grpSpPr>
        <p:sp>
          <p:nvSpPr>
            <p:cNvPr id="19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0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22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90440" y="2432050"/>
            <a:ext cx="1901952" cy="1901952"/>
            <a:chOff x="7031673" y="1600369"/>
            <a:chExt cx="1828800" cy="1828800"/>
          </a:xfrm>
        </p:grpSpPr>
        <p:sp>
          <p:nvSpPr>
            <p:cNvPr id="25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6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28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30" name="Straight Arrow Connector 29"/>
          <p:cNvCxnSpPr/>
          <p:nvPr/>
        </p:nvCxnSpPr>
        <p:spPr bwMode="auto">
          <a:xfrm>
            <a:off x="5156200" y="2114550"/>
            <a:ext cx="996950" cy="3746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054990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g_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9" y="1746250"/>
            <a:ext cx="9205359" cy="326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Advancing Front for Structured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03500" y="1435100"/>
            <a:ext cx="3168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add </a:t>
            </a:r>
            <a:r>
              <a:rPr lang="en-US" sz="2000">
                <a:solidFill>
                  <a:srgbClr val="FF0000"/>
                </a:solidFill>
              </a:rPr>
              <a:t>red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/>
              <a:t>disks</a:t>
            </a:r>
          </a:p>
          <a:p>
            <a:pPr algn="ctr"/>
            <a:r>
              <a:rPr lang="en-US" sz="2000"/>
              <a:t>centered at intersections of </a:t>
            </a:r>
            <a:br>
              <a:rPr lang="en-US" sz="2000"/>
            </a:br>
            <a:r>
              <a:rPr lang="en-US" sz="2000"/>
              <a:t>large </a:t>
            </a:r>
            <a:r>
              <a:rPr lang="en-US" sz="2000">
                <a:solidFill>
                  <a:srgbClr val="FF0000"/>
                </a:solidFill>
              </a:rPr>
              <a:t>red </a:t>
            </a:r>
            <a:r>
              <a:rPr lang="en-US" sz="2000"/>
              <a:t>circles</a:t>
            </a:r>
          </a:p>
        </p:txBody>
      </p:sp>
    </p:spTree>
    <p:extLst>
      <p:ext uri="{BB962C8B-B14F-4D97-AF65-F5344CB8AC3E}">
        <p14:creationId xmlns:p14="http://schemas.microsoft.com/office/powerpoint/2010/main" val="4226030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8800" y="1066800"/>
            <a:ext cx="83375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8300" y="1193800"/>
            <a:ext cx="5086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some gaps arise because </a:t>
            </a:r>
          </a:p>
          <a:p>
            <a:pPr algn="ctr"/>
            <a:r>
              <a:rPr lang="en-US" sz="2000"/>
              <a:t>some </a:t>
            </a:r>
            <a:r>
              <a:rPr lang="en-US" sz="2000">
                <a:solidFill>
                  <a:srgbClr val="FF0000"/>
                </a:solidFill>
              </a:rPr>
              <a:t>red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/>
              <a:t>and</a:t>
            </a:r>
            <a:r>
              <a:rPr lang="en-US" sz="2000">
                <a:solidFill>
                  <a:schemeClr val="tx2"/>
                </a:solidFill>
              </a:rPr>
              <a:t> blue </a:t>
            </a:r>
            <a:r>
              <a:rPr lang="en-US" sz="2000"/>
              <a:t>disks would</a:t>
            </a:r>
          </a:p>
          <a:p>
            <a:pPr algn="ctr"/>
            <a:r>
              <a:rPr lang="en-US" sz="2000"/>
              <a:t>violate the separation distances,</a:t>
            </a:r>
          </a:p>
          <a:p>
            <a:pPr algn="ctr"/>
            <a:r>
              <a:rPr lang="en-US" sz="2000"/>
              <a:t>don’t add those</a:t>
            </a:r>
          </a:p>
        </p:txBody>
      </p:sp>
      <p:pic>
        <p:nvPicPr>
          <p:cNvPr id="5" name="Picture 4" descr="alg_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1792940"/>
            <a:ext cx="9213850" cy="32475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85741" y="0"/>
            <a:ext cx="1828800" cy="1828800"/>
            <a:chOff x="7031673" y="1600369"/>
            <a:chExt cx="1828800" cy="1828800"/>
          </a:xfrm>
        </p:grpSpPr>
        <p:sp>
          <p:nvSpPr>
            <p:cNvPr id="23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4" name="Group 263"/>
            <p:cNvGrpSpPr>
              <a:grpSpLocks/>
            </p:cNvGrpSpPr>
            <p:nvPr/>
          </p:nvGrpSpPr>
          <p:grpSpPr bwMode="auto">
            <a:xfrm>
              <a:off x="7488873" y="2057569"/>
              <a:ext cx="914400" cy="914400"/>
              <a:chOff x="457200" y="457200"/>
              <a:chExt cx="914400" cy="914400"/>
            </a:xfrm>
          </p:grpSpPr>
          <p:sp>
            <p:nvSpPr>
              <p:cNvPr id="26" name="Flowchart: Connector 12"/>
              <p:cNvSpPr>
                <a:spLocks noChangeAspect="1"/>
              </p:cNvSpPr>
              <p:nvPr/>
            </p:nvSpPr>
            <p:spPr>
              <a:xfrm>
                <a:off x="45720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15200" y="0"/>
            <a:ext cx="1828800" cy="1828800"/>
            <a:chOff x="7040817" y="3876844"/>
            <a:chExt cx="1828800" cy="1828800"/>
          </a:xfrm>
        </p:grpSpPr>
        <p:sp>
          <p:nvSpPr>
            <p:cNvPr id="18" name="Flowchart: Connector 12"/>
            <p:cNvSpPr>
              <a:spLocks noChangeAspect="1"/>
            </p:cNvSpPr>
            <p:nvPr/>
          </p:nvSpPr>
          <p:spPr bwMode="auto">
            <a:xfrm>
              <a:off x="7040817" y="3876844"/>
              <a:ext cx="1828800" cy="1828800"/>
            </a:xfrm>
            <a:prstGeom prst="flowChartConnector">
              <a:avLst/>
            </a:prstGeom>
            <a:solidFill>
              <a:srgbClr val="FF0000">
                <a:alpha val="10001"/>
              </a:srgbClr>
            </a:solidFill>
            <a:ln w="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grpSp>
          <p:nvGrpSpPr>
            <p:cNvPr id="19" name="Group 43"/>
            <p:cNvGrpSpPr>
              <a:grpSpLocks/>
            </p:cNvGrpSpPr>
            <p:nvPr/>
          </p:nvGrpSpPr>
          <p:grpSpPr bwMode="auto">
            <a:xfrm>
              <a:off x="7498017" y="4334044"/>
              <a:ext cx="914400" cy="914400"/>
              <a:chOff x="457200" y="457200"/>
              <a:chExt cx="914400" cy="914400"/>
            </a:xfrm>
            <a:solidFill>
              <a:schemeClr val="tx2"/>
            </a:solidFill>
          </p:grpSpPr>
          <p:sp>
            <p:nvSpPr>
              <p:cNvPr id="21" name="Flowchart: Connector 12"/>
              <p:cNvSpPr>
                <a:spLocks noChangeAspect="1"/>
              </p:cNvSpPr>
              <p:nvPr/>
            </p:nvSpPr>
            <p:spPr bwMode="auto">
              <a:xfrm>
                <a:off x="457200" y="457200"/>
                <a:ext cx="914400" cy="914400"/>
              </a:xfrm>
              <a:prstGeom prst="flowChartConnector">
                <a:avLst/>
              </a:prstGeom>
              <a:grpFill/>
              <a:ln w="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2" name="Oval 65"/>
              <p:cNvSpPr>
                <a:spLocks noChangeArrowheads="1"/>
              </p:cNvSpPr>
              <p:nvPr/>
            </p:nvSpPr>
            <p:spPr bwMode="auto">
              <a:xfrm>
                <a:off x="904875" y="904875"/>
                <a:ext cx="19050" cy="19050"/>
              </a:xfrm>
              <a:prstGeom prst="ellipse">
                <a:avLst/>
              </a:prstGeom>
              <a:grpFill/>
              <a:ln w="2540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20" name="Oval 19"/>
            <p:cNvSpPr>
              <a:spLocks noChangeAspect="1" noChangeArrowheads="1"/>
            </p:cNvSpPr>
            <p:nvPr/>
          </p:nvSpPr>
          <p:spPr bwMode="auto">
            <a:xfrm>
              <a:off x="7928547" y="4764574"/>
              <a:ext cx="73152" cy="7315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73588" y="0"/>
            <a:ext cx="1256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no red points</a:t>
            </a:r>
            <a:endParaRPr lang="en-US" sz="160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>
            <a:off x="6356350" y="169277"/>
            <a:ext cx="317238" cy="4847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>
            <a:off x="7929661" y="169277"/>
            <a:ext cx="261839" cy="1355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989058" y="1349298"/>
            <a:ext cx="1347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no blue points</a:t>
            </a:r>
            <a:endParaRPr lang="en-US" sz="160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7336402" y="1079500"/>
            <a:ext cx="709048" cy="4390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5" idx="1"/>
          </p:cNvCxnSpPr>
          <p:nvPr/>
        </p:nvCxnSpPr>
        <p:spPr bwMode="auto">
          <a:xfrm flipH="1" flipV="1">
            <a:off x="5753100" y="1377950"/>
            <a:ext cx="235958" cy="1406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166608" y="2458376"/>
            <a:ext cx="119642" cy="5642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Oval 33"/>
          <p:cNvSpPr>
            <a:spLocks noChangeAspect="1" noChangeArrowheads="1"/>
          </p:cNvSpPr>
          <p:nvPr/>
        </p:nvSpPr>
        <p:spPr bwMode="auto">
          <a:xfrm>
            <a:off x="4291330" y="3072130"/>
            <a:ext cx="73152" cy="731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39750" y="4889500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some gaps arise </a:t>
            </a:r>
          </a:p>
          <a:p>
            <a:pPr algn="ctr"/>
            <a:r>
              <a:rPr lang="en-US" sz="2000" dirty="0"/>
              <a:t>from diverging fronts</a:t>
            </a:r>
          </a:p>
          <a:p>
            <a:pPr algn="ctr"/>
            <a:r>
              <a:rPr lang="en-US" sz="2000" dirty="0"/>
              <a:t>e.g. large blue circles didn’t intersect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3276600" y="4851400"/>
            <a:ext cx="7747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3" name="Group 52"/>
          <p:cNvGrpSpPr/>
          <p:nvPr/>
        </p:nvGrpSpPr>
        <p:grpSpPr>
          <a:xfrm>
            <a:off x="3334691" y="0"/>
            <a:ext cx="1828800" cy="1828800"/>
            <a:chOff x="7031673" y="1600369"/>
            <a:chExt cx="1828800" cy="1828800"/>
          </a:xfrm>
        </p:grpSpPr>
        <p:sp>
          <p:nvSpPr>
            <p:cNvPr id="54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55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57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92664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8800" y="1066800"/>
            <a:ext cx="83375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lg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1388664"/>
            <a:ext cx="9207501" cy="4459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26124">
            <a:off x="342900" y="1333500"/>
            <a:ext cx="508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pyramid-like termination</a:t>
            </a:r>
          </a:p>
        </p:txBody>
      </p:sp>
      <p:sp>
        <p:nvSpPr>
          <p:cNvPr id="36" name="TextBox 35"/>
          <p:cNvSpPr txBox="1"/>
          <p:nvPr/>
        </p:nvSpPr>
        <p:spPr>
          <a:xfrm rot="20407251">
            <a:off x="2889250" y="557313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typically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one </a:t>
            </a:r>
            <a:r>
              <a:rPr lang="en-US" sz="2000" dirty="0"/>
              <a:t>fewer disk per layer</a:t>
            </a:r>
          </a:p>
          <a:p>
            <a:pPr algn="ctr"/>
            <a:r>
              <a:rPr lang="en-US" sz="2000" dirty="0"/>
              <a:t>on each front</a:t>
            </a:r>
          </a:p>
        </p:txBody>
      </p:sp>
    </p:spTree>
    <p:extLst>
      <p:ext uri="{BB962C8B-B14F-4D97-AF65-F5344CB8AC3E}">
        <p14:creationId xmlns:p14="http://schemas.microsoft.com/office/powerpoint/2010/main" val="13329581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8800" y="1066800"/>
            <a:ext cx="83375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lg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933450"/>
            <a:ext cx="9384862" cy="5443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8300" y="1193800"/>
            <a:ext cx="508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horizontal advancement</a:t>
            </a:r>
          </a:p>
        </p:txBody>
      </p:sp>
      <p:sp>
        <p:nvSpPr>
          <p:cNvPr id="36" name="TextBox 35"/>
          <p:cNvSpPr txBox="1"/>
          <p:nvPr/>
        </p:nvSpPr>
        <p:spPr>
          <a:xfrm rot="921701">
            <a:off x="-273249" y="5454649"/>
            <a:ext cx="508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continue vertical advancement</a:t>
            </a:r>
          </a:p>
        </p:txBody>
      </p:sp>
    </p:spTree>
    <p:extLst>
      <p:ext uri="{BB962C8B-B14F-4D97-AF65-F5344CB8AC3E}">
        <p14:creationId xmlns:p14="http://schemas.microsoft.com/office/powerpoint/2010/main" val="3577760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roup 495"/>
          <p:cNvGrpSpPr>
            <a:grpSpLocks noChangeAspect="1"/>
          </p:cNvGrpSpPr>
          <p:nvPr/>
        </p:nvGrpSpPr>
        <p:grpSpPr>
          <a:xfrm>
            <a:off x="4784325" y="1527538"/>
            <a:ext cx="4226331" cy="4212862"/>
            <a:chOff x="5601968" y="1444988"/>
            <a:chExt cx="2983238" cy="2973730"/>
          </a:xfrm>
          <a:solidFill>
            <a:schemeClr val="tx1"/>
          </a:solidFill>
        </p:grpSpPr>
        <p:sp>
          <p:nvSpPr>
            <p:cNvPr id="497" name="Oval 496"/>
            <p:cNvSpPr/>
            <p:nvPr/>
          </p:nvSpPr>
          <p:spPr bwMode="auto">
            <a:xfrm rot="5400000">
              <a:off x="7407008" y="3262425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98" name="Oval 497"/>
            <p:cNvSpPr/>
            <p:nvPr/>
          </p:nvSpPr>
          <p:spPr bwMode="auto">
            <a:xfrm rot="5400000">
              <a:off x="6223415" y="2240301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99" name="Oval 498"/>
            <p:cNvSpPr/>
            <p:nvPr/>
          </p:nvSpPr>
          <p:spPr bwMode="auto">
            <a:xfrm rot="5400000">
              <a:off x="8358300" y="3478132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0" name="Oval 499"/>
            <p:cNvSpPr/>
            <p:nvPr/>
          </p:nvSpPr>
          <p:spPr bwMode="auto">
            <a:xfrm rot="5400000">
              <a:off x="7072057" y="1733132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1" name="Oval 500"/>
            <p:cNvSpPr/>
            <p:nvPr/>
          </p:nvSpPr>
          <p:spPr bwMode="auto">
            <a:xfrm rot="5400000">
              <a:off x="5611910" y="1456776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2" name="Oval 501"/>
            <p:cNvSpPr/>
            <p:nvPr/>
          </p:nvSpPr>
          <p:spPr bwMode="auto">
            <a:xfrm rot="5400000">
              <a:off x="6403605" y="3578177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3" name="Oval 502"/>
            <p:cNvSpPr/>
            <p:nvPr/>
          </p:nvSpPr>
          <p:spPr bwMode="auto">
            <a:xfrm rot="5400000">
              <a:off x="6106325" y="329763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4" name="Oval 503"/>
            <p:cNvSpPr/>
            <p:nvPr/>
          </p:nvSpPr>
          <p:spPr bwMode="auto">
            <a:xfrm rot="5400000">
              <a:off x="7103536" y="145501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5" name="Oval 504"/>
            <p:cNvSpPr/>
            <p:nvPr/>
          </p:nvSpPr>
          <p:spPr bwMode="auto">
            <a:xfrm rot="5400000">
              <a:off x="8365275" y="2927856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6" name="Oval 505"/>
            <p:cNvSpPr/>
            <p:nvPr/>
          </p:nvSpPr>
          <p:spPr bwMode="auto">
            <a:xfrm rot="5400000">
              <a:off x="7911778" y="4206736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7" name="Oval 506"/>
            <p:cNvSpPr/>
            <p:nvPr/>
          </p:nvSpPr>
          <p:spPr bwMode="auto">
            <a:xfrm rot="5400000">
              <a:off x="7933221" y="3511981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8" name="Oval 507"/>
            <p:cNvSpPr/>
            <p:nvPr/>
          </p:nvSpPr>
          <p:spPr bwMode="auto">
            <a:xfrm rot="5400000">
              <a:off x="7578947" y="3797755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9" name="Oval 508"/>
            <p:cNvSpPr/>
            <p:nvPr/>
          </p:nvSpPr>
          <p:spPr bwMode="auto">
            <a:xfrm rot="5400000">
              <a:off x="6639604" y="2639275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0" name="Oval 509"/>
            <p:cNvSpPr/>
            <p:nvPr/>
          </p:nvSpPr>
          <p:spPr bwMode="auto">
            <a:xfrm rot="5400000">
              <a:off x="6826644" y="2956229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1" name="Oval 510"/>
            <p:cNvSpPr/>
            <p:nvPr/>
          </p:nvSpPr>
          <p:spPr bwMode="auto">
            <a:xfrm rot="5400000">
              <a:off x="6961758" y="2079915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2" name="Oval 511"/>
            <p:cNvSpPr/>
            <p:nvPr/>
          </p:nvSpPr>
          <p:spPr bwMode="auto">
            <a:xfrm rot="5400000">
              <a:off x="7361881" y="2213739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3" name="Oval 512"/>
            <p:cNvSpPr/>
            <p:nvPr/>
          </p:nvSpPr>
          <p:spPr bwMode="auto">
            <a:xfrm rot="5400000">
              <a:off x="7508140" y="2882344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4" name="Oval 513"/>
            <p:cNvSpPr/>
            <p:nvPr/>
          </p:nvSpPr>
          <p:spPr bwMode="auto">
            <a:xfrm rot="5400000">
              <a:off x="7938005" y="2784162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5" name="Oval 514"/>
            <p:cNvSpPr/>
            <p:nvPr/>
          </p:nvSpPr>
          <p:spPr bwMode="auto">
            <a:xfrm rot="5400000">
              <a:off x="7270958" y="2529983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6" name="Oval 515"/>
            <p:cNvSpPr/>
            <p:nvPr/>
          </p:nvSpPr>
          <p:spPr bwMode="auto">
            <a:xfrm rot="5400000">
              <a:off x="6110988" y="3829700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7" name="Oval 516"/>
            <p:cNvSpPr/>
            <p:nvPr/>
          </p:nvSpPr>
          <p:spPr bwMode="auto">
            <a:xfrm rot="5400000">
              <a:off x="8367205" y="418776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8" name="Oval 517"/>
            <p:cNvSpPr/>
            <p:nvPr/>
          </p:nvSpPr>
          <p:spPr bwMode="auto">
            <a:xfrm rot="5400000">
              <a:off x="8366251" y="1463659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9" name="Oval 518"/>
            <p:cNvSpPr/>
            <p:nvPr/>
          </p:nvSpPr>
          <p:spPr bwMode="auto">
            <a:xfrm rot="5400000">
              <a:off x="8372270" y="2384580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0" name="Oval 519"/>
            <p:cNvSpPr/>
            <p:nvPr/>
          </p:nvSpPr>
          <p:spPr bwMode="auto">
            <a:xfrm rot="5400000">
              <a:off x="8373225" y="1954687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1" name="Oval 520"/>
            <p:cNvSpPr/>
            <p:nvPr/>
          </p:nvSpPr>
          <p:spPr bwMode="auto">
            <a:xfrm rot="5400000">
              <a:off x="5603638" y="248088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2" name="Oval 521"/>
            <p:cNvSpPr/>
            <p:nvPr/>
          </p:nvSpPr>
          <p:spPr bwMode="auto">
            <a:xfrm rot="5400000">
              <a:off x="5610613" y="1930612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3" name="Oval 522"/>
            <p:cNvSpPr/>
            <p:nvPr/>
          </p:nvSpPr>
          <p:spPr bwMode="auto">
            <a:xfrm rot="5400000">
              <a:off x="5612543" y="3190524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4" name="Oval 523"/>
            <p:cNvSpPr/>
            <p:nvPr/>
          </p:nvSpPr>
          <p:spPr bwMode="auto">
            <a:xfrm rot="5400000">
              <a:off x="6135223" y="1880904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5" name="Oval 524"/>
            <p:cNvSpPr/>
            <p:nvPr/>
          </p:nvSpPr>
          <p:spPr bwMode="auto">
            <a:xfrm rot="5400000">
              <a:off x="6232476" y="146304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6" name="Oval 525"/>
            <p:cNvSpPr/>
            <p:nvPr/>
          </p:nvSpPr>
          <p:spPr bwMode="auto">
            <a:xfrm>
              <a:off x="6610702" y="4192232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7" name="Oval 526"/>
            <p:cNvSpPr/>
            <p:nvPr/>
          </p:nvSpPr>
          <p:spPr bwMode="auto">
            <a:xfrm>
              <a:off x="7719111" y="1444988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8" name="Oval 527"/>
            <p:cNvSpPr/>
            <p:nvPr/>
          </p:nvSpPr>
          <p:spPr bwMode="auto">
            <a:xfrm>
              <a:off x="7215465" y="4203653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9" name="Oval 528"/>
            <p:cNvSpPr/>
            <p:nvPr/>
          </p:nvSpPr>
          <p:spPr bwMode="auto">
            <a:xfrm>
              <a:off x="5625558" y="3688551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0" name="Oval 529"/>
            <p:cNvSpPr/>
            <p:nvPr/>
          </p:nvSpPr>
          <p:spPr bwMode="auto">
            <a:xfrm>
              <a:off x="7889566" y="2301620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1" name="Oval 530"/>
            <p:cNvSpPr/>
            <p:nvPr/>
          </p:nvSpPr>
          <p:spPr bwMode="auto">
            <a:xfrm rot="5400000">
              <a:off x="5620736" y="4202425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2" name="Oval 531"/>
            <p:cNvSpPr/>
            <p:nvPr/>
          </p:nvSpPr>
          <p:spPr bwMode="auto">
            <a:xfrm rot="5400000">
              <a:off x="6345349" y="2881884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3" name="Oval 532"/>
            <p:cNvSpPr/>
            <p:nvPr/>
          </p:nvSpPr>
          <p:spPr bwMode="auto">
            <a:xfrm rot="5400000">
              <a:off x="7758737" y="1824589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4" name="Oval 533"/>
            <p:cNvSpPr/>
            <p:nvPr/>
          </p:nvSpPr>
          <p:spPr bwMode="auto">
            <a:xfrm rot="5400000">
              <a:off x="7023739" y="3595400"/>
              <a:ext cx="210312" cy="213651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77" name="Straight Connector 76"/>
          <p:cNvCxnSpPr>
            <a:cxnSpLocks noChangeAspect="1"/>
          </p:cNvCxnSpPr>
          <p:nvPr/>
        </p:nvCxnSpPr>
        <p:spPr bwMode="auto">
          <a:xfrm flipV="1">
            <a:off x="5991552" y="3368838"/>
            <a:ext cx="414972" cy="3360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cxnSpLocks noChangeAspect="1"/>
          </p:cNvCxnSpPr>
          <p:nvPr/>
        </p:nvCxnSpPr>
        <p:spPr bwMode="auto">
          <a:xfrm flipH="1" flipV="1">
            <a:off x="6415051" y="3377365"/>
            <a:ext cx="249793" cy="4551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cxnSpLocks noChangeAspect="1"/>
          </p:cNvCxnSpPr>
          <p:nvPr/>
        </p:nvCxnSpPr>
        <p:spPr bwMode="auto">
          <a:xfrm flipH="1" flipV="1">
            <a:off x="6645272" y="3829307"/>
            <a:ext cx="296620" cy="919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cxnSpLocks noChangeAspect="1"/>
          </p:cNvCxnSpPr>
          <p:nvPr/>
        </p:nvCxnSpPr>
        <p:spPr bwMode="auto">
          <a:xfrm flipV="1">
            <a:off x="6359827" y="4744805"/>
            <a:ext cx="575707" cy="8349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cxnSpLocks noChangeAspect="1"/>
          </p:cNvCxnSpPr>
          <p:nvPr/>
        </p:nvCxnSpPr>
        <p:spPr bwMode="auto">
          <a:xfrm>
            <a:off x="6071955" y="4704110"/>
            <a:ext cx="875573" cy="466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286"/>
            <a:ext cx="7772400" cy="1205114"/>
          </a:xfrm>
        </p:spPr>
        <p:txBody>
          <a:bodyPr/>
          <a:lstStyle/>
          <a:p>
            <a:r>
              <a:rPr lang="en-US"/>
              <a:t>Convert tri mesh to quads</a:t>
            </a:r>
            <a:br>
              <a:rPr lang="en-US"/>
            </a:br>
            <a:r>
              <a:rPr lang="en-US"/>
              <a:t>One-slide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790722" cy="4572000"/>
          </a:xfrm>
        </p:spPr>
        <p:txBody>
          <a:bodyPr/>
          <a:lstStyle/>
          <a:p>
            <a:r>
              <a:rPr lang="en-US" sz="1800" dirty="0"/>
              <a:t>Generate (or given) well-spaced points</a:t>
            </a:r>
          </a:p>
          <a:p>
            <a:r>
              <a:rPr lang="en-US" sz="1800" dirty="0"/>
              <a:t>Delaunay triangulate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Color points red or blue</a:t>
            </a:r>
          </a:p>
          <a:p>
            <a:pPr lvl="1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intersperse colors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Discard red-red and blue-blue edges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Quads mostly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good quality, some large angles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6, 8, 10 sided polygons sometimes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constrained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incircle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refinement</a:t>
            </a:r>
          </a:p>
          <a:p>
            <a:pPr lvl="1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median template for reflex quads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All quads with provable quality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Coloring and position heuristics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improve quality in practice</a:t>
            </a:r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952965" y="1695493"/>
            <a:ext cx="3910074" cy="3897523"/>
            <a:chOff x="5654800" y="2809494"/>
            <a:chExt cx="2760002" cy="2751142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5657634" y="2810915"/>
              <a:ext cx="27432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671602" y="5557542"/>
              <a:ext cx="27432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16200000">
              <a:off x="4283200" y="4181094"/>
              <a:ext cx="27432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16200000">
              <a:off x="7029685" y="4189036"/>
              <a:ext cx="27432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8" name="Straight Connector 67"/>
          <p:cNvCxnSpPr>
            <a:cxnSpLocks noChangeAspect="1"/>
            <a:stCxn id="53" idx="0"/>
            <a:endCxn id="55" idx="4"/>
          </p:cNvCxnSpPr>
          <p:nvPr/>
        </p:nvCxnSpPr>
        <p:spPr bwMode="auto">
          <a:xfrm flipV="1">
            <a:off x="5096886" y="2296437"/>
            <a:ext cx="440533" cy="7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cxnSpLocks noChangeAspect="1"/>
          </p:cNvCxnSpPr>
          <p:nvPr/>
        </p:nvCxnSpPr>
        <p:spPr bwMode="auto">
          <a:xfrm>
            <a:off x="5690279" y="2294411"/>
            <a:ext cx="153482" cy="5116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cxnSpLocks noChangeAspect="1"/>
          </p:cNvCxnSpPr>
          <p:nvPr/>
        </p:nvCxnSpPr>
        <p:spPr bwMode="auto">
          <a:xfrm flipV="1">
            <a:off x="4948877" y="2806042"/>
            <a:ext cx="869304" cy="3422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cxnSpLocks noChangeAspect="1"/>
          </p:cNvCxnSpPr>
          <p:nvPr/>
        </p:nvCxnSpPr>
        <p:spPr bwMode="auto">
          <a:xfrm flipH="1" flipV="1">
            <a:off x="5852287" y="2857205"/>
            <a:ext cx="142001" cy="858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cxnSpLocks noChangeAspect="1"/>
          </p:cNvCxnSpPr>
          <p:nvPr/>
        </p:nvCxnSpPr>
        <p:spPr bwMode="auto">
          <a:xfrm flipH="1">
            <a:off x="5674004" y="1699447"/>
            <a:ext cx="158058" cy="605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cxnSpLocks noChangeAspect="1"/>
          </p:cNvCxnSpPr>
          <p:nvPr/>
        </p:nvCxnSpPr>
        <p:spPr bwMode="auto">
          <a:xfrm flipV="1">
            <a:off x="5630055" y="3701398"/>
            <a:ext cx="358660" cy="5969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cxnSpLocks noChangeAspect="1"/>
          </p:cNvCxnSpPr>
          <p:nvPr/>
        </p:nvCxnSpPr>
        <p:spPr bwMode="auto">
          <a:xfrm flipV="1">
            <a:off x="6393479" y="2569061"/>
            <a:ext cx="464125" cy="806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cxnSpLocks noChangeAspect="1"/>
          </p:cNvCxnSpPr>
          <p:nvPr/>
        </p:nvCxnSpPr>
        <p:spPr bwMode="auto">
          <a:xfrm flipH="1" flipV="1">
            <a:off x="4962449" y="3156799"/>
            <a:ext cx="676670" cy="11244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cxnSpLocks noChangeAspect="1"/>
          </p:cNvCxnSpPr>
          <p:nvPr/>
        </p:nvCxnSpPr>
        <p:spPr bwMode="auto">
          <a:xfrm flipV="1">
            <a:off x="5640999" y="4673499"/>
            <a:ext cx="415930" cy="4117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cxnSpLocks noChangeAspect="1"/>
          </p:cNvCxnSpPr>
          <p:nvPr/>
        </p:nvCxnSpPr>
        <p:spPr bwMode="auto">
          <a:xfrm flipV="1">
            <a:off x="4970121" y="4289775"/>
            <a:ext cx="668998" cy="5935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cxnSpLocks noChangeAspect="1"/>
          </p:cNvCxnSpPr>
          <p:nvPr/>
        </p:nvCxnSpPr>
        <p:spPr bwMode="auto">
          <a:xfrm flipH="1" flipV="1">
            <a:off x="4976130" y="4880166"/>
            <a:ext cx="662989" cy="2026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cxnSpLocks noChangeAspect="1"/>
          </p:cNvCxnSpPr>
          <p:nvPr/>
        </p:nvCxnSpPr>
        <p:spPr bwMode="auto">
          <a:xfrm flipH="1" flipV="1">
            <a:off x="5639119" y="5074278"/>
            <a:ext cx="714750" cy="5277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cxnSpLocks noChangeAspect="1"/>
          </p:cNvCxnSpPr>
          <p:nvPr/>
        </p:nvCxnSpPr>
        <p:spPr bwMode="auto">
          <a:xfrm flipH="1" flipV="1">
            <a:off x="5622065" y="4289775"/>
            <a:ext cx="427576" cy="4195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cxnSpLocks/>
          </p:cNvCxnSpPr>
          <p:nvPr/>
        </p:nvCxnSpPr>
        <p:spPr bwMode="auto">
          <a:xfrm flipH="1">
            <a:off x="7193420" y="5048250"/>
            <a:ext cx="547230" cy="5061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>
            <a:cxnSpLocks noChangeAspect="1"/>
          </p:cNvCxnSpPr>
          <p:nvPr/>
        </p:nvCxnSpPr>
        <p:spPr bwMode="auto">
          <a:xfrm flipV="1">
            <a:off x="7295411" y="2759688"/>
            <a:ext cx="125906" cy="4870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cxnSpLocks noChangeAspect="1"/>
          </p:cNvCxnSpPr>
          <p:nvPr/>
        </p:nvCxnSpPr>
        <p:spPr bwMode="auto">
          <a:xfrm flipH="1" flipV="1">
            <a:off x="6863565" y="2579770"/>
            <a:ext cx="551792" cy="19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>
            <a:cxnSpLocks/>
          </p:cNvCxnSpPr>
          <p:nvPr/>
        </p:nvCxnSpPr>
        <p:spPr bwMode="auto">
          <a:xfrm flipV="1">
            <a:off x="7759700" y="4606868"/>
            <a:ext cx="489249" cy="403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cxnSpLocks noChangeAspect="1"/>
          </p:cNvCxnSpPr>
          <p:nvPr/>
        </p:nvCxnSpPr>
        <p:spPr bwMode="auto">
          <a:xfrm flipH="1">
            <a:off x="5850018" y="2557066"/>
            <a:ext cx="1025579" cy="238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cxnSpLocks noChangeAspect="1"/>
          </p:cNvCxnSpPr>
          <p:nvPr/>
        </p:nvCxnSpPr>
        <p:spPr bwMode="auto">
          <a:xfrm flipH="1" flipV="1">
            <a:off x="7289376" y="3221483"/>
            <a:ext cx="329891" cy="5170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cxnSpLocks noChangeAspect="1"/>
          </p:cNvCxnSpPr>
          <p:nvPr/>
        </p:nvCxnSpPr>
        <p:spPr bwMode="auto">
          <a:xfrm flipH="1">
            <a:off x="6671651" y="3762530"/>
            <a:ext cx="941617" cy="526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>
            <a:cxnSpLocks noChangeAspect="1"/>
          </p:cNvCxnSpPr>
          <p:nvPr/>
        </p:nvCxnSpPr>
        <p:spPr bwMode="auto">
          <a:xfrm flipH="1" flipV="1">
            <a:off x="7511278" y="4235034"/>
            <a:ext cx="749702" cy="373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cxnSpLocks noChangeAspect="1"/>
          </p:cNvCxnSpPr>
          <p:nvPr/>
        </p:nvCxnSpPr>
        <p:spPr bwMode="auto">
          <a:xfrm flipV="1">
            <a:off x="7499320" y="3737253"/>
            <a:ext cx="125907" cy="559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cxnSpLocks noChangeAspect="1"/>
          </p:cNvCxnSpPr>
          <p:nvPr/>
        </p:nvCxnSpPr>
        <p:spPr bwMode="auto">
          <a:xfrm flipH="1">
            <a:off x="8248950" y="4578166"/>
            <a:ext cx="593773" cy="227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cxnSpLocks noChangeAspect="1"/>
          </p:cNvCxnSpPr>
          <p:nvPr/>
        </p:nvCxnSpPr>
        <p:spPr bwMode="auto">
          <a:xfrm flipH="1">
            <a:off x="8182979" y="4620149"/>
            <a:ext cx="84000" cy="9462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cxnSpLocks noChangeAspect="1"/>
          </p:cNvCxnSpPr>
          <p:nvPr/>
        </p:nvCxnSpPr>
        <p:spPr bwMode="auto">
          <a:xfrm flipH="1">
            <a:off x="6935534" y="4290294"/>
            <a:ext cx="545794" cy="4425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cxnSpLocks/>
          </p:cNvCxnSpPr>
          <p:nvPr/>
        </p:nvCxnSpPr>
        <p:spPr bwMode="auto">
          <a:xfrm flipH="1" flipV="1">
            <a:off x="6941532" y="4720816"/>
            <a:ext cx="786418" cy="3083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cxnSpLocks noChangeAspect="1"/>
          </p:cNvCxnSpPr>
          <p:nvPr/>
        </p:nvCxnSpPr>
        <p:spPr bwMode="auto">
          <a:xfrm flipH="1" flipV="1">
            <a:off x="8248949" y="3581323"/>
            <a:ext cx="12032" cy="10328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cxnSpLocks noChangeAspect="1"/>
          </p:cNvCxnSpPr>
          <p:nvPr/>
        </p:nvCxnSpPr>
        <p:spPr bwMode="auto">
          <a:xfrm flipH="1">
            <a:off x="7631225" y="3588606"/>
            <a:ext cx="641750" cy="1606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cxnSpLocks noChangeAspect="1"/>
          </p:cNvCxnSpPr>
          <p:nvPr/>
        </p:nvCxnSpPr>
        <p:spPr bwMode="auto">
          <a:xfrm flipH="1" flipV="1">
            <a:off x="8248950" y="3575326"/>
            <a:ext cx="605766" cy="22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cxnSpLocks noChangeAspect="1"/>
          </p:cNvCxnSpPr>
          <p:nvPr/>
        </p:nvCxnSpPr>
        <p:spPr bwMode="auto">
          <a:xfrm flipH="1" flipV="1">
            <a:off x="8182979" y="2903626"/>
            <a:ext cx="671738" cy="1332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cxnSpLocks noChangeAspect="1"/>
          </p:cNvCxnSpPr>
          <p:nvPr/>
        </p:nvCxnSpPr>
        <p:spPr bwMode="auto">
          <a:xfrm flipH="1">
            <a:off x="6401771" y="3216773"/>
            <a:ext cx="887641" cy="1426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cxnSpLocks noChangeAspect="1"/>
          </p:cNvCxnSpPr>
          <p:nvPr/>
        </p:nvCxnSpPr>
        <p:spPr bwMode="auto">
          <a:xfrm flipH="1" flipV="1">
            <a:off x="8195012" y="2910910"/>
            <a:ext cx="53975" cy="6597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cxnSpLocks noChangeAspect="1"/>
          </p:cNvCxnSpPr>
          <p:nvPr/>
        </p:nvCxnSpPr>
        <p:spPr bwMode="auto">
          <a:xfrm flipH="1">
            <a:off x="7283381" y="2898914"/>
            <a:ext cx="893638" cy="316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>
            <a:cxnSpLocks noChangeAspect="1"/>
          </p:cNvCxnSpPr>
          <p:nvPr/>
        </p:nvCxnSpPr>
        <p:spPr bwMode="auto">
          <a:xfrm>
            <a:off x="7949120" y="1675458"/>
            <a:ext cx="65936" cy="5384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cxnSpLocks noChangeAspect="1"/>
          </p:cNvCxnSpPr>
          <p:nvPr/>
        </p:nvCxnSpPr>
        <p:spPr bwMode="auto">
          <a:xfrm flipH="1">
            <a:off x="7397329" y="2203223"/>
            <a:ext cx="623758" cy="568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>
            <a:cxnSpLocks noChangeAspect="1"/>
          </p:cNvCxnSpPr>
          <p:nvPr/>
        </p:nvCxnSpPr>
        <p:spPr bwMode="auto">
          <a:xfrm flipH="1">
            <a:off x="6857571" y="2101269"/>
            <a:ext cx="155965" cy="4725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cxnSpLocks noChangeAspect="1"/>
          </p:cNvCxnSpPr>
          <p:nvPr/>
        </p:nvCxnSpPr>
        <p:spPr bwMode="auto">
          <a:xfrm flipH="1">
            <a:off x="6989512" y="1711442"/>
            <a:ext cx="83997" cy="4005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>
            <a:cxnSpLocks noChangeAspect="1"/>
          </p:cNvCxnSpPr>
          <p:nvPr/>
        </p:nvCxnSpPr>
        <p:spPr bwMode="auto">
          <a:xfrm flipH="1" flipV="1">
            <a:off x="7001505" y="2117976"/>
            <a:ext cx="995593" cy="85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4" name="Group 493"/>
          <p:cNvGrpSpPr/>
          <p:nvPr/>
        </p:nvGrpSpPr>
        <p:grpSpPr>
          <a:xfrm>
            <a:off x="4952748" y="1704160"/>
            <a:ext cx="3901968" cy="3863566"/>
            <a:chOff x="4952748" y="1704160"/>
            <a:chExt cx="3901968" cy="3863566"/>
          </a:xfrm>
        </p:grpSpPr>
        <p:cxnSp>
          <p:nvCxnSpPr>
            <p:cNvPr id="74" name="Straight Connector 73"/>
            <p:cNvCxnSpPr>
              <a:cxnSpLocks noChangeAspect="1"/>
            </p:cNvCxnSpPr>
            <p:nvPr/>
          </p:nvCxnSpPr>
          <p:spPr bwMode="auto">
            <a:xfrm flipH="1" flipV="1">
              <a:off x="4957280" y="2381356"/>
              <a:ext cx="903534" cy="4417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 bwMode="auto">
            <a:xfrm>
              <a:off x="5843862" y="2840947"/>
              <a:ext cx="571189" cy="52789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 bwMode="auto">
            <a:xfrm flipH="1" flipV="1">
              <a:off x="4953926" y="4150261"/>
              <a:ext cx="676666" cy="1309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>
              <a:cxnSpLocks noChangeAspect="1"/>
            </p:cNvCxnSpPr>
            <p:nvPr/>
          </p:nvCxnSpPr>
          <p:spPr bwMode="auto">
            <a:xfrm flipH="1" flipV="1">
              <a:off x="5622065" y="4281247"/>
              <a:ext cx="15878" cy="79240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>
              <a:cxnSpLocks noChangeAspect="1"/>
            </p:cNvCxnSpPr>
            <p:nvPr/>
          </p:nvCxnSpPr>
          <p:spPr bwMode="auto">
            <a:xfrm flipV="1">
              <a:off x="4952748" y="5074278"/>
              <a:ext cx="703423" cy="49087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>
              <a:cxnSpLocks noChangeAspect="1"/>
            </p:cNvCxnSpPr>
            <p:nvPr/>
          </p:nvCxnSpPr>
          <p:spPr bwMode="auto">
            <a:xfrm flipH="1" flipV="1">
              <a:off x="6941531" y="4744806"/>
              <a:ext cx="263920" cy="82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 bwMode="auto">
            <a:xfrm flipH="1" flipV="1">
              <a:off x="8260944" y="4594872"/>
              <a:ext cx="557789" cy="9548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cxnSpLocks noChangeAspect="1"/>
            </p:cNvCxnSpPr>
            <p:nvPr/>
          </p:nvCxnSpPr>
          <p:spPr bwMode="auto">
            <a:xfrm flipH="1" flipV="1">
              <a:off x="7415321" y="2765686"/>
              <a:ext cx="773691" cy="1332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>
              <a:cxnSpLocks noChangeAspect="1"/>
            </p:cNvCxnSpPr>
            <p:nvPr/>
          </p:nvCxnSpPr>
          <p:spPr bwMode="auto">
            <a:xfrm flipH="1">
              <a:off x="7601240" y="2910909"/>
              <a:ext cx="587773" cy="8503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>
              <a:cxnSpLocks noChangeAspect="1"/>
            </p:cNvCxnSpPr>
            <p:nvPr/>
          </p:nvCxnSpPr>
          <p:spPr bwMode="auto">
            <a:xfrm flipH="1">
              <a:off x="8188977" y="2395138"/>
              <a:ext cx="665739" cy="514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/>
            <p:cNvCxnSpPr>
              <a:cxnSpLocks noChangeAspect="1"/>
            </p:cNvCxnSpPr>
            <p:nvPr/>
          </p:nvCxnSpPr>
          <p:spPr bwMode="auto">
            <a:xfrm flipH="1" flipV="1">
              <a:off x="7625228" y="3761246"/>
              <a:ext cx="629755" cy="8289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/>
            <p:cNvCxnSpPr>
              <a:cxnSpLocks noChangeAspect="1"/>
            </p:cNvCxnSpPr>
            <p:nvPr/>
          </p:nvCxnSpPr>
          <p:spPr bwMode="auto">
            <a:xfrm>
              <a:off x="7001541" y="2125258"/>
              <a:ext cx="407819" cy="62372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" name="Straight Connector 234"/>
            <p:cNvCxnSpPr>
              <a:cxnSpLocks noChangeAspect="1"/>
            </p:cNvCxnSpPr>
            <p:nvPr/>
          </p:nvCxnSpPr>
          <p:spPr bwMode="auto">
            <a:xfrm flipH="1" flipV="1">
              <a:off x="5820032" y="1704160"/>
              <a:ext cx="1157520" cy="4031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6" name="Straight Connector 235"/>
          <p:cNvCxnSpPr>
            <a:cxnSpLocks noChangeAspect="1"/>
          </p:cNvCxnSpPr>
          <p:nvPr/>
        </p:nvCxnSpPr>
        <p:spPr bwMode="auto">
          <a:xfrm flipV="1">
            <a:off x="5688125" y="2117976"/>
            <a:ext cx="1307383" cy="1692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cxnSpLocks noChangeAspect="1"/>
          </p:cNvCxnSpPr>
          <p:nvPr/>
        </p:nvCxnSpPr>
        <p:spPr bwMode="auto">
          <a:xfrm>
            <a:off x="8033083" y="2215218"/>
            <a:ext cx="137904" cy="6884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5" name="Group 494"/>
          <p:cNvGrpSpPr/>
          <p:nvPr/>
        </p:nvGrpSpPr>
        <p:grpSpPr>
          <a:xfrm>
            <a:off x="4950453" y="1699447"/>
            <a:ext cx="3916259" cy="3886271"/>
            <a:chOff x="4950453" y="1699447"/>
            <a:chExt cx="3916259" cy="3886271"/>
          </a:xfrm>
        </p:grpSpPr>
        <p:cxnSp>
          <p:nvCxnSpPr>
            <p:cNvPr id="67" name="Straight Connector 66"/>
            <p:cNvCxnSpPr>
              <a:cxnSpLocks noChangeAspect="1"/>
              <a:stCxn id="9" idx="7"/>
              <a:endCxn id="55" idx="3"/>
            </p:cNvCxnSpPr>
            <p:nvPr/>
          </p:nvCxnSpPr>
          <p:spPr bwMode="auto">
            <a:xfrm>
              <a:off x="5054398" y="1800919"/>
              <a:ext cx="527347" cy="3901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 bwMode="auto">
            <a:xfrm>
              <a:off x="5674130" y="2295509"/>
              <a:ext cx="1183475" cy="26755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cxnSpLocks noChangeAspect="1"/>
            </p:cNvCxnSpPr>
            <p:nvPr/>
          </p:nvCxnSpPr>
          <p:spPr bwMode="auto">
            <a:xfrm>
              <a:off x="5985442" y="3698760"/>
              <a:ext cx="676884" cy="1305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 bwMode="auto">
            <a:xfrm flipH="1" flipV="1">
              <a:off x="4950453" y="3150802"/>
              <a:ext cx="1038365" cy="5428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>
              <a:cxnSpLocks noChangeAspect="1"/>
            </p:cNvCxnSpPr>
            <p:nvPr/>
          </p:nvCxnSpPr>
          <p:spPr bwMode="auto">
            <a:xfrm flipV="1">
              <a:off x="6077957" y="3837834"/>
              <a:ext cx="575843" cy="8486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>
              <a:cxnSpLocks noChangeAspect="1"/>
              <a:endCxn id="63" idx="6"/>
            </p:cNvCxnSpPr>
            <p:nvPr/>
          </p:nvCxnSpPr>
          <p:spPr bwMode="auto">
            <a:xfrm flipH="1" flipV="1">
              <a:off x="5986441" y="3863492"/>
              <a:ext cx="87540" cy="82706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>
              <a:cxnSpLocks noChangeAspect="1"/>
            </p:cNvCxnSpPr>
            <p:nvPr/>
          </p:nvCxnSpPr>
          <p:spPr bwMode="auto">
            <a:xfrm flipH="1" flipV="1">
              <a:off x="6065920" y="4684832"/>
              <a:ext cx="293907" cy="8888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>
              <a:cxnSpLocks/>
            </p:cNvCxnSpPr>
            <p:nvPr/>
          </p:nvCxnSpPr>
          <p:spPr bwMode="auto">
            <a:xfrm flipH="1" flipV="1">
              <a:off x="7766051" y="5022850"/>
              <a:ext cx="428960" cy="5628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>
              <a:cxnSpLocks/>
            </p:cNvCxnSpPr>
            <p:nvPr/>
          </p:nvCxnSpPr>
          <p:spPr bwMode="auto">
            <a:xfrm flipH="1" flipV="1">
              <a:off x="7499284" y="4265020"/>
              <a:ext cx="241366" cy="74513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>
              <a:cxnSpLocks noChangeAspect="1"/>
            </p:cNvCxnSpPr>
            <p:nvPr/>
          </p:nvCxnSpPr>
          <p:spPr bwMode="auto">
            <a:xfrm flipH="1" flipV="1">
              <a:off x="6875560" y="2567774"/>
              <a:ext cx="419851" cy="66699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flipH="1">
              <a:off x="6641664" y="3246759"/>
              <a:ext cx="641752" cy="556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>
              <a:cxnSpLocks noChangeAspect="1"/>
            </p:cNvCxnSpPr>
            <p:nvPr/>
          </p:nvCxnSpPr>
          <p:spPr bwMode="auto">
            <a:xfrm flipH="1" flipV="1">
              <a:off x="6653659" y="3815219"/>
              <a:ext cx="845661" cy="4510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>
              <a:cxnSpLocks noChangeAspect="1"/>
            </p:cNvCxnSpPr>
            <p:nvPr/>
          </p:nvCxnSpPr>
          <p:spPr bwMode="auto">
            <a:xfrm flipH="1" flipV="1">
              <a:off x="8254947" y="3563331"/>
              <a:ext cx="587776" cy="10208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>
              <a:cxnSpLocks noChangeAspect="1"/>
            </p:cNvCxnSpPr>
            <p:nvPr/>
          </p:nvCxnSpPr>
          <p:spPr bwMode="auto">
            <a:xfrm flipH="1">
              <a:off x="8248950" y="3042850"/>
              <a:ext cx="617762" cy="5504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>
              <a:cxnSpLocks noChangeAspect="1"/>
            </p:cNvCxnSpPr>
            <p:nvPr/>
          </p:nvCxnSpPr>
          <p:spPr bwMode="auto">
            <a:xfrm flipH="1">
              <a:off x="7991065" y="1729434"/>
              <a:ext cx="869649" cy="47850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/>
            <p:cNvCxnSpPr>
              <a:cxnSpLocks noChangeAspect="1"/>
            </p:cNvCxnSpPr>
            <p:nvPr/>
          </p:nvCxnSpPr>
          <p:spPr bwMode="auto">
            <a:xfrm flipH="1" flipV="1">
              <a:off x="7079507" y="1699447"/>
              <a:ext cx="929588" cy="51577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3" name="Straight Connector 242"/>
          <p:cNvCxnSpPr>
            <a:cxnSpLocks noChangeAspect="1"/>
          </p:cNvCxnSpPr>
          <p:nvPr/>
        </p:nvCxnSpPr>
        <p:spPr bwMode="auto">
          <a:xfrm flipH="1" flipV="1">
            <a:off x="8003062" y="2213934"/>
            <a:ext cx="851655" cy="169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313374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8800" y="1066800"/>
            <a:ext cx="83375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lg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933450"/>
            <a:ext cx="9384862" cy="544322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01601" y="323849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fill large gaps with random algorithm</a:t>
            </a:r>
          </a:p>
          <a:p>
            <a:pPr algn="ctr"/>
            <a:r>
              <a:rPr lang="en-US" sz="2000"/>
              <a:t>small gaps are provably OK</a:t>
            </a:r>
          </a:p>
          <a:p>
            <a:pPr algn="ctr"/>
            <a:r>
              <a:rPr lang="en-US" sz="2000"/>
              <a:t>Most gaps are where fronts collide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334500" y="2025650"/>
            <a:ext cx="1828800" cy="1828800"/>
            <a:chOff x="7040817" y="3876844"/>
            <a:chExt cx="1828800" cy="1828800"/>
          </a:xfrm>
        </p:grpSpPr>
        <p:sp>
          <p:nvSpPr>
            <p:cNvPr id="7" name="Flowchart: Connector 12"/>
            <p:cNvSpPr>
              <a:spLocks noChangeAspect="1"/>
            </p:cNvSpPr>
            <p:nvPr/>
          </p:nvSpPr>
          <p:spPr bwMode="auto">
            <a:xfrm>
              <a:off x="7040817" y="3876844"/>
              <a:ext cx="1828800" cy="1828800"/>
            </a:xfrm>
            <a:prstGeom prst="flowChartConnector">
              <a:avLst/>
            </a:prstGeom>
            <a:solidFill>
              <a:srgbClr val="FF0000">
                <a:alpha val="10001"/>
              </a:srgbClr>
            </a:solidFill>
            <a:ln w="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7498017" y="4334044"/>
              <a:ext cx="914400" cy="914400"/>
              <a:chOff x="457200" y="457200"/>
              <a:chExt cx="914400" cy="914400"/>
            </a:xfrm>
            <a:solidFill>
              <a:schemeClr val="tx2"/>
            </a:solidFill>
          </p:grpSpPr>
          <p:sp>
            <p:nvSpPr>
              <p:cNvPr id="11" name="Flowchart: Connector 12"/>
              <p:cNvSpPr>
                <a:spLocks noChangeAspect="1"/>
              </p:cNvSpPr>
              <p:nvPr/>
            </p:nvSpPr>
            <p:spPr bwMode="auto">
              <a:xfrm>
                <a:off x="457200" y="457200"/>
                <a:ext cx="914400" cy="914400"/>
              </a:xfrm>
              <a:prstGeom prst="flowChartConnector">
                <a:avLst/>
              </a:prstGeom>
              <a:grpFill/>
              <a:ln w="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2" name="Oval 65"/>
              <p:cNvSpPr>
                <a:spLocks noChangeArrowheads="1"/>
              </p:cNvSpPr>
              <p:nvPr/>
            </p:nvSpPr>
            <p:spPr bwMode="auto">
              <a:xfrm>
                <a:off x="904875" y="904875"/>
                <a:ext cx="19050" cy="19050"/>
              </a:xfrm>
              <a:prstGeom prst="ellipse">
                <a:avLst/>
              </a:prstGeom>
              <a:grpFill/>
              <a:ln w="2540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10" name="Oval 9"/>
            <p:cNvSpPr>
              <a:spLocks noChangeAspect="1" noChangeArrowheads="1"/>
            </p:cNvSpPr>
            <p:nvPr/>
          </p:nvSpPr>
          <p:spPr bwMode="auto">
            <a:xfrm>
              <a:off x="7928547" y="4764574"/>
              <a:ext cx="73152" cy="7315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61641" y="3638550"/>
            <a:ext cx="1828800" cy="1828800"/>
            <a:chOff x="7031673" y="1600369"/>
            <a:chExt cx="1828800" cy="1828800"/>
          </a:xfrm>
        </p:grpSpPr>
        <p:sp>
          <p:nvSpPr>
            <p:cNvPr id="14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15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17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48141" y="177800"/>
            <a:ext cx="1828800" cy="1828800"/>
            <a:chOff x="7031673" y="1600369"/>
            <a:chExt cx="1828800" cy="1828800"/>
          </a:xfrm>
        </p:grpSpPr>
        <p:sp>
          <p:nvSpPr>
            <p:cNvPr id="21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2" name="Group 263"/>
            <p:cNvGrpSpPr>
              <a:grpSpLocks/>
            </p:cNvGrpSpPr>
            <p:nvPr/>
          </p:nvGrpSpPr>
          <p:grpSpPr bwMode="auto">
            <a:xfrm>
              <a:off x="7488873" y="2057569"/>
              <a:ext cx="914400" cy="914400"/>
              <a:chOff x="457200" y="457200"/>
              <a:chExt cx="914400" cy="914400"/>
            </a:xfrm>
          </p:grpSpPr>
          <p:sp>
            <p:nvSpPr>
              <p:cNvPr id="24" name="Flowchart: Connector 12"/>
              <p:cNvSpPr>
                <a:spLocks noChangeAspect="1"/>
              </p:cNvSpPr>
              <p:nvPr/>
            </p:nvSpPr>
            <p:spPr>
              <a:xfrm>
                <a:off x="45720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1141" y="4159250"/>
            <a:ext cx="1828800" cy="1828800"/>
            <a:chOff x="7031673" y="1600369"/>
            <a:chExt cx="1828800" cy="1828800"/>
          </a:xfrm>
        </p:grpSpPr>
        <p:sp>
          <p:nvSpPr>
            <p:cNvPr id="27" name="Flowchart: Connector 3"/>
            <p:cNvSpPr/>
            <p:nvPr/>
          </p:nvSpPr>
          <p:spPr bwMode="auto">
            <a:xfrm>
              <a:off x="7031673" y="1600369"/>
              <a:ext cx="1828800" cy="1828800"/>
            </a:xfrm>
            <a:prstGeom prst="flowChartConnector">
              <a:avLst/>
            </a:prstGeom>
            <a:solidFill>
              <a:srgbClr val="0000FF">
                <a:alpha val="20000"/>
              </a:srgbClr>
            </a:solidFill>
            <a:ln w="158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8" name="Group 263"/>
            <p:cNvGrpSpPr>
              <a:grpSpLocks/>
            </p:cNvGrpSpPr>
            <p:nvPr/>
          </p:nvGrpSpPr>
          <p:grpSpPr bwMode="auto">
            <a:xfrm>
              <a:off x="7495223" y="2057569"/>
              <a:ext cx="914400" cy="914400"/>
              <a:chOff x="463550" y="457200"/>
              <a:chExt cx="914400" cy="914400"/>
            </a:xfrm>
          </p:grpSpPr>
          <p:sp>
            <p:nvSpPr>
              <p:cNvPr id="30" name="Flowchart: Connector 12"/>
              <p:cNvSpPr>
                <a:spLocks noChangeAspect="1"/>
              </p:cNvSpPr>
              <p:nvPr/>
            </p:nvSpPr>
            <p:spPr>
              <a:xfrm>
                <a:off x="463550" y="457200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50000"/>
                </a:srgb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904875" y="904875"/>
                <a:ext cx="19050" cy="1905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7921689" y="2482765"/>
              <a:ext cx="73152" cy="731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00880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 Corners</a:t>
            </a:r>
          </a:p>
        </p:txBody>
      </p:sp>
      <p:pic>
        <p:nvPicPr>
          <p:cNvPr id="3" name="Picture 2" descr="sharp_corner_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0"/>
            <a:ext cx="3657600" cy="2053389"/>
          </a:xfrm>
          <a:prstGeom prst="rect">
            <a:avLst/>
          </a:prstGeom>
        </p:spPr>
      </p:pic>
      <p:pic>
        <p:nvPicPr>
          <p:cNvPr id="4" name="Picture 3" descr="sharp_corner_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2260600"/>
            <a:ext cx="3657600" cy="2232268"/>
          </a:xfrm>
          <a:prstGeom prst="rect">
            <a:avLst/>
          </a:prstGeom>
        </p:spPr>
      </p:pic>
      <p:pic>
        <p:nvPicPr>
          <p:cNvPr id="5" name="Picture 4" descr="sharp_corner_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9" y="3543300"/>
            <a:ext cx="3657600" cy="2394766"/>
          </a:xfrm>
          <a:prstGeom prst="rect">
            <a:avLst/>
          </a:prstGeom>
        </p:spPr>
      </p:pic>
      <p:pic>
        <p:nvPicPr>
          <p:cNvPr id="6" name="Picture 5" descr="sharp_corner_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4762501"/>
            <a:ext cx="3657600" cy="2297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850" y="4337050"/>
            <a:ext cx="45009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 opposite-colored midpoint </a:t>
            </a:r>
            <a:br>
              <a:rPr lang="en-US"/>
            </a:br>
            <a:r>
              <a:rPr lang="en-US"/>
              <a:t>  on mono-edges</a:t>
            </a:r>
          </a:p>
          <a:p>
            <a:r>
              <a:rPr lang="en-US"/>
              <a:t>exploit alternating boundary colors</a:t>
            </a:r>
          </a:p>
        </p:txBody>
      </p:sp>
    </p:spTree>
    <p:extLst>
      <p:ext uri="{BB962C8B-B14F-4D97-AF65-F5344CB8AC3E}">
        <p14:creationId xmlns:p14="http://schemas.microsoft.com/office/powerpoint/2010/main" val="3718529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50" y="63500"/>
            <a:ext cx="4083050" cy="749300"/>
          </a:xfrm>
        </p:spPr>
        <p:txBody>
          <a:bodyPr/>
          <a:lstStyle/>
          <a:p>
            <a:r>
              <a:rPr lang="en-US"/>
              <a:t>Adv. Front Wedge</a:t>
            </a:r>
          </a:p>
        </p:txBody>
      </p:sp>
      <p:pic>
        <p:nvPicPr>
          <p:cNvPr id="15" name="Picture 14" descr="Initial 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2005" cy="2443163"/>
          </a:xfrm>
          <a:prstGeom prst="rect">
            <a:avLst/>
          </a:prstGeom>
        </p:spPr>
      </p:pic>
      <p:pic>
        <p:nvPicPr>
          <p:cNvPr id="16" name="Picture 15" descr="Phase 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1" y="513023"/>
            <a:ext cx="4573429" cy="2477453"/>
          </a:xfrm>
          <a:prstGeom prst="rect">
            <a:avLst/>
          </a:prstGeom>
        </p:spPr>
      </p:pic>
      <p:pic>
        <p:nvPicPr>
          <p:cNvPr id="17" name="Picture 16" descr="Phase I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400"/>
            <a:ext cx="4594860" cy="2571750"/>
          </a:xfrm>
          <a:prstGeom prst="rect">
            <a:avLst/>
          </a:prstGeom>
        </p:spPr>
      </p:pic>
      <p:pic>
        <p:nvPicPr>
          <p:cNvPr id="18" name="Picture 17" descr="Phase II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77" y="2828925"/>
            <a:ext cx="4637723" cy="2657475"/>
          </a:xfrm>
          <a:prstGeom prst="rect">
            <a:avLst/>
          </a:prstGeom>
        </p:spPr>
      </p:pic>
      <p:pic>
        <p:nvPicPr>
          <p:cNvPr id="19" name="Picture 18" descr="wedge_structure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8" y="4432300"/>
            <a:ext cx="4691162" cy="2508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3500" y="6203950"/>
            <a:ext cx="145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(example of a coarser mesh</a:t>
            </a:r>
          </a:p>
          <a:p>
            <a:r>
              <a:rPr lang="en-US" sz="900"/>
              <a:t>than the disk pictures)</a:t>
            </a:r>
          </a:p>
        </p:txBody>
      </p:sp>
    </p:spTree>
    <p:extLst>
      <p:ext uri="{BB962C8B-B14F-4D97-AF65-F5344CB8AC3E}">
        <p14:creationId xmlns:p14="http://schemas.microsoft.com/office/powerpoint/2010/main" val="30775680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-762000" y="-215900"/>
            <a:ext cx="4514850" cy="895350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60900" y="933450"/>
            <a:ext cx="4292600" cy="5651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507" y="139700"/>
            <a:ext cx="6732314" cy="1025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97" y="152400"/>
            <a:ext cx="3501757" cy="1962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7" y="2112652"/>
            <a:ext cx="2592055" cy="2338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20" y="4502150"/>
            <a:ext cx="4083730" cy="2355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31900" y="469900"/>
            <a:ext cx="1124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Bimba</a:t>
            </a:r>
          </a:p>
          <a:p>
            <a:r>
              <a:rPr lang="en-US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8151815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401050" y="6076950"/>
            <a:ext cx="895350" cy="895350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60900" y="933450"/>
            <a:ext cx="4292600" cy="5651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 descr="bimba_structured_qu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0" y="0"/>
            <a:ext cx="6832600" cy="10256613"/>
          </a:xfrm>
          <a:prstGeom prst="rect">
            <a:avLst/>
          </a:prstGeom>
        </p:spPr>
      </p:pic>
      <p:pic>
        <p:nvPicPr>
          <p:cNvPr id="8" name="Picture 7" descr="ang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50" y="158750"/>
            <a:ext cx="3702050" cy="1962150"/>
          </a:xfrm>
          <a:prstGeom prst="rect">
            <a:avLst/>
          </a:prstGeom>
        </p:spPr>
      </p:pic>
      <p:pic>
        <p:nvPicPr>
          <p:cNvPr id="10" name="Picture 9" descr="valen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112652"/>
            <a:ext cx="2609850" cy="2338697"/>
          </a:xfrm>
          <a:prstGeom prst="rect">
            <a:avLst/>
          </a:prstGeom>
        </p:spPr>
      </p:pic>
      <p:pic>
        <p:nvPicPr>
          <p:cNvPr id="9" name="Picture 8" descr="edge_le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02150"/>
            <a:ext cx="3587750" cy="2355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31900" y="469900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Bimba</a:t>
            </a:r>
          </a:p>
          <a:p>
            <a:r>
              <a:rPr lang="en-US"/>
              <a:t>adv. front</a:t>
            </a:r>
          </a:p>
        </p:txBody>
      </p:sp>
    </p:spTree>
    <p:extLst>
      <p:ext uri="{BB962C8B-B14F-4D97-AF65-F5344CB8AC3E}">
        <p14:creationId xmlns:p14="http://schemas.microsoft.com/office/powerpoint/2010/main" val="28359265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r>
              <a:rPr lang="en-US" sz="2400"/>
              <a:t>Qualitative comparison </a:t>
            </a:r>
            <a:br>
              <a:rPr lang="en-US" sz="2400"/>
            </a:br>
            <a:r>
              <a:rPr lang="en-US" sz="2400"/>
              <a:t>to a production code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5750" y="5321300"/>
            <a:ext cx="3987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400"/>
              <a:t>Cubit paver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889500" y="5524500"/>
            <a:ext cx="3987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400"/>
              <a:t>Two-color adv. front </a:t>
            </a:r>
            <a:br>
              <a:rPr lang="en-US" sz="2400"/>
            </a:br>
            <a:r>
              <a:rPr lang="en-US" sz="2400"/>
              <a:t>no cleanup</a:t>
            </a:r>
          </a:p>
        </p:txBody>
      </p:sp>
      <p:pic>
        <p:nvPicPr>
          <p:cNvPr id="5" name="Picture 4" descr="Screen Shot 2014-10-02 at 5.5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2159000"/>
            <a:ext cx="4037668" cy="3200400"/>
          </a:xfrm>
          <a:prstGeom prst="rect">
            <a:avLst/>
          </a:prstGeom>
        </p:spPr>
      </p:pic>
      <p:pic>
        <p:nvPicPr>
          <p:cNvPr id="6" name="Picture 5" descr="spike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158499"/>
            <a:ext cx="4051300" cy="32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24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r>
              <a:rPr lang="en-US" sz="2400"/>
              <a:t>Qualitative comparison </a:t>
            </a:r>
            <a:br>
              <a:rPr lang="en-US" sz="2400"/>
            </a:br>
            <a:r>
              <a:rPr lang="en-US" sz="2400"/>
              <a:t>to a production code</a:t>
            </a:r>
          </a:p>
        </p:txBody>
      </p:sp>
      <p:pic>
        <p:nvPicPr>
          <p:cNvPr id="4" name="Picture 3" descr="cubitfa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" y="1207535"/>
            <a:ext cx="4330698" cy="4349804"/>
          </a:xfrm>
          <a:prstGeom prst="rect">
            <a:avLst/>
          </a:prstGeom>
        </p:spPr>
      </p:pic>
      <p:pic>
        <p:nvPicPr>
          <p:cNvPr id="7" name="Picture 6" descr="Screen Shot 2014-10-02 at 5.48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1187450"/>
            <a:ext cx="4546600" cy="4445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85750" y="5321300"/>
            <a:ext cx="3987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400"/>
              <a:t>Cubit paver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27550" y="5524500"/>
            <a:ext cx="467995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400"/>
              <a:t>Two-color “biased” adv. front </a:t>
            </a:r>
            <a:br>
              <a:rPr lang="en-US" sz="2400"/>
            </a:br>
            <a:r>
              <a:rPr lang="en-US" sz="2400"/>
              <a:t>no cleanup</a:t>
            </a:r>
          </a:p>
        </p:txBody>
      </p:sp>
      <p:pic>
        <p:nvPicPr>
          <p:cNvPr id="12" name="Picture 11" descr="angl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1" y="0"/>
            <a:ext cx="2920934" cy="1765300"/>
          </a:xfrm>
          <a:prstGeom prst="rect">
            <a:avLst/>
          </a:prstGeom>
        </p:spPr>
      </p:pic>
      <p:pic>
        <p:nvPicPr>
          <p:cNvPr id="13" name="Picture 12" descr="A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50" y="0"/>
            <a:ext cx="2476500" cy="1664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5900" y="95250"/>
            <a:ext cx="97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angles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8700" y="88900"/>
            <a:ext cx="159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aspect ratio</a:t>
            </a:r>
          </a:p>
        </p:txBody>
      </p:sp>
    </p:spTree>
    <p:extLst>
      <p:ext uri="{BB962C8B-B14F-4D97-AF65-F5344CB8AC3E}">
        <p14:creationId xmlns:p14="http://schemas.microsoft.com/office/powerpoint/2010/main" val="20291288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4572000"/>
          </a:xfrm>
        </p:spPr>
        <p:txBody>
          <a:bodyPr/>
          <a:lstStyle/>
          <a:p>
            <a:r>
              <a:rPr lang="en-US" dirty="0"/>
              <a:t>Three centers: </a:t>
            </a:r>
            <a:r>
              <a:rPr lang="en-US" dirty="0" err="1"/>
              <a:t>Circumcenter</a:t>
            </a:r>
            <a:r>
              <a:rPr lang="en-US" dirty="0"/>
              <a:t>, </a:t>
            </a:r>
            <a:r>
              <a:rPr lang="en-US" dirty="0" err="1"/>
              <a:t>Incenter</a:t>
            </a:r>
            <a:r>
              <a:rPr lang="en-US" dirty="0"/>
              <a:t>, Centroid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69798" y="2510784"/>
            <a:ext cx="2488177" cy="2118365"/>
            <a:chOff x="5821299" y="3552185"/>
            <a:chExt cx="1614410" cy="1374464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5844042" y="4418784"/>
              <a:ext cx="744858" cy="4814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88900" y="3673318"/>
              <a:ext cx="4170" cy="74546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844042" y="3669484"/>
              <a:ext cx="749621" cy="12276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592604" y="3677421"/>
              <a:ext cx="793750" cy="65828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590487" y="4339938"/>
              <a:ext cx="800100" cy="7620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64"/>
            <p:cNvSpPr>
              <a:spLocks noChangeAspect="1" noChangeArrowheads="1"/>
            </p:cNvSpPr>
            <p:nvPr/>
          </p:nvSpPr>
          <p:spPr bwMode="auto">
            <a:xfrm>
              <a:off x="6592637" y="3937770"/>
              <a:ext cx="455051" cy="4550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6588371" y="3679538"/>
              <a:ext cx="224367" cy="474134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H="1">
              <a:off x="6592604" y="4155788"/>
              <a:ext cx="220133" cy="26035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>
              <a:off x="6816971" y="4160021"/>
              <a:ext cx="571500" cy="17780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6594721" y="4420372"/>
              <a:ext cx="361950" cy="3270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952117" y="4340996"/>
              <a:ext cx="436354" cy="40679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82121" y="3578996"/>
              <a:ext cx="0" cy="7493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594721" y="3578996"/>
              <a:ext cx="787400" cy="984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 bwMode="auto">
            <a:xfrm>
              <a:off x="6545212" y="3645712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542466" y="4374649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324595" y="4297297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765578" y="4130357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821299" y="4834200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917361" y="4712055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341343" y="3552185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9700" y="1955800"/>
            <a:ext cx="2449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Incenter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for mono-</a:t>
            </a:r>
            <a:r>
              <a:rPr lang="en-US" sz="2000" dirty="0" err="1"/>
              <a:t>tris</a:t>
            </a:r>
            <a:endParaRPr lang="en-US" sz="2000" dirty="0"/>
          </a:p>
          <a:p>
            <a:r>
              <a:rPr lang="en-US" sz="2000" dirty="0"/>
              <a:t>template</a:t>
            </a:r>
          </a:p>
        </p:txBody>
      </p: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3398369" y="2508250"/>
            <a:ext cx="2257687" cy="1597886"/>
            <a:chOff x="3207869" y="2383787"/>
            <a:chExt cx="2810370" cy="1989049"/>
          </a:xfrm>
        </p:grpSpPr>
        <p:sp>
          <p:nvSpPr>
            <p:cNvPr id="26" name="Oval 25"/>
            <p:cNvSpPr/>
            <p:nvPr/>
          </p:nvSpPr>
          <p:spPr>
            <a:xfrm>
              <a:off x="3815071" y="2501494"/>
              <a:ext cx="1551691" cy="1551691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5265106" y="3368250"/>
              <a:ext cx="101656" cy="94573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3948844" y="3737424"/>
              <a:ext cx="1316262" cy="57655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3263960" y="2678056"/>
              <a:ext cx="684884" cy="105936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263960" y="2501494"/>
              <a:ext cx="1268106" cy="17656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532066" y="2458692"/>
              <a:ext cx="1417924" cy="4280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366762" y="2458692"/>
              <a:ext cx="583230" cy="9095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24037" y="2501494"/>
              <a:ext cx="66880" cy="775845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3948844" y="3277340"/>
              <a:ext cx="642073" cy="460084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4590920" y="3277340"/>
              <a:ext cx="775842" cy="9091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40" idx="0"/>
              <a:endCxn id="39" idx="3"/>
            </p:cNvCxnSpPr>
            <p:nvPr/>
          </p:nvCxnSpPr>
          <p:spPr>
            <a:xfrm flipV="1">
              <a:off x="3947561" y="2559161"/>
              <a:ext cx="542886" cy="112348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32066" y="2501494"/>
              <a:ext cx="834696" cy="86675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0" idx="6"/>
              <a:endCxn id="41" idx="3"/>
            </p:cNvCxnSpPr>
            <p:nvPr/>
          </p:nvCxnSpPr>
          <p:spPr>
            <a:xfrm flipV="1">
              <a:off x="4006414" y="3403237"/>
              <a:ext cx="1318732" cy="33825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473209" y="2458692"/>
              <a:ext cx="117707" cy="1177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888707" y="3682642"/>
              <a:ext cx="117707" cy="1177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307908" y="3302768"/>
              <a:ext cx="117707" cy="1177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900532" y="2383787"/>
              <a:ext cx="117707" cy="1177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207869" y="2617924"/>
              <a:ext cx="117707" cy="1177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216943" y="4255129"/>
              <a:ext cx="117707" cy="1177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473209" y="3277340"/>
              <a:ext cx="256831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590916" y="3159586"/>
              <a:ext cx="0" cy="26089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4532066" y="3227909"/>
              <a:ext cx="117707" cy="1177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 bwMode="auto">
          <a:xfrm>
            <a:off x="7521294" y="2308225"/>
            <a:ext cx="1562100" cy="3397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320503" y="3798358"/>
            <a:ext cx="2823497" cy="2461412"/>
            <a:chOff x="5301609" y="3544358"/>
            <a:chExt cx="2823497" cy="2461412"/>
          </a:xfrm>
        </p:grpSpPr>
        <p:grpSp>
          <p:nvGrpSpPr>
            <p:cNvPr id="54" name="Group 53"/>
            <p:cNvGrpSpPr/>
            <p:nvPr/>
          </p:nvGrpSpPr>
          <p:grpSpPr>
            <a:xfrm>
              <a:off x="5301609" y="3544358"/>
              <a:ext cx="2823497" cy="2461412"/>
              <a:chOff x="5301609" y="3544358"/>
              <a:chExt cx="2823497" cy="2461412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5301609" y="3544358"/>
                <a:ext cx="2823497" cy="2461412"/>
                <a:chOff x="5619109" y="3362325"/>
                <a:chExt cx="2823497" cy="2461412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619109" y="4860925"/>
                  <a:ext cx="1489716" cy="9628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7108825" y="3369993"/>
                  <a:ext cx="8340" cy="14909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5619109" y="3362325"/>
                  <a:ext cx="1499241" cy="24552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7103114" y="4313266"/>
                  <a:ext cx="1339492" cy="546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7115444" y="3374428"/>
                  <a:ext cx="1320997" cy="938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636042" y="4119033"/>
                  <a:ext cx="1475958" cy="1696238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7112000" y="4114800"/>
                  <a:ext cx="1309439" cy="206932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6900336" y="3746500"/>
                  <a:ext cx="215897" cy="618069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>
                  <a:cxnSpLocks noChangeAspect="1"/>
                </p:cNvCxnSpPr>
                <p:nvPr/>
              </p:nvCxnSpPr>
              <p:spPr>
                <a:xfrm>
                  <a:off x="6884235" y="4364567"/>
                  <a:ext cx="223530" cy="131234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>
                  <a:cxnSpLocks noChangeAspect="1"/>
                </p:cNvCxnSpPr>
                <p:nvPr/>
              </p:nvCxnSpPr>
              <p:spPr>
                <a:xfrm flipH="1">
                  <a:off x="7113059" y="3386928"/>
                  <a:ext cx="2087" cy="372733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cxnSpLocks noChangeAspect="1"/>
                </p:cNvCxnSpPr>
                <p:nvPr/>
              </p:nvCxnSpPr>
              <p:spPr>
                <a:xfrm flipH="1">
                  <a:off x="7108826" y="4483362"/>
                  <a:ext cx="2087" cy="372733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>
                  <a:cxnSpLocks noChangeAspect="1"/>
                </p:cNvCxnSpPr>
                <p:nvPr/>
              </p:nvCxnSpPr>
              <p:spPr>
                <a:xfrm flipH="1">
                  <a:off x="7107767" y="4149021"/>
                  <a:ext cx="224366" cy="355246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H="1" flipV="1">
                  <a:off x="7120467" y="3767667"/>
                  <a:ext cx="207436" cy="385237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cxnSpLocks noChangeAspect="1"/>
                </p:cNvCxnSpPr>
                <p:nvPr/>
              </p:nvCxnSpPr>
              <p:spPr>
                <a:xfrm>
                  <a:off x="7323667" y="4145573"/>
                  <a:ext cx="1114706" cy="17615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cxnSpLocks noChangeAspect="1"/>
                </p:cNvCxnSpPr>
                <p:nvPr/>
              </p:nvCxnSpPr>
              <p:spPr>
                <a:xfrm flipV="1">
                  <a:off x="5627575" y="4373033"/>
                  <a:ext cx="1258628" cy="144647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/>
              <p:cNvSpPr txBox="1"/>
              <p:nvPr/>
            </p:nvSpPr>
            <p:spPr>
              <a:xfrm>
                <a:off x="6448398" y="4724400"/>
                <a:ext cx="3985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1/5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523323">
                <a:off x="7078133" y="4140488"/>
                <a:ext cx="6893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median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 rot="1833722">
              <a:off x="6824619" y="4404688"/>
              <a:ext cx="63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8000"/>
                  </a:solidFill>
                </a:rPr>
                <a:t>offset</a:t>
              </a:r>
              <a:br>
                <a:rPr lang="en-US" sz="1200">
                  <a:solidFill>
                    <a:srgbClr val="008000"/>
                  </a:solidFill>
                </a:rPr>
              </a:br>
              <a:r>
                <a:rPr lang="en-US" sz="1200">
                  <a:solidFill>
                    <a:srgbClr val="008000"/>
                  </a:solidFill>
                </a:rPr>
                <a:t>median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272166" y="1061510"/>
            <a:ext cx="2871834" cy="2476438"/>
            <a:chOff x="4491559" y="3195110"/>
            <a:chExt cx="2871834" cy="247643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59450" y="4464051"/>
              <a:ext cx="903788" cy="589952"/>
            </a:xfrm>
            <a:prstGeom prst="line">
              <a:avLst/>
            </a:prstGeom>
            <a:ln>
              <a:solidFill>
                <a:schemeClr val="accent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756834" y="3571077"/>
              <a:ext cx="913812" cy="1660293"/>
            </a:xfrm>
            <a:prstGeom prst="line">
              <a:avLst/>
            </a:prstGeom>
            <a:ln>
              <a:solidFill>
                <a:schemeClr val="accent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/>
            </p:cNvCxnSpPr>
            <p:nvPr/>
          </p:nvCxnSpPr>
          <p:spPr>
            <a:xfrm flipV="1">
              <a:off x="4832350" y="5062010"/>
              <a:ext cx="1831975" cy="338665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664325" y="3571076"/>
              <a:ext cx="8340" cy="14909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4832350" y="3563409"/>
              <a:ext cx="1841500" cy="1837266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cxnSpLocks noChangeAspect="1"/>
            </p:cNvCxnSpPr>
            <p:nvPr/>
          </p:nvCxnSpPr>
          <p:spPr>
            <a:xfrm flipV="1">
              <a:off x="4832350" y="4308537"/>
              <a:ext cx="1831975" cy="1092121"/>
            </a:xfrm>
            <a:prstGeom prst="line">
              <a:avLst/>
            </a:prstGeom>
            <a:ln>
              <a:solidFill>
                <a:schemeClr val="accent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cxnSpLocks noChangeAspect="1"/>
            </p:cNvCxnSpPr>
            <p:nvPr/>
          </p:nvCxnSpPr>
          <p:spPr>
            <a:xfrm flipH="1">
              <a:off x="6671734" y="3568961"/>
              <a:ext cx="1670" cy="2981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cxnSpLocks noChangeAspect="1"/>
            </p:cNvCxnSpPr>
            <p:nvPr/>
          </p:nvCxnSpPr>
          <p:spPr>
            <a:xfrm flipH="1">
              <a:off x="6664326" y="4757470"/>
              <a:ext cx="1670" cy="2981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cxnSpLocks noChangeAspect="1"/>
            </p:cNvCxnSpPr>
            <p:nvPr/>
          </p:nvCxnSpPr>
          <p:spPr>
            <a:xfrm flipV="1">
              <a:off x="4832350" y="4511332"/>
              <a:ext cx="1496966" cy="88933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491559" y="5216009"/>
              <a:ext cx="351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baseline="-25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07559" y="3195110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/>
                <a:t>B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55263" y="5054003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endParaRPr lang="en-US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01577" y="395439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52321" y="530221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50349" y="405277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/>
                <a:t>a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830313" y="4387992"/>
              <a:ext cx="398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 smtClean="0"/>
                <a:t>a/2</a:t>
              </a:r>
              <a:endParaRPr lang="en-US" sz="1200" dirty="0"/>
            </a:p>
          </p:txBody>
        </p: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>
              <a:off x="6055230" y="4660900"/>
              <a:ext cx="602221" cy="393103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065739" y="4526492"/>
              <a:ext cx="3899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 smtClean="0"/>
                <a:t>c/2</a:t>
              </a:r>
              <a:endParaRPr lang="en-US" sz="1200" dirty="0"/>
            </a:p>
          </p:txBody>
        </p: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V="1">
              <a:off x="6069685" y="3568969"/>
              <a:ext cx="600990" cy="1091931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825690" y="4777004"/>
              <a:ext cx="398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 smtClean="0"/>
                <a:t>a/5</a:t>
              </a:r>
              <a:endParaRPr lang="en-US" sz="1200" dirty="0"/>
            </a:p>
          </p:txBody>
        </p:sp>
        <p:cxnSp>
          <p:nvCxnSpPr>
            <p:cNvPr id="95" name="Straight Connector 94"/>
            <p:cNvCxnSpPr>
              <a:cxnSpLocks noChangeAspect="1"/>
            </p:cNvCxnSpPr>
            <p:nvPr/>
          </p:nvCxnSpPr>
          <p:spPr>
            <a:xfrm>
              <a:off x="6329316" y="4525223"/>
              <a:ext cx="334014" cy="218029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flipV="1">
              <a:off x="6311133" y="3868803"/>
              <a:ext cx="359542" cy="653245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455690" y="4226182"/>
              <a:ext cx="3513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100" dirty="0"/>
                <a:t>M</a:t>
              </a:r>
              <a:r>
                <a:rPr lang="en-US" sz="1100" baseline="-25000" smtClean="0"/>
                <a:t>c</a:t>
              </a:r>
              <a:endParaRPr lang="en-US" sz="1100" baseline="-250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15566" y="4528398"/>
              <a:ext cx="3021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100" dirty="0"/>
                <a:t>M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57451" y="4181599"/>
              <a:ext cx="36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smtClean="0"/>
                <a:t>M</a:t>
              </a:r>
              <a:r>
                <a:rPr lang="en-US" sz="1200" baseline="-25000" smtClean="0"/>
                <a:t>a</a:t>
              </a:r>
              <a:endParaRPr lang="en-US" sz="1200" baseline="-250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668547" y="4597020"/>
              <a:ext cx="351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/>
                <a:t>A</a:t>
              </a:r>
              <a:r>
                <a:rPr lang="en-US" sz="1200" baseline="-25000" smtClean="0"/>
                <a:t>c</a:t>
              </a:r>
              <a:endParaRPr lang="en-US" sz="1200" baseline="-250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671683" y="372529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 err="1"/>
                <a:t>A</a:t>
              </a:r>
              <a:r>
                <a:rPr lang="en-US" sz="1200" baseline="-25000" smtClean="0"/>
                <a:t>b</a:t>
              </a:r>
              <a:endParaRPr lang="en-US" sz="1200" baseline="-250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189190" y="4493546"/>
              <a:ext cx="2865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100" dirty="0"/>
                <a:t>D</a:t>
              </a:r>
              <a:endParaRPr lang="en-US" sz="1100" baseline="-250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02670" y="5294203"/>
              <a:ext cx="398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dirty="0" smtClean="0"/>
                <a:t>b/2</a:t>
              </a:r>
              <a:endParaRPr lang="en-US" sz="12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601262" y="5180790"/>
              <a:ext cx="3544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100" dirty="0" err="1"/>
                <a:t>M</a:t>
              </a:r>
              <a:r>
                <a:rPr lang="en-US" sz="1100" baseline="-25000" smtClean="0"/>
                <a:t>b</a:t>
              </a:r>
              <a:endParaRPr lang="en-US" sz="1100" baseline="-250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327400" y="1873250"/>
            <a:ext cx="3005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Circumcenter</a:t>
            </a:r>
            <a:r>
              <a:rPr lang="en-US" sz="2000"/>
              <a:t> for mono-tris</a:t>
            </a:r>
          </a:p>
          <a:p>
            <a:r>
              <a:rPr lang="en-US" sz="2000"/>
              <a:t>heuristic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724383" y="3632200"/>
            <a:ext cx="2072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Centroid</a:t>
            </a:r>
            <a:r>
              <a:rPr lang="en-US" sz="2000" dirty="0"/>
              <a:t> (median) </a:t>
            </a:r>
            <a:br>
              <a:rPr lang="en-US" sz="2000" dirty="0"/>
            </a:br>
            <a:r>
              <a:rPr lang="en-US" sz="2000" dirty="0"/>
              <a:t>for reflex quads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330450" y="4559300"/>
            <a:ext cx="2185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Orthocenter</a:t>
            </a:r>
            <a:r>
              <a:rPr lang="en-US" sz="2000" dirty="0"/>
              <a:t> feeling </a:t>
            </a:r>
            <a:br>
              <a:rPr lang="en-US" sz="2000" dirty="0"/>
            </a:br>
            <a:r>
              <a:rPr lang="en-US" sz="2000" dirty="0"/>
              <a:t>left out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900" y="4965700"/>
            <a:ext cx="833298" cy="838200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6299200" y="6519446"/>
            <a:ext cx="1787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deviantArt Free Ai Vector Smiley Pack</a:t>
            </a:r>
          </a:p>
          <a:p>
            <a:r>
              <a:rPr lang="en-US" sz="800"/>
              <a:t>by MathieuBerenguer</a:t>
            </a:r>
          </a:p>
        </p:txBody>
      </p:sp>
    </p:spTree>
    <p:extLst>
      <p:ext uri="{BB962C8B-B14F-4D97-AF65-F5344CB8AC3E}">
        <p14:creationId xmlns:p14="http://schemas.microsoft.com/office/powerpoint/2010/main" val="3708728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4572000"/>
          </a:xfrm>
        </p:spPr>
        <p:txBody>
          <a:bodyPr/>
          <a:lstStyle/>
          <a:p>
            <a:r>
              <a:rPr lang="en-US" dirty="0"/>
              <a:t>We create two-colorable quad meshes</a:t>
            </a:r>
          </a:p>
          <a:p>
            <a:pPr lvl="1"/>
            <a:r>
              <a:rPr lang="en-US" dirty="0" smtClean="0"/>
              <a:t>For non-disk domain topologies,</a:t>
            </a:r>
            <a:br>
              <a:rPr lang="en-US" dirty="0" smtClean="0"/>
            </a:br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given quad meshes are not two-colorable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2700" y="2567644"/>
            <a:ext cx="5826474" cy="2382172"/>
            <a:chOff x="-1930400" y="2292460"/>
            <a:chExt cx="5826474" cy="2382172"/>
          </a:xfrm>
        </p:grpSpPr>
        <p:sp>
          <p:nvSpPr>
            <p:cNvPr id="4" name="Donut 3"/>
            <p:cNvSpPr/>
            <p:nvPr/>
          </p:nvSpPr>
          <p:spPr bwMode="auto">
            <a:xfrm>
              <a:off x="1022350" y="2305050"/>
              <a:ext cx="2781300" cy="1949450"/>
            </a:xfrm>
            <a:prstGeom prst="donut">
              <a:avLst/>
            </a:prstGeom>
            <a:solidFill>
              <a:schemeClr val="accent1">
                <a:alpha val="34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6" name="Straight Connector 5"/>
            <p:cNvCxnSpPr>
              <a:endCxn id="4" idx="6"/>
            </p:cNvCxnSpPr>
            <p:nvPr/>
          </p:nvCxnSpPr>
          <p:spPr bwMode="auto">
            <a:xfrm flipV="1">
              <a:off x="3327400" y="3279775"/>
              <a:ext cx="476250" cy="31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1035050" y="3267075"/>
              <a:ext cx="476250" cy="31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1752600" y="2425700"/>
              <a:ext cx="215900" cy="4381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4" idx="4"/>
            </p:cNvCxnSpPr>
            <p:nvPr/>
          </p:nvCxnSpPr>
          <p:spPr bwMode="auto">
            <a:xfrm flipV="1">
              <a:off x="2413000" y="3778250"/>
              <a:ext cx="0" cy="4762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/>
            <p:nvPr/>
          </p:nvSpPr>
          <p:spPr bwMode="auto">
            <a:xfrm rot="5400000">
              <a:off x="3209156" y="318614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2794000" y="2393950"/>
              <a:ext cx="215900" cy="4508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-1930400" y="2927350"/>
              <a:ext cx="28918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odd-cycle of edges</a:t>
              </a:r>
            </a:p>
            <a:p>
              <a:r>
                <a:rPr lang="en-US" sz="2000" dirty="0"/>
                <a:t>non-disk domain topology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 rot="5400000">
              <a:off x="1391743" y="317462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5400000">
              <a:off x="1843906" y="2747992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 rot="5400000">
              <a:off x="3684093" y="318732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 rot="5400000">
              <a:off x="1633043" y="231737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5400000">
              <a:off x="2313806" y="3656042"/>
              <a:ext cx="210312" cy="213651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 rot="5400000">
              <a:off x="2307456" y="4138642"/>
              <a:ext cx="210312" cy="213651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 rot="5400000">
              <a:off x="910456" y="316709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5400000">
              <a:off x="2904356" y="229079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5400000">
              <a:off x="2693493" y="2736471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3300" y="3308350"/>
              <a:ext cx="287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66950" y="4305300"/>
              <a:ext cx="287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951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8760"/>
            <a:ext cx="7772400" cy="4572000"/>
          </a:xfrm>
        </p:spPr>
        <p:txBody>
          <a:bodyPr/>
          <a:lstStyle/>
          <a:p>
            <a:pPr lvl="1"/>
            <a:r>
              <a:rPr lang="en-US" sz="2400" dirty="0"/>
              <a:t>Can we create hex meshes by coloring?</a:t>
            </a:r>
          </a:p>
          <a:p>
            <a:pPr marL="914400" lvl="2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no.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2d, a chain of edges of even length -&gt; 2n-gon</a:t>
            </a:r>
          </a:p>
          <a:p>
            <a:pPr marL="914400" lvl="2" indent="0">
              <a:buNone/>
            </a:pPr>
            <a:r>
              <a:rPr lang="en-US" dirty="0" smtClean="0"/>
              <a:t>3d, a chain of edges of even length </a:t>
            </a:r>
            <a:br>
              <a:rPr lang="en-US" dirty="0" smtClean="0"/>
            </a:br>
            <a:r>
              <a:rPr lang="en-US" dirty="0" smtClean="0"/>
              <a:t>	!= edge cycles bounding hexes</a:t>
            </a:r>
            <a:endParaRPr lang="en-US" dirty="0"/>
          </a:p>
          <a:p>
            <a:pPr marL="914400" lvl="2" indent="0">
              <a:buNone/>
            </a:pPr>
            <a:endParaRPr lang="en-US" sz="1800" dirty="0"/>
          </a:p>
          <a:p>
            <a:pPr marL="914400" lvl="2" indent="0">
              <a:buNone/>
            </a:pPr>
            <a:r>
              <a:rPr lang="en-US" dirty="0" smtClean="0"/>
              <a:t>Pairings: combine </a:t>
            </a:r>
            <a:r>
              <a:rPr lang="en-US" dirty="0" err="1" smtClean="0"/>
              <a:t>tets</a:t>
            </a:r>
            <a:r>
              <a:rPr lang="en-US" dirty="0" smtClean="0"/>
              <a:t> to form hexes?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Closest idea: graphics and meshing literature </a:t>
            </a:r>
            <a:r>
              <a:rPr lang="en-US" dirty="0"/>
              <a:t>on 3d cross-fields and connecting hex-duals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508760"/>
            <a:ext cx="7772400" cy="133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2400" dirty="0" smtClean="0"/>
              <a:t>Can we create hex meshes by coloring?</a:t>
            </a:r>
          </a:p>
          <a:p>
            <a:pPr marL="914400" lvl="2" indent="0">
              <a:buFontTx/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no.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1829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30"/>
          <p:cNvGrpSpPr/>
          <p:nvPr/>
        </p:nvGrpSpPr>
        <p:grpSpPr>
          <a:xfrm>
            <a:off x="7223311" y="4616452"/>
            <a:ext cx="1015814" cy="964144"/>
            <a:chOff x="7223311" y="4616452"/>
            <a:chExt cx="1015814" cy="964144"/>
          </a:xfrm>
        </p:grpSpPr>
        <p:cxnSp>
          <p:nvCxnSpPr>
            <p:cNvPr id="597" name="Straight Connector 596"/>
            <p:cNvCxnSpPr>
              <a:cxnSpLocks noChangeAspect="1"/>
            </p:cNvCxnSpPr>
            <p:nvPr/>
          </p:nvCxnSpPr>
          <p:spPr bwMode="auto">
            <a:xfrm rot="13228151" flipH="1" flipV="1">
              <a:off x="8048764" y="5484057"/>
              <a:ext cx="173033" cy="3174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8" name="Straight Connector 597"/>
            <p:cNvCxnSpPr>
              <a:cxnSpLocks noChangeAspect="1"/>
            </p:cNvCxnSpPr>
            <p:nvPr/>
          </p:nvCxnSpPr>
          <p:spPr bwMode="auto">
            <a:xfrm flipV="1">
              <a:off x="8027295" y="4616452"/>
              <a:ext cx="211830" cy="568323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9" name="Straight Connector 598"/>
            <p:cNvCxnSpPr>
              <a:cxnSpLocks noChangeAspect="1"/>
            </p:cNvCxnSpPr>
            <p:nvPr/>
          </p:nvCxnSpPr>
          <p:spPr bwMode="auto">
            <a:xfrm flipV="1">
              <a:off x="7223311" y="5358271"/>
              <a:ext cx="625289" cy="22232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0" name="Straight Connector 599"/>
            <p:cNvCxnSpPr>
              <a:cxnSpLocks noChangeAspect="1"/>
            </p:cNvCxnSpPr>
            <p:nvPr/>
          </p:nvCxnSpPr>
          <p:spPr bwMode="auto">
            <a:xfrm>
              <a:off x="8021827" y="5191125"/>
              <a:ext cx="62318" cy="241602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1" name="Straight Connector 600"/>
            <p:cNvCxnSpPr>
              <a:cxnSpLocks noChangeAspect="1"/>
            </p:cNvCxnSpPr>
            <p:nvPr/>
          </p:nvCxnSpPr>
          <p:spPr bwMode="auto">
            <a:xfrm>
              <a:off x="7868343" y="5159600"/>
              <a:ext cx="145803" cy="2835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2" name="Straight Connector 601"/>
            <p:cNvCxnSpPr>
              <a:cxnSpLocks noChangeAspect="1"/>
            </p:cNvCxnSpPr>
            <p:nvPr/>
          </p:nvCxnSpPr>
          <p:spPr bwMode="auto">
            <a:xfrm flipH="1" flipV="1">
              <a:off x="7854950" y="5347979"/>
              <a:ext cx="220785" cy="87163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3" name="Straight Connector 602"/>
            <p:cNvCxnSpPr>
              <a:cxnSpLocks noChangeAspect="1"/>
            </p:cNvCxnSpPr>
            <p:nvPr/>
          </p:nvCxnSpPr>
          <p:spPr bwMode="auto">
            <a:xfrm flipH="1">
              <a:off x="7854985" y="5155305"/>
              <a:ext cx="9427" cy="18504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4" name="Straight Connector 603"/>
            <p:cNvCxnSpPr>
              <a:cxnSpLocks/>
            </p:cNvCxnSpPr>
            <p:nvPr/>
          </p:nvCxnSpPr>
          <p:spPr bwMode="auto">
            <a:xfrm>
              <a:off x="7748590" y="5021178"/>
              <a:ext cx="122235" cy="141372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4" name="Group 573"/>
          <p:cNvGrpSpPr/>
          <p:nvPr/>
        </p:nvGrpSpPr>
        <p:grpSpPr>
          <a:xfrm>
            <a:off x="4940300" y="3155952"/>
            <a:ext cx="704850" cy="1701798"/>
            <a:chOff x="4940300" y="3155952"/>
            <a:chExt cx="704850" cy="1701798"/>
          </a:xfrm>
        </p:grpSpPr>
        <p:cxnSp>
          <p:nvCxnSpPr>
            <p:cNvPr id="551" name="Straight Connector 550"/>
            <p:cNvCxnSpPr/>
            <p:nvPr/>
          </p:nvCxnSpPr>
          <p:spPr bwMode="auto">
            <a:xfrm flipH="1" flipV="1">
              <a:off x="4953000" y="4152901"/>
              <a:ext cx="692150" cy="1269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4" name="Straight Connector 553"/>
            <p:cNvCxnSpPr/>
            <p:nvPr/>
          </p:nvCxnSpPr>
          <p:spPr bwMode="auto">
            <a:xfrm flipH="1">
              <a:off x="4965700" y="4216400"/>
              <a:ext cx="349250" cy="641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8" name="Straight Connector 557"/>
            <p:cNvCxnSpPr/>
            <p:nvPr/>
          </p:nvCxnSpPr>
          <p:spPr bwMode="auto">
            <a:xfrm flipH="1" flipV="1">
              <a:off x="4940300" y="3155952"/>
              <a:ext cx="371475" cy="106362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1" name="Straight Connector 560"/>
            <p:cNvCxnSpPr/>
            <p:nvPr/>
          </p:nvCxnSpPr>
          <p:spPr bwMode="auto">
            <a:xfrm flipH="1" flipV="1">
              <a:off x="4968876" y="4156075"/>
              <a:ext cx="358774" cy="4095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2" name="Straight Connector 561"/>
            <p:cNvCxnSpPr/>
            <p:nvPr/>
          </p:nvCxnSpPr>
          <p:spPr bwMode="auto">
            <a:xfrm flipH="1">
              <a:off x="4959350" y="4295775"/>
              <a:ext cx="682625" cy="1968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3" name="Straight Connector 562"/>
            <p:cNvCxnSpPr/>
            <p:nvPr/>
          </p:nvCxnSpPr>
          <p:spPr bwMode="auto">
            <a:xfrm flipV="1">
              <a:off x="4959351" y="3721100"/>
              <a:ext cx="346074" cy="4318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2" name="Straight Connector 571"/>
            <p:cNvCxnSpPr/>
            <p:nvPr/>
          </p:nvCxnSpPr>
          <p:spPr bwMode="auto">
            <a:xfrm flipH="1" flipV="1">
              <a:off x="4953000" y="3641725"/>
              <a:ext cx="679451" cy="650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5" name="Group 594"/>
          <p:cNvGrpSpPr/>
          <p:nvPr/>
        </p:nvGrpSpPr>
        <p:grpSpPr>
          <a:xfrm>
            <a:off x="4940301" y="3155953"/>
            <a:ext cx="717549" cy="1701797"/>
            <a:chOff x="5527676" y="5156203"/>
            <a:chExt cx="717549" cy="1701797"/>
          </a:xfrm>
        </p:grpSpPr>
        <p:cxnSp>
          <p:nvCxnSpPr>
            <p:cNvPr id="576" name="Straight Connector 575"/>
            <p:cNvCxnSpPr>
              <a:cxnSpLocks noChangeAspect="1"/>
            </p:cNvCxnSpPr>
            <p:nvPr/>
          </p:nvCxnSpPr>
          <p:spPr bwMode="auto">
            <a:xfrm flipH="1" flipV="1">
              <a:off x="5540375" y="6153152"/>
              <a:ext cx="173033" cy="3174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7" name="Straight Connector 576"/>
            <p:cNvCxnSpPr>
              <a:cxnSpLocks noChangeAspect="1"/>
            </p:cNvCxnSpPr>
            <p:nvPr/>
          </p:nvCxnSpPr>
          <p:spPr bwMode="auto">
            <a:xfrm flipH="1">
              <a:off x="5553075" y="6339090"/>
              <a:ext cx="282575" cy="51891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8" name="Straight Connector 577"/>
            <p:cNvCxnSpPr>
              <a:cxnSpLocks noChangeAspect="1"/>
            </p:cNvCxnSpPr>
            <p:nvPr/>
          </p:nvCxnSpPr>
          <p:spPr bwMode="auto">
            <a:xfrm flipH="1" flipV="1">
              <a:off x="5527676" y="5156203"/>
              <a:ext cx="303832" cy="86994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9" name="Straight Connector 578"/>
            <p:cNvCxnSpPr>
              <a:cxnSpLocks noChangeAspect="1"/>
            </p:cNvCxnSpPr>
            <p:nvPr/>
          </p:nvCxnSpPr>
          <p:spPr bwMode="auto">
            <a:xfrm flipH="1" flipV="1">
              <a:off x="5711826" y="6184901"/>
              <a:ext cx="126999" cy="144981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0" name="Straight Connector 579"/>
            <p:cNvCxnSpPr>
              <a:cxnSpLocks noChangeAspect="1"/>
            </p:cNvCxnSpPr>
            <p:nvPr/>
          </p:nvCxnSpPr>
          <p:spPr bwMode="auto">
            <a:xfrm flipH="1">
              <a:off x="5848350" y="6254750"/>
              <a:ext cx="231776" cy="6683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1" name="Straight Connector 580"/>
            <p:cNvCxnSpPr>
              <a:cxnSpLocks noChangeAspect="1"/>
            </p:cNvCxnSpPr>
            <p:nvPr/>
          </p:nvCxnSpPr>
          <p:spPr bwMode="auto">
            <a:xfrm flipV="1">
              <a:off x="5711826" y="6035152"/>
              <a:ext cx="117474" cy="14657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2" name="Straight Connector 581"/>
            <p:cNvCxnSpPr>
              <a:cxnSpLocks noChangeAspect="1"/>
            </p:cNvCxnSpPr>
            <p:nvPr/>
          </p:nvCxnSpPr>
          <p:spPr bwMode="auto">
            <a:xfrm flipH="1" flipV="1">
              <a:off x="5842000" y="6029681"/>
              <a:ext cx="234953" cy="22507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2" name="Straight Connector 591"/>
            <p:cNvCxnSpPr>
              <a:cxnSpLocks noChangeAspect="1"/>
            </p:cNvCxnSpPr>
            <p:nvPr/>
          </p:nvCxnSpPr>
          <p:spPr bwMode="auto">
            <a:xfrm flipH="1" flipV="1">
              <a:off x="6070600" y="6251284"/>
              <a:ext cx="174625" cy="32042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7" name="Straight Connector 76"/>
          <p:cNvCxnSpPr>
            <a:cxnSpLocks noChangeAspect="1"/>
          </p:cNvCxnSpPr>
          <p:nvPr/>
        </p:nvCxnSpPr>
        <p:spPr bwMode="auto">
          <a:xfrm flipV="1">
            <a:off x="5991552" y="3368838"/>
            <a:ext cx="414972" cy="3360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cxnSpLocks noChangeAspect="1"/>
          </p:cNvCxnSpPr>
          <p:nvPr/>
        </p:nvCxnSpPr>
        <p:spPr bwMode="auto">
          <a:xfrm flipH="1" flipV="1">
            <a:off x="6415051" y="3377365"/>
            <a:ext cx="249793" cy="4551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cxnSpLocks noChangeAspect="1"/>
          </p:cNvCxnSpPr>
          <p:nvPr/>
        </p:nvCxnSpPr>
        <p:spPr bwMode="auto">
          <a:xfrm flipH="1" flipV="1">
            <a:off x="6645272" y="3829307"/>
            <a:ext cx="296620" cy="9195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cxnSpLocks noChangeAspect="1"/>
          </p:cNvCxnSpPr>
          <p:nvPr/>
        </p:nvCxnSpPr>
        <p:spPr bwMode="auto">
          <a:xfrm flipV="1">
            <a:off x="6359827" y="4744805"/>
            <a:ext cx="575707" cy="8349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cxnSpLocks noChangeAspect="1"/>
          </p:cNvCxnSpPr>
          <p:nvPr/>
        </p:nvCxnSpPr>
        <p:spPr bwMode="auto">
          <a:xfrm>
            <a:off x="6071955" y="4704110"/>
            <a:ext cx="875573" cy="46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50" name="Group 549"/>
          <p:cNvGrpSpPr/>
          <p:nvPr/>
        </p:nvGrpSpPr>
        <p:grpSpPr>
          <a:xfrm>
            <a:off x="5969000" y="3698760"/>
            <a:ext cx="693326" cy="1006590"/>
            <a:chOff x="5969000" y="3698760"/>
            <a:chExt cx="693326" cy="1006590"/>
          </a:xfrm>
        </p:grpSpPr>
        <p:grpSp>
          <p:nvGrpSpPr>
            <p:cNvPr id="549" name="Group 548"/>
            <p:cNvGrpSpPr/>
            <p:nvPr/>
          </p:nvGrpSpPr>
          <p:grpSpPr>
            <a:xfrm>
              <a:off x="5969000" y="3714750"/>
              <a:ext cx="685800" cy="990600"/>
              <a:chOff x="5969000" y="3714750"/>
              <a:chExt cx="685800" cy="990600"/>
            </a:xfrm>
          </p:grpSpPr>
          <p:cxnSp>
            <p:nvCxnSpPr>
              <p:cNvPr id="542" name="Straight Connector 541"/>
              <p:cNvCxnSpPr/>
              <p:nvPr/>
            </p:nvCxnSpPr>
            <p:spPr bwMode="auto">
              <a:xfrm flipV="1">
                <a:off x="6233296" y="3822700"/>
                <a:ext cx="421504" cy="180706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3" name="Straight Connector 542"/>
              <p:cNvCxnSpPr/>
              <p:nvPr/>
            </p:nvCxnSpPr>
            <p:spPr bwMode="auto">
              <a:xfrm>
                <a:off x="5969000" y="3714750"/>
                <a:ext cx="279400" cy="29845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4" name="Straight Connector 543"/>
              <p:cNvCxnSpPr/>
              <p:nvPr/>
            </p:nvCxnSpPr>
            <p:spPr bwMode="auto">
              <a:xfrm flipV="1">
                <a:off x="6057900" y="3997849"/>
                <a:ext cx="180952" cy="707501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1" name="Group 540"/>
            <p:cNvGrpSpPr/>
            <p:nvPr/>
          </p:nvGrpSpPr>
          <p:grpSpPr>
            <a:xfrm>
              <a:off x="5985442" y="3698760"/>
              <a:ext cx="676884" cy="991796"/>
              <a:chOff x="5985442" y="3698760"/>
              <a:chExt cx="676884" cy="991796"/>
            </a:xfrm>
          </p:grpSpPr>
          <p:grpSp>
            <p:nvGrpSpPr>
              <p:cNvPr id="538" name="Group 537"/>
              <p:cNvGrpSpPr/>
              <p:nvPr/>
            </p:nvGrpSpPr>
            <p:grpSpPr>
              <a:xfrm>
                <a:off x="5985442" y="3698760"/>
                <a:ext cx="676884" cy="991796"/>
                <a:chOff x="9852592" y="4251210"/>
                <a:chExt cx="676884" cy="991796"/>
              </a:xfrm>
            </p:grpSpPr>
            <p:cxnSp>
              <p:nvCxnSpPr>
                <p:cNvPr id="535" name="Straight Connector 534"/>
                <p:cNvCxnSpPr>
                  <a:cxnSpLocks noChangeAspect="1"/>
                </p:cNvCxnSpPr>
                <p:nvPr/>
              </p:nvCxnSpPr>
              <p:spPr bwMode="auto">
                <a:xfrm>
                  <a:off x="9852592" y="4251210"/>
                  <a:ext cx="676884" cy="13054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6" name="Straight Connector 535"/>
                <p:cNvCxnSpPr>
                  <a:cxnSpLocks noChangeAspect="1"/>
                </p:cNvCxnSpPr>
                <p:nvPr/>
              </p:nvCxnSpPr>
              <p:spPr bwMode="auto">
                <a:xfrm flipV="1">
                  <a:off x="9945107" y="4390284"/>
                  <a:ext cx="575843" cy="848659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7" name="Straight Connector 536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9853591" y="4415942"/>
                  <a:ext cx="87540" cy="8270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3" name="Oval 12"/>
              <p:cNvSpPr/>
              <p:nvPr/>
            </p:nvSpPr>
            <p:spPr bwMode="auto">
              <a:xfrm rot="5400000">
                <a:off x="6142401" y="3891759"/>
                <a:ext cx="210312" cy="213651"/>
              </a:xfrm>
              <a:prstGeom prst="ellipse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39" name="Oval 64"/>
              <p:cNvSpPr>
                <a:spLocks noChangeAspect="1" noChangeArrowheads="1"/>
              </p:cNvSpPr>
              <p:nvPr/>
            </p:nvSpPr>
            <p:spPr bwMode="auto">
              <a:xfrm>
                <a:off x="6014787" y="3759200"/>
                <a:ext cx="468563" cy="4685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286"/>
            <a:ext cx="7772400" cy="1205114"/>
          </a:xfrm>
        </p:spPr>
        <p:txBody>
          <a:bodyPr/>
          <a:lstStyle/>
          <a:p>
            <a:r>
              <a:rPr lang="en-US"/>
              <a:t>Convert tri mesh to quads</a:t>
            </a:r>
            <a:br>
              <a:rPr lang="en-US"/>
            </a:br>
            <a:r>
              <a:rPr lang="en-US"/>
              <a:t>One-slide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790722" cy="4572000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Generate (or given) well-spaced points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Delaunay triangulate</a:t>
            </a:r>
          </a:p>
          <a:p>
            <a:r>
              <a:rPr lang="en-US" sz="1800" dirty="0"/>
              <a:t>Color points red or blue</a:t>
            </a:r>
          </a:p>
          <a:p>
            <a:pPr lvl="1"/>
            <a:r>
              <a:rPr lang="en-US" sz="1600" dirty="0"/>
              <a:t>intersperse colors</a:t>
            </a:r>
          </a:p>
          <a:p>
            <a:r>
              <a:rPr lang="en-US" sz="1800" dirty="0"/>
              <a:t>Discard red-red and blue-blue edges</a:t>
            </a:r>
          </a:p>
          <a:p>
            <a:r>
              <a:rPr lang="en-US" sz="1800" dirty="0"/>
              <a:t>Quads mostly</a:t>
            </a:r>
            <a:endParaRPr lang="en-US" sz="1600" dirty="0"/>
          </a:p>
          <a:p>
            <a:pPr lvl="1"/>
            <a:r>
              <a:rPr lang="en-US" sz="1600" dirty="0"/>
              <a:t>good quality, some large angles</a:t>
            </a:r>
          </a:p>
          <a:p>
            <a:r>
              <a:rPr lang="en-US" sz="1800" dirty="0"/>
              <a:t>6, 8, 10 sided polygons sometimes</a:t>
            </a:r>
            <a:endParaRPr lang="en-US" sz="1600" dirty="0"/>
          </a:p>
          <a:p>
            <a:pPr lvl="1"/>
            <a:r>
              <a:rPr lang="en-US" sz="1600" dirty="0"/>
              <a:t>constrained </a:t>
            </a:r>
            <a:r>
              <a:rPr lang="en-US" sz="1600" dirty="0" err="1"/>
              <a:t>incircle</a:t>
            </a:r>
            <a:r>
              <a:rPr lang="en-US" sz="1600" dirty="0"/>
              <a:t> refinement</a:t>
            </a:r>
          </a:p>
          <a:p>
            <a:pPr lvl="1"/>
            <a:r>
              <a:rPr lang="en-US" sz="1600" dirty="0"/>
              <a:t>median template for reflex quads</a:t>
            </a:r>
          </a:p>
          <a:p>
            <a:r>
              <a:rPr lang="en-US" sz="1800" dirty="0">
                <a:solidFill>
                  <a:srgbClr val="7F7F7F"/>
                </a:solidFill>
              </a:rPr>
              <a:t>All quads with provable quality</a:t>
            </a:r>
          </a:p>
          <a:p>
            <a:endParaRPr lang="en-US" sz="1800" dirty="0">
              <a:solidFill>
                <a:srgbClr val="7F7F7F"/>
              </a:solidFill>
            </a:endParaRPr>
          </a:p>
          <a:p>
            <a:r>
              <a:rPr lang="en-US" sz="1800" dirty="0">
                <a:solidFill>
                  <a:srgbClr val="7F7F7F"/>
                </a:solidFill>
              </a:rPr>
              <a:t>Coloring and position heuristics</a:t>
            </a:r>
            <a:br>
              <a:rPr lang="en-US" sz="1800" dirty="0">
                <a:solidFill>
                  <a:srgbClr val="7F7F7F"/>
                </a:solidFill>
              </a:rPr>
            </a:br>
            <a:r>
              <a:rPr lang="en-US" sz="1800" dirty="0">
                <a:solidFill>
                  <a:srgbClr val="7F7F7F"/>
                </a:solidFill>
              </a:rPr>
              <a:t>improve quality in practice</a:t>
            </a:r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952965" y="1695493"/>
            <a:ext cx="3910074" cy="3897523"/>
            <a:chOff x="5654800" y="2809494"/>
            <a:chExt cx="2760002" cy="2751142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5657634" y="2810915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671602" y="5557542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16200000">
              <a:off x="4283200" y="4181094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16200000">
              <a:off x="7029685" y="4189036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8" name="Straight Connector 67"/>
          <p:cNvCxnSpPr>
            <a:cxnSpLocks noChangeAspect="1"/>
            <a:stCxn id="53" idx="0"/>
            <a:endCxn id="55" idx="4"/>
          </p:cNvCxnSpPr>
          <p:nvPr/>
        </p:nvCxnSpPr>
        <p:spPr bwMode="auto">
          <a:xfrm flipV="1">
            <a:off x="5096886" y="2296437"/>
            <a:ext cx="440533" cy="704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cxnSpLocks noChangeAspect="1"/>
          </p:cNvCxnSpPr>
          <p:nvPr/>
        </p:nvCxnSpPr>
        <p:spPr bwMode="auto">
          <a:xfrm>
            <a:off x="5690279" y="2294411"/>
            <a:ext cx="153482" cy="5116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cxnSpLocks noChangeAspect="1"/>
          </p:cNvCxnSpPr>
          <p:nvPr/>
        </p:nvCxnSpPr>
        <p:spPr bwMode="auto">
          <a:xfrm flipV="1">
            <a:off x="4948877" y="2806042"/>
            <a:ext cx="869304" cy="342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cxnSpLocks noChangeAspect="1"/>
          </p:cNvCxnSpPr>
          <p:nvPr/>
        </p:nvCxnSpPr>
        <p:spPr bwMode="auto">
          <a:xfrm flipH="1" flipV="1">
            <a:off x="5852287" y="2857205"/>
            <a:ext cx="142001" cy="8589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cxnSpLocks noChangeAspect="1"/>
          </p:cNvCxnSpPr>
          <p:nvPr/>
        </p:nvCxnSpPr>
        <p:spPr bwMode="auto">
          <a:xfrm flipH="1">
            <a:off x="5674004" y="1699447"/>
            <a:ext cx="158058" cy="605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cxnSpLocks noChangeAspect="1"/>
          </p:cNvCxnSpPr>
          <p:nvPr/>
        </p:nvCxnSpPr>
        <p:spPr bwMode="auto">
          <a:xfrm flipV="1">
            <a:off x="5630055" y="3701398"/>
            <a:ext cx="358660" cy="59698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cxnSpLocks noChangeAspect="1"/>
          </p:cNvCxnSpPr>
          <p:nvPr/>
        </p:nvCxnSpPr>
        <p:spPr bwMode="auto">
          <a:xfrm flipV="1">
            <a:off x="6393479" y="2569061"/>
            <a:ext cx="464125" cy="806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cxnSpLocks noChangeAspect="1"/>
          </p:cNvCxnSpPr>
          <p:nvPr/>
        </p:nvCxnSpPr>
        <p:spPr bwMode="auto">
          <a:xfrm flipH="1" flipV="1">
            <a:off x="4962449" y="3156799"/>
            <a:ext cx="676670" cy="112444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cxnSpLocks noChangeAspect="1"/>
          </p:cNvCxnSpPr>
          <p:nvPr/>
        </p:nvCxnSpPr>
        <p:spPr bwMode="auto">
          <a:xfrm flipV="1">
            <a:off x="5640999" y="4673499"/>
            <a:ext cx="415930" cy="4117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cxnSpLocks noChangeAspect="1"/>
          </p:cNvCxnSpPr>
          <p:nvPr/>
        </p:nvCxnSpPr>
        <p:spPr bwMode="auto">
          <a:xfrm flipV="1">
            <a:off x="4970121" y="4289775"/>
            <a:ext cx="668998" cy="5935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cxnSpLocks noChangeAspect="1"/>
          </p:cNvCxnSpPr>
          <p:nvPr/>
        </p:nvCxnSpPr>
        <p:spPr bwMode="auto">
          <a:xfrm flipH="1" flipV="1">
            <a:off x="4976130" y="4880166"/>
            <a:ext cx="662989" cy="2026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cxnSpLocks noChangeAspect="1"/>
          </p:cNvCxnSpPr>
          <p:nvPr/>
        </p:nvCxnSpPr>
        <p:spPr bwMode="auto">
          <a:xfrm flipH="1" flipV="1">
            <a:off x="5639119" y="5074278"/>
            <a:ext cx="714750" cy="5277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cxnSpLocks noChangeAspect="1"/>
          </p:cNvCxnSpPr>
          <p:nvPr/>
        </p:nvCxnSpPr>
        <p:spPr bwMode="auto">
          <a:xfrm flipH="1" flipV="1">
            <a:off x="5622065" y="4289775"/>
            <a:ext cx="427576" cy="419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cxnSpLocks/>
          </p:cNvCxnSpPr>
          <p:nvPr/>
        </p:nvCxnSpPr>
        <p:spPr bwMode="auto">
          <a:xfrm flipH="1">
            <a:off x="7193420" y="5048250"/>
            <a:ext cx="547230" cy="5061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>
            <a:cxnSpLocks noChangeAspect="1"/>
          </p:cNvCxnSpPr>
          <p:nvPr/>
        </p:nvCxnSpPr>
        <p:spPr bwMode="auto">
          <a:xfrm flipV="1">
            <a:off x="7295411" y="2759688"/>
            <a:ext cx="125906" cy="4870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cxnSpLocks noChangeAspect="1"/>
          </p:cNvCxnSpPr>
          <p:nvPr/>
        </p:nvCxnSpPr>
        <p:spPr bwMode="auto">
          <a:xfrm flipH="1" flipV="1">
            <a:off x="6863565" y="2579770"/>
            <a:ext cx="551792" cy="193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>
            <a:cxnSpLocks/>
          </p:cNvCxnSpPr>
          <p:nvPr/>
        </p:nvCxnSpPr>
        <p:spPr bwMode="auto">
          <a:xfrm flipV="1">
            <a:off x="7759700" y="4606868"/>
            <a:ext cx="489249" cy="4032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cxnSpLocks noChangeAspect="1"/>
          </p:cNvCxnSpPr>
          <p:nvPr/>
        </p:nvCxnSpPr>
        <p:spPr bwMode="auto">
          <a:xfrm flipH="1">
            <a:off x="5850018" y="2557066"/>
            <a:ext cx="1025579" cy="2386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cxnSpLocks noChangeAspect="1"/>
          </p:cNvCxnSpPr>
          <p:nvPr/>
        </p:nvCxnSpPr>
        <p:spPr bwMode="auto">
          <a:xfrm flipH="1" flipV="1">
            <a:off x="7289376" y="3221483"/>
            <a:ext cx="329891" cy="5170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cxnSpLocks noChangeAspect="1"/>
          </p:cNvCxnSpPr>
          <p:nvPr/>
        </p:nvCxnSpPr>
        <p:spPr bwMode="auto">
          <a:xfrm flipH="1">
            <a:off x="6671651" y="3762530"/>
            <a:ext cx="941617" cy="526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>
            <a:cxnSpLocks noChangeAspect="1"/>
          </p:cNvCxnSpPr>
          <p:nvPr/>
        </p:nvCxnSpPr>
        <p:spPr bwMode="auto">
          <a:xfrm flipH="1" flipV="1">
            <a:off x="7511278" y="4235034"/>
            <a:ext cx="749702" cy="373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cxnSpLocks noChangeAspect="1"/>
          </p:cNvCxnSpPr>
          <p:nvPr/>
        </p:nvCxnSpPr>
        <p:spPr bwMode="auto">
          <a:xfrm flipV="1">
            <a:off x="7499320" y="3737253"/>
            <a:ext cx="125907" cy="559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cxnSpLocks noChangeAspect="1"/>
          </p:cNvCxnSpPr>
          <p:nvPr/>
        </p:nvCxnSpPr>
        <p:spPr bwMode="auto">
          <a:xfrm flipH="1">
            <a:off x="8248950" y="4578166"/>
            <a:ext cx="593773" cy="2270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cxnSpLocks noChangeAspect="1"/>
          </p:cNvCxnSpPr>
          <p:nvPr/>
        </p:nvCxnSpPr>
        <p:spPr bwMode="auto">
          <a:xfrm flipH="1">
            <a:off x="8182979" y="4620149"/>
            <a:ext cx="84000" cy="9462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cxnSpLocks noChangeAspect="1"/>
          </p:cNvCxnSpPr>
          <p:nvPr/>
        </p:nvCxnSpPr>
        <p:spPr bwMode="auto">
          <a:xfrm flipH="1">
            <a:off x="6935534" y="4290294"/>
            <a:ext cx="545794" cy="4425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cxnSpLocks/>
          </p:cNvCxnSpPr>
          <p:nvPr/>
        </p:nvCxnSpPr>
        <p:spPr bwMode="auto">
          <a:xfrm flipH="1" flipV="1">
            <a:off x="6941532" y="4720816"/>
            <a:ext cx="786418" cy="3083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cxnSpLocks noChangeAspect="1"/>
          </p:cNvCxnSpPr>
          <p:nvPr/>
        </p:nvCxnSpPr>
        <p:spPr bwMode="auto">
          <a:xfrm flipH="1" flipV="1">
            <a:off x="8248949" y="3581323"/>
            <a:ext cx="12032" cy="10328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cxnSpLocks noChangeAspect="1"/>
          </p:cNvCxnSpPr>
          <p:nvPr/>
        </p:nvCxnSpPr>
        <p:spPr bwMode="auto">
          <a:xfrm flipH="1">
            <a:off x="7631225" y="3588606"/>
            <a:ext cx="641750" cy="1606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cxnSpLocks noChangeAspect="1"/>
          </p:cNvCxnSpPr>
          <p:nvPr/>
        </p:nvCxnSpPr>
        <p:spPr bwMode="auto">
          <a:xfrm flipH="1" flipV="1">
            <a:off x="8248950" y="3575326"/>
            <a:ext cx="605766" cy="2231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cxnSpLocks noChangeAspect="1"/>
          </p:cNvCxnSpPr>
          <p:nvPr/>
        </p:nvCxnSpPr>
        <p:spPr bwMode="auto">
          <a:xfrm flipH="1" flipV="1">
            <a:off x="8182979" y="2903626"/>
            <a:ext cx="671738" cy="1332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cxnSpLocks noChangeAspect="1"/>
          </p:cNvCxnSpPr>
          <p:nvPr/>
        </p:nvCxnSpPr>
        <p:spPr bwMode="auto">
          <a:xfrm flipH="1">
            <a:off x="6401771" y="3216773"/>
            <a:ext cx="887641" cy="1426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cxnSpLocks noChangeAspect="1"/>
          </p:cNvCxnSpPr>
          <p:nvPr/>
        </p:nvCxnSpPr>
        <p:spPr bwMode="auto">
          <a:xfrm flipH="1" flipV="1">
            <a:off x="8195012" y="2910910"/>
            <a:ext cx="53975" cy="6597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cxnSpLocks noChangeAspect="1"/>
          </p:cNvCxnSpPr>
          <p:nvPr/>
        </p:nvCxnSpPr>
        <p:spPr bwMode="auto">
          <a:xfrm flipH="1">
            <a:off x="7283381" y="2898914"/>
            <a:ext cx="893638" cy="3165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>
            <a:cxnSpLocks noChangeAspect="1"/>
          </p:cNvCxnSpPr>
          <p:nvPr/>
        </p:nvCxnSpPr>
        <p:spPr bwMode="auto">
          <a:xfrm>
            <a:off x="7949120" y="1675458"/>
            <a:ext cx="65936" cy="5384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cxnSpLocks noChangeAspect="1"/>
          </p:cNvCxnSpPr>
          <p:nvPr/>
        </p:nvCxnSpPr>
        <p:spPr bwMode="auto">
          <a:xfrm flipH="1">
            <a:off x="7397329" y="2203223"/>
            <a:ext cx="623758" cy="5684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>
            <a:cxnSpLocks noChangeAspect="1"/>
          </p:cNvCxnSpPr>
          <p:nvPr/>
        </p:nvCxnSpPr>
        <p:spPr bwMode="auto">
          <a:xfrm flipH="1">
            <a:off x="6857571" y="2101269"/>
            <a:ext cx="155965" cy="4725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cxnSpLocks noChangeAspect="1"/>
          </p:cNvCxnSpPr>
          <p:nvPr/>
        </p:nvCxnSpPr>
        <p:spPr bwMode="auto">
          <a:xfrm flipH="1">
            <a:off x="6989512" y="1711442"/>
            <a:ext cx="83997" cy="4005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>
            <a:cxnSpLocks noChangeAspect="1"/>
          </p:cNvCxnSpPr>
          <p:nvPr/>
        </p:nvCxnSpPr>
        <p:spPr bwMode="auto">
          <a:xfrm flipH="1" flipV="1">
            <a:off x="7001505" y="2117976"/>
            <a:ext cx="995593" cy="852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4" name="Group 493"/>
          <p:cNvGrpSpPr/>
          <p:nvPr/>
        </p:nvGrpSpPr>
        <p:grpSpPr>
          <a:xfrm>
            <a:off x="4952748" y="1704160"/>
            <a:ext cx="3901968" cy="3863566"/>
            <a:chOff x="4952748" y="1704160"/>
            <a:chExt cx="3901968" cy="3863566"/>
          </a:xfrm>
        </p:grpSpPr>
        <p:cxnSp>
          <p:nvCxnSpPr>
            <p:cNvPr id="74" name="Straight Connector 73"/>
            <p:cNvCxnSpPr>
              <a:cxnSpLocks noChangeAspect="1"/>
            </p:cNvCxnSpPr>
            <p:nvPr/>
          </p:nvCxnSpPr>
          <p:spPr bwMode="auto">
            <a:xfrm flipH="1" flipV="1">
              <a:off x="4957280" y="2381356"/>
              <a:ext cx="903534" cy="4417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 bwMode="auto">
            <a:xfrm>
              <a:off x="5843862" y="2840947"/>
              <a:ext cx="571189" cy="5278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 bwMode="auto">
            <a:xfrm flipH="1" flipV="1">
              <a:off x="4953926" y="4150261"/>
              <a:ext cx="676666" cy="1309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>
              <a:cxnSpLocks noChangeAspect="1"/>
            </p:cNvCxnSpPr>
            <p:nvPr/>
          </p:nvCxnSpPr>
          <p:spPr bwMode="auto">
            <a:xfrm flipH="1" flipV="1">
              <a:off x="5622065" y="4281247"/>
              <a:ext cx="15878" cy="79240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>
              <a:cxnSpLocks noChangeAspect="1"/>
            </p:cNvCxnSpPr>
            <p:nvPr/>
          </p:nvCxnSpPr>
          <p:spPr bwMode="auto">
            <a:xfrm flipV="1">
              <a:off x="4952748" y="5074278"/>
              <a:ext cx="703423" cy="4908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>
              <a:cxnSpLocks noChangeAspect="1"/>
            </p:cNvCxnSpPr>
            <p:nvPr/>
          </p:nvCxnSpPr>
          <p:spPr bwMode="auto">
            <a:xfrm flipH="1" flipV="1">
              <a:off x="6941531" y="4744806"/>
              <a:ext cx="263920" cy="82292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 bwMode="auto">
            <a:xfrm flipH="1" flipV="1">
              <a:off x="8260944" y="4594872"/>
              <a:ext cx="557789" cy="95486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cxnSpLocks noChangeAspect="1"/>
            </p:cNvCxnSpPr>
            <p:nvPr/>
          </p:nvCxnSpPr>
          <p:spPr bwMode="auto">
            <a:xfrm flipH="1" flipV="1">
              <a:off x="7415321" y="2765686"/>
              <a:ext cx="773691" cy="1332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>
              <a:cxnSpLocks noChangeAspect="1"/>
            </p:cNvCxnSpPr>
            <p:nvPr/>
          </p:nvCxnSpPr>
          <p:spPr bwMode="auto">
            <a:xfrm flipH="1">
              <a:off x="7601240" y="2910909"/>
              <a:ext cx="587773" cy="8503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>
              <a:cxnSpLocks noChangeAspect="1"/>
            </p:cNvCxnSpPr>
            <p:nvPr/>
          </p:nvCxnSpPr>
          <p:spPr bwMode="auto">
            <a:xfrm flipH="1">
              <a:off x="8188977" y="2395138"/>
              <a:ext cx="665739" cy="5144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/>
            <p:cNvCxnSpPr>
              <a:cxnSpLocks noChangeAspect="1"/>
            </p:cNvCxnSpPr>
            <p:nvPr/>
          </p:nvCxnSpPr>
          <p:spPr bwMode="auto">
            <a:xfrm flipH="1" flipV="1">
              <a:off x="7625228" y="3761246"/>
              <a:ext cx="629755" cy="8289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/>
            <p:cNvCxnSpPr>
              <a:cxnSpLocks noChangeAspect="1"/>
            </p:cNvCxnSpPr>
            <p:nvPr/>
          </p:nvCxnSpPr>
          <p:spPr bwMode="auto">
            <a:xfrm>
              <a:off x="7001541" y="2125258"/>
              <a:ext cx="407819" cy="6237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" name="Straight Connector 234"/>
            <p:cNvCxnSpPr>
              <a:cxnSpLocks noChangeAspect="1"/>
            </p:cNvCxnSpPr>
            <p:nvPr/>
          </p:nvCxnSpPr>
          <p:spPr bwMode="auto">
            <a:xfrm flipH="1" flipV="1">
              <a:off x="5820032" y="1704160"/>
              <a:ext cx="1157520" cy="4031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6" name="Straight Connector 235"/>
          <p:cNvCxnSpPr>
            <a:cxnSpLocks noChangeAspect="1"/>
          </p:cNvCxnSpPr>
          <p:nvPr/>
        </p:nvCxnSpPr>
        <p:spPr bwMode="auto">
          <a:xfrm flipV="1">
            <a:off x="5688125" y="2117976"/>
            <a:ext cx="1307383" cy="1692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cxnSpLocks noChangeAspect="1"/>
          </p:cNvCxnSpPr>
          <p:nvPr/>
        </p:nvCxnSpPr>
        <p:spPr bwMode="auto">
          <a:xfrm>
            <a:off x="8033083" y="2215218"/>
            <a:ext cx="137904" cy="6884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5" name="Group 494"/>
          <p:cNvGrpSpPr/>
          <p:nvPr/>
        </p:nvGrpSpPr>
        <p:grpSpPr>
          <a:xfrm>
            <a:off x="4950453" y="1699447"/>
            <a:ext cx="3916259" cy="3886271"/>
            <a:chOff x="4950453" y="1699447"/>
            <a:chExt cx="3916259" cy="3886271"/>
          </a:xfrm>
        </p:grpSpPr>
        <p:cxnSp>
          <p:nvCxnSpPr>
            <p:cNvPr id="67" name="Straight Connector 66"/>
            <p:cNvCxnSpPr>
              <a:cxnSpLocks noChangeAspect="1"/>
              <a:stCxn id="9" idx="7"/>
              <a:endCxn id="55" idx="3"/>
            </p:cNvCxnSpPr>
            <p:nvPr/>
          </p:nvCxnSpPr>
          <p:spPr bwMode="auto">
            <a:xfrm>
              <a:off x="5054398" y="1800919"/>
              <a:ext cx="527347" cy="39017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 bwMode="auto">
            <a:xfrm>
              <a:off x="5674130" y="2295509"/>
              <a:ext cx="1183475" cy="26755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cxnSpLocks noChangeAspect="1"/>
            </p:cNvCxnSpPr>
            <p:nvPr/>
          </p:nvCxnSpPr>
          <p:spPr bwMode="auto">
            <a:xfrm>
              <a:off x="5985442" y="3698760"/>
              <a:ext cx="676884" cy="13054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 bwMode="auto">
            <a:xfrm flipH="1" flipV="1">
              <a:off x="4950453" y="3150802"/>
              <a:ext cx="1038365" cy="5428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>
              <a:cxnSpLocks noChangeAspect="1"/>
            </p:cNvCxnSpPr>
            <p:nvPr/>
          </p:nvCxnSpPr>
          <p:spPr bwMode="auto">
            <a:xfrm flipV="1">
              <a:off x="6077957" y="3837834"/>
              <a:ext cx="575843" cy="84865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>
              <a:cxnSpLocks noChangeAspect="1"/>
              <a:endCxn id="63" idx="6"/>
            </p:cNvCxnSpPr>
            <p:nvPr/>
          </p:nvCxnSpPr>
          <p:spPr bwMode="auto">
            <a:xfrm flipH="1" flipV="1">
              <a:off x="5986441" y="3863492"/>
              <a:ext cx="87540" cy="82706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>
              <a:cxnSpLocks noChangeAspect="1"/>
            </p:cNvCxnSpPr>
            <p:nvPr/>
          </p:nvCxnSpPr>
          <p:spPr bwMode="auto">
            <a:xfrm flipH="1" flipV="1">
              <a:off x="6065920" y="4684832"/>
              <a:ext cx="293907" cy="8888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>
              <a:cxnSpLocks/>
            </p:cNvCxnSpPr>
            <p:nvPr/>
          </p:nvCxnSpPr>
          <p:spPr bwMode="auto">
            <a:xfrm flipH="1" flipV="1">
              <a:off x="7766051" y="5022850"/>
              <a:ext cx="428960" cy="56286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>
              <a:cxnSpLocks/>
            </p:cNvCxnSpPr>
            <p:nvPr/>
          </p:nvCxnSpPr>
          <p:spPr bwMode="auto">
            <a:xfrm flipH="1" flipV="1">
              <a:off x="7499284" y="4265020"/>
              <a:ext cx="241366" cy="7451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>
              <a:cxnSpLocks noChangeAspect="1"/>
            </p:cNvCxnSpPr>
            <p:nvPr/>
          </p:nvCxnSpPr>
          <p:spPr bwMode="auto">
            <a:xfrm flipH="1" flipV="1">
              <a:off x="6875560" y="2567774"/>
              <a:ext cx="419851" cy="66699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flipH="1">
              <a:off x="6641664" y="3246759"/>
              <a:ext cx="641752" cy="556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>
              <a:cxnSpLocks noChangeAspect="1"/>
            </p:cNvCxnSpPr>
            <p:nvPr/>
          </p:nvCxnSpPr>
          <p:spPr bwMode="auto">
            <a:xfrm flipH="1" flipV="1">
              <a:off x="6653659" y="3815219"/>
              <a:ext cx="845661" cy="4510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>
              <a:cxnSpLocks noChangeAspect="1"/>
            </p:cNvCxnSpPr>
            <p:nvPr/>
          </p:nvCxnSpPr>
          <p:spPr bwMode="auto">
            <a:xfrm flipH="1" flipV="1">
              <a:off x="8254947" y="3563331"/>
              <a:ext cx="587776" cy="10208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>
              <a:cxnSpLocks noChangeAspect="1"/>
            </p:cNvCxnSpPr>
            <p:nvPr/>
          </p:nvCxnSpPr>
          <p:spPr bwMode="auto">
            <a:xfrm flipH="1">
              <a:off x="8248950" y="3042850"/>
              <a:ext cx="617762" cy="5504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>
              <a:cxnSpLocks noChangeAspect="1"/>
            </p:cNvCxnSpPr>
            <p:nvPr/>
          </p:nvCxnSpPr>
          <p:spPr bwMode="auto">
            <a:xfrm flipH="1">
              <a:off x="7991065" y="1729434"/>
              <a:ext cx="869649" cy="4785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/>
            <p:cNvCxnSpPr>
              <a:cxnSpLocks noChangeAspect="1"/>
            </p:cNvCxnSpPr>
            <p:nvPr/>
          </p:nvCxnSpPr>
          <p:spPr bwMode="auto">
            <a:xfrm flipH="1" flipV="1">
              <a:off x="7079507" y="1699447"/>
              <a:ext cx="929588" cy="5157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3" name="Straight Connector 242"/>
          <p:cNvCxnSpPr>
            <a:cxnSpLocks noChangeAspect="1"/>
          </p:cNvCxnSpPr>
          <p:nvPr/>
        </p:nvCxnSpPr>
        <p:spPr bwMode="auto">
          <a:xfrm flipH="1" flipV="1">
            <a:off x="8003062" y="2213934"/>
            <a:ext cx="851655" cy="1692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4784325" y="1527538"/>
            <a:ext cx="4226331" cy="4212862"/>
            <a:chOff x="5601968" y="1444988"/>
            <a:chExt cx="2983238" cy="2973730"/>
          </a:xfrm>
        </p:grpSpPr>
        <p:sp>
          <p:nvSpPr>
            <p:cNvPr id="5" name="Oval 4"/>
            <p:cNvSpPr/>
            <p:nvPr/>
          </p:nvSpPr>
          <p:spPr bwMode="auto">
            <a:xfrm rot="5400000">
              <a:off x="7407008" y="326242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 rot="5400000">
              <a:off x="6223415" y="224030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 rot="5400000">
              <a:off x="8358300" y="347813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 rot="5400000">
              <a:off x="7072057" y="1733132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400000">
              <a:off x="5611910" y="1456776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5400000">
              <a:off x="6403605" y="3578177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5400000">
              <a:off x="6106325" y="329763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5400000">
              <a:off x="7103536" y="145501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5400000">
              <a:off x="8365275" y="2927856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5400000">
              <a:off x="7911778" y="4206736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5400000">
              <a:off x="7933221" y="351198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5400000">
              <a:off x="7578947" y="379775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rot="5400000">
              <a:off x="6639604" y="2639275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rot="5400000">
              <a:off x="6826644" y="295622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5400000">
              <a:off x="6961758" y="207991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5400000">
              <a:off x="7361881" y="2213739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 rot="5400000">
              <a:off x="7508140" y="2882344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 rot="5400000">
              <a:off x="7938005" y="278416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 rot="5400000">
              <a:off x="7270958" y="2529983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 rot="5400000">
              <a:off x="6110988" y="382970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 rot="5400000">
              <a:off x="8367205" y="418776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 rot="5400000">
              <a:off x="8366251" y="146365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 rot="5400000">
              <a:off x="8372270" y="2384580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 rot="5400000">
              <a:off x="8373225" y="1954687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5400000">
              <a:off x="5603638" y="248088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5400000">
              <a:off x="5610613" y="1930612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5400000">
              <a:off x="5612543" y="3190524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5400000">
              <a:off x="6135223" y="1880904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5400000">
              <a:off x="6232476" y="146304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6610702" y="419223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7719111" y="144498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215465" y="4203653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625558" y="3688551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7889566" y="230162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 rot="5400000">
              <a:off x="5620736" y="4202425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 rot="5400000">
              <a:off x="6345349" y="2881884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 rot="5400000">
              <a:off x="7758737" y="182458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 rot="5400000">
              <a:off x="7023739" y="359540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263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Reasonable 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338642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uestions</a:t>
            </a:r>
          </a:p>
          <a:p>
            <a:pPr lvl="1"/>
            <a:r>
              <a:rPr lang="en-US" sz="2400" dirty="0" smtClean="0"/>
              <a:t>Varying-size advancing front?</a:t>
            </a:r>
          </a:p>
          <a:p>
            <a:pPr lvl="1"/>
            <a:r>
              <a:rPr lang="en-US" sz="2400" dirty="0" smtClean="0"/>
              <a:t>How fast can we vary the size?</a:t>
            </a:r>
          </a:p>
          <a:p>
            <a:pPr lvl="2"/>
            <a:r>
              <a:rPr lang="en-US" dirty="0" smtClean="0"/>
              <a:t>Bounds for two-radii DT known</a:t>
            </a:r>
          </a:p>
        </p:txBody>
      </p:sp>
    </p:spTree>
    <p:extLst>
      <p:ext uri="{BB962C8B-B14F-4D97-AF65-F5344CB8AC3E}">
        <p14:creationId xmlns:p14="http://schemas.microsoft.com/office/powerpoint/2010/main" val="4174486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338642"/>
          </a:xfrm>
        </p:spPr>
        <p:txBody>
          <a:bodyPr/>
          <a:lstStyle/>
          <a:p>
            <a:r>
              <a:rPr lang="en-US" sz="2000" dirty="0" smtClean="0"/>
              <a:t>Three key ideas</a:t>
            </a:r>
          </a:p>
          <a:p>
            <a:pPr lvl="1"/>
            <a:r>
              <a:rPr lang="en-US" sz="1800" dirty="0" smtClean="0"/>
              <a:t>Graph theory, two-coloring of vertices</a:t>
            </a:r>
          </a:p>
          <a:p>
            <a:pPr lvl="1"/>
            <a:r>
              <a:rPr lang="en-US" sz="1800" dirty="0" smtClean="0"/>
              <a:t>Random sphere-</a:t>
            </a:r>
            <a:r>
              <a:rPr lang="en-US" sz="1800" dirty="0" err="1" smtClean="0"/>
              <a:t>packings</a:t>
            </a:r>
            <a:r>
              <a:rPr lang="en-US" sz="1800" dirty="0" smtClean="0"/>
              <a:t> (better control than Delaunay refine)</a:t>
            </a:r>
          </a:p>
          <a:p>
            <a:pPr lvl="1"/>
            <a:r>
              <a:rPr lang="en-US" sz="1800" dirty="0" smtClean="0"/>
              <a:t>Advancing front</a:t>
            </a:r>
          </a:p>
          <a:p>
            <a:pPr lvl="2"/>
            <a:endParaRPr lang="en-US" sz="1800" dirty="0" smtClean="0"/>
          </a:p>
          <a:p>
            <a:r>
              <a:rPr lang="en-US" sz="2000" dirty="0" smtClean="0"/>
              <a:t>Features</a:t>
            </a:r>
          </a:p>
          <a:p>
            <a:pPr lvl="1"/>
            <a:r>
              <a:rPr lang="en-US" sz="2000" dirty="0" smtClean="0"/>
              <a:t>Robust</a:t>
            </a:r>
          </a:p>
          <a:p>
            <a:pPr lvl="1"/>
            <a:r>
              <a:rPr lang="en-US" sz="2000" dirty="0" smtClean="0"/>
              <a:t>Simple</a:t>
            </a:r>
          </a:p>
          <a:p>
            <a:pPr lvl="1"/>
            <a:r>
              <a:rPr lang="en-US" sz="2000" dirty="0" smtClean="0"/>
              <a:t>Local</a:t>
            </a:r>
          </a:p>
          <a:p>
            <a:pPr lvl="1"/>
            <a:r>
              <a:rPr lang="en-US" sz="2000" dirty="0" smtClean="0"/>
              <a:t>Provable quality</a:t>
            </a:r>
          </a:p>
          <a:p>
            <a:pPr lvl="1"/>
            <a:r>
              <a:rPr lang="en-US" sz="2000" dirty="0" smtClean="0"/>
              <a:t>Heuristics for good quality in practice</a:t>
            </a:r>
          </a:p>
          <a:p>
            <a:pPr lvl="1"/>
            <a:r>
              <a:rPr lang="en-US" sz="2000" dirty="0" smtClean="0"/>
              <a:t>What more do you want?</a:t>
            </a:r>
          </a:p>
          <a:p>
            <a:r>
              <a:rPr lang="en-US" sz="2000" dirty="0" smtClean="0"/>
              <a:t>Quality is reasonable before cleanup</a:t>
            </a:r>
          </a:p>
          <a:p>
            <a:pPr lvl="1"/>
            <a:r>
              <a:rPr lang="en-US" sz="2000" dirty="0" smtClean="0"/>
              <a:t>someone could build a production tool based on this</a:t>
            </a:r>
          </a:p>
          <a:p>
            <a:pPr lvl="1"/>
            <a:r>
              <a:rPr lang="en-US" sz="2000" dirty="0" smtClean="0"/>
              <a:t>add traditional cleanup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08611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30"/>
          <p:cNvGrpSpPr/>
          <p:nvPr/>
        </p:nvGrpSpPr>
        <p:grpSpPr>
          <a:xfrm>
            <a:off x="7223311" y="4616452"/>
            <a:ext cx="1015814" cy="964144"/>
            <a:chOff x="7223311" y="4616452"/>
            <a:chExt cx="1015814" cy="964144"/>
          </a:xfrm>
        </p:grpSpPr>
        <p:cxnSp>
          <p:nvCxnSpPr>
            <p:cNvPr id="597" name="Straight Connector 596"/>
            <p:cNvCxnSpPr>
              <a:cxnSpLocks noChangeAspect="1"/>
            </p:cNvCxnSpPr>
            <p:nvPr/>
          </p:nvCxnSpPr>
          <p:spPr bwMode="auto">
            <a:xfrm rot="13228151" flipH="1" flipV="1">
              <a:off x="8048764" y="5484057"/>
              <a:ext cx="173033" cy="317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8" name="Straight Connector 597"/>
            <p:cNvCxnSpPr>
              <a:cxnSpLocks noChangeAspect="1"/>
            </p:cNvCxnSpPr>
            <p:nvPr/>
          </p:nvCxnSpPr>
          <p:spPr bwMode="auto">
            <a:xfrm flipV="1">
              <a:off x="8027295" y="4616452"/>
              <a:ext cx="211830" cy="5683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9" name="Straight Connector 598"/>
            <p:cNvCxnSpPr>
              <a:cxnSpLocks noChangeAspect="1"/>
            </p:cNvCxnSpPr>
            <p:nvPr/>
          </p:nvCxnSpPr>
          <p:spPr bwMode="auto">
            <a:xfrm flipV="1">
              <a:off x="7223311" y="5358271"/>
              <a:ext cx="625289" cy="2223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0" name="Straight Connector 599"/>
            <p:cNvCxnSpPr>
              <a:cxnSpLocks noChangeAspect="1"/>
            </p:cNvCxnSpPr>
            <p:nvPr/>
          </p:nvCxnSpPr>
          <p:spPr bwMode="auto">
            <a:xfrm>
              <a:off x="8021827" y="5191125"/>
              <a:ext cx="62318" cy="2416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1" name="Straight Connector 600"/>
            <p:cNvCxnSpPr>
              <a:cxnSpLocks noChangeAspect="1"/>
            </p:cNvCxnSpPr>
            <p:nvPr/>
          </p:nvCxnSpPr>
          <p:spPr bwMode="auto">
            <a:xfrm>
              <a:off x="7868343" y="5159600"/>
              <a:ext cx="145803" cy="283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2" name="Straight Connector 601"/>
            <p:cNvCxnSpPr>
              <a:cxnSpLocks noChangeAspect="1"/>
            </p:cNvCxnSpPr>
            <p:nvPr/>
          </p:nvCxnSpPr>
          <p:spPr bwMode="auto">
            <a:xfrm flipH="1" flipV="1">
              <a:off x="7854950" y="5347979"/>
              <a:ext cx="220785" cy="871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3" name="Straight Connector 602"/>
            <p:cNvCxnSpPr>
              <a:cxnSpLocks noChangeAspect="1"/>
            </p:cNvCxnSpPr>
            <p:nvPr/>
          </p:nvCxnSpPr>
          <p:spPr bwMode="auto">
            <a:xfrm flipH="1">
              <a:off x="7854985" y="5155305"/>
              <a:ext cx="9427" cy="1850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4" name="Straight Connector 603"/>
            <p:cNvCxnSpPr>
              <a:cxnSpLocks/>
            </p:cNvCxnSpPr>
            <p:nvPr/>
          </p:nvCxnSpPr>
          <p:spPr bwMode="auto">
            <a:xfrm>
              <a:off x="7748590" y="5021178"/>
              <a:ext cx="122235" cy="14137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5" name="Group 594"/>
          <p:cNvGrpSpPr/>
          <p:nvPr/>
        </p:nvGrpSpPr>
        <p:grpSpPr>
          <a:xfrm>
            <a:off x="4940301" y="3155953"/>
            <a:ext cx="717549" cy="1701797"/>
            <a:chOff x="5527676" y="5156203"/>
            <a:chExt cx="717549" cy="1701797"/>
          </a:xfrm>
        </p:grpSpPr>
        <p:cxnSp>
          <p:nvCxnSpPr>
            <p:cNvPr id="576" name="Straight Connector 575"/>
            <p:cNvCxnSpPr>
              <a:cxnSpLocks noChangeAspect="1"/>
            </p:cNvCxnSpPr>
            <p:nvPr/>
          </p:nvCxnSpPr>
          <p:spPr bwMode="auto">
            <a:xfrm flipH="1" flipV="1">
              <a:off x="5540375" y="6153152"/>
              <a:ext cx="173033" cy="317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7" name="Straight Connector 576"/>
            <p:cNvCxnSpPr>
              <a:cxnSpLocks noChangeAspect="1"/>
            </p:cNvCxnSpPr>
            <p:nvPr/>
          </p:nvCxnSpPr>
          <p:spPr bwMode="auto">
            <a:xfrm flipH="1">
              <a:off x="5553075" y="6339090"/>
              <a:ext cx="282575" cy="51891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8" name="Straight Connector 577"/>
            <p:cNvCxnSpPr>
              <a:cxnSpLocks noChangeAspect="1"/>
            </p:cNvCxnSpPr>
            <p:nvPr/>
          </p:nvCxnSpPr>
          <p:spPr bwMode="auto">
            <a:xfrm flipH="1" flipV="1">
              <a:off x="5527676" y="5156203"/>
              <a:ext cx="303832" cy="86994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9" name="Straight Connector 578"/>
            <p:cNvCxnSpPr>
              <a:cxnSpLocks noChangeAspect="1"/>
            </p:cNvCxnSpPr>
            <p:nvPr/>
          </p:nvCxnSpPr>
          <p:spPr bwMode="auto">
            <a:xfrm flipH="1" flipV="1">
              <a:off x="5711826" y="6184901"/>
              <a:ext cx="126999" cy="14498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0" name="Straight Connector 579"/>
            <p:cNvCxnSpPr>
              <a:cxnSpLocks noChangeAspect="1"/>
            </p:cNvCxnSpPr>
            <p:nvPr/>
          </p:nvCxnSpPr>
          <p:spPr bwMode="auto">
            <a:xfrm flipH="1">
              <a:off x="5848350" y="6254750"/>
              <a:ext cx="231776" cy="668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1" name="Straight Connector 580"/>
            <p:cNvCxnSpPr>
              <a:cxnSpLocks noChangeAspect="1"/>
            </p:cNvCxnSpPr>
            <p:nvPr/>
          </p:nvCxnSpPr>
          <p:spPr bwMode="auto">
            <a:xfrm flipV="1">
              <a:off x="5711826" y="6035152"/>
              <a:ext cx="117474" cy="1465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2" name="Straight Connector 581"/>
            <p:cNvCxnSpPr>
              <a:cxnSpLocks noChangeAspect="1"/>
            </p:cNvCxnSpPr>
            <p:nvPr/>
          </p:nvCxnSpPr>
          <p:spPr bwMode="auto">
            <a:xfrm flipH="1" flipV="1">
              <a:off x="5842000" y="6029681"/>
              <a:ext cx="234953" cy="2250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2" name="Straight Connector 591"/>
            <p:cNvCxnSpPr>
              <a:cxnSpLocks noChangeAspect="1"/>
            </p:cNvCxnSpPr>
            <p:nvPr/>
          </p:nvCxnSpPr>
          <p:spPr bwMode="auto">
            <a:xfrm flipH="1" flipV="1">
              <a:off x="6070600" y="6251284"/>
              <a:ext cx="174625" cy="320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7" name="Straight Connector 76"/>
          <p:cNvCxnSpPr>
            <a:cxnSpLocks noChangeAspect="1"/>
          </p:cNvCxnSpPr>
          <p:nvPr/>
        </p:nvCxnSpPr>
        <p:spPr bwMode="auto">
          <a:xfrm flipV="1">
            <a:off x="5991552" y="3368838"/>
            <a:ext cx="414972" cy="3360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cxnSpLocks noChangeAspect="1"/>
          </p:cNvCxnSpPr>
          <p:nvPr/>
        </p:nvCxnSpPr>
        <p:spPr bwMode="auto">
          <a:xfrm flipH="1" flipV="1">
            <a:off x="6415051" y="3377365"/>
            <a:ext cx="249793" cy="4551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cxnSpLocks noChangeAspect="1"/>
          </p:cNvCxnSpPr>
          <p:nvPr/>
        </p:nvCxnSpPr>
        <p:spPr bwMode="auto">
          <a:xfrm flipH="1" flipV="1">
            <a:off x="6645272" y="3829307"/>
            <a:ext cx="296620" cy="9195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cxnSpLocks noChangeAspect="1"/>
          </p:cNvCxnSpPr>
          <p:nvPr/>
        </p:nvCxnSpPr>
        <p:spPr bwMode="auto">
          <a:xfrm flipV="1">
            <a:off x="6359827" y="4744805"/>
            <a:ext cx="575707" cy="8349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cxnSpLocks noChangeAspect="1"/>
          </p:cNvCxnSpPr>
          <p:nvPr/>
        </p:nvCxnSpPr>
        <p:spPr bwMode="auto">
          <a:xfrm>
            <a:off x="6071955" y="4704110"/>
            <a:ext cx="875573" cy="46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9" name="Group 548"/>
          <p:cNvGrpSpPr/>
          <p:nvPr/>
        </p:nvGrpSpPr>
        <p:grpSpPr>
          <a:xfrm>
            <a:off x="5969000" y="3714750"/>
            <a:ext cx="685800" cy="990600"/>
            <a:chOff x="5969000" y="3714750"/>
            <a:chExt cx="685800" cy="990600"/>
          </a:xfrm>
        </p:grpSpPr>
        <p:cxnSp>
          <p:nvCxnSpPr>
            <p:cNvPr id="542" name="Straight Connector 541"/>
            <p:cNvCxnSpPr/>
            <p:nvPr/>
          </p:nvCxnSpPr>
          <p:spPr bwMode="auto">
            <a:xfrm flipV="1">
              <a:off x="6233296" y="3822700"/>
              <a:ext cx="421504" cy="1807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3" name="Straight Connector 542"/>
            <p:cNvCxnSpPr/>
            <p:nvPr/>
          </p:nvCxnSpPr>
          <p:spPr bwMode="auto">
            <a:xfrm>
              <a:off x="5969000" y="3714750"/>
              <a:ext cx="279400" cy="2984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4" name="Straight Connector 543"/>
            <p:cNvCxnSpPr/>
            <p:nvPr/>
          </p:nvCxnSpPr>
          <p:spPr bwMode="auto">
            <a:xfrm flipV="1">
              <a:off x="6057900" y="3997849"/>
              <a:ext cx="180952" cy="70750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Oval 12"/>
          <p:cNvSpPr/>
          <p:nvPr/>
        </p:nvSpPr>
        <p:spPr bwMode="auto">
          <a:xfrm rot="5400000">
            <a:off x="6142401" y="3891759"/>
            <a:ext cx="210312" cy="213651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286"/>
            <a:ext cx="7772400" cy="1205114"/>
          </a:xfrm>
        </p:spPr>
        <p:txBody>
          <a:bodyPr/>
          <a:lstStyle/>
          <a:p>
            <a:r>
              <a:rPr lang="en-US"/>
              <a:t>Convert tri mesh to quads</a:t>
            </a:r>
            <a:br>
              <a:rPr lang="en-US"/>
            </a:br>
            <a:r>
              <a:rPr lang="en-US"/>
              <a:t>One-slide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790722" cy="4572000"/>
          </a:xfrm>
        </p:spPr>
        <p:txBody>
          <a:bodyPr/>
          <a:lstStyle/>
          <a:p>
            <a:r>
              <a:rPr lang="en-US" sz="1800">
                <a:solidFill>
                  <a:srgbClr val="7F7F7F"/>
                </a:solidFill>
              </a:rPr>
              <a:t>Generate (or given) well-spaced points</a:t>
            </a:r>
          </a:p>
          <a:p>
            <a:r>
              <a:rPr lang="en-US" sz="1800">
                <a:solidFill>
                  <a:srgbClr val="7F7F7F"/>
                </a:solidFill>
              </a:rPr>
              <a:t>Delaunay triangulate</a:t>
            </a:r>
          </a:p>
          <a:p>
            <a:r>
              <a:rPr lang="en-US" sz="1800">
                <a:solidFill>
                  <a:srgbClr val="7F7F7F"/>
                </a:solidFill>
              </a:rPr>
              <a:t>Color points red or blue</a:t>
            </a:r>
          </a:p>
          <a:p>
            <a:pPr lvl="1"/>
            <a:r>
              <a:rPr lang="en-US" sz="1600">
                <a:solidFill>
                  <a:srgbClr val="7F7F7F"/>
                </a:solidFill>
              </a:rPr>
              <a:t>intersperse colors</a:t>
            </a:r>
          </a:p>
          <a:p>
            <a:r>
              <a:rPr lang="en-US" sz="1800">
                <a:solidFill>
                  <a:srgbClr val="7F7F7F"/>
                </a:solidFill>
              </a:rPr>
              <a:t>Discard red-red and blue-blue edges</a:t>
            </a:r>
          </a:p>
          <a:p>
            <a:r>
              <a:rPr lang="en-US" sz="1800">
                <a:solidFill>
                  <a:srgbClr val="7F7F7F"/>
                </a:solidFill>
              </a:rPr>
              <a:t>Quads mostly</a:t>
            </a:r>
            <a:endParaRPr lang="en-US" sz="1600">
              <a:solidFill>
                <a:srgbClr val="7F7F7F"/>
              </a:solidFill>
            </a:endParaRPr>
          </a:p>
          <a:p>
            <a:pPr lvl="1"/>
            <a:r>
              <a:rPr lang="en-US" sz="1600">
                <a:solidFill>
                  <a:srgbClr val="7F7F7F"/>
                </a:solidFill>
              </a:rPr>
              <a:t>good quality, some large angles</a:t>
            </a:r>
          </a:p>
          <a:p>
            <a:r>
              <a:rPr lang="en-US" sz="1800">
                <a:solidFill>
                  <a:srgbClr val="7F7F7F"/>
                </a:solidFill>
              </a:rPr>
              <a:t>6, 8, 10 sided polygons sometimes</a:t>
            </a:r>
            <a:endParaRPr lang="en-US" sz="1600">
              <a:solidFill>
                <a:srgbClr val="7F7F7F"/>
              </a:solidFill>
            </a:endParaRPr>
          </a:p>
          <a:p>
            <a:pPr lvl="1"/>
            <a:r>
              <a:rPr lang="en-US" sz="1600">
                <a:solidFill>
                  <a:srgbClr val="7F7F7F"/>
                </a:solidFill>
              </a:rPr>
              <a:t>constrained incircle refinement</a:t>
            </a:r>
          </a:p>
          <a:p>
            <a:pPr lvl="1"/>
            <a:r>
              <a:rPr lang="en-US" sz="1600">
                <a:solidFill>
                  <a:srgbClr val="7F7F7F"/>
                </a:solidFill>
              </a:rPr>
              <a:t>median template for reflex quads</a:t>
            </a:r>
          </a:p>
          <a:p>
            <a:r>
              <a:rPr lang="en-US" sz="1800"/>
              <a:t>All quads with provable quality</a:t>
            </a:r>
          </a:p>
          <a:p>
            <a:endParaRPr lang="en-US" sz="1800"/>
          </a:p>
          <a:p>
            <a:r>
              <a:rPr lang="en-US" sz="1800"/>
              <a:t>Coloring and position heuristics</a:t>
            </a:r>
            <a:br>
              <a:rPr lang="en-US" sz="1800"/>
            </a:br>
            <a:r>
              <a:rPr lang="en-US" sz="1800"/>
              <a:t>improve quality in practice</a:t>
            </a:r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952965" y="1695493"/>
            <a:ext cx="3910074" cy="3897523"/>
            <a:chOff x="5654800" y="2809494"/>
            <a:chExt cx="2760002" cy="2751142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5657634" y="2810915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671602" y="5557542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16200000">
              <a:off x="4283200" y="4181094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16200000">
              <a:off x="7029685" y="4189036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8" name="Straight Connector 67"/>
          <p:cNvCxnSpPr>
            <a:cxnSpLocks noChangeAspect="1"/>
            <a:stCxn id="53" idx="0"/>
            <a:endCxn id="55" idx="4"/>
          </p:cNvCxnSpPr>
          <p:nvPr/>
        </p:nvCxnSpPr>
        <p:spPr bwMode="auto">
          <a:xfrm flipV="1">
            <a:off x="5096886" y="2296437"/>
            <a:ext cx="440533" cy="704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cxnSpLocks noChangeAspect="1"/>
          </p:cNvCxnSpPr>
          <p:nvPr/>
        </p:nvCxnSpPr>
        <p:spPr bwMode="auto">
          <a:xfrm>
            <a:off x="5690279" y="2294411"/>
            <a:ext cx="153482" cy="51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cxnSpLocks noChangeAspect="1"/>
          </p:cNvCxnSpPr>
          <p:nvPr/>
        </p:nvCxnSpPr>
        <p:spPr bwMode="auto">
          <a:xfrm flipV="1">
            <a:off x="4948877" y="2806042"/>
            <a:ext cx="869304" cy="342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cxnSpLocks noChangeAspect="1"/>
          </p:cNvCxnSpPr>
          <p:nvPr/>
        </p:nvCxnSpPr>
        <p:spPr bwMode="auto">
          <a:xfrm flipH="1" flipV="1">
            <a:off x="5852287" y="2857205"/>
            <a:ext cx="142001" cy="8589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cxnSpLocks noChangeAspect="1"/>
          </p:cNvCxnSpPr>
          <p:nvPr/>
        </p:nvCxnSpPr>
        <p:spPr bwMode="auto">
          <a:xfrm flipH="1">
            <a:off x="5674004" y="1699447"/>
            <a:ext cx="158058" cy="6050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cxnSpLocks noChangeAspect="1"/>
          </p:cNvCxnSpPr>
          <p:nvPr/>
        </p:nvCxnSpPr>
        <p:spPr bwMode="auto">
          <a:xfrm flipV="1">
            <a:off x="5630055" y="3701398"/>
            <a:ext cx="358660" cy="59698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cxnSpLocks noChangeAspect="1"/>
          </p:cNvCxnSpPr>
          <p:nvPr/>
        </p:nvCxnSpPr>
        <p:spPr bwMode="auto">
          <a:xfrm flipV="1">
            <a:off x="6393479" y="2569061"/>
            <a:ext cx="464125" cy="8064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cxnSpLocks noChangeAspect="1"/>
          </p:cNvCxnSpPr>
          <p:nvPr/>
        </p:nvCxnSpPr>
        <p:spPr bwMode="auto">
          <a:xfrm flipH="1" flipV="1">
            <a:off x="4962449" y="3156799"/>
            <a:ext cx="676670" cy="112444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cxnSpLocks noChangeAspect="1"/>
          </p:cNvCxnSpPr>
          <p:nvPr/>
        </p:nvCxnSpPr>
        <p:spPr bwMode="auto">
          <a:xfrm flipV="1">
            <a:off x="5640999" y="4673499"/>
            <a:ext cx="415930" cy="4117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cxnSpLocks noChangeAspect="1"/>
          </p:cNvCxnSpPr>
          <p:nvPr/>
        </p:nvCxnSpPr>
        <p:spPr bwMode="auto">
          <a:xfrm flipV="1">
            <a:off x="4970121" y="4289775"/>
            <a:ext cx="668998" cy="5935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cxnSpLocks noChangeAspect="1"/>
          </p:cNvCxnSpPr>
          <p:nvPr/>
        </p:nvCxnSpPr>
        <p:spPr bwMode="auto">
          <a:xfrm flipH="1" flipV="1">
            <a:off x="4976130" y="4880166"/>
            <a:ext cx="662989" cy="2026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cxnSpLocks noChangeAspect="1"/>
          </p:cNvCxnSpPr>
          <p:nvPr/>
        </p:nvCxnSpPr>
        <p:spPr bwMode="auto">
          <a:xfrm flipH="1" flipV="1">
            <a:off x="5639119" y="5074278"/>
            <a:ext cx="714750" cy="5277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cxnSpLocks noChangeAspect="1"/>
          </p:cNvCxnSpPr>
          <p:nvPr/>
        </p:nvCxnSpPr>
        <p:spPr bwMode="auto">
          <a:xfrm flipH="1" flipV="1">
            <a:off x="5622065" y="4289775"/>
            <a:ext cx="427576" cy="419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cxnSpLocks/>
          </p:cNvCxnSpPr>
          <p:nvPr/>
        </p:nvCxnSpPr>
        <p:spPr bwMode="auto">
          <a:xfrm flipH="1">
            <a:off x="7193420" y="5048250"/>
            <a:ext cx="547230" cy="5061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>
            <a:cxnSpLocks noChangeAspect="1"/>
          </p:cNvCxnSpPr>
          <p:nvPr/>
        </p:nvCxnSpPr>
        <p:spPr bwMode="auto">
          <a:xfrm flipV="1">
            <a:off x="7295411" y="2759688"/>
            <a:ext cx="125906" cy="4870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cxnSpLocks noChangeAspect="1"/>
          </p:cNvCxnSpPr>
          <p:nvPr/>
        </p:nvCxnSpPr>
        <p:spPr bwMode="auto">
          <a:xfrm flipH="1" flipV="1">
            <a:off x="6863565" y="2579770"/>
            <a:ext cx="551792" cy="193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>
            <a:cxnSpLocks/>
          </p:cNvCxnSpPr>
          <p:nvPr/>
        </p:nvCxnSpPr>
        <p:spPr bwMode="auto">
          <a:xfrm flipV="1">
            <a:off x="7759700" y="4606868"/>
            <a:ext cx="489249" cy="4032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cxnSpLocks noChangeAspect="1"/>
          </p:cNvCxnSpPr>
          <p:nvPr/>
        </p:nvCxnSpPr>
        <p:spPr bwMode="auto">
          <a:xfrm flipH="1">
            <a:off x="5850018" y="2557066"/>
            <a:ext cx="1025579" cy="2386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cxnSpLocks noChangeAspect="1"/>
          </p:cNvCxnSpPr>
          <p:nvPr/>
        </p:nvCxnSpPr>
        <p:spPr bwMode="auto">
          <a:xfrm flipH="1" flipV="1">
            <a:off x="7289376" y="3221483"/>
            <a:ext cx="329891" cy="5170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cxnSpLocks noChangeAspect="1"/>
          </p:cNvCxnSpPr>
          <p:nvPr/>
        </p:nvCxnSpPr>
        <p:spPr bwMode="auto">
          <a:xfrm flipH="1">
            <a:off x="6671651" y="3762530"/>
            <a:ext cx="941617" cy="526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>
            <a:cxnSpLocks noChangeAspect="1"/>
          </p:cNvCxnSpPr>
          <p:nvPr/>
        </p:nvCxnSpPr>
        <p:spPr bwMode="auto">
          <a:xfrm flipH="1" flipV="1">
            <a:off x="7511278" y="4235034"/>
            <a:ext cx="749702" cy="373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cxnSpLocks noChangeAspect="1"/>
          </p:cNvCxnSpPr>
          <p:nvPr/>
        </p:nvCxnSpPr>
        <p:spPr bwMode="auto">
          <a:xfrm flipV="1">
            <a:off x="7499320" y="3737253"/>
            <a:ext cx="125907" cy="5590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cxnSpLocks noChangeAspect="1"/>
          </p:cNvCxnSpPr>
          <p:nvPr/>
        </p:nvCxnSpPr>
        <p:spPr bwMode="auto">
          <a:xfrm flipH="1">
            <a:off x="8248950" y="4578166"/>
            <a:ext cx="593773" cy="2270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cxnSpLocks noChangeAspect="1"/>
          </p:cNvCxnSpPr>
          <p:nvPr/>
        </p:nvCxnSpPr>
        <p:spPr bwMode="auto">
          <a:xfrm flipH="1">
            <a:off x="8182979" y="4620149"/>
            <a:ext cx="84000" cy="9462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cxnSpLocks noChangeAspect="1"/>
          </p:cNvCxnSpPr>
          <p:nvPr/>
        </p:nvCxnSpPr>
        <p:spPr bwMode="auto">
          <a:xfrm flipH="1">
            <a:off x="6935534" y="4290294"/>
            <a:ext cx="545794" cy="4425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cxnSpLocks/>
          </p:cNvCxnSpPr>
          <p:nvPr/>
        </p:nvCxnSpPr>
        <p:spPr bwMode="auto">
          <a:xfrm flipH="1" flipV="1">
            <a:off x="6941532" y="4720816"/>
            <a:ext cx="786418" cy="3083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cxnSpLocks noChangeAspect="1"/>
          </p:cNvCxnSpPr>
          <p:nvPr/>
        </p:nvCxnSpPr>
        <p:spPr bwMode="auto">
          <a:xfrm flipH="1" flipV="1">
            <a:off x="8248949" y="3581323"/>
            <a:ext cx="12032" cy="10328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cxnSpLocks noChangeAspect="1"/>
          </p:cNvCxnSpPr>
          <p:nvPr/>
        </p:nvCxnSpPr>
        <p:spPr bwMode="auto">
          <a:xfrm flipH="1">
            <a:off x="7631225" y="3588606"/>
            <a:ext cx="641750" cy="1606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cxnSpLocks noChangeAspect="1"/>
          </p:cNvCxnSpPr>
          <p:nvPr/>
        </p:nvCxnSpPr>
        <p:spPr bwMode="auto">
          <a:xfrm flipH="1" flipV="1">
            <a:off x="8248950" y="3575326"/>
            <a:ext cx="605766" cy="2231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cxnSpLocks noChangeAspect="1"/>
          </p:cNvCxnSpPr>
          <p:nvPr/>
        </p:nvCxnSpPr>
        <p:spPr bwMode="auto">
          <a:xfrm flipH="1" flipV="1">
            <a:off x="8182979" y="2903626"/>
            <a:ext cx="671738" cy="1332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cxnSpLocks noChangeAspect="1"/>
          </p:cNvCxnSpPr>
          <p:nvPr/>
        </p:nvCxnSpPr>
        <p:spPr bwMode="auto">
          <a:xfrm flipH="1">
            <a:off x="6401771" y="3216773"/>
            <a:ext cx="887641" cy="1426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cxnSpLocks noChangeAspect="1"/>
          </p:cNvCxnSpPr>
          <p:nvPr/>
        </p:nvCxnSpPr>
        <p:spPr bwMode="auto">
          <a:xfrm flipH="1" flipV="1">
            <a:off x="8195012" y="2910910"/>
            <a:ext cx="53975" cy="6597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cxnSpLocks noChangeAspect="1"/>
          </p:cNvCxnSpPr>
          <p:nvPr/>
        </p:nvCxnSpPr>
        <p:spPr bwMode="auto">
          <a:xfrm flipH="1">
            <a:off x="7283381" y="2898914"/>
            <a:ext cx="893638" cy="3165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>
            <a:cxnSpLocks noChangeAspect="1"/>
          </p:cNvCxnSpPr>
          <p:nvPr/>
        </p:nvCxnSpPr>
        <p:spPr bwMode="auto">
          <a:xfrm>
            <a:off x="7949120" y="1675458"/>
            <a:ext cx="65936" cy="5384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cxnSpLocks noChangeAspect="1"/>
          </p:cNvCxnSpPr>
          <p:nvPr/>
        </p:nvCxnSpPr>
        <p:spPr bwMode="auto">
          <a:xfrm flipH="1">
            <a:off x="7397329" y="2203223"/>
            <a:ext cx="623758" cy="5684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>
            <a:cxnSpLocks noChangeAspect="1"/>
          </p:cNvCxnSpPr>
          <p:nvPr/>
        </p:nvCxnSpPr>
        <p:spPr bwMode="auto">
          <a:xfrm flipH="1">
            <a:off x="6857571" y="2101269"/>
            <a:ext cx="155965" cy="4725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cxnSpLocks noChangeAspect="1"/>
          </p:cNvCxnSpPr>
          <p:nvPr/>
        </p:nvCxnSpPr>
        <p:spPr bwMode="auto">
          <a:xfrm flipH="1">
            <a:off x="6989512" y="1711442"/>
            <a:ext cx="83997" cy="4005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>
            <a:cxnSpLocks noChangeAspect="1"/>
          </p:cNvCxnSpPr>
          <p:nvPr/>
        </p:nvCxnSpPr>
        <p:spPr bwMode="auto">
          <a:xfrm flipH="1" flipV="1">
            <a:off x="7001505" y="2117976"/>
            <a:ext cx="995593" cy="852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>
            <a:cxnSpLocks noChangeAspect="1"/>
          </p:cNvCxnSpPr>
          <p:nvPr/>
        </p:nvCxnSpPr>
        <p:spPr bwMode="auto">
          <a:xfrm flipV="1">
            <a:off x="5688125" y="2117976"/>
            <a:ext cx="1307383" cy="1692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cxnSpLocks noChangeAspect="1"/>
          </p:cNvCxnSpPr>
          <p:nvPr/>
        </p:nvCxnSpPr>
        <p:spPr bwMode="auto">
          <a:xfrm>
            <a:off x="8033083" y="2215218"/>
            <a:ext cx="137904" cy="6884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" name="Straight Connector 242"/>
          <p:cNvCxnSpPr>
            <a:cxnSpLocks noChangeAspect="1"/>
          </p:cNvCxnSpPr>
          <p:nvPr/>
        </p:nvCxnSpPr>
        <p:spPr bwMode="auto">
          <a:xfrm flipH="1" flipV="1">
            <a:off x="8003062" y="2213934"/>
            <a:ext cx="851655" cy="1692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4784325" y="1527538"/>
            <a:ext cx="4226331" cy="4212862"/>
            <a:chOff x="5601968" y="1444988"/>
            <a:chExt cx="2983238" cy="2973730"/>
          </a:xfrm>
        </p:grpSpPr>
        <p:sp>
          <p:nvSpPr>
            <p:cNvPr id="5" name="Oval 4"/>
            <p:cNvSpPr/>
            <p:nvPr/>
          </p:nvSpPr>
          <p:spPr bwMode="auto">
            <a:xfrm rot="5400000">
              <a:off x="7407008" y="326242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 rot="5400000">
              <a:off x="6223415" y="224030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 rot="5400000">
              <a:off x="8358300" y="347813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 rot="5400000">
              <a:off x="7072057" y="1733132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400000">
              <a:off x="5611910" y="1456776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5400000">
              <a:off x="6403605" y="3578177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5400000">
              <a:off x="6106325" y="329763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5400000">
              <a:off x="7103536" y="145501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5400000">
              <a:off x="8365275" y="2927856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5400000">
              <a:off x="7911778" y="4206736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5400000">
              <a:off x="7933221" y="3511981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5400000">
              <a:off x="7578947" y="379775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rot="5400000">
              <a:off x="6639604" y="2639275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rot="5400000">
              <a:off x="6826644" y="295622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5400000">
              <a:off x="6961758" y="2079915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5400000">
              <a:off x="7361881" y="2213739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 rot="5400000">
              <a:off x="7508140" y="2882344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 rot="5400000">
              <a:off x="7938005" y="278416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 rot="5400000">
              <a:off x="7270958" y="2529983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 rot="5400000">
              <a:off x="6110988" y="382970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 rot="5400000">
              <a:off x="8367205" y="418776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 rot="5400000">
              <a:off x="8366251" y="146365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 rot="5400000">
              <a:off x="8372270" y="2384580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 rot="5400000">
              <a:off x="8373225" y="1954687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5400000">
              <a:off x="5603638" y="2480888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5400000">
              <a:off x="5610613" y="1930612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5400000">
              <a:off x="5612543" y="3190524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5400000">
              <a:off x="6135223" y="1880904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5400000">
              <a:off x="6232476" y="146304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6610702" y="4192232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7719111" y="1444988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215465" y="4203653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625558" y="3688551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7889566" y="230162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 rot="5400000">
              <a:off x="5620736" y="4202425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 rot="5400000">
              <a:off x="6345349" y="2881884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 rot="5400000">
              <a:off x="7758737" y="1824589"/>
              <a:ext cx="210312" cy="213651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 rot="5400000">
              <a:off x="7023739" y="3595400"/>
              <a:ext cx="210312" cy="213651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223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does this work?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5700"/>
            <a:ext cx="8064500" cy="4559300"/>
          </a:xfrm>
        </p:spPr>
        <p:txBody>
          <a:bodyPr/>
          <a:lstStyle/>
          <a:p>
            <a:r>
              <a:rPr lang="en-US" sz="2000" dirty="0"/>
              <a:t>Any planar quad mesh can be two-colored</a:t>
            </a:r>
          </a:p>
          <a:p>
            <a:pPr lvl="1"/>
            <a:r>
              <a:rPr lang="en-US" sz="1800" dirty="0"/>
              <a:t>converse, convert a two-colored graph into quads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wo-coloring makes even-sided cells</a:t>
            </a:r>
          </a:p>
          <a:p>
            <a:pPr lvl="1"/>
            <a:r>
              <a:rPr lang="en-US" sz="2000" dirty="0" smtClean="0"/>
              <a:t>4, 6, 8, 10...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Any </a:t>
            </a:r>
            <a:r>
              <a:rPr lang="en-US" sz="2000" dirty="0">
                <a:solidFill>
                  <a:schemeClr val="tx2"/>
                </a:solidFill>
              </a:rPr>
              <a:t>triangulation of 6+ polygon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 with </a:t>
            </a:r>
            <a:r>
              <a:rPr lang="en-US" sz="2000" dirty="0">
                <a:solidFill>
                  <a:schemeClr val="tx2"/>
                </a:solidFill>
              </a:rPr>
              <a:t>monochromatic edges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 has </a:t>
            </a:r>
            <a:r>
              <a:rPr lang="en-US" sz="2000" dirty="0">
                <a:solidFill>
                  <a:schemeClr val="tx2"/>
                </a:solidFill>
              </a:rPr>
              <a:t>a monochromatic triangle</a:t>
            </a:r>
          </a:p>
          <a:p>
            <a:pPr lvl="1"/>
            <a:r>
              <a:rPr lang="en-US" sz="2000" dirty="0" smtClean="0"/>
              <a:t>avoid or remove mono-triangles</a:t>
            </a:r>
            <a:r>
              <a:rPr lang="en-US" sz="2000" dirty="0"/>
              <a:t> </a:t>
            </a:r>
            <a:r>
              <a:rPr lang="en-US" sz="2000" dirty="0" smtClean="0"/>
              <a:t>for all quads</a:t>
            </a:r>
          </a:p>
          <a:p>
            <a:r>
              <a:rPr lang="en-US" sz="2000" dirty="0" smtClean="0"/>
              <a:t>Input tri good quality</a:t>
            </a:r>
          </a:p>
          <a:p>
            <a:pPr lvl="1"/>
            <a:r>
              <a:rPr lang="en-US" sz="2000" dirty="0" smtClean="0"/>
              <a:t>template quads good quality </a:t>
            </a:r>
            <a:br>
              <a:rPr lang="en-US" sz="2000" dirty="0" smtClean="0"/>
            </a:br>
            <a:r>
              <a:rPr lang="en-US" sz="1800" dirty="0" smtClean="0"/>
              <a:t>(proofs in 8 page appendix, available online)</a:t>
            </a:r>
          </a:p>
          <a:p>
            <a:pPr lvl="2"/>
            <a:r>
              <a:rPr lang="en-US" sz="1600" dirty="0">
                <a:hlinkClick r:id="rId3"/>
              </a:rPr>
              <a:t>http://www.cs.sandia.gov/~</a:t>
            </a:r>
            <a:r>
              <a:rPr lang="en-US" sz="1600" dirty="0" smtClean="0">
                <a:hlinkClick r:id="rId3"/>
              </a:rPr>
              <a:t>samitch/papers/delaunayquadproof.pdf</a:t>
            </a:r>
            <a:endParaRPr lang="en-US" sz="1600" dirty="0" smtClean="0"/>
          </a:p>
          <a:p>
            <a:pPr lvl="2"/>
            <a:r>
              <a:rPr lang="en-US" sz="1600" dirty="0" err="1" smtClean="0"/>
              <a:t>google</a:t>
            </a:r>
            <a:r>
              <a:rPr lang="en-US" sz="1600" dirty="0" smtClean="0"/>
              <a:t>: </a:t>
            </a:r>
            <a:r>
              <a:rPr lang="en-US" sz="1600" dirty="0" err="1" smtClean="0"/>
              <a:t>mitchell</a:t>
            </a:r>
            <a:r>
              <a:rPr lang="en-US" sz="1600" dirty="0" smtClean="0"/>
              <a:t> </a:t>
            </a:r>
            <a:r>
              <a:rPr lang="en-US" sz="1600" dirty="0" err="1" smtClean="0"/>
              <a:t>sandia</a:t>
            </a:r>
            <a:r>
              <a:rPr lang="en-US" sz="1600" dirty="0" smtClean="0"/>
              <a:t>. click on papers</a:t>
            </a:r>
            <a:endParaRPr lang="en-US" sz="1600" dirty="0"/>
          </a:p>
        </p:txBody>
      </p:sp>
      <p:sp>
        <p:nvSpPr>
          <p:cNvPr id="4" name="Hexagon 3"/>
          <p:cNvSpPr/>
          <p:nvPr/>
        </p:nvSpPr>
        <p:spPr bwMode="auto">
          <a:xfrm>
            <a:off x="6456680" y="1358900"/>
            <a:ext cx="2240280" cy="1905000"/>
          </a:xfrm>
          <a:prstGeom prst="hexagon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46040" y="3185818"/>
            <a:ext cx="154131" cy="1561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8628112" y="2233318"/>
            <a:ext cx="154131" cy="1561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6846040" y="1282317"/>
            <a:ext cx="154131" cy="1561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147588" y="1282317"/>
            <a:ext cx="154131" cy="15616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379614" y="2233318"/>
            <a:ext cx="154131" cy="15616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147588" y="3187195"/>
            <a:ext cx="154131" cy="15616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2" name="Straight Connector 11"/>
          <p:cNvCxnSpPr>
            <a:stCxn id="4" idx="3"/>
          </p:cNvCxnSpPr>
          <p:nvPr/>
        </p:nvCxnSpPr>
        <p:spPr bwMode="auto">
          <a:xfrm>
            <a:off x="6456680" y="2311400"/>
            <a:ext cx="1755811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endCxn id="4" idx="1"/>
          </p:cNvCxnSpPr>
          <p:nvPr/>
        </p:nvCxnSpPr>
        <p:spPr bwMode="auto">
          <a:xfrm>
            <a:off x="8192190" y="1324307"/>
            <a:ext cx="28520" cy="193959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4" idx="3"/>
            <a:endCxn id="4" idx="5"/>
          </p:cNvCxnSpPr>
          <p:nvPr/>
        </p:nvCxnSpPr>
        <p:spPr bwMode="auto">
          <a:xfrm flipV="1">
            <a:off x="6456680" y="1358900"/>
            <a:ext cx="1764030" cy="9525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534150" y="3435350"/>
            <a:ext cx="2634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is the only hexagon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triangulation </a:t>
            </a:r>
            <a:r>
              <a:rPr lang="en-US" sz="1600" dirty="0"/>
              <a:t>using only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red </a:t>
            </a:r>
            <a:r>
              <a:rPr lang="en-US" sz="1600" dirty="0"/>
              <a:t>edges,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since </a:t>
            </a:r>
            <a:r>
              <a:rPr lang="en-US" sz="1600" dirty="0"/>
              <a:t>every blue vertex must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be </a:t>
            </a:r>
            <a:r>
              <a:rPr lang="en-US" sz="1600" dirty="0"/>
              <a:t>in an ear</a:t>
            </a:r>
          </a:p>
        </p:txBody>
      </p:sp>
    </p:spTree>
    <p:extLst>
      <p:ext uri="{BB962C8B-B14F-4D97-AF65-F5344CB8AC3E}">
        <p14:creationId xmlns:p14="http://schemas.microsoft.com/office/powerpoint/2010/main" val="1542476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Incircle refinement details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3793" y="1722967"/>
            <a:ext cx="3846624" cy="2792670"/>
            <a:chOff x="606843" y="2650067"/>
            <a:chExt cx="3846624" cy="279267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06843" y="4479925"/>
              <a:ext cx="1489716" cy="96281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096559" y="2988993"/>
              <a:ext cx="8340" cy="149093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06843" y="2981325"/>
              <a:ext cx="1499241" cy="245524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03967" y="2997200"/>
              <a:ext cx="1587500" cy="131656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099733" y="4322233"/>
              <a:ext cx="1600200" cy="1524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099733" y="2650067"/>
              <a:ext cx="2353734" cy="35136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687233" y="2650068"/>
              <a:ext cx="762000" cy="166793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64"/>
            <p:cNvSpPr>
              <a:spLocks noChangeAspect="1" noChangeArrowheads="1"/>
            </p:cNvSpPr>
            <p:nvPr/>
          </p:nvSpPr>
          <p:spPr bwMode="auto">
            <a:xfrm>
              <a:off x="2104033" y="3517897"/>
              <a:ext cx="910101" cy="91010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2095500" y="3001433"/>
              <a:ext cx="448733" cy="948267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 flipH="1">
              <a:off x="2103967" y="3953933"/>
              <a:ext cx="440266" cy="52070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</p:cNvCxnSpPr>
            <p:nvPr/>
          </p:nvCxnSpPr>
          <p:spPr>
            <a:xfrm>
              <a:off x="2552700" y="3962400"/>
              <a:ext cx="1143000" cy="355600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64"/>
            <p:cNvSpPr>
              <a:spLocks noChangeAspect="1" noChangeArrowheads="1"/>
            </p:cNvSpPr>
            <p:nvPr/>
          </p:nvSpPr>
          <p:spPr bwMode="auto">
            <a:xfrm>
              <a:off x="2899833" y="2810932"/>
              <a:ext cx="1142994" cy="114299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7" name="Straight Connector 16"/>
            <p:cNvCxnSpPr>
              <a:cxnSpLocks/>
            </p:cNvCxnSpPr>
            <p:nvPr/>
          </p:nvCxnSpPr>
          <p:spPr>
            <a:xfrm flipV="1">
              <a:off x="3479800" y="2654303"/>
              <a:ext cx="965200" cy="732364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/>
            </p:cNvCxnSpPr>
            <p:nvPr/>
          </p:nvCxnSpPr>
          <p:spPr>
            <a:xfrm>
              <a:off x="3471333" y="3390900"/>
              <a:ext cx="224367" cy="922867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>
            <a:xfrm>
              <a:off x="2120900" y="2997200"/>
              <a:ext cx="1358900" cy="397933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654550" y="1327150"/>
            <a:ext cx="39713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2n-gon has n-2 mono-triangles</a:t>
            </a:r>
          </a:p>
          <a:p>
            <a:pPr lvl="1"/>
            <a:r>
              <a:rPr lang="en-US" sz="1800"/>
              <a:t>  6 -&gt; 1</a:t>
            </a:r>
          </a:p>
          <a:p>
            <a:pPr lvl="1"/>
            <a:r>
              <a:rPr lang="en-US" sz="1800"/>
              <a:t>  8 -&gt; 2 </a:t>
            </a:r>
          </a:p>
          <a:p>
            <a:pPr lvl="1"/>
            <a:r>
              <a:rPr lang="en-US" sz="1800"/>
              <a:t>10 -&gt; 3...</a:t>
            </a:r>
          </a:p>
          <a:p>
            <a:r>
              <a:rPr lang="en-US"/>
              <a:t>adjacent mono-triangles OK</a:t>
            </a:r>
          </a:p>
          <a:p>
            <a:r>
              <a:rPr lang="en-US"/>
              <a:t>  makes a red quad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0" y="3625850"/>
            <a:ext cx="4394200" cy="2743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01800" y="4699000"/>
            <a:ext cx="254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  Compare to Q-TRAN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6350" y="1143000"/>
            <a:ext cx="261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halves angles</a:t>
            </a:r>
          </a:p>
          <a:p>
            <a:r>
              <a:rPr lang="en-US" sz="1800"/>
              <a:t>shorter but bounded edges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6470650"/>
            <a:ext cx="5981700" cy="25400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4851400" y="4400550"/>
            <a:ext cx="425450" cy="376767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5270500" y="4025900"/>
            <a:ext cx="6350" cy="383118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5276850" y="4409018"/>
            <a:ext cx="361950" cy="99482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64"/>
          <p:cNvSpPr>
            <a:spLocks noChangeAspect="1" noChangeArrowheads="1"/>
          </p:cNvSpPr>
          <p:nvPr/>
        </p:nvSpPr>
        <p:spPr bwMode="auto">
          <a:xfrm>
            <a:off x="5090582" y="4199459"/>
            <a:ext cx="414867" cy="41486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1845734" y="3552826"/>
            <a:ext cx="802216" cy="4857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651543" y="3390900"/>
            <a:ext cx="761582" cy="6359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420534" y="2762250"/>
            <a:ext cx="1113366" cy="61912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68775" y="1724025"/>
            <a:ext cx="363009" cy="103822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817159" y="1244600"/>
            <a:ext cx="1408641" cy="819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209925" y="1247775"/>
            <a:ext cx="965200" cy="4730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864100" y="4025900"/>
            <a:ext cx="400050" cy="3683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870450" y="4387850"/>
            <a:ext cx="0" cy="3810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37050" y="4273550"/>
            <a:ext cx="533400" cy="12065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43400" y="4273550"/>
            <a:ext cx="120650" cy="50165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343400" y="4775200"/>
            <a:ext cx="120650" cy="6223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864100" y="4756150"/>
            <a:ext cx="6350" cy="52705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70400" y="4781550"/>
            <a:ext cx="393700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343400" y="5276850"/>
            <a:ext cx="520700" cy="1270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870450" y="4775200"/>
            <a:ext cx="533400" cy="13335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845050" y="5270500"/>
            <a:ext cx="552450" cy="2540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391150" y="4908550"/>
            <a:ext cx="0" cy="6096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397500" y="4540250"/>
            <a:ext cx="234950" cy="3683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270500" y="4025900"/>
            <a:ext cx="374650" cy="488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330700" y="4019550"/>
            <a:ext cx="933450" cy="2667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356100" y="4279900"/>
            <a:ext cx="508000" cy="488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324350" y="4768850"/>
            <a:ext cx="546100" cy="6286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337050" y="4286250"/>
            <a:ext cx="6350" cy="11112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857750" y="4508500"/>
            <a:ext cx="793750" cy="279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870450" y="4038600"/>
            <a:ext cx="406400" cy="7112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870450" y="4781550"/>
            <a:ext cx="527050" cy="7493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5391150" y="4527550"/>
            <a:ext cx="254000" cy="9842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356100" y="5397500"/>
            <a:ext cx="1028700" cy="1206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796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444"/>
            <a:ext cx="7772400" cy="1238956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airing </a:t>
            </a:r>
            <a:r>
              <a:rPr lang="en-US" dirty="0" smtClean="0">
                <a:solidFill>
                  <a:srgbClr val="FF0000"/>
                </a:solidFill>
              </a:rPr>
              <a:t>different</a:t>
            </a:r>
            <a:r>
              <a:rPr lang="en-US" dirty="0" smtClean="0"/>
              <a:t> </a:t>
            </a:r>
            <a:r>
              <a:rPr lang="en-US" dirty="0"/>
              <a:t>than </a:t>
            </a:r>
            <a:r>
              <a:rPr lang="en-US" dirty="0" smtClean="0"/>
              <a:t>two</a:t>
            </a:r>
            <a:r>
              <a:rPr lang="en-US" dirty="0"/>
              <a:t>-</a:t>
            </a:r>
            <a:r>
              <a:rPr lang="en-US" dirty="0" smtClean="0"/>
              <a:t>coloring</a:t>
            </a:r>
            <a:br>
              <a:rPr lang="en-US" dirty="0" smtClean="0"/>
            </a:br>
            <a:r>
              <a:rPr lang="en-US" sz="2400" dirty="0" smtClean="0"/>
              <a:t>(unless all-quad without refinement)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908861" y="2417667"/>
            <a:ext cx="744858" cy="481406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53719" y="1672201"/>
            <a:ext cx="4170" cy="745466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08861" y="1668367"/>
            <a:ext cx="749621" cy="122762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57423" y="1676304"/>
            <a:ext cx="793750" cy="658283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655306" y="2338821"/>
            <a:ext cx="800100" cy="76200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659540" y="2419255"/>
            <a:ext cx="361950" cy="3270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016936" y="2339879"/>
            <a:ext cx="436354" cy="40679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446940" y="1577879"/>
            <a:ext cx="0" cy="7493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659540" y="1577879"/>
            <a:ext cx="787400" cy="984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 bwMode="auto">
          <a:xfrm>
            <a:off x="7610031" y="1644595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389414" y="2296180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7982180" y="2710938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8406162" y="1551068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3640225" y="2448929"/>
            <a:ext cx="744858" cy="48140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385083" y="1703463"/>
            <a:ext cx="4170" cy="74546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640225" y="1699629"/>
            <a:ext cx="749621" cy="12276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388787" y="1707566"/>
            <a:ext cx="793750" cy="65828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386670" y="2370083"/>
            <a:ext cx="800100" cy="7620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4390904" y="2450518"/>
            <a:ext cx="369935" cy="31229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748300" y="2371141"/>
            <a:ext cx="436354" cy="4067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178304" y="1609141"/>
            <a:ext cx="0" cy="7493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390904" y="1609141"/>
            <a:ext cx="787400" cy="984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901177" y="3155879"/>
            <a:ext cx="167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6-sided polygon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273859" y="1140662"/>
            <a:ext cx="4570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stuck configurations are very different</a:t>
            </a:r>
            <a:endParaRPr lang="en-US" sz="20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3651705" y="2445313"/>
            <a:ext cx="1104900" cy="613340"/>
            <a:chOff x="7179733" y="2175933"/>
            <a:chExt cx="1104900" cy="613340"/>
          </a:xfrm>
        </p:grpSpPr>
        <p:cxnSp>
          <p:nvCxnSpPr>
            <p:cNvPr id="81" name="Straight Connector 80"/>
            <p:cNvCxnSpPr/>
            <p:nvPr/>
          </p:nvCxnSpPr>
          <p:spPr>
            <a:xfrm flipH="1">
              <a:off x="7782129" y="2175933"/>
              <a:ext cx="134204" cy="61334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7782129" y="2506133"/>
              <a:ext cx="502504" cy="2706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7179733" y="2654300"/>
              <a:ext cx="605368" cy="13123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6921596" y="2418128"/>
            <a:ext cx="1104900" cy="613340"/>
            <a:chOff x="7179733" y="2175933"/>
            <a:chExt cx="1104900" cy="613340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7782129" y="2175933"/>
              <a:ext cx="134204" cy="613340"/>
            </a:xfrm>
            <a:prstGeom prst="line">
              <a:avLst/>
            </a:prstGeom>
            <a:ln>
              <a:solidFill>
                <a:srgbClr val="00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7782129" y="2506133"/>
              <a:ext cx="502504" cy="2706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7179733" y="2654300"/>
              <a:ext cx="605368" cy="13123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/>
          <p:cNvSpPr/>
          <p:nvPr/>
        </p:nvSpPr>
        <p:spPr bwMode="auto">
          <a:xfrm>
            <a:off x="7476992" y="2961687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607285" y="2373532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320435" y="2422095"/>
            <a:ext cx="744858" cy="481406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1065293" y="1676629"/>
            <a:ext cx="4170" cy="74546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20435" y="1672795"/>
            <a:ext cx="749621" cy="122762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68997" y="1680732"/>
            <a:ext cx="793750" cy="65828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1066880" y="2343249"/>
            <a:ext cx="800100" cy="762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1071114" y="2423683"/>
            <a:ext cx="361950" cy="3270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428510" y="2344307"/>
            <a:ext cx="436354" cy="40679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1858514" y="1582307"/>
            <a:ext cx="0" cy="7493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1071114" y="1582307"/>
            <a:ext cx="787400" cy="984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935566" y="2422556"/>
            <a:ext cx="134204" cy="613340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935566" y="2754236"/>
            <a:ext cx="488640" cy="26920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333170" y="2900923"/>
            <a:ext cx="605368" cy="13123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99393" y="20863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435993" y="161011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81001" y="3103157"/>
            <a:ext cx="189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Two isolated</a:t>
            </a:r>
          </a:p>
          <a:p>
            <a:pPr algn="ctr"/>
            <a:r>
              <a:rPr lang="en-US" sz="1800" dirty="0" smtClean="0"/>
              <a:t>Unpaired triangles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746400" y="19292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755798" y="3103034"/>
            <a:ext cx="349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All-quad</a:t>
            </a:r>
          </a:p>
          <a:p>
            <a:pPr algn="ctr"/>
            <a:r>
              <a:rPr lang="en-US" sz="1800" dirty="0" smtClean="0"/>
              <a:t>Perfect Matching &lt;-&gt; Two-coloring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4204000" y="1575189"/>
            <a:ext cx="1023536" cy="1503068"/>
            <a:chOff x="7436957" y="1664984"/>
            <a:chExt cx="1023536" cy="1503068"/>
          </a:xfrm>
        </p:grpSpPr>
        <p:sp>
          <p:nvSpPr>
            <p:cNvPr id="126" name="Oval 125"/>
            <p:cNvSpPr/>
            <p:nvPr/>
          </p:nvSpPr>
          <p:spPr bwMode="auto">
            <a:xfrm>
              <a:off x="7569996" y="1758511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8349379" y="2410096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7942145" y="2824854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8366127" y="1664984"/>
              <a:ext cx="94366" cy="924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7436957" y="3075603"/>
              <a:ext cx="94366" cy="92449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33" name="Oval 132"/>
          <p:cNvSpPr/>
          <p:nvPr/>
        </p:nvSpPr>
        <p:spPr bwMode="auto">
          <a:xfrm>
            <a:off x="3619327" y="2845129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4337761" y="2383333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6903597" y="2832304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218097" y="3822649"/>
            <a:ext cx="5349768" cy="2899056"/>
          </a:xfrm>
          <a:prstGeom prst="ellipse">
            <a:avLst/>
          </a:prstGeom>
          <a:solidFill>
            <a:srgbClr val="0000FF">
              <a:alpha val="3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3515196" y="3731324"/>
            <a:ext cx="5425195" cy="2899056"/>
          </a:xfrm>
          <a:prstGeom prst="ellipse">
            <a:avLst/>
          </a:prstGeom>
          <a:solidFill>
            <a:srgbClr val="0000FF">
              <a:alpha val="3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933798" y="4303714"/>
            <a:ext cx="378090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Triangle Maximal </a:t>
            </a:r>
            <a:r>
              <a:rPr lang="en-US" dirty="0" err="1" smtClean="0">
                <a:solidFill>
                  <a:srgbClr val="0000FF"/>
                </a:solidFill>
              </a:rPr>
              <a:t>Matchings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562546" y="4061461"/>
            <a:ext cx="2850059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Vertex Two-colorings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689500" y="4948421"/>
            <a:ext cx="172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All-quads</a:t>
            </a:r>
          </a:p>
          <a:p>
            <a:pPr algn="ctr"/>
            <a:r>
              <a:rPr lang="en-US" dirty="0" smtClean="0"/>
              <a:t>immediately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5511402" y="4718575"/>
            <a:ext cx="3424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2n-sided polygons,</a:t>
            </a:r>
          </a:p>
          <a:p>
            <a:pPr algn="ctr"/>
            <a:r>
              <a:rPr lang="en-US" dirty="0"/>
              <a:t>c</a:t>
            </a:r>
            <a:r>
              <a:rPr lang="en-US" dirty="0" smtClean="0"/>
              <a:t>ontaining mono-triangles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839577" y="4948689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Isolated, left-over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riangles</a:t>
            </a:r>
          </a:p>
        </p:txBody>
      </p:sp>
    </p:spTree>
    <p:extLst>
      <p:ext uri="{BB962C8B-B14F-4D97-AF65-F5344CB8AC3E}">
        <p14:creationId xmlns:p14="http://schemas.microsoft.com/office/powerpoint/2010/main" val="1423189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 bwMode="auto">
          <a:xfrm flipV="1">
            <a:off x="2324668" y="3614493"/>
            <a:ext cx="782690" cy="7384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2352333" y="2964691"/>
            <a:ext cx="770196" cy="6546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2335727" y="2972075"/>
            <a:ext cx="7385" cy="7310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1628714" y="3703103"/>
            <a:ext cx="686700" cy="443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346086" y="3702541"/>
            <a:ext cx="349399" cy="30501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2340540" y="2867799"/>
            <a:ext cx="768008" cy="916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444"/>
            <a:ext cx="7772400" cy="1238956"/>
          </a:xfrm>
        </p:spPr>
        <p:txBody>
          <a:bodyPr/>
          <a:lstStyle/>
          <a:p>
            <a:r>
              <a:rPr lang="en-US" dirty="0"/>
              <a:t>Why two-coloring vertices? </a:t>
            </a:r>
            <a:br>
              <a:rPr lang="en-US" dirty="0"/>
            </a:br>
            <a:r>
              <a:rPr lang="en-US" dirty="0"/>
              <a:t>Why not matching triangles?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0235" y="2873149"/>
            <a:ext cx="1511397" cy="1288155"/>
            <a:chOff x="1978443" y="3676650"/>
            <a:chExt cx="3093090" cy="263622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468159" y="3865293"/>
              <a:ext cx="8340" cy="149093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978443" y="3857625"/>
              <a:ext cx="1499241" cy="2455247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475567" y="3873500"/>
              <a:ext cx="1587500" cy="131656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471333" y="5198533"/>
              <a:ext cx="1600200" cy="152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94593" y="5200650"/>
              <a:ext cx="872707" cy="813588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054600" y="3676650"/>
              <a:ext cx="0" cy="149860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blossom-qu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6" y="6420555"/>
            <a:ext cx="7966484" cy="33613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2136" y="6179526"/>
            <a:ext cx="2577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good </a:t>
            </a:r>
            <a:r>
              <a:rPr lang="en-US" sz="1200"/>
              <a:t>(best?) triangle pairing algorithm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69030" y="2711543"/>
            <a:ext cx="2286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Impossible topology</a:t>
            </a:r>
            <a:br>
              <a:rPr lang="en-US" sz="2000" dirty="0" smtClean="0"/>
            </a:br>
            <a:r>
              <a:rPr lang="en-US" sz="2000" dirty="0" smtClean="0"/>
              <a:t>for </a:t>
            </a:r>
          </a:p>
          <a:p>
            <a:pPr algn="ctr"/>
            <a:r>
              <a:rPr lang="en-US" sz="2000" dirty="0" smtClean="0"/>
              <a:t>pairing or coloring</a:t>
            </a:r>
            <a:endParaRPr lang="en-US" sz="2000" dirty="0"/>
          </a:p>
        </p:txBody>
      </p:sp>
      <p:cxnSp>
        <p:nvCxnSpPr>
          <p:cNvPr id="43" name="Straight Connector 42"/>
          <p:cNvCxnSpPr/>
          <p:nvPr/>
        </p:nvCxnSpPr>
        <p:spPr bwMode="auto">
          <a:xfrm flipV="1">
            <a:off x="2566466" y="3281065"/>
            <a:ext cx="162295" cy="1414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2334994" y="3425254"/>
            <a:ext cx="214043" cy="19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2559082" y="3444660"/>
            <a:ext cx="19937" cy="2246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583858" y="3659655"/>
            <a:ext cx="388928" cy="3090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2717669" y="3103602"/>
            <a:ext cx="587878" cy="1885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1608465" y="3419708"/>
            <a:ext cx="720983" cy="3771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1603902" y="2954640"/>
            <a:ext cx="745770" cy="4651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 flipV="1">
            <a:off x="1608466" y="3419708"/>
            <a:ext cx="16637" cy="7431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2701032" y="3935462"/>
            <a:ext cx="443681" cy="720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3116751" y="3619139"/>
            <a:ext cx="27962" cy="3163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3122529" y="3397525"/>
            <a:ext cx="449227" cy="2218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 flipV="1">
            <a:off x="3100344" y="2859588"/>
            <a:ext cx="470950" cy="5375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6009142" y="3466284"/>
            <a:ext cx="744858" cy="481406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754000" y="2720818"/>
            <a:ext cx="4170" cy="745466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09142" y="2716984"/>
            <a:ext cx="749621" cy="122762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57704" y="2724921"/>
            <a:ext cx="793750" cy="658283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755587" y="3387438"/>
            <a:ext cx="800100" cy="76200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64"/>
          <p:cNvSpPr>
            <a:spLocks noChangeAspect="1" noChangeArrowheads="1"/>
          </p:cNvSpPr>
          <p:nvPr/>
        </p:nvSpPr>
        <p:spPr bwMode="auto">
          <a:xfrm>
            <a:off x="6757737" y="2985270"/>
            <a:ext cx="455051" cy="455051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6753471" y="2727038"/>
            <a:ext cx="224367" cy="474134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6757704" y="3203288"/>
            <a:ext cx="220133" cy="260350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6982071" y="3207521"/>
            <a:ext cx="571500" cy="177800"/>
          </a:xfrm>
          <a:prstGeom prst="line">
            <a:avLst/>
          </a:prstGeom>
          <a:ln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759821" y="3467872"/>
            <a:ext cx="361950" cy="3270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17217" y="3388496"/>
            <a:ext cx="436354" cy="40679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547221" y="2626496"/>
            <a:ext cx="0" cy="7493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759821" y="2626496"/>
            <a:ext cx="787400" cy="984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 bwMode="auto">
          <a:xfrm>
            <a:off x="6710312" y="2693212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2"/>
          <p:cNvSpPr/>
          <p:nvPr/>
        </p:nvSpPr>
        <p:spPr bwMode="auto">
          <a:xfrm>
            <a:off x="6707566" y="3422149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7489695" y="3344797"/>
            <a:ext cx="94366" cy="92449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930678" y="3177857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986399" y="3881700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7082461" y="3759555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7506443" y="2599685"/>
            <a:ext cx="94366" cy="9244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3482637" y="1451830"/>
            <a:ext cx="1546545" cy="1321194"/>
            <a:chOff x="1978443" y="3676650"/>
            <a:chExt cx="3093090" cy="2642387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1978443" y="5356225"/>
              <a:ext cx="1489716" cy="962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468159" y="3865293"/>
              <a:ext cx="8340" cy="1490932"/>
            </a:xfrm>
            <a:prstGeom prst="line">
              <a:avLst/>
            </a:prstGeom>
            <a:ln>
              <a:solidFill>
                <a:srgbClr val="0000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978443" y="3857625"/>
              <a:ext cx="1499241" cy="24552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475567" y="3873500"/>
              <a:ext cx="1587500" cy="1316566"/>
            </a:xfrm>
            <a:prstGeom prst="line">
              <a:avLst/>
            </a:prstGeom>
            <a:ln>
              <a:solidFill>
                <a:srgbClr val="0000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471333" y="5198533"/>
              <a:ext cx="1600200" cy="152400"/>
            </a:xfrm>
            <a:prstGeom prst="line">
              <a:avLst/>
            </a:prstGeom>
            <a:ln>
              <a:solidFill>
                <a:srgbClr val="0000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3479800" y="5359401"/>
              <a:ext cx="723900" cy="65404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194593" y="5200650"/>
              <a:ext cx="872707" cy="813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054600" y="3676650"/>
              <a:ext cx="0" cy="1498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479800" y="3676650"/>
              <a:ext cx="1574800" cy="19685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own Arrow 4"/>
          <p:cNvSpPr/>
          <p:nvPr/>
        </p:nvSpPr>
        <p:spPr bwMode="auto">
          <a:xfrm rot="3479034">
            <a:off x="2724937" y="2185144"/>
            <a:ext cx="478223" cy="723034"/>
          </a:xfrm>
          <a:prstGeom prst="downArrow">
            <a:avLst>
              <a:gd name="adj1" fmla="val 50000"/>
              <a:gd name="adj2" fmla="val 5185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9" name="Down Arrow 118"/>
          <p:cNvSpPr/>
          <p:nvPr/>
        </p:nvSpPr>
        <p:spPr bwMode="auto">
          <a:xfrm rot="18618010">
            <a:off x="5388981" y="2342792"/>
            <a:ext cx="478223" cy="723034"/>
          </a:xfrm>
          <a:prstGeom prst="downArrow">
            <a:avLst>
              <a:gd name="adj1" fmla="val 50000"/>
              <a:gd name="adj2" fmla="val 5185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3248" y="4258452"/>
            <a:ext cx="230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global refine chords</a:t>
            </a:r>
          </a:p>
          <a:p>
            <a:r>
              <a:rPr lang="en-US" sz="2000" dirty="0" smtClean="0"/>
              <a:t>    steering heuristics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766508" y="3988596"/>
            <a:ext cx="3325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local template</a:t>
            </a:r>
          </a:p>
          <a:p>
            <a:r>
              <a:rPr lang="en-US" sz="2000" dirty="0" smtClean="0"/>
              <a:t>deterministic, provable quality</a:t>
            </a:r>
            <a:endParaRPr lang="en-US" sz="2000" dirty="0"/>
          </a:p>
        </p:txBody>
      </p:sp>
      <p:sp>
        <p:nvSpPr>
          <p:cNvPr id="121" name="TextBox 120"/>
          <p:cNvSpPr txBox="1"/>
          <p:nvPr/>
        </p:nvSpPr>
        <p:spPr>
          <a:xfrm>
            <a:off x="1416601" y="2333430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Pairing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53282" y="2096223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Coloring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7508" y="1115758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must make a change</a:t>
            </a:r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1088" y="2508932"/>
            <a:ext cx="3326864" cy="1303877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2845" y="4734112"/>
            <a:ext cx="194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Blossom-quad</a:t>
            </a:r>
          </a:p>
          <a:p>
            <a:r>
              <a:rPr lang="en-US" sz="2000" dirty="0" smtClean="0"/>
              <a:t>local refinements</a:t>
            </a:r>
            <a:endParaRPr lang="en-US" sz="2000" dirty="0"/>
          </a:p>
        </p:txBody>
      </p:sp>
      <p:sp>
        <p:nvSpPr>
          <p:cNvPr id="82" name="Title 1"/>
          <p:cNvSpPr txBox="1">
            <a:spLocks/>
          </p:cNvSpPr>
          <p:nvPr/>
        </p:nvSpPr>
        <p:spPr bwMode="auto">
          <a:xfrm>
            <a:off x="3075497" y="-139700"/>
            <a:ext cx="6271703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600" dirty="0" smtClean="0">
                <a:solidFill>
                  <a:srgbClr val="0000FF"/>
                </a:solidFill>
              </a:rPr>
              <a:t>OK, it works and is different. Why would you </a:t>
            </a:r>
            <a:r>
              <a:rPr lang="en-US" sz="1600" i="1" dirty="0" smtClean="0">
                <a:solidFill>
                  <a:srgbClr val="0000FF"/>
                </a:solidFill>
              </a:rPr>
              <a:t>want </a:t>
            </a:r>
            <a:r>
              <a:rPr lang="en-US" sz="1600" dirty="0" smtClean="0">
                <a:solidFill>
                  <a:srgbClr val="0000FF"/>
                </a:solidFill>
              </a:rPr>
              <a:t>to use it?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46400" y="1695450"/>
            <a:ext cx="844550" cy="698500"/>
            <a:chOff x="5334000" y="1390650"/>
            <a:chExt cx="844550" cy="698500"/>
          </a:xfrm>
        </p:grpSpPr>
        <p:cxnSp>
          <p:nvCxnSpPr>
            <p:cNvPr id="4" name="Straight Connector 3"/>
            <p:cNvCxnSpPr/>
            <p:nvPr/>
          </p:nvCxnSpPr>
          <p:spPr bwMode="auto">
            <a:xfrm flipV="1">
              <a:off x="5334000" y="1701800"/>
              <a:ext cx="514350" cy="6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5854700" y="1390650"/>
              <a:ext cx="323850" cy="304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5848350" y="1689100"/>
              <a:ext cx="6350" cy="4000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7639050" y="336550"/>
            <a:ext cx="1028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Locality!</a:t>
            </a:r>
          </a:p>
        </p:txBody>
      </p:sp>
    </p:spTree>
    <p:extLst>
      <p:ext uri="{BB962C8B-B14F-4D97-AF65-F5344CB8AC3E}">
        <p14:creationId xmlns:p14="http://schemas.microsoft.com/office/powerpoint/2010/main" val="2137280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68353</TotalTime>
  <Words>1717</Words>
  <Application>Microsoft Macintosh PowerPoint</Application>
  <PresentationFormat>On-screen Show (4:3)</PresentationFormat>
  <Paragraphs>414</Paragraphs>
  <Slides>41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Default Design</vt:lpstr>
      <vt:lpstr>Acrobat Document</vt:lpstr>
      <vt:lpstr> Delaunay quadrangulation by two-coloring vertices or  How to turn a triangle mesh into a quad one with no global problems</vt:lpstr>
      <vt:lpstr>Outline</vt:lpstr>
      <vt:lpstr>Convert tri mesh to quads One-slide Algorithm</vt:lpstr>
      <vt:lpstr>Convert tri mesh to quads One-slide Algorithm</vt:lpstr>
      <vt:lpstr>Convert tri mesh to quads One-slide Algorithm</vt:lpstr>
      <vt:lpstr>Why does this work?</vt:lpstr>
      <vt:lpstr>Incircle refinement details</vt:lpstr>
      <vt:lpstr>Pairing different than two-coloring (unless all-quad without refinement)</vt:lpstr>
      <vt:lpstr>Why two-coloring vertices?  Why not matching triangles?</vt:lpstr>
      <vt:lpstr>Why two-coloring vertices?  Why not matching triangles?</vt:lpstr>
      <vt:lpstr>Why two-coloring vertices?  Why not matching triangles?</vt:lpstr>
      <vt:lpstr>Interval Assignment Interpretation</vt:lpstr>
      <vt:lpstr>Back to the algorithm</vt:lpstr>
      <vt:lpstr>Sphere packing,  better control than Delaunay Refinement</vt:lpstr>
      <vt:lpstr>Reducing the Frequency of Mono-tris Sphere Packing with Two Colors</vt:lpstr>
      <vt:lpstr>Reducing the Frequency of Mono-tris Two-radii Plus Color Switching</vt:lpstr>
      <vt:lpstr>Resolving Stubborn Mono-tris Circumcircle Delaunay Refinement</vt:lpstr>
      <vt:lpstr>Avoiding Reflex Quad</vt:lpstr>
      <vt:lpstr>Heuristic Summary</vt:lpstr>
      <vt:lpstr>Curved Surfaces Mesh Size may Vary</vt:lpstr>
      <vt:lpstr>Fourier Spectrum</vt:lpstr>
      <vt:lpstr>Random</vt:lpstr>
      <vt:lpstr>Structured</vt:lpstr>
      <vt:lpstr>Advancing Front for Structured</vt:lpstr>
      <vt:lpstr>Advancing Front for Structured</vt:lpstr>
      <vt:lpstr>Advancing Front for Structured</vt:lpstr>
      <vt:lpstr>PowerPoint Presentation</vt:lpstr>
      <vt:lpstr>PowerPoint Presentation</vt:lpstr>
      <vt:lpstr>PowerPoint Presentation</vt:lpstr>
      <vt:lpstr>PowerPoint Presentation</vt:lpstr>
      <vt:lpstr>Sharp Corners</vt:lpstr>
      <vt:lpstr>Adv. Front Wedge</vt:lpstr>
      <vt:lpstr>PowerPoint Presentation</vt:lpstr>
      <vt:lpstr>PowerPoint Presentation</vt:lpstr>
      <vt:lpstr>Qualitative comparison  to a production code</vt:lpstr>
      <vt:lpstr>Qualitative comparison  to a production code</vt:lpstr>
      <vt:lpstr>Closing Thoughts</vt:lpstr>
      <vt:lpstr>Closing Thoughts</vt:lpstr>
      <vt:lpstr>Closing thoughts</vt:lpstr>
      <vt:lpstr>Reasonable Extensions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 Mitchell</cp:lastModifiedBy>
  <cp:revision>978</cp:revision>
  <cp:lastPrinted>2011-09-09T19:40:28Z</cp:lastPrinted>
  <dcterms:modified xsi:type="dcterms:W3CDTF">2014-10-22T19:47:29Z</dcterms:modified>
</cp:coreProperties>
</file>